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72" r:id="rId3"/>
    <p:sldId id="261" r:id="rId4"/>
    <p:sldId id="262" r:id="rId5"/>
    <p:sldId id="265" r:id="rId6"/>
    <p:sldId id="266" r:id="rId7"/>
    <p:sldId id="267" r:id="rId8"/>
    <p:sldId id="268" r:id="rId9"/>
    <p:sldId id="269" r:id="rId10"/>
    <p:sldId id="260" r:id="rId11"/>
    <p:sldId id="271" r:id="rId1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9467" autoAdjust="0"/>
  </p:normalViewPr>
  <p:slideViewPr>
    <p:cSldViewPr snapToGrid="0">
      <p:cViewPr varScale="1">
        <p:scale>
          <a:sx n="54" d="100"/>
          <a:sy n="54" d="100"/>
        </p:scale>
        <p:origin x="64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97D7747-D9D0-4222-AE01-C647B9939E3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97D7747-D9D0-4222-AE01-C647B9939E3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hinh-nen-slide-dep-11_02321638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6035" y="-21590"/>
            <a:ext cx="12243435" cy="690118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57275" y="2012315"/>
            <a:ext cx="10076815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Môn Tin học</a:t>
            </a:r>
          </a:p>
          <a:p>
            <a:pPr algn="ctr"/>
            <a:r>
              <a:rPr lang="en-US" altLang="zh-CN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Lớp 3</a:t>
            </a:r>
          </a:p>
        </p:txBody>
      </p:sp>
      <p:sp>
        <p:nvSpPr>
          <p:cNvPr id="2" name="Rectangle 1"/>
          <p:cNvSpPr/>
          <p:nvPr/>
        </p:nvSpPr>
        <p:spPr>
          <a:xfrm>
            <a:off x="1235075" y="368935"/>
            <a:ext cx="10502265" cy="7683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44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Thứ</a:t>
            </a:r>
            <a:r>
              <a:rPr lang="en-US" altLang="zh-CN" sz="4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4400" b="1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Năm</a:t>
            </a:r>
            <a:r>
              <a:rPr lang="en-US" altLang="zh-CN" sz="4400" b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44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ngày</a:t>
            </a:r>
            <a:r>
              <a:rPr lang="en-US" altLang="zh-CN" sz="4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4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</a:t>
            </a:r>
            <a:r>
              <a:rPr lang="en-US" altLang="zh-CN" sz="44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tháng</a:t>
            </a:r>
            <a:r>
              <a:rPr lang="en-US" altLang="zh-CN" sz="4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12 </a:t>
            </a:r>
            <a:r>
              <a:rPr lang="en-US" altLang="zh-CN" sz="44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năm</a:t>
            </a:r>
            <a:r>
              <a:rPr lang="en-US" altLang="zh-CN" sz="4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4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2023</a:t>
            </a:r>
            <a:endParaRPr lang="en-US" altLang="zh-CN" sz="4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jango_at_5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815" y="8890"/>
            <a:ext cx="12103735" cy="6839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40093" y="113030"/>
            <a:ext cx="1051433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5: Sao chép, di chuyển chi tiết tranh vẽ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349250" y="819785"/>
            <a:ext cx="101326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1/ Sao chép chi tiết tranh vẽ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741045" y="1403350"/>
            <a:ext cx="109880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Bước 1</a:t>
            </a:r>
            <a:r>
              <a:rPr lang="en-US" sz="3200"/>
              <a:t>: Dùng Select chọn toàn bộ hình con thuyền 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741045" y="1986915"/>
            <a:ext cx="95948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Bước 2</a:t>
            </a:r>
            <a:r>
              <a:rPr lang="en-US" sz="3200"/>
              <a:t>: Chọn </a:t>
            </a:r>
            <a:r>
              <a:rPr lang="en-US" sz="3200">
                <a:solidFill>
                  <a:srgbClr val="0070C0"/>
                </a:solidFill>
                <a:effectLst/>
              </a:rPr>
              <a:t>Copy</a:t>
            </a:r>
            <a:r>
              <a:rPr lang="en-US" sz="3200"/>
              <a:t> để </a:t>
            </a:r>
            <a:r>
              <a:rPr lang="en-US" sz="3200">
                <a:solidFill>
                  <a:srgbClr val="0070C0"/>
                </a:solidFill>
              </a:rPr>
              <a:t>sao chép</a:t>
            </a:r>
            <a:r>
              <a:rPr lang="en-US" sz="3200"/>
              <a:t>  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740410" y="2570480"/>
            <a:ext cx="95942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Bước 3</a:t>
            </a:r>
            <a:r>
              <a:rPr lang="en-US" sz="3200"/>
              <a:t>: Chọn </a:t>
            </a:r>
            <a:r>
              <a:rPr lang="en-US" sz="3200">
                <a:solidFill>
                  <a:srgbClr val="0070C0"/>
                </a:solidFill>
              </a:rPr>
              <a:t>Paste</a:t>
            </a:r>
            <a:r>
              <a:rPr lang="en-US" sz="3200"/>
              <a:t> để </a:t>
            </a:r>
            <a:r>
              <a:rPr lang="en-US" sz="3200">
                <a:solidFill>
                  <a:srgbClr val="0070C0"/>
                </a:solidFill>
              </a:rPr>
              <a:t>dán</a:t>
            </a:r>
            <a:r>
              <a:rPr lang="en-US" sz="3200"/>
              <a:t> hình vào trang vẽ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576580" y="3153728"/>
            <a:ext cx="10841990" cy="10763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b="1">
                <a:solidFill>
                  <a:srgbClr val="EA061C"/>
                </a:solidFill>
                <a:effectLst/>
              </a:rPr>
              <a:t>Lưu ý:</a:t>
            </a:r>
            <a:r>
              <a:rPr lang="en-US" sz="3200">
                <a:solidFill>
                  <a:srgbClr val="EA061C"/>
                </a:solidFill>
                <a:effectLst/>
              </a:rPr>
              <a:t> Khi sao chép, để phần nền hình ở trên không che khuất hình ở dưới em chọn Select rồi chọn</a:t>
            </a:r>
            <a:r>
              <a:rPr lang="en-US" sz="3200">
                <a:solidFill>
                  <a:schemeClr val="accent6"/>
                </a:solidFill>
                <a:effectLst/>
              </a:rPr>
              <a:t>                        .</a:t>
            </a:r>
            <a:r>
              <a:rPr lang="en-US" sz="3200">
                <a:solidFill>
                  <a:srgbClr val="0070C0"/>
                </a:solidFill>
                <a:effectLst/>
              </a:rPr>
              <a:t> </a:t>
            </a: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8494395" y="3720307"/>
          <a:ext cx="2682240" cy="642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3" imgW="1016000" imgH="152400" progId="Paint.Picture">
                  <p:embed/>
                </p:oleObj>
              </mc:Choice>
              <mc:Fallback>
                <p:oleObj r:id="rId3" imgW="1016000" imgH="1524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94395" y="3720307"/>
                        <a:ext cx="2682240" cy="642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349250" y="4230370"/>
            <a:ext cx="101326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2/ Di chuyển chi tiết tranh vẽ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704215" y="5471160"/>
            <a:ext cx="107829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/>
              <a:t>Bước 2</a:t>
            </a:r>
            <a:r>
              <a:rPr lang="en-US" sz="3200"/>
              <a:t>: Đưa con trỏ chuột vào bên trong khung đứt khúc                     và kéo thả chuột đến vị trí mới. 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704215" y="4813935"/>
            <a:ext cx="103498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Bước 1: </a:t>
            </a:r>
            <a:r>
              <a:rPr lang="en-US" sz="3200"/>
              <a:t>Dùng Select chọn toàn bộ hình con thuyền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27" grpId="0"/>
      <p:bldP spid="14" grpId="0"/>
      <p:bldP spid="15" grpId="0"/>
      <p:bldP spid="16" grpId="1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4153" y="258445"/>
            <a:ext cx="1158621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5: Sao chép, di chuyển chi tiết tranh vẽ (T1)</a:t>
            </a:r>
          </a:p>
        </p:txBody>
      </p:sp>
      <p:graphicFrame>
        <p:nvGraphicFramePr>
          <p:cNvPr id="8" name="Object 7"/>
          <p:cNvGraphicFramePr/>
          <p:nvPr/>
        </p:nvGraphicFramePr>
        <p:xfrm>
          <a:off x="5178425" y="1391920"/>
          <a:ext cx="607695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3" imgW="4114800" imgH="3371850" progId="Paint.Picture">
                  <p:embed/>
                </p:oleObj>
              </mc:Choice>
              <mc:Fallback>
                <p:oleObj r:id="rId3" imgW="4114800" imgH="3371850" progId="Paint.Picture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8425" y="1391920"/>
                        <a:ext cx="6076950" cy="455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/>
          <p:nvPr/>
        </p:nvGraphicFramePr>
        <p:xfrm>
          <a:off x="1181100" y="1391920"/>
          <a:ext cx="356425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5" imgW="2247900" imgH="3371850" progId="Paint.Picture">
                  <p:embed/>
                </p:oleObj>
              </mc:Choice>
              <mc:Fallback>
                <p:oleObj r:id="rId5" imgW="2247900" imgH="3371850" progId="Paint.Picture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1100" y="1391920"/>
                        <a:ext cx="3564255" cy="455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nh-nen-slide-dep-39_0232181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305" y="-15875"/>
            <a:ext cx="12246610" cy="68897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5900" y="258445"/>
            <a:ext cx="11746865" cy="7067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4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5: Sao chép, di chuyển chi tiết tranh vẽ (T1)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304800" y="1081405"/>
            <a:ext cx="101326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1/ Sao chép chi tiết tranh vẽ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728687" y="1966497"/>
            <a:ext cx="94900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Bước</a:t>
            </a:r>
            <a:r>
              <a:rPr lang="en-US" sz="3200" b="1" dirty="0"/>
              <a:t> 1</a:t>
            </a:r>
            <a:r>
              <a:rPr lang="en-US" sz="3200" dirty="0"/>
              <a:t>: </a:t>
            </a:r>
            <a:r>
              <a:rPr lang="en-US" sz="3200" dirty="0" err="1"/>
              <a:t>Dùng</a:t>
            </a:r>
            <a:r>
              <a:rPr lang="en-US" sz="3200" dirty="0"/>
              <a:t>        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dirty="0" err="1"/>
              <a:t>toàn</a:t>
            </a:r>
            <a:r>
              <a:rPr lang="en-US" sz="3200" dirty="0"/>
              <a:t> </a:t>
            </a:r>
            <a:r>
              <a:rPr lang="en-US" sz="3200" dirty="0" err="1"/>
              <a:t>bộ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con </a:t>
            </a:r>
            <a:r>
              <a:rPr lang="en-US" sz="3200" dirty="0" err="1"/>
              <a:t>thuyền</a:t>
            </a:r>
            <a:r>
              <a:rPr lang="en-US" sz="3200" dirty="0"/>
              <a:t> 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593465" y="1664970"/>
          <a:ext cx="640715" cy="88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r:id="rId4" imgW="425450" imgH="590550" progId="Paint.Picture">
                  <p:embed/>
                </p:oleObj>
              </mc:Choice>
              <mc:Fallback>
                <p:oleObj r:id="rId4" imgW="425450" imgH="590550" progId="Paint.Picture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93465" y="1664970"/>
                        <a:ext cx="640715" cy="889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3"/>
          <p:cNvSpPr txBox="1"/>
          <p:nvPr/>
        </p:nvSpPr>
        <p:spPr>
          <a:xfrm>
            <a:off x="752133" y="2982594"/>
            <a:ext cx="95948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Bước</a:t>
            </a:r>
            <a:r>
              <a:rPr lang="en-US" sz="3200" b="1" dirty="0"/>
              <a:t> 2</a:t>
            </a:r>
            <a:r>
              <a:rPr lang="en-US" sz="3200" dirty="0"/>
              <a:t>: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  <a:effectLst/>
              </a:rPr>
              <a:t>Copy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0070C0"/>
                </a:solidFill>
              </a:rPr>
              <a:t>sao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chép</a:t>
            </a:r>
            <a:r>
              <a:rPr lang="en-US" sz="3200" dirty="0"/>
              <a:t>  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764491" y="3919123"/>
            <a:ext cx="95942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Bước</a:t>
            </a:r>
            <a:r>
              <a:rPr lang="en-US" sz="3200" b="1" dirty="0"/>
              <a:t> 3</a:t>
            </a:r>
            <a:r>
              <a:rPr lang="en-US" sz="3200" dirty="0"/>
              <a:t>: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Paste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0070C0"/>
                </a:solidFill>
              </a:rPr>
              <a:t>dán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trang</a:t>
            </a:r>
            <a:r>
              <a:rPr lang="en-US" sz="3200" dirty="0"/>
              <a:t> </a:t>
            </a:r>
            <a:r>
              <a:rPr lang="en-US" sz="3200" dirty="0" err="1"/>
              <a:t>vẽ</a:t>
            </a:r>
            <a:endParaRPr lang="en-US" sz="3200" dirty="0"/>
          </a:p>
        </p:txBody>
      </p:sp>
      <p:sp>
        <p:nvSpPr>
          <p:cNvPr id="2" name="Text Box 1"/>
          <p:cNvSpPr txBox="1"/>
          <p:nvPr/>
        </p:nvSpPr>
        <p:spPr>
          <a:xfrm>
            <a:off x="8380730" y="1531620"/>
            <a:ext cx="2469515" cy="20612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dirty="0">
                <a:solidFill>
                  <a:schemeClr val="accent4"/>
                </a:solidFill>
                <a:effectLst/>
              </a:rPr>
              <a:t>Select</a:t>
            </a:r>
          </a:p>
          <a:p>
            <a:r>
              <a:rPr lang="en-US" sz="3200" dirty="0">
                <a:solidFill>
                  <a:schemeClr val="accent4"/>
                </a:solidFill>
                <a:effectLst/>
              </a:rPr>
              <a:t>Copy</a:t>
            </a:r>
          </a:p>
          <a:p>
            <a:r>
              <a:rPr lang="en-US" sz="3200" dirty="0">
                <a:solidFill>
                  <a:schemeClr val="accent4"/>
                </a:solidFill>
                <a:effectLst/>
              </a:rPr>
              <a:t>Paste</a:t>
            </a:r>
            <a:endParaRPr lang="en-US" sz="3200" dirty="0">
              <a:solidFill>
                <a:schemeClr val="accent4"/>
              </a:solidFill>
            </a:endParaRPr>
          </a:p>
          <a:p>
            <a:endParaRPr lang="en-US" sz="32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1"/>
      <p:bldP spid="27" grpId="0"/>
      <p:bldP spid="14" grpId="0"/>
      <p:bldP spid="15" grpId="0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nh-nen-slide-dep-39_0232181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" y="-15875"/>
            <a:ext cx="12246610" cy="68897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8773" y="247015"/>
            <a:ext cx="1158621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5: Sao chép, di chuyển chi tiết tranh vẽ 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(T1)</a:t>
            </a:r>
            <a:endParaRPr lang="en-US" altLang="zh-CN" sz="4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04800" y="1387475"/>
            <a:ext cx="101326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2/ Di chuyển chi tiết tranh vẽ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740410" y="2392680"/>
            <a:ext cx="94900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Bước 1: </a:t>
            </a:r>
            <a:r>
              <a:rPr lang="en-US" sz="3200"/>
              <a:t>Dùng         chọn toàn bộ hình con thuyền 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694430" y="2239645"/>
          <a:ext cx="640715" cy="88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4" imgW="425450" imgH="590550" progId="Paint.Picture">
                  <p:embed/>
                </p:oleObj>
              </mc:Choice>
              <mc:Fallback>
                <p:oleObj r:id="rId4" imgW="425450" imgH="590550" progId="Paint.Picture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94430" y="2239645"/>
                        <a:ext cx="640715" cy="889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3"/>
          <p:cNvSpPr txBox="1"/>
          <p:nvPr/>
        </p:nvSpPr>
        <p:spPr>
          <a:xfrm>
            <a:off x="740410" y="3482340"/>
            <a:ext cx="107829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err="1"/>
              <a:t>Bước</a:t>
            </a:r>
            <a:r>
              <a:rPr lang="en-US" sz="3200" b="1" dirty="0"/>
              <a:t> 2</a:t>
            </a:r>
            <a:r>
              <a:rPr lang="en-US" sz="3200" dirty="0"/>
              <a:t>: </a:t>
            </a:r>
            <a:r>
              <a:rPr lang="en-US" sz="3200" dirty="0" err="1"/>
              <a:t>Đưa</a:t>
            </a:r>
            <a:r>
              <a:rPr lang="en-US" sz="3200" dirty="0"/>
              <a:t> con </a:t>
            </a:r>
            <a:r>
              <a:rPr lang="en-US" sz="3200" dirty="0" err="1"/>
              <a:t>trỏ</a:t>
            </a:r>
            <a:r>
              <a:rPr lang="en-US" sz="3200" dirty="0"/>
              <a:t> </a:t>
            </a:r>
            <a:r>
              <a:rPr lang="en-US" sz="3200" dirty="0" err="1"/>
              <a:t>chuột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bên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khung</a:t>
            </a:r>
            <a:r>
              <a:rPr lang="en-US" sz="3200" dirty="0"/>
              <a:t> </a:t>
            </a:r>
            <a:r>
              <a:rPr lang="en-US" sz="3200" dirty="0" err="1"/>
              <a:t>đứt</a:t>
            </a:r>
            <a:r>
              <a:rPr lang="en-US" sz="3200" dirty="0"/>
              <a:t> </a:t>
            </a:r>
            <a:r>
              <a:rPr lang="en-US" sz="3200" dirty="0" err="1"/>
              <a:t>khúc</a:t>
            </a:r>
            <a:r>
              <a:rPr lang="en-US" sz="3200" dirty="0"/>
              <a:t>                    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kéo</a:t>
            </a:r>
            <a:r>
              <a:rPr lang="en-US" sz="3200" dirty="0"/>
              <a:t> </a:t>
            </a:r>
            <a:r>
              <a:rPr lang="en-US" sz="3200" dirty="0" err="1"/>
              <a:t>thả</a:t>
            </a:r>
            <a:r>
              <a:rPr lang="en-US" sz="3200" dirty="0"/>
              <a:t> </a:t>
            </a:r>
            <a:r>
              <a:rPr lang="en-US" sz="3200" dirty="0" err="1"/>
              <a:t>chuột</a:t>
            </a:r>
            <a:r>
              <a:rPr lang="en-US" sz="3200" dirty="0"/>
              <a:t> </a:t>
            </a:r>
            <a:r>
              <a:rPr lang="en-US" sz="3200" dirty="0" err="1"/>
              <a:t>đến</a:t>
            </a:r>
            <a:r>
              <a:rPr lang="en-US" sz="3200" dirty="0"/>
              <a:t> </a:t>
            </a:r>
            <a:r>
              <a:rPr lang="en-US" sz="3200" dirty="0" err="1"/>
              <a:t>vị</a:t>
            </a:r>
            <a:r>
              <a:rPr lang="en-US" sz="3200" dirty="0"/>
              <a:t> </a:t>
            </a:r>
            <a:r>
              <a:rPr lang="en-US" sz="3200" dirty="0" err="1"/>
              <a:t>trí</a:t>
            </a:r>
            <a:r>
              <a:rPr lang="en-US" sz="3200" dirty="0"/>
              <a:t> </a:t>
            </a:r>
            <a:r>
              <a:rPr lang="en-US" sz="3200" dirty="0" err="1"/>
              <a:t>mới</a:t>
            </a:r>
            <a:r>
              <a:rPr lang="en-US" sz="32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nh-nen-slide-dep-39_0232181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305" y="106680"/>
            <a:ext cx="12246610" cy="68897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4483" y="258445"/>
            <a:ext cx="1158621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 5: Sao chép, di chuyển chi tiết tranh vẽ 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(T1)</a:t>
            </a:r>
            <a:endParaRPr lang="en-US" altLang="zh-CN" sz="4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04800" y="965200"/>
            <a:ext cx="101326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Thực hành: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304800" y="1795145"/>
            <a:ext cx="44951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/>
              <a:t>BT 1</a:t>
            </a:r>
            <a:r>
              <a:rPr lang="en-US" sz="3200"/>
              <a:t>: Em hãy vẽ và tô màu đèn ông sao: 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5224780" y="1795145"/>
            <a:ext cx="699452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/>
              <a:t>BT 2</a:t>
            </a:r>
            <a:r>
              <a:rPr lang="en-US" sz="3200"/>
              <a:t>: Hãy sao chép ra thêm 2 hình nữa và di chuyển như hình sau:</a:t>
            </a:r>
          </a:p>
        </p:txBody>
      </p:sp>
      <p:graphicFrame>
        <p:nvGraphicFramePr>
          <p:cNvPr id="2" name="Object 1"/>
          <p:cNvGraphicFramePr/>
          <p:nvPr/>
        </p:nvGraphicFramePr>
        <p:xfrm>
          <a:off x="1383030" y="3034030"/>
          <a:ext cx="1804035" cy="287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r:id="rId4" imgW="1289050" imgH="2127250" progId="Paint.Picture">
                  <p:embed/>
                </p:oleObj>
              </mc:Choice>
              <mc:Fallback>
                <p:oleObj r:id="rId4" imgW="1289050" imgH="2127250" progId="Paint.Picture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3030" y="3034030"/>
                        <a:ext cx="1804035" cy="2877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/>
          <p:nvPr/>
        </p:nvGraphicFramePr>
        <p:xfrm>
          <a:off x="6844030" y="2847340"/>
          <a:ext cx="4515485" cy="352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r:id="rId6" imgW="3028950" imgH="2813050" progId="Paint.Picture">
                  <p:embed/>
                </p:oleObj>
              </mc:Choice>
              <mc:Fallback>
                <p:oleObj r:id="rId6" imgW="3028950" imgH="2813050" progId="Paint.Picture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44030" y="2847340"/>
                        <a:ext cx="4515485" cy="3529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nh-nen-slide-dep-39_0232181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" y="-15875"/>
            <a:ext cx="12246610" cy="68897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7343" y="101600"/>
            <a:ext cx="11586210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Bài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5: Sao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chép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di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chuyển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chi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tranh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4000" b="1" dirty="0" err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vẽ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(T1)</a:t>
            </a:r>
            <a:endParaRPr lang="en-US" altLang="zh-CN" sz="4000" b="1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27660" y="808355"/>
            <a:ext cx="101326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Ứng dụng, mở rộng: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741045" y="1533525"/>
            <a:ext cx="89801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1/ Em hãy mở Paint và vẽ hình mẫu tam giác  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741680" y="2941320"/>
            <a:ext cx="110832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3/ </a:t>
            </a:r>
            <a:r>
              <a:rPr lang="en-US" sz="3200" u="sng" dirty="0" err="1">
                <a:solidFill>
                  <a:srgbClr val="FF0000"/>
                </a:solidFill>
              </a:rPr>
              <a:t>Nhấn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giữ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phím</a:t>
            </a:r>
            <a:r>
              <a:rPr lang="en-US" sz="3200" dirty="0">
                <a:solidFill>
                  <a:srgbClr val="FF0000"/>
                </a:solidFill>
              </a:rPr>
              <a:t> Ctrl, </a:t>
            </a:r>
            <a:r>
              <a:rPr lang="en-US" sz="3200" dirty="0" err="1">
                <a:solidFill>
                  <a:schemeClr val="tx1"/>
                </a:solidFill>
              </a:rPr>
              <a:t>đưa</a:t>
            </a:r>
            <a:r>
              <a:rPr lang="en-US" sz="3200" dirty="0">
                <a:solidFill>
                  <a:schemeClr val="tx1"/>
                </a:solidFill>
              </a:rPr>
              <a:t> con </a:t>
            </a:r>
            <a:r>
              <a:rPr lang="en-US" sz="3200" dirty="0" err="1">
                <a:solidFill>
                  <a:schemeClr val="tx1"/>
                </a:solidFill>
              </a:rPr>
              <a:t>trỏ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chuột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vào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bên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trong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vùng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chọn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kéo</a:t>
            </a:r>
            <a:r>
              <a:rPr lang="en-US" sz="3200" dirty="0"/>
              <a:t> </a:t>
            </a:r>
            <a:r>
              <a:rPr lang="en-US" sz="3200" dirty="0" err="1"/>
              <a:t>thả</a:t>
            </a:r>
            <a:r>
              <a:rPr lang="en-US" sz="3200" dirty="0"/>
              <a:t> </a:t>
            </a:r>
            <a:r>
              <a:rPr lang="en-US" sz="3200" dirty="0" err="1"/>
              <a:t>chuột</a:t>
            </a:r>
            <a:r>
              <a:rPr lang="en-US" sz="3200" dirty="0"/>
              <a:t> </a:t>
            </a:r>
            <a:r>
              <a:rPr lang="en-US" sz="3200" dirty="0" err="1"/>
              <a:t>tới</a:t>
            </a:r>
            <a:r>
              <a:rPr lang="en-US" sz="3200" dirty="0"/>
              <a:t> </a:t>
            </a:r>
            <a:r>
              <a:rPr lang="en-US" sz="3200" dirty="0" err="1"/>
              <a:t>vị</a:t>
            </a:r>
            <a:r>
              <a:rPr lang="en-US" sz="3200" dirty="0"/>
              <a:t> </a:t>
            </a:r>
            <a:r>
              <a:rPr lang="en-US" sz="3200" dirty="0" err="1"/>
              <a:t>trí</a:t>
            </a:r>
            <a:r>
              <a:rPr lang="en-US" sz="3200" dirty="0"/>
              <a:t> </a:t>
            </a:r>
            <a:r>
              <a:rPr lang="en-US" sz="3200" dirty="0" err="1"/>
              <a:t>mới</a:t>
            </a:r>
            <a:endParaRPr lang="en-US" sz="3200" dirty="0"/>
          </a:p>
        </p:txBody>
      </p:sp>
      <p:sp>
        <p:nvSpPr>
          <p:cNvPr id="16" name="Text Box 15"/>
          <p:cNvSpPr txBox="1"/>
          <p:nvPr/>
        </p:nvSpPr>
        <p:spPr>
          <a:xfrm>
            <a:off x="821055" y="4097020"/>
            <a:ext cx="1092390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dirty="0">
                <a:effectLst/>
              </a:rPr>
              <a:t>4/ </a:t>
            </a:r>
            <a:r>
              <a:rPr lang="en-US" sz="3200" dirty="0" err="1">
                <a:effectLst/>
              </a:rPr>
              <a:t>Nêu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kết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quả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vừa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thực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hiện</a:t>
            </a:r>
            <a:r>
              <a:rPr lang="en-US" sz="3200" dirty="0">
                <a:effectLst/>
              </a:rPr>
              <a:t>.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609215" y="2117090"/>
          <a:ext cx="593090" cy="824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4" imgW="425450" imgH="590550" progId="Paint.Picture">
                  <p:embed/>
                </p:oleObj>
              </mc:Choice>
              <mc:Fallback>
                <p:oleObj r:id="rId4" imgW="425450" imgH="590550" progId="Paint.Picture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9215" y="2117090"/>
                        <a:ext cx="593090" cy="824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741045" y="2196465"/>
            <a:ext cx="774001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>
                <a:sym typeface="+mn-ea"/>
              </a:rPr>
              <a:t>2/  Dùng         chọn toàn bộ hình tam giác</a:t>
            </a:r>
            <a:r>
              <a:rPr lang="en-US" sz="2800">
                <a:sym typeface="+mn-ea"/>
              </a:rPr>
              <a:t> </a:t>
            </a:r>
            <a:endParaRPr lang="en-US" sz="2800"/>
          </a:p>
        </p:txBody>
      </p:sp>
      <p:sp>
        <p:nvSpPr>
          <p:cNvPr id="4" name="Text Box 3"/>
          <p:cNvSpPr txBox="1"/>
          <p:nvPr/>
        </p:nvSpPr>
        <p:spPr>
          <a:xfrm>
            <a:off x="128955" y="4793615"/>
            <a:ext cx="11898922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b="1" i="1" u="sng" dirty="0" err="1">
                <a:solidFill>
                  <a:srgbClr val="7030A0"/>
                </a:solidFill>
                <a:effectLst/>
              </a:rPr>
              <a:t>Cách</a:t>
            </a:r>
            <a:r>
              <a:rPr lang="en-US" sz="3200" b="1" i="1" u="sng" dirty="0">
                <a:solidFill>
                  <a:srgbClr val="7030A0"/>
                </a:solidFill>
                <a:effectLst/>
              </a:rPr>
              <a:t> 2</a:t>
            </a:r>
            <a:r>
              <a:rPr lang="en-US" sz="3200" i="1" dirty="0">
                <a:solidFill>
                  <a:srgbClr val="7030A0"/>
                </a:solidFill>
                <a:effectLst/>
              </a:rPr>
              <a:t>: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Để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sao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chép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hình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em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dùng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công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cụ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Select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chọn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hình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vẽ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rồi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nhấn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giữ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phím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Ctrl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và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kéo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thả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chuột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tới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vị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trí</a:t>
            </a:r>
            <a:r>
              <a:rPr lang="en-US" sz="3200" b="1" dirty="0">
                <a:solidFill>
                  <a:srgbClr val="7030A0"/>
                </a:solidFill>
                <a:effectLst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effectLst/>
              </a:rPr>
              <a:t>mới</a:t>
            </a:r>
            <a:r>
              <a:rPr lang="en-US" sz="3200" i="1" dirty="0">
                <a:solidFill>
                  <a:srgbClr val="0070C0"/>
                </a:solidFill>
                <a:effectLst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1"/>
      <p:bldP spid="3" grpId="0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nh-nen-slide-dep-39_0232181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305" y="-15875"/>
            <a:ext cx="12246610" cy="6889750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372110" y="1121410"/>
            <a:ext cx="11250930" cy="1137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Câu 1: Em hãy điền số thứ tự 1, 2, 3 vào các bước </a:t>
            </a:r>
          </a:p>
          <a:p>
            <a:r>
              <a:rPr lang="en-US" sz="32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sao chép hình:</a:t>
            </a:r>
            <a:r>
              <a:rPr lang="en-US" sz="36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434716" y="157480"/>
            <a:ext cx="5126355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Câu hỏi củng cố: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5555" y="2682875"/>
            <a:ext cx="528320" cy="502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2149475" y="2682875"/>
            <a:ext cx="95948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 </a:t>
            </a:r>
            <a:r>
              <a:rPr lang="en-US" sz="3200">
                <a:solidFill>
                  <a:schemeClr val="tx1"/>
                </a:solidFill>
              </a:rPr>
              <a:t>Chọn </a:t>
            </a:r>
            <a:r>
              <a:rPr lang="en-US" sz="3200">
                <a:solidFill>
                  <a:schemeClr val="tx1"/>
                </a:solidFill>
                <a:effectLst/>
              </a:rPr>
              <a:t>Copy</a:t>
            </a:r>
            <a:r>
              <a:rPr lang="en-US" sz="3200">
                <a:solidFill>
                  <a:schemeClr val="tx1"/>
                </a:solidFill>
              </a:rPr>
              <a:t> để sao chép</a:t>
            </a:r>
            <a:r>
              <a:rPr lang="en-US" sz="3200"/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5555" y="3623945"/>
            <a:ext cx="528320" cy="502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2149475" y="4478020"/>
            <a:ext cx="92925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Chọn</a:t>
            </a:r>
            <a:r>
              <a:rPr lang="en-US" sz="3200">
                <a:solidFill>
                  <a:schemeClr val="tx1"/>
                </a:solidFill>
              </a:rPr>
              <a:t> Paste để dán hình</a:t>
            </a:r>
            <a:r>
              <a:rPr lang="en-US" sz="3200"/>
              <a:t> vào trang vẽ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2149475" y="3543300"/>
            <a:ext cx="85693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 Dùng         chọn toàn bộ hình cần sao chép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65555" y="4478020"/>
            <a:ext cx="528320" cy="502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434715" y="3351530"/>
          <a:ext cx="640715" cy="88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4" imgW="425450" imgH="590550" progId="Paint.Picture">
                  <p:embed/>
                </p:oleObj>
              </mc:Choice>
              <mc:Fallback>
                <p:oleObj r:id="rId4" imgW="425450" imgH="590550" progId="Paint.Picture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4715" y="3351530"/>
                        <a:ext cx="640715" cy="889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8"/>
          <p:cNvSpPr txBox="1"/>
          <p:nvPr/>
        </p:nvSpPr>
        <p:spPr>
          <a:xfrm>
            <a:off x="1355725" y="3583305"/>
            <a:ext cx="5918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1343025" y="2642870"/>
            <a:ext cx="6045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 Box 20"/>
          <p:cNvSpPr txBox="1"/>
          <p:nvPr/>
        </p:nvSpPr>
        <p:spPr>
          <a:xfrm>
            <a:off x="1343025" y="4437380"/>
            <a:ext cx="7486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5" grpId="1" animBg="1"/>
      <p:bldP spid="6" grpId="0"/>
      <p:bldP spid="7" grpId="0" animBg="1"/>
      <p:bldP spid="8" grpId="0"/>
      <p:bldP spid="27" grpId="0"/>
      <p:bldP spid="12" grpId="0" animBg="1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nh-nen-slide-dep-39_0232181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305" y="-15875"/>
            <a:ext cx="12246610" cy="68897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30580" y="3462020"/>
            <a:ext cx="652145" cy="6261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372110" y="1121410"/>
            <a:ext cx="1125093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Câu 2: Khi sao chép hình hay di chuyển hình thì bước đầu tiên em cần thực hiện là:</a:t>
            </a:r>
            <a:endParaRPr lang="en-US" sz="3600" b="1"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34716" y="157480"/>
            <a:ext cx="5126355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Câu hỏi củng cố: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830580" y="2676525"/>
            <a:ext cx="85750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 a/ </a:t>
            </a:r>
            <a:r>
              <a:rPr lang="en-US" sz="3200">
                <a:solidFill>
                  <a:schemeClr val="tx1"/>
                </a:solidFill>
              </a:rPr>
              <a:t>Chọn </a:t>
            </a:r>
            <a:r>
              <a:rPr lang="en-US" sz="3200">
                <a:solidFill>
                  <a:schemeClr val="tx1"/>
                </a:solidFill>
                <a:effectLst/>
              </a:rPr>
              <a:t>Copy</a:t>
            </a:r>
            <a:r>
              <a:rPr lang="en-US" sz="3200">
                <a:solidFill>
                  <a:schemeClr val="tx1"/>
                </a:solidFill>
              </a:rPr>
              <a:t> để sao chép</a:t>
            </a:r>
            <a:r>
              <a:rPr lang="en-US" sz="3200"/>
              <a:t>  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965200" y="4399915"/>
            <a:ext cx="108565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c/ Kéo thả chuột phần đã chọn tới vị trí mới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830580" y="3504565"/>
            <a:ext cx="88493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 b/ Dùng         chọn toàn bộ hình vẽ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671445" y="3351530"/>
          <a:ext cx="640715" cy="88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4" imgW="425450" imgH="590550" progId="Paint.Picture">
                  <p:embed/>
                </p:oleObj>
              </mc:Choice>
              <mc:Fallback>
                <p:oleObj r:id="rId4" imgW="425450" imgH="590550" progId="Paint.Picture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1445" y="3351530"/>
                        <a:ext cx="640715" cy="889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1" grpId="0"/>
      <p:bldP spid="2" grpId="0"/>
      <p:bldP spid="6" grpId="1"/>
      <p:bldP spid="8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nh-nen-slide-dep-39_0232181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305" y="-15875"/>
            <a:ext cx="12246610" cy="68897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30580" y="3637280"/>
            <a:ext cx="652145" cy="6261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34716" y="157480"/>
            <a:ext cx="5126355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8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Câu hỏi củng cố: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830580" y="2676525"/>
            <a:ext cx="29464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 a/ Có   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919480" y="3679825"/>
            <a:ext cx="5175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 </a:t>
            </a:r>
          </a:p>
        </p:txBody>
      </p:sp>
      <p:sp>
        <p:nvSpPr>
          <p:cNvPr id="27" name="Text Box 26"/>
          <p:cNvSpPr txBox="1"/>
          <p:nvPr/>
        </p:nvSpPr>
        <p:spPr>
          <a:xfrm>
            <a:off x="830580" y="3679825"/>
            <a:ext cx="21824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 b/ Không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72110" y="1121410"/>
            <a:ext cx="11250930" cy="690880"/>
            <a:chOff x="586" y="1766"/>
            <a:chExt cx="17718" cy="1088"/>
          </a:xfrm>
        </p:grpSpPr>
        <p:sp>
          <p:nvSpPr>
            <p:cNvPr id="11" name="Text Box 10"/>
            <p:cNvSpPr txBox="1"/>
            <p:nvPr/>
          </p:nvSpPr>
          <p:spPr>
            <a:xfrm>
              <a:off x="586" y="1766"/>
              <a:ext cx="17718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Câu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smtClean="0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3: </a:t>
              </a:r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chọn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lệnh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</a:t>
              </a:r>
              <a:r>
                <a:rPr lang="en-US" sz="3200" b="1" dirty="0" err="1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3200" b="1" dirty="0"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3600" b="1" dirty="0"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7" name="Object 6"/>
            <p:cNvGraphicFramePr/>
            <p:nvPr/>
          </p:nvGraphicFramePr>
          <p:xfrm>
            <a:off x="9820" y="1766"/>
            <a:ext cx="4358" cy="1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r:id="rId4" imgW="1041400" imgH="177800" progId="Paint.Picture">
                    <p:embed/>
                  </p:oleObj>
                </mc:Choice>
                <mc:Fallback>
                  <p:oleObj r:id="rId4" imgW="1041400" imgH="177800" progId="Paint.Picture">
                    <p:embed/>
                    <p:pic>
                      <p:nvPicPr>
                        <p:cNvPr id="0" name="Picture 9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9820" y="1766"/>
                          <a:ext cx="4358" cy="1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/>
          <p:cNvGraphicFramePr/>
          <p:nvPr/>
        </p:nvGraphicFramePr>
        <p:xfrm>
          <a:off x="7375525" y="2189480"/>
          <a:ext cx="3997960" cy="2687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r:id="rId6" imgW="2520950" imgH="1625600" progId="Paint.Picture">
                  <p:embed/>
                </p:oleObj>
              </mc:Choice>
              <mc:Fallback>
                <p:oleObj r:id="rId6" imgW="2520950" imgH="1625600" progId="Paint.Picture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75525" y="2189480"/>
                        <a:ext cx="3997960" cy="2687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/>
      <p:bldP spid="6" grpId="1"/>
      <p:bldP spid="8" grpId="0"/>
      <p:bldP spid="27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lang="en-US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539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SimSun</vt:lpstr>
      <vt:lpstr>Arial</vt:lpstr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Administrator</dc:creator>
  <cp:lastModifiedBy>T-Triet</cp:lastModifiedBy>
  <cp:revision>69</cp:revision>
  <dcterms:created xsi:type="dcterms:W3CDTF">2018-11-19T14:15:00Z</dcterms:created>
  <dcterms:modified xsi:type="dcterms:W3CDTF">2024-07-11T07:25:11Z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