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72" r:id="rId3"/>
    <p:sldId id="261" r:id="rId4"/>
    <p:sldId id="262" r:id="rId5"/>
    <p:sldId id="265" r:id="rId6"/>
    <p:sldId id="266" r:id="rId7"/>
    <p:sldId id="267" r:id="rId8"/>
    <p:sldId id="268" r:id="rId9"/>
    <p:sldId id="269" r:id="rId10"/>
    <p:sldId id="260" r:id="rId11"/>
    <p:sldId id="271" r:id="rId12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06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9467" autoAdjust="0"/>
  </p:normalViewPr>
  <p:slideViewPr>
    <p:cSldViewPr snapToGrid="0">
      <p:cViewPr varScale="1">
        <p:scale>
          <a:sx n="54" d="100"/>
          <a:sy n="54" d="100"/>
        </p:scale>
        <p:origin x="643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97D7747-D9D0-4222-AE01-C647B9939E3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97D7747-D9D0-4222-AE01-C647B9939E3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FDE934FF-F4E1-47C5-9CA5-30A81DDE2BE4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hinh-nen-slide-dep-11_02321638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6035" y="-21590"/>
            <a:ext cx="12243435" cy="690118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057275" y="2012315"/>
            <a:ext cx="10076815" cy="230695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72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Môn Tin học</a:t>
            </a:r>
          </a:p>
          <a:p>
            <a:pPr algn="ctr"/>
            <a:r>
              <a:rPr lang="en-US" altLang="zh-CN" sz="72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Lớp 3</a:t>
            </a:r>
          </a:p>
        </p:txBody>
      </p:sp>
      <p:sp>
        <p:nvSpPr>
          <p:cNvPr id="2" name="Rectangle 1"/>
          <p:cNvSpPr/>
          <p:nvPr/>
        </p:nvSpPr>
        <p:spPr>
          <a:xfrm>
            <a:off x="1235075" y="368935"/>
            <a:ext cx="10502265" cy="76835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4400" b="1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Thứ</a:t>
            </a:r>
            <a:r>
              <a:rPr lang="en-US" altLang="zh-CN" sz="4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altLang="zh-CN" sz="4400" b="1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Năm</a:t>
            </a:r>
            <a:r>
              <a:rPr lang="en-US" altLang="zh-CN" sz="4400" b="1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altLang="zh-CN" sz="4400" b="1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ngày</a:t>
            </a:r>
            <a:r>
              <a:rPr lang="en-US" altLang="zh-CN" sz="4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altLang="zh-CN" sz="4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 </a:t>
            </a:r>
            <a:r>
              <a:rPr lang="en-US" altLang="zh-CN" sz="4400" b="1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tháng</a:t>
            </a:r>
            <a:r>
              <a:rPr lang="en-US" altLang="zh-CN" sz="4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12 </a:t>
            </a:r>
            <a:r>
              <a:rPr lang="en-US" altLang="zh-CN" sz="4400" b="1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năm</a:t>
            </a:r>
            <a:r>
              <a:rPr lang="en-US" altLang="zh-CN" sz="4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altLang="zh-CN" sz="44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2023</a:t>
            </a:r>
            <a:endParaRPr lang="en-US" altLang="zh-CN" sz="44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jango_at_50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3815" y="8890"/>
            <a:ext cx="12103735" cy="68395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40093" y="113030"/>
            <a:ext cx="10514330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Bài 5: Sao chép, di chuyển chi tiết tranh vẽ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349250" y="819785"/>
            <a:ext cx="101326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1/ Sao chép chi tiết tranh vẽ</a:t>
            </a:r>
          </a:p>
        </p:txBody>
      </p:sp>
      <p:sp>
        <p:nvSpPr>
          <p:cNvPr id="27" name="Text Box 26"/>
          <p:cNvSpPr txBox="1"/>
          <p:nvPr/>
        </p:nvSpPr>
        <p:spPr>
          <a:xfrm>
            <a:off x="741045" y="1403350"/>
            <a:ext cx="109880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/>
              <a:t>Bước 1</a:t>
            </a:r>
            <a:r>
              <a:rPr lang="en-US" sz="3200"/>
              <a:t>: Dùng Select chọn toàn bộ hình con thuyền </a:t>
            </a:r>
          </a:p>
        </p:txBody>
      </p:sp>
      <p:sp>
        <p:nvSpPr>
          <p:cNvPr id="14" name="Text Box 13"/>
          <p:cNvSpPr txBox="1"/>
          <p:nvPr/>
        </p:nvSpPr>
        <p:spPr>
          <a:xfrm>
            <a:off x="741045" y="1986915"/>
            <a:ext cx="95948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/>
              <a:t>Bước 2</a:t>
            </a:r>
            <a:r>
              <a:rPr lang="en-US" sz="3200"/>
              <a:t>: Chọn </a:t>
            </a:r>
            <a:r>
              <a:rPr lang="en-US" sz="3200">
                <a:solidFill>
                  <a:srgbClr val="0070C0"/>
                </a:solidFill>
                <a:effectLst/>
              </a:rPr>
              <a:t>Copy</a:t>
            </a:r>
            <a:r>
              <a:rPr lang="en-US" sz="3200"/>
              <a:t> để </a:t>
            </a:r>
            <a:r>
              <a:rPr lang="en-US" sz="3200">
                <a:solidFill>
                  <a:srgbClr val="0070C0"/>
                </a:solidFill>
              </a:rPr>
              <a:t>sao chép</a:t>
            </a:r>
            <a:r>
              <a:rPr lang="en-US" sz="3200"/>
              <a:t>  </a:t>
            </a:r>
          </a:p>
        </p:txBody>
      </p:sp>
      <p:sp>
        <p:nvSpPr>
          <p:cNvPr id="15" name="Text Box 14"/>
          <p:cNvSpPr txBox="1"/>
          <p:nvPr/>
        </p:nvSpPr>
        <p:spPr>
          <a:xfrm>
            <a:off x="740410" y="2570480"/>
            <a:ext cx="95942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/>
              <a:t>Bước 3</a:t>
            </a:r>
            <a:r>
              <a:rPr lang="en-US" sz="3200"/>
              <a:t>: Chọn </a:t>
            </a:r>
            <a:r>
              <a:rPr lang="en-US" sz="3200">
                <a:solidFill>
                  <a:srgbClr val="0070C0"/>
                </a:solidFill>
              </a:rPr>
              <a:t>Paste</a:t>
            </a:r>
            <a:r>
              <a:rPr lang="en-US" sz="3200"/>
              <a:t> để </a:t>
            </a:r>
            <a:r>
              <a:rPr lang="en-US" sz="3200">
                <a:solidFill>
                  <a:srgbClr val="0070C0"/>
                </a:solidFill>
              </a:rPr>
              <a:t>dán</a:t>
            </a:r>
            <a:r>
              <a:rPr lang="en-US" sz="3200"/>
              <a:t> hình vào trang vẽ</a:t>
            </a:r>
          </a:p>
        </p:txBody>
      </p:sp>
      <p:sp>
        <p:nvSpPr>
          <p:cNvPr id="16" name="Text Box 15"/>
          <p:cNvSpPr txBox="1"/>
          <p:nvPr/>
        </p:nvSpPr>
        <p:spPr>
          <a:xfrm>
            <a:off x="576580" y="3153728"/>
            <a:ext cx="10841990" cy="107632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3200" b="1">
                <a:solidFill>
                  <a:srgbClr val="EA061C"/>
                </a:solidFill>
                <a:effectLst/>
              </a:rPr>
              <a:t>Lưu ý:</a:t>
            </a:r>
            <a:r>
              <a:rPr lang="en-US" sz="3200">
                <a:solidFill>
                  <a:srgbClr val="EA061C"/>
                </a:solidFill>
                <a:effectLst/>
              </a:rPr>
              <a:t> Khi sao chép, để phần nền hình ở trên không che khuất hình ở dưới em chọn Select rồi chọn</a:t>
            </a:r>
            <a:r>
              <a:rPr lang="en-US" sz="3200">
                <a:solidFill>
                  <a:schemeClr val="accent6"/>
                </a:solidFill>
                <a:effectLst/>
              </a:rPr>
              <a:t>                        .</a:t>
            </a:r>
            <a:r>
              <a:rPr lang="en-US" sz="3200">
                <a:solidFill>
                  <a:srgbClr val="0070C0"/>
                </a:solidFill>
                <a:effectLst/>
              </a:rPr>
              <a:t> </a:t>
            </a:r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idx="1"/>
          </p:nvPr>
        </p:nvGraphicFramePr>
        <p:xfrm>
          <a:off x="8494395" y="3720307"/>
          <a:ext cx="2682240" cy="642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r:id="rId3" imgW="1016000" imgH="152400" progId="Paint.Picture">
                  <p:embed/>
                </p:oleObj>
              </mc:Choice>
              <mc:Fallback>
                <p:oleObj r:id="rId3" imgW="1016000" imgH="152400" progId="Paint.Picture">
                  <p:embed/>
                  <p:pic>
                    <p:nvPicPr>
                      <p:cNvPr id="0" name="Picture 1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94395" y="3720307"/>
                        <a:ext cx="2682240" cy="642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5"/>
          <p:cNvSpPr txBox="1"/>
          <p:nvPr/>
        </p:nvSpPr>
        <p:spPr>
          <a:xfrm>
            <a:off x="349250" y="4230370"/>
            <a:ext cx="101326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2/ Di chuyển chi tiết tranh vẽ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704215" y="5471160"/>
            <a:ext cx="1078293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/>
              <a:t>Bước 2</a:t>
            </a:r>
            <a:r>
              <a:rPr lang="en-US" sz="3200"/>
              <a:t>: Đưa con trỏ chuột vào bên trong khung đứt khúc                     và kéo thả chuột đến vị trí mới. 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704215" y="4813935"/>
            <a:ext cx="103498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/>
              <a:t>Bước 1: </a:t>
            </a:r>
            <a:r>
              <a:rPr lang="en-US" sz="3200"/>
              <a:t>Dùng Select chọn toàn bộ hình con thuyền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/>
      <p:bldP spid="27" grpId="0"/>
      <p:bldP spid="14" grpId="0"/>
      <p:bldP spid="15" grpId="0"/>
      <p:bldP spid="16" grpId="1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04153" y="258445"/>
            <a:ext cx="11586210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Bài 5: Sao chép, di chuyển chi tiết tranh vẽ (T1)</a:t>
            </a:r>
          </a:p>
        </p:txBody>
      </p:sp>
      <p:graphicFrame>
        <p:nvGraphicFramePr>
          <p:cNvPr id="8" name="Object 7"/>
          <p:cNvGraphicFramePr/>
          <p:nvPr/>
        </p:nvGraphicFramePr>
        <p:xfrm>
          <a:off x="5178425" y="1391920"/>
          <a:ext cx="6076950" cy="455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5" r:id="rId3" imgW="4114800" imgH="3371850" progId="Paint.Picture">
                  <p:embed/>
                </p:oleObj>
              </mc:Choice>
              <mc:Fallback>
                <p:oleObj r:id="rId3" imgW="4114800" imgH="3371850" progId="Paint.Picture">
                  <p:embed/>
                  <p:pic>
                    <p:nvPicPr>
                      <p:cNvPr id="0" name="Picture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78425" y="1391920"/>
                        <a:ext cx="6076950" cy="455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/>
          <p:nvPr/>
        </p:nvGraphicFramePr>
        <p:xfrm>
          <a:off x="1181100" y="1391920"/>
          <a:ext cx="3564255" cy="455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6" r:id="rId5" imgW="2247900" imgH="3371850" progId="Paint.Picture">
                  <p:embed/>
                </p:oleObj>
              </mc:Choice>
              <mc:Fallback>
                <p:oleObj r:id="rId5" imgW="2247900" imgH="3371850" progId="Paint.Picture">
                  <p:embed/>
                  <p:pic>
                    <p:nvPicPr>
                      <p:cNvPr id="0" name="Picture 1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81100" y="1391920"/>
                        <a:ext cx="3564255" cy="455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nh-nen-slide-dep-39_0232181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7305" y="-15875"/>
            <a:ext cx="12246610" cy="688975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15900" y="258445"/>
            <a:ext cx="11746865" cy="70675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l"/>
            <a:r>
              <a:rPr lang="en-US" altLang="zh-CN" sz="4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Bài 5: Sao chép, di chuyển chi tiết tranh vẽ (T1)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304800" y="1081405"/>
            <a:ext cx="101326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1/ Sao chép chi tiết tranh vẽ</a:t>
            </a:r>
          </a:p>
        </p:txBody>
      </p:sp>
      <p:sp>
        <p:nvSpPr>
          <p:cNvPr id="27" name="Text Box 26"/>
          <p:cNvSpPr txBox="1"/>
          <p:nvPr/>
        </p:nvSpPr>
        <p:spPr>
          <a:xfrm>
            <a:off x="728687" y="1966497"/>
            <a:ext cx="94900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Bước</a:t>
            </a:r>
            <a:r>
              <a:rPr lang="en-US" sz="3200" b="1" dirty="0"/>
              <a:t> 1</a:t>
            </a:r>
            <a:r>
              <a:rPr lang="en-US" sz="3200" dirty="0"/>
              <a:t>: </a:t>
            </a:r>
            <a:r>
              <a:rPr lang="en-US" sz="3200" dirty="0" err="1"/>
              <a:t>Dùng</a:t>
            </a:r>
            <a:r>
              <a:rPr lang="en-US" sz="3200" dirty="0"/>
              <a:t>         </a:t>
            </a:r>
            <a:r>
              <a:rPr lang="en-US" sz="3200" dirty="0" err="1"/>
              <a:t>chọn</a:t>
            </a:r>
            <a:r>
              <a:rPr lang="en-US" sz="3200" dirty="0"/>
              <a:t> </a:t>
            </a:r>
            <a:r>
              <a:rPr lang="en-US" sz="3200" dirty="0" err="1"/>
              <a:t>toàn</a:t>
            </a:r>
            <a:r>
              <a:rPr lang="en-US" sz="3200" dirty="0"/>
              <a:t> </a:t>
            </a:r>
            <a:r>
              <a:rPr lang="en-US" sz="3200" dirty="0" err="1"/>
              <a:t>bộ</a:t>
            </a:r>
            <a:r>
              <a:rPr lang="en-US" sz="3200" dirty="0"/>
              <a:t> </a:t>
            </a:r>
            <a:r>
              <a:rPr lang="en-US" sz="3200" dirty="0" err="1"/>
              <a:t>hình</a:t>
            </a:r>
            <a:r>
              <a:rPr lang="en-US" sz="3200" dirty="0"/>
              <a:t> con </a:t>
            </a:r>
            <a:r>
              <a:rPr lang="en-US" sz="3200" dirty="0" err="1"/>
              <a:t>thuyền</a:t>
            </a:r>
            <a:r>
              <a:rPr lang="en-US" sz="3200" dirty="0"/>
              <a:t> 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3593465" y="1664970"/>
          <a:ext cx="640715" cy="889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r:id="rId4" imgW="425450" imgH="590550" progId="Paint.Picture">
                  <p:embed/>
                </p:oleObj>
              </mc:Choice>
              <mc:Fallback>
                <p:oleObj r:id="rId4" imgW="425450" imgH="590550" progId="Paint.Picture">
                  <p:embed/>
                  <p:pic>
                    <p:nvPicPr>
                      <p:cNvPr id="0" name="Picture 1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93465" y="1664970"/>
                        <a:ext cx="640715" cy="8896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13"/>
          <p:cNvSpPr txBox="1"/>
          <p:nvPr/>
        </p:nvSpPr>
        <p:spPr>
          <a:xfrm>
            <a:off x="752133" y="2982594"/>
            <a:ext cx="95948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Bước</a:t>
            </a:r>
            <a:r>
              <a:rPr lang="en-US" sz="3200" b="1" dirty="0"/>
              <a:t> 2</a:t>
            </a:r>
            <a:r>
              <a:rPr lang="en-US" sz="3200" dirty="0"/>
              <a:t>: </a:t>
            </a:r>
            <a:r>
              <a:rPr lang="en-US" sz="3200" dirty="0" err="1"/>
              <a:t>Chọn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  <a:effectLst/>
              </a:rPr>
              <a:t>Copy</a:t>
            </a:r>
            <a:r>
              <a:rPr lang="en-US" sz="3200" dirty="0"/>
              <a:t> </a:t>
            </a:r>
            <a:r>
              <a:rPr lang="en-US" sz="3200" dirty="0" err="1"/>
              <a:t>để</a:t>
            </a:r>
            <a:r>
              <a:rPr lang="en-US" sz="3200" dirty="0"/>
              <a:t> </a:t>
            </a:r>
            <a:r>
              <a:rPr lang="en-US" sz="3200" dirty="0" err="1">
                <a:solidFill>
                  <a:srgbClr val="0070C0"/>
                </a:solidFill>
              </a:rPr>
              <a:t>sao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chép</a:t>
            </a:r>
            <a:r>
              <a:rPr lang="en-US" sz="3200" dirty="0"/>
              <a:t>  </a:t>
            </a:r>
          </a:p>
        </p:txBody>
      </p:sp>
      <p:sp>
        <p:nvSpPr>
          <p:cNvPr id="15" name="Text Box 14"/>
          <p:cNvSpPr txBox="1"/>
          <p:nvPr/>
        </p:nvSpPr>
        <p:spPr>
          <a:xfrm>
            <a:off x="764491" y="3919123"/>
            <a:ext cx="959421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Bước</a:t>
            </a:r>
            <a:r>
              <a:rPr lang="en-US" sz="3200" b="1" dirty="0"/>
              <a:t> 3</a:t>
            </a:r>
            <a:r>
              <a:rPr lang="en-US" sz="3200" dirty="0"/>
              <a:t>: </a:t>
            </a:r>
            <a:r>
              <a:rPr lang="en-US" sz="3200" dirty="0" err="1"/>
              <a:t>Chọn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</a:rPr>
              <a:t>Paste</a:t>
            </a:r>
            <a:r>
              <a:rPr lang="en-US" sz="3200" dirty="0"/>
              <a:t> </a:t>
            </a:r>
            <a:r>
              <a:rPr lang="en-US" sz="3200" dirty="0" err="1"/>
              <a:t>để</a:t>
            </a:r>
            <a:r>
              <a:rPr lang="en-US" sz="3200" dirty="0"/>
              <a:t> </a:t>
            </a:r>
            <a:r>
              <a:rPr lang="en-US" sz="3200" dirty="0" err="1">
                <a:solidFill>
                  <a:srgbClr val="0070C0"/>
                </a:solidFill>
              </a:rPr>
              <a:t>dán</a:t>
            </a:r>
            <a:r>
              <a:rPr lang="en-US" sz="3200" dirty="0"/>
              <a:t> </a:t>
            </a:r>
            <a:r>
              <a:rPr lang="en-US" sz="3200" dirty="0" err="1"/>
              <a:t>hình</a:t>
            </a:r>
            <a:r>
              <a:rPr lang="en-US" sz="3200" dirty="0"/>
              <a:t> </a:t>
            </a:r>
            <a:r>
              <a:rPr lang="en-US" sz="3200" dirty="0" err="1"/>
              <a:t>vào</a:t>
            </a:r>
            <a:r>
              <a:rPr lang="en-US" sz="3200" dirty="0"/>
              <a:t> </a:t>
            </a:r>
            <a:r>
              <a:rPr lang="en-US" sz="3200" dirty="0" err="1"/>
              <a:t>trang</a:t>
            </a:r>
            <a:r>
              <a:rPr lang="en-US" sz="3200" dirty="0"/>
              <a:t> </a:t>
            </a:r>
            <a:r>
              <a:rPr lang="en-US" sz="3200" dirty="0" err="1"/>
              <a:t>vẽ</a:t>
            </a:r>
            <a:endParaRPr lang="en-US" sz="3200" dirty="0"/>
          </a:p>
        </p:txBody>
      </p:sp>
      <p:sp>
        <p:nvSpPr>
          <p:cNvPr id="2" name="Text Box 1"/>
          <p:cNvSpPr txBox="1"/>
          <p:nvPr/>
        </p:nvSpPr>
        <p:spPr>
          <a:xfrm>
            <a:off x="8380730" y="1531620"/>
            <a:ext cx="2469515" cy="20612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3200" dirty="0">
                <a:solidFill>
                  <a:schemeClr val="accent4"/>
                </a:solidFill>
                <a:effectLst/>
              </a:rPr>
              <a:t>Select</a:t>
            </a:r>
          </a:p>
          <a:p>
            <a:r>
              <a:rPr lang="en-US" sz="3200" dirty="0">
                <a:solidFill>
                  <a:schemeClr val="accent4"/>
                </a:solidFill>
                <a:effectLst/>
              </a:rPr>
              <a:t>Copy</a:t>
            </a:r>
          </a:p>
          <a:p>
            <a:r>
              <a:rPr lang="en-US" sz="3200" dirty="0">
                <a:solidFill>
                  <a:schemeClr val="accent4"/>
                </a:solidFill>
                <a:effectLst/>
              </a:rPr>
              <a:t>Paste</a:t>
            </a:r>
            <a:endParaRPr lang="en-US" sz="3200" dirty="0">
              <a:solidFill>
                <a:schemeClr val="accent4"/>
              </a:solidFill>
            </a:endParaRPr>
          </a:p>
          <a:p>
            <a:endParaRPr lang="en-US" sz="32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1"/>
      <p:bldP spid="27" grpId="0"/>
      <p:bldP spid="14" grpId="0"/>
      <p:bldP spid="15" grpId="0"/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nh-nen-slide-dep-39_0232181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0" y="-15875"/>
            <a:ext cx="12246610" cy="688975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38773" y="247015"/>
            <a:ext cx="11586210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Bài 5: Sao chép, di chuyển chi tiết tranh vẽ </a:t>
            </a:r>
            <a:r>
              <a:rPr lang="en-US" altLang="zh-CN" sz="4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(T1)</a:t>
            </a:r>
            <a:endParaRPr lang="en-US" altLang="zh-CN" sz="40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304800" y="1387475"/>
            <a:ext cx="101326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2/ Di chuyển chi tiết tranh vẽ</a:t>
            </a:r>
          </a:p>
        </p:txBody>
      </p:sp>
      <p:sp>
        <p:nvSpPr>
          <p:cNvPr id="27" name="Text Box 26"/>
          <p:cNvSpPr txBox="1"/>
          <p:nvPr/>
        </p:nvSpPr>
        <p:spPr>
          <a:xfrm>
            <a:off x="740410" y="2392680"/>
            <a:ext cx="94900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/>
              <a:t>Bước 1: </a:t>
            </a:r>
            <a:r>
              <a:rPr lang="en-US" sz="3200"/>
              <a:t>Dùng         chọn toàn bộ hình con thuyền 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3694430" y="2239645"/>
          <a:ext cx="640715" cy="889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r:id="rId4" imgW="425450" imgH="590550" progId="Paint.Picture">
                  <p:embed/>
                </p:oleObj>
              </mc:Choice>
              <mc:Fallback>
                <p:oleObj r:id="rId4" imgW="425450" imgH="590550" progId="Paint.Picture">
                  <p:embed/>
                  <p:pic>
                    <p:nvPicPr>
                      <p:cNvPr id="0" name="Picture 1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94430" y="2239645"/>
                        <a:ext cx="640715" cy="8896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13"/>
          <p:cNvSpPr txBox="1"/>
          <p:nvPr/>
        </p:nvSpPr>
        <p:spPr>
          <a:xfrm>
            <a:off x="740410" y="3482340"/>
            <a:ext cx="1078293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dirty="0" err="1"/>
              <a:t>Bước</a:t>
            </a:r>
            <a:r>
              <a:rPr lang="en-US" sz="3200" b="1" dirty="0"/>
              <a:t> 2</a:t>
            </a:r>
            <a:r>
              <a:rPr lang="en-US" sz="3200" dirty="0"/>
              <a:t>: </a:t>
            </a:r>
            <a:r>
              <a:rPr lang="en-US" sz="3200" dirty="0" err="1"/>
              <a:t>Đưa</a:t>
            </a:r>
            <a:r>
              <a:rPr lang="en-US" sz="3200" dirty="0"/>
              <a:t> con </a:t>
            </a:r>
            <a:r>
              <a:rPr lang="en-US" sz="3200" dirty="0" err="1"/>
              <a:t>trỏ</a:t>
            </a:r>
            <a:r>
              <a:rPr lang="en-US" sz="3200" dirty="0"/>
              <a:t> </a:t>
            </a:r>
            <a:r>
              <a:rPr lang="en-US" sz="3200" dirty="0" err="1"/>
              <a:t>chuột</a:t>
            </a:r>
            <a:r>
              <a:rPr lang="en-US" sz="3200" dirty="0"/>
              <a:t> </a:t>
            </a:r>
            <a:r>
              <a:rPr lang="en-US" sz="3200" dirty="0" err="1"/>
              <a:t>vào</a:t>
            </a:r>
            <a:r>
              <a:rPr lang="en-US" sz="3200" dirty="0"/>
              <a:t> </a:t>
            </a:r>
            <a:r>
              <a:rPr lang="en-US" sz="3200" dirty="0" err="1"/>
              <a:t>bên</a:t>
            </a:r>
            <a:r>
              <a:rPr lang="en-US" sz="3200" dirty="0"/>
              <a:t> </a:t>
            </a:r>
            <a:r>
              <a:rPr lang="en-US" sz="3200" dirty="0" err="1"/>
              <a:t>trong</a:t>
            </a:r>
            <a:r>
              <a:rPr lang="en-US" sz="3200" dirty="0"/>
              <a:t> </a:t>
            </a:r>
            <a:r>
              <a:rPr lang="en-US" sz="3200" dirty="0" err="1"/>
              <a:t>khung</a:t>
            </a:r>
            <a:r>
              <a:rPr lang="en-US" sz="3200" dirty="0"/>
              <a:t> </a:t>
            </a:r>
            <a:r>
              <a:rPr lang="en-US" sz="3200" dirty="0" err="1"/>
              <a:t>đứt</a:t>
            </a:r>
            <a:r>
              <a:rPr lang="en-US" sz="3200" dirty="0"/>
              <a:t> </a:t>
            </a:r>
            <a:r>
              <a:rPr lang="en-US" sz="3200" dirty="0" err="1"/>
              <a:t>khúc</a:t>
            </a:r>
            <a:r>
              <a:rPr lang="en-US" sz="3200" dirty="0"/>
              <a:t>                    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kéo</a:t>
            </a:r>
            <a:r>
              <a:rPr lang="en-US" sz="3200" dirty="0"/>
              <a:t> </a:t>
            </a:r>
            <a:r>
              <a:rPr lang="en-US" sz="3200" dirty="0" err="1"/>
              <a:t>thả</a:t>
            </a:r>
            <a:r>
              <a:rPr lang="en-US" sz="3200" dirty="0"/>
              <a:t> </a:t>
            </a:r>
            <a:r>
              <a:rPr lang="en-US" sz="3200" dirty="0" err="1"/>
              <a:t>chuột</a:t>
            </a:r>
            <a:r>
              <a:rPr lang="en-US" sz="3200" dirty="0"/>
              <a:t> </a:t>
            </a:r>
            <a:r>
              <a:rPr lang="en-US" sz="3200" dirty="0" err="1"/>
              <a:t>đến</a:t>
            </a:r>
            <a:r>
              <a:rPr lang="en-US" sz="3200" dirty="0"/>
              <a:t> </a:t>
            </a:r>
            <a:r>
              <a:rPr lang="en-US" sz="3200" dirty="0" err="1"/>
              <a:t>vị</a:t>
            </a:r>
            <a:r>
              <a:rPr lang="en-US" sz="3200" dirty="0"/>
              <a:t> </a:t>
            </a:r>
            <a:r>
              <a:rPr lang="en-US" sz="3200" dirty="0" err="1"/>
              <a:t>trí</a:t>
            </a:r>
            <a:r>
              <a:rPr lang="en-US" sz="3200" dirty="0"/>
              <a:t> </a:t>
            </a:r>
            <a:r>
              <a:rPr lang="en-US" sz="3200" dirty="0" err="1"/>
              <a:t>mới</a:t>
            </a:r>
            <a:r>
              <a:rPr lang="en-US" sz="32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7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nh-nen-slide-dep-39_0232181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7305" y="106680"/>
            <a:ext cx="12246610" cy="688975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04483" y="258445"/>
            <a:ext cx="11586210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Bài 5: Sao chép, di chuyển chi tiết tranh vẽ </a:t>
            </a:r>
            <a:r>
              <a:rPr lang="en-US" altLang="zh-CN" sz="4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(T1)</a:t>
            </a:r>
            <a:endParaRPr lang="en-US" altLang="zh-CN" sz="4000" b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304800" y="965200"/>
            <a:ext cx="1013269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Thực hành:</a:t>
            </a:r>
          </a:p>
        </p:txBody>
      </p:sp>
      <p:sp>
        <p:nvSpPr>
          <p:cNvPr id="27" name="Text Box 26"/>
          <p:cNvSpPr txBox="1"/>
          <p:nvPr/>
        </p:nvSpPr>
        <p:spPr>
          <a:xfrm>
            <a:off x="304800" y="1795145"/>
            <a:ext cx="449516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/>
              <a:t>BT 1</a:t>
            </a:r>
            <a:r>
              <a:rPr lang="en-US" sz="3200"/>
              <a:t>: Em hãy vẽ và tô màu đèn ông sao: </a:t>
            </a:r>
          </a:p>
        </p:txBody>
      </p:sp>
      <p:sp>
        <p:nvSpPr>
          <p:cNvPr id="14" name="Text Box 13"/>
          <p:cNvSpPr txBox="1"/>
          <p:nvPr/>
        </p:nvSpPr>
        <p:spPr>
          <a:xfrm>
            <a:off x="5224780" y="1795145"/>
            <a:ext cx="699452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/>
              <a:t>BT 2</a:t>
            </a:r>
            <a:r>
              <a:rPr lang="en-US" sz="3200"/>
              <a:t>: Hãy sao chép ra thêm 2 hình nữa và di chuyển như hình sau:</a:t>
            </a:r>
          </a:p>
        </p:txBody>
      </p:sp>
      <p:graphicFrame>
        <p:nvGraphicFramePr>
          <p:cNvPr id="2" name="Object 1"/>
          <p:cNvGraphicFramePr/>
          <p:nvPr/>
        </p:nvGraphicFramePr>
        <p:xfrm>
          <a:off x="1383030" y="3034030"/>
          <a:ext cx="1804035" cy="2877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r:id="rId4" imgW="1289050" imgH="2127250" progId="Paint.Picture">
                  <p:embed/>
                </p:oleObj>
              </mc:Choice>
              <mc:Fallback>
                <p:oleObj r:id="rId4" imgW="1289050" imgH="2127250" progId="Paint.Picture">
                  <p:embed/>
                  <p:pic>
                    <p:nvPicPr>
                      <p:cNvPr id="0" name="Picture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83030" y="3034030"/>
                        <a:ext cx="1804035" cy="28778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/>
          <p:nvPr/>
        </p:nvGraphicFramePr>
        <p:xfrm>
          <a:off x="6844030" y="2847340"/>
          <a:ext cx="4515485" cy="3529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4" r:id="rId6" imgW="3028950" imgH="2813050" progId="Paint.Picture">
                  <p:embed/>
                </p:oleObj>
              </mc:Choice>
              <mc:Fallback>
                <p:oleObj r:id="rId6" imgW="3028950" imgH="2813050" progId="Paint.Picture">
                  <p:embed/>
                  <p:pic>
                    <p:nvPicPr>
                      <p:cNvPr id="0" name="Picture 1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844030" y="2847340"/>
                        <a:ext cx="4515485" cy="3529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7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nh-nen-slide-dep-39_0232181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4610" y="-15875"/>
            <a:ext cx="12246610" cy="688975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27343" y="101600"/>
            <a:ext cx="11586210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" b="1" dirty="0" err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Bài</a:t>
            </a:r>
            <a:r>
              <a:rPr lang="en-US" altLang="zh-CN" sz="4000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5: Sao </a:t>
            </a:r>
            <a:r>
              <a:rPr lang="en-US" altLang="zh-CN" sz="4000" b="1" dirty="0" err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chép</a:t>
            </a:r>
            <a:r>
              <a:rPr lang="en-US" altLang="zh-CN" sz="4000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di </a:t>
            </a:r>
            <a:r>
              <a:rPr lang="en-US" altLang="zh-CN" sz="4000" b="1" dirty="0" err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chuyển</a:t>
            </a:r>
            <a:r>
              <a:rPr lang="en-US" altLang="zh-CN" sz="4000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chi </a:t>
            </a:r>
            <a:r>
              <a:rPr lang="en-US" altLang="zh-CN" sz="4000" b="1" dirty="0" err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tiết</a:t>
            </a:r>
            <a:r>
              <a:rPr lang="en-US" altLang="zh-CN" sz="4000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altLang="zh-CN" sz="4000" b="1" dirty="0" err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tranh</a:t>
            </a:r>
            <a:r>
              <a:rPr lang="en-US" altLang="zh-CN" sz="4000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altLang="zh-CN" sz="4000" b="1" dirty="0" err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vẽ</a:t>
            </a:r>
            <a:r>
              <a:rPr lang="en-US" altLang="zh-CN" sz="4000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altLang="zh-CN" sz="4000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(T1)</a:t>
            </a:r>
            <a:endParaRPr lang="en-US" altLang="zh-CN" sz="4000" b="1" dirty="0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327660" y="808355"/>
            <a:ext cx="101326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Ứng dụng, mở rộng:</a:t>
            </a:r>
          </a:p>
        </p:txBody>
      </p:sp>
      <p:sp>
        <p:nvSpPr>
          <p:cNvPr id="14" name="Text Box 13"/>
          <p:cNvSpPr txBox="1"/>
          <p:nvPr/>
        </p:nvSpPr>
        <p:spPr>
          <a:xfrm>
            <a:off x="741045" y="1533525"/>
            <a:ext cx="89801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/>
              <a:t>1/ Em hãy mở Paint và vẽ hình mẫu tam giác  </a:t>
            </a:r>
          </a:p>
        </p:txBody>
      </p:sp>
      <p:sp>
        <p:nvSpPr>
          <p:cNvPr id="15" name="Text Box 14"/>
          <p:cNvSpPr txBox="1"/>
          <p:nvPr/>
        </p:nvSpPr>
        <p:spPr>
          <a:xfrm>
            <a:off x="741680" y="2941320"/>
            <a:ext cx="1108329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3/ </a:t>
            </a:r>
            <a:r>
              <a:rPr lang="en-US" sz="3200" u="sng" dirty="0" err="1">
                <a:solidFill>
                  <a:srgbClr val="FF0000"/>
                </a:solidFill>
              </a:rPr>
              <a:t>Nhấn</a:t>
            </a:r>
            <a:r>
              <a:rPr lang="en-US" sz="3200" u="sng" dirty="0">
                <a:solidFill>
                  <a:srgbClr val="FF0000"/>
                </a:solidFill>
              </a:rPr>
              <a:t> </a:t>
            </a:r>
            <a:r>
              <a:rPr lang="en-US" sz="3200" u="sng" dirty="0" err="1">
                <a:solidFill>
                  <a:srgbClr val="FF0000"/>
                </a:solidFill>
              </a:rPr>
              <a:t>giữ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phím</a:t>
            </a:r>
            <a:r>
              <a:rPr lang="en-US" sz="3200" dirty="0">
                <a:solidFill>
                  <a:srgbClr val="FF0000"/>
                </a:solidFill>
              </a:rPr>
              <a:t> Ctrl, </a:t>
            </a:r>
            <a:r>
              <a:rPr lang="en-US" sz="3200" dirty="0" err="1">
                <a:solidFill>
                  <a:schemeClr val="tx1"/>
                </a:solidFill>
              </a:rPr>
              <a:t>đưa</a:t>
            </a:r>
            <a:r>
              <a:rPr lang="en-US" sz="3200" dirty="0">
                <a:solidFill>
                  <a:schemeClr val="tx1"/>
                </a:solidFill>
              </a:rPr>
              <a:t> con </a:t>
            </a:r>
            <a:r>
              <a:rPr lang="en-US" sz="3200" dirty="0" err="1">
                <a:solidFill>
                  <a:schemeClr val="tx1"/>
                </a:solidFill>
              </a:rPr>
              <a:t>trỏ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chuột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vào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bên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trong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vùng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chọn</a:t>
            </a:r>
            <a:r>
              <a:rPr lang="en-US" sz="3200" dirty="0"/>
              <a:t>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kéo</a:t>
            </a:r>
            <a:r>
              <a:rPr lang="en-US" sz="3200" dirty="0"/>
              <a:t> </a:t>
            </a:r>
            <a:r>
              <a:rPr lang="en-US" sz="3200" dirty="0" err="1"/>
              <a:t>thả</a:t>
            </a:r>
            <a:r>
              <a:rPr lang="en-US" sz="3200" dirty="0"/>
              <a:t> </a:t>
            </a:r>
            <a:r>
              <a:rPr lang="en-US" sz="3200" dirty="0" err="1"/>
              <a:t>chuột</a:t>
            </a:r>
            <a:r>
              <a:rPr lang="en-US" sz="3200" dirty="0"/>
              <a:t> </a:t>
            </a:r>
            <a:r>
              <a:rPr lang="en-US" sz="3200" dirty="0" err="1"/>
              <a:t>tới</a:t>
            </a:r>
            <a:r>
              <a:rPr lang="en-US" sz="3200" dirty="0"/>
              <a:t> </a:t>
            </a:r>
            <a:r>
              <a:rPr lang="en-US" sz="3200" dirty="0" err="1"/>
              <a:t>vị</a:t>
            </a:r>
            <a:r>
              <a:rPr lang="en-US" sz="3200" dirty="0"/>
              <a:t> </a:t>
            </a:r>
            <a:r>
              <a:rPr lang="en-US" sz="3200" dirty="0" err="1"/>
              <a:t>trí</a:t>
            </a:r>
            <a:r>
              <a:rPr lang="en-US" sz="3200" dirty="0"/>
              <a:t> </a:t>
            </a:r>
            <a:r>
              <a:rPr lang="en-US" sz="3200" dirty="0" err="1"/>
              <a:t>mới</a:t>
            </a:r>
            <a:endParaRPr lang="en-US" sz="3200" dirty="0"/>
          </a:p>
        </p:txBody>
      </p:sp>
      <p:sp>
        <p:nvSpPr>
          <p:cNvPr id="16" name="Text Box 15"/>
          <p:cNvSpPr txBox="1"/>
          <p:nvPr/>
        </p:nvSpPr>
        <p:spPr>
          <a:xfrm>
            <a:off x="821055" y="4097020"/>
            <a:ext cx="10923905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3200" dirty="0">
                <a:effectLst/>
              </a:rPr>
              <a:t>4/ </a:t>
            </a:r>
            <a:r>
              <a:rPr lang="en-US" sz="3200" dirty="0" err="1">
                <a:effectLst/>
              </a:rPr>
              <a:t>Nêu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kết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quả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vừa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thực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hiện</a:t>
            </a:r>
            <a:r>
              <a:rPr lang="en-US" sz="3200" dirty="0">
                <a:effectLst/>
              </a:rPr>
              <a:t>. 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609215" y="2117090"/>
          <a:ext cx="593090" cy="824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r:id="rId4" imgW="425450" imgH="590550" progId="Paint.Picture">
                  <p:embed/>
                </p:oleObj>
              </mc:Choice>
              <mc:Fallback>
                <p:oleObj r:id="rId4" imgW="425450" imgH="590550" progId="Paint.Picture">
                  <p:embed/>
                  <p:pic>
                    <p:nvPicPr>
                      <p:cNvPr id="0" name="Picture 1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09215" y="2117090"/>
                        <a:ext cx="593090" cy="8242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2"/>
          <p:cNvSpPr txBox="1"/>
          <p:nvPr/>
        </p:nvSpPr>
        <p:spPr>
          <a:xfrm>
            <a:off x="741045" y="2196465"/>
            <a:ext cx="7740015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200">
                <a:sym typeface="+mn-ea"/>
              </a:rPr>
              <a:t>2/  Dùng         chọn toàn bộ hình tam giác</a:t>
            </a:r>
            <a:r>
              <a:rPr lang="en-US" sz="2800">
                <a:sym typeface="+mn-ea"/>
              </a:rPr>
              <a:t> </a:t>
            </a:r>
            <a:endParaRPr lang="en-US" sz="2800"/>
          </a:p>
        </p:txBody>
      </p:sp>
      <p:sp>
        <p:nvSpPr>
          <p:cNvPr id="4" name="Text Box 3"/>
          <p:cNvSpPr txBox="1"/>
          <p:nvPr/>
        </p:nvSpPr>
        <p:spPr>
          <a:xfrm>
            <a:off x="128955" y="4793615"/>
            <a:ext cx="11898922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3200" b="1" i="1" u="sng" dirty="0" err="1">
                <a:solidFill>
                  <a:srgbClr val="7030A0"/>
                </a:solidFill>
                <a:effectLst/>
              </a:rPr>
              <a:t>Cách</a:t>
            </a:r>
            <a:r>
              <a:rPr lang="en-US" sz="3200" b="1" i="1" u="sng" dirty="0">
                <a:solidFill>
                  <a:srgbClr val="7030A0"/>
                </a:solidFill>
                <a:effectLst/>
              </a:rPr>
              <a:t> 2</a:t>
            </a:r>
            <a:r>
              <a:rPr lang="en-US" sz="3200" i="1" dirty="0">
                <a:solidFill>
                  <a:srgbClr val="7030A0"/>
                </a:solidFill>
                <a:effectLst/>
              </a:rPr>
              <a:t>: </a:t>
            </a:r>
            <a:r>
              <a:rPr lang="en-US" sz="3200" b="1" dirty="0" err="1">
                <a:solidFill>
                  <a:srgbClr val="7030A0"/>
                </a:solidFill>
                <a:effectLst/>
              </a:rPr>
              <a:t>Để</a:t>
            </a:r>
            <a:r>
              <a:rPr lang="en-US" sz="3200" b="1" dirty="0">
                <a:solidFill>
                  <a:srgbClr val="7030A0"/>
                </a:solidFill>
                <a:effectLst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</a:rPr>
              <a:t>sao</a:t>
            </a:r>
            <a:r>
              <a:rPr lang="en-US" sz="3200" b="1" dirty="0">
                <a:solidFill>
                  <a:srgbClr val="7030A0"/>
                </a:solidFill>
                <a:effectLst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</a:rPr>
              <a:t>chép</a:t>
            </a:r>
            <a:r>
              <a:rPr lang="en-US" sz="3200" b="1" dirty="0">
                <a:solidFill>
                  <a:srgbClr val="7030A0"/>
                </a:solidFill>
                <a:effectLst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</a:rPr>
              <a:t>hình</a:t>
            </a:r>
            <a:r>
              <a:rPr lang="en-US" sz="3200" b="1" dirty="0">
                <a:solidFill>
                  <a:srgbClr val="7030A0"/>
                </a:solidFill>
                <a:effectLst/>
              </a:rPr>
              <a:t>, </a:t>
            </a:r>
            <a:r>
              <a:rPr lang="en-US" sz="3200" b="1" dirty="0" err="1">
                <a:solidFill>
                  <a:srgbClr val="7030A0"/>
                </a:solidFill>
                <a:effectLst/>
              </a:rPr>
              <a:t>em</a:t>
            </a:r>
            <a:r>
              <a:rPr lang="en-US" sz="3200" b="1" dirty="0">
                <a:solidFill>
                  <a:srgbClr val="7030A0"/>
                </a:solidFill>
                <a:effectLst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</a:rPr>
              <a:t>dùng</a:t>
            </a:r>
            <a:r>
              <a:rPr lang="en-US" sz="3200" b="1" dirty="0">
                <a:solidFill>
                  <a:srgbClr val="7030A0"/>
                </a:solidFill>
                <a:effectLst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</a:rPr>
              <a:t>công</a:t>
            </a:r>
            <a:r>
              <a:rPr lang="en-US" sz="3200" b="1" dirty="0">
                <a:solidFill>
                  <a:srgbClr val="7030A0"/>
                </a:solidFill>
                <a:effectLst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</a:rPr>
              <a:t>cụ</a:t>
            </a:r>
            <a:r>
              <a:rPr lang="en-US" sz="3200" b="1" dirty="0">
                <a:solidFill>
                  <a:srgbClr val="7030A0"/>
                </a:solidFill>
                <a:effectLst/>
              </a:rPr>
              <a:t> Select </a:t>
            </a:r>
            <a:r>
              <a:rPr lang="en-US" sz="3200" b="1" dirty="0" err="1">
                <a:solidFill>
                  <a:srgbClr val="7030A0"/>
                </a:solidFill>
                <a:effectLst/>
              </a:rPr>
              <a:t>chọn</a:t>
            </a:r>
            <a:r>
              <a:rPr lang="en-US" sz="3200" b="1" dirty="0">
                <a:solidFill>
                  <a:srgbClr val="7030A0"/>
                </a:solidFill>
                <a:effectLst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</a:rPr>
              <a:t>hình</a:t>
            </a:r>
            <a:r>
              <a:rPr lang="en-US" sz="3200" b="1" dirty="0">
                <a:solidFill>
                  <a:srgbClr val="7030A0"/>
                </a:solidFill>
                <a:effectLst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</a:rPr>
              <a:t>vẽ</a:t>
            </a:r>
            <a:r>
              <a:rPr lang="en-US" sz="3200" b="1" dirty="0">
                <a:solidFill>
                  <a:srgbClr val="7030A0"/>
                </a:solidFill>
                <a:effectLst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</a:rPr>
              <a:t>rồi</a:t>
            </a:r>
            <a:r>
              <a:rPr lang="en-US" sz="3200" b="1" dirty="0">
                <a:solidFill>
                  <a:srgbClr val="7030A0"/>
                </a:solidFill>
                <a:effectLst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</a:rPr>
              <a:t>nhấn</a:t>
            </a:r>
            <a:r>
              <a:rPr lang="en-US" sz="3200" b="1" dirty="0">
                <a:solidFill>
                  <a:srgbClr val="7030A0"/>
                </a:solidFill>
                <a:effectLst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</a:rPr>
              <a:t>giữ</a:t>
            </a:r>
            <a:r>
              <a:rPr lang="en-US" sz="3200" b="1" dirty="0">
                <a:solidFill>
                  <a:srgbClr val="7030A0"/>
                </a:solidFill>
                <a:effectLst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</a:rPr>
              <a:t>phím</a:t>
            </a:r>
            <a:r>
              <a:rPr lang="en-US" sz="3200" b="1" dirty="0">
                <a:solidFill>
                  <a:srgbClr val="7030A0"/>
                </a:solidFill>
                <a:effectLst/>
              </a:rPr>
              <a:t> Ctrl </a:t>
            </a:r>
            <a:r>
              <a:rPr lang="en-US" sz="3200" b="1" dirty="0" err="1">
                <a:solidFill>
                  <a:srgbClr val="7030A0"/>
                </a:solidFill>
                <a:effectLst/>
              </a:rPr>
              <a:t>và</a:t>
            </a:r>
            <a:r>
              <a:rPr lang="en-US" sz="3200" b="1" dirty="0">
                <a:solidFill>
                  <a:srgbClr val="7030A0"/>
                </a:solidFill>
                <a:effectLst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</a:rPr>
              <a:t>kéo</a:t>
            </a:r>
            <a:r>
              <a:rPr lang="en-US" sz="3200" b="1" dirty="0">
                <a:solidFill>
                  <a:srgbClr val="7030A0"/>
                </a:solidFill>
                <a:effectLst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</a:rPr>
              <a:t>thả</a:t>
            </a:r>
            <a:r>
              <a:rPr lang="en-US" sz="3200" b="1" dirty="0">
                <a:solidFill>
                  <a:srgbClr val="7030A0"/>
                </a:solidFill>
                <a:effectLst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</a:rPr>
              <a:t>chuột</a:t>
            </a:r>
            <a:r>
              <a:rPr lang="en-US" sz="3200" b="1" dirty="0">
                <a:solidFill>
                  <a:srgbClr val="7030A0"/>
                </a:solidFill>
                <a:effectLst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</a:rPr>
              <a:t>tới</a:t>
            </a:r>
            <a:r>
              <a:rPr lang="en-US" sz="3200" b="1" dirty="0">
                <a:solidFill>
                  <a:srgbClr val="7030A0"/>
                </a:solidFill>
                <a:effectLst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</a:rPr>
              <a:t>vị</a:t>
            </a:r>
            <a:r>
              <a:rPr lang="en-US" sz="3200" b="1" dirty="0">
                <a:solidFill>
                  <a:srgbClr val="7030A0"/>
                </a:solidFill>
                <a:effectLst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</a:rPr>
              <a:t>trí</a:t>
            </a:r>
            <a:r>
              <a:rPr lang="en-US" sz="3200" b="1" dirty="0">
                <a:solidFill>
                  <a:srgbClr val="7030A0"/>
                </a:solidFill>
                <a:effectLst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</a:rPr>
              <a:t>mới</a:t>
            </a:r>
            <a:r>
              <a:rPr lang="en-US" sz="3200" i="1" dirty="0">
                <a:solidFill>
                  <a:srgbClr val="0070C0"/>
                </a:solidFill>
                <a:effectLst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7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/>
      <p:bldP spid="15" grpId="0"/>
      <p:bldP spid="16" grpId="1"/>
      <p:bldP spid="3" grpId="0"/>
      <p:bldP spid="4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nh-nen-slide-dep-39_0232181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7305" y="-15875"/>
            <a:ext cx="12246610" cy="6889750"/>
          </a:xfrm>
          <a:prstGeom prst="rect">
            <a:avLst/>
          </a:prstGeom>
        </p:spPr>
      </p:pic>
      <p:sp>
        <p:nvSpPr>
          <p:cNvPr id="11" name="Text Box 10"/>
          <p:cNvSpPr txBox="1"/>
          <p:nvPr/>
        </p:nvSpPr>
        <p:spPr>
          <a:xfrm>
            <a:off x="372110" y="1121410"/>
            <a:ext cx="11250930" cy="1137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Câu 1: Em hãy điền số thứ tự 1, 2, 3 vào các bước </a:t>
            </a:r>
          </a:p>
          <a:p>
            <a:r>
              <a:rPr lang="en-US" sz="3200" b="1"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sao chép hình:</a:t>
            </a:r>
            <a:r>
              <a:rPr lang="en-US" sz="3600" b="1"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3434716" y="157480"/>
            <a:ext cx="5126355" cy="82994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Câu hỏi củng cố:</a:t>
            </a:r>
          </a:p>
        </p:txBody>
      </p:sp>
      <p:sp>
        <p:nvSpPr>
          <p:cNvPr id="5" name="Rectangle 4"/>
          <p:cNvSpPr/>
          <p:nvPr/>
        </p:nvSpPr>
        <p:spPr>
          <a:xfrm>
            <a:off x="1265555" y="2682875"/>
            <a:ext cx="528320" cy="5029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Box 5"/>
          <p:cNvSpPr txBox="1"/>
          <p:nvPr/>
        </p:nvSpPr>
        <p:spPr>
          <a:xfrm>
            <a:off x="2149475" y="2682875"/>
            <a:ext cx="95948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/>
              <a:t> </a:t>
            </a:r>
            <a:r>
              <a:rPr lang="en-US" sz="3200">
                <a:solidFill>
                  <a:schemeClr val="tx1"/>
                </a:solidFill>
              </a:rPr>
              <a:t>Chọn </a:t>
            </a:r>
            <a:r>
              <a:rPr lang="en-US" sz="3200">
                <a:solidFill>
                  <a:schemeClr val="tx1"/>
                </a:solidFill>
                <a:effectLst/>
              </a:rPr>
              <a:t>Copy</a:t>
            </a:r>
            <a:r>
              <a:rPr lang="en-US" sz="3200">
                <a:solidFill>
                  <a:schemeClr val="tx1"/>
                </a:solidFill>
              </a:rPr>
              <a:t> để sao chép</a:t>
            </a:r>
            <a:r>
              <a:rPr lang="en-US" sz="3200"/>
              <a:t>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5555" y="3623945"/>
            <a:ext cx="528320" cy="5029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Box 7"/>
          <p:cNvSpPr txBox="1"/>
          <p:nvPr/>
        </p:nvSpPr>
        <p:spPr>
          <a:xfrm>
            <a:off x="2149475" y="4478020"/>
            <a:ext cx="92925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/>
              <a:t>Chọn</a:t>
            </a:r>
            <a:r>
              <a:rPr lang="en-US" sz="3200">
                <a:solidFill>
                  <a:schemeClr val="tx1"/>
                </a:solidFill>
              </a:rPr>
              <a:t> Paste để dán hình</a:t>
            </a:r>
            <a:r>
              <a:rPr lang="en-US" sz="3200"/>
              <a:t> vào trang vẽ</a:t>
            </a:r>
          </a:p>
        </p:txBody>
      </p:sp>
      <p:sp>
        <p:nvSpPr>
          <p:cNvPr id="27" name="Text Box 26"/>
          <p:cNvSpPr txBox="1"/>
          <p:nvPr/>
        </p:nvSpPr>
        <p:spPr>
          <a:xfrm>
            <a:off x="2149475" y="3543300"/>
            <a:ext cx="85693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/>
              <a:t> Dùng         chọn toàn bộ hình cần sao chép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65555" y="4478020"/>
            <a:ext cx="528320" cy="5029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3434715" y="3351530"/>
          <a:ext cx="640715" cy="889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r:id="rId4" imgW="425450" imgH="590550" progId="Paint.Picture">
                  <p:embed/>
                </p:oleObj>
              </mc:Choice>
              <mc:Fallback>
                <p:oleObj r:id="rId4" imgW="425450" imgH="590550" progId="Paint.Picture">
                  <p:embed/>
                  <p:pic>
                    <p:nvPicPr>
                      <p:cNvPr id="0" name="Picture 1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34715" y="3351530"/>
                        <a:ext cx="640715" cy="8896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18"/>
          <p:cNvSpPr txBox="1"/>
          <p:nvPr/>
        </p:nvSpPr>
        <p:spPr>
          <a:xfrm>
            <a:off x="1355725" y="3583305"/>
            <a:ext cx="5918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0" name="Text Box 19"/>
          <p:cNvSpPr txBox="1"/>
          <p:nvPr/>
        </p:nvSpPr>
        <p:spPr>
          <a:xfrm>
            <a:off x="1343025" y="2642870"/>
            <a:ext cx="6045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1" name="Text Box 20"/>
          <p:cNvSpPr txBox="1"/>
          <p:nvPr/>
        </p:nvSpPr>
        <p:spPr>
          <a:xfrm>
            <a:off x="1343025" y="4437380"/>
            <a:ext cx="7486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  <p:bldP spid="5" grpId="1" animBg="1"/>
      <p:bldP spid="6" grpId="0"/>
      <p:bldP spid="7" grpId="0" animBg="1"/>
      <p:bldP spid="8" grpId="0"/>
      <p:bldP spid="27" grpId="0"/>
      <p:bldP spid="12" grpId="0" animBg="1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nh-nen-slide-dep-39_0232181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7305" y="-15875"/>
            <a:ext cx="12246610" cy="68897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830580" y="3462020"/>
            <a:ext cx="652145" cy="62611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Box 10"/>
          <p:cNvSpPr txBox="1"/>
          <p:nvPr/>
        </p:nvSpPr>
        <p:spPr>
          <a:xfrm>
            <a:off x="372110" y="1121410"/>
            <a:ext cx="1125093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Câu 2: Khi sao chép hình hay di chuyển hình thì bước đầu tiên em cần thực hiện là:</a:t>
            </a:r>
            <a:endParaRPr lang="en-US" sz="3600" b="1"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34716" y="157480"/>
            <a:ext cx="5126355" cy="82994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Câu hỏi củng cố:</a:t>
            </a:r>
          </a:p>
        </p:txBody>
      </p:sp>
      <p:sp>
        <p:nvSpPr>
          <p:cNvPr id="6" name="Text Box 5"/>
          <p:cNvSpPr txBox="1"/>
          <p:nvPr/>
        </p:nvSpPr>
        <p:spPr>
          <a:xfrm>
            <a:off x="830580" y="2676525"/>
            <a:ext cx="85750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/>
              <a:t> a/ </a:t>
            </a:r>
            <a:r>
              <a:rPr lang="en-US" sz="3200">
                <a:solidFill>
                  <a:schemeClr val="tx1"/>
                </a:solidFill>
              </a:rPr>
              <a:t>Chọn </a:t>
            </a:r>
            <a:r>
              <a:rPr lang="en-US" sz="3200">
                <a:solidFill>
                  <a:schemeClr val="tx1"/>
                </a:solidFill>
                <a:effectLst/>
              </a:rPr>
              <a:t>Copy</a:t>
            </a:r>
            <a:r>
              <a:rPr lang="en-US" sz="3200">
                <a:solidFill>
                  <a:schemeClr val="tx1"/>
                </a:solidFill>
              </a:rPr>
              <a:t> để sao chép</a:t>
            </a:r>
            <a:r>
              <a:rPr lang="en-US" sz="3200"/>
              <a:t>  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965200" y="4399915"/>
            <a:ext cx="108565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/>
              <a:t>c/ Kéo thả chuột phần đã chọn tới vị trí mới</a:t>
            </a:r>
          </a:p>
        </p:txBody>
      </p:sp>
      <p:sp>
        <p:nvSpPr>
          <p:cNvPr id="27" name="Text Box 26"/>
          <p:cNvSpPr txBox="1"/>
          <p:nvPr/>
        </p:nvSpPr>
        <p:spPr>
          <a:xfrm>
            <a:off x="830580" y="3504565"/>
            <a:ext cx="88493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/>
              <a:t> b/ Dùng         chọn toàn bộ hình vẽ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2671445" y="3351530"/>
          <a:ext cx="640715" cy="889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r:id="rId4" imgW="425450" imgH="590550" progId="Paint.Picture">
                  <p:embed/>
                </p:oleObj>
              </mc:Choice>
              <mc:Fallback>
                <p:oleObj r:id="rId4" imgW="425450" imgH="590550" progId="Paint.Picture">
                  <p:embed/>
                  <p:pic>
                    <p:nvPicPr>
                      <p:cNvPr id="0" name="Picture 1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71445" y="3351530"/>
                        <a:ext cx="640715" cy="8896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11" grpId="0"/>
      <p:bldP spid="2" grpId="0"/>
      <p:bldP spid="6" grpId="1"/>
      <p:bldP spid="8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nh-nen-slide-dep-39_0232181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7305" y="-15875"/>
            <a:ext cx="12246610" cy="68897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830580" y="3637280"/>
            <a:ext cx="652145" cy="62611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34716" y="157480"/>
            <a:ext cx="5126355" cy="82994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8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Câu hỏi củng cố:</a:t>
            </a:r>
          </a:p>
        </p:txBody>
      </p:sp>
      <p:sp>
        <p:nvSpPr>
          <p:cNvPr id="6" name="Text Box 5"/>
          <p:cNvSpPr txBox="1"/>
          <p:nvPr/>
        </p:nvSpPr>
        <p:spPr>
          <a:xfrm>
            <a:off x="830580" y="2676525"/>
            <a:ext cx="29464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/>
              <a:t> a/ Có   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919480" y="3679825"/>
            <a:ext cx="5175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/>
              <a:t> </a:t>
            </a:r>
          </a:p>
        </p:txBody>
      </p:sp>
      <p:sp>
        <p:nvSpPr>
          <p:cNvPr id="27" name="Text Box 26"/>
          <p:cNvSpPr txBox="1"/>
          <p:nvPr/>
        </p:nvSpPr>
        <p:spPr>
          <a:xfrm>
            <a:off x="830580" y="3679825"/>
            <a:ext cx="21824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/>
              <a:t> b/ Không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72110" y="1121410"/>
            <a:ext cx="11250930" cy="690880"/>
            <a:chOff x="586" y="1766"/>
            <a:chExt cx="17718" cy="1088"/>
          </a:xfrm>
        </p:grpSpPr>
        <p:sp>
          <p:nvSpPr>
            <p:cNvPr id="11" name="Text Box 10"/>
            <p:cNvSpPr txBox="1"/>
            <p:nvPr/>
          </p:nvSpPr>
          <p:spPr>
            <a:xfrm>
              <a:off x="586" y="1766"/>
              <a:ext cx="17718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err="1"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Câu</a:t>
              </a:r>
              <a:r>
                <a:rPr lang="en-US" sz="3200" b="1" dirty="0"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smtClean="0"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3: </a:t>
              </a:r>
              <a:r>
                <a:rPr lang="en-US" sz="3200" b="1" dirty="0" err="1"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Hình</a:t>
              </a:r>
              <a:r>
                <a:rPr lang="en-US" sz="3200" b="1" dirty="0"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bên</a:t>
              </a:r>
              <a:r>
                <a:rPr lang="en-US" sz="3200" b="1" dirty="0"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3200" b="1" dirty="0"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chọn</a:t>
              </a:r>
              <a:r>
                <a:rPr lang="en-US" sz="3200" b="1" dirty="0"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lệnh</a:t>
              </a:r>
              <a:r>
                <a:rPr lang="en-US" sz="3200" b="1" dirty="0"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                        </a:t>
              </a:r>
              <a:r>
                <a:rPr lang="en-US" sz="3200" b="1" dirty="0" err="1"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không</a:t>
              </a:r>
              <a:r>
                <a:rPr lang="en-US" sz="3200" b="1" dirty="0">
                  <a:solidFill>
                    <a:srgbClr val="00206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endParaRPr lang="en-US" sz="3600" b="1" dirty="0"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7" name="Object 6"/>
            <p:cNvGraphicFramePr/>
            <p:nvPr/>
          </p:nvGraphicFramePr>
          <p:xfrm>
            <a:off x="9820" y="1766"/>
            <a:ext cx="4358" cy="1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7" r:id="rId4" imgW="1041400" imgH="177800" progId="Paint.Picture">
                    <p:embed/>
                  </p:oleObj>
                </mc:Choice>
                <mc:Fallback>
                  <p:oleObj r:id="rId4" imgW="1041400" imgH="177800" progId="Paint.Picture">
                    <p:embed/>
                    <p:pic>
                      <p:nvPicPr>
                        <p:cNvPr id="0" name="Picture 9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9820" y="1766"/>
                          <a:ext cx="4358" cy="10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" name="Object 13"/>
          <p:cNvGraphicFramePr/>
          <p:nvPr/>
        </p:nvGraphicFramePr>
        <p:xfrm>
          <a:off x="7375525" y="2189480"/>
          <a:ext cx="3997960" cy="2687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r:id="rId6" imgW="2520950" imgH="1625600" progId="Paint.Picture">
                  <p:embed/>
                </p:oleObj>
              </mc:Choice>
              <mc:Fallback>
                <p:oleObj r:id="rId6" imgW="2520950" imgH="1625600" progId="Paint.Picture">
                  <p:embed/>
                  <p:pic>
                    <p:nvPicPr>
                      <p:cNvPr id="0" name="Picture 1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375525" y="2189480"/>
                        <a:ext cx="3997960" cy="26879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2" grpId="0"/>
      <p:bldP spid="6" grpId="1"/>
      <p:bldP spid="8" grpId="0"/>
      <p:bldP spid="27" grpId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lang="en-US"/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spDef>
  </a:objectDefaul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539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SimSun</vt:lpstr>
      <vt:lpstr>Arial</vt:lpstr>
      <vt:lpstr>Default Design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WPP Presentation</dc:title>
  <dc:creator>Administrator</dc:creator>
  <cp:lastModifiedBy>T-Triet</cp:lastModifiedBy>
  <cp:revision>69</cp:revision>
  <dcterms:created xsi:type="dcterms:W3CDTF">2018-11-19T14:15:00Z</dcterms:created>
  <dcterms:modified xsi:type="dcterms:W3CDTF">2024-07-11T07:25:11Z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1033-10.2.0.7549</vt:lpwstr>
  </property>
</Properties>
</file>