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15"/>
  </p:notesMasterIdLst>
  <p:sldIdLst>
    <p:sldId id="272" r:id="rId2"/>
    <p:sldId id="345" r:id="rId3"/>
    <p:sldId id="349" r:id="rId4"/>
    <p:sldId id="357" r:id="rId5"/>
    <p:sldId id="360" r:id="rId6"/>
    <p:sldId id="364" r:id="rId7"/>
    <p:sldId id="363" r:id="rId8"/>
    <p:sldId id="358" r:id="rId9"/>
    <p:sldId id="359" r:id="rId10"/>
    <p:sldId id="361" r:id="rId11"/>
    <p:sldId id="344" r:id="rId12"/>
    <p:sldId id="306" r:id="rId13"/>
    <p:sldId id="31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NI-Avo" pitchFamily="2" charset="0"/>
      <p:bold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69A02C"/>
    <a:srgbClr val="548123"/>
    <a:srgbClr val="FF99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577" autoAdjust="0"/>
  </p:normalViewPr>
  <p:slideViewPr>
    <p:cSldViewPr snapToGrid="0">
      <p:cViewPr varScale="1">
        <p:scale>
          <a:sx n="77" d="100"/>
          <a:sy n="77" d="100"/>
        </p:scale>
        <p:origin x="35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F3356-B675-400D-8949-ACD77D4B45D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93066-6E96-421C-B71E-5D256F71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5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0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1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1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5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1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4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1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5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2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5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6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4175" y="-51810"/>
            <a:ext cx="9248171" cy="5245828"/>
          </a:xfrm>
          <a:prstGeom prst="rect">
            <a:avLst/>
          </a:prstGeom>
          <a:solidFill>
            <a:srgbClr val="00B0F0"/>
          </a:solidFill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3646" y="238348"/>
            <a:ext cx="6873286" cy="584775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      </a:t>
            </a:r>
            <a:r>
              <a:rPr lang="en-US" sz="3200" b="1" dirty="0">
                <a:solidFill>
                  <a:schemeClr val="tx1"/>
                </a:solidFill>
                <a:latin typeface="VNI-Avo" pitchFamily="2" charset="0"/>
              </a:rPr>
              <a:t>CHUÛ </a:t>
            </a:r>
            <a:r>
              <a:rPr lang="en-US" sz="3200" b="1">
                <a:solidFill>
                  <a:schemeClr val="tx1"/>
                </a:solidFill>
                <a:latin typeface="VNI-Avo" pitchFamily="2" charset="0"/>
              </a:rPr>
              <a:t>ÑEÀ 5: Caùc </a:t>
            </a:r>
            <a:r>
              <a:rPr lang="en-US" sz="3200" b="1" dirty="0" err="1">
                <a:solidFill>
                  <a:schemeClr val="tx1"/>
                </a:solidFill>
                <a:latin typeface="VNI-Avo" pitchFamily="2" charset="0"/>
              </a:rPr>
              <a:t>soá</a:t>
            </a:r>
            <a:r>
              <a:rPr lang="en-US" sz="32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VNI-Avo" pitchFamily="2" charset="0"/>
              </a:rPr>
              <a:t>ñeán</a:t>
            </a:r>
            <a:r>
              <a:rPr lang="en-US" sz="3200" b="1">
                <a:solidFill>
                  <a:schemeClr val="tx1"/>
                </a:solidFill>
                <a:latin typeface="VNI-Avo" pitchFamily="2" charset="0"/>
              </a:rPr>
              <a:t> 100</a:t>
            </a:r>
            <a:endParaRPr lang="en-US" sz="32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545" y="2213393"/>
            <a:ext cx="5775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VNI-Avo" pitchFamily="2" charset="0"/>
              </a:rPr>
              <a:t>      TUAÀN</a:t>
            </a:r>
            <a:r>
              <a:rPr lang="en-US" sz="6000" b="1">
                <a:latin typeface="VNI-Avo" pitchFamily="2" charset="0"/>
              </a:rPr>
              <a:t>: 29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84" y="3188164"/>
            <a:ext cx="8910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Baøi</a:t>
            </a:r>
            <a:r>
              <a:rPr lang="en-US" sz="4800" b="1" dirty="0">
                <a:latin typeface="VNI-Avo" pitchFamily="2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Tôø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lòch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cuûa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7924" y="1290063"/>
            <a:ext cx="5427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</a:rPr>
              <a:t>MOÂN: TOAÙN</a:t>
            </a:r>
          </a:p>
        </p:txBody>
      </p:sp>
    </p:spTree>
    <p:extLst>
      <p:ext uri="{BB962C8B-B14F-4D97-AF65-F5344CB8AC3E}">
        <p14:creationId xmlns:p14="http://schemas.microsoft.com/office/powerpoint/2010/main" val="35914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r="18127"/>
          <a:stretch/>
        </p:blipFill>
        <p:spPr>
          <a:xfrm>
            <a:off x="893135" y="606056"/>
            <a:ext cx="3136604" cy="42955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504" y="142504"/>
            <a:ext cx="8835241" cy="4868883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33777" y="405688"/>
            <a:ext cx="3317358" cy="4495921"/>
            <a:chOff x="5199321" y="405688"/>
            <a:chExt cx="2190307" cy="43425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97"/>
            <a:stretch/>
          </p:blipFill>
          <p:spPr>
            <a:xfrm>
              <a:off x="5199321" y="405688"/>
              <a:ext cx="2190307" cy="43425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449" y="2360430"/>
              <a:ext cx="1469039" cy="2158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4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601" y="72696"/>
            <a:ext cx="90424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Thöïc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hieän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baøi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vôû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baøi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taäp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trang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58, 59 (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vbt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2).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504" y="142504"/>
            <a:ext cx="8835241" cy="4868883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811361"/>
            <a:ext cx="3918549" cy="3983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26" y="811361"/>
            <a:ext cx="4114799" cy="39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4287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/>
              <a:t>Nhieàu laàn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828" y="302129"/>
            <a:ext cx="8926172" cy="584761"/>
          </a:xfrm>
          <a:prstGeom prst="rect">
            <a:avLst/>
          </a:prstGeom>
          <a:noFill/>
          <a:ln w="57150"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b="1" dirty="0" err="1">
                <a:solidFill>
                  <a:srgbClr val="00B050"/>
                </a:solidFill>
                <a:latin typeface="VNI-Avo" pitchFamily="2" charset="0"/>
                <a:cs typeface="Arial" charset="0"/>
              </a:rPr>
              <a:t>Chuaån</a:t>
            </a:r>
            <a:r>
              <a:rPr lang="en-US" sz="3200" b="1" dirty="0">
                <a:solidFill>
                  <a:srgbClr val="00B050"/>
                </a:solidFill>
                <a:latin typeface="VNI-Avo" pitchFamily="2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VNI-Avo" pitchFamily="2" charset="0"/>
                <a:cs typeface="Arial" charset="0"/>
              </a:rPr>
              <a:t>bò</a:t>
            </a:r>
            <a:r>
              <a:rPr lang="en-US" sz="3200" b="1" dirty="0">
                <a:solidFill>
                  <a:srgbClr val="00B050"/>
                </a:solidFill>
                <a:latin typeface="VNI-Avo" pitchFamily="2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VNI-Avo" pitchFamily="2" charset="0"/>
                <a:cs typeface="Arial" charset="0"/>
              </a:rPr>
              <a:t>baøi</a:t>
            </a:r>
            <a:r>
              <a:rPr lang="en-US" sz="3200" b="1" dirty="0">
                <a:solidFill>
                  <a:srgbClr val="00B050"/>
                </a:solidFill>
                <a:latin typeface="VNI-Avo" pitchFamily="2" charset="0"/>
                <a:cs typeface="Arial" charset="0"/>
              </a:rPr>
              <a:t> </a:t>
            </a:r>
            <a:r>
              <a:rPr lang="en-US" sz="3200" b="1">
                <a:solidFill>
                  <a:srgbClr val="00B050"/>
                </a:solidFill>
                <a:latin typeface="VNI-Avo" pitchFamily="2" charset="0"/>
                <a:cs typeface="Arial" charset="0"/>
              </a:rPr>
              <a:t>: Thöïc haønh vaø traûi nghieäm</a:t>
            </a:r>
            <a:endParaRPr lang="en-US" sz="32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52B1495-D61C-4E96-AF1C-7517DCB4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592"/>
            <a:ext cx="9303488" cy="5271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0" y="-273506"/>
            <a:ext cx="9229060" cy="5271092"/>
          </a:xfrm>
          <a:prstGeom prst="rect">
            <a:avLst/>
          </a:prstGeom>
          <a:noFill/>
          <a:ln w="14287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9434" y="190604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      </a:t>
            </a:r>
            <a:r>
              <a:rPr lang="en-US" sz="2800" b="1" dirty="0" err="1">
                <a:latin typeface="VNI-Avo" pitchFamily="2" charset="0"/>
              </a:rPr>
              <a:t>Tieát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hoïc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ñeán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ñaây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keát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thuùc</a:t>
            </a:r>
            <a:endParaRPr lang="en-US" sz="2800" b="1" dirty="0">
              <a:latin typeface="VNI-Avo" pitchFamily="2" charset="0"/>
            </a:endParaRPr>
          </a:p>
          <a:p>
            <a:r>
              <a:rPr lang="en-US" sz="2800" b="1" dirty="0" err="1">
                <a:latin typeface="VNI-Avo" pitchFamily="2" charset="0"/>
              </a:rPr>
              <a:t>Coâ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chuùc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err="1">
                <a:latin typeface="VNI-Avo" pitchFamily="2" charset="0"/>
              </a:rPr>
              <a:t>caùc</a:t>
            </a:r>
            <a:r>
              <a:rPr lang="en-US" sz="2800" b="1">
                <a:latin typeface="VNI-Avo" pitchFamily="2" charset="0"/>
              </a:rPr>
              <a:t> em </a:t>
            </a:r>
            <a:r>
              <a:rPr lang="en-US" sz="2800" b="1" dirty="0" err="1">
                <a:latin typeface="VNI-Avo" pitchFamily="2" charset="0"/>
              </a:rPr>
              <a:t>chaêm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ngoan</a:t>
            </a:r>
            <a:endParaRPr lang="en-US" sz="2800" b="1" dirty="0">
              <a:latin typeface="VNI-Avo" pitchFamily="2" charset="0"/>
            </a:endParaRPr>
          </a:p>
          <a:p>
            <a:r>
              <a:rPr lang="en-US" sz="2800" b="1" dirty="0">
                <a:latin typeface="VNI-Avo" pitchFamily="2" charset="0"/>
              </a:rPr>
              <a:t>                   </a:t>
            </a:r>
            <a:r>
              <a:rPr lang="en-US" sz="2800" b="1" dirty="0" err="1">
                <a:latin typeface="VNI-Avo" pitchFamily="2" charset="0"/>
              </a:rPr>
              <a:t>hoïc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gioûi</a:t>
            </a:r>
            <a:r>
              <a:rPr lang="en-US" sz="2800" b="1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2504" y="142504"/>
            <a:ext cx="8835241" cy="4868883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053" y="4261603"/>
            <a:ext cx="514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Em ñoïc tôø lòch treân theo thöù töï:   </a:t>
            </a:r>
            <a:endParaRPr lang="en-US" sz="2400" dirty="0"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914" y="244549"/>
            <a:ext cx="8564171" cy="3827721"/>
            <a:chOff x="289914" y="244549"/>
            <a:chExt cx="8564171" cy="38277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14" y="244549"/>
              <a:ext cx="8564171" cy="38277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158" y="499730"/>
              <a:ext cx="2477385" cy="333862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576574" y="4261602"/>
            <a:ext cx="96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thöù,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3131" y="4261603"/>
            <a:ext cx="119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ngaøy.</a:t>
            </a:r>
            <a:endParaRPr lang="en-US" sz="2400" dirty="0">
              <a:latin typeface="VNI-Avo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2876600" y="3094357"/>
            <a:ext cx="592957" cy="339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3211277" y="2215624"/>
            <a:ext cx="712029" cy="41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1611" y="4261600"/>
            <a:ext cx="26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thöù baûy</a:t>
            </a:r>
            <a:r>
              <a:rPr lang="en-US" sz="2400">
                <a:latin typeface="VNI-Avo" pitchFamily="2" charset="0"/>
              </a:rPr>
              <a:t>, ngaøy </a:t>
            </a:r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4" grpId="0"/>
      <p:bldP spid="14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2504" y="142504"/>
            <a:ext cx="8835241" cy="4868883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4857" y="296686"/>
            <a:ext cx="561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Ñoïc thöù, ngaøy treân caùc tôø lòch sau.</a:t>
            </a:r>
            <a:endParaRPr lang="en-US" sz="2400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090" y="1339262"/>
            <a:ext cx="3274276" cy="2638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02" y="1021277"/>
            <a:ext cx="2682837" cy="3274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19" y="1021276"/>
            <a:ext cx="2660076" cy="32742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3754" y="206556"/>
            <a:ext cx="701103" cy="736461"/>
            <a:chOff x="213754" y="206556"/>
            <a:chExt cx="701103" cy="736461"/>
          </a:xfrm>
        </p:grpSpPr>
        <p:sp>
          <p:nvSpPr>
            <p:cNvPr id="18" name="Isosceles Triangle 17"/>
            <p:cNvSpPr/>
            <p:nvPr/>
          </p:nvSpPr>
          <p:spPr>
            <a:xfrm>
              <a:off x="213754" y="206556"/>
              <a:ext cx="701103" cy="64633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7651" y="296686"/>
              <a:ext cx="44755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pitchFamily="2" charset="0"/>
                </a:rPr>
                <a:t>1</a:t>
              </a:r>
              <a:endParaRPr lang="en-US" sz="36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508731" y="3621214"/>
            <a:ext cx="592957" cy="339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859871" y="2834882"/>
            <a:ext cx="667844" cy="413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3465198" y="3621213"/>
            <a:ext cx="592957" cy="339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3471104" y="2868889"/>
            <a:ext cx="763085" cy="4296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318" y="4375476"/>
            <a:ext cx="238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thöù tö, ngaøy 2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4203" y="4385436"/>
            <a:ext cx="281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thöù saùu, ngaøy 20</a:t>
            </a:r>
            <a:endParaRPr lang="en-US" sz="2400" dirty="0">
              <a:latin typeface="VNI-Avo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6229209" y="3598745"/>
            <a:ext cx="592957" cy="339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6611526" y="2786584"/>
            <a:ext cx="763085" cy="4296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36542" y="4385436"/>
            <a:ext cx="264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thöù hai, ngaøy 8</a:t>
            </a:r>
            <a:endParaRPr lang="en-US" sz="2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1287" y="412768"/>
            <a:ext cx="672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Em cuøng caùc baïn ñoïc tôø lòch ñaõ söu taàm.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504" y="142504"/>
            <a:ext cx="8835241" cy="4868883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3754" y="206556"/>
            <a:ext cx="701103" cy="736461"/>
            <a:chOff x="213754" y="206556"/>
            <a:chExt cx="701103" cy="736461"/>
          </a:xfrm>
        </p:grpSpPr>
        <p:sp>
          <p:nvSpPr>
            <p:cNvPr id="37" name="Isosceles Triangle 36"/>
            <p:cNvSpPr/>
            <p:nvPr/>
          </p:nvSpPr>
          <p:spPr>
            <a:xfrm>
              <a:off x="213754" y="206556"/>
              <a:ext cx="701103" cy="64633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7651" y="296686"/>
              <a:ext cx="44755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pitchFamily="2" charset="0"/>
                </a:rPr>
                <a:t>2</a:t>
              </a:r>
              <a:endParaRPr lang="en-US" sz="36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endParaRPr>
            </a:p>
          </p:txBody>
        </p:sp>
      </p:grpSp>
      <p:sp>
        <p:nvSpPr>
          <p:cNvPr id="3" name="AutoShape 4" descr=" in lịch Bloc 2021 chủ đề cảnh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 in lịch Bloc 2021 chủ đề cảnh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52501"/>
            <a:ext cx="1781175" cy="188594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6" y="952501"/>
            <a:ext cx="1828800" cy="188594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38" y="952501"/>
            <a:ext cx="1893924" cy="188594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2824162"/>
            <a:ext cx="1933576" cy="20621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838450"/>
            <a:ext cx="1914525" cy="204787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11" y="2824162"/>
            <a:ext cx="1892564" cy="20621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25" y="952501"/>
            <a:ext cx="2143375" cy="1871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1162084" y="2185817"/>
            <a:ext cx="592957" cy="339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1162084" y="1731981"/>
            <a:ext cx="592957" cy="339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2943095" y="2163346"/>
            <a:ext cx="592957" cy="339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2879300" y="1640150"/>
            <a:ext cx="592957" cy="3397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4797346" y="2163345"/>
            <a:ext cx="592957" cy="339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4685005" y="1718469"/>
            <a:ext cx="592957" cy="3397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6644625" y="2142263"/>
            <a:ext cx="592957" cy="339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6397659" y="1757112"/>
            <a:ext cx="592957" cy="339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2289742" y="4156385"/>
            <a:ext cx="592957" cy="339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2153420" y="3823903"/>
            <a:ext cx="592957" cy="339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4201257" y="4156385"/>
            <a:ext cx="592957" cy="339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3935448" y="3823902"/>
            <a:ext cx="592957" cy="339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6070982" y="4156385"/>
            <a:ext cx="592957" cy="33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33446" r="36771" b="33108"/>
          <a:stretch/>
        </p:blipFill>
        <p:spPr>
          <a:xfrm rot="7988513">
            <a:off x="5859914" y="3823900"/>
            <a:ext cx="592957" cy="3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04" y="142504"/>
            <a:ext cx="8835241" cy="4868883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275905" y="63798"/>
            <a:ext cx="6687881" cy="4699590"/>
          </a:xfrm>
          <a:prstGeom prst="irregularSeal2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5789" y="2043780"/>
            <a:ext cx="31550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Thöïc haønh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B17D6CB-C5E3-4599-89EC-E423EDCC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757237"/>
            <a:ext cx="8839200" cy="42877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F4037E5-97FC-43DA-8D90-E792D5AFD527}"/>
              </a:ext>
            </a:extLst>
          </p:cNvPr>
          <p:cNvGrpSpPr/>
          <p:nvPr/>
        </p:nvGrpSpPr>
        <p:grpSpPr>
          <a:xfrm>
            <a:off x="310484" y="118980"/>
            <a:ext cx="536449" cy="568971"/>
            <a:chOff x="472611" y="308225"/>
            <a:chExt cx="606176" cy="606176"/>
          </a:xfrm>
          <a:noFill/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509C228F-536F-470F-BB91-DDC5A44BAFA0}"/>
                </a:ext>
              </a:extLst>
            </p:cNvPr>
            <p:cNvSpPr/>
            <p:nvPr/>
          </p:nvSpPr>
          <p:spPr>
            <a:xfrm>
              <a:off x="472611" y="308225"/>
              <a:ext cx="606176" cy="6061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67F5F77-D1E3-4300-8546-9AB7591E3984}"/>
                </a:ext>
              </a:extLst>
            </p:cNvPr>
            <p:cNvSpPr/>
            <p:nvPr/>
          </p:nvSpPr>
          <p:spPr>
            <a:xfrm>
              <a:off x="580453" y="336194"/>
              <a:ext cx="438712" cy="55743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pitchFamily="2" charset="0"/>
                </a:rPr>
                <a:t>1</a:t>
              </a:r>
              <a:endParaRPr lang="en-US" sz="2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07AAADD-6226-462F-BA08-1A7424FAC0C5}"/>
              </a:ext>
            </a:extLst>
          </p:cNvPr>
          <p:cNvSpPr/>
          <p:nvPr/>
        </p:nvSpPr>
        <p:spPr>
          <a:xfrm>
            <a:off x="147146" y="16384"/>
            <a:ext cx="8872640" cy="5028582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7BA968-51BB-4BB0-934F-E2C2D907F583}"/>
              </a:ext>
            </a:extLst>
          </p:cNvPr>
          <p:cNvSpPr txBox="1"/>
          <p:nvPr/>
        </p:nvSpPr>
        <p:spPr>
          <a:xfrm>
            <a:off x="847702" y="191648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VNI-Avo" pitchFamily="2" charset="0"/>
              </a:rPr>
              <a:t>Lòch vui cuûa em</a:t>
            </a:r>
            <a:endParaRPr lang="en-US" sz="2400" dirty="0">
              <a:solidFill>
                <a:schemeClr val="accent1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4E4A8C-9009-436D-A0B3-698CDAABBC26}"/>
              </a:ext>
            </a:extLst>
          </p:cNvPr>
          <p:cNvSpPr txBox="1"/>
          <p:nvPr/>
        </p:nvSpPr>
        <p:spPr>
          <a:xfrm>
            <a:off x="859577" y="512273"/>
            <a:ext cx="78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Em coù bieát </a:t>
            </a:r>
            <a:r>
              <a:rPr lang="en-US" sz="2400" b="1">
                <a:latin typeface="VNI-Avo" pitchFamily="2" charset="0"/>
              </a:rPr>
              <a:t>thöù, ngaøy </a:t>
            </a:r>
            <a:r>
              <a:rPr lang="en-US" sz="2400">
                <a:latin typeface="VNI-Avo" pitchFamily="2" charset="0"/>
              </a:rPr>
              <a:t>cuûa moãi tôø lòch sau khoâng?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5E53CB-734E-437D-901E-791A58D332B5}"/>
              </a:ext>
            </a:extLst>
          </p:cNvPr>
          <p:cNvSpPr txBox="1"/>
          <p:nvPr/>
        </p:nvSpPr>
        <p:spPr>
          <a:xfrm>
            <a:off x="3939021" y="2884634"/>
            <a:ext cx="158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VNI-Avo" pitchFamily="2" charset="0"/>
              </a:rPr>
              <a:t>thöù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naêm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6E95AF-BF5A-469A-91A8-DCADD209570B}"/>
              </a:ext>
            </a:extLst>
          </p:cNvPr>
          <p:cNvSpPr txBox="1"/>
          <p:nvPr/>
        </p:nvSpPr>
        <p:spPr>
          <a:xfrm>
            <a:off x="4266922" y="2563886"/>
            <a:ext cx="70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NI-Avo" pitchFamily="2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B64574-28F6-46F0-91B0-DA86D28693B2}"/>
              </a:ext>
            </a:extLst>
          </p:cNvPr>
          <p:cNvSpPr txBox="1"/>
          <p:nvPr/>
        </p:nvSpPr>
        <p:spPr>
          <a:xfrm>
            <a:off x="1041096" y="2770809"/>
            <a:ext cx="158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VNI-Avo" pitchFamily="2" charset="0"/>
              </a:rPr>
              <a:t>thöù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tö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CEDC342-A98B-4FEF-B055-967569800C02}"/>
              </a:ext>
            </a:extLst>
          </p:cNvPr>
          <p:cNvSpPr txBox="1"/>
          <p:nvPr/>
        </p:nvSpPr>
        <p:spPr>
          <a:xfrm>
            <a:off x="1474103" y="2387001"/>
            <a:ext cx="70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NI-Avo" pitchFamily="2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DDA24F-902F-4676-A6C7-D2D33541BACF}"/>
              </a:ext>
            </a:extLst>
          </p:cNvPr>
          <p:cNvSpPr txBox="1"/>
          <p:nvPr/>
        </p:nvSpPr>
        <p:spPr>
          <a:xfrm>
            <a:off x="6587989" y="3185278"/>
            <a:ext cx="158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VNI-Avo" pitchFamily="2" charset="0"/>
              </a:rPr>
              <a:t>thöù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saùu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F97B9E-5545-49BF-A56E-51FDB8670F7C}"/>
              </a:ext>
            </a:extLst>
          </p:cNvPr>
          <p:cNvSpPr txBox="1"/>
          <p:nvPr/>
        </p:nvSpPr>
        <p:spPr>
          <a:xfrm>
            <a:off x="6821300" y="2854020"/>
            <a:ext cx="70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VNI-Avo" pitchFamily="2" charset="0"/>
              </a:rPr>
              <a:t>9</a:t>
            </a:r>
            <a:endParaRPr lang="en-US" sz="20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268444" y="245100"/>
            <a:ext cx="536449" cy="568971"/>
            <a:chOff x="472611" y="308225"/>
            <a:chExt cx="606176" cy="606176"/>
          </a:xfrm>
          <a:noFill/>
        </p:grpSpPr>
        <p:sp>
          <p:nvSpPr>
            <p:cNvPr id="119" name="Oval 118"/>
            <p:cNvSpPr/>
            <p:nvPr/>
          </p:nvSpPr>
          <p:spPr>
            <a:xfrm>
              <a:off x="472611" y="308225"/>
              <a:ext cx="606176" cy="6061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80453" y="336194"/>
              <a:ext cx="438712" cy="55743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pitchFamily="2" charset="0"/>
                </a:rPr>
                <a:t>1</a:t>
              </a:r>
              <a:endParaRPr lang="en-US" sz="2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42504" y="142504"/>
            <a:ext cx="8835241" cy="4868883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05662" y="317768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VNI-Avo" pitchFamily="2" charset="0"/>
              </a:rPr>
              <a:t>Lòch vui cuûa em</a:t>
            </a:r>
            <a:endParaRPr lang="en-US" sz="2400" dirty="0">
              <a:solidFill>
                <a:schemeClr val="accent1"/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7537" y="638393"/>
            <a:ext cx="78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Em coù bieát </a:t>
            </a:r>
            <a:r>
              <a:rPr lang="en-US" sz="2400" b="1">
                <a:latin typeface="VNI-Avo" pitchFamily="2" charset="0"/>
              </a:rPr>
              <a:t>thöù, ngaøy </a:t>
            </a:r>
            <a:r>
              <a:rPr lang="en-US" sz="2400">
                <a:latin typeface="VNI-Avo" pitchFamily="2" charset="0"/>
              </a:rPr>
              <a:t>cuûa moãi tôø lòch sau khoâng?</a:t>
            </a:r>
            <a:endParaRPr lang="en-US" sz="2400" dirty="0"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4351" b="1"/>
          <a:stretch/>
        </p:blipFill>
        <p:spPr>
          <a:xfrm>
            <a:off x="363882" y="1222743"/>
            <a:ext cx="8426272" cy="3625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4121" y="3010754"/>
            <a:ext cx="158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VNI-Avo" pitchFamily="2" charset="0"/>
              </a:rPr>
              <a:t>thöù naêm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6619" y="2690006"/>
            <a:ext cx="70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NI-Avo" pitchFamily="2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1302" y="2896929"/>
            <a:ext cx="158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VNI-Avo" pitchFamily="2" charset="0"/>
              </a:rPr>
              <a:t>thöù tö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246" y="2576181"/>
            <a:ext cx="70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VNI-Avo" pitchFamily="2" charset="0"/>
              </a:rPr>
              <a:t>7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4419" y="3269358"/>
            <a:ext cx="158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VNI-Avo" pitchFamily="2" charset="0"/>
              </a:rPr>
              <a:t>thöù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saùu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3340" y="2938100"/>
            <a:ext cx="70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NI-Avo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319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266049" y="195412"/>
            <a:ext cx="536449" cy="602094"/>
            <a:chOff x="472611" y="272936"/>
            <a:chExt cx="606176" cy="641465"/>
          </a:xfrm>
          <a:noFill/>
        </p:grpSpPr>
        <p:sp>
          <p:nvSpPr>
            <p:cNvPr id="119" name="Oval 118"/>
            <p:cNvSpPr/>
            <p:nvPr/>
          </p:nvSpPr>
          <p:spPr>
            <a:xfrm>
              <a:off x="472611" y="308225"/>
              <a:ext cx="606176" cy="6061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40198" y="272936"/>
              <a:ext cx="438712" cy="55743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pitchFamily="2" charset="0"/>
                </a:rPr>
                <a:t>2</a:t>
              </a:r>
              <a:endParaRPr lang="en-US" sz="2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42504" y="142504"/>
            <a:ext cx="8835241" cy="4868883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438311" y="345860"/>
            <a:ext cx="201048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laø </a:t>
            </a:r>
            <a:r>
              <a:rPr lang="en-US" sz="2400" b="1">
                <a:latin typeface="VNI-Avo" pitchFamily="2" charset="0"/>
              </a:rPr>
              <a:t>thöù maáy</a:t>
            </a:r>
            <a:r>
              <a:rPr lang="en-US" sz="2400">
                <a:latin typeface="VNI-Avo" pitchFamily="2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6279" y="273135"/>
            <a:ext cx="1377534" cy="534390"/>
            <a:chOff x="926279" y="273135"/>
            <a:chExt cx="1377534" cy="534390"/>
          </a:xfrm>
        </p:grpSpPr>
        <p:sp>
          <p:nvSpPr>
            <p:cNvPr id="2" name="Rounded Rectangle 1"/>
            <p:cNvSpPr/>
            <p:nvPr/>
          </p:nvSpPr>
          <p:spPr>
            <a:xfrm>
              <a:off x="926279" y="273135"/>
              <a:ext cx="1377534" cy="53439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3154" y="318660"/>
              <a:ext cx="7296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VNI-Avo" pitchFamily="2" charset="0"/>
                </a:rPr>
                <a:t>..?..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9986" y="1187532"/>
            <a:ext cx="2650726" cy="973777"/>
            <a:chOff x="519986" y="1187532"/>
            <a:chExt cx="2650726" cy="973777"/>
          </a:xfrm>
        </p:grpSpPr>
        <p:sp>
          <p:nvSpPr>
            <p:cNvPr id="4" name="Rectangle 3"/>
            <p:cNvSpPr/>
            <p:nvPr/>
          </p:nvSpPr>
          <p:spPr>
            <a:xfrm>
              <a:off x="519986" y="1187532"/>
              <a:ext cx="2650726" cy="97377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48053" y="1443587"/>
              <a:ext cx="18341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VNI-Avo" pitchFamily="2" charset="0"/>
                </a:rPr>
                <a:t>hoâm qua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68643" y="1187531"/>
            <a:ext cx="2650726" cy="973777"/>
            <a:chOff x="519986" y="1187532"/>
            <a:chExt cx="2650726" cy="973777"/>
          </a:xfrm>
        </p:grpSpPr>
        <p:sp>
          <p:nvSpPr>
            <p:cNvPr id="55" name="Rectangle 54"/>
            <p:cNvSpPr/>
            <p:nvPr/>
          </p:nvSpPr>
          <p:spPr>
            <a:xfrm>
              <a:off x="519986" y="1187532"/>
              <a:ext cx="2650726" cy="97377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48053" y="1443587"/>
              <a:ext cx="18101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VNI-Avo" pitchFamily="2" charset="0"/>
                </a:rPr>
                <a:t>hoâm nay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19369" y="1188620"/>
            <a:ext cx="2650726" cy="973777"/>
            <a:chOff x="519986" y="1187532"/>
            <a:chExt cx="2650726" cy="973777"/>
          </a:xfrm>
        </p:grpSpPr>
        <p:sp>
          <p:nvSpPr>
            <p:cNvPr id="58" name="Rectangle 57"/>
            <p:cNvSpPr/>
            <p:nvPr/>
          </p:nvSpPr>
          <p:spPr>
            <a:xfrm>
              <a:off x="519986" y="1187532"/>
              <a:ext cx="2650726" cy="97377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48053" y="1443587"/>
              <a:ext cx="19207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VNI-Avo" pitchFamily="2" charset="0"/>
                </a:rPr>
                <a:t>ngaøy mai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21956" y="2162397"/>
            <a:ext cx="2650726" cy="97377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23855" y="3136174"/>
            <a:ext cx="2650726" cy="973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168643" y="2162397"/>
            <a:ext cx="2650726" cy="97377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10372" y="2366974"/>
            <a:ext cx="182934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chuû nhaät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166744" y="3134195"/>
            <a:ext cx="2650726" cy="973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819369" y="2162397"/>
            <a:ext cx="2650726" cy="97377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817470" y="3134195"/>
            <a:ext cx="2650726" cy="973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245537" y="3390250"/>
            <a:ext cx="17123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VNI-Avo" pitchFamily="2" charset="0"/>
              </a:rPr>
              <a:t>thöù naêm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48547" y="2361444"/>
            <a:ext cx="2360437" cy="534390"/>
            <a:chOff x="926279" y="273135"/>
            <a:chExt cx="1377534" cy="534390"/>
          </a:xfrm>
        </p:grpSpPr>
        <p:sp>
          <p:nvSpPr>
            <p:cNvPr id="81" name="Rounded Rectangle 80"/>
            <p:cNvSpPr/>
            <p:nvPr/>
          </p:nvSpPr>
          <p:spPr>
            <a:xfrm>
              <a:off x="926279" y="273135"/>
              <a:ext cx="1377534" cy="534390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74942" y="318660"/>
              <a:ext cx="13164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VNI-Avo" pitchFamily="2" charset="0"/>
                </a:rPr>
                <a:t>...........?..........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69852" y="3379080"/>
            <a:ext cx="2360437" cy="534390"/>
            <a:chOff x="926279" y="273135"/>
            <a:chExt cx="1377534" cy="534390"/>
          </a:xfrm>
        </p:grpSpPr>
        <p:sp>
          <p:nvSpPr>
            <p:cNvPr id="84" name="Rounded Rectangle 83"/>
            <p:cNvSpPr/>
            <p:nvPr/>
          </p:nvSpPr>
          <p:spPr>
            <a:xfrm>
              <a:off x="926279" y="273135"/>
              <a:ext cx="1377534" cy="534390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74942" y="318660"/>
              <a:ext cx="13164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VNI-Avo" pitchFamily="2" charset="0"/>
                </a:rPr>
                <a:t>...........?..........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973662" y="2362915"/>
            <a:ext cx="2360437" cy="534390"/>
            <a:chOff x="926279" y="273135"/>
            <a:chExt cx="1377534" cy="534390"/>
          </a:xfrm>
        </p:grpSpPr>
        <p:sp>
          <p:nvSpPr>
            <p:cNvPr id="87" name="Rounded Rectangle 86"/>
            <p:cNvSpPr/>
            <p:nvPr/>
          </p:nvSpPr>
          <p:spPr>
            <a:xfrm>
              <a:off x="926279" y="273135"/>
              <a:ext cx="1377534" cy="534390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74942" y="318660"/>
              <a:ext cx="13164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VNI-Avo" pitchFamily="2" charset="0"/>
                </a:rPr>
                <a:t>...........?..........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313787" y="3383850"/>
            <a:ext cx="2360437" cy="534390"/>
            <a:chOff x="926279" y="273135"/>
            <a:chExt cx="1377534" cy="534390"/>
          </a:xfrm>
        </p:grpSpPr>
        <p:sp>
          <p:nvSpPr>
            <p:cNvPr id="90" name="Rounded Rectangle 89"/>
            <p:cNvSpPr/>
            <p:nvPr/>
          </p:nvSpPr>
          <p:spPr>
            <a:xfrm>
              <a:off x="926279" y="273135"/>
              <a:ext cx="1377534" cy="534390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4942" y="318660"/>
              <a:ext cx="13164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VNI-Avo" pitchFamily="2" charset="0"/>
                </a:rPr>
                <a:t>...........?..........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48548" y="2299657"/>
            <a:ext cx="2360437" cy="583455"/>
            <a:chOff x="926279" y="224070"/>
            <a:chExt cx="1377534" cy="583455"/>
          </a:xfrm>
        </p:grpSpPr>
        <p:sp>
          <p:nvSpPr>
            <p:cNvPr id="94" name="Rounded Rectangle 93"/>
            <p:cNvSpPr/>
            <p:nvPr/>
          </p:nvSpPr>
          <p:spPr>
            <a:xfrm>
              <a:off x="926279" y="273135"/>
              <a:ext cx="1377534" cy="53439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98337" y="224070"/>
              <a:ext cx="9525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VNI-Avo" pitchFamily="2" charset="0"/>
                </a:rPr>
                <a:t>thöù</a:t>
              </a:r>
              <a:r>
                <a:rPr lang="en-US" sz="2800" dirty="0">
                  <a:latin typeface="VNI-Avo" pitchFamily="2" charset="0"/>
                </a:rPr>
                <a:t> </a:t>
              </a:r>
              <a:r>
                <a:rPr lang="en-US" sz="2800" dirty="0" err="1">
                  <a:latin typeface="VNI-Avo" pitchFamily="2" charset="0"/>
                </a:rPr>
                <a:t>baûy</a:t>
              </a:r>
              <a:endParaRPr lang="en-US" sz="2800" dirty="0">
                <a:latin typeface="VNI-Avo" pitchFamily="2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491894" y="2348722"/>
            <a:ext cx="143180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VNI-Avo" pitchFamily="2" charset="0"/>
              </a:rPr>
              <a:t>thöù hai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824268" y="3390082"/>
            <a:ext cx="124906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VNI-Avo" pitchFamily="2" charset="0"/>
              </a:rPr>
              <a:t>thöù tö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79071" y="3367820"/>
            <a:ext cx="138050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VNI-Avo" pitchFamily="2" charset="0"/>
              </a:rPr>
              <a:t>thöù ba</a:t>
            </a:r>
          </a:p>
        </p:txBody>
      </p:sp>
    </p:spTree>
    <p:extLst>
      <p:ext uri="{BB962C8B-B14F-4D97-AF65-F5344CB8AC3E}">
        <p14:creationId xmlns:p14="http://schemas.microsoft.com/office/powerpoint/2010/main" val="34168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 animBg="1"/>
      <p:bldP spid="65" grpId="0" animBg="1"/>
      <p:bldP spid="69" grpId="0" animBg="1"/>
      <p:bldP spid="70" grpId="0"/>
      <p:bldP spid="72" grpId="0" animBg="1"/>
      <p:bldP spid="75" grpId="0" animBg="1"/>
      <p:bldP spid="78" grpId="0" animBg="1"/>
      <p:bldP spid="79" grpId="0"/>
      <p:bldP spid="97" grpId="0"/>
      <p:bldP spid="98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Tả quả xoài - Văn lớp 5 miêu tả trái xoài hay nhất | VFO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2504" y="142504"/>
            <a:ext cx="8835241" cy="4868883"/>
          </a:xfrm>
          <a:prstGeom prst="rect">
            <a:avLst/>
          </a:prstGeom>
          <a:noFill/>
          <a:ln w="1079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4" tIns="34333" rIns="68664" bIns="34333"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5912" y="191935"/>
            <a:ext cx="536449" cy="568971"/>
            <a:chOff x="472611" y="308225"/>
            <a:chExt cx="606176" cy="606176"/>
          </a:xfrm>
          <a:noFill/>
        </p:grpSpPr>
        <p:sp>
          <p:nvSpPr>
            <p:cNvPr id="18" name="Oval 17"/>
            <p:cNvSpPr/>
            <p:nvPr/>
          </p:nvSpPr>
          <p:spPr>
            <a:xfrm>
              <a:off x="472611" y="308225"/>
              <a:ext cx="606176" cy="6061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0453" y="336194"/>
              <a:ext cx="438712" cy="55743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pitchFamily="2" charset="0"/>
                </a:rPr>
                <a:t>3</a:t>
              </a:r>
              <a:endParaRPr lang="en-US" sz="2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5662" y="211438"/>
            <a:ext cx="760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Ñoïc </a:t>
            </a:r>
            <a:r>
              <a:rPr lang="en-US" sz="2400" b="1">
                <a:latin typeface="VNI-Avo" pitchFamily="2" charset="0"/>
              </a:rPr>
              <a:t>thôøi khoùa bieåu </a:t>
            </a:r>
            <a:r>
              <a:rPr lang="en-US" sz="2400">
                <a:latin typeface="VNI-Avo" pitchFamily="2" charset="0"/>
              </a:rPr>
              <a:t>ngaøy hoâm nay cuûa lôùp em.</a:t>
            </a:r>
            <a:endParaRPr lang="en-US" sz="2400" dirty="0">
              <a:latin typeface="VNI-Av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82167"/>
              </p:ext>
            </p:extLst>
          </p:nvPr>
        </p:nvGraphicFramePr>
        <p:xfrm>
          <a:off x="223281" y="991282"/>
          <a:ext cx="8654905" cy="4032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8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32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903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991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718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6357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23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Buoåi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Tieát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</a:rPr>
                        <a:t>Thöù</a:t>
                      </a: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VNI-Avo" pitchFamily="2" charset="0"/>
                        </a:rPr>
                        <a:t>hai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Thöù ba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Thöù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tö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Thöù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naêm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Thöù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saùu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192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</a:rPr>
                        <a:t>Saùng</a:t>
                      </a:r>
                      <a:endParaRPr lang="en-US" sz="1600" b="1" dirty="0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1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Tieáng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Vieät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Tieáng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Vieät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Tieáng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Vieät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Tieáng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Vieät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2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  <a:ea typeface="Calibri"/>
                          <a:cs typeface="Times New Roman"/>
                        </a:rPr>
                        <a:t>Tieáng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  <a:ea typeface="Calibri"/>
                          <a:cs typeface="Times New Roman"/>
                        </a:rPr>
                        <a:t>Vieät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   </a:t>
                      </a:r>
                      <a:r>
                        <a:rPr lang="en-US" sz="1600" b="1" dirty="0" err="1">
                          <a:effectLst/>
                          <a:latin typeface="VNI-Avo" pitchFamily="2" charset="0"/>
                        </a:rPr>
                        <a:t>Tieáng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</a:rPr>
                        <a:t>Vieät</a:t>
                      </a:r>
                      <a:endParaRPr lang="en-US" sz="1600" b="1" dirty="0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Tieáng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Vieät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Tieáng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Vieät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3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OÂn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luyeän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</a:rPr>
                        <a:t>Theå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</a:rPr>
                        <a:t>duïc</a:t>
                      </a:r>
                      <a:endParaRPr lang="en-US" sz="1600" b="1" dirty="0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Theå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</a:rPr>
                        <a:t> duïc</a:t>
                      </a:r>
                      <a:r>
                        <a:rPr lang="en-US" sz="1600" b="1">
                          <a:effectLst/>
                          <a:latin typeface="VNI-Avo" pitchFamily="2" charset="0"/>
                        </a:rPr>
                        <a:t> </a:t>
                      </a: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OÂn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luyeän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81250" algn="l"/>
                        </a:tabLs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VNI-Avo" pitchFamily="2" charset="0"/>
                        </a:rPr>
                        <a:t>Ra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effectLst/>
                          <a:latin typeface="VNI-Avo" pitchFamily="2" charset="0"/>
                        </a:rPr>
                        <a:t>chơi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4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HÑTN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Tieáng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  <a:ea typeface="+mn-ea"/>
                          <a:cs typeface="+mn-cs"/>
                        </a:rPr>
                        <a:t>Vieät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    Tieáng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</a:rPr>
                        <a:t> Vieät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SHTT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1600" b="1">
                          <a:effectLst/>
                          <a:latin typeface="VNI-Avo" pitchFamily="2" charset="0"/>
                        </a:rPr>
                        <a:t>- HÑTN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081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24525" algn="l"/>
                        </a:tabLst>
                      </a:pP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24525" algn="l"/>
                        </a:tabLst>
                      </a:pP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 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919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VNI-Avo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VNI-Avo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Chieàu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1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     </a:t>
                      </a:r>
                      <a:r>
                        <a:rPr lang="en-US" sz="1600" b="1" dirty="0" err="1">
                          <a:effectLst/>
                          <a:latin typeface="VNI-Avo" pitchFamily="2" charset="0"/>
                        </a:rPr>
                        <a:t>AÂm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</a:rPr>
                        <a:t>nhaïc</a:t>
                      </a: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 </a:t>
                      </a:r>
                    </a:p>
                  </a:txBody>
                  <a:tcPr marL="46669" marR="4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Mó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</a:rPr>
                        <a:t> Thuaät</a:t>
                      </a:r>
                      <a:r>
                        <a:rPr lang="en-US" sz="1600" b="1">
                          <a:effectLst/>
                          <a:latin typeface="VNI-Avo" pitchFamily="2" charset="0"/>
                        </a:rPr>
                        <a:t> </a:t>
                      </a: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</a:rPr>
                        <a:t>Tiếng</a:t>
                      </a: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 Anh </a:t>
                      </a: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 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2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OÂn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</a:rPr>
                        <a:t> luyeän</a:t>
                      </a:r>
                      <a:endParaRPr lang="en-US" sz="1600" b="1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Toaùn</a:t>
                      </a: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  </a:t>
                      </a:r>
                      <a:r>
                        <a:rPr lang="en-US" sz="1600" b="1" dirty="0" err="1">
                          <a:effectLst/>
                          <a:latin typeface="VNI-Avo" pitchFamily="2" charset="0"/>
                        </a:rPr>
                        <a:t>Toaùn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 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7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VNI-Avo" pitchFamily="2" charset="0"/>
                        </a:rPr>
                        <a:t>Ra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effectLst/>
                          <a:latin typeface="VNI-Avo" pitchFamily="2" charset="0"/>
                        </a:rPr>
                        <a:t>chơi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3</a:t>
                      </a:r>
                      <a:endParaRPr lang="en-US" sz="1600" b="1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TNXH</a:t>
                      </a:r>
                    </a:p>
                  </a:txBody>
                  <a:tcPr marL="46669" marR="4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VNI-Avo" pitchFamily="2" charset="0"/>
                        </a:rPr>
                        <a:t>OÂn</a:t>
                      </a:r>
                      <a:r>
                        <a:rPr lang="en-US" sz="1600" b="1" baseline="0">
                          <a:effectLst/>
                          <a:latin typeface="VNI-Avo" pitchFamily="2" charset="0"/>
                        </a:rPr>
                        <a:t> luyeän</a:t>
                      </a:r>
                      <a:endParaRPr lang="en-US" sz="1600" b="1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VNI-Avo" pitchFamily="2" charset="0"/>
                        </a:rPr>
                        <a:t>OÂn</a:t>
                      </a:r>
                      <a:r>
                        <a:rPr lang="en-US" sz="1600" b="1" baseline="0" dirty="0"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VNI-Avo" pitchFamily="2" charset="0"/>
                        </a:rPr>
                        <a:t>luyeän</a:t>
                      </a:r>
                      <a:endParaRPr lang="en-US" sz="1600" b="1" dirty="0">
                        <a:effectLst/>
                        <a:latin typeface="VNI-Avo" pitchFamily="2" charset="0"/>
                      </a:endParaRPr>
                    </a:p>
                  </a:txBody>
                  <a:tcPr marL="46669" marR="466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NI-Avo" pitchFamily="2" charset="0"/>
                        </a:rPr>
                        <a:t> </a:t>
                      </a:r>
                      <a:endParaRPr lang="en-US" sz="1600" b="1" dirty="0">
                        <a:effectLst/>
                        <a:latin typeface="VNI-Avo" pitchFamily="2" charset="0"/>
                        <a:ea typeface="Calibri"/>
                        <a:cs typeface="Times New Roman"/>
                      </a:endParaRPr>
                    </a:p>
                  </a:txBody>
                  <a:tcPr marL="46669" marR="46669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83633C-D76F-4841-ACBD-5DFEDAC7A199}"/>
              </a:ext>
            </a:extLst>
          </p:cNvPr>
          <p:cNvSpPr txBox="1"/>
          <p:nvPr/>
        </p:nvSpPr>
        <p:spPr>
          <a:xfrm>
            <a:off x="1680759" y="1155169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VNI-Avo" pitchFamily="2" charset="0"/>
              </a:rPr>
              <a:t>Chaøo</a:t>
            </a:r>
            <a:r>
              <a:rPr lang="en-US" sz="1600" b="1" dirty="0">
                <a:latin typeface="VNI-Avo" pitchFamily="2" charset="0"/>
              </a:rPr>
              <a:t> </a:t>
            </a:r>
            <a:r>
              <a:rPr lang="en-US" sz="1600" b="1" dirty="0" err="1">
                <a:latin typeface="VNI-Avo" pitchFamily="2" charset="0"/>
              </a:rPr>
              <a:t>côø</a:t>
            </a:r>
            <a:r>
              <a:rPr lang="en-US" sz="1600" b="1" dirty="0">
                <a:latin typeface="VNI-Avo" pitchFamily="2" charset="0"/>
              </a:rPr>
              <a:t> </a:t>
            </a:r>
          </a:p>
          <a:p>
            <a:r>
              <a:rPr lang="en-US" sz="1600" b="1" dirty="0">
                <a:latin typeface="VNI-Avo" pitchFamily="2" charset="0"/>
              </a:rPr>
              <a:t>- HÑTN</a:t>
            </a:r>
            <a:endParaRPr lang="vi-VN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57307E8-BF30-45C6-8221-8993022B293A}"/>
              </a:ext>
            </a:extLst>
          </p:cNvPr>
          <p:cNvSpPr txBox="1"/>
          <p:nvPr/>
        </p:nvSpPr>
        <p:spPr>
          <a:xfrm>
            <a:off x="1537897" y="1740395"/>
            <a:ext cx="118814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1600" b="1" dirty="0" err="1">
                <a:latin typeface="VNI-Avo" pitchFamily="2" charset="0"/>
              </a:rPr>
              <a:t>Tieáng</a:t>
            </a:r>
            <a:r>
              <a:rPr lang="en-US" sz="1600" b="1" dirty="0">
                <a:latin typeface="VNI-Avo" pitchFamily="2" charset="0"/>
              </a:rPr>
              <a:t> </a:t>
            </a:r>
            <a:r>
              <a:rPr lang="en-US" sz="1600" b="1" dirty="0" err="1">
                <a:latin typeface="VNI-Avo" pitchFamily="2" charset="0"/>
              </a:rPr>
              <a:t>Vieät</a:t>
            </a:r>
            <a:endParaRPr lang="en-US" sz="1600" b="1" dirty="0">
              <a:latin typeface="VNI-Avo" pitchFamily="2" charset="0"/>
              <a:ea typeface="Calibri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AD7D5D-A5BC-4917-A094-0BE145E77508}"/>
              </a:ext>
            </a:extLst>
          </p:cNvPr>
          <p:cNvSpPr txBox="1"/>
          <p:nvPr/>
        </p:nvSpPr>
        <p:spPr>
          <a:xfrm>
            <a:off x="1537897" y="2221125"/>
            <a:ext cx="118814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1600" b="1" dirty="0" err="1">
                <a:latin typeface="VNI-Avo" pitchFamily="2" charset="0"/>
              </a:rPr>
              <a:t>Tieáng</a:t>
            </a:r>
            <a:r>
              <a:rPr lang="en-US" sz="1600" b="1" dirty="0">
                <a:latin typeface="VNI-Avo" pitchFamily="2" charset="0"/>
              </a:rPr>
              <a:t> </a:t>
            </a:r>
            <a:r>
              <a:rPr lang="en-US" sz="1600" b="1" dirty="0" err="1">
                <a:latin typeface="VNI-Avo" pitchFamily="2" charset="0"/>
              </a:rPr>
              <a:t>Vieät</a:t>
            </a:r>
            <a:endParaRPr lang="en-US" sz="1600" b="1" dirty="0">
              <a:latin typeface="VNI-Avo" pitchFamily="2" charset="0"/>
              <a:ea typeface="Calibri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C19DD08-E367-4CB9-8FBF-47475E35C043}"/>
              </a:ext>
            </a:extLst>
          </p:cNvPr>
          <p:cNvSpPr txBox="1"/>
          <p:nvPr/>
        </p:nvSpPr>
        <p:spPr>
          <a:xfrm>
            <a:off x="1536294" y="2818829"/>
            <a:ext cx="119135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1600" b="1" dirty="0" err="1">
                <a:latin typeface="VNI-Avo" pitchFamily="2" charset="0"/>
              </a:rPr>
              <a:t>Tieáng</a:t>
            </a:r>
            <a:r>
              <a:rPr lang="en-US" sz="1600" b="1" dirty="0">
                <a:latin typeface="VNI-Avo" pitchFamily="2" charset="0"/>
              </a:rPr>
              <a:t> Anh</a:t>
            </a:r>
            <a:endParaRPr lang="en-US" sz="1600" b="1" dirty="0">
              <a:latin typeface="VNI-Avo" pitchFamily="2" charset="0"/>
              <a:ea typeface="Calibri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092ACC8-3B33-4FC5-92F5-3713F74E5589}"/>
              </a:ext>
            </a:extLst>
          </p:cNvPr>
          <p:cNvSpPr txBox="1"/>
          <p:nvPr/>
        </p:nvSpPr>
        <p:spPr>
          <a:xfrm>
            <a:off x="1903577" y="3673830"/>
            <a:ext cx="684803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1600" b="1" dirty="0" err="1">
                <a:latin typeface="VNI-Avo" pitchFamily="2" charset="0"/>
              </a:rPr>
              <a:t>Toaùn</a:t>
            </a:r>
            <a:endParaRPr lang="en-US" sz="1600" b="1" dirty="0">
              <a:latin typeface="VNI-Avo" pitchFamily="2" charset="0"/>
              <a:ea typeface="Calibri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E7891A-CEF5-447A-86AA-6C2854247AA8}"/>
              </a:ext>
            </a:extLst>
          </p:cNvPr>
          <p:cNvSpPr txBox="1"/>
          <p:nvPr/>
        </p:nvSpPr>
        <p:spPr>
          <a:xfrm>
            <a:off x="1694386" y="4048672"/>
            <a:ext cx="110318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1600" b="1" dirty="0" err="1">
                <a:latin typeface="VNI-Avo" pitchFamily="2" charset="0"/>
                <a:ea typeface="Calibri"/>
                <a:cs typeface="Times New Roman"/>
              </a:rPr>
              <a:t>Ñaïo</a:t>
            </a:r>
            <a:r>
              <a:rPr lang="en-US" sz="1600" b="1" dirty="0">
                <a:latin typeface="VNI-Avo" pitchFamily="2" charset="0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VNI-Avo" pitchFamily="2" charset="0"/>
                <a:ea typeface="Calibri"/>
                <a:cs typeface="Times New Roman"/>
              </a:rPr>
              <a:t>ñöùc</a:t>
            </a:r>
            <a:endParaRPr lang="en-US" sz="1600" b="1" dirty="0">
              <a:latin typeface="VNI-Avo" pitchFamily="2" charset="0"/>
              <a:ea typeface="Calibri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D5C591-7E02-4105-925D-7ADAFC759F0E}"/>
              </a:ext>
            </a:extLst>
          </p:cNvPr>
          <p:cNvSpPr txBox="1"/>
          <p:nvPr/>
        </p:nvSpPr>
        <p:spPr>
          <a:xfrm>
            <a:off x="1907584" y="4572292"/>
            <a:ext cx="707245" cy="331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1600" b="1" dirty="0">
                <a:latin typeface="VNI-Avo" pitchFamily="2" charset="0"/>
                <a:ea typeface="Calibri"/>
                <a:cs typeface="Times New Roman"/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21489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2239</TotalTime>
  <Words>309</Words>
  <Application>Microsoft Office PowerPoint</Application>
  <PresentationFormat>On-screen Show (16:9)</PresentationFormat>
  <Paragraphs>117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VNI-Avo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HP Folio</cp:lastModifiedBy>
  <cp:revision>513</cp:revision>
  <dcterms:created xsi:type="dcterms:W3CDTF">2018-11-15T08:37:31Z</dcterms:created>
  <dcterms:modified xsi:type="dcterms:W3CDTF">2024-03-05T14:38:03Z</dcterms:modified>
</cp:coreProperties>
</file>