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61" r:id="rId1"/>
  </p:sldMasterIdLst>
  <p:notesMasterIdLst>
    <p:notesMasterId r:id="rId16"/>
  </p:notesMasterIdLst>
  <p:sldIdLst>
    <p:sldId id="673" r:id="rId2"/>
    <p:sldId id="693" r:id="rId3"/>
    <p:sldId id="701" r:id="rId4"/>
    <p:sldId id="710" r:id="rId5"/>
    <p:sldId id="706" r:id="rId6"/>
    <p:sldId id="711" r:id="rId7"/>
    <p:sldId id="707" r:id="rId8"/>
    <p:sldId id="708" r:id="rId9"/>
    <p:sldId id="672" r:id="rId10"/>
    <p:sldId id="675" r:id="rId11"/>
    <p:sldId id="709" r:id="rId12"/>
    <p:sldId id="667" r:id="rId13"/>
    <p:sldId id="700" r:id="rId14"/>
    <p:sldId id="677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CCFF"/>
    <a:srgbClr val="CCCCFF"/>
    <a:srgbClr val="CCFFCC"/>
    <a:srgbClr val="99FFCC"/>
    <a:srgbClr val="FF66FF"/>
    <a:srgbClr val="00FFCC"/>
    <a:srgbClr val="FFFF00"/>
    <a:srgbClr val="99FF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 autoAdjust="0"/>
    <p:restoredTop sz="99712" autoAdjust="0"/>
  </p:normalViewPr>
  <p:slideViewPr>
    <p:cSldViewPr>
      <p:cViewPr varScale="1">
        <p:scale>
          <a:sx n="86" d="100"/>
          <a:sy n="86" d="100"/>
        </p:scale>
        <p:origin x="13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0D7F1B-5F81-431E-B764-A3C4EE8E3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415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D7F1B-5F81-431E-B764-A3C4EE8E3E1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97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D7F1B-5F81-431E-B764-A3C4EE8E3E1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332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D7F1B-5F81-431E-B764-A3C4EE8E3E1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3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8A322-CEE6-457E-AA1D-0668B5174E55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06112-0294-49FB-BE98-B78796312D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24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CAC7C-E317-4DFB-8A18-1E79B213BEED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324A-2156-41CB-BBA1-794FE31FBA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75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D1E16-B050-46DD-B5BF-2580916FA01C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E4ECD-4FA5-4FF5-AD11-97B386A309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1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90" y="0"/>
            <a:ext cx="484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139" y="1531938"/>
            <a:ext cx="2436812" cy="23161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/>
          <a:srcRect l="26328" r="29610" b="10486"/>
          <a:stretch>
            <a:fillRect/>
          </a:stretch>
        </p:blipFill>
        <p:spPr>
          <a:xfrm>
            <a:off x="5659439" y="4646613"/>
            <a:ext cx="1725612" cy="21907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6"/>
          <a:srcRect t="28418" b="17593"/>
          <a:stretch>
            <a:fillRect/>
          </a:stretch>
        </p:blipFill>
        <p:spPr>
          <a:xfrm>
            <a:off x="5030790" y="0"/>
            <a:ext cx="2130425" cy="15319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3" r="43932"/>
          <a:stretch>
            <a:fillRect/>
          </a:stretch>
        </p:blipFill>
        <p:spPr bwMode="auto">
          <a:xfrm>
            <a:off x="4398963" y="4833938"/>
            <a:ext cx="9144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014390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1 0.90301 L 0.02721 0.90301 C 0.02409 0.9 0.02096 0.89699 0.01771 0.89444 C 0.01537 0.89259 0.01289 0.8919 0.01055 0.89028 C 0.00925 0.88912 0.00833 0.88681 0.00703 0.88588 C 0.00078 0.88194 -0.0056 0.87824 -0.01211 0.87546 C -0.01367 0.87477 -0.01523 0.87431 -0.0168 0.87338 C -0.01888 0.87199 -0.02083 0.87037 -0.02279 0.86898 C -0.02396 0.86829 -0.02513 0.86759 -0.0263 0.8669 C -0.0444 0.8456 -0.02591 0.86875 -0.03711 0.85208 C -0.03815 0.85046 -0.03945 0.84931 -0.04062 0.84792 C -0.04232 0.84583 -0.04388 0.84375 -0.04544 0.84143 C -0.04674 0.83958 -0.04766 0.83727 -0.04896 0.83518 C -0.05091 0.83218 -0.05286 0.8294 -0.05495 0.82662 C -0.05612 0.82523 -0.05742 0.82407 -0.05846 0.82245 C -0.06601 0.81042 -0.06562 0.81065 -0.07044 0.79931 C -0.07083 0.79699 -0.07122 0.79491 -0.07161 0.79282 C -0.07239 0.78935 -0.07344 0.78588 -0.07396 0.78218 C -0.07461 0.77824 -0.07474 0.77384 -0.07513 0.76968 C -0.07552 0.76667 -0.07591 0.76389 -0.0763 0.76111 C -0.07604 0.75417 -0.07461 0.72292 -0.07396 0.71458 C -0.07318 0.70486 -0.07135 0.70162 -0.06927 0.6912 C -0.06862 0.68866 -0.06862 0.68565 -0.06797 0.68287 C -0.06706 0.67778 -0.06549 0.67315 -0.06445 0.66806 C -0.06393 0.66528 -0.0638 0.66227 -0.06328 0.65949 C -0.06211 0.65324 -0.06094 0.64676 -0.05963 0.64051 L -0.05729 0.62778 C -0.0569 0.62569 -0.05638 0.62361 -0.05612 0.62153 C -0.05586 0.61944 -0.05456 0.60926 -0.05377 0.60671 C -0.05234 0.60231 -0.05052 0.59815 -0.04896 0.59398 L -0.04661 0.58773 C -0.04427 0.57546 -0.047 0.58681 -0.0418 0.575 C -0.03437 0.55787 -0.04036 0.5662 -0.03346 0.5581 C -0.0319 0.5537 -0.03099 0.54838 -0.02877 0.54537 C -0.02708 0.54329 -0.02552 0.54097 -0.02396 0.53889 C -0.02018 0.53403 -0.01823 0.5331 -0.01445 0.52616 C -0.01341 0.52454 -0.01315 0.52153 -0.01211 0.51991 C -0.00703 0.51204 -0.00625 0.51227 -0.0013 0.50926 C 0.00026 0.50718 0.00208 0.50556 0.00339 0.50301 C 0.00443 0.50116 0.00469 0.49838 0.00586 0.49653 C 0.00794 0.49329 0.01055 0.49074 0.01289 0.48819 C 0.01445 0.48657 0.01615 0.48542 0.01771 0.48403 C 0.02344 0.47824 0.02891 0.4713 0.03438 0.46481 C 0.03555 0.46343 0.03685 0.46227 0.03802 0.46065 C 0.04232 0.45509 0.04727 0.45046 0.05104 0.44375 L 0.06172 0.42477 C 0.06341 0.42176 0.06537 0.41944 0.06654 0.4162 C 0.06966 0.40787 0.06771 0.41134 0.07253 0.40556 C 0.0763 0.38518 0.07018 0.4169 0.07604 0.39074 C 0.08034 0.37199 0.0763 0.38403 0.08086 0.37176 C 0.08386 0.33449 0.08294 0.35231 0.08086 0.28287 C 0.08073 0.28079 0.08008 0.2787 0.07969 0.27662 C 0.0793 0.27245 0.07878 0.26806 0.07852 0.26389 C 0.07761 0.25255 0.07813 0.24074 0.07604 0.23009 C 0.07565 0.22801 0.07513 0.22593 0.07487 0.22361 C 0.07279 0.20648 0.07539 0.21574 0.07136 0.20463 C 0.07096 0.20185 0.07005 0.1912 0.06888 0.18773 C 0.06797 0.18472 0.06654 0.18218 0.06537 0.17917 C 0.06315 0.16366 0.0655 0.17778 0.06172 0.16227 C 0.06133 0.16018 0.0612 0.15787 0.06055 0.15602 C 0.05925 0.15162 0.05716 0.14768 0.05586 0.14329 C 0.05521 0.14143 0.05521 0.13889 0.05469 0.13704 C 0.05365 0.13333 0.05208 0.13009 0.05104 0.12639 C 0.05052 0.12431 0.05039 0.12199 0.04987 0.11991 C 0.04922 0.11782 0.04818 0.11597 0.04753 0.11366 C 0.04297 0.09745 0.0513 0.11921 0.04271 0.09884 C 0.04037 0.08634 0.0431 0.09861 0.03802 0.08403 C 0.03698 0.08125 0.03646 0.07824 0.03555 0.07546 C 0.03464 0.07245 0.03125 0.0625 0.02969 0.05856 C 0.01524 0.02477 0.03229 0.06528 0.02136 0.04167 C 0.02031 0.03981 0.01992 0.03727 0.01888 0.03542 C 0.01745 0.03287 0.01563 0.03125 0.01419 0.02893 C 0.01289 0.02708 0.01185 0.02454 0.01055 0.02268 C 0.00951 0.02106 0.00807 0.02014 0.00703 0.01852 C 0.00573 0.01643 0.00482 0.01366 0.00339 0.01204 C 0.00234 0.01088 0.00104 0.01065 -0.00013 0.00995 C -0.00156 0.00208 -0.00026 0.00463 -0.00377 0.00162 L -0.00247 0.00162 " pathEditMode="relative" ptsTypes="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91" y="0"/>
            <a:ext cx="484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139" y="1531938"/>
            <a:ext cx="2436812" cy="23161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/>
          <a:srcRect l="26328" r="29610" b="10486"/>
          <a:stretch>
            <a:fillRect/>
          </a:stretch>
        </p:blipFill>
        <p:spPr>
          <a:xfrm>
            <a:off x="5659439" y="4646613"/>
            <a:ext cx="1725612" cy="21907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6"/>
          <a:srcRect t="28418" b="17593"/>
          <a:stretch>
            <a:fillRect/>
          </a:stretch>
        </p:blipFill>
        <p:spPr>
          <a:xfrm>
            <a:off x="5030795" y="0"/>
            <a:ext cx="2130425" cy="15319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3" r="43932"/>
          <a:stretch>
            <a:fillRect/>
          </a:stretch>
        </p:blipFill>
        <p:spPr bwMode="auto">
          <a:xfrm>
            <a:off x="4398963" y="4833938"/>
            <a:ext cx="9144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710327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1 0.90301 L 0.02721 0.90301 C 0.02409 0.9 0.02096 0.89699 0.01771 0.89444 C 0.01537 0.89259 0.01289 0.8919 0.01055 0.89028 C 0.00925 0.88912 0.00833 0.88681 0.00703 0.88588 C 0.00078 0.88194 -0.0056 0.87824 -0.01211 0.87546 C -0.01367 0.87477 -0.01523 0.87431 -0.0168 0.87338 C -0.01888 0.87199 -0.02083 0.87037 -0.02279 0.86898 C -0.02396 0.86829 -0.02513 0.86759 -0.0263 0.8669 C -0.0444 0.8456 -0.02591 0.86875 -0.03711 0.85208 C -0.03815 0.85046 -0.03945 0.84931 -0.04062 0.84792 C -0.04232 0.84583 -0.04388 0.84375 -0.04544 0.84143 C -0.04674 0.83958 -0.04766 0.83727 -0.04896 0.83518 C -0.05091 0.83218 -0.05286 0.8294 -0.05495 0.82662 C -0.05612 0.82523 -0.05742 0.82407 -0.05846 0.82245 C -0.06601 0.81042 -0.06562 0.81065 -0.07044 0.79931 C -0.07083 0.79699 -0.07122 0.79491 -0.07161 0.79282 C -0.07239 0.78935 -0.07344 0.78588 -0.07396 0.78218 C -0.07461 0.77824 -0.07474 0.77384 -0.07513 0.76968 C -0.07552 0.76667 -0.07591 0.76389 -0.0763 0.76111 C -0.07604 0.75417 -0.07461 0.72292 -0.07396 0.71458 C -0.07318 0.70486 -0.07135 0.70162 -0.06927 0.6912 C -0.06862 0.68866 -0.06862 0.68565 -0.06797 0.68287 C -0.06706 0.67778 -0.06549 0.67315 -0.06445 0.66806 C -0.06393 0.66528 -0.0638 0.66227 -0.06328 0.65949 C -0.06211 0.65324 -0.06094 0.64676 -0.05963 0.64051 L -0.05729 0.62778 C -0.0569 0.62569 -0.05638 0.62361 -0.05612 0.62153 C -0.05586 0.61944 -0.05456 0.60926 -0.05377 0.60671 C -0.05234 0.60231 -0.05052 0.59815 -0.04896 0.59398 L -0.04661 0.58773 C -0.04427 0.57546 -0.047 0.58681 -0.0418 0.575 C -0.03437 0.55787 -0.04036 0.5662 -0.03346 0.5581 C -0.0319 0.5537 -0.03099 0.54838 -0.02877 0.54537 C -0.02708 0.54329 -0.02552 0.54097 -0.02396 0.53889 C -0.02018 0.53403 -0.01823 0.5331 -0.01445 0.52616 C -0.01341 0.52454 -0.01315 0.52153 -0.01211 0.51991 C -0.00703 0.51204 -0.00625 0.51227 -0.0013 0.50926 C 0.00026 0.50718 0.00208 0.50556 0.00339 0.50301 C 0.00443 0.50116 0.00469 0.49838 0.00586 0.49653 C 0.00794 0.49329 0.01055 0.49074 0.01289 0.48819 C 0.01445 0.48657 0.01615 0.48542 0.01771 0.48403 C 0.02344 0.47824 0.02891 0.4713 0.03438 0.46481 C 0.03555 0.46343 0.03685 0.46227 0.03802 0.46065 C 0.04232 0.45509 0.04727 0.45046 0.05104 0.44375 L 0.06172 0.42477 C 0.06341 0.42176 0.06537 0.41944 0.06654 0.4162 C 0.06966 0.40787 0.06771 0.41134 0.07253 0.40556 C 0.0763 0.38518 0.07018 0.4169 0.07604 0.39074 C 0.08034 0.37199 0.0763 0.38403 0.08086 0.37176 C 0.08386 0.33449 0.08294 0.35231 0.08086 0.28287 C 0.08073 0.28079 0.08008 0.2787 0.07969 0.27662 C 0.0793 0.27245 0.07878 0.26806 0.07852 0.26389 C 0.07761 0.25255 0.07813 0.24074 0.07604 0.23009 C 0.07565 0.22801 0.07513 0.22593 0.07487 0.22361 C 0.07279 0.20648 0.07539 0.21574 0.07136 0.20463 C 0.07096 0.20185 0.07005 0.1912 0.06888 0.18773 C 0.06797 0.18472 0.06654 0.18218 0.06537 0.17917 C 0.06315 0.16366 0.0655 0.17778 0.06172 0.16227 C 0.06133 0.16018 0.0612 0.15787 0.06055 0.15602 C 0.05925 0.15162 0.05716 0.14768 0.05586 0.14329 C 0.05521 0.14143 0.05521 0.13889 0.05469 0.13704 C 0.05365 0.13333 0.05208 0.13009 0.05104 0.12639 C 0.05052 0.12431 0.05039 0.12199 0.04987 0.11991 C 0.04922 0.11782 0.04818 0.11597 0.04753 0.11366 C 0.04297 0.09745 0.0513 0.11921 0.04271 0.09884 C 0.04037 0.08634 0.0431 0.09861 0.03802 0.08403 C 0.03698 0.08125 0.03646 0.07824 0.03555 0.07546 C 0.03464 0.07245 0.03125 0.0625 0.02969 0.05856 C 0.01524 0.02477 0.03229 0.06528 0.02136 0.04167 C 0.02031 0.03981 0.01992 0.03727 0.01888 0.03542 C 0.01745 0.03287 0.01563 0.03125 0.01419 0.02893 C 0.01289 0.02708 0.01185 0.02454 0.01055 0.02268 C 0.00951 0.02106 0.00807 0.02014 0.00703 0.01852 C 0.00573 0.01643 0.00482 0.01366 0.00339 0.01204 C 0.00234 0.01088 0.00104 0.01065 -0.00013 0.00995 C -0.00156 0.00208 -0.00026 0.00463 -0.00377 0.00162 L -0.00247 0.00162 " pathEditMode="relative" ptsTypes="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80AC1-AF8B-4DA4-B7C7-C55E8F0C26CA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43DAB-ED28-4E33-B2E0-F340ADD50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3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4EC78-6C7C-4E70-910C-91B59A3A3E7E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0F764-3ABF-4E94-8B05-2C51F26073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95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39958-926D-4991-8076-4A55FA6C4D96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8BCF6-55A9-496D-AF11-4F93425C12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03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AF66B-9185-44E7-9356-9D01C0D1EEE2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A305C-9FB3-4D31-A652-CA36074485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38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1EF25-7A6A-41AA-8B69-CFF8247B8455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638FA-BEE0-43A2-A9F0-3FABEE9D1E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4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B520FA-4F74-4689-A81B-32ACECBFE848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EC1EC-61B0-405E-822A-9D9772D028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58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ED83C-1D4C-4B8F-A5CC-9A43440ED245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E583C-5CF4-412E-B3C9-B75F6AB65C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2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B06BF-22B7-4226-ACE1-53C2809C127D}" type="datetimeFigureOut">
              <a:rPr lang="en-US" smtClean="0"/>
              <a:pPr>
                <a:defRPr/>
              </a:pPr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2F2DE-6A57-4DF7-B0B1-7C289F35DB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47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D0A2FB-15C1-4105-8596-53258AF0338A}" type="datetimeFigureOut">
              <a:rPr lang="vi-VN" smtClean="0"/>
              <a:pPr>
                <a:defRPr/>
              </a:pPr>
              <a:t>05/03/2024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FF3CE0-E838-4F03-ADD3-6205BD31AF51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2377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5063" r:id="rId2"/>
    <p:sldLayoutId id="2147485064" r:id="rId3"/>
    <p:sldLayoutId id="2147485065" r:id="rId4"/>
    <p:sldLayoutId id="2147485066" r:id="rId5"/>
    <p:sldLayoutId id="2147485067" r:id="rId6"/>
    <p:sldLayoutId id="2147485068" r:id="rId7"/>
    <p:sldLayoutId id="2147485069" r:id="rId8"/>
    <p:sldLayoutId id="2147485070" r:id="rId9"/>
    <p:sldLayoutId id="2147485071" r:id="rId10"/>
    <p:sldLayoutId id="2147485072" r:id="rId11"/>
    <p:sldLayoutId id="2147485012" r:id="rId12"/>
    <p:sldLayoutId id="214748495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" y="-30480"/>
            <a:ext cx="12192000" cy="68467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8" y="1371600"/>
            <a:ext cx="11441317" cy="312420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700" b="1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TẬP QUA TRUYỀN HÌNH</a:t>
            </a:r>
            <a:endParaRPr lang="en-US" sz="3700" b="1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700" b="1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“CHÂN TRỜI SÁNG TẠO”</a:t>
            </a: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– LỚP 1</a:t>
            </a:r>
          </a:p>
          <a:p>
            <a:pPr marL="0" lvl="0" indent="0" algn="ctr">
              <a:buNone/>
              <a:defRPr/>
            </a:pPr>
            <a:r>
              <a:rPr lang="en-US" sz="37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700" b="1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28: TRONG CHIẾC CẶP CỦA EM</a:t>
            </a:r>
          </a:p>
          <a:p>
            <a:pPr marL="0" lvl="0" indent="0" algn="ctr">
              <a:buNone/>
              <a:defRPr/>
            </a:pPr>
            <a:r>
              <a:rPr lang="en-US" sz="3700" b="1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NHỮNG ĐIỀU CẦN BIẾT VỀ BÚT CHÌ</a:t>
            </a:r>
            <a:endParaRPr lang="en-US" sz="37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Book-09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648200"/>
            <a:ext cx="2661819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3815">
            <a:off x="495040" y="277757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3338">
            <a:off x="10389262" y="308566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Bamboo Frame Hibiscus Leaves Stock Vector (Royalty Free) 381299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2262" r="3821" b="8341"/>
          <a:stretch/>
        </p:blipFill>
        <p:spPr bwMode="auto">
          <a:xfrm>
            <a:off x="2319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Wave 20"/>
          <p:cNvSpPr/>
          <p:nvPr/>
        </p:nvSpPr>
        <p:spPr>
          <a:xfrm>
            <a:off x="4952163" y="3946329"/>
            <a:ext cx="7038646" cy="1023288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VNI-Avo" pitchFamily="2" charset="0"/>
              </a:rPr>
              <a:t>Vöôøn</a:t>
            </a:r>
            <a:r>
              <a:rPr lang="en-US" sz="2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VNI-Avo" pitchFamily="2" charset="0"/>
              </a:rPr>
              <a:t>nhaø</a:t>
            </a:r>
            <a:r>
              <a:rPr lang="en-US" sz="2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VNI-Avo" pitchFamily="2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VNI-Avo" pitchFamily="2" charset="0"/>
              </a:rPr>
              <a:t>coù</a:t>
            </a:r>
            <a:r>
              <a:rPr lang="en-US" sz="2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VNI-Avo" pitchFamily="2" charset="0"/>
              </a:rPr>
              <a:t>raát</a:t>
            </a:r>
            <a:r>
              <a:rPr lang="en-US" sz="2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VNI-Avo" pitchFamily="2" charset="0"/>
              </a:rPr>
              <a:t>nhieàu</a:t>
            </a:r>
            <a:r>
              <a:rPr lang="en-US" sz="2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boâng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cuùc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VNI-Avo" pitchFamily="2" charset="0"/>
              </a:rPr>
              <a:t>vaøng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VNI-Avo" pitchFamily="2" charset="0"/>
              </a:rPr>
              <a:t>.</a:t>
            </a:r>
            <a:endParaRPr lang="en-US" sz="2400" dirty="0">
              <a:solidFill>
                <a:schemeClr val="tx1"/>
              </a:solidFill>
              <a:latin typeface="VNI-Avo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46868" y="3429000"/>
            <a:ext cx="1954604" cy="2133600"/>
            <a:chOff x="1839391" y="2517811"/>
            <a:chExt cx="2361959" cy="224778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391" y="2517811"/>
              <a:ext cx="2361959" cy="2247785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2215225" y="3164877"/>
              <a:ext cx="1341703" cy="101892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57464" y="2039985"/>
            <a:ext cx="1073820" cy="1906344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5078484" y="152400"/>
            <a:ext cx="2768231" cy="88718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VNI-Avo" pitchFamily="2" charset="0"/>
              </a:rPr>
              <a:t>Noùi</a:t>
            </a:r>
            <a:r>
              <a:rPr lang="en-US" sz="3000" b="1" dirty="0" smtClean="0">
                <a:latin typeface="VNI-Avo" pitchFamily="2" charset="0"/>
              </a:rPr>
              <a:t> </a:t>
            </a:r>
            <a:r>
              <a:rPr lang="en-US" sz="3000" b="1" dirty="0" err="1" smtClean="0">
                <a:latin typeface="VNI-Avo" pitchFamily="2" charset="0"/>
              </a:rPr>
              <a:t>caâu</a:t>
            </a:r>
            <a:endParaRPr lang="en-US" sz="3000" b="1" dirty="0">
              <a:latin typeface="VNI-Avo" pitchFamily="2" charset="0"/>
            </a:endParaRPr>
          </a:p>
        </p:txBody>
      </p:sp>
      <p:sp>
        <p:nvSpPr>
          <p:cNvPr id="19" name="Wave 18"/>
          <p:cNvSpPr/>
          <p:nvPr/>
        </p:nvSpPr>
        <p:spPr>
          <a:xfrm>
            <a:off x="4368872" y="2520246"/>
            <a:ext cx="6815960" cy="1023288"/>
          </a:xfrm>
          <a:prstGeom prst="wave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VNI-Avo" pitchFamily="2" charset="0"/>
              </a:rPr>
              <a:t>Baïn</a:t>
            </a:r>
            <a:r>
              <a:rPr lang="en-US" sz="2400" dirty="0" smtClean="0">
                <a:solidFill>
                  <a:schemeClr val="tx1"/>
                </a:solidFill>
                <a:latin typeface="VNI-Avo" pitchFamily="2" charset="0"/>
              </a:rPr>
              <a:t> Nam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suùt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boùng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VNI-Avo" pitchFamily="2" charset="0"/>
              </a:rPr>
              <a:t>vaøo</a:t>
            </a:r>
            <a:r>
              <a:rPr lang="en-US" sz="2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VNI-Avo" pitchFamily="2" charset="0"/>
              </a:rPr>
              <a:t>löôùi</a:t>
            </a:r>
            <a:r>
              <a:rPr lang="en-US" sz="2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VNI-Avo" pitchFamily="2" charset="0"/>
              </a:rPr>
              <a:t>raát</a:t>
            </a:r>
            <a:r>
              <a:rPr lang="en-US" sz="2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VNI-Avo" pitchFamily="2" charset="0"/>
              </a:rPr>
              <a:t>chính</a:t>
            </a:r>
            <a:r>
              <a:rPr lang="en-US" sz="2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VNI-Avo" pitchFamily="2" charset="0"/>
              </a:rPr>
              <a:t>xaùc</a:t>
            </a:r>
            <a:r>
              <a:rPr lang="en-US" sz="2400" dirty="0" smtClean="0">
                <a:solidFill>
                  <a:schemeClr val="tx1"/>
                </a:solidFill>
                <a:latin typeface="VNI-Avo" pitchFamily="2" charset="0"/>
              </a:rPr>
              <a:t>. </a:t>
            </a:r>
            <a:endParaRPr lang="en-US" sz="24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031284" y="1066800"/>
            <a:ext cx="8610600" cy="945970"/>
          </a:xfrm>
          <a:prstGeom prst="horizontalScroll">
            <a:avLst/>
          </a:prstGeom>
          <a:solidFill>
            <a:srgbClr val="FFCCFF"/>
          </a:solidFill>
          <a:scene3d>
            <a:camera prst="obliqueTop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VNI-Avo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Haõy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VNI-Avo" pitchFamily="2" charset="0"/>
              </a:rPr>
              <a:t>noùi</a:t>
            </a:r>
            <a:r>
              <a:rPr lang="en-US" sz="28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VNI-Avo" pitchFamily="2" charset="0"/>
              </a:rPr>
              <a:t>caâu</a:t>
            </a:r>
            <a:r>
              <a:rPr lang="en-US" sz="28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VNI-Avo" pitchFamily="2" charset="0"/>
              </a:rPr>
              <a:t>coù</a:t>
            </a:r>
            <a:r>
              <a:rPr lang="en-US" sz="28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VNI-Avo" pitchFamily="2" charset="0"/>
              </a:rPr>
              <a:t>chöùa</a:t>
            </a:r>
            <a:r>
              <a:rPr lang="en-US" sz="28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VNI-Avo" pitchFamily="2" charset="0"/>
              </a:rPr>
              <a:t>töø</a:t>
            </a:r>
            <a:r>
              <a:rPr lang="en-US" sz="2800" dirty="0">
                <a:solidFill>
                  <a:schemeClr val="tx1"/>
                </a:solidFill>
                <a:latin typeface="VNI-Avo" pitchFamily="2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suùt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boùng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boâng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cuùc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.</a:t>
            </a:r>
            <a:endParaRPr lang="en-US" sz="2800" dirty="0">
              <a:solidFill>
                <a:schemeClr val="tx1"/>
              </a:solidFill>
              <a:latin typeface="VNI-Avo" pitchFamily="2" charset="0"/>
            </a:endParaRPr>
          </a:p>
          <a:p>
            <a:pPr algn="ctr"/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0"/>
          <a:stretch/>
        </p:blipFill>
        <p:spPr>
          <a:xfrm>
            <a:off x="2075128" y="3946329"/>
            <a:ext cx="1418763" cy="192107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031284" y="2454789"/>
            <a:ext cx="2143147" cy="1331435"/>
          </a:xfrm>
          <a:prstGeom prst="wedgeEllipseCallout">
            <a:avLst>
              <a:gd name="adj1" fmla="val 58059"/>
              <a:gd name="adj2" fmla="val 481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FF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suùt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boùng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0712" y="4228243"/>
            <a:ext cx="180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</a:rPr>
              <a:t>boâng</a:t>
            </a:r>
            <a:r>
              <a:rPr lang="en-US" sz="2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24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</a:rPr>
              <a:t>cuùc</a:t>
            </a:r>
            <a:endParaRPr lang="en-US" sz="24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994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9" grpId="0" animBg="1"/>
      <p:bldP spid="2" grpId="0" animBg="1"/>
      <p:bldP spid="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1521" y="2029219"/>
            <a:ext cx="6256848" cy="3914381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0111" y="2257443"/>
            <a:ext cx="3494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NI-Avo" pitchFamily="2" charset="0"/>
              </a:rPr>
              <a:t>Buùt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chì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coù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loaïi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loõi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cöùng</a:t>
            </a:r>
            <a:r>
              <a:rPr lang="en-US" sz="2000" dirty="0" smtClean="0">
                <a:latin typeface="VNI-Avo" pitchFamily="2" charset="0"/>
              </a:rPr>
              <a:t>,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50" y="2748422"/>
            <a:ext cx="223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VNI-Avo" pitchFamily="2" charset="0"/>
              </a:rPr>
              <a:t>Buùt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chì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loõi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cöùng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237" y="2746951"/>
            <a:ext cx="3298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VNI-Avo" pitchFamily="2" charset="0"/>
              </a:rPr>
              <a:t>khi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vieát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coù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neùt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chöõ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nhaït</a:t>
            </a:r>
            <a:r>
              <a:rPr lang="en-US" sz="2000" dirty="0" smtClean="0">
                <a:latin typeface="VNI-Avo" pitchFamily="2" charset="0"/>
              </a:rPr>
              <a:t>,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519" y="3092972"/>
            <a:ext cx="432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NI-Avo" pitchFamily="2" charset="0"/>
              </a:rPr>
              <a:t>thöôøng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ñeå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laïi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veát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haèn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treân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giaáy</a:t>
            </a:r>
            <a:r>
              <a:rPr lang="en-US" sz="2000" dirty="0" smtClean="0">
                <a:latin typeface="VNI-Avo" pitchFamily="2" charset="0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1209" y="3802985"/>
            <a:ext cx="1428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NI-Avo" pitchFamily="2" charset="0"/>
              </a:rPr>
              <a:t>coù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chöõ</a:t>
            </a:r>
            <a:r>
              <a:rPr lang="en-US" sz="2000" dirty="0" smtClean="0">
                <a:latin typeface="VNI-Avo" pitchFamily="2" charset="0"/>
              </a:rPr>
              <a:t> B,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5729" y="4724259"/>
            <a:ext cx="1916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VNI-Avo" pitchFamily="2" charset="0"/>
              </a:rPr>
              <a:t>ñ</a:t>
            </a:r>
            <a:r>
              <a:rPr lang="en-US" sz="2000" dirty="0" err="1" smtClean="0">
                <a:latin typeface="VNI-Avo" pitchFamily="2" charset="0"/>
              </a:rPr>
              <a:t>eå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choïn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buùt</a:t>
            </a:r>
            <a:r>
              <a:rPr lang="en-US" sz="2000" dirty="0" smtClean="0">
                <a:latin typeface="VNI-Avo" pitchFamily="2" charset="0"/>
              </a:rPr>
              <a:t>.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6486" y="3096400"/>
            <a:ext cx="2223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NI-Avo" pitchFamily="2" charset="0"/>
              </a:rPr>
              <a:t>Buùt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chì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loõi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meàm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274816" y="3444069"/>
            <a:ext cx="2114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NI-Avo" pitchFamily="2" charset="0"/>
              </a:rPr>
              <a:t>nhöng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deã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gaõy</a:t>
            </a:r>
            <a:r>
              <a:rPr lang="en-US" sz="2000" dirty="0" smtClean="0">
                <a:latin typeface="VNI-Avo" pitchFamily="2" charset="0"/>
              </a:rPr>
              <a:t>,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001" y="3446360"/>
            <a:ext cx="1169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NI-Avo" pitchFamily="2" charset="0"/>
              </a:rPr>
              <a:t>deã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vieát</a:t>
            </a:r>
            <a:r>
              <a:rPr lang="en-US" sz="2000" dirty="0" smtClean="0">
                <a:latin typeface="VNI-Avo" pitchFamily="2" charset="0"/>
              </a:rPr>
              <a:t>,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80749" y="3444028"/>
            <a:ext cx="3060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NI-Avo" pitchFamily="2" charset="0"/>
              </a:rPr>
              <a:t>thöôøng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laøm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nhoeø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chöõ</a:t>
            </a:r>
            <a:r>
              <a:rPr lang="en-US" sz="2000" dirty="0" smtClean="0">
                <a:latin typeface="VNI-Avo" pitchFamily="2" charset="0"/>
              </a:rPr>
              <a:t>,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1098" y="3804578"/>
            <a:ext cx="142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NI-Avo" pitchFamily="2" charset="0"/>
              </a:rPr>
              <a:t>baån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giaáy</a:t>
            </a:r>
            <a:r>
              <a:rPr lang="en-US" sz="2000" dirty="0" smtClean="0">
                <a:latin typeface="VNI-Avo" pitchFamily="2" charset="0"/>
              </a:rPr>
              <a:t>.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35261" y="3747775"/>
            <a:ext cx="354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Treân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thaân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buùt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chì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loõi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meàm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5777" y="4723806"/>
            <a:ext cx="378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NI-Avo" pitchFamily="2" charset="0"/>
              </a:rPr>
              <a:t>Ta </a:t>
            </a:r>
            <a:r>
              <a:rPr lang="en-US" sz="2000" dirty="0" err="1" smtClean="0">
                <a:latin typeface="VNI-Avo" pitchFamily="2" charset="0"/>
              </a:rPr>
              <a:t>caàn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bieát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nhöõng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ñieàu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treân</a:t>
            </a:r>
            <a:endParaRPr lang="en-US" sz="2000" i="1" dirty="0">
              <a:latin typeface="VNI-Avo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96298" y="2266736"/>
            <a:ext cx="250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VNI-Avo" pitchFamily="2" charset="0"/>
              </a:rPr>
              <a:t>coù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loaïi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loõi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meàm</a:t>
            </a:r>
            <a:r>
              <a:rPr lang="en-US" sz="2000" dirty="0" smtClean="0">
                <a:latin typeface="VNI-Avo" pitchFamily="2" charset="0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86000" y="4167365"/>
            <a:ext cx="1581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VNI-Avo" pitchFamily="2" charset="0"/>
              </a:rPr>
              <a:t>coù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chöõ</a:t>
            </a:r>
            <a:r>
              <a:rPr lang="en-US" sz="2000" dirty="0">
                <a:latin typeface="VNI-Avo" pitchFamily="2" charset="0"/>
              </a:rPr>
              <a:t> HB</a:t>
            </a:r>
            <a:r>
              <a:rPr lang="en-US" sz="2000" dirty="0" smtClean="0">
                <a:latin typeface="VNI-Avo" pitchFamily="2" charset="0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6611" y="4162032"/>
            <a:ext cx="226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NI-Avo" pitchFamily="2" charset="0"/>
              </a:rPr>
              <a:t>buùt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chì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loõi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cöùng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48" y="5390291"/>
            <a:ext cx="4355989" cy="74767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852"/>
            <a:ext cx="12192000" cy="1483178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008967" y="159779"/>
            <a:ext cx="73851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Nhöõng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ñieàu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caàn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bieát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veà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buùt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chì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348601" y="4729183"/>
            <a:ext cx="324127" cy="35017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ình ảnh Phim Hoạt Hình Theo Phong Cách Mảnh Gỗ , Hoạt Hình, Mảnh Gỗ, Gỗ  Vector và PNG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9" t="49828" r="15632" b="32672"/>
          <a:stretch/>
        </p:blipFill>
        <p:spPr bwMode="auto">
          <a:xfrm>
            <a:off x="7265509" y="1225546"/>
            <a:ext cx="3509574" cy="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19746" y="1381780"/>
            <a:ext cx="2331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kern="0" dirty="0" err="1">
                <a:solidFill>
                  <a:srgbClr val="FF0000"/>
                </a:solidFill>
                <a:latin typeface="VNI-Avo" pitchFamily="2" charset="0"/>
              </a:rPr>
              <a:t>Tìm</a:t>
            </a:r>
            <a:r>
              <a:rPr lang="en-US" sz="28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VNI-Avo" pitchFamily="2" charset="0"/>
              </a:rPr>
              <a:t>hieåu</a:t>
            </a:r>
            <a:r>
              <a:rPr lang="en-US" sz="2800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endParaRPr lang="en-US" sz="2800" b="1" kern="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48601" y="2314626"/>
            <a:ext cx="351510" cy="35017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614217" y="2590800"/>
            <a:ext cx="1054540" cy="89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60552" y="2591405"/>
            <a:ext cx="11465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77005" y="4133377"/>
            <a:ext cx="7506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428369" y="2148851"/>
            <a:ext cx="5763631" cy="51595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b="1" kern="0" dirty="0">
                <a:latin typeface="VNI-Avo" pitchFamily="2" charset="0"/>
              </a:rPr>
              <a:t>1. </a:t>
            </a:r>
            <a:r>
              <a:rPr lang="en-US" sz="2000" b="1" kern="0" dirty="0" err="1">
                <a:latin typeface="VNI-Avo" pitchFamily="2" charset="0"/>
              </a:rPr>
              <a:t>Baøi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ñoïc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cho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bieát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coù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maáy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loaïi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loõi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buùt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chì</a:t>
            </a:r>
            <a:r>
              <a:rPr lang="en-US" sz="2000" b="1" kern="0" dirty="0">
                <a:latin typeface="VNI-Avo" pitchFamily="2" charset="0"/>
              </a:rPr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472817" y="2809301"/>
            <a:ext cx="5594258" cy="836057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kern="0" dirty="0" smtClean="0">
                <a:solidFill>
                  <a:schemeClr val="tx1"/>
                </a:solidFill>
                <a:latin typeface="VNI-Avo" pitchFamily="2" charset="0"/>
              </a:rPr>
              <a:t>   </a:t>
            </a:r>
            <a:r>
              <a:rPr lang="en-US" sz="2000" b="1" kern="0" dirty="0" err="1" smtClean="0">
                <a:solidFill>
                  <a:schemeClr val="tx1"/>
                </a:solidFill>
                <a:latin typeface="VNI-Avo" pitchFamily="2" charset="0"/>
              </a:rPr>
              <a:t>Baøi</a:t>
            </a:r>
            <a:r>
              <a:rPr lang="en-US" sz="2000" b="1" kern="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ñoïc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cho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bieát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coù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hai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loaïi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loõi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buùt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chì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ñoù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laø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: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loaïi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loõi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cöùng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loaïi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loõi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meàm</a:t>
            </a:r>
            <a:endParaRPr lang="en-US" sz="2000" b="1" kern="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461467" y="3802314"/>
            <a:ext cx="5605608" cy="69082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kern="0" dirty="0">
                <a:latin typeface="VNI-Avo" pitchFamily="2" charset="0"/>
              </a:rPr>
              <a:t>2. </a:t>
            </a:r>
            <a:r>
              <a:rPr lang="en-US" sz="2000" b="1" kern="0" dirty="0" err="1">
                <a:latin typeface="VNI-Avo" pitchFamily="2" charset="0"/>
              </a:rPr>
              <a:t>Buùt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coù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kí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hieäu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gì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thì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loõi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buùt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meàm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hôn</a:t>
            </a:r>
            <a:r>
              <a:rPr lang="en-US" sz="2000" b="1" kern="0" dirty="0">
                <a:latin typeface="VNI-Avo" pitchFamily="2" charset="0"/>
              </a:rPr>
              <a:t>?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546578" y="4653282"/>
            <a:ext cx="5520496" cy="580446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kern="0" dirty="0" smtClean="0">
                <a:solidFill>
                  <a:schemeClr val="tx1"/>
                </a:solidFill>
                <a:latin typeface="VNI-Avo" pitchFamily="2" charset="0"/>
              </a:rPr>
              <a:t>    </a:t>
            </a:r>
            <a:r>
              <a:rPr lang="en-US" sz="2000" b="1" kern="0" dirty="0" err="1" smtClean="0">
                <a:solidFill>
                  <a:schemeClr val="tx1"/>
                </a:solidFill>
                <a:latin typeface="VNI-Avo" pitchFamily="2" charset="0"/>
              </a:rPr>
              <a:t>Buùt</a:t>
            </a:r>
            <a:r>
              <a:rPr lang="en-US" sz="2000" b="1" kern="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coù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kí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hieäu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B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thì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loõi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buùt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meàm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hôn</a:t>
            </a:r>
            <a:endParaRPr lang="en-US" sz="2000" b="1" kern="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500807" y="5381999"/>
            <a:ext cx="5566267" cy="69082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kern="0" dirty="0">
                <a:latin typeface="VNI-Avo" pitchFamily="2" charset="0"/>
              </a:rPr>
              <a:t>3. </a:t>
            </a:r>
            <a:r>
              <a:rPr lang="en-US" sz="2000" b="1" kern="0" dirty="0" err="1">
                <a:latin typeface="VNI-Avo" pitchFamily="2" charset="0"/>
              </a:rPr>
              <a:t>Keå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teân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hai</a:t>
            </a:r>
            <a:r>
              <a:rPr lang="en-US" sz="2000" b="1" kern="0" dirty="0">
                <a:latin typeface="VNI-Avo" pitchFamily="2" charset="0"/>
              </a:rPr>
              <a:t>, </a:t>
            </a:r>
            <a:r>
              <a:rPr lang="en-US" sz="2000" b="1" kern="0" dirty="0" err="1">
                <a:latin typeface="VNI-Avo" pitchFamily="2" charset="0"/>
              </a:rPr>
              <a:t>ba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loaïi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buùt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chì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maø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em</a:t>
            </a:r>
            <a:r>
              <a:rPr lang="en-US" sz="2000" b="1" kern="0" dirty="0">
                <a:latin typeface="VNI-Avo" pitchFamily="2" charset="0"/>
              </a:rPr>
              <a:t> </a:t>
            </a:r>
            <a:r>
              <a:rPr lang="en-US" sz="2000" b="1" kern="0" dirty="0" err="1">
                <a:latin typeface="VNI-Avo" pitchFamily="2" charset="0"/>
              </a:rPr>
              <a:t>bieát</a:t>
            </a:r>
            <a:r>
              <a:rPr lang="en-US" sz="2000" b="1" kern="0" dirty="0">
                <a:latin typeface="VNI-Avo" pitchFamily="2" charset="0"/>
              </a:rPr>
              <a:t>?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084594" y="6198704"/>
            <a:ext cx="1903694" cy="478628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b="1" kern="0" dirty="0" smtClean="0">
                <a:solidFill>
                  <a:schemeClr val="tx1"/>
                </a:solidFill>
                <a:latin typeface="VNI-Avo" pitchFamily="2" charset="0"/>
              </a:rPr>
              <a:t>   </a:t>
            </a:r>
            <a:r>
              <a:rPr lang="en-US" sz="2000" b="1" kern="0" dirty="0" err="1" smtClean="0">
                <a:solidFill>
                  <a:schemeClr val="tx1"/>
                </a:solidFill>
                <a:latin typeface="VNI-Avo" pitchFamily="2" charset="0"/>
              </a:rPr>
              <a:t>Buùt</a:t>
            </a:r>
            <a:r>
              <a:rPr lang="en-US" sz="2000" b="1" kern="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chì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 smtClean="0">
                <a:solidFill>
                  <a:schemeClr val="tx1"/>
                </a:solidFill>
                <a:latin typeface="VNI-Avo" pitchFamily="2" charset="0"/>
              </a:rPr>
              <a:t>caây</a:t>
            </a:r>
            <a:endParaRPr lang="en-US" sz="2000" b="1" kern="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9411129" y="6197153"/>
            <a:ext cx="1983012" cy="478628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b="1" kern="0" dirty="0" smtClean="0">
                <a:solidFill>
                  <a:schemeClr val="tx1"/>
                </a:solidFill>
                <a:latin typeface="VNI-Avo" pitchFamily="2" charset="0"/>
              </a:rPr>
              <a:t>   </a:t>
            </a:r>
            <a:r>
              <a:rPr lang="en-US" sz="2000" b="1" kern="0" dirty="0" err="1" smtClean="0">
                <a:solidFill>
                  <a:schemeClr val="tx1"/>
                </a:solidFill>
                <a:latin typeface="VNI-Avo" pitchFamily="2" charset="0"/>
              </a:rPr>
              <a:t>buùt</a:t>
            </a:r>
            <a:r>
              <a:rPr lang="en-US" sz="2000" b="1" kern="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chì</a:t>
            </a:r>
            <a:r>
              <a:rPr lang="en-US" sz="2000" b="1" kern="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VNI-Avo" pitchFamily="2" charset="0"/>
              </a:rPr>
              <a:t>kim</a:t>
            </a:r>
            <a:endParaRPr lang="en-US" sz="2000" b="1" kern="0" dirty="0">
              <a:solidFill>
                <a:schemeClr val="tx1"/>
              </a:solidFill>
              <a:latin typeface="VNI-Avo" pitchFamily="2" charset="0"/>
            </a:endParaRPr>
          </a:p>
        </p:txBody>
      </p:sp>
      <p:pic>
        <p:nvPicPr>
          <p:cNvPr id="60" name="Picture 2" descr="Cách vẽ hoa hoạt hình mới nhất 2022 - Vẽ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7" y="2888813"/>
            <a:ext cx="407855" cy="29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ách vẽ hoa hoạt hình mới nhất 2022 - Vẽ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14" y="6310850"/>
            <a:ext cx="450485" cy="23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ách vẽ hoa hoạt hình mới nhất 2022 - Vẽ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009" y="6310850"/>
            <a:ext cx="450485" cy="23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ách vẽ hoa hoạt hình mới nhất 2022 - Vẽ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7" y="4826571"/>
            <a:ext cx="511335" cy="23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/>
          <p:cNvSpPr/>
          <p:nvPr/>
        </p:nvSpPr>
        <p:spPr>
          <a:xfrm>
            <a:off x="348601" y="2774024"/>
            <a:ext cx="334233" cy="35017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Education Design Backgrounds for Powerpoint Templates -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8374"/>
            <a:ext cx="871641" cy="80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1185585" y="521946"/>
            <a:ext cx="2302255" cy="759768"/>
          </a:xfrm>
          <a:prstGeom prst="horizontalScroll">
            <a:avLst/>
          </a:prstGeom>
          <a:solidFill>
            <a:srgbClr val="FFCCFF"/>
          </a:solidFill>
          <a:scene3d>
            <a:camera prst="obliqueTop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VNI-Avo" pitchFamily="2" charset="0"/>
              </a:rPr>
              <a:t>Noùi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 smtClean="0">
                <a:latin typeface="VNI-Avo" pitchFamily="2" charset="0"/>
              </a:rPr>
              <a:t>vaø</a:t>
            </a:r>
            <a:r>
              <a:rPr lang="en-US" sz="2400" b="1" dirty="0" smtClean="0">
                <a:latin typeface="VNI-Avo" pitchFamily="2" charset="0"/>
              </a:rPr>
              <a:t> </a:t>
            </a:r>
            <a:r>
              <a:rPr lang="en-US" sz="2400" b="1" dirty="0" err="1" smtClean="0">
                <a:latin typeface="VNI-Avo" pitchFamily="2" charset="0"/>
              </a:rPr>
              <a:t>nghe</a:t>
            </a:r>
            <a:endParaRPr lang="en-US" sz="2400" b="1" dirty="0">
              <a:latin typeface="VNI-Avo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678" t="7916" r="6433"/>
          <a:stretch/>
        </p:blipFill>
        <p:spPr>
          <a:xfrm>
            <a:off x="4114800" y="1378226"/>
            <a:ext cx="6781800" cy="4717774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 flipH="1">
            <a:off x="5471491" y="521946"/>
            <a:ext cx="2057400" cy="1167497"/>
          </a:xfrm>
          <a:prstGeom prst="wedgeEllipseCallout">
            <a:avLst>
              <a:gd name="adj1" fmla="val 51071"/>
              <a:gd name="adj2" fmla="val 56875"/>
            </a:avLst>
          </a:prstGeom>
          <a:solidFill>
            <a:srgbClr val="CCFF66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Mình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caûm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ôn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baïn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raát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nhieàu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.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21" name="Oval Callout 20"/>
          <p:cNvSpPr/>
          <p:nvPr/>
        </p:nvSpPr>
        <p:spPr>
          <a:xfrm flipH="1">
            <a:off x="9442173" y="210729"/>
            <a:ext cx="2514600" cy="1167497"/>
          </a:xfrm>
          <a:prstGeom prst="wedgeEllipseCallout">
            <a:avLst>
              <a:gd name="adj1" fmla="val 33680"/>
              <a:gd name="adj2" fmla="val 61415"/>
            </a:avLst>
          </a:prstGeom>
          <a:solidFill>
            <a:srgbClr val="CCFF66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Khoâng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coù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 chi.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6441" y="2667000"/>
            <a:ext cx="2633559" cy="167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VNI-Avo" pitchFamily="2" charset="0"/>
              </a:rPr>
              <a:t>Noùi</a:t>
            </a:r>
            <a:r>
              <a:rPr lang="en-US" sz="2400" b="1" dirty="0" smtClean="0">
                <a:latin typeface="VNI-Avo" pitchFamily="2" charset="0"/>
              </a:rPr>
              <a:t> </a:t>
            </a:r>
            <a:r>
              <a:rPr lang="en-US" sz="2400" b="1" dirty="0" err="1" smtClean="0">
                <a:latin typeface="VNI-Avo" pitchFamily="2" charset="0"/>
              </a:rPr>
              <a:t>lôøi</a:t>
            </a:r>
            <a:r>
              <a:rPr lang="en-US" sz="2400" b="1" dirty="0" smtClean="0">
                <a:latin typeface="VNI-Avo" pitchFamily="2" charset="0"/>
              </a:rPr>
              <a:t> </a:t>
            </a:r>
            <a:r>
              <a:rPr lang="en-US" sz="2400" b="1" dirty="0" err="1" smtClean="0">
                <a:latin typeface="VNI-Avo" pitchFamily="2" charset="0"/>
              </a:rPr>
              <a:t>caûm</a:t>
            </a:r>
            <a:r>
              <a:rPr lang="en-US" sz="2400" b="1" dirty="0" smtClean="0">
                <a:latin typeface="VNI-Avo" pitchFamily="2" charset="0"/>
              </a:rPr>
              <a:t> </a:t>
            </a:r>
            <a:r>
              <a:rPr lang="en-US" sz="2400" b="1" dirty="0" err="1" smtClean="0">
                <a:latin typeface="VNI-Avo" pitchFamily="2" charset="0"/>
              </a:rPr>
              <a:t>ôn</a:t>
            </a:r>
            <a:r>
              <a:rPr lang="en-US" sz="2400" b="1" dirty="0" smtClean="0">
                <a:latin typeface="VNI-Avo" pitchFamily="2" charset="0"/>
              </a:rPr>
              <a:t> </a:t>
            </a:r>
            <a:r>
              <a:rPr lang="en-US" sz="2400" b="1" dirty="0" err="1" smtClean="0">
                <a:latin typeface="VNI-Avo" pitchFamily="2" charset="0"/>
              </a:rPr>
              <a:t>khi</a:t>
            </a:r>
            <a:r>
              <a:rPr lang="en-US" sz="2400" b="1" dirty="0" smtClean="0">
                <a:latin typeface="VNI-Avo" pitchFamily="2" charset="0"/>
              </a:rPr>
              <a:t> </a:t>
            </a:r>
            <a:r>
              <a:rPr lang="en-US" sz="2400" b="1" dirty="0" err="1" smtClean="0">
                <a:latin typeface="VNI-Avo" pitchFamily="2" charset="0"/>
              </a:rPr>
              <a:t>baïn</a:t>
            </a:r>
            <a:r>
              <a:rPr lang="en-US" sz="2400" b="1" dirty="0" smtClean="0">
                <a:latin typeface="VNI-Avo" pitchFamily="2" charset="0"/>
              </a:rPr>
              <a:t> </a:t>
            </a:r>
            <a:r>
              <a:rPr lang="en-US" sz="2400" b="1" dirty="0" err="1" smtClean="0">
                <a:latin typeface="VNI-Avo" pitchFamily="2" charset="0"/>
              </a:rPr>
              <a:t>cho</a:t>
            </a:r>
            <a:r>
              <a:rPr lang="en-US" sz="2400" b="1" dirty="0" smtClean="0">
                <a:latin typeface="VNI-Avo" pitchFamily="2" charset="0"/>
              </a:rPr>
              <a:t> </a:t>
            </a:r>
            <a:r>
              <a:rPr lang="en-US" sz="2400" b="1" dirty="0" err="1" smtClean="0">
                <a:latin typeface="VNI-Avo" pitchFamily="2" charset="0"/>
              </a:rPr>
              <a:t>em</a:t>
            </a:r>
            <a:r>
              <a:rPr lang="en-US" sz="2400" b="1" dirty="0" smtClean="0">
                <a:latin typeface="VNI-Avo" pitchFamily="2" charset="0"/>
              </a:rPr>
              <a:t> </a:t>
            </a:r>
            <a:r>
              <a:rPr lang="en-US" sz="2400" b="1" dirty="0" err="1" smtClean="0">
                <a:latin typeface="VNI-Avo" pitchFamily="2" charset="0"/>
              </a:rPr>
              <a:t>möôïn</a:t>
            </a:r>
            <a:r>
              <a:rPr lang="en-US" sz="2400" b="1" dirty="0" smtClean="0">
                <a:latin typeface="VNI-Avo" pitchFamily="2" charset="0"/>
              </a:rPr>
              <a:t> </a:t>
            </a:r>
            <a:r>
              <a:rPr lang="en-US" sz="2400" b="1" dirty="0" err="1" smtClean="0">
                <a:latin typeface="VNI-Avo" pitchFamily="2" charset="0"/>
              </a:rPr>
              <a:t>ñoà</a:t>
            </a:r>
            <a:r>
              <a:rPr lang="en-US" sz="2400" b="1" dirty="0" smtClean="0">
                <a:latin typeface="VNI-Avo" pitchFamily="2" charset="0"/>
              </a:rPr>
              <a:t> </a:t>
            </a:r>
            <a:r>
              <a:rPr lang="en-US" sz="2400" b="1" dirty="0" err="1" smtClean="0">
                <a:latin typeface="VNI-Avo" pitchFamily="2" charset="0"/>
              </a:rPr>
              <a:t>duøng</a:t>
            </a:r>
            <a:r>
              <a:rPr lang="en-US" sz="2400" b="1" dirty="0" smtClean="0">
                <a:latin typeface="VNI-Avo" pitchFamily="2" charset="0"/>
              </a:rPr>
              <a:t> </a:t>
            </a:r>
            <a:r>
              <a:rPr lang="en-US" sz="2400" b="1" dirty="0" err="1" smtClean="0">
                <a:latin typeface="VNI-Avo" pitchFamily="2" charset="0"/>
              </a:rPr>
              <a:t>hoïc</a:t>
            </a:r>
            <a:r>
              <a:rPr lang="en-US" sz="2400" b="1" dirty="0" smtClean="0">
                <a:latin typeface="VNI-Avo" pitchFamily="2" charset="0"/>
              </a:rPr>
              <a:t> </a:t>
            </a:r>
            <a:r>
              <a:rPr lang="en-US" sz="2400" b="1" dirty="0" err="1" smtClean="0">
                <a:latin typeface="VNI-Avo" pitchFamily="2" charset="0"/>
              </a:rPr>
              <a:t>taäp</a:t>
            </a:r>
            <a:r>
              <a:rPr lang="en-US" sz="2400" b="1" dirty="0" smtClean="0">
                <a:latin typeface="VNI-Avo" pitchFamily="2" charset="0"/>
              </a:rPr>
              <a:t>.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8" y="2133600"/>
            <a:ext cx="8667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1 Lưu nhanh ý tưởng | thiệp, thiệp cảm ơn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6"/>
            <a:ext cx="12191999" cy="685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341811" y="2400300"/>
            <a:ext cx="2387600" cy="2057400"/>
          </a:xfrm>
          <a:prstGeom prst="cloud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VNI-Avo" pitchFamily="2" charset="0"/>
              </a:rPr>
              <a:t>Nhieäm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vuï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3124200" y="684390"/>
            <a:ext cx="8229600" cy="1373010"/>
          </a:xfrm>
          <a:prstGeom prst="flowChartPunchedTape">
            <a:avLst/>
          </a:prstGeom>
          <a:solidFill>
            <a:srgbClr val="99FFC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VNI-Avo" pitchFamily="2" charset="0"/>
                <a:cs typeface="Times New Roman" pitchFamily="18" charset="0"/>
              </a:rPr>
              <a:t>1.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Luyeän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ñoïc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Nhöõng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ñieàu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caàn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bieát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veà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buùt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chì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” </a:t>
            </a:r>
            <a:endParaRPr lang="en-US" sz="2400" kern="0" dirty="0"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3124200" y="2413556"/>
            <a:ext cx="6477000" cy="1290428"/>
          </a:xfrm>
          <a:prstGeom prst="flowChartPunchedTape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VNI-Avo" pitchFamily="2" charset="0"/>
                <a:cs typeface="Times New Roman" pitchFamily="18" charset="0"/>
              </a:rPr>
              <a:t>2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Hoaøn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thaønh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VBT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49, 50, 51</a:t>
            </a:r>
            <a:r>
              <a:rPr lang="en-US" sz="24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3124200" y="3993880"/>
            <a:ext cx="7848600" cy="1240740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  <a:latin typeface="VNI-Avo" pitchFamily="2" charset="0"/>
                <a:cs typeface="Times New Roman" pitchFamily="18" charset="0"/>
              </a:rPr>
              <a:t>3</a:t>
            </a:r>
            <a:r>
              <a:rPr lang="en-US" sz="2400" kern="0" dirty="0">
                <a:solidFill>
                  <a:sysClr val="windowText" lastClr="000000"/>
                </a:solidFill>
                <a:latin typeface="VNI-Avo" pitchFamily="2" charset="0"/>
                <a:cs typeface="Times New Roman" pitchFamily="18" charset="0"/>
              </a:rPr>
              <a:t>.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Chuaån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ñoïc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Chuyeän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xaûy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treân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ñöôøng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98.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2400" kern="0" dirty="0">
              <a:latin typeface="VNI-Avo" pitchFamily="2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38400" y="1409700"/>
            <a:ext cx="685800" cy="12573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92400" y="3057359"/>
            <a:ext cx="431800" cy="1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1"/>
          </p:cNvCxnSpPr>
          <p:nvPr/>
        </p:nvCxnSpPr>
        <p:spPr>
          <a:xfrm>
            <a:off x="2729411" y="3569095"/>
            <a:ext cx="394789" cy="10451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0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ICENSELEARN MORE Standard For Print, Advertising, Design Expand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6096" y="-15240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1981199" y="914400"/>
            <a:ext cx="7772401" cy="2362200"/>
          </a:xfrm>
          <a:prstGeom prst="flowChartPunchedTap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5" y="1302418"/>
            <a:ext cx="854385" cy="6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1203"/>
            <a:ext cx="12192000" cy="1363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304800"/>
            <a:ext cx="624840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Nhöõng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ñieàu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caàn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bieát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veà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buùt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chì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679" t="19849" r="10865" b="46861"/>
          <a:stretch/>
        </p:blipFill>
        <p:spPr>
          <a:xfrm>
            <a:off x="175581" y="2007326"/>
            <a:ext cx="7391400" cy="48506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48738" y="1509911"/>
            <a:ext cx="57378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Keå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teân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hai</a:t>
            </a:r>
            <a:r>
              <a:rPr lang="en-US" sz="2400" dirty="0" smtClean="0">
                <a:latin typeface="VNI-Avo" pitchFamily="2" charset="0"/>
              </a:rPr>
              <a:t>, </a:t>
            </a:r>
            <a:r>
              <a:rPr lang="en-US" sz="2400" dirty="0" err="1" smtClean="0">
                <a:latin typeface="VNI-Avo" pitchFamily="2" charset="0"/>
              </a:rPr>
              <a:t>ba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em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bieát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2514527"/>
            <a:ext cx="5005251" cy="1938992"/>
          </a:xfrm>
          <a:prstGeom prst="rect">
            <a:avLst/>
          </a:prstGeom>
          <a:ln w="38100">
            <a:solidFill>
              <a:srgbClr val="FF66FF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VNI-Avo" pitchFamily="2" charset="0"/>
              </a:rPr>
              <a:t>Gôïi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yù</a:t>
            </a:r>
            <a:endParaRPr lang="en-US" sz="2400" dirty="0" smtClean="0">
              <a:latin typeface="VNI-Avo" pitchFamily="2" charset="0"/>
            </a:endParaRPr>
          </a:p>
          <a:p>
            <a:pPr algn="just"/>
            <a:r>
              <a:rPr lang="en-US" sz="2400" dirty="0" err="1" smtClean="0">
                <a:latin typeface="VNI-Avo" pitchFamily="2" charset="0"/>
              </a:rPr>
              <a:t>Teân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caùc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em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theå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bieát</a:t>
            </a:r>
            <a:r>
              <a:rPr lang="en-US" sz="2400" dirty="0" smtClean="0">
                <a:latin typeface="VNI-Avo" pitchFamily="2" charset="0"/>
              </a:rPr>
              <a:t>: </a:t>
            </a:r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saùp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maøu</a:t>
            </a:r>
            <a:r>
              <a:rPr lang="en-US" sz="2400" dirty="0" smtClean="0">
                <a:latin typeface="VNI-Avo" pitchFamily="2" charset="0"/>
              </a:rPr>
              <a:t>, </a:t>
            </a:r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loâng</a:t>
            </a:r>
            <a:r>
              <a:rPr lang="en-US" sz="2400" dirty="0" smtClean="0">
                <a:latin typeface="VNI-Avo" pitchFamily="2" charset="0"/>
              </a:rPr>
              <a:t>, </a:t>
            </a:r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maùy</a:t>
            </a:r>
            <a:r>
              <a:rPr lang="en-US" sz="2400" dirty="0" smtClean="0">
                <a:latin typeface="VNI-Avo" pitchFamily="2" charset="0"/>
              </a:rPr>
              <a:t> (</a:t>
            </a:r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möïc</a:t>
            </a:r>
            <a:r>
              <a:rPr lang="en-US" sz="2400" dirty="0" smtClean="0">
                <a:latin typeface="VNI-Avo" pitchFamily="2" charset="0"/>
              </a:rPr>
              <a:t>), </a:t>
            </a:r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chì</a:t>
            </a:r>
            <a:r>
              <a:rPr lang="en-US" sz="2400" dirty="0" smtClean="0">
                <a:latin typeface="VNI-Avo" pitchFamily="2" charset="0"/>
              </a:rPr>
              <a:t>, </a:t>
            </a:r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bi,…  </a:t>
            </a:r>
            <a:endParaRPr lang="en-US" sz="2400" dirty="0"/>
          </a:p>
        </p:txBody>
      </p:sp>
      <p:sp>
        <p:nvSpPr>
          <p:cNvPr id="16" name="Down Arrow 15"/>
          <p:cNvSpPr/>
          <p:nvPr/>
        </p:nvSpPr>
        <p:spPr>
          <a:xfrm rot="20621301">
            <a:off x="443396" y="3768616"/>
            <a:ext cx="226369" cy="4767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20621301">
            <a:off x="1891196" y="2076502"/>
            <a:ext cx="226369" cy="4767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20621301">
            <a:off x="3406935" y="3245645"/>
            <a:ext cx="226369" cy="4767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20621301">
            <a:off x="4481996" y="2985072"/>
            <a:ext cx="226369" cy="4767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20621301">
            <a:off x="5205896" y="2724499"/>
            <a:ext cx="226369" cy="4767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20621301">
            <a:off x="5807236" y="1993771"/>
            <a:ext cx="226369" cy="4767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6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School borders clipart - Wiki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15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26950" y="614608"/>
            <a:ext cx="8620529" cy="5257800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05528" y="1495882"/>
            <a:ext cx="13979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chì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013689" y="1496347"/>
            <a:ext cx="267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coù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cöùng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4238" y="1981200"/>
            <a:ext cx="26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cöùng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78386" y="1970401"/>
            <a:ext cx="409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VNI-Avo" pitchFamily="2" charset="0"/>
              </a:rPr>
              <a:t>khi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neùt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chöõ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nhaït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061688" y="2397233"/>
            <a:ext cx="53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thöôøng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ñeå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haèn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treân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36443" y="3153683"/>
            <a:ext cx="177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coù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chöõ</a:t>
            </a:r>
            <a:r>
              <a:rPr lang="en-US" sz="2400" dirty="0" smtClean="0">
                <a:latin typeface="VNI-Avo" pitchFamily="2" charset="0"/>
              </a:rPr>
              <a:t> B,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229021" y="4094785"/>
            <a:ext cx="225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VNI-Avo" pitchFamily="2" charset="0"/>
              </a:rPr>
              <a:t>ñ</a:t>
            </a:r>
            <a:r>
              <a:rPr lang="en-US" sz="2400" dirty="0" err="1" smtClean="0">
                <a:latin typeface="VNI-Avo" pitchFamily="2" charset="0"/>
              </a:rPr>
              <a:t>eå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choïn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5188" y="2400661"/>
            <a:ext cx="293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meàm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363764" y="2774834"/>
            <a:ext cx="253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nhöng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deã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gaõy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88169" y="2777125"/>
            <a:ext cx="150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deã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5780511" y="2774793"/>
            <a:ext cx="375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thöôøng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laøm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nhoeø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chöõ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2121266" y="3148595"/>
            <a:ext cx="179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baån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69983" y="3144605"/>
            <a:ext cx="409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VNI-Avo" pitchFamily="2" charset="0"/>
              </a:rPr>
              <a:t>Treân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thaân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meàm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84238" y="4120831"/>
            <a:ext cx="456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Ta </a:t>
            </a:r>
            <a:r>
              <a:rPr lang="en-US" sz="2400" dirty="0" err="1" smtClean="0">
                <a:latin typeface="VNI-Avo" pitchFamily="2" charset="0"/>
              </a:rPr>
              <a:t>caàn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nhöõng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ñieàu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treân</a:t>
            </a:r>
            <a:r>
              <a:rPr lang="en-US" sz="2400" dirty="0" smtClean="0">
                <a:latin typeface="VNI-Avo" pitchFamily="2" charset="0"/>
              </a:rPr>
              <a:t> </a:t>
            </a:r>
            <a:endParaRPr lang="en-US" sz="2400" i="1" dirty="0"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71856" y="914400"/>
            <a:ext cx="62721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Nhöõng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ñieàu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caàn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bieát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veà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buùt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chì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53200" y="1491485"/>
            <a:ext cx="276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VNI-Avo" pitchFamily="2" charset="0"/>
              </a:rPr>
              <a:t>coù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meàm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4577567" y="3524635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VNI-Avo" pitchFamily="2" charset="0"/>
              </a:rPr>
              <a:t>coù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chöõ</a:t>
            </a:r>
            <a:r>
              <a:rPr lang="en-US" sz="2400" dirty="0">
                <a:latin typeface="VNI-Avo" pitchFamily="2" charset="0"/>
              </a:rPr>
              <a:t> HB.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2096780" y="3532553"/>
            <a:ext cx="261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cöùng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65" y="4816451"/>
            <a:ext cx="7850914" cy="158339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168279" y="1495882"/>
            <a:ext cx="161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loõi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cöùng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7049198" y="1490801"/>
            <a:ext cx="102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loaïi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34200" y="1981200"/>
            <a:ext cx="1713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neùt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chöõ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59395" y="2397232"/>
            <a:ext cx="93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giaáy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34957" y="2781843"/>
            <a:ext cx="92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gaõy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80511" y="3505200"/>
            <a:ext cx="933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HB</a:t>
            </a:r>
          </a:p>
        </p:txBody>
      </p:sp>
    </p:spTree>
    <p:extLst>
      <p:ext uri="{BB962C8B-B14F-4D97-AF65-F5344CB8AC3E}">
        <p14:creationId xmlns:p14="http://schemas.microsoft.com/office/powerpoint/2010/main" val="186089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31" grpId="0"/>
      <p:bldP spid="34" grpId="0"/>
      <p:bldP spid="41" grpId="0"/>
      <p:bldP spid="42" grpId="0"/>
      <p:bldP spid="43" grpId="0"/>
      <p:bldP spid="45" grpId="0"/>
      <p:bldP spid="55" grpId="0"/>
      <p:bldP spid="59" grpId="0"/>
      <p:bldP spid="70" grpId="0"/>
      <p:bldP spid="72" grpId="0"/>
      <p:bldP spid="86" grpId="0"/>
      <p:bldP spid="44" grpId="0"/>
      <p:bldP spid="44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28" grpId="0"/>
      <p:bldP spid="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School borders clipart - Wiki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"/>
            <a:ext cx="11658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39029" y="607558"/>
            <a:ext cx="8390772" cy="5257800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5528" y="1495882"/>
            <a:ext cx="13979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Buùt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3689" y="1496347"/>
            <a:ext cx="267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coù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loaïi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loõi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cöùng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4238" y="1976735"/>
            <a:ext cx="272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Buùt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loõi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cöùng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9654" y="1970401"/>
            <a:ext cx="409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vieát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coù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neùt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chöõ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nhaït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397233"/>
            <a:ext cx="548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thöôøng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ñeå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laïi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veát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haèn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treân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giaáy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.//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3153683"/>
            <a:ext cx="177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coù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chöõ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B,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8777" y="4110335"/>
            <a:ext cx="2598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ñ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eå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choïn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buùt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.//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25893" y="2400661"/>
            <a:ext cx="293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Buùt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loõi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meàm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4200" y="2774834"/>
            <a:ext cx="253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nhöng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deã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gaõy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05000" y="2777125"/>
            <a:ext cx="150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deã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vieát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86400" y="2774793"/>
            <a:ext cx="375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thöôøng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laøm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nhoeø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chöõ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05000" y="3148595"/>
            <a:ext cx="179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baån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giaáy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05200" y="3144605"/>
            <a:ext cx="433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Treân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thaân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buùt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loõi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meàm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84238" y="4120831"/>
            <a:ext cx="4659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caàn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bieát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nhöõng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ñieàu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treân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/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71856" y="914400"/>
            <a:ext cx="62721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Nhöõng</a:t>
            </a:r>
            <a:r>
              <a:rPr kumimoji="0" lang="en-US" sz="3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ñieàu</a:t>
            </a:r>
            <a:r>
              <a:rPr kumimoji="0" lang="en-US" sz="3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caàn</a:t>
            </a:r>
            <a:r>
              <a:rPr kumimoji="0" lang="en-US" sz="3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bieát</a:t>
            </a:r>
            <a:r>
              <a:rPr kumimoji="0" lang="en-US" sz="3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veà</a:t>
            </a:r>
            <a:r>
              <a:rPr kumimoji="0" lang="en-US" sz="3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buùt</a:t>
            </a:r>
            <a:r>
              <a:rPr kumimoji="0" lang="en-US" sz="3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chì</a:t>
            </a:r>
            <a:r>
              <a:rPr kumimoji="0" lang="en-US" sz="3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endParaRPr kumimoji="0" lang="en-US" sz="3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53200" y="1491485"/>
            <a:ext cx="276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coù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loaïi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loõi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meàm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95800" y="3524635"/>
            <a:ext cx="235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coù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chöõ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HB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.//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905000" y="3532553"/>
            <a:ext cx="278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buùt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loõi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cöùng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43" y="4860575"/>
            <a:ext cx="7850914" cy="1583395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2751298" y="1467056"/>
            <a:ext cx="220502" cy="23508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1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51298" y="2001409"/>
            <a:ext cx="220502" cy="23508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2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010400" y="2355720"/>
            <a:ext cx="220502" cy="23508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52800" y="3124200"/>
            <a:ext cx="220502" cy="23508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4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4108320"/>
            <a:ext cx="220502" cy="23508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5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1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1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1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7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5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1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5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1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7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3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31" grpId="0"/>
      <p:bldP spid="34" grpId="0"/>
      <p:bldP spid="41" grpId="0"/>
      <p:bldP spid="42" grpId="0"/>
      <p:bldP spid="43" grpId="0"/>
      <p:bldP spid="45" grpId="0"/>
      <p:bldP spid="45" grpId="1"/>
      <p:bldP spid="55" grpId="0"/>
      <p:bldP spid="55" grpId="1"/>
      <p:bldP spid="59" grpId="0"/>
      <p:bldP spid="70" grpId="0"/>
      <p:bldP spid="72" grpId="0"/>
      <p:bldP spid="72" grpId="1"/>
      <p:bldP spid="86" grpId="0"/>
      <p:bldP spid="86" grpId="1"/>
      <p:bldP spid="29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ngkai Pensil Berwarna Ilustrasi Stok - Unduh Gambar Sekarang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" y="-7913"/>
            <a:ext cx="12312191" cy="68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46043" y="549079"/>
            <a:ext cx="7774521" cy="5791200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191000" y="2815134"/>
            <a:ext cx="399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thöôøng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laøm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nhoeø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chöõ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0" name="Cloud 129"/>
          <p:cNvSpPr/>
          <p:nvPr/>
        </p:nvSpPr>
        <p:spPr>
          <a:xfrm>
            <a:off x="8296765" y="1449370"/>
            <a:ext cx="3817099" cy="154673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6548" y="1535785"/>
            <a:ext cx="4410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cöùng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2053268"/>
            <a:ext cx="302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cöùng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065049"/>
            <a:ext cx="396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VNI-Avo" pitchFamily="2" charset="0"/>
              </a:rPr>
              <a:t>khi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neùt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chöõ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nhaït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2437574"/>
            <a:ext cx="53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thöôøng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ñeå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haèn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treân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3280" y="3213847"/>
            <a:ext cx="187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coù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chöõ</a:t>
            </a:r>
            <a:r>
              <a:rPr lang="en-US" sz="2400" dirty="0" smtClean="0">
                <a:latin typeface="VNI-Avo" pitchFamily="2" charset="0"/>
              </a:rPr>
              <a:t> B,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2378" y="4161630"/>
            <a:ext cx="225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VNI-Avo" pitchFamily="2" charset="0"/>
              </a:rPr>
              <a:t>ñ</a:t>
            </a:r>
            <a:r>
              <a:rPr lang="en-US" sz="2400" dirty="0" err="1" smtClean="0">
                <a:latin typeface="VNI-Avo" pitchFamily="2" charset="0"/>
              </a:rPr>
              <a:t>eå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choïn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6400" y="2441002"/>
            <a:ext cx="282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meàm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828800" y="2815175"/>
            <a:ext cx="262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nhöng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deã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gaõy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2817466"/>
            <a:ext cx="150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deã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" y="3188936"/>
            <a:ext cx="179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baån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83654" y="3198393"/>
            <a:ext cx="4417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VNI-Avo" pitchFamily="2" charset="0"/>
              </a:rPr>
              <a:t>  </a:t>
            </a:r>
            <a:r>
              <a:rPr lang="en-US" sz="2400" dirty="0" err="1" smtClean="0">
                <a:latin typeface="VNI-Avo" pitchFamily="2" charset="0"/>
              </a:rPr>
              <a:t>Treân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thaân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meàm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50310" y="4161172"/>
            <a:ext cx="466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Ta </a:t>
            </a:r>
            <a:r>
              <a:rPr lang="en-US" sz="2400" dirty="0" err="1" smtClean="0">
                <a:latin typeface="VNI-Avo" pitchFamily="2" charset="0"/>
              </a:rPr>
              <a:t>caàn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nhöõng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ñieàu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treân</a:t>
            </a:r>
            <a:endParaRPr lang="en-US" sz="2400" i="1" dirty="0"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43328" y="898836"/>
            <a:ext cx="634444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Nhöõng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ñieàu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caàn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bieát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veà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buùt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chì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75504" y="1531826"/>
            <a:ext cx="274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VNI-Avo" pitchFamily="2" charset="0"/>
              </a:rPr>
              <a:t>coù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meàm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70617" y="3564976"/>
            <a:ext cx="226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VNI-Avo" pitchFamily="2" charset="0"/>
              </a:rPr>
              <a:t>coù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chöõ</a:t>
            </a:r>
            <a:r>
              <a:rPr lang="en-US" sz="2400" dirty="0">
                <a:latin typeface="VNI-Avo" pitchFamily="2" charset="0"/>
              </a:rPr>
              <a:t> HB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9600" y="3572894"/>
            <a:ext cx="278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cöùng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47" y="5137553"/>
            <a:ext cx="7850914" cy="167640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864978" y="1524000"/>
            <a:ext cx="430422" cy="42120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95949" y="4163786"/>
            <a:ext cx="399451" cy="42120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Smiley Face 26"/>
          <p:cNvSpPr/>
          <p:nvPr/>
        </p:nvSpPr>
        <p:spPr>
          <a:xfrm>
            <a:off x="9061704" y="304799"/>
            <a:ext cx="2119822" cy="1082759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>
                <a:solidFill>
                  <a:srgbClr val="FFFF00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748856" y="1524000"/>
            <a:ext cx="1508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loõi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cöùng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2" name="Cloud 141"/>
          <p:cNvSpPr/>
          <p:nvPr/>
        </p:nvSpPr>
        <p:spPr>
          <a:xfrm>
            <a:off x="8369542" y="3173019"/>
            <a:ext cx="3675735" cy="149920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VNI-Avo" pitchFamily="2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324600" y="1524000"/>
            <a:ext cx="145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loõi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meàm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132979" y="2009859"/>
            <a:ext cx="3980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phaàn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ruoät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cuûa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buùt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chì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loaïi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cöùng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/>
          </a:p>
        </p:txBody>
      </p:sp>
      <p:sp>
        <p:nvSpPr>
          <p:cNvPr id="151" name="TextBox 150"/>
          <p:cNvSpPr txBox="1"/>
          <p:nvPr/>
        </p:nvSpPr>
        <p:spPr>
          <a:xfrm>
            <a:off x="8297371" y="3691328"/>
            <a:ext cx="3818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VNI-Avo" pitchFamily="2" charset="0"/>
              </a:rPr>
              <a:t>l</a:t>
            </a:r>
            <a:r>
              <a:rPr lang="en-US" sz="2400" dirty="0" err="1" smtClean="0">
                <a:latin typeface="VNI-Avo" pitchFamily="2" charset="0"/>
              </a:rPr>
              <a:t>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phaàn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ruoät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cuûa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buùt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chì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loaïi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meàm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/>
          </a:p>
        </p:txBody>
      </p:sp>
      <p:sp>
        <p:nvSpPr>
          <p:cNvPr id="154" name="Cloud 153"/>
          <p:cNvSpPr/>
          <p:nvPr/>
        </p:nvSpPr>
        <p:spPr>
          <a:xfrm>
            <a:off x="8285092" y="4800600"/>
            <a:ext cx="3760185" cy="188738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VNI-Avo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686800" y="5177137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VNI-Avo" pitchFamily="2" charset="0"/>
              </a:rPr>
              <a:t>l</a:t>
            </a:r>
            <a:r>
              <a:rPr lang="en-US" sz="2400" dirty="0" err="1" smtClean="0">
                <a:latin typeface="VNI-Avo" pitchFamily="2" charset="0"/>
              </a:rPr>
              <a:t>aø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löïa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choïn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naøo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phuø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hôïp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cho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mình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ñeå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deã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/>
          </a:p>
        </p:txBody>
      </p:sp>
      <p:sp>
        <p:nvSpPr>
          <p:cNvPr id="161" name="TextBox 160"/>
          <p:cNvSpPr txBox="1"/>
          <p:nvPr/>
        </p:nvSpPr>
        <p:spPr>
          <a:xfrm>
            <a:off x="6172200" y="4151806"/>
            <a:ext cx="162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choïn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buùt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9264425" y="573028"/>
            <a:ext cx="191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Giaûi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nghóa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töø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86939" y="1524000"/>
            <a:ext cx="666461" cy="38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//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591339" y="3581400"/>
            <a:ext cx="666461" cy="38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//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864979" y="2017197"/>
            <a:ext cx="430422" cy="42120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563139" y="4191000"/>
            <a:ext cx="666461" cy="38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//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0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-0.00857 L 0.46823 0.0145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115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27265 0.2613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1305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6" dur="2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2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2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2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2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2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6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2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26992 0.09977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30" grpId="0" animBg="1"/>
      <p:bldP spid="10" grpId="0"/>
      <p:bldP spid="11" grpId="0"/>
      <p:bldP spid="12" grpId="0"/>
      <p:bldP spid="13" grpId="0"/>
      <p:bldP spid="14" grpId="0"/>
      <p:bldP spid="15" grpId="0"/>
      <p:bldP spid="31" grpId="0"/>
      <p:bldP spid="34" grpId="0"/>
      <p:bldP spid="41" grpId="0"/>
      <p:bldP spid="43" grpId="0"/>
      <p:bldP spid="45" grpId="0"/>
      <p:bldP spid="55" grpId="0"/>
      <p:bldP spid="59" grpId="0"/>
      <p:bldP spid="70" grpId="0"/>
      <p:bldP spid="72" grpId="0"/>
      <p:bldP spid="86" grpId="0"/>
      <p:bldP spid="37" grpId="0" animBg="1"/>
      <p:bldP spid="38" grpId="0" animBg="1"/>
      <p:bldP spid="126" grpId="0"/>
      <p:bldP spid="126" grpId="1"/>
      <p:bldP spid="142" grpId="0" animBg="1"/>
      <p:bldP spid="143" grpId="0"/>
      <p:bldP spid="143" grpId="1"/>
      <p:bldP spid="150" grpId="0"/>
      <p:bldP spid="151" grpId="0"/>
      <p:bldP spid="154" grpId="0" animBg="1"/>
      <p:bldP spid="160" grpId="0"/>
      <p:bldP spid="161" grpId="0"/>
      <p:bldP spid="161" grpId="1"/>
      <p:bldP spid="5" grpId="0"/>
      <p:bldP spid="76" grpId="0"/>
      <p:bldP spid="77" grpId="0" animBg="1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School borders clipart - Wiki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5" y="-116342"/>
            <a:ext cx="12115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371600" y="614608"/>
            <a:ext cx="8620529" cy="5257800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5528" y="1495882"/>
            <a:ext cx="13979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Buùt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3689" y="1496347"/>
            <a:ext cx="267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coù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loaïi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loõi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cöùng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4238" y="1981200"/>
            <a:ext cx="26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Buùt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loõi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cöùng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8386" y="1981200"/>
            <a:ext cx="409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vieát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coù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neùt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chöõ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nhaït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5129" y="2397233"/>
            <a:ext cx="53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thöôøng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ñeå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laïi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veát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haèn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treân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giaáy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6443" y="3153683"/>
            <a:ext cx="177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coù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chöõ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B,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9021" y="4094785"/>
            <a:ext cx="225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ñ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eå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choïn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buùt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9693" y="2400661"/>
            <a:ext cx="293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Buùt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loõi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meàm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63764" y="2774834"/>
            <a:ext cx="253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nhöng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deã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gaõy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88169" y="2777125"/>
            <a:ext cx="150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deã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vieát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80511" y="2774793"/>
            <a:ext cx="375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thöôøng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laøm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nhoeø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chöõ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21266" y="3148595"/>
            <a:ext cx="179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baån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giaáy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69983" y="3144605"/>
            <a:ext cx="409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Treân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thaân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buùt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loõi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meàm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84238" y="4120831"/>
            <a:ext cx="456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caàn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bieát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nhöõng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ñieàu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treân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71856" y="914400"/>
            <a:ext cx="62721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Nhöõng</a:t>
            </a:r>
            <a:r>
              <a:rPr kumimoji="0" lang="en-US" sz="3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ñieàu</a:t>
            </a:r>
            <a:r>
              <a:rPr kumimoji="0" lang="en-US" sz="3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caàn</a:t>
            </a:r>
            <a:r>
              <a:rPr kumimoji="0" lang="en-US" sz="3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bieát</a:t>
            </a:r>
            <a:r>
              <a:rPr kumimoji="0" lang="en-US" sz="3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veà</a:t>
            </a:r>
            <a:r>
              <a:rPr kumimoji="0" lang="en-US" sz="3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buùt</a:t>
            </a:r>
            <a:r>
              <a:rPr kumimoji="0" lang="en-US" sz="3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chì</a:t>
            </a:r>
            <a:r>
              <a:rPr kumimoji="0" lang="en-US" sz="3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endParaRPr kumimoji="0" lang="en-US" sz="3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53200" y="1491485"/>
            <a:ext cx="276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coù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loaïi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loõi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meàm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7567" y="3524635"/>
            <a:ext cx="19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coù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chöõ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HB.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96780" y="3532553"/>
            <a:ext cx="261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buùt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chì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loõi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cöùng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55" y="4876800"/>
            <a:ext cx="7850914" cy="1583395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2362200" y="1468398"/>
            <a:ext cx="430422" cy="42120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388978" y="2017198"/>
            <a:ext cx="430422" cy="41454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2438400" y="4157452"/>
            <a:ext cx="430422" cy="41454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31" grpId="0"/>
      <p:bldP spid="34" grpId="0"/>
      <p:bldP spid="41" grpId="0"/>
      <p:bldP spid="42" grpId="0"/>
      <p:bldP spid="43" grpId="0"/>
      <p:bldP spid="45" grpId="0"/>
      <p:bldP spid="55" grpId="0"/>
      <p:bldP spid="59" grpId="0"/>
      <p:bldP spid="70" grpId="0"/>
      <p:bldP spid="72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1520" y="1569592"/>
            <a:ext cx="7553538" cy="4898902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8647" y="1952642"/>
            <a:ext cx="382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cöùng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786" y="2470125"/>
            <a:ext cx="302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cöùng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600" y="2481906"/>
            <a:ext cx="417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VNI-Avo" pitchFamily="2" charset="0"/>
              </a:rPr>
              <a:t>khi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neùt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chöõ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nhaït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519" y="2854431"/>
            <a:ext cx="53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thöôøng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ñeå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haèn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treân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8364" y="3630704"/>
            <a:ext cx="178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coù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chöõ</a:t>
            </a:r>
            <a:r>
              <a:rPr lang="en-US" sz="2400" dirty="0" smtClean="0">
                <a:latin typeface="VNI-Avo" pitchFamily="2" charset="0"/>
              </a:rPr>
              <a:t> B,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2639" y="4551983"/>
            <a:ext cx="249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VNI-Avo" pitchFamily="2" charset="0"/>
              </a:rPr>
              <a:t>ñ</a:t>
            </a:r>
            <a:r>
              <a:rPr lang="en-US" sz="2400" dirty="0" err="1" smtClean="0">
                <a:latin typeface="VNI-Avo" pitchFamily="2" charset="0"/>
              </a:rPr>
              <a:t>eå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choïn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11124" y="2857859"/>
            <a:ext cx="263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meàm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473595" y="3232032"/>
            <a:ext cx="262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nhöng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deã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gaõy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000" y="3234323"/>
            <a:ext cx="150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deã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90341" y="3231991"/>
            <a:ext cx="399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thöôøng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laøm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nhoeø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chöõ</a:t>
            </a:r>
            <a:r>
              <a:rPr lang="en-US" sz="2400" dirty="0" smtClean="0">
                <a:latin typeface="VNI-Avo" pitchFamily="2" charset="0"/>
              </a:rPr>
              <a:t>,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1097" y="3605793"/>
            <a:ext cx="179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baån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giaáy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79813" y="3615250"/>
            <a:ext cx="4417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Treân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thaân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meàm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94069" y="4578029"/>
            <a:ext cx="466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Ta </a:t>
            </a:r>
            <a:r>
              <a:rPr lang="en-US" sz="2400" dirty="0" err="1" smtClean="0">
                <a:latin typeface="VNI-Avo" pitchFamily="2" charset="0"/>
              </a:rPr>
              <a:t>caàn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bieát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nhöõng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ñieàu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treân</a:t>
            </a:r>
            <a:endParaRPr lang="en-US" sz="2400" i="1" dirty="0">
              <a:latin typeface="VNI-Avo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04679" y="1948683"/>
            <a:ext cx="271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VNI-Avo" pitchFamily="2" charset="0"/>
              </a:rPr>
              <a:t>coù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meàm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00844" y="3981833"/>
            <a:ext cx="226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VNI-Avo" pitchFamily="2" charset="0"/>
              </a:rPr>
              <a:t>coù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chöõ</a:t>
            </a:r>
            <a:r>
              <a:rPr lang="en-US" sz="2400" dirty="0">
                <a:latin typeface="VNI-Avo" pitchFamily="2" charset="0"/>
              </a:rPr>
              <a:t> HB</a:t>
            </a:r>
            <a:r>
              <a:rPr lang="en-US" sz="2400" dirty="0" smtClean="0">
                <a:latin typeface="VNI-Avo" pitchFamily="2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6611" y="3989751"/>
            <a:ext cx="278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buùt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chì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loõi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cöùng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53" y="5540808"/>
            <a:ext cx="5914147" cy="123886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5526454" y="2408624"/>
            <a:ext cx="220502" cy="23508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852"/>
            <a:ext cx="12192000" cy="1483178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008967" y="159779"/>
            <a:ext cx="73851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Nhöõng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ñieàu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caàn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bieát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veà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buùt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chì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30940" y="2312975"/>
            <a:ext cx="4866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51547" y="4343400"/>
            <a:ext cx="4866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290663" y="3231991"/>
            <a:ext cx="4866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904747" y="4937663"/>
            <a:ext cx="4866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037347" y="2854431"/>
            <a:ext cx="4866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475747" y="3989751"/>
            <a:ext cx="4866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ọc bổng New Pencil Fund - Bút chì thôi chưa đ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316096"/>
            <a:ext cx="4082603" cy="29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9281963" y="4220583"/>
            <a:ext cx="1365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VNI-Avo" pitchFamily="2" charset="0"/>
              </a:rPr>
              <a:t>b</a:t>
            </a:r>
            <a:r>
              <a:rPr lang="en-US" sz="4800" dirty="0" err="1" smtClean="0">
                <a:solidFill>
                  <a:srgbClr val="FF0000"/>
                </a:solidFill>
                <a:latin typeface="VNI-Avo" pitchFamily="2" charset="0"/>
              </a:rPr>
              <a:t>uùt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8" name="Double Wave 17"/>
          <p:cNvSpPr/>
          <p:nvPr/>
        </p:nvSpPr>
        <p:spPr>
          <a:xfrm>
            <a:off x="7771151" y="2243294"/>
            <a:ext cx="4387066" cy="853177"/>
          </a:xfrm>
          <a:prstGeom prst="doubleWave">
            <a:avLst/>
          </a:prstGeom>
          <a:solidFill>
            <a:srgbClr val="FF66FF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latin typeface="VNI-Avo" pitchFamily="2" charset="0"/>
              </a:rPr>
              <a:t>Tìm</a:t>
            </a:r>
            <a:r>
              <a:rPr lang="en-US" sz="2000" b="1" dirty="0">
                <a:latin typeface="VNI-Avo" pitchFamily="2" charset="0"/>
              </a:rPr>
              <a:t> </a:t>
            </a:r>
            <a:r>
              <a:rPr lang="en-US" sz="2000" b="1" dirty="0" err="1">
                <a:latin typeface="VNI-Avo" pitchFamily="2" charset="0"/>
              </a:rPr>
              <a:t>trong</a:t>
            </a:r>
            <a:r>
              <a:rPr lang="en-US" sz="2000" b="1" dirty="0">
                <a:latin typeface="VNI-Avo" pitchFamily="2" charset="0"/>
              </a:rPr>
              <a:t> </a:t>
            </a:r>
            <a:r>
              <a:rPr lang="en-US" sz="2000" b="1" dirty="0" err="1">
                <a:latin typeface="VNI-Avo" pitchFamily="2" charset="0"/>
              </a:rPr>
              <a:t>baøi</a:t>
            </a:r>
            <a:r>
              <a:rPr lang="en-US" sz="2000" b="1" dirty="0">
                <a:latin typeface="VNI-Avo" pitchFamily="2" charset="0"/>
              </a:rPr>
              <a:t> </a:t>
            </a:r>
            <a:r>
              <a:rPr lang="en-US" sz="2000" b="1" dirty="0" err="1">
                <a:latin typeface="VNI-Avo" pitchFamily="2" charset="0"/>
              </a:rPr>
              <a:t>ñoïc</a:t>
            </a:r>
            <a:r>
              <a:rPr lang="en-US" sz="2000" b="1" dirty="0">
                <a:latin typeface="VNI-Avo" pitchFamily="2" charset="0"/>
              </a:rPr>
              <a:t> </a:t>
            </a:r>
            <a:r>
              <a:rPr lang="en-US" sz="2000" b="1" dirty="0" err="1">
                <a:latin typeface="VNI-Avo" pitchFamily="2" charset="0"/>
              </a:rPr>
              <a:t>tieáng</a:t>
            </a:r>
            <a:r>
              <a:rPr lang="en-US" sz="2000" b="1" dirty="0">
                <a:latin typeface="VNI-Avo" pitchFamily="2" charset="0"/>
              </a:rPr>
              <a:t> </a:t>
            </a:r>
            <a:r>
              <a:rPr lang="en-US" sz="2000" b="1" dirty="0" err="1">
                <a:latin typeface="VNI-Avo" pitchFamily="2" charset="0"/>
              </a:rPr>
              <a:t>coù</a:t>
            </a:r>
            <a:r>
              <a:rPr lang="en-US" sz="2000" b="1" dirty="0">
                <a:latin typeface="VNI-Avo" pitchFamily="2" charset="0"/>
              </a:rPr>
              <a:t> </a:t>
            </a:r>
            <a:r>
              <a:rPr lang="en-US" sz="2000" b="1" dirty="0" err="1">
                <a:latin typeface="VNI-Avo" pitchFamily="2" charset="0"/>
              </a:rPr>
              <a:t>vaàn</a:t>
            </a:r>
            <a:r>
              <a:rPr lang="en-US" sz="2000" b="1" dirty="0"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Explosion 2 19"/>
          <p:cNvSpPr/>
          <p:nvPr/>
        </p:nvSpPr>
        <p:spPr>
          <a:xfrm>
            <a:off x="7701554" y="1258412"/>
            <a:ext cx="2716034" cy="1267752"/>
          </a:xfrm>
          <a:prstGeom prst="irregularSeal2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OÂâân</a:t>
            </a:r>
            <a:r>
              <a:rPr 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vaàn</a:t>
            </a:r>
            <a:r>
              <a:rPr 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endParaRPr lang="en-US" sz="2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8686800" y="609600"/>
            <a:ext cx="595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3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6037" y="1541814"/>
            <a:ext cx="5134107" cy="2953986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3217" y="1686627"/>
            <a:ext cx="2579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VNI-Avo" pitchFamily="2" charset="0"/>
              </a:rPr>
              <a:t>Buùt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chì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coù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loaïi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loõi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cöùng</a:t>
            </a:r>
            <a:r>
              <a:rPr lang="en-US" sz="1600" dirty="0" smtClean="0">
                <a:latin typeface="VNI-Avo" pitchFamily="2" charset="0"/>
              </a:rPr>
              <a:t>,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910" y="2071198"/>
            <a:ext cx="1851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latin typeface="VNI-Avo" pitchFamily="2" charset="0"/>
              </a:rPr>
              <a:t>Buùt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chì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loõi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cöùng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3715" y="2069727"/>
            <a:ext cx="2788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latin typeface="VNI-Avo" pitchFamily="2" charset="0"/>
              </a:rPr>
              <a:t>khi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vieát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coù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neùt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chöõ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nhaït</a:t>
            </a:r>
            <a:r>
              <a:rPr lang="en-US" sz="1600" dirty="0" smtClean="0">
                <a:latin typeface="VNI-Avo" pitchFamily="2" charset="0"/>
              </a:rPr>
              <a:t>,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788" y="2350851"/>
            <a:ext cx="3475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VNI-Avo" pitchFamily="2" charset="0"/>
              </a:rPr>
              <a:t>thöôøng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ñeå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laïi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veát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haèn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treân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giaáy</a:t>
            </a:r>
            <a:r>
              <a:rPr lang="en-US" sz="1600" dirty="0" smtClean="0">
                <a:latin typeface="VNI-Avo" pitchFamily="2" charset="0"/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9813" y="2901838"/>
            <a:ext cx="1271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VNI-Avo" pitchFamily="2" charset="0"/>
              </a:rPr>
              <a:t>coù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chöõ</a:t>
            </a:r>
            <a:r>
              <a:rPr lang="en-US" sz="1600" dirty="0" smtClean="0">
                <a:latin typeface="VNI-Avo" pitchFamily="2" charset="0"/>
              </a:rPr>
              <a:t> B,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8175" y="3650844"/>
            <a:ext cx="1722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VNI-Avo" pitchFamily="2" charset="0"/>
              </a:rPr>
              <a:t>ñ</a:t>
            </a:r>
            <a:r>
              <a:rPr lang="en-US" sz="1600" dirty="0" err="1" smtClean="0">
                <a:latin typeface="VNI-Avo" pitchFamily="2" charset="0"/>
              </a:rPr>
              <a:t>eå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choïn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buùt</a:t>
            </a:r>
            <a:r>
              <a:rPr lang="en-US" sz="1600" dirty="0" smtClean="0">
                <a:latin typeface="VNI-Avo" pitchFamily="2" charset="0"/>
              </a:rPr>
              <a:t>.</a:t>
            </a:r>
            <a:endParaRPr lang="en-US" sz="1600" dirty="0"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47377" y="2341031"/>
            <a:ext cx="1772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VNI-Avo" pitchFamily="2" charset="0"/>
              </a:rPr>
              <a:t>Buùt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chì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loõi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meàm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155548" y="2622440"/>
            <a:ext cx="1792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VNI-Avo" pitchFamily="2" charset="0"/>
              </a:rPr>
              <a:t>nhöng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deã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gaõy</a:t>
            </a:r>
            <a:r>
              <a:rPr lang="en-US" sz="1600" dirty="0" smtClean="0">
                <a:latin typeface="VNI-Avo" pitchFamily="2" charset="0"/>
              </a:rPr>
              <a:t>,</a:t>
            </a:r>
            <a:endParaRPr lang="en-US" sz="1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3987" y="2625981"/>
            <a:ext cx="1000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VNI-Avo" pitchFamily="2" charset="0"/>
              </a:rPr>
              <a:t>deã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vieát</a:t>
            </a:r>
            <a:r>
              <a:rPr lang="en-US" sz="1600" dirty="0" smtClean="0">
                <a:latin typeface="VNI-Avo" pitchFamily="2" charset="0"/>
              </a:rPr>
              <a:t>,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90412" y="2635649"/>
            <a:ext cx="2530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VNI-Avo" pitchFamily="2" charset="0"/>
              </a:rPr>
              <a:t>thöôøng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laøm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nhoeø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chöõ</a:t>
            </a:r>
            <a:r>
              <a:rPr lang="en-US" sz="1600" dirty="0" smtClean="0">
                <a:latin typeface="VNI-Avo" pitchFamily="2" charset="0"/>
              </a:rPr>
              <a:t>,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4106" y="2903437"/>
            <a:ext cx="1229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VNI-Avo" pitchFamily="2" charset="0"/>
              </a:rPr>
              <a:t>baån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giaáy</a:t>
            </a:r>
            <a:r>
              <a:rPr lang="en-US" sz="1600" dirty="0" smtClean="0">
                <a:latin typeface="VNI-Avo" pitchFamily="2" charset="0"/>
              </a:rPr>
              <a:t>.</a:t>
            </a:r>
            <a:endParaRPr lang="en-US" sz="1600" dirty="0">
              <a:latin typeface="VNI-Avo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14960" y="2901201"/>
            <a:ext cx="2883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latin typeface="VNI-Avo" pitchFamily="2" charset="0"/>
              </a:rPr>
              <a:t>Treân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thaân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buùt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chì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loõi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meàm</a:t>
            </a:r>
            <a:endParaRPr lang="en-US" sz="1600" dirty="0"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4242" y="3650844"/>
            <a:ext cx="3049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NI-Avo" pitchFamily="2" charset="0"/>
              </a:rPr>
              <a:t>Ta </a:t>
            </a:r>
            <a:r>
              <a:rPr lang="en-US" sz="1600" dirty="0" err="1" smtClean="0">
                <a:latin typeface="VNI-Avo" pitchFamily="2" charset="0"/>
              </a:rPr>
              <a:t>caàn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bieát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nhöõng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ñieàu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treân</a:t>
            </a:r>
            <a:endParaRPr lang="en-US" sz="1600" i="1" dirty="0">
              <a:latin typeface="VNI-Avo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155125" y="1655774"/>
            <a:ext cx="182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latin typeface="VNI-Avo" pitchFamily="2" charset="0"/>
              </a:rPr>
              <a:t>coù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loaïi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loõi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meàm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927067" y="3172747"/>
            <a:ext cx="132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VNI-Avo" pitchFamily="2" charset="0"/>
              </a:rPr>
              <a:t>coù</a:t>
            </a:r>
            <a:r>
              <a:rPr lang="en-US" sz="1600" dirty="0">
                <a:latin typeface="VNI-Avo" pitchFamily="2" charset="0"/>
              </a:rPr>
              <a:t> </a:t>
            </a:r>
            <a:r>
              <a:rPr lang="en-US" sz="1600" dirty="0" err="1">
                <a:latin typeface="VNI-Avo" pitchFamily="2" charset="0"/>
              </a:rPr>
              <a:t>chöõ</a:t>
            </a:r>
            <a:r>
              <a:rPr lang="en-US" sz="1600" dirty="0">
                <a:latin typeface="VNI-Avo" pitchFamily="2" charset="0"/>
              </a:rPr>
              <a:t> HB</a:t>
            </a:r>
            <a:r>
              <a:rPr lang="en-US" sz="1800" dirty="0" smtClean="0">
                <a:latin typeface="VNI-Avo" pitchFamily="2" charset="0"/>
              </a:rPr>
              <a:t>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2872" y="3194628"/>
            <a:ext cx="1879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VNI-Avo" pitchFamily="2" charset="0"/>
              </a:rPr>
              <a:t>buùt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chì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loõi</a:t>
            </a:r>
            <a:r>
              <a:rPr lang="en-US" sz="1600" dirty="0" smtClean="0">
                <a:latin typeface="VNI-Avo" pitchFamily="2" charset="0"/>
              </a:rPr>
              <a:t> </a:t>
            </a:r>
            <a:r>
              <a:rPr lang="en-US" sz="1600" dirty="0" err="1" smtClean="0">
                <a:latin typeface="VNI-Avo" pitchFamily="2" charset="0"/>
              </a:rPr>
              <a:t>cöùng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33" y="4079133"/>
            <a:ext cx="3265059" cy="62537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852"/>
            <a:ext cx="12192000" cy="1483178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008967" y="159779"/>
            <a:ext cx="73851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Nhöõng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ñieàu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caàn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bieát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veà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buùt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NI-Avo" pitchFamily="2" charset="0"/>
              </a:rPr>
              <a:t>chì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Wave 4"/>
          <p:cNvSpPr/>
          <p:nvPr/>
        </p:nvSpPr>
        <p:spPr>
          <a:xfrm>
            <a:off x="5460289" y="1879825"/>
            <a:ext cx="6649442" cy="1007529"/>
          </a:xfrm>
          <a:prstGeom prst="wave">
            <a:avLst>
              <a:gd name="adj1" fmla="val 12500"/>
              <a:gd name="adj2" fmla="val -452"/>
            </a:avLst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 smtClean="0">
                <a:latin typeface="VNI-Avo" pitchFamily="2" charset="0"/>
              </a:rPr>
              <a:t>Tìm</a:t>
            </a:r>
            <a:r>
              <a:rPr lang="en-US" sz="2000" b="1" dirty="0" smtClean="0">
                <a:latin typeface="VNI-Avo" pitchFamily="2" charset="0"/>
              </a:rPr>
              <a:t> </a:t>
            </a:r>
            <a:r>
              <a:rPr lang="en-US" sz="2000" b="1" dirty="0" err="1">
                <a:latin typeface="VNI-Avo" pitchFamily="2" charset="0"/>
              </a:rPr>
              <a:t>ngoaøi</a:t>
            </a:r>
            <a:r>
              <a:rPr lang="en-US" sz="2000" b="1" dirty="0">
                <a:latin typeface="VNI-Avo" pitchFamily="2" charset="0"/>
              </a:rPr>
              <a:t> </a:t>
            </a:r>
            <a:r>
              <a:rPr lang="en-US" sz="2000" b="1" dirty="0" err="1">
                <a:latin typeface="VNI-Avo" pitchFamily="2" charset="0"/>
              </a:rPr>
              <a:t>baøi</a:t>
            </a:r>
            <a:r>
              <a:rPr lang="en-US" sz="2000" b="1" dirty="0">
                <a:latin typeface="VNI-Avo" pitchFamily="2" charset="0"/>
              </a:rPr>
              <a:t> </a:t>
            </a:r>
            <a:r>
              <a:rPr lang="en-US" sz="2000" b="1" dirty="0" err="1">
                <a:latin typeface="VNI-Avo" pitchFamily="2" charset="0"/>
              </a:rPr>
              <a:t>ñoïc</a:t>
            </a:r>
            <a:r>
              <a:rPr lang="en-US" sz="2000" b="1" dirty="0">
                <a:latin typeface="VNI-Avo" pitchFamily="2" charset="0"/>
              </a:rPr>
              <a:t> </a:t>
            </a:r>
            <a:r>
              <a:rPr lang="en-US" sz="2000" b="1" dirty="0" err="1">
                <a:latin typeface="VNI-Avo" pitchFamily="2" charset="0"/>
              </a:rPr>
              <a:t>töø</a:t>
            </a:r>
            <a:r>
              <a:rPr lang="en-US" sz="2000" b="1" dirty="0">
                <a:latin typeface="VNI-Avo" pitchFamily="2" charset="0"/>
              </a:rPr>
              <a:t> </a:t>
            </a:r>
            <a:r>
              <a:rPr lang="en-US" sz="2000" b="1" dirty="0" err="1">
                <a:latin typeface="VNI-Avo" pitchFamily="2" charset="0"/>
              </a:rPr>
              <a:t>ngöõ</a:t>
            </a:r>
            <a:r>
              <a:rPr lang="en-US" sz="2000" b="1" dirty="0">
                <a:latin typeface="VNI-Avo" pitchFamily="2" charset="0"/>
              </a:rPr>
              <a:t> </a:t>
            </a:r>
            <a:r>
              <a:rPr lang="en-US" sz="2000" b="1" dirty="0" err="1">
                <a:latin typeface="VNI-Avo" pitchFamily="2" charset="0"/>
              </a:rPr>
              <a:t>chöùa</a:t>
            </a:r>
            <a:r>
              <a:rPr lang="en-US" sz="2000" b="1" dirty="0">
                <a:latin typeface="VNI-Avo" pitchFamily="2" charset="0"/>
              </a:rPr>
              <a:t> </a:t>
            </a:r>
            <a:r>
              <a:rPr lang="en-US" sz="2000" b="1" dirty="0" err="1">
                <a:latin typeface="VNI-Avo" pitchFamily="2" charset="0"/>
              </a:rPr>
              <a:t>tieáng</a:t>
            </a:r>
            <a:r>
              <a:rPr lang="en-US" sz="2000" b="1" dirty="0">
                <a:latin typeface="VNI-Avo" pitchFamily="2" charset="0"/>
              </a:rPr>
              <a:t> </a:t>
            </a:r>
            <a:r>
              <a:rPr lang="en-US" sz="2000" b="1" dirty="0" err="1">
                <a:latin typeface="VNI-Avo" pitchFamily="2" charset="0"/>
              </a:rPr>
              <a:t>coù</a:t>
            </a:r>
            <a:r>
              <a:rPr lang="en-US" sz="2000" b="1" dirty="0">
                <a:latin typeface="VNI-Avo" pitchFamily="2" charset="0"/>
              </a:rPr>
              <a:t> </a:t>
            </a:r>
            <a:r>
              <a:rPr lang="en-US" sz="2000" b="1" dirty="0" err="1" smtClean="0">
                <a:latin typeface="VNI-Avo" pitchFamily="2" charset="0"/>
              </a:rPr>
              <a:t>vaàn</a:t>
            </a:r>
            <a:r>
              <a:rPr lang="en-US" sz="2000" b="1" dirty="0" smtClean="0">
                <a:latin typeface="VNI-Avo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VNI-Avo" pitchFamily="2" charset="0"/>
              </a:rPr>
              <a:t>ut</a:t>
            </a:r>
            <a:r>
              <a:rPr lang="en-US" sz="2000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VNI-Avo" pitchFamily="2" charset="0"/>
              </a:rPr>
              <a:t>uc</a:t>
            </a:r>
            <a:r>
              <a:rPr lang="en-US" sz="20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          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4850318" y="1124230"/>
            <a:ext cx="2092120" cy="1139314"/>
          </a:xfrm>
          <a:prstGeom prst="irregularSeal1">
            <a:avLst/>
          </a:prstGeom>
          <a:solidFill>
            <a:srgbClr val="99FFCC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OÂâân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vaàn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oàn thiện bức tranh vẽ cây tre chỉ với 8 bước - Xuân Mai Complex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0" t="10797" r="23757" b="2253"/>
          <a:stretch/>
        </p:blipFill>
        <p:spPr bwMode="auto">
          <a:xfrm>
            <a:off x="9677399" y="3127001"/>
            <a:ext cx="1981200" cy="249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928638" y="5838801"/>
            <a:ext cx="158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caây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truùc</a:t>
            </a:r>
            <a:endParaRPr lang="en-US" sz="2400" i="1" dirty="0">
              <a:latin typeface="VNI-Avo" pitchFamily="2" charset="0"/>
            </a:endParaRPr>
          </a:p>
        </p:txBody>
      </p:sp>
      <p:pic>
        <p:nvPicPr>
          <p:cNvPr id="2052" name="Picture 4" descr="Top 50 hình nền hoa dâm bụt rực rỡ sắc màu cho máy tí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99" y="3070478"/>
            <a:ext cx="2959349" cy="255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315234" y="583880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hoa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daâm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buït</a:t>
            </a:r>
            <a:endParaRPr lang="en-US" sz="2400" i="1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10883" y="5838801"/>
            <a:ext cx="75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b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uït</a:t>
            </a:r>
            <a:endParaRPr lang="en-US" sz="2400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49822" y="5835068"/>
            <a:ext cx="93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NI-Avo" pitchFamily="2" charset="0"/>
              </a:rPr>
              <a:t>tr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uùc</a:t>
            </a:r>
            <a:endParaRPr lang="en-US" sz="2400" i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8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5" grpId="0"/>
      <p:bldP spid="3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71 - Hình nền - Nguyễn Tú Duyên - Website trường mầm non Gia  T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Wave 23"/>
          <p:cNvSpPr/>
          <p:nvPr/>
        </p:nvSpPr>
        <p:spPr>
          <a:xfrm>
            <a:off x="4118111" y="4210153"/>
            <a:ext cx="6553200" cy="1276247"/>
          </a:xfrm>
          <a:prstGeom prst="wave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boâng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uùc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baùnh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ñ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uùc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kh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uùc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goã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,…  </a:t>
            </a:r>
            <a:endParaRPr lang="en-US" sz="2800" dirty="0">
              <a:latin typeface="VNI-Avo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45267" y="609600"/>
            <a:ext cx="10123609" cy="1849649"/>
            <a:chOff x="1069657" y="791461"/>
            <a:chExt cx="9530158" cy="1849649"/>
          </a:xfrm>
        </p:grpSpPr>
        <p:sp>
          <p:nvSpPr>
            <p:cNvPr id="14" name="Flowchart: Punched Tape 13"/>
            <p:cNvSpPr/>
            <p:nvPr/>
          </p:nvSpPr>
          <p:spPr>
            <a:xfrm>
              <a:off x="2569568" y="1020060"/>
              <a:ext cx="8030247" cy="1220897"/>
            </a:xfrm>
            <a:prstGeom prst="flowChartPunchedTape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Tìm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ngoaøi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baøi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ñoïc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töø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ngöõ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chöùa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tieáng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coù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VNI-Avo" pitchFamily="2" charset="0"/>
                </a:rPr>
                <a:t>vaàn</a:t>
              </a:r>
              <a:r>
                <a:rPr lang="en-US" sz="2400" dirty="0" smtClean="0">
                  <a:solidFill>
                    <a:schemeClr val="tx1"/>
                  </a:solidFill>
                  <a:latin typeface="VNI-Avo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VNI-Avo" pitchFamily="2" charset="0"/>
                </a:rPr>
                <a:t>ut</a:t>
              </a:r>
              <a:r>
                <a:rPr lang="en-US" sz="2400" dirty="0" smtClean="0">
                  <a:solidFill>
                    <a:srgbClr val="FF0000"/>
                  </a:solidFill>
                  <a:latin typeface="VNI-Avo" pitchFamily="2" charset="0"/>
                </a:rPr>
                <a:t>, </a:t>
              </a:r>
              <a:r>
                <a:rPr lang="en-US" sz="2400" dirty="0" err="1" smtClean="0">
                  <a:solidFill>
                    <a:srgbClr val="FF0000"/>
                  </a:solidFill>
                  <a:latin typeface="VNI-Avo" pitchFamily="2" charset="0"/>
                </a:rPr>
                <a:t>uc</a:t>
              </a:r>
              <a:r>
                <a:rPr lang="en-US" sz="2400" dirty="0" smtClean="0">
                  <a:solidFill>
                    <a:srgbClr val="FF0000"/>
                  </a:solidFill>
                  <a:latin typeface="VNI-Avo" pitchFamily="2" charset="0"/>
                </a:rPr>
                <a:t>.</a:t>
              </a:r>
              <a:endParaRPr lang="en-US" sz="2400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1069657" y="791461"/>
              <a:ext cx="1854715" cy="1849649"/>
            </a:xfrm>
            <a:prstGeom prst="star6">
              <a:avLst/>
            </a:prstGeom>
            <a:solidFill>
              <a:srgbClr val="99FF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rgbClr val="FF0000"/>
                </a:solidFill>
                <a:latin typeface="VNI-Avo" pitchFamily="2" charset="0"/>
              </a:endParaRPr>
            </a:p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OÂn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vaàn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39" y="4153379"/>
            <a:ext cx="1731737" cy="1521136"/>
          </a:xfrm>
          <a:prstGeom prst="rect">
            <a:avLst/>
          </a:prstGeom>
        </p:spPr>
      </p:pic>
      <p:sp>
        <p:nvSpPr>
          <p:cNvPr id="2" name="Wave 1"/>
          <p:cNvSpPr/>
          <p:nvPr/>
        </p:nvSpPr>
        <p:spPr>
          <a:xfrm>
            <a:off x="3962400" y="2498975"/>
            <a:ext cx="5867400" cy="1311025"/>
          </a:xfrm>
          <a:prstGeom prst="wave">
            <a:avLst>
              <a:gd name="adj1" fmla="val 12500"/>
              <a:gd name="adj2" fmla="val 678"/>
            </a:avLst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h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uùt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buïi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,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tröùng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uùt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s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uùt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boùng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 ,…</a:t>
            </a:r>
            <a:r>
              <a:rPr lang="en-US" sz="2800" dirty="0" smtClean="0">
                <a:latin typeface="VNI-Avo" pitchFamily="2" charset="0"/>
              </a:rPr>
              <a:t> </a:t>
            </a:r>
            <a:endParaRPr lang="en-US" sz="2800" dirty="0">
              <a:latin typeface="VNI-Avo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19" y="2459250"/>
            <a:ext cx="1731737" cy="152113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014388" y="4483450"/>
            <a:ext cx="871812" cy="6895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uc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06720" y="2832693"/>
            <a:ext cx="806598" cy="6895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ut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18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3&quot;/&gt;&lt;property id=&quot;20307&quot; value=&quot;307&quot;/&gt;&lt;/object&gt;&lt;object type=&quot;3&quot; unique_id=&quot;10007&quot;&gt;&lt;property id=&quot;20148&quot; value=&quot;5&quot;/&gt;&lt;property id=&quot;20300&quot; value=&quot;Slide 4&quot;/&gt;&lt;property id=&quot;20307&quot; value=&quot;323&quot;/&gt;&lt;/object&gt;&lt;object type=&quot;3&quot; unique_id=&quot;10008&quot;&gt;&lt;property id=&quot;20148&quot; value=&quot;5&quot;/&gt;&lt;property id=&quot;20300&quot; value=&quot;Slide 5&quot;/&gt;&lt;property id=&quot;20307&quot; value=&quot;272&quot;/&gt;&lt;/object&gt;&lt;object type=&quot;3&quot; unique_id=&quot;10009&quot;&gt;&lt;property id=&quot;20148&quot; value=&quot;5&quot;/&gt;&lt;property id=&quot;20300&quot; value=&quot;Slide 6&quot;/&gt;&lt;property id=&quot;20307&quot; value=&quot;324&quot;/&gt;&lt;/object&gt;&lt;object type=&quot;3&quot; unique_id=&quot;10010&quot;&gt;&lt;property id=&quot;20148&quot; value=&quot;5&quot;/&gt;&lt;property id=&quot;20300&quot; value=&quot;Slide 7&quot;/&gt;&lt;property id=&quot;20307&quot; value=&quot;308&quot;/&gt;&lt;/object&gt;&lt;object type=&quot;3&quot; unique_id=&quot;10012&quot;&gt;&lt;property id=&quot;20148&quot; value=&quot;5&quot;/&gt;&lt;property id=&quot;20300&quot; value=&quot;Slide 8&quot;/&gt;&lt;property id=&quot;20307&quot; value=&quot;325&quot;/&gt;&lt;/object&gt;&lt;object type=&quot;3&quot; unique_id=&quot;10017&quot;&gt;&lt;property id=&quot;20148&quot; value=&quot;5&quot;/&gt;&lt;property id=&quot;20300&quot; value=&quot;Slide 12&quot;/&gt;&lt;property id=&quot;20307&quot; value=&quot;263&quot;/&gt;&lt;/object&gt;&lt;object type=&quot;3&quot; unique_id=&quot;10019&quot;&gt;&lt;property id=&quot;20148&quot; value=&quot;5&quot;/&gt;&lt;property id=&quot;20300&quot; value=&quot;Slide 9&quot;/&gt;&lt;property id=&quot;20307&quot; value=&quot;332&quot;/&gt;&lt;/object&gt;&lt;object type=&quot;3&quot; unique_id=&quot;10028&quot;&gt;&lt;property id=&quot;20148&quot; value=&quot;5&quot;/&gt;&lt;property id=&quot;20300&quot; value=&quot;Slide 10&quot;/&gt;&lt;property id=&quot;20307&quot; value=&quot;287&quot;/&gt;&lt;/object&gt;&lt;object type=&quot;3&quot; unique_id=&quot;10110&quot;&gt;&lt;property id=&quot;20148&quot; value=&quot;5&quot;/&gt;&lt;property id=&quot;20300&quot; value=&quot;Slide 2&quot;/&gt;&lt;property id=&quot;20307&quot; value=&quot;336&quot;/&gt;&lt;/object&gt;&lt;object type=&quot;3&quot; unique_id=&quot;10111&quot;&gt;&lt;property id=&quot;20148&quot; value=&quot;5&quot;/&gt;&lt;property id=&quot;20300&quot; value=&quot;Slide 11&quot;/&gt;&lt;property id=&quot;20307&quot; value=&quot;335&quot;/&gt;&lt;/object&gt;&lt;object type=&quot;3&quot; unique_id=&quot;10442&quot;&gt;&lt;property id=&quot;20148&quot; value=&quot;5&quot;/&gt;&lt;property id=&quot;20300&quot; value=&quot;Slide 1&quot;/&gt;&lt;property id=&quot;20307&quot; value=&quot;337&quot;/&gt;&lt;/object&gt;&lt;object type=&quot;3&quot; unique_id=&quot;10457&quot;&gt;&lt;property id=&quot;20148&quot; value=&quot;5&quot;/&gt;&lt;property id=&quot;20300&quot; value=&quot;Slide 13 - &amp;quot;   &amp;quot;&quot;/&gt;&lt;property id=&quot;20307&quot; value=&quot;33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14530</TotalTime>
  <Words>1044</Words>
  <Application>Microsoft Office PowerPoint</Application>
  <PresentationFormat>Widescreen</PresentationFormat>
  <Paragraphs>207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Times New Roman</vt:lpstr>
      <vt:lpstr>VNI-Avo</vt:lpstr>
      <vt:lpstr>Wingdings 3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HP Folio</cp:lastModifiedBy>
  <cp:revision>2227</cp:revision>
  <dcterms:created xsi:type="dcterms:W3CDTF">2002-08-27T21:28:28Z</dcterms:created>
  <dcterms:modified xsi:type="dcterms:W3CDTF">2024-03-05T14:32:47Z</dcterms:modified>
</cp:coreProperties>
</file>