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8" r:id="rId4"/>
    <p:sldMasterId id="2147483690" r:id="rId5"/>
    <p:sldMasterId id="2147483702" r:id="rId6"/>
    <p:sldMasterId id="2147483714" r:id="rId7"/>
    <p:sldMasterId id="2147483726" r:id="rId8"/>
    <p:sldMasterId id="2147483738" r:id="rId9"/>
    <p:sldMasterId id="2147483750" r:id="rId10"/>
  </p:sldMasterIdLst>
  <p:notesMasterIdLst>
    <p:notesMasterId r:id="rId13"/>
  </p:notesMasterIdLst>
  <p:sldIdLst>
    <p:sldId id="291" r:id="rId11"/>
    <p:sldId id="319" r:id="rId12"/>
    <p:sldId id="505" r:id="rId14"/>
    <p:sldId id="270" r:id="rId15"/>
    <p:sldId id="572" r:id="rId16"/>
    <p:sldId id="573" r:id="rId17"/>
    <p:sldId id="537" r:id="rId18"/>
    <p:sldId id="538" r:id="rId19"/>
    <p:sldId id="539" r:id="rId20"/>
    <p:sldId id="540" r:id="rId21"/>
    <p:sldId id="545" r:id="rId22"/>
    <p:sldId id="546" r:id="rId23"/>
    <p:sldId id="570" r:id="rId24"/>
    <p:sldId id="571" r:id="rId25"/>
    <p:sldId id="574" r:id="rId26"/>
    <p:sldId id="577" r:id="rId27"/>
    <p:sldId id="575" r:id="rId28"/>
    <p:sldId id="578" r:id="rId29"/>
    <p:sldId id="581" r:id="rId30"/>
    <p:sldId id="544" r:id="rId31"/>
    <p:sldId id="587" r:id="rId32"/>
    <p:sldId id="588" r:id="rId33"/>
    <p:sldId id="549" r:id="rId34"/>
    <p:sldId id="582" r:id="rId35"/>
    <p:sldId id="550" r:id="rId36"/>
    <p:sldId id="583" r:id="rId37"/>
    <p:sldId id="551" r:id="rId38"/>
    <p:sldId id="304" r:id="rId39"/>
    <p:sldId id="584" r:id="rId40"/>
    <p:sldId id="552" r:id="rId41"/>
    <p:sldId id="554" r:id="rId42"/>
    <p:sldId id="585" r:id="rId43"/>
    <p:sldId id="553" r:id="rId44"/>
    <p:sldId id="586" r:id="rId45"/>
    <p:sldId id="557" r:id="rId46"/>
    <p:sldId id="560" r:id="rId47"/>
    <p:sldId id="561" r:id="rId48"/>
    <p:sldId id="589" r:id="rId49"/>
    <p:sldId id="610" r:id="rId50"/>
    <p:sldId id="592" r:id="rId51"/>
    <p:sldId id="504" r:id="rId52"/>
  </p:sldIdLst>
  <p:sldSz cx="12192000" cy="6858000"/>
  <p:notesSz cx="6858000" cy="9144000"/>
  <p:custDataLst>
    <p:tags r:id="rId5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86E"/>
    <a:srgbClr val="0070C0"/>
    <a:srgbClr val="FF0066"/>
    <a:srgbClr val="24B5E5"/>
    <a:srgbClr val="F3F2F1"/>
    <a:srgbClr val="00CCFF"/>
    <a:srgbClr val="CCDF85"/>
    <a:srgbClr val="A28250"/>
    <a:srgbClr val="C9B188"/>
    <a:srgbClr val="D8C0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2" autoAdjust="0"/>
    <p:restoredTop sz="93634" autoAdjust="0"/>
  </p:normalViewPr>
  <p:slideViewPr>
    <p:cSldViewPr snapToGrid="0">
      <p:cViewPr varScale="1">
        <p:scale>
          <a:sx n="61" d="100"/>
          <a:sy n="61" d="100"/>
        </p:scale>
        <p:origin x="9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7" Type="http://schemas.openxmlformats.org/officeDocument/2006/relationships/tags" Target="tags/tag1.xml"/><Relationship Id="rId56" Type="http://schemas.openxmlformats.org/officeDocument/2006/relationships/commentAuthors" Target="commentAuthors.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1.xml"/><Relationship Id="rId51" Type="http://schemas.openxmlformats.org/officeDocument/2006/relationships/slide" Target="slides/slide40.xml"/><Relationship Id="rId50" Type="http://schemas.openxmlformats.org/officeDocument/2006/relationships/slide" Target="slides/slide39.xml"/><Relationship Id="rId5" Type="http://schemas.openxmlformats.org/officeDocument/2006/relationships/slideMaster" Target="slideMasters/slideMaster4.xml"/><Relationship Id="rId49" Type="http://schemas.openxmlformats.org/officeDocument/2006/relationships/slide" Target="slides/slide38.xml"/><Relationship Id="rId48" Type="http://schemas.openxmlformats.org/officeDocument/2006/relationships/slide" Target="slides/slide37.xml"/><Relationship Id="rId47" Type="http://schemas.openxmlformats.org/officeDocument/2006/relationships/slide" Target="slides/slide36.xml"/><Relationship Id="rId46" Type="http://schemas.openxmlformats.org/officeDocument/2006/relationships/slide" Target="slides/slide35.xml"/><Relationship Id="rId45" Type="http://schemas.openxmlformats.org/officeDocument/2006/relationships/slide" Target="slides/slide34.xml"/><Relationship Id="rId44" Type="http://schemas.openxmlformats.org/officeDocument/2006/relationships/slide" Target="slides/slide33.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4CCFBF-C6DA-47BA-854B-93A6395B772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B3F4C-988B-40E0-85D3-0253AA0CEDB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94FA1-7070-4253-9C81-EFC17E9F61FE}"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BA13C87-3B25-41D4-9ECF-4513B9BDA8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C5AE06-28D5-4F22-973B-2A07B6E547C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C5AE06-28D5-4F22-973B-2A07B6E547C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0" y="0"/>
            <a:ext cx="12192000" cy="6858000"/>
          </a:xfrm>
          <a:prstGeom prst="rect">
            <a:avLst/>
          </a:prstGeom>
        </p:spPr>
      </p:pic>
      <p:sp>
        <p:nvSpPr>
          <p:cNvPr id="2" name="矩形 1"/>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p:cNvPicPr>
            <a:picLocks noChangeAspect="1"/>
          </p:cNvPicPr>
          <p:nvPr userDrawn="1"/>
        </p:nvPicPr>
        <p:blipFill>
          <a:blip r:embed="rId4"/>
          <a:stretch>
            <a:fillRect/>
          </a:stretch>
        </p:blipFill>
        <p:spPr>
          <a:xfrm>
            <a:off x="11113784" y="-245837"/>
            <a:ext cx="1383912" cy="579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EC9AC499-9ACA-4A93-9E60-AC81C1FB2A56}"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C9AC499-9ACA-4A93-9E60-AC81C1FB2A56}"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AC499-9ACA-4A93-9E60-AC81C1FB2A56}"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7" name="Date Placeholder 6"/>
          <p:cNvSpPr>
            <a:spLocks noGrp="1"/>
          </p:cNvSpPr>
          <p:nvPr>
            <p:ph type="dt" sz="half" idx="10"/>
          </p:nvPr>
        </p:nvSpPr>
        <p:spPr/>
        <p:txBody>
          <a:bodyPr/>
          <a:lstStyle/>
          <a:p>
            <a:fld id="{EC9AC499-9ACA-4A93-9E60-AC81C1FB2A56}" type="datetimeFigureOut">
              <a:rPr lang="vi-VN" smtClean="0"/>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C9AC499-9ACA-4A93-9E60-AC81C1FB2A56}" type="datetimeFigureOut">
              <a:rPr lang="vi-VN" smtClean="0"/>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9AC499-9ACA-4A93-9E60-AC81C1FB2A56}" type="datetimeFigureOut">
              <a:rPr lang="vi-VN" smtClean="0"/>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C9AC499-9ACA-4A93-9E60-AC81C1FB2A56}" type="datetimeFigureOut">
              <a:rPr lang="vi-VN" smtClean="0"/>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10"/>
          </p:nvPr>
        </p:nvSpPr>
        <p:spPr/>
        <p:txBody>
          <a:bodyPr/>
          <a:lstStyle/>
          <a:p>
            <a:fld id="{EC9AC499-9ACA-4A93-9E60-AC81C1FB2A56}" type="datetimeFigureOut">
              <a:rPr lang="vi-VN" smtClean="0"/>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78EE3E-57D4-46C2-BA0C-8E6F8358203F}" type="slidenum">
              <a:rPr lang="vi-VN" smtClean="0"/>
            </a:fld>
            <a:endParaRPr lang="vi-VN"/>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8090572C-BD3D-4F5D-890C-7DE828D145E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8090572C-BD3D-4F5D-890C-7DE828D145E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0572C-BD3D-4F5D-890C-7DE828D145E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8090572C-BD3D-4F5D-890C-7DE828D145E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8090572C-BD3D-4F5D-890C-7DE828D145E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D8CF8-DF26-4E15-8028-6CB626DC93E6}"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0AAA352-0B03-4E28-920F-16180A7A4FF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0AAA352-0B03-4E28-920F-16180A7A4FF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AA352-0B03-4E28-920F-16180A7A4FF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0AAA352-0B03-4E28-920F-16180A7A4FF0}"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0AAA352-0B03-4E28-920F-16180A7A4FF0}"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AA352-0B03-4E28-920F-16180A7A4FF0}"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0AAA352-0B03-4E28-920F-16180A7A4FF0}"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0AAA352-0B03-4E28-920F-16180A7A4FF0}"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24CBF4-1679-4B0E-8847-4305B64DE84A}" type="slidenum">
              <a:rPr lang="en-US" smtClean="0"/>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ounded Rectangle 8"/>
          <p:cNvSpPr/>
          <p:nvPr userDrawn="1"/>
        </p:nvSpPr>
        <p:spPr>
          <a:xfrm>
            <a:off x="247935" y="163797"/>
            <a:ext cx="11696131" cy="6530406"/>
          </a:xfrm>
          <a:prstGeom prst="roundRect">
            <a:avLst>
              <a:gd name="adj" fmla="val 9561"/>
            </a:avLst>
          </a:prstGeom>
          <a:solidFill>
            <a:schemeClr val="bg1">
              <a:alpha val="94000"/>
            </a:schemeClr>
          </a:solidFill>
          <a:ln w="38100">
            <a:solidFill>
              <a:srgbClr val="292C1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14D70CC-5327-44F7-9F36-840FE2FBAFC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86B2798-4C8B-4D68-B0F3-EE7A47271E30}" type="slidenum">
              <a:rPr lang="en-US" smtClean="0"/>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2C5AE06-28D5-4F22-973B-2A07B6E547C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2C5AE06-28D5-4F22-973B-2A07B6E547C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2C5AE06-28D5-4F22-973B-2A07B6E547C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00D655-8907-4898-8AD2-B8061F3EF3C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4" Type="http://schemas.openxmlformats.org/officeDocument/2006/relationships/theme" Target="../theme/theme2.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7.xml"/><Relationship Id="rId8" Type="http://schemas.openxmlformats.org/officeDocument/2006/relationships/slideLayout" Target="../slideLayouts/slideLayout36.xml"/><Relationship Id="rId7" Type="http://schemas.openxmlformats.org/officeDocument/2006/relationships/slideLayout" Target="../slideLayouts/slideLayout35.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3" Type="http://schemas.openxmlformats.org/officeDocument/2006/relationships/slideLayout" Target="../slideLayouts/slideLayout31.xml"/><Relationship Id="rId2" Type="http://schemas.openxmlformats.org/officeDocument/2006/relationships/slideLayout" Target="../slideLayouts/slideLayout30.xml"/><Relationship Id="rId12" Type="http://schemas.openxmlformats.org/officeDocument/2006/relationships/theme" Target="../theme/theme3.xml"/><Relationship Id="rId11" Type="http://schemas.openxmlformats.org/officeDocument/2006/relationships/slideLayout" Target="../slideLayouts/slideLayout39.xml"/><Relationship Id="rId10" Type="http://schemas.openxmlformats.org/officeDocument/2006/relationships/slideLayout" Target="../slideLayouts/slideLayout38.xml"/><Relationship Id="rId1"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8.xml"/><Relationship Id="rId8" Type="http://schemas.openxmlformats.org/officeDocument/2006/relationships/slideLayout" Target="../slideLayouts/slideLayout47.xml"/><Relationship Id="rId7" Type="http://schemas.openxmlformats.org/officeDocument/2006/relationships/slideLayout" Target="../slideLayouts/slideLayout46.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3" Type="http://schemas.openxmlformats.org/officeDocument/2006/relationships/slideLayout" Target="../slideLayouts/slideLayout42.xml"/><Relationship Id="rId2" Type="http://schemas.openxmlformats.org/officeDocument/2006/relationships/slideLayout" Target="../slideLayouts/slideLayout41.xml"/><Relationship Id="rId12" Type="http://schemas.openxmlformats.org/officeDocument/2006/relationships/theme" Target="../theme/theme4.xml"/><Relationship Id="rId11" Type="http://schemas.openxmlformats.org/officeDocument/2006/relationships/slideLayout" Target="../slideLayouts/slideLayout50.xml"/><Relationship Id="rId10" Type="http://schemas.openxmlformats.org/officeDocument/2006/relationships/slideLayout" Target="../slideLayouts/slideLayout49.xml"/><Relationship Id="rId1"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9.xml"/><Relationship Id="rId8" Type="http://schemas.openxmlformats.org/officeDocument/2006/relationships/slideLayout" Target="../slideLayouts/slideLayout58.xml"/><Relationship Id="rId7" Type="http://schemas.openxmlformats.org/officeDocument/2006/relationships/slideLayout" Target="../slideLayouts/slideLayout57.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2" Type="http://schemas.openxmlformats.org/officeDocument/2006/relationships/theme" Target="../theme/theme5.xml"/><Relationship Id="rId11" Type="http://schemas.openxmlformats.org/officeDocument/2006/relationships/slideLayout" Target="../slideLayouts/slideLayout61.xml"/><Relationship Id="rId10" Type="http://schemas.openxmlformats.org/officeDocument/2006/relationships/slideLayout" Target="../slideLayouts/slideLayout60.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70.xml"/><Relationship Id="rId8" Type="http://schemas.openxmlformats.org/officeDocument/2006/relationships/slideLayout" Target="../slideLayouts/slideLayout69.xml"/><Relationship Id="rId7" Type="http://schemas.openxmlformats.org/officeDocument/2006/relationships/slideLayout" Target="../slideLayouts/slideLayout68.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3" Type="http://schemas.openxmlformats.org/officeDocument/2006/relationships/slideLayout" Target="../slideLayouts/slideLayout64.xml"/><Relationship Id="rId2" Type="http://schemas.openxmlformats.org/officeDocument/2006/relationships/slideLayout" Target="../slideLayouts/slideLayout63.xml"/><Relationship Id="rId12" Type="http://schemas.openxmlformats.org/officeDocument/2006/relationships/theme" Target="../theme/theme6.xml"/><Relationship Id="rId11" Type="http://schemas.openxmlformats.org/officeDocument/2006/relationships/slideLayout" Target="../slideLayouts/slideLayout72.xml"/><Relationship Id="rId10" Type="http://schemas.openxmlformats.org/officeDocument/2006/relationships/slideLayout" Target="../slideLayouts/slideLayout71.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1.xml"/><Relationship Id="rId8" Type="http://schemas.openxmlformats.org/officeDocument/2006/relationships/slideLayout" Target="../slideLayouts/slideLayout80.xml"/><Relationship Id="rId7" Type="http://schemas.openxmlformats.org/officeDocument/2006/relationships/slideLayout" Target="../slideLayouts/slideLayout79.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 Id="rId3" Type="http://schemas.openxmlformats.org/officeDocument/2006/relationships/slideLayout" Target="../slideLayouts/slideLayout75.xml"/><Relationship Id="rId2" Type="http://schemas.openxmlformats.org/officeDocument/2006/relationships/slideLayout" Target="../slideLayouts/slideLayout74.xml"/><Relationship Id="rId12" Type="http://schemas.openxmlformats.org/officeDocument/2006/relationships/theme" Target="../theme/theme7.xml"/><Relationship Id="rId11" Type="http://schemas.openxmlformats.org/officeDocument/2006/relationships/slideLayout" Target="../slideLayouts/slideLayout83.xml"/><Relationship Id="rId10" Type="http://schemas.openxmlformats.org/officeDocument/2006/relationships/slideLayout" Target="../slideLayouts/slideLayout82.xml"/><Relationship Id="rId1"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92.xml"/><Relationship Id="rId8" Type="http://schemas.openxmlformats.org/officeDocument/2006/relationships/slideLayout" Target="../slideLayouts/slideLayout91.xml"/><Relationship Id="rId7" Type="http://schemas.openxmlformats.org/officeDocument/2006/relationships/slideLayout" Target="../slideLayouts/slideLayout90.xml"/><Relationship Id="rId6" Type="http://schemas.openxmlformats.org/officeDocument/2006/relationships/slideLayout" Target="../slideLayouts/slideLayout89.xml"/><Relationship Id="rId5" Type="http://schemas.openxmlformats.org/officeDocument/2006/relationships/slideLayout" Target="../slideLayouts/slideLayout88.xml"/><Relationship Id="rId4" Type="http://schemas.openxmlformats.org/officeDocument/2006/relationships/slideLayout" Target="../slideLayouts/slideLayout87.xml"/><Relationship Id="rId3" Type="http://schemas.openxmlformats.org/officeDocument/2006/relationships/slideLayout" Target="../slideLayouts/slideLayout86.xml"/><Relationship Id="rId2" Type="http://schemas.openxmlformats.org/officeDocument/2006/relationships/slideLayout" Target="../slideLayouts/slideLayout85.xml"/><Relationship Id="rId12" Type="http://schemas.openxmlformats.org/officeDocument/2006/relationships/theme" Target="../theme/theme8.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103.xml"/><Relationship Id="rId8" Type="http://schemas.openxmlformats.org/officeDocument/2006/relationships/slideLayout" Target="../slideLayouts/slideLayout102.xml"/><Relationship Id="rId7" Type="http://schemas.openxmlformats.org/officeDocument/2006/relationships/slideLayout" Target="../slideLayouts/slideLayout101.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4" Type="http://schemas.openxmlformats.org/officeDocument/2006/relationships/slideLayout" Target="../slideLayouts/slideLayout98.xml"/><Relationship Id="rId3" Type="http://schemas.openxmlformats.org/officeDocument/2006/relationships/slideLayout" Target="../slideLayouts/slideLayout97.xml"/><Relationship Id="rId2" Type="http://schemas.openxmlformats.org/officeDocument/2006/relationships/slideLayout" Target="../slideLayouts/slideLayout96.xml"/><Relationship Id="rId14" Type="http://schemas.openxmlformats.org/officeDocument/2006/relationships/theme" Target="../theme/theme9.xml"/><Relationship Id="rId13" Type="http://schemas.openxmlformats.org/officeDocument/2006/relationships/image" Target="../media/image6.png"/><Relationship Id="rId12" Type="http://schemas.openxmlformats.org/officeDocument/2006/relationships/slideLayout" Target="../slideLayouts/slideLayout106.xml"/><Relationship Id="rId11" Type="http://schemas.openxmlformats.org/officeDocument/2006/relationships/slideLayout" Target="../slideLayouts/slideLayout105.xml"/><Relationship Id="rId10" Type="http://schemas.openxmlformats.org/officeDocument/2006/relationships/slideLayout" Target="../slideLayouts/slideLayout104.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mc:AlternateContent xmlns:mc="http://schemas.openxmlformats.org/markup-compatibility/2006">
    <mc:Choice xmlns:p14="http://schemas.microsoft.com/office/powerpoint/2010/main" Requires="p14">
      <p:transition spd="slow" p14:dur="1250" advClick="0" advTm="0">
        <p:push dir="u"/>
      </p:transition>
    </mc:Choice>
    <mc:Fallback>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9AC499-9ACA-4A93-9E60-AC81C1FB2A56}" type="datetimeFigureOut">
              <a:rPr lang="vi-VN" smtClean="0"/>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8EE3E-57D4-46C2-BA0C-8E6F8358203F}" type="slidenum">
              <a:rPr lang="vi-VN" smtClean="0"/>
            </a:fld>
            <a:endParaRPr lang="vi-VN"/>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0572C-BD3D-4F5D-890C-7DE828D145E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5D8CF8-DF26-4E15-8028-6CB626DC93E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AA352-0B03-4E28-920F-16180A7A4FF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4CBF4-1679-4B0E-8847-4305B64DE84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AA352-0B03-4E28-920F-16180A7A4FF0}"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4CBF4-1679-4B0E-8847-4305B64DE84A}"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fld>
            <a:endParaRPr lang="en-US"/>
          </a:p>
        </p:txBody>
      </p:sp>
      <p:pic>
        <p:nvPicPr>
          <p:cNvPr id="2050" name="Picture 2" descr="Hình ảnh Nền Gia đình, Gia đình Vector Nền Và Tập Tin Tải về Miễn Phí |  Pngtre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9.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68.xml"/><Relationship Id="rId2" Type="http://schemas.openxmlformats.org/officeDocument/2006/relationships/image" Target="../media/image19.jpeg"/><Relationship Id="rId1"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68.xml"/><Relationship Id="rId2" Type="http://schemas.openxmlformats.org/officeDocument/2006/relationships/image" Target="../media/image20.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8.xml"/><Relationship Id="rId2" Type="http://schemas.openxmlformats.org/officeDocument/2006/relationships/image" Target="../media/image22.jpeg"/><Relationship Id="rId1" Type="http://schemas.openxmlformats.org/officeDocument/2006/relationships/image" Target="../media/image21.jpe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68.xml"/><Relationship Id="rId3" Type="http://schemas.openxmlformats.org/officeDocument/2006/relationships/image" Target="../media/image23.png"/><Relationship Id="rId2" Type="http://schemas.microsoft.com/office/2007/relationships/media" Target="../media/media1.mp4"/><Relationship Id="rId1" Type="http://schemas.openxmlformats.org/officeDocument/2006/relationships/video" Target="../media/media1.mp4"/></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9.xml"/><Relationship Id="rId4" Type="http://schemas.openxmlformats.org/officeDocument/2006/relationships/image" Target="../media/image25.png"/><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9.xml"/><Relationship Id="rId2" Type="http://schemas.openxmlformats.org/officeDocument/2006/relationships/image" Target="../media/image27.png"/><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audio" Target="../media/audio1.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9.xml"/><Relationship Id="rId1"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86.xml"/><Relationship Id="rId1" Type="http://schemas.openxmlformats.org/officeDocument/2006/relationships/audio" Target="../media/audio1.wa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9.xml"/><Relationship Id="rId2" Type="http://schemas.openxmlformats.org/officeDocument/2006/relationships/image" Target="../media/image27.png"/><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5.xml"/><Relationship Id="rId3" Type="http://schemas.openxmlformats.org/officeDocument/2006/relationships/image" Target="../media/image29.png"/><Relationship Id="rId2" Type="http://schemas.microsoft.com/office/2007/relationships/media" Target="../media/media2.mp4"/><Relationship Id="rId1" Type="http://schemas.openxmlformats.org/officeDocument/2006/relationships/video" Target="../media/media2.mp4"/></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4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0.xml"/><Relationship Id="rId2" Type="http://schemas.openxmlformats.org/officeDocument/2006/relationships/image" Target="../media/image31.png"/><Relationship Id="rId1"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32.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8.xml"/><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0" y="231648"/>
            <a:ext cx="12192000" cy="6626352"/>
          </a:xfrm>
          <a:prstGeom prst="rect">
            <a:avLst/>
          </a:prstGeom>
        </p:spPr>
      </p:pic>
      <p:sp>
        <p:nvSpPr>
          <p:cNvPr id="4" name="TextBox 3"/>
          <p:cNvSpPr txBox="1"/>
          <p:nvPr/>
        </p:nvSpPr>
        <p:spPr>
          <a:xfrm>
            <a:off x="6096000" y="396540"/>
            <a:ext cx="581751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8000" b="1">
                <a:ln>
                  <a:solidFill>
                    <a:srgbClr val="ED7D31">
                      <a:lumMod val="75000"/>
                    </a:srgbClr>
                  </a:solidFill>
                </a:ln>
                <a:solidFill>
                  <a:srgbClr val="FF0000"/>
                </a:solidFill>
                <a:latin typeface="UTM Cookies" panose="02040603050506020204" pitchFamily="18" charset="0"/>
              </a:rPr>
              <a:t>KHỞI ĐỘNG </a:t>
            </a:r>
            <a:endParaRPr kumimoji="0" lang="en-US" sz="8000" b="1" i="0" u="none" strike="noStrike" kern="1200" cap="none" spc="0" normalizeH="0" baseline="0" noProof="0" dirty="0">
              <a:ln>
                <a:solidFill>
                  <a:srgbClr val="ED7D31">
                    <a:lumMod val="75000"/>
                  </a:srgbClr>
                </a:solidFill>
              </a:ln>
              <a:solidFill>
                <a:srgbClr val="FF0000"/>
              </a:solidFill>
              <a:effectLst/>
              <a:uLnTx/>
              <a:uFillTx/>
              <a:latin typeface="UTM Cookies" panose="0204060305050602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p:cNvSpPr/>
          <p:nvPr/>
        </p:nvSpPr>
        <p:spPr>
          <a:xfrm>
            <a:off x="239684" y="1561618"/>
            <a:ext cx="11712632" cy="4997166"/>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818180" y="116012"/>
            <a:ext cx="10419080" cy="3046988"/>
            <a:chOff x="2258055" y="416406"/>
            <a:chExt cx="9316974" cy="3046988"/>
          </a:xfrm>
        </p:grpSpPr>
        <p:sp>
          <p:nvSpPr>
            <p:cNvPr id="9" name="TextBox 8"/>
            <p:cNvSpPr txBox="1"/>
            <p:nvPr/>
          </p:nvSpPr>
          <p:spPr>
            <a:xfrm>
              <a:off x="2653266" y="416406"/>
              <a:ext cx="844145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Giọng</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đọc</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toàn</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bài</a:t>
              </a:r>
              <a:endPar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10" name="TextBox 9"/>
            <p:cNvSpPr txBox="1"/>
            <p:nvPr/>
          </p:nvSpPr>
          <p:spPr>
            <a:xfrm>
              <a:off x="2258055" y="416406"/>
              <a:ext cx="9316974"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a:t>
              </a:r>
              <a:r>
                <a:rPr kumimoji="0" lang="en-US" sz="88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8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câu dài</a:t>
              </a:r>
              <a:endPar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2"/>
          <p:cNvSpPr txBox="1"/>
          <p:nvPr/>
        </p:nvSpPr>
        <p:spPr>
          <a:xfrm>
            <a:off x="510228" y="1979972"/>
            <a:ext cx="1117154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noFill/>
                </a:ln>
                <a:solidFill>
                  <a:prstClr val="black"/>
                </a:solidFill>
                <a:effectLst/>
                <a:uLnTx/>
                <a:uFillTx/>
                <a:latin typeface="Calibri" panose="020F0502020204030204"/>
                <a:ea typeface="+mn-ea"/>
                <a:cs typeface="+mn-cs"/>
              </a:rPr>
              <a:t>Những chiếc xe tải nhỏ,/ xe lam,/ xích lô máy/ nườm nượp chở hàng hoá/ và thực phẩm/ từ những vùng ngoại ô/ về các chợ Bến Thành,/ Cầu Muối,…/ đánh thức cả thành phố dậy/ bởi những tiếng máy nổ giòn.//</a:t>
            </a:r>
            <a:endParaRPr kumimoji="0" lang="vi-VN" sz="4400" b="1"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974975" y="1551305"/>
            <a:ext cx="6823075"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Chia </a:t>
            </a:r>
            <a:r>
              <a:rPr lang="en-US" sz="8800">
                <a:solidFill>
                  <a:srgbClr val="FF0000"/>
                </a:solidFill>
                <a:latin typeface="Times New Roman" panose="02020603050405020304" pitchFamily="18" charset="0"/>
                <a:cs typeface="Times New Roman" panose="02020603050405020304" pitchFamily="18" charset="0"/>
              </a:rPr>
              <a:t>đoạn</a:t>
            </a:r>
            <a:endPar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b="3650"/>
          <a:stretch>
            <a:fillRect/>
          </a:stretch>
        </p:blipFill>
        <p:spPr>
          <a:xfrm>
            <a:off x="0" y="0"/>
            <a:ext cx="12192000" cy="6858000"/>
          </a:xfrm>
          <a:prstGeom prst="rect">
            <a:avLst/>
          </a:prstGeom>
        </p:spPr>
      </p:pic>
      <p:sp>
        <p:nvSpPr>
          <p:cNvPr id="5" name="TextBox 4"/>
          <p:cNvSpPr txBox="1"/>
          <p:nvPr/>
        </p:nvSpPr>
        <p:spPr>
          <a:xfrm>
            <a:off x="-128270" y="718185"/>
            <a:ext cx="1244790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nối</a:t>
            </a: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tiếp</a:t>
            </a:r>
            <a:r>
              <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đoạn</a:t>
            </a:r>
            <a:endParaRPr kumimoji="0" lang="en-US" sz="60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0"/>
            <a:ext cx="12192000" cy="6858000"/>
          </a:xfrm>
          <a:prstGeom prst="rect">
            <a:avLst/>
          </a:prstGeom>
        </p:spPr>
      </p:pic>
      <p:sp>
        <p:nvSpPr>
          <p:cNvPr id="5" name="Rectangle: Rounded Corners 4"/>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p:cNvSpPr txBox="1"/>
          <p:nvPr/>
        </p:nvSpPr>
        <p:spPr>
          <a:xfrm>
            <a:off x="504448" y="178626"/>
            <a:ext cx="11183101" cy="63696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Buổi sáng ở Thành phố Hồ Chí Minh</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Một ngày mới bắt đầu.</a:t>
            </a:r>
            <a:endParaRPr kumimoji="0" lang="vi-VN" sz="2800" b="1" i="0" u="none" strike="noStrike" kern="1200" cap="none" spc="0" normalizeH="0" baseline="0" noProof="0">
              <a:ln>
                <a:noFill/>
              </a:ln>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Mảng thành phố hiện ra trước mắt tôi đã biến màu trong bước chuyển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huyền ảo của rạng đông. Mặt trời chưa xuất hiện nhưng tầng tầng lớp lớp</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bụi hồng ánh sáng đã tràn lan khắp không gian như thoa phấn trên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những toà nhà cao tầng của thành phố, khiến chúng trở nên nguy nga,</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đậm nét. Màn đêm mờ ảo đang lắng dần rồi chìm vào đất. Thành phố</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như bồng bềnh nổi giữa một biển hơi sương. Trời sáng có thể nhận rõ</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từng phút một. Những vùng cây xanh bỗng oà tươi trong nắng sớm.</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Ánh</a:t>
            </a:r>
            <a:r>
              <a:rPr kumimoji="0" lang="en-US" altLang="vi-VN" sz="2800" b="1" i="0" u="none" strike="noStrike" kern="1200" cap="none" spc="0" normalizeH="0" baseline="0" noProof="0">
                <a:ln>
                  <a:noFill/>
                </a:ln>
                <a:effectLst/>
                <a:uLnTx/>
                <a:uFillTx/>
                <a:latin typeface="Calibri" panose="020F0502020204030204"/>
                <a:ea typeface="+mn-ea"/>
                <a:cs typeface="+mn-cs"/>
              </a:rPr>
              <a:t> </a:t>
            </a:r>
            <a:r>
              <a:rPr lang="vi-VN" sz="2800" b="1" noProof="0">
                <a:ln>
                  <a:noFill/>
                </a:ln>
                <a:solidFill>
                  <a:prstClr val="black"/>
                </a:solidFill>
                <a:effectLst/>
                <a:uLnTx/>
                <a:uFillTx/>
                <a:latin typeface="Calibri" panose="020F0502020204030204"/>
                <a:sym typeface="+mn-ea"/>
              </a:rPr>
              <a:t>đèn từ muôn vàn ô vuông cửa sổ loãng đi rất nhanh và</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thưa thớt tắt. Ba ngọn đèn đỏ trên tháp phát sóng Đài Truyền</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hình Thành phố có vẻ</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như bị hạ thấp và kéo gần lại. Mặt trời dâng chầm chậm, lơ lửng như một</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quả bóng bay mềm mại.</a:t>
            </a:r>
            <a:endParaRPr kumimoji="0" lang="vi-VN"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altLang="vi-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4635" y="571500"/>
            <a:ext cx="11650980" cy="6701155"/>
          </a:xfrm>
          <a:prstGeom prst="rect">
            <a:avLst/>
          </a:prstGeom>
          <a:noFill/>
        </p:spPr>
        <p:txBody>
          <a:bodyPr wrap="square" rtlCol="0" anchor="t">
            <a:no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Đường phố bắt đầu hoạt động và huyên náo. Những chiếc xe tải nhỏ,</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xe lam, xích lô máy nườm nượp chở hàng hoá và thực phẩm từ những</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vùng ngoại ô về các chợ Bến Thành, Cầu Muối,… đánh thức cả thành phố</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dậy bởi những tiếng máy nổ giòn.</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Thành phố mình đẹp quá! Đẹp quá đi!</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Theo Nguyễn Mạnh Tuấn</a:t>
            </a:r>
            <a:endPar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0"/>
            <a:ext cx="12192000" cy="6858000"/>
          </a:xfrm>
          <a:prstGeom prst="rect">
            <a:avLst/>
          </a:prstGeom>
        </p:spPr>
      </p:pic>
      <p:sp>
        <p:nvSpPr>
          <p:cNvPr id="5" name="Rectangle: Rounded Corners 4"/>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p:cNvSpPr txBox="1"/>
          <p:nvPr/>
        </p:nvSpPr>
        <p:spPr>
          <a:xfrm>
            <a:off x="504448" y="178626"/>
            <a:ext cx="11183101" cy="63696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Buổi sáng ở Thành phố Hồ Chí Minh</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Một ngày mới bắt đầu.</a:t>
            </a:r>
            <a:endParaRPr kumimoji="0" lang="vi-VN" sz="2800" b="1" i="0" u="none" strike="noStrike" kern="1200" cap="none" spc="0" normalizeH="0" baseline="0" noProof="0">
              <a:ln>
                <a:noFill/>
              </a:ln>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Mảng thành phố hiện ra trước mắt tôi đã biến màu trong bước chuyển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huyền ảo của rạng đông. Mặt trời chưa xuất hiện nhưng tầng tầng lớp lớp</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bụi hồng ánh sáng đã tràn lan khắp không gian như thoa phấn trên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những toà nhà cao tầng của thành phố, khiến chúng trở nên nguy nga,</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đậm nét. Màn đêm mờ ảo đang lắng dần rồi chìm vào đất. Thành phố</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như bồng bềnh nổi giữa một biển hơi sương. Trời sáng có thể nhận rõ</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từng phút một. Những vùng cây xanh bỗng oà tươi trong nắng sớm.</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Ánh</a:t>
            </a:r>
            <a:r>
              <a:rPr kumimoji="0" lang="en-US" altLang="vi-VN" sz="2800" b="1" i="0" u="none" strike="noStrike" kern="1200" cap="none" spc="0" normalizeH="0" baseline="0" noProof="0">
                <a:ln>
                  <a:noFill/>
                </a:ln>
                <a:effectLst/>
                <a:uLnTx/>
                <a:uFillTx/>
                <a:latin typeface="Calibri" panose="020F0502020204030204"/>
                <a:ea typeface="+mn-ea"/>
                <a:cs typeface="+mn-cs"/>
              </a:rPr>
              <a:t> </a:t>
            </a:r>
            <a:r>
              <a:rPr lang="vi-VN" sz="2800" b="1" noProof="0">
                <a:ln>
                  <a:noFill/>
                </a:ln>
                <a:solidFill>
                  <a:prstClr val="black"/>
                </a:solidFill>
                <a:effectLst/>
                <a:uLnTx/>
                <a:uFillTx/>
                <a:latin typeface="Calibri" panose="020F0502020204030204"/>
                <a:sym typeface="+mn-ea"/>
              </a:rPr>
              <a:t>đèn từ muôn vàn ô vuông cửa sổ loãng đi rất nhanh và</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thưa thớt tắt. Ba ngọn đèn đỏ trên tháp phát sóng Đài Truyền</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hình Thành phố có vẻ</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như bị hạ thấp và kéo gần lại. Mặt trời dâng chầm chậm, lơ lửng như một</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quả bóng bay mềm mại.</a:t>
            </a:r>
            <a:endParaRPr kumimoji="0" lang="vi-VN"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altLang="vi-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4" name="Straight Connector 3"/>
          <p:cNvCxnSpPr/>
          <p:nvPr/>
        </p:nvCxnSpPr>
        <p:spPr>
          <a:xfrm flipV="1">
            <a:off x="3823970" y="2139315"/>
            <a:ext cx="1386840" cy="15875"/>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0" name="Rectangle: Rounded Corners 6"/>
          <p:cNvSpPr/>
          <p:nvPr/>
        </p:nvSpPr>
        <p:spPr>
          <a:xfrm>
            <a:off x="239684" y="1056793"/>
            <a:ext cx="11712632" cy="5217883"/>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p:cNvSpPr/>
          <p:nvPr/>
        </p:nvSpPr>
        <p:spPr>
          <a:xfrm>
            <a:off x="361258" y="2107885"/>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6"/>
          <p:cNvSpPr/>
          <p:nvPr/>
        </p:nvSpPr>
        <p:spPr>
          <a:xfrm>
            <a:off x="715999" y="1519745"/>
            <a:ext cx="4833464" cy="4281462"/>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p:cNvGrpSpPr/>
          <p:nvPr/>
        </p:nvGrpSpPr>
        <p:grpSpPr>
          <a:xfrm>
            <a:off x="138640" y="93351"/>
            <a:ext cx="12816206" cy="1348778"/>
            <a:chOff x="2653266" y="391067"/>
            <a:chExt cx="11460538" cy="1348778"/>
          </a:xfrm>
        </p:grpSpPr>
        <p:sp>
          <p:nvSpPr>
            <p:cNvPr id="50" name="TextBox 49"/>
            <p:cNvSpPr txBox="1"/>
            <p:nvPr/>
          </p:nvSpPr>
          <p:spPr>
            <a:xfrm>
              <a:off x="2653266" y="416406"/>
              <a:ext cx="106336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Giaỉ</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thích</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nghĩa</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từ</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khó</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hiểu</a:t>
              </a:r>
              <a:endPar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52" name="TextBox 51"/>
            <p:cNvSpPr txBox="1"/>
            <p:nvPr/>
          </p:nvSpPr>
          <p:spPr>
            <a:xfrm>
              <a:off x="2953649" y="391067"/>
              <a:ext cx="11160155" cy="11068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sz="6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Rạng đông</a:t>
              </a:r>
              <a:r>
                <a:rPr kumimoji="0" lang="en-US" sz="66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có nghĩa là gì?</a:t>
              </a:r>
              <a:endParaRPr kumimoji="0" lang="en-US" sz="66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grpSp>
      <p:sp>
        <p:nvSpPr>
          <p:cNvPr id="6" name="TextBox 5"/>
          <p:cNvSpPr txBox="1"/>
          <p:nvPr/>
        </p:nvSpPr>
        <p:spPr>
          <a:xfrm>
            <a:off x="1046163" y="2029089"/>
            <a:ext cx="4077631" cy="3170099"/>
          </a:xfrm>
          <a:prstGeom prst="rect">
            <a:avLst/>
          </a:prstGeom>
          <a:noFill/>
        </p:spPr>
        <p:txBody>
          <a:bodyPr wrap="square" rtlCol="0">
            <a:spAutoFit/>
          </a:bodyPr>
          <a:lstStyle/>
          <a:p>
            <a:pPr lvl="0" algn="just"/>
            <a:r>
              <a:rPr lang="vi-VN" sz="4000">
                <a:solidFill>
                  <a:srgbClr val="FF0000"/>
                </a:solidFill>
                <a:latin typeface="#9Slide05 SVNClementine" panose="020F0502020204030203" pitchFamily="34" charset="0"/>
              </a:rPr>
              <a:t>• Rạng đông: </a:t>
            </a:r>
            <a:r>
              <a:rPr lang="vi-VN" sz="4000">
                <a:solidFill>
                  <a:srgbClr val="0070C0"/>
                </a:solidFill>
                <a:latin typeface="#9Slide05 SVNClementine" panose="020F0502020204030203" pitchFamily="34" charset="0"/>
              </a:rPr>
              <a:t>khoảng thời gian trước lúc mặt trời mọc, lúc bầu trời ở phía đông hửng sáng.</a:t>
            </a:r>
            <a:endParaRPr lang="vi-VN" sz="4000">
              <a:solidFill>
                <a:srgbClr val="0070C0"/>
              </a:solidFill>
              <a:latin typeface="#9Slide05 SVNClementine" panose="020F0502020204030203" pitchFamily="34" charset="0"/>
            </a:endParaRPr>
          </a:p>
        </p:txBody>
      </p:sp>
      <p:pic>
        <p:nvPicPr>
          <p:cNvPr id="6146" name="Picture 2" descr="Lý do bầu trời chuyển sang màu đỏ lúc hoàng hôn - Báo VnExpr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4204" y="1965430"/>
            <a:ext cx="5465165" cy="36470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4635" y="571500"/>
            <a:ext cx="11650980" cy="6701155"/>
          </a:xfrm>
          <a:prstGeom prst="rect">
            <a:avLst/>
          </a:prstGeom>
          <a:noFill/>
        </p:spPr>
        <p:txBody>
          <a:bodyPr wrap="square" rtlCol="0" anchor="t">
            <a:no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Đường phố bắt đầu hoạt động và huyên náo. Những chiếc xe tải nhỏ,</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xe lam, xích lô máy nườm nượp chở hàng hoá và thực phẩm từ những</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vùng ngoại ô về các chợ Bến Thành, Cầu Muối,… đánh thức cả thành phố</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dậy bởi những tiếng máy nổ giòn.</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Thành phố mình đẹp quá! Đẹp quá đi!</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Theo Nguyễn Mạnh Tuấn</a:t>
            </a:r>
            <a:endPar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cxnSp>
        <p:nvCxnSpPr>
          <p:cNvPr id="4" name="Straight Connector 3"/>
          <p:cNvCxnSpPr/>
          <p:nvPr/>
        </p:nvCxnSpPr>
        <p:spPr>
          <a:xfrm>
            <a:off x="7617460" y="1692910"/>
            <a:ext cx="2183130" cy="1651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0" name="Rectangle: Rounded Corners 6"/>
          <p:cNvSpPr/>
          <p:nvPr/>
        </p:nvSpPr>
        <p:spPr>
          <a:xfrm>
            <a:off x="239684" y="1056793"/>
            <a:ext cx="11712632" cy="5217883"/>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Connector 28"/>
          <p:cNvSpPr/>
          <p:nvPr/>
        </p:nvSpPr>
        <p:spPr>
          <a:xfrm>
            <a:off x="361258" y="2107885"/>
            <a:ext cx="1015641" cy="1199618"/>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6"/>
          <p:cNvSpPr/>
          <p:nvPr/>
        </p:nvSpPr>
        <p:spPr>
          <a:xfrm>
            <a:off x="715999" y="1519745"/>
            <a:ext cx="4833464" cy="4281462"/>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9" name="Group 48"/>
          <p:cNvGrpSpPr/>
          <p:nvPr/>
        </p:nvGrpSpPr>
        <p:grpSpPr>
          <a:xfrm>
            <a:off x="138640" y="93351"/>
            <a:ext cx="12816206" cy="1348778"/>
            <a:chOff x="2653266" y="391067"/>
            <a:chExt cx="11460538" cy="1348778"/>
          </a:xfrm>
        </p:grpSpPr>
        <p:sp>
          <p:nvSpPr>
            <p:cNvPr id="50" name="TextBox 49"/>
            <p:cNvSpPr txBox="1"/>
            <p:nvPr/>
          </p:nvSpPr>
          <p:spPr>
            <a:xfrm>
              <a:off x="2653266" y="416406"/>
              <a:ext cx="1063362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Giaỉ</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thích</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nghĩa</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từ</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khó</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hiểu</a:t>
              </a:r>
              <a:endPar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52" name="TextBox 51"/>
            <p:cNvSpPr txBox="1"/>
            <p:nvPr/>
          </p:nvSpPr>
          <p:spPr>
            <a:xfrm>
              <a:off x="3067783" y="391067"/>
              <a:ext cx="11046021"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Nườm nượp</a:t>
              </a:r>
              <a:r>
                <a:rPr kumimoji="0" lang="en-US" sz="7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có nghĩa là gì?</a:t>
              </a:r>
              <a:endParaRPr kumimoji="0" lang="en-US" sz="72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grpSp>
      <p:sp>
        <p:nvSpPr>
          <p:cNvPr id="6" name="TextBox 5"/>
          <p:cNvSpPr txBox="1"/>
          <p:nvPr/>
        </p:nvSpPr>
        <p:spPr>
          <a:xfrm>
            <a:off x="1061463" y="2152332"/>
            <a:ext cx="4077631" cy="1938992"/>
          </a:xfrm>
          <a:prstGeom prst="rect">
            <a:avLst/>
          </a:prstGeom>
          <a:noFill/>
        </p:spPr>
        <p:txBody>
          <a:bodyPr wrap="square" rtlCol="0">
            <a:spAutoFit/>
          </a:bodyPr>
          <a:lstStyle/>
          <a:p>
            <a:pPr lvl="0" algn="just">
              <a:defRPr/>
            </a:pPr>
            <a:r>
              <a:rPr lang="vi-VN" sz="4000">
                <a:solidFill>
                  <a:srgbClr val="FF0000"/>
                </a:solidFill>
                <a:latin typeface="#9Slide05 SVNClementine" panose="020F0502020204030203" pitchFamily="34" charset="0"/>
              </a:rPr>
              <a:t>• Nườm nượp: </a:t>
            </a:r>
            <a:r>
              <a:rPr lang="vi-VN" sz="4000">
                <a:solidFill>
                  <a:srgbClr val="0070C0"/>
                </a:solidFill>
                <a:latin typeface="#9Slide05 SVNClementine" panose="020F0502020204030203" pitchFamily="34" charset="0"/>
              </a:rPr>
              <a:t>(di chuyển) đông, nhiều, liên tục. </a:t>
            </a:r>
            <a:endParaRPr lang="en-US" sz="4000">
              <a:solidFill>
                <a:srgbClr val="0070C0"/>
              </a:solidFill>
              <a:latin typeface="#9Slide05 SVNClementine" panose="020F0502020204030203" pitchFamily="34" charset="0"/>
            </a:endParaRPr>
          </a:p>
        </p:txBody>
      </p:sp>
      <p:pic>
        <p:nvPicPr>
          <p:cNvPr id="2050" name="Picture 2" descr="Người dân &quot;tay xách nách mang&quot; nườm nượp rời Thủ đô về quê ăn Tết |  baotintuc.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9147" y="1695024"/>
            <a:ext cx="5564746" cy="37126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4635" y="571500"/>
            <a:ext cx="11650980" cy="6701155"/>
          </a:xfrm>
          <a:prstGeom prst="rect">
            <a:avLst/>
          </a:prstGeom>
          <a:noFill/>
        </p:spPr>
        <p:txBody>
          <a:bodyPr wrap="square" rtlCol="0" anchor="t">
            <a:no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Đường phố bắt đầu hoạt động và huyên náo. Những chiếc xe tải nhỏ,</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xe lam, xích lô máy nườm nượp chở hàng hoá và thực phẩm từ những</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vùng ngoại ô về các chợ Bến Thành, Cầu Muối,… đánh thức cả thành phố</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dậy bởi những tiếng máy nổ giòn.</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Thành phố mình đẹp quá! Đẹp quá đi!</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Theo Nguyễn Mạnh Tuấn</a:t>
            </a:r>
            <a:endPar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cxnSp>
        <p:nvCxnSpPr>
          <p:cNvPr id="4" name="Straight Connector 3"/>
          <p:cNvCxnSpPr/>
          <p:nvPr/>
        </p:nvCxnSpPr>
        <p:spPr>
          <a:xfrm>
            <a:off x="7617460" y="1692910"/>
            <a:ext cx="2183130" cy="16510"/>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cxnSp>
        <p:nvCxnSpPr>
          <p:cNvPr id="3" name="Straight Connector 2"/>
          <p:cNvCxnSpPr/>
          <p:nvPr/>
        </p:nvCxnSpPr>
        <p:spPr>
          <a:xfrm flipV="1">
            <a:off x="3665220" y="1693545"/>
            <a:ext cx="1179195" cy="14605"/>
          </a:xfrm>
          <a:prstGeom prst="line">
            <a:avLst/>
          </a:prstGeom>
          <a:ln w="28575" cmpd="sng">
            <a:solidFill>
              <a:srgbClr val="FF0000"/>
            </a:solidFill>
            <a:prstDash val="solid"/>
          </a:ln>
        </p:spPr>
        <p:style>
          <a:lnRef idx="2">
            <a:schemeClr val="accent1"/>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p:nvPr/>
        </p:nvPicPr>
        <p:blipFill>
          <a:blip r:embed="rId1"/>
          <a:stretch>
            <a:fillRect/>
          </a:stretch>
        </p:blipFill>
        <p:spPr>
          <a:xfrm>
            <a:off x="0" y="0"/>
            <a:ext cx="6336665" cy="6858635"/>
          </a:xfrm>
          <a:prstGeom prst="rect">
            <a:avLst/>
          </a:prstGeom>
        </p:spPr>
      </p:pic>
      <p:pic>
        <p:nvPicPr>
          <p:cNvPr id="10" name="Picture 9"/>
          <p:cNvPicPr/>
          <p:nvPr/>
        </p:nvPicPr>
        <p:blipFill>
          <a:blip r:embed="rId2"/>
          <a:stretch>
            <a:fillRect/>
          </a:stretch>
        </p:blipFill>
        <p:spPr>
          <a:xfrm>
            <a:off x="6337300" y="0"/>
            <a:ext cx="5854700" cy="6730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owchart: Connector 29"/>
          <p:cNvSpPr/>
          <p:nvPr/>
        </p:nvSpPr>
        <p:spPr>
          <a:xfrm>
            <a:off x="2630379" y="2692313"/>
            <a:ext cx="939801" cy="859030"/>
          </a:xfrm>
          <a:prstGeom prst="flowChart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TextBox 49"/>
          <p:cNvSpPr txBox="1"/>
          <p:nvPr/>
        </p:nvSpPr>
        <p:spPr>
          <a:xfrm>
            <a:off x="138430" y="118745"/>
            <a:ext cx="11891645" cy="13233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Giaỉ</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thích</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nghĩa</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từ</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khó</a:t>
            </a:r>
            <a:r>
              <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80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hiểu</a:t>
            </a:r>
            <a:endParaRPr kumimoji="0" lang="en-US" sz="80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6" name="TextBox 5"/>
          <p:cNvSpPr txBox="1"/>
          <p:nvPr/>
        </p:nvSpPr>
        <p:spPr>
          <a:xfrm>
            <a:off x="361315" y="118745"/>
            <a:ext cx="11296650" cy="1322070"/>
          </a:xfrm>
          <a:prstGeom prst="rect">
            <a:avLst/>
          </a:prstGeom>
          <a:noFill/>
        </p:spPr>
        <p:txBody>
          <a:bodyPr wrap="square" rtlCol="0">
            <a:spAutoFit/>
          </a:bodyPr>
          <a:lstStyle/>
          <a:p>
            <a:pPr lvl="0" algn="just">
              <a:defRPr/>
            </a:pPr>
            <a:r>
              <a:rPr lang="vi-VN" sz="4000">
                <a:solidFill>
                  <a:srgbClr val="FF0000"/>
                </a:solidFill>
                <a:latin typeface="#9Slide05 SVNClementine" panose="020F0502020204030203" pitchFamily="34" charset="0"/>
              </a:rPr>
              <a:t>• </a:t>
            </a:r>
            <a:r>
              <a:rPr lang="en-US" sz="4000">
                <a:solidFill>
                  <a:srgbClr val="FF0000"/>
                </a:solidFill>
                <a:latin typeface="#9Slide05 SVNClementine" panose="020F0502020204030203" pitchFamily="34" charset="0"/>
              </a:rPr>
              <a:t>X</a:t>
            </a:r>
            <a:r>
              <a:rPr lang="vi-VN" sz="4000">
                <a:solidFill>
                  <a:srgbClr val="FF0000"/>
                </a:solidFill>
                <a:latin typeface="#9Slide05 SVNClementine" panose="020F0502020204030203" pitchFamily="34" charset="0"/>
              </a:rPr>
              <a:t>e lam</a:t>
            </a:r>
            <a:r>
              <a:rPr lang="vi-VN" sz="4000">
                <a:solidFill>
                  <a:srgbClr val="0070C0"/>
                </a:solidFill>
                <a:latin typeface="#9Slide05 SVNClementine" panose="020F0502020204030203" pitchFamily="34" charset="0"/>
              </a:rPr>
              <a:t> (xe có ba bánh, chạy bằng động cơ giống ô tô, nhưng nhỏ hơn, dùng để chở người, chở hàng</a:t>
            </a:r>
            <a:r>
              <a:rPr lang="en-US" altLang="vi-VN" sz="4000">
                <a:solidFill>
                  <a:srgbClr val="0070C0"/>
                </a:solidFill>
                <a:latin typeface="#9Slide05 SVNClementine" panose="020F0502020204030203" pitchFamily="34" charset="0"/>
              </a:rPr>
              <a:t>.</a:t>
            </a:r>
            <a:endParaRPr lang="en-US" altLang="vi-VN" sz="4000" dirty="0">
              <a:solidFill>
                <a:srgbClr val="0070C0"/>
              </a:solidFill>
              <a:latin typeface="#9Slide05 SVNClementine" panose="020F0502020204030203" pitchFamily="34" charset="0"/>
            </a:endParaRPr>
          </a:p>
        </p:txBody>
      </p:sp>
      <p:pic>
        <p:nvPicPr>
          <p:cNvPr id="4" name="Picture 3" descr="{keywords}"/>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138430" y="1768475"/>
            <a:ext cx="5821680" cy="4785995"/>
          </a:xfrm>
          <a:prstGeom prst="rect">
            <a:avLst/>
          </a:prstGeom>
          <a:noFill/>
          <a:ln>
            <a:noFill/>
          </a:ln>
        </p:spPr>
      </p:pic>
      <p:pic>
        <p:nvPicPr>
          <p:cNvPr id="2" name="Picture 1" descr="Xe lam Phan Rí một thời để nhớ"/>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635" y="1767840"/>
            <a:ext cx="5782945" cy="4912995"/>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302260" y="629920"/>
            <a:ext cx="12192635" cy="212280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rgbClr val="ED7D31">
                      <a:lumMod val="75000"/>
                    </a:srgbClr>
                  </a:solidFill>
                </a:ln>
                <a:solidFill>
                  <a:srgbClr val="24B5E5"/>
                </a:solidFill>
                <a:effectLst/>
                <a:uLnTx/>
                <a:uFillTx/>
                <a:latin typeface="Times New Roman" panose="02020603050405020304" pitchFamily="18" charset="0"/>
                <a:ea typeface="+mn-ea"/>
                <a:cs typeface="Times New Roman" panose="02020603050405020304" pitchFamily="18" charset="0"/>
              </a:rPr>
              <a:t>Hoạt động</a:t>
            </a:r>
            <a:endParaRPr kumimoji="0" lang="en-US" sz="7200" b="1" i="0" u="none" strike="noStrike" kern="1200" cap="none" spc="0" normalizeH="0" baseline="0" noProof="0">
              <a:ln>
                <a:solidFill>
                  <a:srgbClr val="ED7D31">
                    <a:lumMod val="75000"/>
                  </a:srgbClr>
                </a:solidFill>
              </a:ln>
              <a:solidFill>
                <a:srgbClr val="24B5E5"/>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Luyện đọc nối tiếp theo nhóm đôi</a:t>
            </a:r>
            <a:endPar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Đồng hồ đếm ngược 3 phút gây sốc 3 Minutes">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044825" y="4478020"/>
            <a:ext cx="5499100" cy="2110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vol="0" mute="1">
                <p:cTn id="10" fill="hold" display="1">
                  <p:stCondLst>
                    <p:cond delay="indefinite"/>
                  </p:stCondLst>
                </p:cTn>
                <p:tgtEl>
                  <p:spTgt spid="2"/>
                </p:tgtEl>
              </p:cMediaNode>
            </p:video>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302260" y="614045"/>
            <a:ext cx="12192635" cy="101473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HỌC SINH ĐỌC TOÀN BÀI</a:t>
            </a:r>
            <a:endPar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sp>
        <p:nvSpPr>
          <p:cNvPr id="3" name="TextBox 2"/>
          <p:cNvSpPr txBox="1"/>
          <p:nvPr/>
        </p:nvSpPr>
        <p:spPr>
          <a:xfrm>
            <a:off x="0" y="566678"/>
            <a:ext cx="563065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srgbClr val="ED7D31">
                      <a:lumMod val="75000"/>
                    </a:srgbClr>
                  </a:solidFill>
                </a:ln>
                <a:solidFill>
                  <a:srgbClr val="24B5E5"/>
                </a:solidFill>
                <a:effectLst/>
                <a:uLnTx/>
                <a:uFillTx/>
                <a:latin typeface="UTM Cookies" panose="02040603050506020204" pitchFamily="18" charset="0"/>
                <a:ea typeface="+mn-ea"/>
                <a:cs typeface="+mn-cs"/>
              </a:rPr>
              <a:t>Hoạt động</a:t>
            </a:r>
            <a:endParaRPr kumimoji="0" lang="en-US" sz="4800" b="1" i="0" u="none" strike="noStrike" kern="1200" cap="none" spc="0" normalizeH="0" baseline="0" noProof="0">
              <a:ln>
                <a:solidFill>
                  <a:srgbClr val="ED7D31">
                    <a:lumMod val="75000"/>
                  </a:srgbClr>
                </a:solidFill>
              </a:ln>
              <a:solidFill>
                <a:srgbClr val="24B5E5"/>
              </a:solidFill>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solidFill>
                    <a:srgbClr val="ED7D31">
                      <a:lumMod val="75000"/>
                    </a:srgbClr>
                  </a:solidFill>
                </a:ln>
                <a:solidFill>
                  <a:srgbClr val="ED7D31">
                    <a:lumMod val="75000"/>
                  </a:srgbClr>
                </a:solidFill>
                <a:effectLst/>
                <a:uLnTx/>
                <a:uFillTx/>
                <a:latin typeface="UTM Cookies" panose="02040603050506020204" pitchFamily="18" charset="0"/>
                <a:ea typeface="+mn-ea"/>
                <a:cs typeface="+mn-cs"/>
              </a:rPr>
              <a:t>Luyện đọc hiểu</a:t>
            </a:r>
            <a:endParaRPr kumimoji="0" lang="en-US" sz="6600" b="1" i="0" u="none" strike="noStrike" kern="1200" cap="none" spc="0" normalizeH="0" baseline="0" noProof="0" dirty="0">
              <a:ln>
                <a:solidFill>
                  <a:srgbClr val="ED7D31">
                    <a:lumMod val="75000"/>
                  </a:srgbClr>
                </a:solidFill>
              </a:ln>
              <a:solidFill>
                <a:srgbClr val="ED7D31">
                  <a:lumMod val="75000"/>
                </a:srgbClr>
              </a:solidFill>
              <a:effectLst/>
              <a:uLnTx/>
              <a:uFillTx/>
              <a:latin typeface="UTM Cookies" panose="02040603050506020204"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60350" y="283845"/>
            <a:ext cx="11725275" cy="953135"/>
          </a:xfrm>
          <a:prstGeom prst="rect">
            <a:avLst/>
          </a:prstGeom>
          <a:noFill/>
        </p:spPr>
        <p:txBody>
          <a:bodyPr wrap="square" rtlCol="0">
            <a:spAutoFit/>
          </a:bodyPr>
          <a:p>
            <a:pPr algn="l"/>
            <a:r>
              <a:rPr lang="en-US" sz="2800" b="1">
                <a:latin typeface="Times New Roman" panose="02020603050405020304" pitchFamily="18" charset="0"/>
                <a:cs typeface="Times New Roman" panose="02020603050405020304" pitchFamily="18" charset="0"/>
              </a:rPr>
              <a:t>1. </a:t>
            </a:r>
            <a:r>
              <a:rPr lang="vi-VN" sz="2800" b="1">
                <a:latin typeface="Times New Roman" panose="02020603050405020304" pitchFamily="18" charset="0"/>
                <a:cs typeface="Times New Roman" panose="02020603050405020304" pitchFamily="18" charset="0"/>
              </a:rPr>
              <a:t>Sự thay đổi của thành phố trong bước chuyển huyền ảo</a:t>
            </a:r>
            <a:r>
              <a:rPr lang="en-US" sz="28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của rạng đông được tả bằng những hình ảnh nào?</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l="9766" t="20212" r="1171" b="64885"/>
          <a:stretch>
            <a:fillRect/>
          </a:stretch>
        </p:blipFill>
        <p:spPr>
          <a:xfrm>
            <a:off x="796586" y="1236671"/>
            <a:ext cx="9585434" cy="725592"/>
          </a:xfrm>
          <a:prstGeom prst="rect">
            <a:avLst/>
          </a:prstGeom>
        </p:spPr>
      </p:pic>
      <p:sp>
        <p:nvSpPr>
          <p:cNvPr id="2" name="Text Box 1"/>
          <p:cNvSpPr txBox="1"/>
          <p:nvPr/>
        </p:nvSpPr>
        <p:spPr>
          <a:xfrm>
            <a:off x="260350" y="2105660"/>
            <a:ext cx="11724640" cy="4399915"/>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vi-VN" sz="2800" noProof="0">
                <a:ln>
                  <a:noFill/>
                </a:ln>
                <a:effectLst/>
                <a:uLnTx/>
                <a:uFillTx/>
                <a:latin typeface="Times New Roman" panose="02020603050405020304" pitchFamily="18" charset="0"/>
                <a:cs typeface="Times New Roman" panose="02020603050405020304" pitchFamily="18" charset="0"/>
                <a:sym typeface="+mn-ea"/>
              </a:rPr>
              <a:t>Mảng thành phố hiện ra trước mắt tôi đã biến màu trong bước chuyển</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huyền ảo của rạng đông. Mặt trời chưa xuất hiện nhưng tầng tầng lớp lớp</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bụi hồng ánh sáng đã tràn lan khắp không gian như thoa phấn trên</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những toà nhà cao tầng của thành phố, khiến chúng trở nên nguy nga,</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đậm nét. Màn đêm mờ ảo đang lắng dần rồi chìm vào đất. Thành phố</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như bồng bềnh nổi giữa một biển hơi sương. Trời sáng có thể nhận rõ</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từng phút một. Những vùng cây xanh bỗng oà tươi trong nắng sớm.</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Ánh</a:t>
            </a:r>
            <a:r>
              <a:rPr lang="en-US" altLang="vi-VN"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đèn từ muôn vàn ô vuông cửa sổ loãng đi rất nhanh và</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thưa thớt tắt. Ba ngọn đèn đỏ trên tháp phát sóng Đài Truyền</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hình Thành phố có vẻ</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như bị hạ thấp và kéo gần lại. Mặt trời dâng chầm chậm, lơ lửng như một</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quả bóng bay mềm mại.</a:t>
            </a:r>
            <a:endPar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12172" y="554344"/>
            <a:ext cx="9255303" cy="954107"/>
          </a:xfrm>
          <a:prstGeom prst="rect">
            <a:avLst/>
          </a:prstGeom>
          <a:noFill/>
        </p:spPr>
        <p:txBody>
          <a:bodyPr wrap="square" rtlCol="0">
            <a:spAutoFit/>
          </a:bodyPr>
          <a:lstStyle/>
          <a:p>
            <a:pPr algn="ctr"/>
            <a:r>
              <a:rPr lang="en-US" sz="2800"/>
              <a:t>1. </a:t>
            </a:r>
            <a:r>
              <a:rPr lang="vi-VN" sz="2800"/>
              <a:t>Sự thay đổi của thành phố trong bước chuyển huyền ảo</a:t>
            </a:r>
            <a:r>
              <a:rPr lang="en-US" sz="2800"/>
              <a:t> </a:t>
            </a:r>
            <a:r>
              <a:rPr lang="vi-VN" sz="2800"/>
              <a:t>của rạng đông được tả bằng những hình ảnh nào?</a:t>
            </a: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348" y="178734"/>
            <a:ext cx="780327" cy="780327"/>
          </a:xfrm>
          <a:prstGeom prst="rect">
            <a:avLst/>
          </a:prstGeom>
        </p:spPr>
      </p:pic>
      <p:sp>
        <p:nvSpPr>
          <p:cNvPr id="5" name="Rectangle: Rounded Corners 6"/>
          <p:cNvSpPr/>
          <p:nvPr/>
        </p:nvSpPr>
        <p:spPr>
          <a:xfrm>
            <a:off x="823508" y="2787922"/>
            <a:ext cx="3937678" cy="3369672"/>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solidFill>
                  <a:srgbClr val="0070C0"/>
                </a:solidFill>
              </a:rPr>
              <a:t>Những toà nhà cao tầng như được thoa phấn bởi tầng tầng lớp lớp bụi hồng ánh sáng tràn lan khắp không gian, khiến chúng trở nên nguy nga, đậm nét.</a:t>
            </a:r>
            <a:endParaRPr lang="en-US" sz="2600">
              <a:solidFill>
                <a:srgbClr val="0070C0"/>
              </a:solidFill>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766" t="20212" r="1171" b="64885"/>
          <a:stretch>
            <a:fillRect/>
          </a:stretch>
        </p:blipFill>
        <p:spPr>
          <a:xfrm>
            <a:off x="1147106" y="1508451"/>
            <a:ext cx="9585434" cy="725592"/>
          </a:xfrm>
          <a:prstGeom prst="rect">
            <a:avLst/>
          </a:prstGeom>
        </p:spPr>
      </p:pic>
      <p:sp>
        <p:nvSpPr>
          <p:cNvPr id="7" name="Rectangle: Rounded Corners 6"/>
          <p:cNvSpPr/>
          <p:nvPr/>
        </p:nvSpPr>
        <p:spPr>
          <a:xfrm>
            <a:off x="5069205" y="2737058"/>
            <a:ext cx="2528876" cy="3369672"/>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solidFill>
                  <a:srgbClr val="0070C0"/>
                </a:solidFill>
              </a:rPr>
              <a:t>Những vùng cây xanh oà tươi trong nắng sớm.</a:t>
            </a:r>
            <a:endParaRPr lang="en-US" sz="2600">
              <a:solidFill>
                <a:srgbClr val="0070C0"/>
              </a:solidFill>
            </a:endParaRPr>
          </a:p>
        </p:txBody>
      </p:sp>
      <p:sp>
        <p:nvSpPr>
          <p:cNvPr id="8" name="Rectangle: Rounded Corners 7"/>
          <p:cNvSpPr/>
          <p:nvPr/>
        </p:nvSpPr>
        <p:spPr>
          <a:xfrm>
            <a:off x="8315538" y="2794668"/>
            <a:ext cx="2520046" cy="3362925"/>
          </a:xfrm>
          <a:prstGeom prst="roundRect">
            <a:avLst>
              <a:gd name="adj" fmla="val 13348"/>
            </a:avLst>
          </a:prstGeom>
          <a:solidFill>
            <a:schemeClr val="bg1">
              <a:alpha val="81961"/>
            </a:scheme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a:solidFill>
                  <a:srgbClr val="0070C0"/>
                </a:solidFill>
              </a:rPr>
              <a:t>Ánh đèn từ muôn vàn ô vuông cửa sổ loãng đi rất nhanh và thưa thớt tắt.</a:t>
            </a:r>
            <a:endParaRPr lang="en-US" sz="2600">
              <a:solidFill>
                <a:srgbClr val="0070C0"/>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286385" y="251460"/>
            <a:ext cx="11518265" cy="144526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2. Em thích hình ảnh so sánh nào trong đoạn văn thứ hai? Vì sao?</a:t>
            </a:r>
            <a:endParaRPr kumimoji="0" lang="en-US" sz="4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 Box 1"/>
          <p:cNvSpPr txBox="1"/>
          <p:nvPr/>
        </p:nvSpPr>
        <p:spPr>
          <a:xfrm>
            <a:off x="260350" y="1951990"/>
            <a:ext cx="11724640" cy="4399915"/>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vi-VN" sz="2800" noProof="0">
                <a:ln>
                  <a:noFill/>
                </a:ln>
                <a:effectLst/>
                <a:uLnTx/>
                <a:uFillTx/>
                <a:latin typeface="Times New Roman" panose="02020603050405020304" pitchFamily="18" charset="0"/>
                <a:cs typeface="Times New Roman" panose="02020603050405020304" pitchFamily="18" charset="0"/>
                <a:sym typeface="+mn-ea"/>
              </a:rPr>
              <a:t>Mảng thành phố hiện ra trước mắt tôi đã biến màu trong bước chuyển</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huyền ảo của rạng đông. Mặt trời chưa xuất hiện nhưng tầng tầng lớp lớp</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bụi hồng ánh sáng đã tràn lan khắp không gian như thoa phấn trên</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những toà nhà cao tầng của thành phố, khiến chúng trở nên nguy nga,</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đậm nét. Màn đêm mờ ảo đang lắng dần rồi chìm vào đất. Thành phố</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như bồng bềnh nổi giữa một biển hơi sương. Trời sáng có thể nhận rõ</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từng phút một. Những vùng cây xanh bỗng oà tươi trong nắng sớm.</a:t>
            </a:r>
            <a:r>
              <a:rPr lang="en-US"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effectLst/>
                <a:uLnTx/>
                <a:uFillTx/>
                <a:latin typeface="Times New Roman" panose="02020603050405020304" pitchFamily="18" charset="0"/>
                <a:cs typeface="Times New Roman" panose="02020603050405020304" pitchFamily="18" charset="0"/>
                <a:sym typeface="+mn-ea"/>
              </a:rPr>
              <a:t>Ánh</a:t>
            </a:r>
            <a:r>
              <a:rPr lang="en-US" altLang="vi-VN" sz="2800" noProof="0">
                <a:ln>
                  <a:noFill/>
                </a:ln>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đèn từ muôn vàn ô vuông cửa sổ loãng đi rất nhanh và</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thưa thớt tắt. Ba ngọn đèn đỏ trên tháp phát sóng Đài Truyền</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hình Thành phố có vẻ</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như bị hạ thấp và kéo gần lại. Mặt trời dâng chầm chậm, lơ lửng như một</a:t>
            </a:r>
            <a:r>
              <a:rPr lang="en-US"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quả bóng bay mềm mại.</a:t>
            </a:r>
            <a:endParaRPr lang="vi-VN" sz="2800"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p:cNvSpPr/>
          <p:nvPr/>
        </p:nvSpPr>
        <p:spPr>
          <a:xfrm>
            <a:off x="823595" y="356870"/>
            <a:ext cx="10324465" cy="1518920"/>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93140" y="554355"/>
            <a:ext cx="10154920" cy="1322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2.Em thích hình ảnh so sánh nào trong đoạn văn thứ hai? Vì sao?</a:t>
            </a:r>
            <a:endPar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6"/>
          <p:cNvSpPr/>
          <p:nvPr/>
        </p:nvSpPr>
        <p:spPr>
          <a:xfrm>
            <a:off x="823595" y="2466975"/>
            <a:ext cx="10023475" cy="3690620"/>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vi-VN" sz="32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a:t>
            </a:r>
            <a:r>
              <a:rPr lang="vi-VN" sz="32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 </a:t>
            </a:r>
            <a:r>
              <a:rPr lang="en-US" altLang="vi-VN" sz="3200">
                <a:gradFill>
                  <a:gsLst>
                    <a:gs pos="0">
                      <a:srgbClr val="012D86"/>
                    </a:gs>
                    <a:gs pos="100000">
                      <a:srgbClr val="0E2557"/>
                    </a:gs>
                  </a:gsLst>
                  <a:lin scaled="0"/>
                </a:gradFill>
                <a:latin typeface="Times New Roman" panose="02020603050405020304" pitchFamily="18" charset="0"/>
                <a:cs typeface="Times New Roman" panose="02020603050405020304" pitchFamily="18" charset="0"/>
              </a:rPr>
              <a:t>Hình ảnh thành phố như bồng bềnh nổi giữa một biển hơi sương. Vì thấy thành phố thật lung linh, huyền ảo, trôi nổi như những lâu đài trong các câu chuyện cổ tích.</a:t>
            </a:r>
            <a:endParaRPr lang="vi-VN" sz="3200">
              <a:gradFill>
                <a:gsLst>
                  <a:gs pos="0">
                    <a:srgbClr val="012D86"/>
                  </a:gs>
                  <a:gs pos="100000">
                    <a:srgbClr val="0E2557"/>
                  </a:gs>
                </a:gsLst>
                <a:lin scaled="0"/>
              </a:gradFill>
              <a:latin typeface="Times New Roman" panose="02020603050405020304" pitchFamily="18" charset="0"/>
              <a:cs typeface="Times New Roman" panose="02020603050405020304" pitchFamily="18" charset="0"/>
            </a:endParaRPr>
          </a:p>
          <a:p>
            <a:pPr lvl="0" algn="just"/>
            <a:r>
              <a:rPr lang="en-US" altLang="vi-VN" sz="3200">
                <a:solidFill>
                  <a:schemeClr val="tx1"/>
                </a:solidFill>
                <a:latin typeface="Times New Roman" panose="02020603050405020304" pitchFamily="18" charset="0"/>
                <a:cs typeface="Times New Roman" panose="02020603050405020304" pitchFamily="18" charset="0"/>
              </a:rPr>
              <a:t>- H</a:t>
            </a:r>
            <a:r>
              <a:rPr lang="vi-VN" sz="3200">
                <a:solidFill>
                  <a:schemeClr val="tx1"/>
                </a:solidFill>
                <a:latin typeface="Times New Roman" panose="02020603050405020304" pitchFamily="18" charset="0"/>
                <a:cs typeface="Times New Roman" panose="02020603050405020304" pitchFamily="18" charset="0"/>
              </a:rPr>
              <a:t>ình ảnh ba ngọn đèn đỏ trên tháp phát sóng Đài Truyền hình Thành phố có vẻ như bị hạ thấp và kéo gần lại</a:t>
            </a:r>
            <a:r>
              <a:rPr lang="en-US" altLang="vi-VN" sz="3200">
                <a:solidFill>
                  <a:schemeClr val="tx1"/>
                </a:solidFill>
                <a:latin typeface="Times New Roman" panose="02020603050405020304" pitchFamily="18" charset="0"/>
                <a:cs typeface="Times New Roman" panose="02020603050405020304" pitchFamily="18" charset="0"/>
              </a:rPr>
              <a:t>.</a:t>
            </a:r>
            <a:r>
              <a:rPr lang="vi-VN" sz="3200">
                <a:solidFill>
                  <a:schemeClr val="tx1"/>
                </a:solidFill>
                <a:latin typeface="Times New Roman" panose="02020603050405020304" pitchFamily="18" charset="0"/>
                <a:cs typeface="Times New Roman" panose="02020603050405020304" pitchFamily="18" charset="0"/>
              </a:rPr>
              <a:t> </a:t>
            </a:r>
            <a:r>
              <a:rPr lang="en-US" altLang="vi-VN" sz="3200">
                <a:solidFill>
                  <a:schemeClr val="tx1"/>
                </a:solidFill>
                <a:latin typeface="Times New Roman" panose="02020603050405020304" pitchFamily="18" charset="0"/>
                <a:cs typeface="Times New Roman" panose="02020603050405020304" pitchFamily="18" charset="0"/>
              </a:rPr>
              <a:t>V</a:t>
            </a:r>
            <a:r>
              <a:rPr lang="vi-VN" sz="3200">
                <a:solidFill>
                  <a:schemeClr val="tx1"/>
                </a:solidFill>
                <a:latin typeface="Times New Roman" panose="02020603050405020304" pitchFamily="18" charset="0"/>
                <a:cs typeface="Times New Roman" panose="02020603050405020304" pitchFamily="18" charset="0"/>
              </a:rPr>
              <a:t>ì nó miêu tả chuyển động của thời gian (mặt trời) một cách thú vị,…</a:t>
            </a:r>
            <a:endPar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7960" y="262255"/>
            <a:ext cx="11866880" cy="2306955"/>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Ý đoạn 1,2 muốn nói về điều gì?</a:t>
            </a:r>
            <a:endParaRPr kumimoji="0" lang="en-US" sz="72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grpSp>
        <p:nvGrpSpPr>
          <p:cNvPr id="16" name="Group 15"/>
          <p:cNvGrpSpPr/>
          <p:nvPr/>
        </p:nvGrpSpPr>
        <p:grpSpPr>
          <a:xfrm>
            <a:off x="635" y="2736850"/>
            <a:ext cx="12192000" cy="2836545"/>
            <a:chOff x="-3060131" y="2419655"/>
            <a:chExt cx="9663489" cy="2078153"/>
          </a:xfrm>
        </p:grpSpPr>
        <p:sp>
          <p:nvSpPr>
            <p:cNvPr id="17" name="Rounded Rectangular Callout 16"/>
            <p:cNvSpPr/>
            <p:nvPr/>
          </p:nvSpPr>
          <p:spPr>
            <a:xfrm>
              <a:off x="-3060131" y="2419655"/>
              <a:ext cx="9663489" cy="2078153"/>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908569" y="2432681"/>
              <a:ext cx="9267886" cy="1419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Calibri" panose="020F0502020204030204"/>
                  <a:ea typeface="+mn-ea"/>
                  <a:cs typeface="+mn-cs"/>
                </a:rPr>
                <a:t>Vẻ đẹp của Thành phố Hồ Chí Minh vào buổi sáng.</a:t>
              </a:r>
              <a:endParaRPr kumimoji="0" lang="en-US" sz="60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1"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392430" y="314960"/>
            <a:ext cx="11407775" cy="1938020"/>
          </a:xfrm>
          <a:prstGeom prst="rect">
            <a:avLst/>
          </a:prstGeom>
          <a:noFill/>
        </p:spPr>
        <p:txBody>
          <a:bodyPr wrap="square" rtlCol="0">
            <a:spAutoFit/>
          </a:bodyPr>
          <a:p>
            <a:pPr lvl="0" algn="l"/>
            <a:r>
              <a:rPr lang="vi-VN" sz="4000" b="1">
                <a:solidFill>
                  <a:prstClr val="black"/>
                </a:solidFill>
                <a:latin typeface="Times New Roman" panose="02020603050405020304" pitchFamily="18" charset="0"/>
                <a:cs typeface="Times New Roman" panose="02020603050405020304" pitchFamily="18" charset="0"/>
              </a:rPr>
              <a:t>3.Những hình ảnh, âm thanh được nhắc đến ở đoạn văn thứ ba giúp em cảm nhận đi</a:t>
            </a:r>
            <a:r>
              <a:rPr lang="en-US" altLang="vi-VN" sz="4000" b="1">
                <a:solidFill>
                  <a:prstClr val="black"/>
                </a:solidFill>
                <a:latin typeface="Times New Roman" panose="02020603050405020304" pitchFamily="18" charset="0"/>
                <a:cs typeface="Times New Roman" panose="02020603050405020304" pitchFamily="18" charset="0"/>
              </a:rPr>
              <a:t>ề</a:t>
            </a:r>
            <a:r>
              <a:rPr lang="vi-VN" sz="4000" b="1">
                <a:solidFill>
                  <a:prstClr val="black"/>
                </a:solidFill>
                <a:latin typeface="Times New Roman" panose="02020603050405020304" pitchFamily="18" charset="0"/>
                <a:cs typeface="Times New Roman" panose="02020603050405020304" pitchFamily="18" charset="0"/>
              </a:rPr>
              <a:t>u gì về Thành ph</a:t>
            </a:r>
            <a:r>
              <a:rPr lang="en-US" altLang="vi-VN" sz="4000" b="1">
                <a:solidFill>
                  <a:prstClr val="black"/>
                </a:solidFill>
                <a:latin typeface="Times New Roman" panose="02020603050405020304" pitchFamily="18" charset="0"/>
                <a:cs typeface="Times New Roman" panose="02020603050405020304" pitchFamily="18" charset="0"/>
              </a:rPr>
              <a:t>ố</a:t>
            </a:r>
            <a:r>
              <a:rPr lang="vi-VN" sz="4000" b="1">
                <a:solidFill>
                  <a:prstClr val="black"/>
                </a:solidFill>
                <a:latin typeface="Times New Roman" panose="02020603050405020304" pitchFamily="18" charset="0"/>
                <a:cs typeface="Times New Roman" panose="02020603050405020304" pitchFamily="18" charset="0"/>
              </a:rPr>
              <a:t> Hồ Chí Minh?</a:t>
            </a:r>
            <a:endParaRPr lang="vi-VN" sz="4000" b="1">
              <a:solidFill>
                <a:prstClr val="black"/>
              </a:solidFill>
              <a:latin typeface="Times New Roman" panose="02020603050405020304" pitchFamily="18" charset="0"/>
              <a:cs typeface="Times New Roman" panose="02020603050405020304" pitchFamily="18" charset="0"/>
            </a:endParaRPr>
          </a:p>
        </p:txBody>
      </p:sp>
      <p:sp>
        <p:nvSpPr>
          <p:cNvPr id="5" name="Text Box 4"/>
          <p:cNvSpPr txBox="1"/>
          <p:nvPr/>
        </p:nvSpPr>
        <p:spPr>
          <a:xfrm>
            <a:off x="392430" y="2887980"/>
            <a:ext cx="11031220" cy="2784475"/>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en-US" alt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Đường phố bắt đầu hoạt động và huyên náo. Những chiếc xe tải nhỏ,</a:t>
            </a:r>
            <a:r>
              <a:rPr lang="en-US"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xe lam, xích lô máy nườm nượp chở hàng hoá và thực phẩm từ những</a:t>
            </a:r>
            <a:r>
              <a:rPr lang="en-US"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vùng ngoại ô về các chợ Bến Thành, Cầu Muối,… đánh thức cả thành phố</a:t>
            </a:r>
            <a:r>
              <a:rPr lang="en-US"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rPr>
              <a:t>dậy bởi những tiếng máy nổ giòn.</a:t>
            </a:r>
            <a:endParaRPr lang="vi-VN" sz="3500"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ình ảnh Thành Phố Hồ Chí Minh PNG, Vector, PSD, và biểu tượng để tải về  miễn phí | pngtree"/>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1845" y="2642246"/>
            <a:ext cx="12085163" cy="4215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435" y="518795"/>
            <a:ext cx="11946255" cy="4528185"/>
          </a:xfrm>
          <a:prstGeom prst="rect">
            <a:avLst/>
          </a:prstGeom>
          <a:noFill/>
        </p:spPr>
        <p:txBody>
          <a:bodyPr wrap="square">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6600" b="1" noProof="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sym typeface="+mn-ea"/>
              </a:rPr>
              <a:t>TIẾNG VIỆT</a:t>
            </a:r>
            <a:endParaRPr lang="en-US" sz="6600" b="1" noProof="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sym typeface="+mn-ea"/>
            </a:endParaRPr>
          </a:p>
          <a:p>
            <a:pPr marL="0" marR="0" lvl="0" indent="0" algn="ctr" defTabSz="914400" rtl="0" eaLnBrk="1" fontAlgn="auto" latinLnBrk="0" hangingPunct="1">
              <a:lnSpc>
                <a:spcPct val="100000"/>
              </a:lnSpc>
              <a:spcBef>
                <a:spcPts val="0"/>
              </a:spcBef>
              <a:spcAft>
                <a:spcPts val="0"/>
              </a:spcAft>
              <a:buClrTx/>
              <a:buSzTx/>
              <a:buFontTx/>
              <a:buNone/>
              <a:defRPr/>
            </a:pPr>
            <a:r>
              <a:rPr lang="en-US" sz="6600" b="1" noProof="0">
                <a:ln>
                  <a:solidFill>
                    <a:srgbClr val="ED7D31">
                      <a:lumMod val="75000"/>
                    </a:srgbClr>
                  </a:solidFill>
                </a:ln>
                <a:solidFill>
                  <a:srgbClr val="FFC000"/>
                </a:solidFill>
                <a:effectLst/>
                <a:uLnTx/>
                <a:uFillTx/>
                <a:latin typeface="Times New Roman" panose="02020603050405020304" pitchFamily="18" charset="0"/>
                <a:cs typeface="Times New Roman" panose="02020603050405020304" pitchFamily="18" charset="0"/>
                <a:sym typeface="+mn-ea"/>
              </a:rPr>
              <a:t>Bài 6: </a:t>
            </a:r>
            <a:r>
              <a:rPr lang="en-US" sz="6600" b="1">
                <a:ln>
                  <a:solidFill>
                    <a:srgbClr val="ED7D31">
                      <a:lumMod val="75000"/>
                    </a:srgbClr>
                  </a:solidFill>
                </a:ln>
                <a:solidFill>
                  <a:srgbClr val="00B0F0"/>
                </a:solidFill>
                <a:latin typeface="Times New Roman" panose="02020603050405020304" pitchFamily="18" charset="0"/>
                <a:cs typeface="Times New Roman" panose="02020603050405020304" pitchFamily="18" charset="0"/>
              </a:rPr>
              <a:t>Buổi sáng ở </a:t>
            </a:r>
            <a:endParaRPr lang="en-US" sz="6600" b="1">
              <a:ln>
                <a:solidFill>
                  <a:srgbClr val="ED7D31">
                    <a:lumMod val="75000"/>
                  </a:srgbClr>
                </a:solidFill>
              </a:ln>
              <a:solidFill>
                <a:srgbClr val="00B0F0"/>
              </a:solidFill>
              <a:latin typeface="Times New Roman" panose="02020603050405020304" pitchFamily="18" charset="0"/>
              <a:cs typeface="Times New Roman" panose="02020603050405020304" pitchFamily="18" charset="0"/>
            </a:endParaRPr>
          </a:p>
          <a:p>
            <a:pPr lvl="0" algn="ctr">
              <a:defRPr/>
            </a:pPr>
            <a:r>
              <a:rPr lang="en-US" sz="6600" b="1">
                <a:ln>
                  <a:solidFill>
                    <a:srgbClr val="ED7D31">
                      <a:lumMod val="75000"/>
                    </a:srgbClr>
                  </a:solidFill>
                </a:ln>
                <a:solidFill>
                  <a:srgbClr val="00B0F0"/>
                </a:solidFill>
                <a:latin typeface="Times New Roman" panose="02020603050405020304" pitchFamily="18" charset="0"/>
                <a:cs typeface="Times New Roman" panose="02020603050405020304" pitchFamily="18" charset="0"/>
              </a:rPr>
              <a:t>Thành phố Hồ Chí Minh </a:t>
            </a:r>
            <a:r>
              <a:rPr lang="en-US" sz="6600" b="1">
                <a:ln>
                  <a:solidFill>
                    <a:srgbClr val="ED7D31">
                      <a:lumMod val="75000"/>
                    </a:srgbClr>
                  </a:solidFill>
                </a:ln>
                <a:solidFill>
                  <a:srgbClr val="FF0000"/>
                </a:solidFill>
                <a:latin typeface="Times New Roman" panose="02020603050405020304" pitchFamily="18" charset="0"/>
                <a:cs typeface="Times New Roman" panose="02020603050405020304" pitchFamily="18" charset="0"/>
              </a:rPr>
              <a:t>(</a:t>
            </a:r>
            <a:r>
              <a:rPr lang="en-US" sz="6600" b="1" noProof="0">
                <a:ln>
                  <a:solidFill>
                    <a:srgbClr val="ED7D31">
                      <a:lumMod val="75000"/>
                    </a:srgbClr>
                  </a:solidFill>
                </a:ln>
                <a:solidFill>
                  <a:srgbClr val="FF0000"/>
                </a:solidFill>
                <a:effectLst/>
                <a:uLnTx/>
                <a:uFillTx/>
                <a:latin typeface="Times New Roman" panose="02020603050405020304" pitchFamily="18" charset="0"/>
                <a:cs typeface="Times New Roman" panose="02020603050405020304" pitchFamily="18" charset="0"/>
                <a:sym typeface="+mn-ea"/>
              </a:rPr>
              <a:t>Tiết 1)</a:t>
            </a:r>
            <a:endParaRPr kumimoji="0" lang="en-US" sz="6600" b="1" i="0" u="none" strike="noStrike" kern="1200" cap="none" spc="0" normalizeH="0" baseline="0" noProof="0" dirty="0">
              <a:ln>
                <a:solidFill>
                  <a:srgbClr val="ED7D31">
                    <a:lumMod val="75000"/>
                  </a:srgbClr>
                </a:solidFill>
              </a:ln>
              <a:solidFill>
                <a:srgbClr val="00B0F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sp>
        <p:nvSpPr>
          <p:cNvPr id="3" name="TextBox 2"/>
          <p:cNvSpPr txBox="1"/>
          <p:nvPr/>
        </p:nvSpPr>
        <p:spPr>
          <a:xfrm>
            <a:off x="822960" y="554355"/>
            <a:ext cx="10805160" cy="1938020"/>
          </a:xfrm>
          <a:prstGeom prst="rect">
            <a:avLst/>
          </a:prstGeom>
          <a:noFill/>
        </p:spPr>
        <p:txBody>
          <a:bodyPr wrap="square" rtlCol="0">
            <a:spAutoFit/>
          </a:bodyPr>
          <a:lstStyle/>
          <a:p>
            <a:pPr lvl="0" algn="l"/>
            <a:r>
              <a:rPr lang="vi-VN" sz="4000">
                <a:solidFill>
                  <a:prstClr val="black"/>
                </a:solidFill>
                <a:latin typeface="Calibri" panose="020F0502020204030204"/>
              </a:rPr>
              <a:t>3.Những hình ảnh, âm thanh được nhắc đến ở đoạn văn thứ ba giúp em cảm nhận đi</a:t>
            </a:r>
            <a:r>
              <a:rPr lang="en-US" altLang="vi-VN" sz="4000">
                <a:solidFill>
                  <a:prstClr val="black"/>
                </a:solidFill>
                <a:latin typeface="Calibri" panose="020F0502020204030204"/>
              </a:rPr>
              <a:t>ề</a:t>
            </a:r>
            <a:r>
              <a:rPr lang="vi-VN" sz="4000">
                <a:solidFill>
                  <a:prstClr val="black"/>
                </a:solidFill>
                <a:latin typeface="Calibri" panose="020F0502020204030204"/>
              </a:rPr>
              <a:t>u gì về Thành ph</a:t>
            </a:r>
            <a:r>
              <a:rPr lang="en-US" altLang="vi-VN" sz="4000">
                <a:solidFill>
                  <a:prstClr val="black"/>
                </a:solidFill>
                <a:latin typeface="Calibri" panose="020F0502020204030204"/>
              </a:rPr>
              <a:t>ố</a:t>
            </a:r>
            <a:r>
              <a:rPr lang="vi-VN" sz="4000">
                <a:solidFill>
                  <a:prstClr val="black"/>
                </a:solidFill>
                <a:latin typeface="Calibri" panose="020F0502020204030204"/>
              </a:rPr>
              <a:t> Hồ Chí Minh?</a:t>
            </a:r>
            <a:endParaRPr lang="vi-VN" sz="4000">
              <a:solidFill>
                <a:prstClr val="black"/>
              </a:solidFill>
              <a:latin typeface="Calibri" panose="020F0502020204030204"/>
            </a:endParaRPr>
          </a:p>
        </p:txBody>
      </p:sp>
      <p:sp>
        <p:nvSpPr>
          <p:cNvPr id="5" name="Rectangle: Rounded Corners 6"/>
          <p:cNvSpPr/>
          <p:nvPr/>
        </p:nvSpPr>
        <p:spPr>
          <a:xfrm>
            <a:off x="974090" y="3149600"/>
            <a:ext cx="10023475" cy="2628900"/>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a:solidFill>
                  <a:srgbClr val="0070C0"/>
                </a:solidFill>
                <a:latin typeface="Times New Roman" panose="02020603050405020304" pitchFamily="18" charset="0"/>
                <a:cs typeface="Times New Roman" panose="02020603050405020304" pitchFamily="18" charset="0"/>
              </a:rPr>
              <a:t>Thành phố vào buổi sáng rất</a:t>
            </a:r>
            <a:r>
              <a:rPr lang="en-US" altLang="vi-VN" sz="4000">
                <a:solidFill>
                  <a:srgbClr val="0070C0"/>
                </a:solidFill>
                <a:latin typeface="Times New Roman" panose="02020603050405020304" pitchFamily="18" charset="0"/>
                <a:cs typeface="Times New Roman" panose="02020603050405020304" pitchFamily="18" charset="0"/>
              </a:rPr>
              <a:t> sôi động và phát triển.</a:t>
            </a:r>
            <a:endParaRPr kumimoji="0" lang="en-US" altLang="vi-VN" sz="40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713740" y="2242820"/>
            <a:ext cx="11478260" cy="2836545"/>
            <a:chOff x="745873" y="2419655"/>
            <a:chExt cx="5857701" cy="2078182"/>
          </a:xfrm>
        </p:grpSpPr>
        <p:sp>
          <p:nvSpPr>
            <p:cNvPr id="17" name="Rounded Rectangular Callout 16"/>
            <p:cNvSpPr/>
            <p:nvPr/>
          </p:nvSpPr>
          <p:spPr>
            <a:xfrm>
              <a:off x="745873" y="2419655"/>
              <a:ext cx="5857701" cy="2078182"/>
            </a:xfrm>
            <a:prstGeom prst="wedgeRoundRectCallout">
              <a:avLst>
                <a:gd name="adj1" fmla="val -62144"/>
                <a:gd name="adj2" fmla="val 8766"/>
                <a:gd name="adj3" fmla="val 16667"/>
              </a:avLst>
            </a:prstGeom>
            <a:solidFill>
              <a:srgbClr val="CBFFA9"/>
            </a:solidFill>
            <a:ln w="38100">
              <a:solidFill>
                <a:srgbClr val="9119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827181" y="2432687"/>
              <a:ext cx="5532466" cy="16901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noFill/>
                  </a:ln>
                  <a:solidFill>
                    <a:prstClr val="black"/>
                  </a:solidFill>
                  <a:effectLst/>
                  <a:uLnTx/>
                  <a:uFillTx/>
                  <a:latin typeface="Calibri" panose="020F0502020204030204"/>
                  <a:ea typeface="+mn-ea"/>
                  <a:cs typeface="+mn-cs"/>
                </a:rPr>
                <a:t>Những âm thanh huyên náo ở Thành phố Hồ Chí Minh vào buổi sáng.</a:t>
              </a:r>
              <a:endParaRPr kumimoji="0" lang="en-US" sz="48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extBox 6"/>
          <p:cNvSpPr txBox="1"/>
          <p:nvPr/>
        </p:nvSpPr>
        <p:spPr>
          <a:xfrm>
            <a:off x="187960" y="262255"/>
            <a:ext cx="11866880" cy="1198880"/>
          </a:xfrm>
          <a:prstGeom prst="rect">
            <a:avLst/>
          </a:prstGeom>
          <a:noFill/>
        </p:spPr>
        <p:txBody>
          <a:bodyPr wrap="square" rtlCol="0">
            <a:spAutoFit/>
            <a:scene3d>
              <a:camera prst="orthographicFront"/>
              <a:lightRig rig="threePt" dir="t"/>
            </a:scene3d>
            <a:sp3d extrusionH="57150">
              <a:bevelT h="25400" prst="softRound"/>
            </a:sp3d>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Ý đoạn 3 muốn nói về điều gì?</a:t>
            </a:r>
            <a:endParaRPr kumimoji="0" lang="en-US" sz="72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1" name="Am-thanh-ky-dieu-dieu-ky-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451485" y="554355"/>
            <a:ext cx="11358245" cy="132207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Hai câu văn cu</a:t>
            </a:r>
            <a:r>
              <a:rPr kumimoji="0" lang="en-US" alt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ố</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bài thể hiện tình cảm gì của tác giả với Thành phố Hồ Chí Minh?</a:t>
            </a:r>
            <a:endPar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 Box 4"/>
          <p:cNvSpPr txBox="1"/>
          <p:nvPr/>
        </p:nvSpPr>
        <p:spPr>
          <a:xfrm>
            <a:off x="451485" y="3115945"/>
            <a:ext cx="11068050" cy="829945"/>
          </a:xfrm>
          <a:prstGeom prst="rect">
            <a:avLst/>
          </a:prstGeom>
          <a:noFill/>
        </p:spPr>
        <p:txBody>
          <a:bodyPr wrap="square" rtlCol="0" anchor="t">
            <a:sp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4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4800" noProof="0">
                <a:ln>
                  <a:noFill/>
                </a:ln>
                <a:solidFill>
                  <a:prstClr val="black"/>
                </a:solidFill>
                <a:effectLst/>
                <a:uLnTx/>
                <a:uFillTx/>
                <a:latin typeface="Times New Roman" panose="02020603050405020304" pitchFamily="18" charset="0"/>
                <a:cs typeface="Times New Roman" panose="02020603050405020304" pitchFamily="18" charset="0"/>
                <a:sym typeface="+mn-ea"/>
              </a:rPr>
              <a:t>Thành phố mình đẹp quá! Đẹp quá đi!</a:t>
            </a:r>
            <a:endParaRPr lang="vi-VN" sz="4800"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638" y="0"/>
            <a:ext cx="12192000"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8798" y="-2508966"/>
            <a:ext cx="5305583" cy="7040881"/>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2949" y="-2750543"/>
            <a:ext cx="5305583" cy="7040881"/>
          </a:xfrm>
          <a:prstGeom prst="rect">
            <a:avLst/>
          </a:prstGeom>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0779" y="-2339063"/>
            <a:ext cx="5305583" cy="7040881"/>
          </a:xfrm>
          <a:prstGeom prst="rect">
            <a:avLst/>
          </a:prstGeom>
        </p:spPr>
      </p:pic>
      <p:sp>
        <p:nvSpPr>
          <p:cNvPr id="24" name="Rectangle: Rounded Corners 6"/>
          <p:cNvSpPr/>
          <p:nvPr/>
        </p:nvSpPr>
        <p:spPr>
          <a:xfrm>
            <a:off x="531845" y="768152"/>
            <a:ext cx="11096687" cy="587604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6"/>
          <p:cNvSpPr/>
          <p:nvPr/>
        </p:nvSpPr>
        <p:spPr>
          <a:xfrm>
            <a:off x="823508" y="356678"/>
            <a:ext cx="10324538" cy="2066529"/>
          </a:xfrm>
          <a:prstGeom prst="roundRect">
            <a:avLst>
              <a:gd name="adj" fmla="val 13348"/>
            </a:avLst>
          </a:prstGeom>
          <a:solidFill>
            <a:srgbClr val="FFD5D5">
              <a:alpha val="81961"/>
            </a:srgbClr>
          </a:solidFill>
          <a:ln w="28575">
            <a:solidFill>
              <a:srgbClr val="FF0066"/>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312172" y="554344"/>
            <a:ext cx="9255303" cy="13220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4. </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Hai câu văn cu</a:t>
            </a:r>
            <a:r>
              <a:rPr kumimoji="0" lang="en-US" alt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ố</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i bài thể hiện tình cảm gì của tác giả với Thành phố Hồ Chí Minh?</a:t>
            </a:r>
            <a:endPar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6"/>
          <p:cNvSpPr/>
          <p:nvPr/>
        </p:nvSpPr>
        <p:spPr>
          <a:xfrm>
            <a:off x="974193" y="3353837"/>
            <a:ext cx="10023168" cy="2086810"/>
          </a:xfrm>
          <a:prstGeom prst="roundRect">
            <a:avLst>
              <a:gd name="adj" fmla="val 13348"/>
            </a:avLst>
          </a:prstGeom>
          <a:solidFill>
            <a:schemeClr val="bg1">
              <a:alpha val="81961"/>
            </a:schemeClr>
          </a:solidFill>
          <a:ln w="28575">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a:solidFill>
                  <a:srgbClr val="0070C0"/>
                </a:solidFill>
              </a:rPr>
              <a:t>Hai câu văn cuối bài thể hiện tình yêu tha thiết và niềm tự hào về Thành phố Hồ Chí Minh của tác giả.</a:t>
            </a:r>
            <a:endParaRPr kumimoji="0" lang="en-US" sz="36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Box 6"/>
          <p:cNvSpPr txBox="1"/>
          <p:nvPr/>
        </p:nvSpPr>
        <p:spPr>
          <a:xfrm>
            <a:off x="158750" y="311150"/>
            <a:ext cx="12033250" cy="1568450"/>
          </a:xfrm>
          <a:prstGeom prst="rect">
            <a:avLst/>
          </a:prstGeom>
          <a:noFill/>
        </p:spPr>
        <p:txBody>
          <a:bodyPr wrap="square" rtlCol="0">
            <a:spAutoFit/>
            <a:scene3d>
              <a:camera prst="orthographicFront"/>
              <a:lightRig rig="threePt" dir="t"/>
            </a:scene3d>
            <a:sp3d extrusionH="57150">
              <a:bevelT h="25400" prst="softRound"/>
            </a:sp3d>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 Qua bài đọc chúng ta thấy cảnh vật buổi sáng ở Thành phố Hồ Chí Minh như thế nào?</a:t>
            </a:r>
            <a:endParaRPr kumimoji="0" lang="en-US" sz="48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sp>
        <p:nvSpPr>
          <p:cNvPr id="18" name="TextBox 17"/>
          <p:cNvSpPr txBox="1"/>
          <p:nvPr/>
        </p:nvSpPr>
        <p:spPr>
          <a:xfrm>
            <a:off x="158750" y="1879600"/>
            <a:ext cx="11534775" cy="1568450"/>
          </a:xfrm>
          <a:prstGeom prst="rect">
            <a:avLst/>
          </a:prstGeom>
          <a:noFill/>
        </p:spPr>
        <p:txBody>
          <a:bodyPr wrap="square" rtlCol="0">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Nội dung:</a:t>
            </a: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Cảnh vật của Thành phố Hồ Chí Minh vào buổi sáng thật đẹp, đầy sức sống. </a:t>
            </a:r>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6"/>
          <p:cNvSpPr txBox="1"/>
          <p:nvPr/>
        </p:nvSpPr>
        <p:spPr>
          <a:xfrm>
            <a:off x="158750" y="3584575"/>
            <a:ext cx="12033250" cy="1568450"/>
          </a:xfrm>
          <a:prstGeom prst="rect">
            <a:avLst/>
          </a:prstGeom>
          <a:noFill/>
        </p:spPr>
        <p:txBody>
          <a:bodyPr wrap="square" rtlCol="0">
            <a:spAutoFit/>
            <a:scene3d>
              <a:camera prst="orthographicFront"/>
              <a:lightRig rig="threePt" dir="t"/>
            </a:scene3d>
            <a:sp3d extrusionH="57150">
              <a:bevelT h="25400" prst="softRound"/>
            </a:sp3d>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 Đối với Thành phố Hồ Chí Minh tác giả cảm thấy như thế nào?</a:t>
            </a:r>
            <a:endParaRPr kumimoji="0" lang="en-US" sz="4800" b="1" i="0" u="none" strike="noStrike" kern="1200" cap="none" spc="0" normalizeH="0" baseline="0" noProof="0">
              <a:ln>
                <a:solidFill>
                  <a:sysClr val="windowText" lastClr="000000"/>
                </a:solidFill>
              </a:ln>
              <a:solidFill>
                <a:schemeClr val="tx1"/>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sp>
        <p:nvSpPr>
          <p:cNvPr id="6" name="TextBox 17"/>
          <p:cNvSpPr txBox="1"/>
          <p:nvPr/>
        </p:nvSpPr>
        <p:spPr>
          <a:xfrm>
            <a:off x="158750" y="5041900"/>
            <a:ext cx="11975465" cy="15684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Ý nghĩa:</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Tình yêu, niềm tự hào của tác giả về vẻ đẹp của thành phố mang tên Bác.</a:t>
            </a:r>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3" grpId="0"/>
      <p:bldP spid="3" grpId="1"/>
      <p:bldP spid="6" grpId="0"/>
      <p:bldP spid="6"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19921"/>
            <a:ext cx="12192000" cy="6858000"/>
          </a:xfrm>
          <a:prstGeom prst="rect">
            <a:avLst/>
          </a:prstGeom>
        </p:spPr>
      </p:pic>
      <p:sp>
        <p:nvSpPr>
          <p:cNvPr id="3" name="TextBox 2"/>
          <p:cNvSpPr txBox="1"/>
          <p:nvPr/>
        </p:nvSpPr>
        <p:spPr>
          <a:xfrm>
            <a:off x="0" y="329611"/>
            <a:ext cx="563065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a:ln>
                  <a:solidFill>
                    <a:srgbClr val="ED7D31">
                      <a:lumMod val="75000"/>
                    </a:srgbClr>
                  </a:solidFill>
                </a:ln>
                <a:solidFill>
                  <a:srgbClr val="24B5E5"/>
                </a:solidFill>
                <a:effectLst/>
                <a:uLnTx/>
                <a:uFillTx/>
                <a:latin typeface="UTM Cookies" panose="02040603050506020204" pitchFamily="18" charset="0"/>
                <a:ea typeface="+mn-ea"/>
                <a:cs typeface="+mn-cs"/>
              </a:rPr>
              <a:t>Hoạt động</a:t>
            </a:r>
            <a:endParaRPr kumimoji="0" lang="en-US" sz="4800" b="1" i="0" u="none" strike="noStrike" kern="1200" cap="none" spc="0" normalizeH="0" baseline="0" noProof="0">
              <a:ln>
                <a:solidFill>
                  <a:srgbClr val="ED7D31">
                    <a:lumMod val="75000"/>
                  </a:srgbClr>
                </a:solidFill>
              </a:ln>
              <a:solidFill>
                <a:srgbClr val="24B5E5"/>
              </a:solidFill>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solidFill>
                    <a:srgbClr val="ED7D31">
                      <a:lumMod val="75000"/>
                    </a:srgbClr>
                  </a:solidFill>
                </a:ln>
                <a:solidFill>
                  <a:srgbClr val="ED7D31">
                    <a:lumMod val="75000"/>
                  </a:srgbClr>
                </a:solidFill>
                <a:effectLst/>
                <a:uLnTx/>
                <a:uFillTx/>
                <a:latin typeface="UTM Cookies" panose="02040603050506020204" pitchFamily="18" charset="0"/>
                <a:ea typeface="+mn-ea"/>
                <a:cs typeface="+mn-cs"/>
              </a:rPr>
              <a:t>Luyện đọc lại</a:t>
            </a:r>
            <a:r>
              <a:rPr kumimoji="0" lang="en-US" sz="6600" b="1" i="0" u="none" strike="noStrike" kern="1200" cap="none" spc="0" normalizeH="0" noProof="0">
                <a:ln>
                  <a:solidFill>
                    <a:srgbClr val="ED7D31">
                      <a:lumMod val="75000"/>
                    </a:srgbClr>
                  </a:solidFill>
                </a:ln>
                <a:solidFill>
                  <a:srgbClr val="ED7D31">
                    <a:lumMod val="75000"/>
                  </a:srgbClr>
                </a:solidFill>
                <a:effectLst/>
                <a:uLnTx/>
                <a:uFillTx/>
                <a:latin typeface="UTM Cookies" panose="02040603050506020204" pitchFamily="18" charset="0"/>
                <a:ea typeface="+mn-ea"/>
                <a:cs typeface="+mn-cs"/>
              </a:rPr>
              <a:t> </a:t>
            </a:r>
            <a:endParaRPr kumimoji="0" lang="en-US" sz="6600" b="1" i="0" u="none" strike="noStrike" kern="1200" cap="none" spc="0" normalizeH="0" baseline="0" noProof="0" dirty="0">
              <a:ln>
                <a:solidFill>
                  <a:srgbClr val="ED7D31">
                    <a:lumMod val="75000"/>
                  </a:srgbClr>
                </a:solidFill>
              </a:ln>
              <a:solidFill>
                <a:srgbClr val="ED7D31">
                  <a:lumMod val="75000"/>
                </a:srgbClr>
              </a:solidFill>
              <a:effectLst/>
              <a:uLnTx/>
              <a:uFillTx/>
              <a:latin typeface="UTM Cookies" panose="02040603050506020204" pitchFamily="18" charset="0"/>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p:cNvSpPr/>
          <p:nvPr/>
        </p:nvSpPr>
        <p:spPr>
          <a:xfrm>
            <a:off x="240319" y="1940713"/>
            <a:ext cx="11712632" cy="2977137"/>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755316" y="190942"/>
            <a:ext cx="11436985" cy="3046988"/>
            <a:chOff x="2201272" y="416406"/>
            <a:chExt cx="10227208" cy="3046988"/>
          </a:xfrm>
        </p:grpSpPr>
        <p:sp>
          <p:nvSpPr>
            <p:cNvPr id="9" name="TextBox 8"/>
            <p:cNvSpPr txBox="1"/>
            <p:nvPr/>
          </p:nvSpPr>
          <p:spPr>
            <a:xfrm>
              <a:off x="2653266" y="416406"/>
              <a:ext cx="844145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Giọng</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đọc</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toàn</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bài</a:t>
              </a:r>
              <a:endPar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10" name="TextBox 9"/>
            <p:cNvSpPr txBox="1"/>
            <p:nvPr/>
          </p:nvSpPr>
          <p:spPr>
            <a:xfrm>
              <a:off x="2201272" y="416406"/>
              <a:ext cx="10227208" cy="10147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Nhắc lại giọng đọc của bài đọc</a:t>
              </a:r>
              <a:endParaRPr kumimoji="0" lang="en-US" sz="6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2"/>
          <p:cNvSpPr txBox="1"/>
          <p:nvPr/>
        </p:nvSpPr>
        <p:spPr>
          <a:xfrm>
            <a:off x="1031340" y="2152314"/>
            <a:ext cx="10129520"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Toàn bài đọc với giọng thong thả, tươi vui, câu cuối đọc với giọng tự hào.</a:t>
            </a:r>
            <a:endParaRPr kumimoji="0" lang="vi-VN" sz="4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a:ln>
                  <a:noFill/>
                </a:ln>
                <a:solidFill>
                  <a:prstClr val="black"/>
                </a:solidFill>
                <a:effectLst/>
                <a:uLnTx/>
                <a:uFillTx/>
                <a:latin typeface="Calibri" panose="020F0502020204030204"/>
                <a:ea typeface="+mn-ea"/>
                <a:cs typeface="+mn-cs"/>
              </a:rPr>
              <a:t>- Nhấn giọng ở những từ ngữ tả vẻ đẹp của cảnh, gợi tả âm thanh,...</a:t>
            </a:r>
            <a:endParaRPr kumimoji="0" lang="vi-VN" sz="4000" b="0"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0"/>
            <a:ext cx="12192000" cy="6858000"/>
          </a:xfrm>
          <a:prstGeom prst="rect">
            <a:avLst/>
          </a:prstGeom>
        </p:spPr>
      </p:pic>
      <p:sp>
        <p:nvSpPr>
          <p:cNvPr id="5" name="Rectangle: Rounded Corners 4"/>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p:cNvSpPr txBox="1"/>
          <p:nvPr/>
        </p:nvSpPr>
        <p:spPr>
          <a:xfrm>
            <a:off x="504448" y="252615"/>
            <a:ext cx="11183101" cy="6587490"/>
          </a:xfrm>
          <a:prstGeom prst="rect">
            <a:avLst/>
          </a:prstGeom>
          <a:noFill/>
        </p:spPr>
        <p:txBody>
          <a:bodyPr wrap="square">
            <a:spAutoFit/>
          </a:bodyPr>
          <a:lstStyle/>
          <a:p>
            <a:pPr indent="90170" algn="just">
              <a:lnSpc>
                <a:spcPct val="120000"/>
              </a:lnSpc>
            </a:pPr>
            <a:r>
              <a:rPr lang="en-US" sz="3200" b="1" i="1">
                <a:solidFill>
                  <a:srgbClr val="000000"/>
                </a:solidFill>
                <a:effectLst/>
                <a:latin typeface="Times New Roman" panose="02020603050405020304" pitchFamily="18" charset="0"/>
                <a:ea typeface="Calibri" panose="020F0502020204030204" charset="0"/>
              </a:rPr>
              <a:t>	</a:t>
            </a:r>
            <a:r>
              <a:rPr lang="vi-VN" sz="3200" b="1" i="1">
                <a:solidFill>
                  <a:srgbClr val="000000"/>
                </a:solidFill>
                <a:effectLst/>
                <a:latin typeface="Times New Roman" panose="02020603050405020304" pitchFamily="18" charset="0"/>
                <a:ea typeface="Calibri" panose="020F0502020204030204" charset="0"/>
              </a:rPr>
              <a:t>Ánh đèn từ </a:t>
            </a:r>
            <a:r>
              <a:rPr lang="vi-VN" sz="3200" b="1" i="1" u="sng">
                <a:solidFill>
                  <a:srgbClr val="000000"/>
                </a:solidFill>
                <a:effectLst/>
                <a:latin typeface="Times New Roman" panose="02020603050405020304" pitchFamily="18" charset="0"/>
                <a:ea typeface="Calibri" panose="020F0502020204030204" charset="0"/>
              </a:rPr>
              <a:t>muôn vàn</a:t>
            </a:r>
            <a:r>
              <a:rPr lang="vi-VN" sz="3200" b="1" i="1">
                <a:solidFill>
                  <a:srgbClr val="000000"/>
                </a:solidFill>
                <a:effectLst/>
                <a:latin typeface="Times New Roman" panose="02020603050405020304" pitchFamily="18" charset="0"/>
                <a:ea typeface="Calibri" panose="020F0502020204030204" charset="0"/>
              </a:rPr>
              <a:t> ô vuông cửa sổ/ loãng đi rất nhanh/ và </a:t>
            </a:r>
            <a:r>
              <a:rPr lang="vi-VN" sz="3200" b="1" i="1" u="sng">
                <a:solidFill>
                  <a:srgbClr val="000000"/>
                </a:solidFill>
                <a:effectLst/>
                <a:latin typeface="Times New Roman" panose="02020603050405020304" pitchFamily="18" charset="0"/>
                <a:ea typeface="Calibri" panose="020F0502020204030204" charset="0"/>
              </a:rPr>
              <a:t>thưa thớt tắt</a:t>
            </a:r>
            <a:r>
              <a:rPr lang="vi-VN" sz="3200" b="1" i="1">
                <a:solidFill>
                  <a:srgbClr val="000000"/>
                </a:solidFill>
                <a:effectLst/>
                <a:latin typeface="Times New Roman" panose="02020603050405020304" pitchFamily="18" charset="0"/>
                <a:ea typeface="Calibri" panose="020F0502020204030204" charset="0"/>
              </a:rPr>
              <a:t>.// Ba ngọn đèn đỏ/ trên th</a:t>
            </a:r>
            <a:r>
              <a:rPr lang="en-US" altLang="vi-VN" sz="3200" b="1" i="1">
                <a:solidFill>
                  <a:srgbClr val="000000"/>
                </a:solidFill>
                <a:effectLst/>
                <a:latin typeface="Times New Roman" panose="02020603050405020304" pitchFamily="18" charset="0"/>
                <a:ea typeface="Calibri" panose="020F0502020204030204" charset="0"/>
              </a:rPr>
              <a:t>áp phát</a:t>
            </a:r>
            <a:r>
              <a:rPr lang="vi-VN" sz="3200" b="1" i="1">
                <a:solidFill>
                  <a:srgbClr val="000000"/>
                </a:solidFill>
                <a:effectLst/>
                <a:latin typeface="Times New Roman" panose="02020603050405020304" pitchFamily="18" charset="0"/>
                <a:ea typeface="Calibri" panose="020F0502020204030204" charset="0"/>
              </a:rPr>
              <a:t> sóng Đài Truyền hình Thành phố/ có vẻ như bị </a:t>
            </a:r>
            <a:r>
              <a:rPr lang="vi-VN" sz="3200" b="1" i="1" u="sng">
                <a:solidFill>
                  <a:srgbClr val="000000"/>
                </a:solidFill>
                <a:effectLst/>
                <a:latin typeface="Times New Roman" panose="02020603050405020304" pitchFamily="18" charset="0"/>
                <a:ea typeface="Calibri" panose="020F0502020204030204" charset="0"/>
              </a:rPr>
              <a:t>hạ thấp</a:t>
            </a:r>
            <a:r>
              <a:rPr lang="vi-VN" sz="3200" b="1" i="1">
                <a:solidFill>
                  <a:srgbClr val="000000"/>
                </a:solidFill>
                <a:effectLst/>
                <a:latin typeface="Times New Roman" panose="02020603050405020304" pitchFamily="18" charset="0"/>
                <a:ea typeface="Calibri" panose="020F0502020204030204" charset="0"/>
              </a:rPr>
              <a:t>/ và </a:t>
            </a:r>
            <a:r>
              <a:rPr lang="vi-VN" sz="3200" b="1" i="1" u="sng">
                <a:solidFill>
                  <a:srgbClr val="000000"/>
                </a:solidFill>
                <a:effectLst/>
                <a:latin typeface="Times New Roman" panose="02020603050405020304" pitchFamily="18" charset="0"/>
                <a:ea typeface="Calibri" panose="020F0502020204030204" charset="0"/>
              </a:rPr>
              <a:t>kéo gần lại</a:t>
            </a:r>
            <a:r>
              <a:rPr lang="vi-VN" sz="3200" b="1" i="1">
                <a:solidFill>
                  <a:srgbClr val="000000"/>
                </a:solidFill>
                <a:effectLst/>
                <a:latin typeface="Times New Roman" panose="02020603050405020304" pitchFamily="18" charset="0"/>
                <a:ea typeface="Calibri" panose="020F0502020204030204" charset="0"/>
              </a:rPr>
              <a:t>.// Mặt trời dâng </a:t>
            </a:r>
            <a:r>
              <a:rPr lang="vi-VN" sz="3200" b="1" i="1" u="sng">
                <a:solidFill>
                  <a:srgbClr val="000000"/>
                </a:solidFill>
                <a:effectLst/>
                <a:latin typeface="Times New Roman" panose="02020603050405020304" pitchFamily="18" charset="0"/>
                <a:ea typeface="Calibri" panose="020F0502020204030204" charset="0"/>
              </a:rPr>
              <a:t>chầm chậm</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lơ lửng </a:t>
            </a:r>
            <a:r>
              <a:rPr lang="vi-VN" sz="3200" b="1" i="1">
                <a:solidFill>
                  <a:srgbClr val="000000"/>
                </a:solidFill>
                <a:effectLst/>
                <a:latin typeface="Times New Roman" panose="02020603050405020304" pitchFamily="18" charset="0"/>
                <a:ea typeface="Calibri" panose="020F0502020204030204" charset="0"/>
              </a:rPr>
              <a:t>như một quả bóng bay </a:t>
            </a:r>
            <a:r>
              <a:rPr lang="vi-VN" sz="3200" b="1" i="1" u="sng">
                <a:solidFill>
                  <a:srgbClr val="000000"/>
                </a:solidFill>
                <a:effectLst/>
                <a:latin typeface="Times New Roman" panose="02020603050405020304" pitchFamily="18" charset="0"/>
                <a:ea typeface="Calibri" panose="020F0502020204030204" charset="0"/>
              </a:rPr>
              <a:t>mềm mại.</a:t>
            </a:r>
            <a:r>
              <a:rPr lang="vi-VN" sz="3200" b="1" i="1">
                <a:solidFill>
                  <a:srgbClr val="000000"/>
                </a:solidFill>
                <a:effectLst/>
                <a:latin typeface="Times New Roman" panose="02020603050405020304" pitchFamily="18" charset="0"/>
                <a:ea typeface="Calibri" panose="020F0502020204030204" charset="0"/>
              </a:rPr>
              <a:t>//</a:t>
            </a:r>
            <a:endParaRPr lang="en-US" sz="3200" b="1">
              <a:effectLst/>
              <a:latin typeface="Times New Roman" panose="02020603050405020304" pitchFamily="18" charset="0"/>
              <a:ea typeface="Calibri" panose="020F0502020204030204" charset="0"/>
            </a:endParaRPr>
          </a:p>
          <a:p>
            <a:pPr indent="90170" algn="just">
              <a:lnSpc>
                <a:spcPct val="120000"/>
              </a:lnSpc>
            </a:pPr>
            <a:r>
              <a:rPr lang="en-US" sz="3200" b="1" i="1">
                <a:solidFill>
                  <a:srgbClr val="000000"/>
                </a:solidFill>
                <a:effectLst/>
                <a:latin typeface="Times New Roman" panose="02020603050405020304" pitchFamily="18" charset="0"/>
                <a:ea typeface="Calibri" panose="020F0502020204030204" charset="0"/>
              </a:rPr>
              <a:t>	</a:t>
            </a:r>
            <a:r>
              <a:rPr lang="vi-VN" sz="3200" b="1" i="1">
                <a:solidFill>
                  <a:srgbClr val="000000"/>
                </a:solidFill>
                <a:effectLst/>
                <a:latin typeface="Times New Roman" panose="02020603050405020304" pitchFamily="18" charset="0"/>
                <a:ea typeface="Calibri" panose="020F0502020204030204" charset="0"/>
              </a:rPr>
              <a:t>Đường phố bắt đầu </a:t>
            </a:r>
            <a:r>
              <a:rPr lang="vi-VN" sz="3200" b="1" i="1" u="sng">
                <a:solidFill>
                  <a:srgbClr val="000000"/>
                </a:solidFill>
                <a:effectLst/>
                <a:latin typeface="Times New Roman" panose="02020603050405020304" pitchFamily="18" charset="0"/>
                <a:ea typeface="Calibri" panose="020F0502020204030204" charset="0"/>
              </a:rPr>
              <a:t>hoạt động</a:t>
            </a:r>
            <a:r>
              <a:rPr lang="vi-VN" sz="3200" b="1" i="1">
                <a:solidFill>
                  <a:srgbClr val="000000"/>
                </a:solidFill>
                <a:effectLst/>
                <a:latin typeface="Times New Roman" panose="02020603050405020304" pitchFamily="18" charset="0"/>
                <a:ea typeface="Calibri" panose="020F0502020204030204" charset="0"/>
              </a:rPr>
              <a:t>/ và </a:t>
            </a:r>
            <a:r>
              <a:rPr lang="vi-VN" sz="3200" b="1" i="1" u="sng">
                <a:solidFill>
                  <a:srgbClr val="000000"/>
                </a:solidFill>
                <a:effectLst/>
                <a:latin typeface="Times New Roman" panose="02020603050405020304" pitchFamily="18" charset="0"/>
                <a:ea typeface="Calibri" panose="020F0502020204030204" charset="0"/>
              </a:rPr>
              <a:t>huyên n</a:t>
            </a:r>
            <a:r>
              <a:rPr lang="en-US" altLang="vi-VN" sz="3200" b="1" i="1" u="sng">
                <a:solidFill>
                  <a:srgbClr val="000000"/>
                </a:solidFill>
                <a:effectLst/>
                <a:latin typeface="Times New Roman" panose="02020603050405020304" pitchFamily="18" charset="0"/>
                <a:ea typeface="Calibri" panose="020F0502020204030204" charset="0"/>
              </a:rPr>
              <a:t>áo</a:t>
            </a:r>
            <a:r>
              <a:rPr lang="vi-VN" sz="3200" b="1" i="1">
                <a:solidFill>
                  <a:srgbClr val="000000"/>
                </a:solidFill>
                <a:effectLst/>
                <a:latin typeface="Times New Roman" panose="02020603050405020304" pitchFamily="18" charset="0"/>
                <a:ea typeface="Calibri" panose="020F0502020204030204" charset="0"/>
              </a:rPr>
              <a:t>.// Những chiếc </a:t>
            </a:r>
            <a:r>
              <a:rPr lang="vi-VN" sz="3200" b="1" i="1" u="sng">
                <a:solidFill>
                  <a:srgbClr val="000000"/>
                </a:solidFill>
                <a:effectLst/>
                <a:latin typeface="Times New Roman" panose="02020603050405020304" pitchFamily="18" charset="0"/>
                <a:ea typeface="Calibri" panose="020F0502020204030204" charset="0"/>
              </a:rPr>
              <a:t>xe tải nhỏ</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xe lam</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xích lô m</a:t>
            </a:r>
            <a:r>
              <a:rPr lang="en-US" altLang="vi-VN" sz="3200" b="1" i="1" u="sng">
                <a:solidFill>
                  <a:srgbClr val="000000"/>
                </a:solidFill>
                <a:effectLst/>
                <a:latin typeface="Times New Roman" panose="02020603050405020304" pitchFamily="18" charset="0"/>
                <a:ea typeface="Calibri" panose="020F0502020204030204" charset="0"/>
              </a:rPr>
              <a:t>áy</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nườm nượp</a:t>
            </a:r>
            <a:r>
              <a:rPr lang="vi-VN" sz="3200" b="1" i="1">
                <a:solidFill>
                  <a:srgbClr val="000000"/>
                </a:solidFill>
                <a:effectLst/>
                <a:latin typeface="Times New Roman" panose="02020603050405020304" pitchFamily="18" charset="0"/>
                <a:ea typeface="Calibri" panose="020F0502020204030204" charset="0"/>
              </a:rPr>
              <a:t> chở hàng </a:t>
            </a:r>
            <a:r>
              <a:rPr lang="en-US" altLang="vi-VN" sz="3200" b="1" i="1">
                <a:solidFill>
                  <a:srgbClr val="000000"/>
                </a:solidFill>
                <a:effectLst/>
                <a:latin typeface="Times New Roman" panose="02020603050405020304" pitchFamily="18" charset="0"/>
                <a:ea typeface="Calibri" panose="020F0502020204030204" charset="0"/>
              </a:rPr>
              <a:t>hóa/ </a:t>
            </a:r>
            <a:r>
              <a:rPr lang="vi-VN" sz="3200" b="1" i="1">
                <a:solidFill>
                  <a:srgbClr val="000000"/>
                </a:solidFill>
                <a:effectLst/>
                <a:latin typeface="Times New Roman" panose="02020603050405020304" pitchFamily="18" charset="0"/>
                <a:ea typeface="Calibri" panose="020F0502020204030204" charset="0"/>
              </a:rPr>
              <a:t>và thực phẩm/ từ những </a:t>
            </a:r>
            <a:r>
              <a:rPr lang="vi-VN" sz="3200" b="1" i="1" u="sng">
                <a:solidFill>
                  <a:srgbClr val="000000"/>
                </a:solidFill>
                <a:effectLst/>
                <a:latin typeface="Times New Roman" panose="02020603050405020304" pitchFamily="18" charset="0"/>
                <a:ea typeface="Calibri" panose="020F0502020204030204" charset="0"/>
              </a:rPr>
              <a:t>vùng ngoại ô</a:t>
            </a:r>
            <a:r>
              <a:rPr lang="vi-VN" sz="3200" b="1" i="1">
                <a:solidFill>
                  <a:srgbClr val="000000"/>
                </a:solidFill>
                <a:effectLst/>
                <a:latin typeface="Times New Roman" panose="02020603050405020304" pitchFamily="18" charset="0"/>
                <a:ea typeface="Calibri" panose="020F0502020204030204" charset="0"/>
              </a:rPr>
              <a:t>/ về c</a:t>
            </a:r>
            <a:r>
              <a:rPr lang="en-US" altLang="vi-VN" sz="3200" b="1" i="1">
                <a:solidFill>
                  <a:srgbClr val="000000"/>
                </a:solidFill>
                <a:effectLst/>
                <a:latin typeface="Times New Roman" panose="02020603050405020304" pitchFamily="18" charset="0"/>
                <a:ea typeface="Calibri" panose="020F0502020204030204" charset="0"/>
              </a:rPr>
              <a:t>ác</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chợ Bến Thành,</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Cầu Muối</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đ</a:t>
            </a:r>
            <a:r>
              <a:rPr lang="en-US" altLang="vi-VN" sz="3200" b="1" i="1" u="sng">
                <a:solidFill>
                  <a:srgbClr val="000000"/>
                </a:solidFill>
                <a:effectLst/>
                <a:latin typeface="Times New Roman" panose="02020603050405020304" pitchFamily="18" charset="0"/>
                <a:ea typeface="Calibri" panose="020F0502020204030204" charset="0"/>
              </a:rPr>
              <a:t>ánh</a:t>
            </a:r>
            <a:r>
              <a:rPr lang="vi-VN" sz="3200" b="1" i="1" u="sng">
                <a:solidFill>
                  <a:srgbClr val="000000"/>
                </a:solidFill>
                <a:effectLst/>
                <a:latin typeface="Times New Roman" panose="02020603050405020304" pitchFamily="18" charset="0"/>
                <a:ea typeface="Calibri" panose="020F0502020204030204" charset="0"/>
              </a:rPr>
              <a:t> thức</a:t>
            </a:r>
            <a:r>
              <a:rPr lang="vi-VN" sz="3200" b="1" i="1">
                <a:solidFill>
                  <a:srgbClr val="000000"/>
                </a:solidFill>
                <a:effectLst/>
                <a:latin typeface="Times New Roman" panose="02020603050405020304" pitchFamily="18" charset="0"/>
                <a:ea typeface="Calibri" panose="020F0502020204030204" charset="0"/>
              </a:rPr>
              <a:t> cả thành phố dậy/ bởi những tiếng m</a:t>
            </a:r>
            <a:r>
              <a:rPr lang="en-US" altLang="vi-VN" sz="3200" b="1" i="1">
                <a:solidFill>
                  <a:srgbClr val="000000"/>
                </a:solidFill>
                <a:effectLst/>
                <a:latin typeface="Times New Roman" panose="02020603050405020304" pitchFamily="18" charset="0"/>
                <a:ea typeface="Calibri" panose="020F0502020204030204" charset="0"/>
              </a:rPr>
              <a:t>áy</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nổ giòn</a:t>
            </a:r>
            <a:r>
              <a:rPr lang="vi-VN" sz="3200" b="1" i="1">
                <a:solidFill>
                  <a:srgbClr val="000000"/>
                </a:solidFill>
                <a:effectLst/>
                <a:latin typeface="Times New Roman" panose="02020603050405020304" pitchFamily="18" charset="0"/>
                <a:ea typeface="Calibri" panose="020F0502020204030204" charset="0"/>
              </a:rPr>
              <a:t>.//</a:t>
            </a:r>
            <a:endParaRPr lang="en-US" sz="3200" b="1">
              <a:effectLst/>
              <a:latin typeface="Times New Roman" panose="02020603050405020304" pitchFamily="18" charset="0"/>
              <a:ea typeface="Calibri" panose="020F0502020204030204" charset="0"/>
            </a:endParaRPr>
          </a:p>
          <a:p>
            <a:pPr indent="90170" algn="just">
              <a:lnSpc>
                <a:spcPct val="120000"/>
              </a:lnSpc>
            </a:pPr>
            <a:r>
              <a:rPr lang="en-US" sz="3200" b="1" i="1">
                <a:solidFill>
                  <a:srgbClr val="000000"/>
                </a:solidFill>
                <a:effectLst/>
                <a:latin typeface="Times New Roman" panose="02020603050405020304" pitchFamily="18" charset="0"/>
                <a:ea typeface="Calibri" panose="020F0502020204030204" charset="0"/>
              </a:rPr>
              <a:t>	</a:t>
            </a:r>
            <a:r>
              <a:rPr lang="vi-VN" sz="3200" b="1" i="1">
                <a:solidFill>
                  <a:srgbClr val="000000"/>
                </a:solidFill>
                <a:effectLst/>
                <a:latin typeface="Times New Roman" panose="02020603050405020304" pitchFamily="18" charset="0"/>
                <a:ea typeface="Calibri" panose="020F0502020204030204" charset="0"/>
              </a:rPr>
              <a:t>Thành phố mình </a:t>
            </a:r>
            <a:r>
              <a:rPr lang="vi-VN" sz="3200" b="1" i="1" u="sng">
                <a:solidFill>
                  <a:srgbClr val="000000"/>
                </a:solidFill>
                <a:effectLst/>
                <a:latin typeface="Times New Roman" panose="02020603050405020304" pitchFamily="18" charset="0"/>
                <a:ea typeface="Calibri" panose="020F0502020204030204" charset="0"/>
              </a:rPr>
              <a:t>đẹp qu</a:t>
            </a:r>
            <a:r>
              <a:rPr lang="en-US" altLang="vi-VN" sz="3200" b="1" i="1" u="sng">
                <a:solidFill>
                  <a:srgbClr val="000000"/>
                </a:solidFill>
                <a:effectLst/>
                <a:latin typeface="Times New Roman" panose="02020603050405020304" pitchFamily="18" charset="0"/>
                <a:ea typeface="Calibri" panose="020F0502020204030204" charset="0"/>
              </a:rPr>
              <a:t>á !</a:t>
            </a:r>
            <a:r>
              <a:rPr lang="vi-VN" sz="3200" b="1" i="1">
                <a:solidFill>
                  <a:srgbClr val="000000"/>
                </a:solidFill>
                <a:effectLst/>
                <a:latin typeface="Times New Roman" panose="02020603050405020304" pitchFamily="18" charset="0"/>
                <a:ea typeface="Calibri" panose="020F0502020204030204" charset="0"/>
              </a:rPr>
              <a:t>// </a:t>
            </a:r>
            <a:r>
              <a:rPr lang="vi-VN" sz="3200" b="1" i="1" u="sng">
                <a:solidFill>
                  <a:srgbClr val="000000"/>
                </a:solidFill>
                <a:effectLst/>
                <a:latin typeface="Times New Roman" panose="02020603050405020304" pitchFamily="18" charset="0"/>
                <a:ea typeface="Calibri" panose="020F0502020204030204" charset="0"/>
              </a:rPr>
              <a:t>Đẹp qu</a:t>
            </a:r>
            <a:r>
              <a:rPr lang="en-US" altLang="vi-VN" sz="3200" b="1" i="1" u="sng">
                <a:solidFill>
                  <a:srgbClr val="000000"/>
                </a:solidFill>
                <a:effectLst/>
                <a:latin typeface="Times New Roman" panose="02020603050405020304" pitchFamily="18" charset="0"/>
                <a:ea typeface="Calibri" panose="020F0502020204030204" charset="0"/>
              </a:rPr>
              <a:t>á </a:t>
            </a:r>
            <a:r>
              <a:rPr lang="vi-VN" sz="3200" b="1" i="1">
                <a:solidFill>
                  <a:srgbClr val="000000"/>
                </a:solidFill>
                <a:effectLst/>
                <a:latin typeface="Times New Roman" panose="02020603050405020304" pitchFamily="18" charset="0"/>
                <a:ea typeface="Calibri" panose="020F0502020204030204" charset="0"/>
              </a:rPr>
              <a:t>đi!//</a:t>
            </a:r>
            <a:endParaRPr lang="en-US" sz="3200" b="1">
              <a:effectLst/>
              <a:latin typeface="Times New Roman" panose="02020603050405020304" pitchFamily="18" charset="0"/>
              <a:ea typeface="Calibri" panose="020F0502020204030204" charset="0"/>
            </a:endParaRPr>
          </a:p>
        </p:txBody>
      </p:sp>
    </p:spTree>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2"/>
          <p:cNvSpPr txBox="1"/>
          <p:nvPr/>
        </p:nvSpPr>
        <p:spPr>
          <a:xfrm>
            <a:off x="-635" y="1570355"/>
            <a:ext cx="12192635" cy="101473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Luyện đọc theo nhóm đôi</a:t>
            </a:r>
            <a:endPar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 name="Đồng hồ đếm ngược 2 phút có tiếng">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3473450" y="4079875"/>
            <a:ext cx="4415790" cy="18707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mute="1">
                <p:cTn id="10" fill="hold" display="1">
                  <p:stCondLst>
                    <p:cond delay="indefinite"/>
                  </p:stCondLst>
                </p:cTn>
                <p:tgtEl>
                  <p:spTgt spid="2"/>
                </p:tgtEl>
              </p:cMediaNode>
            </p:video>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2"/>
          <p:cNvSpPr txBox="1"/>
          <p:nvPr/>
        </p:nvSpPr>
        <p:spPr>
          <a:xfrm>
            <a:off x="-302260" y="2921635"/>
            <a:ext cx="12192635" cy="101473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Thi đua đọc trước lớp</a:t>
            </a:r>
            <a:endParaRPr kumimoji="0" lang="en-US" sz="6000" b="1" i="0" u="none" strike="noStrike" kern="1200" cap="none" spc="0" normalizeH="0" baseline="0" noProof="0" dirty="0">
              <a:ln>
                <a:solidFill>
                  <a:srgbClr val="ED7D31">
                    <a:lumMod val="75000"/>
                  </a:srgbClr>
                </a:solid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0"/>
            <a:ext cx="12192000" cy="6858000"/>
          </a:xfrm>
          <a:prstGeom prst="rect">
            <a:avLst/>
          </a:prstGeom>
        </p:spPr>
      </p:pic>
      <p:sp>
        <p:nvSpPr>
          <p:cNvPr id="5" name="Rectangle: Rounded Corners 4"/>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3"/>
          <p:cNvGrpSpPr/>
          <p:nvPr/>
        </p:nvGrpSpPr>
        <p:grpSpPr>
          <a:xfrm>
            <a:off x="2163800" y="629644"/>
            <a:ext cx="7789055" cy="1023337"/>
            <a:chOff x="3608614" y="-3323"/>
            <a:chExt cx="11661131" cy="443070"/>
          </a:xfrm>
        </p:grpSpPr>
        <p:sp>
          <p:nvSpPr>
            <p:cNvPr id="7" name="TextBox 6"/>
            <p:cNvSpPr txBox="1"/>
            <p:nvPr/>
          </p:nvSpPr>
          <p:spPr>
            <a:xfrm>
              <a:off x="3608614" y="0"/>
              <a:ext cx="11661131" cy="439747"/>
            </a:xfrm>
            <a:prstGeom prst="rect">
              <a:avLst/>
            </a:prstGeom>
            <a:noFill/>
          </p:spPr>
          <p:txBody>
            <a:bodyPr wrap="square" rtlCol="0">
              <a:spAutoFit/>
            </a:bodyPr>
            <a:lstStyle/>
            <a:p>
              <a:pPr algn="ct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Lắng</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nghe</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đọc</a:t>
              </a:r>
              <a:r>
                <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rPr>
                <a:t> </a:t>
              </a:r>
              <a:r>
                <a:rPr lang="en-US" sz="6000" dirty="0" err="1">
                  <a:ln w="254000">
                    <a:solidFill>
                      <a:schemeClr val="bg1"/>
                    </a:solidFill>
                  </a:ln>
                  <a:solidFill>
                    <a:srgbClr val="FF0000"/>
                  </a:solidFill>
                  <a:effectLst>
                    <a:glow rad="63500">
                      <a:schemeClr val="accent2">
                        <a:satMod val="175000"/>
                        <a:alpha val="40000"/>
                      </a:schemeClr>
                    </a:glow>
                  </a:effectLst>
                  <a:latin typeface="UVN Banh Mi" pitchFamily="2" charset="0"/>
                </a:rPr>
                <a:t>mẫu</a:t>
              </a:r>
              <a:endParaRPr lang="en-US" sz="6000" dirty="0">
                <a:ln w="254000">
                  <a:solidFill>
                    <a:schemeClr val="bg1"/>
                  </a:solidFill>
                </a:ln>
                <a:solidFill>
                  <a:srgbClr val="FF0000"/>
                </a:solidFill>
                <a:effectLst>
                  <a:glow rad="63500">
                    <a:schemeClr val="accent2">
                      <a:satMod val="175000"/>
                      <a:alpha val="40000"/>
                    </a:schemeClr>
                  </a:glow>
                </a:effectLst>
                <a:latin typeface="UVN Banh Mi" pitchFamily="2" charset="0"/>
              </a:endParaRPr>
            </a:p>
          </p:txBody>
        </p:sp>
        <p:sp>
          <p:nvSpPr>
            <p:cNvPr id="8" name="TextBox 7"/>
            <p:cNvSpPr txBox="1"/>
            <p:nvPr/>
          </p:nvSpPr>
          <p:spPr>
            <a:xfrm>
              <a:off x="3928039" y="-3323"/>
              <a:ext cx="10901595" cy="439747"/>
            </a:xfrm>
            <a:prstGeom prst="rect">
              <a:avLst/>
            </a:prstGeom>
            <a:noFill/>
          </p:spPr>
          <p:txBody>
            <a:bodyPr wrap="square" rtlCol="0">
              <a:spAutoFit/>
            </a:bodyPr>
            <a:lstStyle/>
            <a:p>
              <a:pPr algn="ct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Lắng</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nghe</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đọc</a:t>
              </a:r>
              <a:r>
                <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 </a:t>
              </a:r>
              <a:r>
                <a:rPr lang="en-US" sz="6000" b="1" dirty="0" err="1">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rPr>
                <a:t>mẫu</a:t>
              </a:r>
              <a:endParaRPr lang="en-US" sz="6000" b="1" dirty="0">
                <a:ln w="9525">
                  <a:solidFill>
                    <a:schemeClr val="bg1"/>
                  </a:solidFill>
                  <a:prstDash val="solid"/>
                </a:ln>
                <a:solidFill>
                  <a:srgbClr val="FF0000"/>
                </a:solidFill>
                <a:effectLst>
                  <a:glow rad="63500">
                    <a:schemeClr val="accent2">
                      <a:satMod val="175000"/>
                      <a:alpha val="40000"/>
                    </a:schemeClr>
                  </a:glow>
                  <a:outerShdw blurRad="12700" dist="38100" dir="2700000" algn="tl" rotWithShape="0">
                    <a:srgbClr val="FFFF99"/>
                  </a:outerShdw>
                </a:effectLst>
                <a:latin typeface="UVN Banh Mi" pitchFamily="2" charset="0"/>
              </a:endParaRPr>
            </a:p>
          </p:txBody>
        </p:sp>
      </p:grpSp>
      <p:grpSp>
        <p:nvGrpSpPr>
          <p:cNvPr id="9" name="Group 8"/>
          <p:cNvGrpSpPr/>
          <p:nvPr/>
        </p:nvGrpSpPr>
        <p:grpSpPr>
          <a:xfrm>
            <a:off x="472640" y="2815297"/>
            <a:ext cx="3562718" cy="812800"/>
            <a:chOff x="4439920" y="1656080"/>
            <a:chExt cx="3562718" cy="812800"/>
          </a:xfrm>
        </p:grpSpPr>
        <p:sp>
          <p:nvSpPr>
            <p:cNvPr id="10" name="Rounded Rectangle 5"/>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827083" y="1701522"/>
              <a:ext cx="3175555" cy="721915"/>
              <a:chOff x="4766123" y="2523569"/>
              <a:chExt cx="3175555" cy="721915"/>
            </a:xfrm>
          </p:grpSpPr>
          <p:pic>
            <p:nvPicPr>
              <p:cNvPr id="12" name="Picture 1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13" name="TextBox 12"/>
              <p:cNvSpPr txBox="1"/>
              <p:nvPr/>
            </p:nvSpPr>
            <p:spPr>
              <a:xfrm>
                <a:off x="5488038" y="2624341"/>
                <a:ext cx="2453640" cy="584775"/>
              </a:xfrm>
              <a:prstGeom prst="rect">
                <a:avLst/>
              </a:prstGeom>
              <a:noFill/>
            </p:spPr>
            <p:txBody>
              <a:bodyPr wrap="square" rtlCol="0">
                <a:spAutoFit/>
              </a:bodyPr>
              <a:lstStyle/>
              <a:p>
                <a:r>
                  <a:rPr lang="vi-VN" sz="3200" dirty="0">
                    <a:latin typeface="SVN-Kitten" pitchFamily="50" charset="0"/>
                  </a:rPr>
                  <a:t>Tai nghe</a:t>
                </a:r>
                <a:endParaRPr lang="en-US" sz="3200" dirty="0">
                  <a:latin typeface="SVN-Kitten" pitchFamily="50" charset="0"/>
                </a:endParaRPr>
              </a:p>
            </p:txBody>
          </p:sp>
        </p:grpSp>
      </p:grpSp>
      <p:grpSp>
        <p:nvGrpSpPr>
          <p:cNvPr id="14" name="Group 13"/>
          <p:cNvGrpSpPr/>
          <p:nvPr/>
        </p:nvGrpSpPr>
        <p:grpSpPr>
          <a:xfrm>
            <a:off x="9008592" y="2768836"/>
            <a:ext cx="3562718" cy="881219"/>
            <a:chOff x="4439920" y="2533283"/>
            <a:chExt cx="3562718" cy="881219"/>
          </a:xfrm>
        </p:grpSpPr>
        <p:sp>
          <p:nvSpPr>
            <p:cNvPr id="17" name="Rounded Rectangle 10"/>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694140" y="2556259"/>
              <a:ext cx="3308498" cy="840877"/>
              <a:chOff x="4633180" y="3352340"/>
              <a:chExt cx="3308498" cy="840877"/>
            </a:xfrm>
          </p:grpSpPr>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20" name="TextBox 19"/>
              <p:cNvSpPr txBox="1"/>
              <p:nvPr/>
            </p:nvSpPr>
            <p:spPr>
              <a:xfrm>
                <a:off x="5488038" y="3568665"/>
                <a:ext cx="2453640" cy="584775"/>
              </a:xfrm>
              <a:prstGeom prst="rect">
                <a:avLst/>
              </a:prstGeom>
              <a:noFill/>
            </p:spPr>
            <p:txBody>
              <a:bodyPr wrap="square" rtlCol="0">
                <a:spAutoFit/>
              </a:bodyPr>
              <a:lstStyle/>
              <a:p>
                <a:r>
                  <a:rPr lang="vi-VN" sz="3200" dirty="0">
                    <a:latin typeface="SVN-Kitten" pitchFamily="50" charset="0"/>
                  </a:rPr>
                  <a:t>Tay dò</a:t>
                </a:r>
                <a:endParaRPr lang="en-US" sz="3200" dirty="0">
                  <a:latin typeface="SVN-Kitten" pitchFamily="50" charset="0"/>
                </a:endParaRPr>
              </a:p>
            </p:txBody>
          </p:sp>
        </p:grpSp>
      </p:grpSp>
      <p:grpSp>
        <p:nvGrpSpPr>
          <p:cNvPr id="22" name="Group 21"/>
          <p:cNvGrpSpPr/>
          <p:nvPr/>
        </p:nvGrpSpPr>
        <p:grpSpPr>
          <a:xfrm>
            <a:off x="4852770" y="3386677"/>
            <a:ext cx="3633839" cy="971666"/>
            <a:chOff x="4368799" y="3593748"/>
            <a:chExt cx="3633839" cy="971666"/>
          </a:xfrm>
        </p:grpSpPr>
        <p:sp>
          <p:nvSpPr>
            <p:cNvPr id="23" name="Rounded Rectangle 15"/>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4633183" y="3593748"/>
              <a:ext cx="3369455" cy="971666"/>
              <a:chOff x="4602700" y="4260121"/>
              <a:chExt cx="3369455" cy="971666"/>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6" name="TextBox 25"/>
              <p:cNvSpPr txBox="1"/>
              <p:nvPr/>
            </p:nvSpPr>
            <p:spPr>
              <a:xfrm>
                <a:off x="5518515" y="4427695"/>
                <a:ext cx="2453640" cy="584775"/>
              </a:xfrm>
              <a:prstGeom prst="rect">
                <a:avLst/>
              </a:prstGeom>
              <a:noFill/>
            </p:spPr>
            <p:txBody>
              <a:bodyPr wrap="square" rtlCol="0">
                <a:spAutoFit/>
              </a:bodyPr>
              <a:lstStyle/>
              <a:p>
                <a:r>
                  <a:rPr lang="vi-VN" sz="3200" dirty="0">
                    <a:latin typeface="SVN-Kitten" pitchFamily="50" charset="0"/>
                  </a:rPr>
                  <a:t>Mắt dõi</a:t>
                </a:r>
                <a:endParaRPr lang="en-US" sz="3200" dirty="0">
                  <a:latin typeface="SVN-Kitten" pitchFamily="50" charset="0"/>
                </a:endParaRPr>
              </a:p>
            </p:txBody>
          </p:sp>
        </p:grpSp>
      </p:grpSp>
      <p:pic>
        <p:nvPicPr>
          <p:cNvPr id="27" name="Picture 26"/>
          <p:cNvPicPr>
            <a:picLocks noChangeAspect="1"/>
          </p:cNvPicPr>
          <p:nvPr/>
        </p:nvPicPr>
        <p:blipFill>
          <a:blip r:embed="rId6"/>
          <a:stretch>
            <a:fillRect/>
          </a:stretch>
        </p:blipFill>
        <p:spPr>
          <a:xfrm flipH="1">
            <a:off x="2660214" y="3728869"/>
            <a:ext cx="2023883" cy="2684987"/>
          </a:xfrm>
          <a:prstGeom prst="rect">
            <a:avLst/>
          </a:prstGeom>
        </p:spPr>
      </p:pic>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306914" y="203329"/>
            <a:ext cx="11766429" cy="6066621"/>
          </a:xfrm>
          <a:prstGeom prst="round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1"/>
          <a:stretch>
            <a:fillRect/>
          </a:stretch>
        </p:blipFill>
        <p:spPr>
          <a:xfrm>
            <a:off x="306705" y="4605020"/>
            <a:ext cx="1527810" cy="2043430"/>
          </a:xfrm>
          <a:prstGeom prst="rect">
            <a:avLst/>
          </a:prstGeom>
          <a:effectLst>
            <a:innerShdw blurRad="63500" dist="50800" dir="5400000">
              <a:schemeClr val="tx1">
                <a:lumMod val="75000"/>
                <a:lumOff val="25000"/>
                <a:alpha val="50000"/>
              </a:schemeClr>
            </a:innerShdw>
          </a:effectLst>
        </p:spPr>
      </p:pic>
      <p:pic>
        <p:nvPicPr>
          <p:cNvPr id="37" name="Picture 36"/>
          <p:cNvPicPr>
            <a:picLocks noChangeAspect="1"/>
          </p:cNvPicPr>
          <p:nvPr/>
        </p:nvPicPr>
        <p:blipFill>
          <a:blip r:embed="rId2"/>
          <a:stretch>
            <a:fillRect/>
          </a:stretch>
        </p:blipFill>
        <p:spPr>
          <a:xfrm>
            <a:off x="10297795" y="4719320"/>
            <a:ext cx="2014855" cy="1929130"/>
          </a:xfrm>
          <a:prstGeom prst="rect">
            <a:avLst/>
          </a:prstGeom>
          <a:effectLst>
            <a:innerShdw blurRad="63500" dist="50800" dir="5400000">
              <a:schemeClr val="tx1">
                <a:lumMod val="75000"/>
                <a:lumOff val="25000"/>
                <a:alpha val="50000"/>
              </a:schemeClr>
            </a:innerShdw>
          </a:effectLst>
        </p:spPr>
      </p:pic>
      <p:sp>
        <p:nvSpPr>
          <p:cNvPr id="5" name="TextBox 4"/>
          <p:cNvSpPr txBox="1"/>
          <p:nvPr/>
        </p:nvSpPr>
        <p:spPr>
          <a:xfrm>
            <a:off x="306705" y="837565"/>
            <a:ext cx="11767185" cy="922020"/>
          </a:xfrm>
          <a:prstGeom prst="rect">
            <a:avLst/>
          </a:prstGeom>
          <a:noFill/>
        </p:spPr>
        <p:txBody>
          <a:bodyPr wrap="square" rtlCol="0">
            <a:spAutoFit/>
          </a:bodyPr>
          <a:lstStyle/>
          <a:p>
            <a:pPr algn="just"/>
            <a:r>
              <a:rPr lang="en-US" sz="5400" b="1" dirty="0" err="1">
                <a:latin typeface="Times New Roman" panose="02020603050405020304" pitchFamily="18" charset="0"/>
                <a:cs typeface="Times New Roman" panose="02020603050405020304" pitchFamily="18" charset="0"/>
              </a:rPr>
              <a:t>Hãy</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nội</a:t>
            </a:r>
            <a:r>
              <a:rPr lang="en-US" sz="5400" b="1" dirty="0">
                <a:latin typeface="Times New Roman" panose="02020603050405020304" pitchFamily="18" charset="0"/>
                <a:cs typeface="Times New Roman" panose="02020603050405020304" pitchFamily="18" charset="0"/>
              </a:rPr>
              <a:t> dung </a:t>
            </a:r>
            <a:r>
              <a:rPr lang="en-US" sz="5400" b="1" dirty="0" err="1">
                <a:latin typeface="Times New Roman" panose="02020603050405020304" pitchFamily="18" charset="0"/>
                <a:cs typeface="Times New Roman" panose="02020603050405020304" pitchFamily="18" charset="0"/>
              </a:rPr>
              <a:t>và</a:t>
            </a:r>
            <a:r>
              <a:rPr lang="en-US" sz="5400" b="1" dirty="0">
                <a:latin typeface="Times New Roman" panose="02020603050405020304" pitchFamily="18" charset="0"/>
                <a:cs typeface="Times New Roman" panose="02020603050405020304" pitchFamily="18" charset="0"/>
              </a:rPr>
              <a:t> ý </a:t>
            </a:r>
            <a:r>
              <a:rPr lang="en-US" sz="5400" b="1" dirty="0" err="1">
                <a:latin typeface="Times New Roman" panose="02020603050405020304" pitchFamily="18" charset="0"/>
                <a:cs typeface="Times New Roman" panose="02020603050405020304" pitchFamily="18" charset="0"/>
              </a:rPr>
              <a:t>nghĩa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của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bài</a:t>
            </a:r>
            <a:r>
              <a:rPr lang="en-US" sz="5400" b="1" dirty="0">
                <a:latin typeface="Times New Roman" panose="02020603050405020304" pitchFamily="18" charset="0"/>
                <a:cs typeface="Times New Roman" panose="02020603050405020304" pitchFamily="18" charset="0"/>
              </a:rPr>
              <a:t>? </a:t>
            </a:r>
            <a:endParaRPr lang="en-US" sz="5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306705" y="2138045"/>
            <a:ext cx="11450320" cy="10007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b="1" dirty="0" err="1"/>
              <a:t>Nội</a:t>
            </a:r>
            <a:r>
              <a:rPr lang="en-US" sz="3200" b="1" dirty="0"/>
              <a:t> dung: </a:t>
            </a:r>
            <a:r>
              <a:rPr lang="vi-VN" sz="3200" kern="0" dirty="0">
                <a:effectLst/>
                <a:latin typeface="Times New Roman" panose="02020603050405020304" pitchFamily="18" charset="0"/>
                <a:ea typeface="Times New Roman" panose="02020603050405020304" pitchFamily="18" charset="0"/>
              </a:rPr>
              <a:t>Cảnh vật của Thành phố Hồ Chí Minh vào buổi sáng thật đẹp, đầy sức sống. </a:t>
            </a:r>
            <a:endParaRPr lang="en-US" sz="3200" dirty="0"/>
          </a:p>
        </p:txBody>
      </p:sp>
      <p:sp>
        <p:nvSpPr>
          <p:cNvPr id="3" name="Rectangle 2"/>
          <p:cNvSpPr/>
          <p:nvPr/>
        </p:nvSpPr>
        <p:spPr>
          <a:xfrm>
            <a:off x="307340" y="3429000"/>
            <a:ext cx="11449685" cy="10007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3200" b="1" dirty="0"/>
              <a:t>Ý </a:t>
            </a:r>
            <a:r>
              <a:rPr lang="en-US" sz="3200" b="1" dirty="0" err="1"/>
              <a:t>nghĩa</a:t>
            </a:r>
            <a:r>
              <a:rPr lang="en-US" sz="3200" b="1" dirty="0"/>
              <a:t>: </a:t>
            </a:r>
            <a:r>
              <a:rPr lang="vi-VN" sz="3200" kern="0" dirty="0">
                <a:effectLst/>
                <a:latin typeface="Times New Roman" panose="02020603050405020304" pitchFamily="18" charset="0"/>
                <a:ea typeface="Times New Roman" panose="02020603050405020304" pitchFamily="18" charset="0"/>
              </a:rPr>
              <a:t>Tình yêu, niềm tự hào của tác giả về vẻ đẹp của thành phố mang tên Bác.</a:t>
            </a:r>
            <a:endParaRPr lang="en-US" sz="3200" dirty="0"/>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2" grpId="1" animBg="1"/>
      <p:bldP spid="3" grpId="0" bldLvl="0" animBg="1"/>
      <p:bldP spid="3"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80000"/>
            <a:lum/>
          </a:blip>
          <a:srcRect/>
          <a:stretch>
            <a:fillRect t="-9000" b="-19000"/>
          </a:stretch>
        </a:blipFill>
        <a:effectLst/>
      </p:bgPr>
    </p:bg>
    <p:spTree>
      <p:nvGrpSpPr>
        <p:cNvPr id="1" name=""/>
        <p:cNvGrpSpPr/>
        <p:nvPr/>
      </p:nvGrpSpPr>
      <p:grpSpPr>
        <a:xfrm>
          <a:off x="0" y="0"/>
          <a:ext cx="0" cy="0"/>
          <a:chOff x="0" y="0"/>
          <a:chExt cx="0" cy="0"/>
        </a:xfrm>
      </p:grpSpPr>
      <p:sp>
        <p:nvSpPr>
          <p:cNvPr id="2" name="TextBox 1"/>
          <p:cNvSpPr txBox="1"/>
          <p:nvPr/>
        </p:nvSpPr>
        <p:spPr>
          <a:xfrm>
            <a:off x="3797300" y="2599204"/>
            <a:ext cx="45974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rPr>
              <a:t>Tạm biệt</a:t>
            </a:r>
            <a:endPar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rPr>
              <a:t>Hẹn gặp lại!</a:t>
            </a:r>
            <a:endParaRPr kumimoji="0" lang="en-US" sz="6000" b="0" i="0" u="none" strike="noStrike" kern="1200" cap="none" spc="0" normalizeH="0" baseline="0" noProof="0">
              <a:ln w="0"/>
              <a:solidFill>
                <a:srgbClr val="FF945F"/>
              </a:solidFill>
              <a:effectLst>
                <a:outerShdw blurRad="38100" dist="25400" dir="5400000" algn="ctr" rotWithShape="0">
                  <a:srgbClr val="6E747A">
                    <a:alpha val="43000"/>
                  </a:srgbClr>
                </a:outerShdw>
              </a:effectLst>
              <a:uLnTx/>
              <a:uFillTx/>
              <a:latin typeface="UTM Cookies" panose="02040603050506020204" pitchFamily="18" charset="0"/>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1" y="0"/>
            <a:ext cx="12192000" cy="6858000"/>
          </a:xfrm>
          <a:prstGeom prst="rect">
            <a:avLst/>
          </a:prstGeom>
        </p:spPr>
      </p:pic>
      <p:sp>
        <p:nvSpPr>
          <p:cNvPr id="5" name="Rectangle: Rounded Corners 4"/>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p:cNvSpPr txBox="1"/>
          <p:nvPr/>
        </p:nvSpPr>
        <p:spPr>
          <a:xfrm>
            <a:off x="504448" y="178626"/>
            <a:ext cx="11183101" cy="636968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rPr>
              <a:t>Buổi sáng ở Thành phố Hồ Chí Minh</a:t>
            </a:r>
            <a:endParaRPr kumimoji="0" lang="vi-VN" sz="3600" b="1" i="0" u="none" strike="noStrike" kern="1200" cap="none" spc="0" normalizeH="0" baseline="0" noProof="0">
              <a:ln>
                <a:noFill/>
              </a:ln>
              <a:solidFill>
                <a:srgbClr val="0070C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Một ngày mới bắt đầu.</a:t>
            </a:r>
            <a:endParaRPr kumimoji="0" lang="vi-VN" sz="2800" b="1" i="0" u="none" strike="noStrike" kern="1200" cap="none" spc="0" normalizeH="0" baseline="0" noProof="0">
              <a:ln>
                <a:noFill/>
              </a:ln>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Mảng thành phố hiện ra trước mắt tôi đã biến màu trong bước chuyển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huyền ảo của rạng đông. Mặt trời chưa xuất hiện nhưng tầng tầng lớp lớp</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bụi hồng ánh sáng đã tràn lan khắp không gian như thoa phấn trên</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những toà nhà cao tầng của thành phố, khiến chúng trở nên nguy nga,</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đậm nét. Màn đêm mờ ảo đang lắng dần rồi chìm vào đất. Thành phố</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như bồng bềnh nổi giữa một biển hơi sương. Trời sáng có thể nhận rõ</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từng phút một. Những vùng cây xanh bỗng oà tươi trong nắng sớm.</a:t>
            </a:r>
            <a:r>
              <a:rPr kumimoji="0" lang="en-US" sz="2800" b="1" i="0" u="none" strike="noStrike" kern="1200" cap="none" spc="0" normalizeH="0" baseline="0" noProof="0">
                <a:ln>
                  <a:noFill/>
                </a:ln>
                <a:effectLst/>
                <a:uLnTx/>
                <a:uFillTx/>
                <a:latin typeface="Calibri" panose="020F0502020204030204"/>
                <a:ea typeface="+mn-ea"/>
                <a:cs typeface="+mn-cs"/>
              </a:rPr>
              <a:t> </a:t>
            </a:r>
            <a:r>
              <a:rPr kumimoji="0" lang="vi-VN" sz="2800" b="1" i="0" u="none" strike="noStrike" kern="1200" cap="none" spc="0" normalizeH="0" baseline="0" noProof="0">
                <a:ln>
                  <a:noFill/>
                </a:ln>
                <a:effectLst/>
                <a:uLnTx/>
                <a:uFillTx/>
                <a:latin typeface="Calibri" panose="020F0502020204030204"/>
                <a:ea typeface="+mn-ea"/>
                <a:cs typeface="+mn-cs"/>
              </a:rPr>
              <a:t>Ánh</a:t>
            </a:r>
            <a:r>
              <a:rPr kumimoji="0" lang="en-US" altLang="vi-VN" sz="2800" b="1" i="0" u="none" strike="noStrike" kern="1200" cap="none" spc="0" normalizeH="0" baseline="0" noProof="0">
                <a:ln>
                  <a:noFill/>
                </a:ln>
                <a:effectLst/>
                <a:uLnTx/>
                <a:uFillTx/>
                <a:latin typeface="Calibri" panose="020F0502020204030204"/>
                <a:ea typeface="+mn-ea"/>
                <a:cs typeface="+mn-cs"/>
              </a:rPr>
              <a:t> </a:t>
            </a:r>
            <a:r>
              <a:rPr lang="vi-VN" sz="2800" b="1" noProof="0">
                <a:ln>
                  <a:noFill/>
                </a:ln>
                <a:solidFill>
                  <a:prstClr val="black"/>
                </a:solidFill>
                <a:effectLst/>
                <a:uLnTx/>
                <a:uFillTx/>
                <a:latin typeface="Calibri" panose="020F0502020204030204"/>
                <a:sym typeface="+mn-ea"/>
              </a:rPr>
              <a:t>đèn từ muôn vàn ô vuông cửa sổ loãng đi rất nhanh và</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thưa thớt tắt. Ba ngọn đèn đỏ trên tháp phát sóng Đài Truyền</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hình Thành phố có vẻ</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như bị hạ thấp và kéo gần lại. Mặt trời dâng chầm chậm, lơ lửng như một</a:t>
            </a:r>
            <a:r>
              <a:rPr lang="en-US" sz="2800" b="1" noProof="0">
                <a:ln>
                  <a:noFill/>
                </a:ln>
                <a:solidFill>
                  <a:prstClr val="black"/>
                </a:solidFill>
                <a:effectLst/>
                <a:uLnTx/>
                <a:uFillTx/>
                <a:latin typeface="Calibri" panose="020F0502020204030204"/>
                <a:sym typeface="+mn-ea"/>
              </a:rPr>
              <a:t> </a:t>
            </a:r>
            <a:r>
              <a:rPr lang="vi-VN" sz="2800" b="1" noProof="0">
                <a:ln>
                  <a:noFill/>
                </a:ln>
                <a:solidFill>
                  <a:prstClr val="black"/>
                </a:solidFill>
                <a:effectLst/>
                <a:uLnTx/>
                <a:uFillTx/>
                <a:latin typeface="Calibri" panose="020F0502020204030204"/>
                <a:sym typeface="+mn-ea"/>
              </a:rPr>
              <a:t>quả bóng bay mềm mại.</a:t>
            </a:r>
            <a:endParaRPr kumimoji="0" lang="vi-VN" sz="28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altLang="vi-VN"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ext Box 1"/>
          <p:cNvSpPr txBox="1"/>
          <p:nvPr/>
        </p:nvSpPr>
        <p:spPr>
          <a:xfrm>
            <a:off x="254635" y="571500"/>
            <a:ext cx="11650980" cy="6701155"/>
          </a:xfrm>
          <a:prstGeom prst="rect">
            <a:avLst/>
          </a:prstGeom>
          <a:noFill/>
        </p:spPr>
        <p:txBody>
          <a:bodyPr wrap="square" rtlCol="0" anchor="t">
            <a:noAutofit/>
          </a:bodyPr>
          <a:p>
            <a:pPr marL="0" marR="0" lvl="0" indent="0" algn="just" defTabSz="914400" rtl="0" eaLnBrk="1" fontAlgn="auto" latinLnBrk="0" hangingPunct="1">
              <a:lnSpc>
                <a:spcPct val="100000"/>
              </a:lnSpc>
              <a:spcBef>
                <a:spcPts val="0"/>
              </a:spcBef>
              <a:spcAft>
                <a:spcPts val="0"/>
              </a:spcAft>
              <a:buClrTx/>
              <a:buSzTx/>
              <a:buFontTx/>
              <a:buNone/>
              <a:defRPr/>
            </a:pPr>
            <a:r>
              <a:rPr lang="en-US" alt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Đường phố bắt đầu hoạt động và huyên náo. Những chiếc xe tải nhỏ,</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xe lam, xích lô máy nườm nượp chở hàng hoá và thực phẩm từ những</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vùng ngoại ô về các chợ Bến Thành, Cầu Muối,… đánh thức cả thành phố</a:t>
            </a: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dậy bởi những tiếng máy nổ giòn.</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Thành phố mình đẹp quá! Đẹp quá đi!</a:t>
            </a:r>
            <a:endParaRPr kumimoji="0" lang="vi-VN" sz="35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sz="3500" b="1" noProof="0">
                <a:ln>
                  <a:noFill/>
                </a:ln>
                <a:solidFill>
                  <a:prstClr val="black"/>
                </a:solidFill>
                <a:effectLst/>
                <a:uLnTx/>
                <a:uFillTx/>
                <a:latin typeface="Times New Roman" panose="02020603050405020304" pitchFamily="18" charset="0"/>
                <a:cs typeface="Times New Roman" panose="02020603050405020304" pitchFamily="18" charset="0"/>
                <a:sym typeface="+mn-ea"/>
              </a:rPr>
              <a:t>						</a:t>
            </a:r>
            <a:r>
              <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rPr>
              <a:t>Theo Nguyễn Mạnh Tuấn</a:t>
            </a:r>
            <a:endParaRPr lang="vi-VN" sz="2800" b="1" i="1" noProof="0">
              <a:ln>
                <a:noFill/>
              </a:ln>
              <a:solidFill>
                <a:prstClr val="black"/>
              </a:solidFill>
              <a:effectLst/>
              <a:uLnTx/>
              <a:uFillTx/>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p:cNvSpPr/>
          <p:nvPr/>
        </p:nvSpPr>
        <p:spPr>
          <a:xfrm>
            <a:off x="316230" y="2023745"/>
            <a:ext cx="11712575" cy="3502660"/>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707691" y="116012"/>
            <a:ext cx="11692255" cy="1568450"/>
            <a:chOff x="2159253" y="416406"/>
            <a:chExt cx="10455476" cy="1568450"/>
          </a:xfrm>
        </p:grpSpPr>
        <p:sp>
          <p:nvSpPr>
            <p:cNvPr id="9" name="TextBox 8"/>
            <p:cNvSpPr txBox="1"/>
            <p:nvPr/>
          </p:nvSpPr>
          <p:spPr>
            <a:xfrm>
              <a:off x="2653266" y="416406"/>
              <a:ext cx="8441453"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Giọng</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đọc</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endPar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10" name="TextBox 9"/>
            <p:cNvSpPr txBox="1"/>
            <p:nvPr/>
          </p:nvSpPr>
          <p:spPr>
            <a:xfrm>
              <a:off x="2159253" y="539596"/>
              <a:ext cx="10455476"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Giọng</a:t>
              </a:r>
              <a:r>
                <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8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8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toàn</a:t>
              </a:r>
              <a:r>
                <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8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endParaRPr kumimoji="0" lang="en-US" sz="8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2"/>
          <p:cNvSpPr txBox="1"/>
          <p:nvPr/>
        </p:nvSpPr>
        <p:spPr>
          <a:xfrm>
            <a:off x="915035" y="2175510"/>
            <a:ext cx="10129520" cy="2507615"/>
          </a:xfrm>
          <a:prstGeom prst="rect">
            <a:avLst/>
          </a:prstGeom>
          <a:noFill/>
        </p:spPr>
        <p:txBody>
          <a:bodyPr wrap="square" rtlCol="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Toàn bài đọc với giọng thong thả, tươi vui, câu cuối đọc với giọng tự hào.</a:t>
            </a:r>
            <a:endParaRPr kumimoji="0" lang="vi-VN" sz="4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4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Nhấn giọng ở những từ ngữ tả vẻ đẹp của cảnh, gợi tả âm thanh,...</a:t>
            </a:r>
            <a:endParaRPr kumimoji="0" lang="vi-VN"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p:cNvSpPr/>
          <p:nvPr/>
        </p:nvSpPr>
        <p:spPr>
          <a:xfrm>
            <a:off x="240319" y="2077238"/>
            <a:ext cx="11712632" cy="2977137"/>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367331" y="116012"/>
            <a:ext cx="11824971" cy="1568450"/>
            <a:chOff x="1854895" y="416406"/>
            <a:chExt cx="10574153" cy="1568450"/>
          </a:xfrm>
        </p:grpSpPr>
        <p:sp>
          <p:nvSpPr>
            <p:cNvPr id="9" name="TextBox 8"/>
            <p:cNvSpPr txBox="1"/>
            <p:nvPr/>
          </p:nvSpPr>
          <p:spPr>
            <a:xfrm>
              <a:off x="1854895" y="416406"/>
              <a:ext cx="10574153" cy="1568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bài</a:t>
              </a:r>
              <a:endPar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10" name="TextBox 9"/>
            <p:cNvSpPr txBox="1"/>
            <p:nvPr/>
          </p:nvSpPr>
          <p:spPr>
            <a:xfrm>
              <a:off x="1854895" y="416406"/>
              <a:ext cx="10460586" cy="15684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a:t>
              </a:r>
              <a:r>
                <a:rPr kumimoji="0" lang="en-US" sz="96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9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từ khó</a:t>
              </a:r>
              <a:endParaRPr kumimoji="0" lang="en-US" sz="96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2"/>
          <p:cNvSpPr txBox="1"/>
          <p:nvPr/>
        </p:nvSpPr>
        <p:spPr>
          <a:xfrm>
            <a:off x="781445" y="2881915"/>
            <a:ext cx="11171543" cy="9220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a:ln>
                  <a:noFill/>
                </a:ln>
                <a:solidFill>
                  <a:prstClr val="black"/>
                </a:solidFill>
                <a:effectLst/>
                <a:uLnTx/>
                <a:uFillTx/>
                <a:latin typeface="Calibri" panose="020F0502020204030204"/>
                <a:ea typeface="+mn-ea"/>
                <a:cs typeface="+mn-cs"/>
              </a:rPr>
              <a:t> muôn vàn; nườm nượp</a:t>
            </a:r>
            <a:r>
              <a:rPr kumimoji="0" lang="en-US" altLang="vi-VN" sz="5400" b="1" i="0" u="none" strike="noStrike" kern="1200" cap="none" spc="0" normalizeH="0" baseline="0" noProof="0">
                <a:ln>
                  <a:noFill/>
                </a:ln>
                <a:solidFill>
                  <a:prstClr val="black"/>
                </a:solidFill>
                <a:effectLst/>
                <a:uLnTx/>
                <a:uFillTx/>
                <a:latin typeface="Calibri" panose="020F0502020204030204"/>
                <a:ea typeface="+mn-ea"/>
                <a:cs typeface="+mn-cs"/>
              </a:rPr>
              <a:t>, huyên náo</a:t>
            </a:r>
            <a:endParaRPr kumimoji="0" lang="en-US" altLang="vi-VN" sz="5400" b="1"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Rectangle: Rounded Corners 6"/>
          <p:cNvSpPr/>
          <p:nvPr/>
        </p:nvSpPr>
        <p:spPr>
          <a:xfrm>
            <a:off x="239684" y="1561618"/>
            <a:ext cx="11712632" cy="4997166"/>
          </a:xfrm>
          <a:prstGeom prst="roundRect">
            <a:avLst>
              <a:gd name="adj" fmla="val 13348"/>
            </a:avLst>
          </a:prstGeom>
          <a:solidFill>
            <a:schemeClr val="bg1">
              <a:alpha val="82000"/>
            </a:schemeClr>
          </a:solidFill>
          <a:ln>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643556" y="116012"/>
            <a:ext cx="10593705" cy="3046988"/>
            <a:chOff x="2101902" y="416406"/>
            <a:chExt cx="9473128" cy="3046988"/>
          </a:xfrm>
        </p:grpSpPr>
        <p:sp>
          <p:nvSpPr>
            <p:cNvPr id="9" name="TextBox 8"/>
            <p:cNvSpPr txBox="1"/>
            <p:nvPr/>
          </p:nvSpPr>
          <p:spPr>
            <a:xfrm>
              <a:off x="2653266" y="416406"/>
              <a:ext cx="8441453"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Giọng</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đọc</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toàn</a:t>
              </a:r>
              <a:r>
                <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rPr>
                <a:t> </a:t>
              </a:r>
              <a:r>
                <a:rPr kumimoji="0" lang="en-US" sz="9600" b="0" i="0" u="none" strike="noStrike" kern="1200" cap="none" spc="0" normalizeH="0" baseline="0" noProof="0" dirty="0" err="1">
                  <a:ln w="254000">
                    <a:solidFill>
                      <a:prstClr val="white"/>
                    </a:solidFill>
                  </a:ln>
                  <a:solidFill>
                    <a:prstClr val="black"/>
                  </a:solidFill>
                  <a:effectLst/>
                  <a:uLnTx/>
                  <a:uFillTx/>
                  <a:latin typeface="LNTH-Hoa Nho LNTH" pitchFamily="2" charset="0"/>
                  <a:ea typeface="+mn-ea"/>
                  <a:cs typeface="+mn-cs"/>
                </a:rPr>
                <a:t>bài</a:t>
              </a:r>
              <a:endParaRPr kumimoji="0" lang="en-US" sz="9600" b="0" i="0" u="none" strike="noStrike" kern="1200" cap="none" spc="0" normalizeH="0" baseline="0" noProof="0" dirty="0">
                <a:ln w="254000">
                  <a:solidFill>
                    <a:prstClr val="white"/>
                  </a:solidFill>
                </a:ln>
                <a:solidFill>
                  <a:prstClr val="black"/>
                </a:solidFill>
                <a:effectLst/>
                <a:uLnTx/>
                <a:uFillTx/>
                <a:latin typeface="LNTH-Hoa Nho LNTH" pitchFamily="2" charset="0"/>
                <a:ea typeface="+mn-ea"/>
                <a:cs typeface="+mn-cs"/>
              </a:endParaRPr>
            </a:p>
          </p:txBody>
        </p:sp>
        <p:sp>
          <p:nvSpPr>
            <p:cNvPr id="10" name="TextBox 9"/>
            <p:cNvSpPr txBox="1"/>
            <p:nvPr/>
          </p:nvSpPr>
          <p:spPr>
            <a:xfrm>
              <a:off x="2101902" y="416406"/>
              <a:ext cx="9473128" cy="14452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a:t>
              </a:r>
              <a:r>
                <a:rPr kumimoji="0" lang="en-US" sz="8800" b="0" i="0" u="none" strike="noStrike" kern="1200" cap="none" spc="0" normalizeH="0" baseline="0" noProof="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88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câu dài</a:t>
              </a:r>
              <a:endParaRPr kumimoji="0" lang="en-US" sz="8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13" name="TextBox 12"/>
          <p:cNvSpPr txBox="1"/>
          <p:nvPr/>
        </p:nvSpPr>
        <p:spPr>
          <a:xfrm>
            <a:off x="510228" y="1979972"/>
            <a:ext cx="11171543" cy="34778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a:ln>
                  <a:noFill/>
                </a:ln>
                <a:solidFill>
                  <a:prstClr val="black"/>
                </a:solidFill>
                <a:effectLst/>
                <a:uLnTx/>
                <a:uFillTx/>
                <a:latin typeface="Calibri" panose="020F0502020204030204"/>
                <a:ea typeface="+mn-ea"/>
                <a:cs typeface="+mn-cs"/>
              </a:rPr>
              <a:t>Mặt trời chưa xuất hiện/ nhưng tầng tầng lớp lớp bụi hồng ánh sáng/ đã tràn lan khắp không gian/ như thoa phấn/ trên những toà nhà cao tầng của thành phố,/ khiến chúng trở nên nguy nga,/ đậm nét.//</a:t>
            </a:r>
            <a:endParaRPr kumimoji="0" lang="vi-VN" sz="4400" b="1" i="0" u="none" strike="noStrike" kern="1200" cap="none" spc="0" normalizeH="0" baseline="0" noProof="0" dirty="0" err="1">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sld>
</file>

<file path=ppt/tags/tag1.xml><?xml version="1.0" encoding="utf-8"?>
<p:tagLst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9475</Words>
  <Application>WPS Presentation</Application>
  <PresentationFormat>Widescreen</PresentationFormat>
  <Paragraphs>180</Paragraphs>
  <Slides>41</Slides>
  <Notes>14</Notes>
  <HiddenSlides>0</HiddenSlides>
  <MMClips>0</MMClips>
  <ScaleCrop>false</ScaleCrop>
  <HeadingPairs>
    <vt:vector size="6" baseType="variant">
      <vt:variant>
        <vt:lpstr>已用的字体</vt:lpstr>
      </vt:variant>
      <vt:variant>
        <vt:i4>21</vt:i4>
      </vt:variant>
      <vt:variant>
        <vt:lpstr>主题</vt:lpstr>
      </vt:variant>
      <vt:variant>
        <vt:i4>9</vt:i4>
      </vt:variant>
      <vt:variant>
        <vt:lpstr>幻灯片标题</vt:lpstr>
      </vt:variant>
      <vt:variant>
        <vt:i4>41</vt:i4>
      </vt:variant>
    </vt:vector>
  </HeadingPairs>
  <TitlesOfParts>
    <vt:vector size="71" baseType="lpstr">
      <vt:lpstr>Arial</vt:lpstr>
      <vt:lpstr>SimSun</vt:lpstr>
      <vt:lpstr>Wingdings</vt:lpstr>
      <vt:lpstr>UTM Cookies</vt:lpstr>
      <vt:lpstr>Segoe Print</vt:lpstr>
      <vt:lpstr>Calibri</vt:lpstr>
      <vt:lpstr>Times New Roman</vt:lpstr>
      <vt:lpstr>UVN Banh Mi</vt:lpstr>
      <vt:lpstr>SVN-Kitten</vt:lpstr>
      <vt:lpstr>LNTH-Hoa Nho LNTH</vt:lpstr>
      <vt:lpstr>等线</vt:lpstr>
      <vt:lpstr>Microsoft YaHei</vt:lpstr>
      <vt:lpstr>Arial Unicode MS</vt:lpstr>
      <vt:lpstr>等线 Light</vt:lpstr>
      <vt:lpstr>#9Slide05 SVNClementine</vt:lpstr>
      <vt:lpstr>LNTH-LuoLuoNotangYuanTi 1</vt:lpstr>
      <vt:lpstr>Yu Gothic</vt:lpstr>
      <vt:lpstr>Calibri</vt:lpstr>
      <vt:lpstr>Calibri Light</vt:lpstr>
      <vt:lpstr>Aptos</vt:lpstr>
      <vt:lpstr>Aptos Display</vt:lpstr>
      <vt:lpstr>1_Office 主题​​</vt:lpstr>
      <vt:lpstr>Office 主题​​</vt:lpstr>
      <vt:lpstr>1_Office Theme</vt:lpstr>
      <vt:lpstr>2_Office Theme</vt:lpstr>
      <vt:lpstr>1_Custom Design</vt:lpstr>
      <vt:lpstr>5_Office Theme</vt:lpstr>
      <vt:lpstr>3_Office Theme</vt:lpstr>
      <vt:lpstr>4_Office Theme</vt:lpstr>
      <vt:lpstr>2_Custom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Thùy Linh</cp:lastModifiedBy>
  <cp:revision>89</cp:revision>
  <dcterms:created xsi:type="dcterms:W3CDTF">2019-12-23T07:52:00Z</dcterms:created>
  <dcterms:modified xsi:type="dcterms:W3CDTF">2024-11-27T14:30:27Z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955591AB9E984DC086E1BBA9A97F48D5_12</vt:lpwstr>
  </property>
  <property fmtid="{D5CDD505-2E9C-101B-9397-08002B2CF9AE}" pid="3" name="KSOProductBuildVer">
    <vt:lpwstr>1033-12.2.0.18911</vt:lpwstr>
  </property>
</Properties>
</file>