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1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3"/>
  </p:sldMasterIdLst>
  <p:notesMasterIdLst>
    <p:notesMasterId r:id="rId5"/>
  </p:notesMasterIdLst>
  <p:sldIdLst>
    <p:sldId id="256" r:id="rId4"/>
    <p:sldId id="257" r:id="rId6"/>
    <p:sldId id="258" r:id="rId7"/>
    <p:sldId id="291" r:id="rId8"/>
    <p:sldId id="292" r:id="rId9"/>
    <p:sldId id="297" r:id="rId10"/>
    <p:sldId id="298" r:id="rId11"/>
    <p:sldId id="296" r:id="rId12"/>
    <p:sldId id="285" r:id="rId13"/>
    <p:sldId id="289" r:id="rId14"/>
    <p:sldId id="261" r:id="rId15"/>
    <p:sldId id="299" r:id="rId16"/>
    <p:sldId id="318" r:id="rId17"/>
    <p:sldId id="319" r:id="rId18"/>
    <p:sldId id="321" r:id="rId19"/>
    <p:sldId id="323" r:id="rId20"/>
    <p:sldId id="322" r:id="rId21"/>
    <p:sldId id="324" r:id="rId22"/>
    <p:sldId id="301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287" r:id="rId31"/>
    <p:sldId id="314" r:id="rId32"/>
    <p:sldId id="316" r:id="rId33"/>
    <p:sldId id="317" r:id="rId34"/>
  </p:sldIdLst>
  <p:sldSz cx="12192000" cy="6858000"/>
  <p:notesSz cx="6858000" cy="9144000"/>
  <p:embeddedFontLst>
    <p:embeddedFont>
      <p:font typeface="Tahoma" panose="020B0604030504040204" pitchFamily="34" charset="0"/>
      <p:regular r:id="rId38"/>
      <p:bold r:id="rId39"/>
    </p:embeddedFont>
    <p:embeddedFont>
      <p:font typeface="等线" panose="02010600030101010101" charset="-122"/>
      <p:regular r:id="rId40"/>
    </p:embeddedFont>
  </p:embeddedFontLst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500E2"/>
    <a:srgbClr val="BADDF6"/>
    <a:srgbClr val="918DFF"/>
    <a:srgbClr val="21518F"/>
    <a:srgbClr val="5897C4"/>
    <a:srgbClr val="0400A4"/>
    <a:srgbClr val="474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030" autoAdjust="0"/>
  </p:normalViewPr>
  <p:slideViewPr>
    <p:cSldViewPr snapToGrid="0" showGuides="1">
      <p:cViewPr varScale="1">
        <p:scale>
          <a:sx n="61" d="100"/>
          <a:sy n="61" d="100"/>
        </p:scale>
        <p:origin x="10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1" Type="http://schemas.openxmlformats.org/officeDocument/2006/relationships/tags" Target="tags/tag7.xml"/><Relationship Id="rId40" Type="http://schemas.openxmlformats.org/officeDocument/2006/relationships/font" Target="fonts/font3.fntdata"/><Relationship Id="rId4" Type="http://schemas.openxmlformats.org/officeDocument/2006/relationships/slide" Target="slides/slide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842AF-8266-421D-B40F-A8E474FEBC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03D30-D459-4579-8B63-A951EA9B591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8303D30-D459-4579-8B63-A951EA9B59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image" Target="../media/image10.png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.png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image" Target="../media/image12.png"/><Relationship Id="rId4" Type="http://schemas.openxmlformats.org/officeDocument/2006/relationships/image" Target="../media/image14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>
            <a:fillRect/>
          </a:stretch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>
            <a:fillRect/>
          </a:stretch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>
            <a:fillRect/>
          </a:stretch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>
            <a:fillRect/>
          </a:stretch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餐桌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>
            <a:fillRect/>
          </a:stretch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2A0F-BB60-4324-902F-D9A7D8203495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625D-D1D1-4141-AD37-6337C3333061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>
            <a:fillRect/>
          </a:stretch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>
            <a:fillRect/>
          </a:stretch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图片 24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>
            <a:fillRect/>
          </a:stretch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>
            <a:fillRect/>
          </a:stretch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图片包含 餐桌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>
            <a:fillRect/>
          </a:stretch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8516245" y="-575308"/>
            <a:ext cx="3434275" cy="29665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矩形: 圆角 9"/>
          <p:cNvSpPr/>
          <p:nvPr userDrawn="1"/>
        </p:nvSpPr>
        <p:spPr>
          <a:xfrm>
            <a:off x="4313215" y="1328725"/>
            <a:ext cx="7878786" cy="37002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567400" y="1594989"/>
            <a:ext cx="7383120" cy="3167672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9" name="图片 8" descr="图片包含 餐桌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>
            <a:fillRect/>
          </a:stretch>
        </p:blipFill>
        <p:spPr>
          <a:xfrm flipH="1">
            <a:off x="0" y="4217202"/>
            <a:ext cx="4869180" cy="23702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6" b="60001"/>
          <a:stretch>
            <a:fillRect/>
          </a:stretch>
        </p:blipFill>
        <p:spPr>
          <a:xfrm>
            <a:off x="0" y="323"/>
            <a:ext cx="5132070" cy="274287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6096000" y="5250679"/>
            <a:ext cx="1860745" cy="1607321"/>
          </a:xfrm>
          <a:prstGeom prst="rect">
            <a:avLst/>
          </a:prstGeom>
        </p:spPr>
      </p:pic>
      <p:pic>
        <p:nvPicPr>
          <p:cNvPr id="20" name="图片 19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34316" r="73192" b="28880"/>
          <a:stretch>
            <a:fillRect/>
          </a:stretch>
        </p:blipFill>
        <p:spPr>
          <a:xfrm>
            <a:off x="9532620" y="4322392"/>
            <a:ext cx="2668583" cy="253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/>
        </p:nvSpPr>
        <p:spPr>
          <a:xfrm>
            <a:off x="2567920" y="1989922"/>
            <a:ext cx="7056160" cy="23969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732109" y="2193914"/>
            <a:ext cx="6727781" cy="1988955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7764751" y="-575308"/>
            <a:ext cx="4185769" cy="361568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2895430" y="4556142"/>
            <a:ext cx="2659380" cy="2297186"/>
          </a:xfrm>
          <a:prstGeom prst="rect">
            <a:avLst/>
          </a:prstGeom>
        </p:spPr>
      </p:pic>
      <p:pic>
        <p:nvPicPr>
          <p:cNvPr id="17" name="图片 16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8691211" y="3577727"/>
            <a:ext cx="3500789" cy="3280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>
            <a:fillRect/>
          </a:stretch>
        </p:blipFill>
        <p:spPr>
          <a:xfrm>
            <a:off x="0" y="2303014"/>
            <a:ext cx="4309110" cy="43716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r="45250" b="71054"/>
          <a:stretch>
            <a:fillRect/>
          </a:stretch>
        </p:blipFill>
        <p:spPr>
          <a:xfrm>
            <a:off x="1257300" y="323"/>
            <a:ext cx="3293290" cy="19849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 r="-2164" b="71054"/>
          <a:stretch>
            <a:fillRect/>
          </a:stretch>
        </p:blipFill>
        <p:spPr>
          <a:xfrm>
            <a:off x="6918970" y="4182869"/>
            <a:ext cx="2659380" cy="1602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16714" r="18481" b="17163"/>
          <a:stretch>
            <a:fillRect/>
          </a:stretch>
        </p:blipFill>
        <p:spPr>
          <a:xfrm flipH="1">
            <a:off x="148589" y="4194810"/>
            <a:ext cx="2092007" cy="2526030"/>
          </a:xfrm>
          <a:prstGeom prst="rect">
            <a:avLst/>
          </a:prstGeom>
        </p:spPr>
      </p:pic>
      <p:pic>
        <p:nvPicPr>
          <p:cNvPr id="16" name="图片 15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矩形: 圆角 19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>
            <a:fillRect/>
          </a:stretch>
        </p:blipFill>
        <p:spPr>
          <a:xfrm>
            <a:off x="-1" y="3897631"/>
            <a:ext cx="2917993" cy="29603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24" name="图片 23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8516245" y="-575308"/>
            <a:ext cx="3434275" cy="29665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0" name="矩形: 圆角 9"/>
          <p:cNvSpPr/>
          <p:nvPr userDrawn="1"/>
        </p:nvSpPr>
        <p:spPr>
          <a:xfrm>
            <a:off x="4313215" y="1328725"/>
            <a:ext cx="7878786" cy="37002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4567400" y="1594989"/>
            <a:ext cx="7383120" cy="3167672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9" name="图片 8" descr="图片包含 餐桌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>
            <a:fillRect/>
          </a:stretch>
        </p:blipFill>
        <p:spPr>
          <a:xfrm flipH="1">
            <a:off x="0" y="4217202"/>
            <a:ext cx="4869180" cy="23702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06" b="60001"/>
          <a:stretch>
            <a:fillRect/>
          </a:stretch>
        </p:blipFill>
        <p:spPr>
          <a:xfrm>
            <a:off x="0" y="323"/>
            <a:ext cx="5132070" cy="274287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6096000" y="5250679"/>
            <a:ext cx="1860745" cy="1607321"/>
          </a:xfrm>
          <a:prstGeom prst="rect">
            <a:avLst/>
          </a:prstGeom>
        </p:spPr>
      </p:pic>
      <p:pic>
        <p:nvPicPr>
          <p:cNvPr id="20" name="图片 19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t="34316" r="73192" b="28880"/>
          <a:stretch>
            <a:fillRect/>
          </a:stretch>
        </p:blipFill>
        <p:spPr>
          <a:xfrm>
            <a:off x="9532620" y="4322392"/>
            <a:ext cx="2668583" cy="2535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9" name="矩形: 圆角 18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1" name="图片 20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-1092051" y="-1091632"/>
            <a:ext cx="3002309" cy="2593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矩形: 圆角 17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-749151" y="-723332"/>
            <a:ext cx="3002309" cy="25934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>
            <a:fillRect/>
          </a:stretch>
        </p:blipFill>
        <p:spPr>
          <a:xfrm>
            <a:off x="9315450" y="3939675"/>
            <a:ext cx="2876550" cy="2918326"/>
          </a:xfrm>
          <a:prstGeom prst="rect">
            <a:avLst/>
          </a:prstGeom>
        </p:spPr>
      </p:pic>
      <p:pic>
        <p:nvPicPr>
          <p:cNvPr id="22" name="图片 21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 flipH="1">
            <a:off x="0" y="4269745"/>
            <a:ext cx="2762249" cy="258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>
            <a:fillRect/>
          </a:stretch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>
            <a:fillRect/>
          </a:stretch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>
            <a:fillRect/>
          </a:stretch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>
            <a:fillRect/>
          </a:stretch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图片包含 餐桌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>
            <a:fillRect/>
          </a:stretch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 w="127000" cmpd="thickThin">
            <a:solidFill>
              <a:srgbClr val="2151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D2A0F-BB60-4324-902F-D9A7D8203495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8625D-D1D1-4141-AD37-6337C3333061}" type="slidenum">
              <a:rPr lang="es-ES">
                <a:solidFill>
                  <a:srgbClr val="000000"/>
                </a:solidFill>
              </a:rPr>
            </a:fld>
            <a:endParaRPr lang="es-E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/>
          <p:cNvSpPr/>
          <p:nvPr userDrawn="1"/>
        </p:nvSpPr>
        <p:spPr>
          <a:xfrm>
            <a:off x="2567920" y="1989922"/>
            <a:ext cx="7056160" cy="239694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732109" y="2193914"/>
            <a:ext cx="6727781" cy="1988955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7764751" y="-575308"/>
            <a:ext cx="4185769" cy="361568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2895430" y="4556142"/>
            <a:ext cx="2659380" cy="2297186"/>
          </a:xfrm>
          <a:prstGeom prst="rect">
            <a:avLst/>
          </a:prstGeom>
        </p:spPr>
      </p:pic>
      <p:pic>
        <p:nvPicPr>
          <p:cNvPr id="17" name="图片 16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8691211" y="3577727"/>
            <a:ext cx="3500789" cy="32802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>
            <a:fillRect/>
          </a:stretch>
        </p:blipFill>
        <p:spPr>
          <a:xfrm>
            <a:off x="0" y="2303014"/>
            <a:ext cx="4309110" cy="43716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9" r="45250" b="71054"/>
          <a:stretch>
            <a:fillRect/>
          </a:stretch>
        </p:blipFill>
        <p:spPr>
          <a:xfrm>
            <a:off x="1257300" y="323"/>
            <a:ext cx="3293290" cy="19849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7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3" r="-2164" b="71054"/>
          <a:stretch>
            <a:fillRect/>
          </a:stretch>
        </p:blipFill>
        <p:spPr>
          <a:xfrm>
            <a:off x="6918970" y="4182869"/>
            <a:ext cx="2659380" cy="1602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8" name="矩形: 圆角 7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9" t="16714" r="18481" b="17163"/>
          <a:stretch>
            <a:fillRect/>
          </a:stretch>
        </p:blipFill>
        <p:spPr>
          <a:xfrm flipH="1">
            <a:off x="148589" y="4194810"/>
            <a:ext cx="2092007" cy="2526030"/>
          </a:xfrm>
          <a:prstGeom prst="rect">
            <a:avLst/>
          </a:prstGeom>
        </p:spPr>
      </p:pic>
      <p:pic>
        <p:nvPicPr>
          <p:cNvPr id="16" name="图片 15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0" name="矩形: 圆角 19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>
            <a:fillRect/>
          </a:stretch>
        </p:blipFill>
        <p:spPr>
          <a:xfrm>
            <a:off x="-1" y="3897631"/>
            <a:ext cx="2917993" cy="296037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9938836" y="-723332"/>
            <a:ext cx="3002309" cy="2593409"/>
          </a:xfrm>
          <a:prstGeom prst="rect">
            <a:avLst/>
          </a:prstGeom>
        </p:spPr>
      </p:pic>
      <p:pic>
        <p:nvPicPr>
          <p:cNvPr id="24" name="图片 23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9" name="矩形: 圆角 18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1" name="图片 20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>
            <a:off x="9429750" y="4269745"/>
            <a:ext cx="2762249" cy="25882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-1092051" y="-1091632"/>
            <a:ext cx="3002309" cy="2593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8" name="矩形: 圆角 17"/>
          <p:cNvSpPr/>
          <p:nvPr userDrawn="1"/>
        </p:nvSpPr>
        <p:spPr>
          <a:xfrm>
            <a:off x="752006" y="573373"/>
            <a:ext cx="10687987" cy="57112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01600" cmpd="thickThin">
            <a:solidFill>
              <a:srgbClr val="918D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4495" r="60740" b="73505"/>
          <a:stretch>
            <a:fillRect/>
          </a:stretch>
        </p:blipFill>
        <p:spPr>
          <a:xfrm>
            <a:off x="-749151" y="-723332"/>
            <a:ext cx="3002309" cy="259340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t="12997" r="42719" b="5496"/>
          <a:stretch>
            <a:fillRect/>
          </a:stretch>
        </p:blipFill>
        <p:spPr>
          <a:xfrm>
            <a:off x="9315450" y="3939675"/>
            <a:ext cx="2876550" cy="2918326"/>
          </a:xfrm>
          <a:prstGeom prst="rect">
            <a:avLst/>
          </a:prstGeom>
        </p:spPr>
      </p:pic>
      <p:pic>
        <p:nvPicPr>
          <p:cNvPr id="22" name="图片 21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73131" b="28931"/>
          <a:stretch>
            <a:fillRect/>
          </a:stretch>
        </p:blipFill>
        <p:spPr>
          <a:xfrm flipH="1">
            <a:off x="0" y="4269745"/>
            <a:ext cx="2762249" cy="2588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05" r="60740" b="73505"/>
          <a:stretch>
            <a:fillRect/>
          </a:stretch>
        </p:blipFill>
        <p:spPr>
          <a:xfrm>
            <a:off x="560877" y="4312568"/>
            <a:ext cx="2748329" cy="254543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7564" r="60740" b="73504"/>
          <a:stretch>
            <a:fillRect/>
          </a:stretch>
        </p:blipFill>
        <p:spPr>
          <a:xfrm>
            <a:off x="7866185" y="-17491"/>
            <a:ext cx="4007459" cy="297880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1" name="图片 20" descr="图片包含 植物, 树叶, 蕨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" t="34316" r="68942" b="24020"/>
          <a:stretch>
            <a:fillRect/>
          </a:stretch>
        </p:blipFill>
        <p:spPr>
          <a:xfrm>
            <a:off x="178022" y="2524982"/>
            <a:ext cx="2604400" cy="232499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2"/>
          <a:stretch>
            <a:fillRect/>
          </a:stretch>
        </p:blipFill>
        <p:spPr>
          <a:xfrm>
            <a:off x="0" y="322"/>
            <a:ext cx="12192000" cy="2753079"/>
          </a:xfrm>
          <a:prstGeom prst="rect">
            <a:avLst/>
          </a:prstGeom>
        </p:spPr>
      </p:pic>
      <p:sp>
        <p:nvSpPr>
          <p:cNvPr id="23" name="矩形 22"/>
          <p:cNvSpPr/>
          <p:nvPr userDrawn="1"/>
        </p:nvSpPr>
        <p:spPr>
          <a:xfrm>
            <a:off x="1914525" y="1625111"/>
            <a:ext cx="8362950" cy="3607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 userDrawn="1"/>
        </p:nvSpPr>
        <p:spPr>
          <a:xfrm>
            <a:off x="2157046" y="1918064"/>
            <a:ext cx="7877908" cy="2978803"/>
          </a:xfrm>
          <a:prstGeom prst="rect">
            <a:avLst/>
          </a:prstGeom>
          <a:noFill/>
          <a:ln w="101600" cmpd="thickThin">
            <a:solidFill>
              <a:srgbClr val="918D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 descr="图片包含 餐桌&#10;&#10;描述已自动生成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/>
          <a:stretch>
            <a:fillRect/>
          </a:stretch>
        </p:blipFill>
        <p:spPr>
          <a:xfrm>
            <a:off x="6096000" y="3716214"/>
            <a:ext cx="6318738" cy="30758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18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1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4" Type="http://schemas.openxmlformats.org/officeDocument/2006/relationships/slideLayout" Target="../slideLayouts/slideLayout13.xml"/><Relationship Id="rId13" Type="http://schemas.openxmlformats.org/officeDocument/2006/relationships/image" Target="../media/image41.png"/><Relationship Id="rId12" Type="http://schemas.openxmlformats.org/officeDocument/2006/relationships/tags" Target="../tags/tag6.xml"/><Relationship Id="rId11" Type="http://schemas.openxmlformats.org/officeDocument/2006/relationships/tags" Target="../tags/tag5.xml"/><Relationship Id="rId10" Type="http://schemas.openxmlformats.org/officeDocument/2006/relationships/tags" Target="../tags/tag4.xml"/><Relationship Id="rId1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18.sv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microsoft.com/office/2007/relationships/hdphoto" Target="../media/image25.wdp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97865" y="2823124"/>
            <a:ext cx="6469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21518F"/>
                </a:solidFill>
                <a:latin typeface="iCiel Baliho Script" pitchFamily="50" charset="0"/>
                <a:ea typeface="字魂35号-经典雅黑" panose="02000000000000000000" pitchFamily="2" charset="-122"/>
              </a:rPr>
              <a:t>LUYỆN TẬP VỀ ĐẠI TỪ</a:t>
            </a:r>
            <a:endParaRPr lang="zh-CN" altLang="en-US" sz="6000" dirty="0">
              <a:solidFill>
                <a:srgbClr val="21518F"/>
              </a:solidFill>
              <a:latin typeface="iCiel Baliho Script" pitchFamily="50" charset="0"/>
              <a:ea typeface="字魂35号-经典雅黑" panose="02000000000000000000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44290" y="2095500"/>
            <a:ext cx="41313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từ</a:t>
            </a:r>
            <a:r>
              <a:rPr lang="en-US" altLang="zh-CN" sz="3200" b="1" dirty="0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và</a:t>
            </a:r>
            <a:r>
              <a:rPr lang="en-US" altLang="zh-CN" sz="3200" b="1" dirty="0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accent2">
                    <a:lumMod val="75000"/>
                    <a:alpha val="50000"/>
                  </a:schemeClr>
                </a:solidFill>
                <a:latin typeface="UTM Aquarelle" pitchFamily="18" charset="0"/>
                <a:ea typeface="思源宋体 SemiBold" panose="02020600000000000000" pitchFamily="18" charset="-122"/>
              </a:rPr>
              <a:t>câu</a:t>
            </a:r>
            <a:endParaRPr lang="zh-CN" altLang="en-US" sz="3200" b="1" dirty="0">
              <a:solidFill>
                <a:schemeClr val="accent2">
                  <a:lumMod val="75000"/>
                  <a:alpha val="50000"/>
                </a:schemeClr>
              </a:solidFill>
              <a:latin typeface="UTM Aquarelle" pitchFamily="18" charset="0"/>
              <a:ea typeface="思源宋体 SemiBold" panose="02020600000000000000" pitchFamily="18" charset="-122"/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2748722" y="2266604"/>
            <a:ext cx="166274" cy="2390762"/>
          </a:xfrm>
          <a:prstGeom prst="roundRect">
            <a:avLst>
              <a:gd name="adj" fmla="val 50000"/>
            </a:avLst>
          </a:prstGeom>
          <a:solidFill>
            <a:srgbClr val="215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364155" y="1488495"/>
            <a:ext cx="78613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Thực hiện yêu cầu: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Xếp đại từ in đậm trong các đoạn văn sau vào nhóm thích hợp:</a:t>
            </a:r>
            <a:endParaRPr lang="en-US" alt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51" y="2853559"/>
            <a:ext cx="2424627" cy="3550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72" y="679537"/>
            <a:ext cx="7437297" cy="5498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756285"/>
            <a:ext cx="4627317" cy="2373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0800" y="1616520"/>
            <a:ext cx="447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Làm việc nhóm 4</a:t>
            </a:r>
            <a:endParaRPr lang="en-US" sz="4000" dirty="0"/>
          </a:p>
        </p:txBody>
      </p:sp>
      <p:pic>
        <p:nvPicPr>
          <p:cNvPr id="1028" name="Picture 4" descr="Trình bày các bước thảo luận nhóm nhỏ về một vấn đề cần có một giải pháp  thống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14" y="3429000"/>
            <a:ext cx="502920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6" b="90315"/>
          <a:stretch>
            <a:fillRect/>
          </a:stretch>
        </p:blipFill>
        <p:spPr>
          <a:xfrm>
            <a:off x="0" y="805663"/>
            <a:ext cx="13603211" cy="967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7" r="-636" b="53583"/>
          <a:stretch>
            <a:fillRect/>
          </a:stretch>
        </p:blipFill>
        <p:spPr>
          <a:xfrm>
            <a:off x="983974" y="2743200"/>
            <a:ext cx="10224051" cy="27274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211614" y="3429000"/>
            <a:ext cx="646386" cy="654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2733947" y="177362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763146" y="177362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5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3600">
              <a:solidFill>
                <a:srgbClr val="050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276635" y="177362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500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3600">
              <a:solidFill>
                <a:srgbClr val="0500E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-0.34974 0.123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7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0.12361 L -0.06524 0.1212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6" b="90315"/>
          <a:stretch>
            <a:fillRect/>
          </a:stretch>
        </p:blipFill>
        <p:spPr>
          <a:xfrm>
            <a:off x="0" y="805663"/>
            <a:ext cx="13603211" cy="9679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6" t="45220" r="-1054"/>
          <a:stretch>
            <a:fillRect/>
          </a:stretch>
        </p:blipFill>
        <p:spPr>
          <a:xfrm>
            <a:off x="888752" y="2522483"/>
            <a:ext cx="10414495" cy="41148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1308224" y="177362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646015" y="1765741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619296" y="3200398"/>
            <a:ext cx="1198179" cy="4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35589" y="3581593"/>
            <a:ext cx="546354" cy="4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3372450" y="177362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0.00508 0.12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36" b="90315"/>
          <a:stretch>
            <a:fillRect/>
          </a:stretch>
        </p:blipFill>
        <p:spPr>
          <a:xfrm>
            <a:off x="0" y="1499346"/>
            <a:ext cx="13603211" cy="96796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889402" y="2702166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8474478" y="2702167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9117608" y="3827779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770050" y="380969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510897" y="3827779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03070" y="3809692"/>
            <a:ext cx="1901116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1553342" y="1535791"/>
            <a:ext cx="78613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hiện yêu cầu: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Mỗi đại từ ở nhóm 2 thay thế cho từ ngữ nào trước nó?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51" y="2853559"/>
            <a:ext cx="2424627" cy="35503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2" t="-804" r="-636" b="90315"/>
          <a:stretch>
            <a:fillRect/>
          </a:stretch>
        </p:blipFill>
        <p:spPr>
          <a:xfrm>
            <a:off x="3405351" y="693683"/>
            <a:ext cx="6776742" cy="104840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4923432" y="3322932"/>
            <a:ext cx="4094443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 cây của con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931012" y="2215407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2931012" y="4611063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vậy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932276" y="2158081"/>
            <a:ext cx="4094442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vật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2931012" y="3322932"/>
            <a:ext cx="128626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892606" y="4611063"/>
            <a:ext cx="4125270" cy="748861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 một con kì đà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Arrow: Right 1"/>
          <p:cNvSpPr/>
          <p:nvPr/>
        </p:nvSpPr>
        <p:spPr>
          <a:xfrm>
            <a:off x="4217272" y="2380594"/>
            <a:ext cx="715004" cy="299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/>
          <p:cNvSpPr/>
          <p:nvPr/>
        </p:nvSpPr>
        <p:spPr>
          <a:xfrm>
            <a:off x="4217272" y="3480414"/>
            <a:ext cx="715004" cy="299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/>
          <p:cNvSpPr/>
          <p:nvPr/>
        </p:nvSpPr>
        <p:spPr>
          <a:xfrm>
            <a:off x="4177602" y="4835721"/>
            <a:ext cx="715004" cy="2995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2" grpId="0" animBg="1"/>
      <p:bldP spid="4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50264" y="652956"/>
            <a:ext cx="78613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Tìm các đại từ có trong đoạn văn sau và cho biết tác dụng của mỗi đại từ.</a:t>
            </a:r>
            <a:endParaRPr lang="en-US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2255215" y="2008790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buổi sáng, sóc nhỏ nghe thấy tiếng thút thít của cây non. Chú hỏi: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Sao bạn khóc?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Tôi sợ lũ sâu sẽ ăn hết những chiếc lá non...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Đừng sợ chúng! Tôi sẽ bảo vệ bạn. – Sóc nhỏ quả quyết.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sz="3200" b="1" i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Dạ Ngân</a:t>
            </a:r>
            <a:endParaRPr lang="en-US" altLang="en-US" sz="3200" b="1" i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98471" y="936735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buổi sáng, sóc nhỏ nghe thấy tiếng thút thít của cây non. Chú hỏi: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Sao bạn khóc?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Tôi sợ lũ sâu sẽ ăn hết những chiếc lá non...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Đừng sợ chúng! Tôi sẽ bảo vệ bạn. – Sóc nhỏ quả quyết.</a:t>
            </a:r>
            <a:endParaRPr lang="en-US" altLang="en-US" sz="3200" b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en-US" altLang="en-US" sz="3200" b="1" i="1">
                <a:solidFill>
                  <a:srgbClr val="0500E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Dạ Ngân</a:t>
            </a:r>
            <a:endParaRPr lang="en-US" altLang="en-US" sz="3200" b="1" i="1">
              <a:solidFill>
                <a:srgbClr val="0500E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10405" y="1916723"/>
            <a:ext cx="1087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alt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537839" y="5012193"/>
            <a:ext cx="342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Đại từ nghi vấn</a:t>
            </a:r>
            <a:endParaRPr lang="en-US" altLang="en-US" sz="32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418 0.4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1209813" y="1832293"/>
            <a:ext cx="2879587" cy="2127121"/>
            <a:chOff x="1061223" y="1493739"/>
            <a:chExt cx="2461465" cy="2127121"/>
          </a:xfrm>
        </p:grpSpPr>
        <p:sp>
          <p:nvSpPr>
            <p:cNvPr id="2" name="文本框 1"/>
            <p:cNvSpPr txBox="1"/>
            <p:nvPr/>
          </p:nvSpPr>
          <p:spPr>
            <a:xfrm>
              <a:off x="1565418" y="1493739"/>
              <a:ext cx="1957269" cy="212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tlas" pitchFamily="18" charset="0"/>
                  <a:ea typeface="字魂35号-经典雅黑" panose="02000000000000000000" pitchFamily="2" charset="-122"/>
                </a:rPr>
                <a:t>Mục</a:t>
              </a:r>
              <a:endPara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  <a:ea typeface="字魂35号-经典雅黑" panose="02000000000000000000" pitchFamily="2" charset="-122"/>
              </a:endParaRPr>
            </a:p>
            <a:p>
              <a:pPr algn="dist">
                <a:lnSpc>
                  <a:spcPct val="150000"/>
                </a:lnSpc>
              </a:pPr>
              <a:r>
                <a:rPr lang="en-US" altLang="zh-CN" sz="4800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tlas" pitchFamily="18" charset="0"/>
                  <a:ea typeface="字魂35号-经典雅黑" panose="02000000000000000000" pitchFamily="2" charset="-122"/>
                </a:rPr>
                <a:t>tiêu</a:t>
              </a:r>
              <a:endParaRPr lang="zh-CN" alt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tlas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061223" y="2810258"/>
              <a:ext cx="24614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endParaRPr lang="zh-CN" altLang="en-US" sz="2800" dirty="0">
                <a:solidFill>
                  <a:schemeClr val="bg1"/>
                </a:solidFill>
                <a:latin typeface="思源宋体 SemiBold" panose="02020600000000000000" pitchFamily="18" charset="-122"/>
                <a:ea typeface="思源宋体 SemiBold" panose="02020600000000000000" pitchFamily="18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31655" y="2680161"/>
            <a:ext cx="7000510" cy="991871"/>
            <a:chOff x="3907050" y="4694264"/>
            <a:chExt cx="6466978" cy="916277"/>
          </a:xfrm>
        </p:grpSpPr>
        <p:sp>
          <p:nvSpPr>
            <p:cNvPr id="5" name="椭圆 4"/>
            <p:cNvSpPr/>
            <p:nvPr/>
          </p:nvSpPr>
          <p:spPr>
            <a:xfrm>
              <a:off x="3907050" y="4927550"/>
              <a:ext cx="449705" cy="449705"/>
            </a:xfrm>
            <a:prstGeom prst="ellipse">
              <a:avLst/>
            </a:prstGeom>
            <a:solidFill>
              <a:srgbClr val="21518F"/>
            </a:solidFill>
            <a:ln w="3810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latin typeface="UTM French Vanilla" pitchFamily="18" charset="0"/>
                  <a:ea typeface="字魂35号-经典雅黑" panose="02000000000000000000" pitchFamily="2" charset="-122"/>
                </a:rPr>
                <a:t>1</a:t>
              </a:r>
              <a:endParaRPr lang="zh-CN" altLang="en-US" sz="2400" dirty="0">
                <a:latin typeface="UTM French Vanilla" pitchFamily="18" charset="0"/>
                <a:ea typeface="字魂35号-经典雅黑" panose="02000000000000000000" pitchFamily="2" charset="-122"/>
              </a:endParaRPr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4381040" y="4694264"/>
              <a:ext cx="5992988" cy="916277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 cmpd="thickThin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altLang="zh-CN" sz="2800">
                  <a:solidFill>
                    <a:schemeClr val="tx1"/>
                  </a:solidFill>
                  <a:latin typeface="UTM French Vanilla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Luyện tập sử dụng đại từ.</a:t>
              </a:r>
              <a:endParaRPr lang="zh-CN" altLang="en-US" sz="2800" dirty="0">
                <a:solidFill>
                  <a:schemeClr val="tx1"/>
                </a:solidFill>
                <a:latin typeface="UTM French Vanilla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98471" y="936735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buổi sáng, sóc nhỏ nghe thấy tiếng thút thít của cây non. Chú hỏi: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Sao bạn khóc?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Tôi sợ lũ sâu sẽ ăn hết những chiếc lá non...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Đừng sợ chúng! Tôi sẽ bảo vệ bạn. – Sóc nhỏ quả quyết.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Dạ Ngân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532992" y="1916724"/>
            <a:ext cx="1087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31523" y="5043724"/>
            <a:ext cx="342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Đại từ xưng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hô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0.1418 0.4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498471" y="936735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buổi sáng, sóc nhỏ nghe thấy tiếng thút thít của cây non. Chú hỏi: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Sao bạn khóc?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Tôi sợ lũ sâu sẽ ăn hết những chiếc lá non...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Đừng sợ chúng! Tôi sẽ bảo vệ bạn. – Sóc nhỏ quả quyết.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Dạ Ngân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807779" y="2398296"/>
            <a:ext cx="10878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231523" y="5043724"/>
            <a:ext cx="34237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Đại từ xưng hô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0.20286 0.3870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43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766485" y="1078624"/>
            <a:ext cx="8118495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buổi sáng, sóc nhỏ nghe thấy tiếng thút thít của cây non. Chú hỏi: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Sao bạn khóc?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Tôi sợ lũ sâu sẽ ăn hết những chiếc lá non...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Đừng sợ chúng! Tôi sẽ bảo vệ bạn. – Sóc nhỏ quả quyết.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				</a:t>
            </a: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0500E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Dạ Ngân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0500E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3825766" y="3028914"/>
            <a:ext cx="12822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466897" y="5271591"/>
            <a:ext cx="56939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Đại từ thay</a:t>
            </a:r>
            <a:r>
              <a:rPr kumimoji="0" lang="en-US" alt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thế cho "lũ sâu"</a:t>
            </a:r>
            <a:endParaRPr kumimoji="0" lang="en-US" alt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5261 0.326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50264" y="873673"/>
            <a:ext cx="7861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Đặt ba câu để hỏi những điều em muốn biết thêm về một bạn trong lớp, trong mỗi câu có sử dụng đại từ dùng để hỏi.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ẻ Em, Mầm Non, Bạn Thân, Đôi Bạn, Tải hình PNG 371 - Free.Vector6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57" y="2613625"/>
            <a:ext cx="3602086" cy="36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412871" y="1043965"/>
            <a:ext cx="7861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nào cậu đi học câu lạc bộ?</a:t>
            </a:r>
            <a:endParaRPr lang="en-US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Sao cậu học giỏi thế?</a:t>
            </a:r>
            <a:endParaRPr lang="en-US" altLang="en-US" sz="32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Bí quyết học tập của cậu là gì vậy?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ẻ Em, Mầm Non, Bạn Thân, Đôi Bạn, Tải hình PNG 371 - Free.Vector6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71" y="2613625"/>
            <a:ext cx="3602086" cy="360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050264" y="873673"/>
            <a:ext cx="78613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en-US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Viết 2 – 3 câu giới thiệu về một nhân vật em thích trong một bài đọc đã học, trong đó có sử dụng đại từ dùng để thay thế.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4" name="Picture 2" descr="Thanh Niên Viết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91" y="2818086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2349809" y="936735"/>
            <a:ext cx="8323446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/>
            <a:r>
              <a:rPr lang="vi-VN" alt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đọc em đã học, em thích nhất là nhân vật Kim Đồng. Đó là một người anh hùng rất dũng cảm. Ở anh, em học được tinh thần yêu nước nồng nàn.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 descr="Bài Hát Về Anh Kim Đồng - Anh Hùng Nhỏ Tuổi Chí Lớn - POPS Kids Blo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53" y="3230512"/>
            <a:ext cx="4593021" cy="258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64277" y="2281217"/>
            <a:ext cx="46634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Củng</a:t>
            </a:r>
            <a:r>
              <a:rPr lang="en-US" altLang="zh-CN" sz="8000" b="1" dirty="0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cố</a:t>
            </a:r>
            <a:endParaRPr lang="zh-CN" altLang="en-US" sz="8000" b="1" dirty="0">
              <a:solidFill>
                <a:srgbClr val="2151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itchFamily="18" charset="0"/>
              <a:ea typeface="字魂35号-经典雅黑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30" y="2743200"/>
            <a:ext cx="2424627" cy="35503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03409" y="337127"/>
            <a:ext cx="5476894" cy="2441817"/>
            <a:chOff x="-104120" y="101069"/>
            <a:chExt cx="5476894" cy="25744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6670">
              <a:off x="-104120" y="101069"/>
              <a:ext cx="5476894" cy="25744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7462" y="764763"/>
              <a:ext cx="4679038" cy="616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39310" y="2552700"/>
            <a:ext cx="6045200" cy="3352800"/>
            <a:chOff x="2339310" y="2552700"/>
            <a:chExt cx="6045200" cy="3352800"/>
          </a:xfrm>
        </p:grpSpPr>
        <p:sp>
          <p:nvSpPr>
            <p:cNvPr id="10" name="Rounded Rectangle 9"/>
            <p:cNvSpPr/>
            <p:nvPr/>
          </p:nvSpPr>
          <p:spPr>
            <a:xfrm>
              <a:off x="2339310" y="2552700"/>
              <a:ext cx="6045200" cy="3352800"/>
            </a:xfrm>
            <a:prstGeom prst="roundRect">
              <a:avLst/>
            </a:prstGeom>
            <a:solidFill>
              <a:srgbClr val="BADDF6"/>
            </a:solidFill>
            <a:ln w="57150">
              <a:solidFill>
                <a:srgbClr val="92D050"/>
              </a:solidFill>
              <a:prstDash val="dash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15029" y="2743200"/>
              <a:ext cx="5727271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800"/>
                </a:spcBef>
              </a:pPr>
              <a:r>
                <a:rPr lang="vi-VN" sz="3200" b="1" dirty="0"/>
                <a:t>Đại từ xưng hô là từ được</a:t>
              </a:r>
              <a:r>
                <a:rPr lang="en-US" sz="3200" b="1" dirty="0"/>
                <a:t> </a:t>
              </a:r>
              <a:r>
                <a:rPr lang="vi-VN" sz="3200" b="1" dirty="0"/>
                <a:t>người</a:t>
              </a:r>
              <a:r>
                <a:rPr lang="en-US" sz="3200" b="1" dirty="0"/>
                <a:t> </a:t>
              </a:r>
              <a:r>
                <a:rPr lang="en-US" sz="3200" b="1" dirty="0" err="1"/>
                <a:t>nói</a:t>
              </a:r>
              <a:r>
                <a:rPr lang="vi-VN" sz="3200" b="1" dirty="0"/>
                <a:t> dùng để tự chỉ mình hay chỉ người </a:t>
              </a:r>
              <a:r>
                <a:rPr lang="en-US" sz="3200" b="1" dirty="0"/>
                <a:t>k</a:t>
              </a:r>
              <a:r>
                <a:rPr lang="vi-VN" sz="3200" b="1" dirty="0"/>
                <a:t>hác khi giao tiếp: </a:t>
              </a:r>
              <a:r>
                <a:rPr lang="vi-VN" sz="3200" b="1" i="1" dirty="0"/>
                <a:t>tôi, chúng tôi</a:t>
              </a:r>
              <a:r>
                <a:rPr lang="en-US" sz="3200" b="1" i="1" dirty="0"/>
                <a:t>;</a:t>
              </a:r>
              <a:r>
                <a:rPr lang="vi-VN" sz="3200" b="1" i="1" dirty="0"/>
                <a:t> mày, chúng mày</a:t>
              </a:r>
              <a:r>
                <a:rPr lang="en-US" sz="3200" b="1" i="1" dirty="0"/>
                <a:t>;</a:t>
              </a:r>
              <a:r>
                <a:rPr lang="vi-VN" sz="3200" b="1" i="1" dirty="0"/>
                <a:t> nó, chúng nó…</a:t>
              </a:r>
              <a:endParaRPr lang="vi-VN" sz="3200" b="1" i="1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30" y="2743200"/>
            <a:ext cx="2424627" cy="35503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03409" y="337127"/>
            <a:ext cx="5476894" cy="2441817"/>
            <a:chOff x="-104120" y="101069"/>
            <a:chExt cx="5476894" cy="25744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6670">
              <a:off x="-104120" y="101069"/>
              <a:ext cx="5476894" cy="25744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7462" y="764763"/>
              <a:ext cx="4679038" cy="1135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lưu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339310" y="2946399"/>
            <a:ext cx="6045200" cy="2986345"/>
            <a:chOff x="2339310" y="2946399"/>
            <a:chExt cx="6045200" cy="2986345"/>
          </a:xfrm>
        </p:grpSpPr>
        <p:sp>
          <p:nvSpPr>
            <p:cNvPr id="10" name="Rounded Rectangle 9"/>
            <p:cNvSpPr/>
            <p:nvPr/>
          </p:nvSpPr>
          <p:spPr>
            <a:xfrm>
              <a:off x="2339310" y="2946399"/>
              <a:ext cx="6045200" cy="2986345"/>
            </a:xfrm>
            <a:prstGeom prst="roundRect">
              <a:avLst/>
            </a:prstGeom>
            <a:solidFill>
              <a:srgbClr val="BADDF6"/>
            </a:solidFill>
            <a:ln w="57150">
              <a:solidFill>
                <a:srgbClr val="92D050"/>
              </a:solidFill>
              <a:prstDash val="dash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69655" y="3139500"/>
              <a:ext cx="57272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1800"/>
                </a:spcBef>
              </a:pPr>
              <a:r>
                <a:rPr lang="vi-VN" sz="3200" b="1" dirty="0"/>
                <a:t>Khi xưng hô, cần chú ý chọn từ cho lịch sự, thể hiện đúng mối quan hệ giữa mình với người nghe và người được nhắc tới.</a:t>
              </a:r>
              <a:endParaRPr lang="vi-VN" sz="3200" b="1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61731" y="2281217"/>
            <a:ext cx="566853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Khởi</a:t>
            </a:r>
            <a:r>
              <a:rPr lang="en-US" altLang="zh-CN" sz="8000" b="1" dirty="0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động</a:t>
            </a:r>
            <a:endParaRPr lang="zh-CN" altLang="en-US" sz="8000" b="1" dirty="0">
              <a:solidFill>
                <a:srgbClr val="2151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itchFamily="18" charset="0"/>
              <a:ea typeface="字魂35号-经典雅黑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336"/>
            <a:ext cx="12192000" cy="68583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047" y="990600"/>
            <a:ext cx="2020930" cy="45779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04407" y="1748231"/>
            <a:ext cx="76599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E34E0B"/>
                </a:solidFill>
                <a:effectLst>
                  <a:outerShdw dist="76200" dir="9000000" algn="tl" rotWithShape="0">
                    <a:schemeClr val="bg1"/>
                  </a:outerShdw>
                </a:effectLst>
                <a:latin typeface="UTM A&amp;S Graceland" pitchFamily="18" charset="0"/>
                <a:ea typeface="思源黑体 CN Bold" panose="020B0800000000000000" pitchFamily="34" charset="-122"/>
              </a:rPr>
              <a:t>Thank you!</a:t>
            </a:r>
            <a:endParaRPr lang="zh-CN" altLang="en-US" sz="11500" b="1" i="0" dirty="0">
              <a:solidFill>
                <a:srgbClr val="E34E0B"/>
              </a:solidFill>
              <a:effectLst>
                <a:outerShdw dist="76200" dir="9000000" algn="tl" rotWithShape="0">
                  <a:schemeClr val="bg1"/>
                </a:outerShdw>
              </a:effectLst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812525" y="3717786"/>
            <a:ext cx="2303757" cy="18475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2" y="546774"/>
            <a:ext cx="1686256" cy="12014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grpSp>
        <p:nvGrpSpPr>
          <p:cNvPr id="5" name="PA-组合 4"/>
          <p:cNvGrpSpPr/>
          <p:nvPr>
            <p:custDataLst>
              <p:tags r:id="rId6"/>
            </p:custDataLst>
          </p:nvPr>
        </p:nvGrpSpPr>
        <p:grpSpPr>
          <a:xfrm>
            <a:off x="351617" y="-2148269"/>
            <a:ext cx="2607997" cy="4066879"/>
            <a:chOff x="182323" y="-1968501"/>
            <a:chExt cx="2607997" cy="4066879"/>
          </a:xfrm>
        </p:grpSpPr>
        <p:sp>
          <p:nvSpPr>
            <p:cNvPr id="2" name="PA-任意多边形 1"/>
            <p:cNvSpPr/>
            <p:nvPr>
              <p:custDataLst>
                <p:tags r:id="rId7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A-图片 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grpSp>
        <p:nvGrpSpPr>
          <p:cNvPr id="7" name="PA-组合 6"/>
          <p:cNvGrpSpPr/>
          <p:nvPr>
            <p:custDataLst>
              <p:tags r:id="rId10"/>
            </p:custDataLst>
          </p:nvPr>
        </p:nvGrpSpPr>
        <p:grpSpPr>
          <a:xfrm>
            <a:off x="6365544" y="-3498687"/>
            <a:ext cx="11661171" cy="7219788"/>
            <a:chOff x="6365544" y="-3498687"/>
            <a:chExt cx="11661171" cy="7219788"/>
          </a:xfrm>
        </p:grpSpPr>
        <p:sp>
          <p:nvSpPr>
            <p:cNvPr id="6" name="PA-任意多边形 5"/>
            <p:cNvSpPr/>
            <p:nvPr>
              <p:custDataLst>
                <p:tags r:id="rId11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A-图片 1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544" y="-335"/>
              <a:ext cx="5877230" cy="37214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anda Emoji | SillyHilli | Gấu, Gấu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/>
          </a:p>
        </p:txBody>
      </p:sp>
      <p:pic>
        <p:nvPicPr>
          <p:cNvPr id="615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863"/>
            <a:ext cx="12192001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679017" y="4673600"/>
            <a:ext cx="6512983" cy="1905000"/>
          </a:xfrm>
          <a:prstGeom prst="roundRect">
            <a:avLst/>
          </a:prstGeom>
          <a:solidFill>
            <a:srgbClr val="FFDF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9966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 TRÚC TÌM BẠN</a:t>
            </a:r>
            <a:endParaRPr lang="vi-VN" sz="4800" b="1" dirty="0">
              <a:solidFill>
                <a:srgbClr val="9966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31695" y="4190832"/>
            <a:ext cx="916772" cy="96553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95992" y="5949278"/>
            <a:ext cx="1696008" cy="85224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Panda Emoji | SillyHilli | Gấu, Gấu tr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863"/>
            <a:ext cx="12192001" cy="6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22276" y="4857750"/>
            <a:ext cx="11350624" cy="1905000"/>
          </a:xfrm>
          <a:prstGeom prst="roundRect">
            <a:avLst/>
          </a:prstGeom>
          <a:solidFill>
            <a:srgbClr val="FFEC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ham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14"/>
          <p:cNvSpPr/>
          <p:nvPr/>
        </p:nvSpPr>
        <p:spPr>
          <a:xfrm>
            <a:off x="4730537" y="5355534"/>
            <a:ext cx="2349925" cy="909431"/>
          </a:xfrm>
          <a:prstGeom prst="roundRect">
            <a:avLst/>
          </a:prstGeom>
          <a:solidFill>
            <a:srgbClr val="FFBD4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136899" y="609600"/>
            <a:ext cx="5178627" cy="1409700"/>
          </a:xfrm>
          <a:prstGeom prst="roundRect">
            <a:avLst/>
          </a:prstGeom>
          <a:ln w="57150">
            <a:solidFill>
              <a:srgbClr val="FFFF00"/>
            </a:solidFill>
            <a:prstDash val="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0" name="Text Box 59"/>
          <p:cNvSpPr txBox="1">
            <a:spLocks noChangeArrowheads="1"/>
          </p:cNvSpPr>
          <p:nvPr/>
        </p:nvSpPr>
        <p:spPr bwMode="auto">
          <a:xfrm>
            <a:off x="4147291" y="929729"/>
            <a:ext cx="3157842" cy="769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lang="en-US" sz="44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83844" y="2552362"/>
            <a:ext cx="9544456" cy="3340100"/>
          </a:xfrm>
          <a:prstGeom prst="roundRect">
            <a:avLst/>
          </a:prstGeom>
          <a:ln w="57150">
            <a:solidFill>
              <a:srgbClr val="92D050"/>
            </a:solidFill>
            <a:prstDash val="dash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1354778" y="2822029"/>
            <a:ext cx="8868722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pPr algn="just"/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Đại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dùng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xưng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hô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danh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cụm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UTM Neo Sans Intel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sz="4400" baseline="30000" dirty="0">
              <a:latin typeface="UTM Neo Sans Intel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13" y="4635500"/>
            <a:ext cx="2136587" cy="2250236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10" grpId="0"/>
      <p:bldP spid="3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พื้นหลังการ์ตูนแพนด้ายักษ์เล่นในป่าไผ่เขียว, สีเขียว, ป่าไผ่,  เล่นภาพพื้นหลังสำหรับการดาวน์โหลดฟรี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856844" y="317371"/>
            <a:ext cx="10266862" cy="800230"/>
          </a:xfrm>
          <a:prstGeom prst="roundRect">
            <a:avLst/>
          </a:prstGeom>
          <a:ln w="57150">
            <a:solidFill>
              <a:srgbClr val="FFFF00"/>
            </a:solidFill>
            <a:prstDash val="dash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0" name="Text Box 59"/>
          <p:cNvSpPr txBox="1">
            <a:spLocks noChangeArrowheads="1"/>
          </p:cNvSpPr>
          <p:nvPr/>
        </p:nvSpPr>
        <p:spPr bwMode="auto">
          <a:xfrm>
            <a:off x="946890" y="317371"/>
            <a:ext cx="983243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baseline="30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0956" y="1396999"/>
            <a:ext cx="10612749" cy="5135959"/>
          </a:xfrm>
          <a:prstGeom prst="roundRect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856845" y="1503501"/>
            <a:ext cx="10052455" cy="5016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lessTLig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lessTLig" pitchFamily="18" charset="0"/>
              </a:defRPr>
            </a:lvl9pPr>
          </a:lstStyle>
          <a:p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 11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háo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aseline="30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099" y="4607764"/>
            <a:ext cx="2136587" cy="22502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231900" y="2743200"/>
            <a:ext cx="901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400300" y="3403600"/>
            <a:ext cx="901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26559" y="5205680"/>
            <a:ext cx="6731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81372" y="2743200"/>
            <a:ext cx="9017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110" grpId="0"/>
      <p:bldP spid="3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movie Bridge&amp;#39;s Story Bamboo Animation - YouTub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15090" y="35624"/>
            <a:ext cx="7464424" cy="1295401"/>
          </a:xfrm>
          <a:prstGeom prst="roundRect">
            <a:avLst/>
          </a:prstGeom>
          <a:solidFill>
            <a:srgbClr val="FFEC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Yeah!!!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4000" b="1" dirty="0">
              <a:solidFill>
                <a:srgbClr val="99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54" y="3156190"/>
            <a:ext cx="2928445" cy="271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090" y="2021728"/>
            <a:ext cx="1789938" cy="2065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9" y="3632200"/>
            <a:ext cx="1899658" cy="2300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659" y="1529885"/>
            <a:ext cx="3177114" cy="3252610"/>
          </a:xfrm>
          <a:prstGeom prst="rect">
            <a:avLst/>
          </a:prstGeom>
        </p:spPr>
      </p:pic>
      <p:pic>
        <p:nvPicPr>
          <p:cNvPr id="1026" name="Picture 2" descr="Trò Chơi Vui Nhộn Cho Bé - Những Người Bạn Nhỏ Trong Rừng Của Gấu Trúc -  YouTub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39" b="99583" l="49063" r="8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292" t="35370" r="19688"/>
          <a:stretch>
            <a:fillRect/>
          </a:stretch>
        </p:blipFill>
        <p:spPr bwMode="auto">
          <a:xfrm>
            <a:off x="8331200" y="2425520"/>
            <a:ext cx="4025900" cy="443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99215" y="2281217"/>
            <a:ext cx="579357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Khám</a:t>
            </a:r>
            <a:r>
              <a:rPr lang="en-US" altLang="zh-CN" sz="8000" b="1" dirty="0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 </a:t>
            </a:r>
            <a:r>
              <a:rPr lang="en-US" altLang="zh-CN" sz="8000" b="1" dirty="0" err="1">
                <a:solidFill>
                  <a:srgbClr val="21518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iana" pitchFamily="18" charset="0"/>
                <a:ea typeface="字魂35号-经典雅黑" panose="02000000000000000000" pitchFamily="2" charset="-122"/>
              </a:rPr>
              <a:t>phá</a:t>
            </a:r>
            <a:endParaRPr lang="zh-CN" altLang="en-US" sz="8000" b="1" dirty="0">
              <a:solidFill>
                <a:srgbClr val="21518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iana" pitchFamily="18" charset="0"/>
              <a:ea typeface="字魂35号-经典雅黑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PA" val="v5.2.11"/>
</p:tagLst>
</file>

<file path=ppt/tags/tag2.xml><?xml version="1.0" encoding="utf-8"?>
<p:tagLst xmlns:p="http://schemas.openxmlformats.org/presentationml/2006/main">
  <p:tag name="PA" val="v5.2.11"/>
</p:tagLst>
</file>

<file path=ppt/tags/tag3.xml><?xml version="1.0" encoding="utf-8"?>
<p:tagLst xmlns:p="http://schemas.openxmlformats.org/presentationml/2006/main">
  <p:tag name="PA" val="v5.2.11"/>
</p:tagLst>
</file>

<file path=ppt/tags/tag4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2904</Words>
  <Application>WPS Presentation</Application>
  <PresentationFormat>Widescreen</PresentationFormat>
  <Paragraphs>149</Paragraphs>
  <Slides>30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54" baseType="lpstr">
      <vt:lpstr>Arial</vt:lpstr>
      <vt:lpstr>SimSun</vt:lpstr>
      <vt:lpstr>Wingdings</vt:lpstr>
      <vt:lpstr>iCiel Baliho Script</vt:lpstr>
      <vt:lpstr>Segoe Print</vt:lpstr>
      <vt:lpstr>字魂35号-经典雅黑</vt:lpstr>
      <vt:lpstr>UTM Aquarelle</vt:lpstr>
      <vt:lpstr>思源宋体 SemiBold</vt:lpstr>
      <vt:lpstr>UTM Atlas</vt:lpstr>
      <vt:lpstr>UTM French Vanilla</vt:lpstr>
      <vt:lpstr>Times New Roman</vt:lpstr>
      <vt:lpstr>UTM Diana</vt:lpstr>
      <vt:lpstr>TimelessTLig</vt:lpstr>
      <vt:lpstr>UTM Neo Sans Intel</vt:lpstr>
      <vt:lpstr>Tahoma</vt:lpstr>
      <vt:lpstr>等线</vt:lpstr>
      <vt:lpstr>Microsoft YaHei</vt:lpstr>
      <vt:lpstr>Arial Unicode MS</vt:lpstr>
      <vt:lpstr>UTM A&amp;S Graceland</vt:lpstr>
      <vt:lpstr>思源黑体 CN Bold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huong</dc:creator>
  <dc:description>9Slide.vn</dc:description>
  <dc:subject>9Slide.vn</dc:subject>
  <cp:category>9Slide.vn</cp:category>
  <cp:lastModifiedBy>Thùy Linh</cp:lastModifiedBy>
  <cp:revision>130</cp:revision>
  <dcterms:created xsi:type="dcterms:W3CDTF">2019-07-25T16:01:00Z</dcterms:created>
  <dcterms:modified xsi:type="dcterms:W3CDTF">2025-10-06T07:55:22Z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D369899C90DF4053AE711272DD27BBD4_12</vt:lpwstr>
  </property>
  <property fmtid="{D5CDD505-2E9C-101B-9397-08002B2CF9AE}" pid="3" name="KSOProductBuildVer">
    <vt:lpwstr>1033-12.2.0.22549</vt:lpwstr>
  </property>
</Properties>
</file>