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0.svg" ContentType="image/svg+xml"/>
  <Override PartName="/ppt/media/image34.svg" ContentType="image/svg+xml"/>
  <Override PartName="/ppt/media/image41.svg" ContentType="image/svg+xml"/>
  <Override PartName="/ppt/media/image43.svg" ContentType="image/svg+xml"/>
  <Override PartName="/ppt/media/image5.svg" ContentType="image/svg+xml"/>
  <Override PartName="/ppt/media/image63.svg" ContentType="image/svg+xml"/>
  <Override PartName="/ppt/media/image67.svg" ContentType="image/svg+xml"/>
  <Override PartName="/ppt/media/image69.svg" ContentType="image/svg+xml"/>
  <Override PartName="/ppt/media/image7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6"/>
  </p:notesMasterIdLst>
  <p:sldIdLst>
    <p:sldId id="256" r:id="rId4"/>
    <p:sldId id="257" r:id="rId5"/>
    <p:sldId id="258" r:id="rId6"/>
    <p:sldId id="272" r:id="rId7"/>
    <p:sldId id="274" r:id="rId8"/>
    <p:sldId id="259" r:id="rId9"/>
    <p:sldId id="271" r:id="rId10"/>
    <p:sldId id="263" r:id="rId11"/>
    <p:sldId id="275" r:id="rId12"/>
    <p:sldId id="277" r:id="rId13"/>
    <p:sldId id="278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65" r:id="rId22"/>
    <p:sldId id="266" r:id="rId23"/>
    <p:sldId id="268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4A201-567E-4E6D-B12B-181448DF57F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A9B1-2101-424C-922B-211C1D73054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99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2" Type="http://schemas.openxmlformats.org/officeDocument/2006/relationships/slideLayout" Target="../slideLayouts/slideLayout7.xml"/><Relationship Id="rId21" Type="http://schemas.microsoft.com/office/2007/relationships/hdphoto" Target="../media/image22.wdp"/><Relationship Id="rId20" Type="http://schemas.openxmlformats.org/officeDocument/2006/relationships/image" Target="../media/image21.png"/><Relationship Id="rId2" Type="http://schemas.openxmlformats.org/officeDocument/2006/relationships/image" Target="../media/image3.svg"/><Relationship Id="rId19" Type="http://schemas.openxmlformats.org/officeDocument/2006/relationships/image" Target="../media/image20.jpeg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svg"/><Relationship Id="rId15" Type="http://schemas.openxmlformats.org/officeDocument/2006/relationships/image" Target="../media/image16.png"/><Relationship Id="rId14" Type="http://schemas.openxmlformats.org/officeDocument/2006/relationships/image" Target="../media/image15.svg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jpeg"/><Relationship Id="rId7" Type="http://schemas.openxmlformats.org/officeDocument/2006/relationships/image" Target="../media/image44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2.jpeg"/><Relationship Id="rId7" Type="http://schemas.openxmlformats.org/officeDocument/2006/relationships/image" Target="../media/image51.jpe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58.wdp"/><Relationship Id="rId7" Type="http://schemas.openxmlformats.org/officeDocument/2006/relationships/image" Target="../media/image57.png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60.png"/><Relationship Id="rId4" Type="http://schemas.openxmlformats.org/officeDocument/2006/relationships/image" Target="../media/image26.svg"/><Relationship Id="rId3" Type="http://schemas.openxmlformats.org/officeDocument/2006/relationships/image" Target="../media/image49.png"/><Relationship Id="rId2" Type="http://schemas.openxmlformats.org/officeDocument/2006/relationships/image" Target="../media/image34.svg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svg"/><Relationship Id="rId7" Type="http://schemas.openxmlformats.org/officeDocument/2006/relationships/image" Target="../media/image27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1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2.jpeg"/><Relationship Id="rId11" Type="http://schemas.openxmlformats.org/officeDocument/2006/relationships/image" Target="../media/image31.png"/><Relationship Id="rId10" Type="http://schemas.openxmlformats.org/officeDocument/2006/relationships/image" Target="../media/image30.sv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26.sv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svg"/><Relationship Id="rId7" Type="http://schemas.openxmlformats.org/officeDocument/2006/relationships/image" Target="../media/image68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24.svg"/><Relationship Id="rId3" Type="http://schemas.openxmlformats.org/officeDocument/2006/relationships/image" Target="../media/image65.png"/><Relationship Id="rId2" Type="http://schemas.openxmlformats.org/officeDocument/2006/relationships/image" Target="../media/image15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6.png"/><Relationship Id="rId14" Type="http://schemas.openxmlformats.org/officeDocument/2006/relationships/image" Target="../media/image75.svg"/><Relationship Id="rId13" Type="http://schemas.openxmlformats.org/officeDocument/2006/relationships/image" Target="../media/image74.png"/><Relationship Id="rId12" Type="http://schemas.openxmlformats.org/officeDocument/2006/relationships/image" Target="../media/image73.svg"/><Relationship Id="rId11" Type="http://schemas.openxmlformats.org/officeDocument/2006/relationships/image" Target="../media/image72.png"/><Relationship Id="rId10" Type="http://schemas.openxmlformats.org/officeDocument/2006/relationships/image" Target="../media/image71.sv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26.svg"/><Relationship Id="rId7" Type="http://schemas.openxmlformats.org/officeDocument/2006/relationships/image" Target="../media/image49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34.svg"/><Relationship Id="rId3" Type="http://schemas.openxmlformats.org/officeDocument/2006/relationships/image" Target="../media/image59.png"/><Relationship Id="rId2" Type="http://schemas.openxmlformats.org/officeDocument/2006/relationships/image" Target="../media/image78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83.png"/><Relationship Id="rId10" Type="http://schemas.openxmlformats.org/officeDocument/2006/relationships/image" Target="../media/image82.svg"/><Relationship Id="rId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9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3261" y="3570257"/>
            <a:ext cx="1594199" cy="511323"/>
            <a:chOff x="0" y="0"/>
            <a:chExt cx="629807" cy="202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3261" y="4364093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3261" y="5157928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3261" y="1188750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3261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3261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67270" y="215090"/>
            <a:ext cx="11034032" cy="6502847"/>
            <a:chOff x="-34178" y="-76200"/>
            <a:chExt cx="4359124" cy="2569026"/>
          </a:xfrm>
        </p:grpSpPr>
        <p:sp>
          <p:nvSpPr>
            <p:cNvPr id="21" name="Freeform 21"/>
            <p:cNvSpPr/>
            <p:nvPr/>
          </p:nvSpPr>
          <p:spPr>
            <a:xfrm>
              <a:off x="-34178" y="-16455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>
            <a:off x="456773" y="4841641"/>
            <a:ext cx="1739927" cy="1611608"/>
          </a:xfrm>
          <a:custGeom>
            <a:avLst/>
            <a:gdLst/>
            <a:ahLst/>
            <a:cxnLst/>
            <a:rect l="l" t="t" r="r" b="b"/>
            <a:pathLst>
              <a:path w="2609891" h="2417412">
                <a:moveTo>
                  <a:pt x="0" y="0"/>
                </a:moveTo>
                <a:lnTo>
                  <a:pt x="2609892" y="0"/>
                </a:lnTo>
                <a:lnTo>
                  <a:pt x="2609892" y="2417412"/>
                </a:lnTo>
                <a:lnTo>
                  <a:pt x="0" y="24174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2042328" y="1588863"/>
            <a:ext cx="8430158" cy="3888411"/>
          </a:xfrm>
          <a:custGeom>
            <a:avLst/>
            <a:gdLst/>
            <a:ahLst/>
            <a:cxnLst/>
            <a:rect l="l" t="t" r="r" b="b"/>
            <a:pathLst>
              <a:path w="12645237" h="5832616">
                <a:moveTo>
                  <a:pt x="0" y="0"/>
                </a:moveTo>
                <a:lnTo>
                  <a:pt x="12645236" y="0"/>
                </a:lnTo>
                <a:lnTo>
                  <a:pt x="12645236" y="5832616"/>
                </a:lnTo>
                <a:lnTo>
                  <a:pt x="0" y="5832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 rot="111923">
            <a:off x="4900626" y="5254936"/>
            <a:ext cx="3917431" cy="512827"/>
          </a:xfrm>
          <a:custGeom>
            <a:avLst/>
            <a:gdLst/>
            <a:ahLst/>
            <a:cxnLst/>
            <a:rect l="l" t="t" r="r" b="b"/>
            <a:pathLst>
              <a:path w="5876146" h="769241">
                <a:moveTo>
                  <a:pt x="0" y="0"/>
                </a:moveTo>
                <a:lnTo>
                  <a:pt x="5876147" y="0"/>
                </a:lnTo>
                <a:lnTo>
                  <a:pt x="5876147" y="769241"/>
                </a:lnTo>
                <a:lnTo>
                  <a:pt x="0" y="7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 rot="-948696">
            <a:off x="10069158" y="1667175"/>
            <a:ext cx="436508" cy="436508"/>
          </a:xfrm>
          <a:custGeom>
            <a:avLst/>
            <a:gdLst/>
            <a:ahLst/>
            <a:cxnLst/>
            <a:rect l="l" t="t" r="r" b="b"/>
            <a:pathLst>
              <a:path w="654762" h="654762">
                <a:moveTo>
                  <a:pt x="0" y="0"/>
                </a:moveTo>
                <a:lnTo>
                  <a:pt x="654762" y="0"/>
                </a:lnTo>
                <a:lnTo>
                  <a:pt x="654762" y="654762"/>
                </a:lnTo>
                <a:lnTo>
                  <a:pt x="0" y="654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>
            <a:off x="10094708" y="861535"/>
            <a:ext cx="1237877" cy="654431"/>
          </a:xfrm>
          <a:custGeom>
            <a:avLst/>
            <a:gdLst/>
            <a:ahLst/>
            <a:cxnLst/>
            <a:rect l="l" t="t" r="r" b="b"/>
            <a:pathLst>
              <a:path w="1856816" h="981647">
                <a:moveTo>
                  <a:pt x="0" y="0"/>
                </a:moveTo>
                <a:lnTo>
                  <a:pt x="1856816" y="0"/>
                </a:lnTo>
                <a:lnTo>
                  <a:pt x="1856816" y="981646"/>
                </a:lnTo>
                <a:lnTo>
                  <a:pt x="0" y="9816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624" r="-18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/>
          <p:cNvSpPr/>
          <p:nvPr/>
        </p:nvSpPr>
        <p:spPr>
          <a:xfrm>
            <a:off x="4330603" y="5694672"/>
            <a:ext cx="2508501" cy="944181"/>
          </a:xfrm>
          <a:custGeom>
            <a:avLst/>
            <a:gdLst/>
            <a:ahLst/>
            <a:cxnLst/>
            <a:rect l="l" t="t" r="r" b="b"/>
            <a:pathLst>
              <a:path w="3762752" h="1416272">
                <a:moveTo>
                  <a:pt x="0" y="0"/>
                </a:moveTo>
                <a:lnTo>
                  <a:pt x="3762753" y="0"/>
                </a:lnTo>
                <a:lnTo>
                  <a:pt x="3762753" y="1416273"/>
                </a:lnTo>
                <a:lnTo>
                  <a:pt x="0" y="1416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232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 rot="4654281">
            <a:off x="7269966" y="1372692"/>
            <a:ext cx="766925" cy="436508"/>
          </a:xfrm>
          <a:custGeom>
            <a:avLst/>
            <a:gdLst/>
            <a:ahLst/>
            <a:cxnLst/>
            <a:rect l="l" t="t" r="r" b="b"/>
            <a:pathLst>
              <a:path w="1150388" h="654762">
                <a:moveTo>
                  <a:pt x="0" y="0"/>
                </a:moveTo>
                <a:lnTo>
                  <a:pt x="1150388" y="0"/>
                </a:lnTo>
                <a:lnTo>
                  <a:pt x="1150388" y="654762"/>
                </a:lnTo>
                <a:lnTo>
                  <a:pt x="0" y="654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92"/>
          <p:cNvSpPr/>
          <p:nvPr/>
        </p:nvSpPr>
        <p:spPr>
          <a:xfrm rot="-6208683">
            <a:off x="3701088" y="1397710"/>
            <a:ext cx="766925" cy="436508"/>
          </a:xfrm>
          <a:custGeom>
            <a:avLst/>
            <a:gdLst/>
            <a:ahLst/>
            <a:cxnLst/>
            <a:rect l="l" t="t" r="r" b="b"/>
            <a:pathLst>
              <a:path w="1150388" h="654762">
                <a:moveTo>
                  <a:pt x="0" y="0"/>
                </a:moveTo>
                <a:lnTo>
                  <a:pt x="1150388" y="0"/>
                </a:lnTo>
                <a:lnTo>
                  <a:pt x="1150388" y="654762"/>
                </a:lnTo>
                <a:lnTo>
                  <a:pt x="0" y="654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3" name="Freeform 93"/>
          <p:cNvSpPr/>
          <p:nvPr/>
        </p:nvSpPr>
        <p:spPr>
          <a:xfrm>
            <a:off x="6725998" y="54894"/>
            <a:ext cx="5481089" cy="1274353"/>
          </a:xfrm>
          <a:custGeom>
            <a:avLst/>
            <a:gdLst/>
            <a:ahLst/>
            <a:cxnLst/>
            <a:rect l="l" t="t" r="r" b="b"/>
            <a:pathLst>
              <a:path w="8221634" h="1911530">
                <a:moveTo>
                  <a:pt x="0" y="0"/>
                </a:moveTo>
                <a:lnTo>
                  <a:pt x="8221634" y="0"/>
                </a:lnTo>
                <a:lnTo>
                  <a:pt x="8221634" y="1911530"/>
                </a:lnTo>
                <a:lnTo>
                  <a:pt x="0" y="19115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57929" y="1169496"/>
            <a:ext cx="3962743" cy="1146147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285246" y="2734770"/>
            <a:ext cx="5508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B050"/>
                </a:solidFill>
                <a:latin typeface="Coiny" panose="02000903060500060000" pitchFamily="2" charset="0"/>
              </a:rPr>
              <a:t>Giới thiệu về một làng nghề</a:t>
            </a:r>
            <a:endParaRPr lang="en-US" sz="5400">
              <a:solidFill>
                <a:srgbClr val="00B050"/>
              </a:solidFill>
              <a:latin typeface="Coiny" panose="02000903060500060000" pitchFamily="2" charset="0"/>
            </a:endParaRPr>
          </a:p>
        </p:txBody>
      </p:sp>
      <p:pic>
        <p:nvPicPr>
          <p:cNvPr id="1026" name="Picture 2" descr="Nón lá Việt Nam | VietnamCraft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5" y="3903285"/>
            <a:ext cx="3048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ọ hoa gốm Bát Tràng đẹp đắp nổi hoa mẫu đơ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848" y="2162036"/>
            <a:ext cx="1630969" cy="163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t Tràng porcelain png images | PNGEg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83" b="89943" l="5747" r="98563">
                        <a14:foregroundMark x1="6034" y1="59770" x2="14080" y2="62644"/>
                        <a14:foregroundMark x1="91667" y1="59195" x2="98563" y2="61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298" y="4534695"/>
            <a:ext cx="2559200" cy="25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68136" y="5202792"/>
            <a:ext cx="3994967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hoa Sa Đéc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>
                  <a:solidFill>
                    <a:srgbClr val="000000"/>
                  </a:solidFill>
                  <a:latin typeface="Cambria Bold"/>
                </a:rPr>
                <a:t>(Đồng Tháp)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6" t="7773" r="86" b="-2446"/>
          <a:stretch>
            <a:fillRect/>
          </a:stretch>
        </p:blipFill>
        <p:spPr>
          <a:xfrm>
            <a:off x="1341853" y="1119496"/>
            <a:ext cx="3450668" cy="3768762"/>
          </a:xfrm>
          <a:prstGeom prst="rect">
            <a:avLst/>
          </a:prstGeom>
        </p:spPr>
      </p:pic>
      <p:pic>
        <p:nvPicPr>
          <p:cNvPr id="4098" name="Picture 2" descr="Làng lụa Vạn Phúc có gì? TOP 5 trải nghiệm thú vị nhấ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97" y="1295308"/>
            <a:ext cx="4933399" cy="3496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5985326" y="5202190"/>
            <a:ext cx="3994967" cy="1028239"/>
            <a:chOff x="1115096" y="2115011"/>
            <a:chExt cx="9637898" cy="1623205"/>
          </a:xfrm>
        </p:grpSpPr>
        <p:grpSp>
          <p:nvGrpSpPr>
            <p:cNvPr id="102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104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lụa Vạn Phúc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>
                  <a:solidFill>
                    <a:srgbClr val="000000"/>
                  </a:solidFill>
                  <a:latin typeface="Cambria Bold"/>
                </a:rPr>
                <a:t>(Hà Đông)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74099" y="5080007"/>
            <a:ext cx="3994967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5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nón Chuông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(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Chương Mỹ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554547" y="5219332"/>
            <a:ext cx="3994967" cy="1028239"/>
            <a:chOff x="1115096" y="2115011"/>
            <a:chExt cx="9637898" cy="1623205"/>
          </a:xfrm>
        </p:grpSpPr>
        <p:grpSp>
          <p:nvGrpSpPr>
            <p:cNvPr id="102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104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hoa Tây Tự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(Hà Nội)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6146" name="Picture 2" descr="Làng nón chuông Chương Mỹ - Vẻ đẹp lịch sử giữa lòng thủ đ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50" y="1685135"/>
            <a:ext cx="4318488" cy="2875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Khám phá Làng hoa Tây Tựu - Điểm đến hoa đẹp nhất của Thủ đô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227" y="1663778"/>
            <a:ext cx="4365872" cy="2913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813948" y="5157928"/>
            <a:ext cx="3994967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5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rối nước Đào Thục(Hà Nội)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7170" name="Picture 2" descr="Làng rối nước Đào Thục ở đâu? Có gì trải nghiệm? Tìm hiểu A-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90" y="1278647"/>
            <a:ext cx="7847263" cy="35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813948" y="5157928"/>
            <a:ext cx="3994967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5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đúc đồng Ngũ Xá (Hà Nội)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8194" name="Picture 2" descr="Làng nghề đúc đồng Ngũ Xã ở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62" y="1114454"/>
            <a:ext cx="5263213" cy="35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904009" y="987713"/>
            <a:ext cx="10339698" cy="5119623"/>
            <a:chOff x="569019" y="2115011"/>
            <a:chExt cx="11195724" cy="8081971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2.	Đóng vai hướng dẫn viên, giới thiệu về làng nghề đã tìm hiểu. Lưu ý: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  <p:sp>
          <p:nvSpPr>
            <p:cNvPr id="89" name="TextBox 94"/>
            <p:cNvSpPr txBox="1"/>
            <p:nvPr/>
          </p:nvSpPr>
          <p:spPr>
            <a:xfrm>
              <a:off x="569019" y="4042703"/>
              <a:ext cx="11195724" cy="6154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-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Tập trung giới thiệu những nét tiêu biểu về làng nghề.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3200">
                <a:solidFill>
                  <a:srgbClr val="000000"/>
                </a:solidFill>
                <a:latin typeface="Cambria Bold"/>
              </a:endParaRPr>
            </a:p>
            <a:p>
              <a:pPr marL="0" marR="0" lvl="0" indent="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Thể hiện tình cảm, cảm xúc qua giọng nói, cử chỉ, điệu bộ,…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Sử dụng tranh ảnh, vật thật,… hỗ trợ để nội dung giới thiệu có sức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hấp dẫn.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15" y="3072938"/>
            <a:ext cx="10009802" cy="7882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408333" y="987713"/>
            <a:ext cx="8900984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3. Ghi lại những thông tin chính về một làng nghề được nghe bạn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giới thiệu.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 r="66552" b="-2155"/>
          <a:stretch>
            <a:fillRect/>
          </a:stretch>
        </p:blipFill>
        <p:spPr>
          <a:xfrm>
            <a:off x="1712435" y="2617205"/>
            <a:ext cx="3450668" cy="376876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8273" r="33562" b="-2946"/>
          <a:stretch>
            <a:fillRect/>
          </a:stretch>
        </p:blipFill>
        <p:spPr>
          <a:xfrm>
            <a:off x="6629123" y="2672598"/>
            <a:ext cx="3450668" cy="376876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408333" y="987713"/>
            <a:ext cx="8900984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7371" y="2541022"/>
              <a:ext cx="9358525" cy="769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4. Bình chọn 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Hướng dẫn viên xuất sắc.</a:t>
              </a:r>
              <a:endPara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9218" name="Picture 2" descr="Hình ảnh Hướng Dẫn Viên Du Lịch PNG Miễn Phí Tải Về - Lov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1" b="99501" l="6587" r="89721">
                        <a14:foregroundMark x1="17665" y1="35429" x2="28942" y2="56088"/>
                        <a14:foregroundMark x1="25050" y1="21158" x2="31038" y2="25549"/>
                        <a14:foregroundMark x1="71457" y1="41118" x2="79940" y2="77246"/>
                        <a14:foregroundMark x1="62076" y1="68463" x2="68663" y2="63673"/>
                        <a14:foregroundMark x1="71956" y1="80040" x2="77445" y2="95908"/>
                        <a14:foregroundMark x1="67565" y1="86427" x2="67565" y2="97206"/>
                        <a14:foregroundMark x1="70958" y1="79341" x2="69860" y2="93812"/>
                        <a14:foregroundMark x1="74251" y1="81637" x2="80439" y2="89222"/>
                        <a14:foregroundMark x1="76747" y1="79042" x2="77246" y2="90120"/>
                        <a14:foregroundMark x1="73054" y1="87325" x2="73253" y2="91018"/>
                        <a14:foregroundMark x1="70060" y1="78643" x2="66866" y2="90818"/>
                        <a14:foregroundMark x1="69162" y1="79042" x2="66866" y2="91218"/>
                        <a14:foregroundMark x1="67066" y1="81836" x2="65269" y2="94511"/>
                        <a14:foregroundMark x1="30339" y1="82036" x2="30339" y2="99501"/>
                        <a14:foregroundMark x1="39920" y1="84132" x2="39920" y2="84132"/>
                        <a14:foregroundMark x1="36527" y1="82335" x2="44311" y2="96806"/>
                        <a14:foregroundMark x1="36926" y1="82535" x2="36926" y2="99301"/>
                        <a14:foregroundMark x1="34232" y1="85529" x2="34232" y2="96507"/>
                        <a14:foregroundMark x1="31936" y1="87824" x2="34930" y2="98603"/>
                        <a14:foregroundMark x1="42016" y1="95908" x2="48902" y2="99301"/>
                        <a14:foregroundMark x1="39721" y1="91717" x2="50798" y2="96507"/>
                        <a14:foregroundMark x1="48703" y1="91218" x2="52794" y2="99102"/>
                        <a14:foregroundMark x1="39721" y1="62974" x2="44311" y2="70160"/>
                        <a14:foregroundMark x1="36028" y1="60679" x2="42216" y2="68762"/>
                        <a14:foregroundMark x1="36028" y1="55589" x2="37625" y2="62275"/>
                        <a14:foregroundMark x1="28244" y1="54990" x2="36527" y2="59281"/>
                        <a14:foregroundMark x1="31637" y1="53792" x2="33034" y2="53293"/>
                        <a14:foregroundMark x1="37425" y1="44611" x2="47106" y2="44611"/>
                        <a14:foregroundMark x1="45210" y1="45010" x2="48703" y2="46707"/>
                        <a14:foregroundMark x1="6587" y1="69860" x2="9182" y2="70160"/>
                        <a14:foregroundMark x1="8483" y1="69162" x2="8483" y2="69162"/>
                        <a14:foregroundMark x1="69162" y1="60279" x2="65469" y2="62974"/>
                        <a14:foregroundMark x1="65669" y1="43912" x2="67365" y2="47405"/>
                        <a14:foregroundMark x1="65669" y1="45010" x2="66866" y2="49701"/>
                        <a14:foregroundMark x1="83433" y1="71058" x2="88224" y2="74451"/>
                        <a14:foregroundMark x1="83433" y1="67864" x2="87325" y2="73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40" y="1220282"/>
            <a:ext cx="5722595" cy="572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408333" y="987713"/>
            <a:ext cx="9574766" cy="4226013"/>
            <a:chOff x="1115096" y="2115011"/>
            <a:chExt cx="10367463" cy="667129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9" name="TextBox 94"/>
            <p:cNvSpPr txBox="1"/>
            <p:nvPr/>
          </p:nvSpPr>
          <p:spPr>
            <a:xfrm>
              <a:off x="2480904" y="4939882"/>
              <a:ext cx="9001655" cy="38464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marR="0" lvl="0" indent="-45720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+ Nội dung phong phú.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457200" marR="0" lvl="0" indent="-45720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457200" marR="0" lvl="0" indent="-45720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+ Hình thức hấp dẫn.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457200" marR="0" lvl="0" indent="-45720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457200" marR="0" lvl="0" indent="-457200" algn="just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+ Giọng nói truyền cảm.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  <p:sp>
          <p:nvSpPr>
            <p:cNvPr id="93" name="TextBox 94"/>
            <p:cNvSpPr txBox="1"/>
            <p:nvPr/>
          </p:nvSpPr>
          <p:spPr>
            <a:xfrm>
              <a:off x="4670076" y="2584289"/>
              <a:ext cx="2217980" cy="769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Tiêu chí: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68710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2545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6381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187203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1981039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04957" y="2774874"/>
            <a:ext cx="1594199" cy="511323"/>
            <a:chOff x="0" y="0"/>
            <a:chExt cx="629807" cy="2020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AutoShape 62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AutoShape 83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4" name="AutoShape 84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5" name="AutoShape 85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514350" y="416640"/>
            <a:ext cx="1448508" cy="1283740"/>
          </a:xfrm>
          <a:custGeom>
            <a:avLst/>
            <a:gdLst/>
            <a:ahLst/>
            <a:cxnLst/>
            <a:rect l="l" t="t" r="r" b="b"/>
            <a:pathLst>
              <a:path w="2172762" h="1925610">
                <a:moveTo>
                  <a:pt x="0" y="0"/>
                </a:moveTo>
                <a:lnTo>
                  <a:pt x="2172762" y="0"/>
                </a:lnTo>
                <a:lnTo>
                  <a:pt x="2172762" y="1925610"/>
                </a:lnTo>
                <a:lnTo>
                  <a:pt x="0" y="192561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-10800000">
            <a:off x="10201975" y="621666"/>
            <a:ext cx="1041731" cy="1327639"/>
          </a:xfrm>
          <a:custGeom>
            <a:avLst/>
            <a:gdLst/>
            <a:ahLst/>
            <a:cxnLst/>
            <a:rect l="l" t="t" r="r" b="b"/>
            <a:pathLst>
              <a:path w="1562597" h="1991459">
                <a:moveTo>
                  <a:pt x="0" y="0"/>
                </a:moveTo>
                <a:lnTo>
                  <a:pt x="1562597" y="0"/>
                </a:lnTo>
                <a:lnTo>
                  <a:pt x="1562597" y="1991459"/>
                </a:lnTo>
                <a:lnTo>
                  <a:pt x="0" y="1991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10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48" y="942489"/>
            <a:ext cx="6053853" cy="5889246"/>
          </a:xfrm>
          <a:prstGeom prst="rect">
            <a:avLst/>
          </a:prstGeom>
        </p:spPr>
      </p:pic>
      <p:pic>
        <p:nvPicPr>
          <p:cNvPr id="87" name="Picture 2" descr="Làng gốm Bát tràng - Khám phá địa điểm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86" y="2322285"/>
            <a:ext cx="4791918" cy="251575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 rot="5784824">
            <a:off x="8068159" y="1022160"/>
            <a:ext cx="766925" cy="436508"/>
          </a:xfrm>
          <a:custGeom>
            <a:avLst/>
            <a:gdLst/>
            <a:ahLst/>
            <a:cxnLst/>
            <a:rect l="l" t="t" r="r" b="b"/>
            <a:pathLst>
              <a:path w="1150388" h="654762">
                <a:moveTo>
                  <a:pt x="0" y="0"/>
                </a:moveTo>
                <a:lnTo>
                  <a:pt x="1150387" y="0"/>
                </a:lnTo>
                <a:lnTo>
                  <a:pt x="1150387" y="654762"/>
                </a:lnTo>
                <a:lnTo>
                  <a:pt x="0" y="6547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 rot="-4440911">
            <a:off x="2765679" y="781415"/>
            <a:ext cx="766925" cy="436508"/>
          </a:xfrm>
          <a:custGeom>
            <a:avLst/>
            <a:gdLst/>
            <a:ahLst/>
            <a:cxnLst/>
            <a:rect l="l" t="t" r="r" b="b"/>
            <a:pathLst>
              <a:path w="1150388" h="654762">
                <a:moveTo>
                  <a:pt x="0" y="0"/>
                </a:moveTo>
                <a:lnTo>
                  <a:pt x="1150388" y="0"/>
                </a:lnTo>
                <a:lnTo>
                  <a:pt x="1150388" y="654762"/>
                </a:lnTo>
                <a:lnTo>
                  <a:pt x="0" y="6547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>
            <a:off x="6345324" y="1330476"/>
            <a:ext cx="1330083" cy="258762"/>
          </a:xfrm>
          <a:custGeom>
            <a:avLst/>
            <a:gdLst/>
            <a:ahLst/>
            <a:cxnLst/>
            <a:rect l="l" t="t" r="r" b="b"/>
            <a:pathLst>
              <a:path w="1995125" h="388143">
                <a:moveTo>
                  <a:pt x="0" y="0"/>
                </a:moveTo>
                <a:lnTo>
                  <a:pt x="1995125" y="0"/>
                </a:lnTo>
                <a:lnTo>
                  <a:pt x="1995125" y="388142"/>
                </a:lnTo>
                <a:lnTo>
                  <a:pt x="0" y="388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9" name="Group 89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2" name="Freeform 92"/>
          <p:cNvSpPr/>
          <p:nvPr/>
        </p:nvSpPr>
        <p:spPr>
          <a:xfrm>
            <a:off x="687041" y="5603975"/>
            <a:ext cx="1263995" cy="903505"/>
          </a:xfrm>
          <a:custGeom>
            <a:avLst/>
            <a:gdLst/>
            <a:ahLst/>
            <a:cxnLst/>
            <a:rect l="l" t="t" r="r" b="b"/>
            <a:pathLst>
              <a:path w="1895992" h="1355258">
                <a:moveTo>
                  <a:pt x="0" y="0"/>
                </a:moveTo>
                <a:lnTo>
                  <a:pt x="1895992" y="0"/>
                </a:lnTo>
                <a:lnTo>
                  <a:pt x="1895992" y="1355258"/>
                </a:lnTo>
                <a:lnTo>
                  <a:pt x="0" y="1355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3" name="Freeform 93"/>
          <p:cNvSpPr/>
          <p:nvPr/>
        </p:nvSpPr>
        <p:spPr>
          <a:xfrm>
            <a:off x="4378223" y="5694672"/>
            <a:ext cx="2508501" cy="944181"/>
          </a:xfrm>
          <a:custGeom>
            <a:avLst/>
            <a:gdLst/>
            <a:ahLst/>
            <a:cxnLst/>
            <a:rect l="l" t="t" r="r" b="b"/>
            <a:pathLst>
              <a:path w="3762752" h="1416272">
                <a:moveTo>
                  <a:pt x="0" y="0"/>
                </a:moveTo>
                <a:lnTo>
                  <a:pt x="3762752" y="0"/>
                </a:lnTo>
                <a:lnTo>
                  <a:pt x="3762752" y="1416273"/>
                </a:lnTo>
                <a:lnTo>
                  <a:pt x="0" y="1416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320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0845" y="528794"/>
            <a:ext cx="5328366" cy="128636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166119" y="1915213"/>
            <a:ext cx="9640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>
                <a:latin typeface="Cambria" panose="02040503050406030204" pitchFamily="18" charset="0"/>
                <a:ea typeface="Cambria" panose="02040503050406030204" pitchFamily="18" charset="0"/>
              </a:rPr>
              <a:t>Giới thiệu được về một làng nghề.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Xuân về trên làng hoa Sa Đé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06" y="2877487"/>
            <a:ext cx="4746393" cy="2669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4" name="Group 84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5465405" y="1946290"/>
            <a:ext cx="4450115" cy="4692565"/>
          </a:xfrm>
          <a:custGeom>
            <a:avLst/>
            <a:gdLst/>
            <a:ahLst/>
            <a:cxnLst/>
            <a:rect l="l" t="t" r="r" b="b"/>
            <a:pathLst>
              <a:path w="6675173" h="7038847">
                <a:moveTo>
                  <a:pt x="0" y="0"/>
                </a:moveTo>
                <a:lnTo>
                  <a:pt x="6675172" y="0"/>
                </a:lnTo>
                <a:lnTo>
                  <a:pt x="6675172" y="7038847"/>
                </a:lnTo>
                <a:lnTo>
                  <a:pt x="0" y="7038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90"/>
          <p:cNvGrpSpPr/>
          <p:nvPr/>
        </p:nvGrpSpPr>
        <p:grpSpPr>
          <a:xfrm>
            <a:off x="1128329" y="1982585"/>
            <a:ext cx="4337075" cy="2743200"/>
            <a:chOff x="0" y="0"/>
            <a:chExt cx="8674150" cy="54864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674150" cy="5486400"/>
            </a:xfrm>
            <a:custGeom>
              <a:avLst/>
              <a:gdLst/>
              <a:ahLst/>
              <a:cxnLst/>
              <a:rect l="l" t="t" r="r" b="b"/>
              <a:pathLst>
                <a:path w="8674150" h="5486400">
                  <a:moveTo>
                    <a:pt x="0" y="0"/>
                  </a:moveTo>
                  <a:lnTo>
                    <a:pt x="8674150" y="0"/>
                  </a:lnTo>
                  <a:lnTo>
                    <a:pt x="867415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433668" y="445350"/>
              <a:ext cx="7696772" cy="369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/>
              <a:r>
                <a:rPr lang="en-US" sz="4000">
                  <a:solidFill>
                    <a:srgbClr val="000000"/>
                  </a:solidFill>
                  <a:latin typeface="Cambria" panose="02040503050406030204"/>
                </a:rPr>
                <a:t>Sưu tầm tranh ảnh về làng nghề của Việt Nam</a:t>
              </a:r>
              <a:endParaRPr lang="en-US" sz="4000" dirty="0">
                <a:solidFill>
                  <a:srgbClr val="000000"/>
                </a:solidFill>
                <a:latin typeface="Cambria" panose="0204050305040603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 rot="5519026">
            <a:off x="7010440" y="1323127"/>
            <a:ext cx="766925" cy="436508"/>
          </a:xfrm>
          <a:custGeom>
            <a:avLst/>
            <a:gdLst/>
            <a:ahLst/>
            <a:cxnLst/>
            <a:rect l="l" t="t" r="r" b="b"/>
            <a:pathLst>
              <a:path w="1150388" h="654762">
                <a:moveTo>
                  <a:pt x="0" y="0"/>
                </a:moveTo>
                <a:lnTo>
                  <a:pt x="1150388" y="0"/>
                </a:lnTo>
                <a:lnTo>
                  <a:pt x="1150388" y="654763"/>
                </a:lnTo>
                <a:lnTo>
                  <a:pt x="0" y="65476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 rot="-5575777">
            <a:off x="3971801" y="1323127"/>
            <a:ext cx="766925" cy="436508"/>
          </a:xfrm>
          <a:custGeom>
            <a:avLst/>
            <a:gdLst/>
            <a:ahLst/>
            <a:cxnLst/>
            <a:rect l="l" t="t" r="r" b="b"/>
            <a:pathLst>
              <a:path w="1150388" h="654762">
                <a:moveTo>
                  <a:pt x="0" y="0"/>
                </a:moveTo>
                <a:lnTo>
                  <a:pt x="1150388" y="0"/>
                </a:lnTo>
                <a:lnTo>
                  <a:pt x="1150388" y="654763"/>
                </a:lnTo>
                <a:lnTo>
                  <a:pt x="0" y="65476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5212795" y="1813320"/>
            <a:ext cx="1221827" cy="237701"/>
          </a:xfrm>
          <a:custGeom>
            <a:avLst/>
            <a:gdLst/>
            <a:ahLst/>
            <a:cxnLst/>
            <a:rect l="l" t="t" r="r" b="b"/>
            <a:pathLst>
              <a:path w="1832740" h="356551">
                <a:moveTo>
                  <a:pt x="0" y="0"/>
                </a:moveTo>
                <a:lnTo>
                  <a:pt x="1832740" y="0"/>
                </a:lnTo>
                <a:lnTo>
                  <a:pt x="1832740" y="356551"/>
                </a:lnTo>
                <a:lnTo>
                  <a:pt x="0" y="356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1111851" y="2666911"/>
            <a:ext cx="4513967" cy="2098995"/>
            <a:chOff x="1111851" y="2666911"/>
            <a:chExt cx="4513967" cy="2098995"/>
          </a:xfrm>
        </p:grpSpPr>
        <p:sp>
          <p:nvSpPr>
            <p:cNvPr id="87" name="Freeform 87"/>
            <p:cNvSpPr/>
            <p:nvPr/>
          </p:nvSpPr>
          <p:spPr>
            <a:xfrm>
              <a:off x="1111851" y="2666911"/>
              <a:ext cx="4513967" cy="2098995"/>
            </a:xfrm>
            <a:custGeom>
              <a:avLst/>
              <a:gdLst/>
              <a:ahLst/>
              <a:cxnLst/>
              <a:rect l="l" t="t" r="r" b="b"/>
              <a:pathLst>
                <a:path w="6770950" h="3148492">
                  <a:moveTo>
                    <a:pt x="0" y="0"/>
                  </a:moveTo>
                  <a:lnTo>
                    <a:pt x="6770950" y="0"/>
                  </a:lnTo>
                  <a:lnTo>
                    <a:pt x="6770950" y="3148492"/>
                  </a:lnTo>
                  <a:lnTo>
                    <a:pt x="0" y="3148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1521114" y="3152834"/>
              <a:ext cx="369544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/>
              <a:r>
                <a:rPr lang="en-US" sz="3200" dirty="0">
                  <a:solidFill>
                    <a:srgbClr val="C66400"/>
                  </a:solidFill>
                  <a:latin typeface="Cambria Bold"/>
                </a:rPr>
                <a:t>Chia </a:t>
              </a:r>
              <a:r>
                <a:rPr lang="en-US" sz="3200" dirty="0" err="1">
                  <a:solidFill>
                    <a:srgbClr val="C66400"/>
                  </a:solidFill>
                  <a:latin typeface="Cambria Bold"/>
                </a:rPr>
                <a:t>sẻ</a:t>
              </a:r>
              <a:r>
                <a:rPr lang="en-US" sz="3200" dirty="0">
                  <a:solidFill>
                    <a:srgbClr val="C66400"/>
                  </a:solidFill>
                  <a:latin typeface="Cambria Bold"/>
                </a:rPr>
                <a:t>  </a:t>
              </a:r>
              <a:r>
                <a:rPr lang="en-US" sz="3200" dirty="0" err="1">
                  <a:solidFill>
                    <a:srgbClr val="C66400"/>
                  </a:solidFill>
                  <a:latin typeface="Cambria Bold"/>
                </a:rPr>
                <a:t>bài</a:t>
              </a:r>
              <a:r>
                <a:rPr lang="en-US" sz="3200" dirty="0">
                  <a:solidFill>
                    <a:srgbClr val="C664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C66400"/>
                  </a:solidFill>
                  <a:latin typeface="Cambria Bold"/>
                </a:rPr>
                <a:t>học</a:t>
              </a:r>
              <a:r>
                <a:rPr lang="en-US" sz="3200" dirty="0">
                  <a:solidFill>
                    <a:srgbClr val="C664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C66400"/>
                  </a:solidFill>
                  <a:latin typeface="Cambria Bold"/>
                </a:rPr>
                <a:t>với</a:t>
              </a:r>
              <a:r>
                <a:rPr lang="en-US" sz="3200" dirty="0">
                  <a:solidFill>
                    <a:srgbClr val="C664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C66400"/>
                  </a:solidFill>
                  <a:latin typeface="Cambria Bold"/>
                </a:rPr>
                <a:t>người</a:t>
              </a:r>
              <a:r>
                <a:rPr lang="en-US" sz="3200" dirty="0">
                  <a:solidFill>
                    <a:srgbClr val="C664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C66400"/>
                  </a:solidFill>
                  <a:latin typeface="Cambria Bold"/>
                </a:rPr>
                <a:t>thân</a:t>
              </a:r>
              <a:endParaRPr lang="en-US" sz="3200" dirty="0">
                <a:solidFill>
                  <a:srgbClr val="C66400"/>
                </a:solidFill>
                <a:latin typeface="Cambria Bold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3" name="Freeform 93"/>
          <p:cNvSpPr/>
          <p:nvPr/>
        </p:nvSpPr>
        <p:spPr>
          <a:xfrm>
            <a:off x="6091832" y="2666911"/>
            <a:ext cx="4513967" cy="2098995"/>
          </a:xfrm>
          <a:custGeom>
            <a:avLst/>
            <a:gdLst/>
            <a:ahLst/>
            <a:cxnLst/>
            <a:rect l="l" t="t" r="r" b="b"/>
            <a:pathLst>
              <a:path w="6770950" h="3148492">
                <a:moveTo>
                  <a:pt x="0" y="0"/>
                </a:moveTo>
                <a:lnTo>
                  <a:pt x="6770950" y="0"/>
                </a:lnTo>
                <a:lnTo>
                  <a:pt x="6770950" y="3148492"/>
                </a:lnTo>
                <a:lnTo>
                  <a:pt x="0" y="31484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TextBox 95"/>
          <p:cNvSpPr txBox="1"/>
          <p:nvPr/>
        </p:nvSpPr>
        <p:spPr>
          <a:xfrm>
            <a:off x="6501096" y="3152834"/>
            <a:ext cx="3695441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/>
            <a:r>
              <a:rPr lang="en-US" sz="3200">
                <a:solidFill>
                  <a:srgbClr val="C66400"/>
                </a:solidFill>
                <a:latin typeface="Cambria Bold"/>
              </a:rPr>
              <a:t>Chuẩn bị bài mới</a:t>
            </a:r>
            <a:endParaRPr lang="en-US" sz="3200">
              <a:solidFill>
                <a:srgbClr val="C66400"/>
              </a:solidFill>
              <a:latin typeface="Cambria Bold"/>
            </a:endParaRPr>
          </a:p>
        </p:txBody>
      </p:sp>
      <p:sp>
        <p:nvSpPr>
          <p:cNvPr id="96" name="Freeform 96"/>
          <p:cNvSpPr/>
          <p:nvPr/>
        </p:nvSpPr>
        <p:spPr>
          <a:xfrm>
            <a:off x="6091832" y="2716523"/>
            <a:ext cx="543401" cy="543401"/>
          </a:xfrm>
          <a:custGeom>
            <a:avLst/>
            <a:gdLst/>
            <a:ahLst/>
            <a:cxnLst/>
            <a:rect l="l" t="t" r="r" b="b"/>
            <a:pathLst>
              <a:path w="815102" h="815102">
                <a:moveTo>
                  <a:pt x="0" y="0"/>
                </a:moveTo>
                <a:lnTo>
                  <a:pt x="815102" y="0"/>
                </a:lnTo>
                <a:lnTo>
                  <a:pt x="815102" y="815101"/>
                </a:lnTo>
                <a:lnTo>
                  <a:pt x="0" y="8151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7" name="Freeform 97"/>
          <p:cNvSpPr/>
          <p:nvPr/>
        </p:nvSpPr>
        <p:spPr>
          <a:xfrm rot="-805759">
            <a:off x="1143624" y="2704960"/>
            <a:ext cx="664547" cy="566526"/>
          </a:xfrm>
          <a:custGeom>
            <a:avLst/>
            <a:gdLst/>
            <a:ahLst/>
            <a:cxnLst/>
            <a:rect l="l" t="t" r="r" b="b"/>
            <a:pathLst>
              <a:path w="996820" h="849789">
                <a:moveTo>
                  <a:pt x="0" y="0"/>
                </a:moveTo>
                <a:lnTo>
                  <a:pt x="996819" y="0"/>
                </a:lnTo>
                <a:lnTo>
                  <a:pt x="996819" y="849789"/>
                </a:lnTo>
                <a:lnTo>
                  <a:pt x="0" y="84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98"/>
          <p:cNvSpPr/>
          <p:nvPr/>
        </p:nvSpPr>
        <p:spPr>
          <a:xfrm rot="-5400000">
            <a:off x="771715" y="481316"/>
            <a:ext cx="666155" cy="1261698"/>
          </a:xfrm>
          <a:custGeom>
            <a:avLst/>
            <a:gdLst/>
            <a:ahLst/>
            <a:cxnLst/>
            <a:rect l="l" t="t" r="r" b="b"/>
            <a:pathLst>
              <a:path w="999232" h="1892547">
                <a:moveTo>
                  <a:pt x="0" y="0"/>
                </a:moveTo>
                <a:lnTo>
                  <a:pt x="999232" y="0"/>
                </a:lnTo>
                <a:lnTo>
                  <a:pt x="999232" y="1892547"/>
                </a:lnTo>
                <a:lnTo>
                  <a:pt x="0" y="1892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70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>
            <a:off x="10197050" y="940903"/>
            <a:ext cx="1046657" cy="534065"/>
          </a:xfrm>
          <a:custGeom>
            <a:avLst/>
            <a:gdLst/>
            <a:ahLst/>
            <a:cxnLst/>
            <a:rect l="l" t="t" r="r" b="b"/>
            <a:pathLst>
              <a:path w="1569985" h="801097">
                <a:moveTo>
                  <a:pt x="0" y="0"/>
                </a:moveTo>
                <a:lnTo>
                  <a:pt x="1569985" y="0"/>
                </a:lnTo>
                <a:lnTo>
                  <a:pt x="1569985" y="801098"/>
                </a:lnTo>
                <a:lnTo>
                  <a:pt x="0" y="8010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9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TextBox 100"/>
          <p:cNvSpPr txBox="1"/>
          <p:nvPr/>
        </p:nvSpPr>
        <p:spPr>
          <a:xfrm>
            <a:off x="2621457" y="2635536"/>
            <a:ext cx="1511954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920"/>
              </a:lnSpc>
            </a:pPr>
            <a:r>
              <a:rPr lang="en-US" sz="2800" dirty="0">
                <a:solidFill>
                  <a:srgbClr val="FDFDFC"/>
                </a:solidFill>
                <a:latin typeface="#9Slide07 IcielBC Cubano Normal" panose="00000500000000000000" pitchFamily="2" charset="0"/>
              </a:rPr>
              <a:t>1</a:t>
            </a:r>
            <a:endParaRPr lang="en-US" sz="2800" dirty="0">
              <a:solidFill>
                <a:srgbClr val="FDFDFC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7625300" y="2635536"/>
            <a:ext cx="149787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920"/>
              </a:lnSpc>
            </a:pPr>
            <a:r>
              <a:rPr lang="en-US" sz="2800">
                <a:solidFill>
                  <a:srgbClr val="FDFDFC"/>
                </a:solidFill>
                <a:latin typeface="#9Slide07 IcielBC Cubano Normal" panose="00000500000000000000" pitchFamily="2" charset="0"/>
              </a:rPr>
              <a:t>2</a:t>
            </a:r>
            <a:endParaRPr lang="en-US" sz="2800">
              <a:solidFill>
                <a:srgbClr val="FDFDFC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4193" y="733518"/>
            <a:ext cx="3090940" cy="14570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68710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2545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6381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187203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1981039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04957" y="2774874"/>
            <a:ext cx="1594199" cy="511323"/>
            <a:chOff x="0" y="0"/>
            <a:chExt cx="629807" cy="2020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AutoShape 62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AutoShape 83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4" name="AutoShape 84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5" name="AutoShape 85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9161753" y="4348422"/>
            <a:ext cx="1680904" cy="1556937"/>
          </a:xfrm>
          <a:custGeom>
            <a:avLst/>
            <a:gdLst/>
            <a:ahLst/>
            <a:cxnLst/>
            <a:rect l="l" t="t" r="r" b="b"/>
            <a:pathLst>
              <a:path w="2521356" h="2335406">
                <a:moveTo>
                  <a:pt x="0" y="0"/>
                </a:moveTo>
                <a:lnTo>
                  <a:pt x="2521355" y="0"/>
                </a:lnTo>
                <a:lnTo>
                  <a:pt x="2521355" y="2335405"/>
                </a:lnTo>
                <a:lnTo>
                  <a:pt x="0" y="23354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>
            <a:off x="637908" y="373693"/>
            <a:ext cx="1448508" cy="1283740"/>
          </a:xfrm>
          <a:custGeom>
            <a:avLst/>
            <a:gdLst/>
            <a:ahLst/>
            <a:cxnLst/>
            <a:rect l="l" t="t" r="r" b="b"/>
            <a:pathLst>
              <a:path w="2172762" h="1925610">
                <a:moveTo>
                  <a:pt x="0" y="0"/>
                </a:moveTo>
                <a:lnTo>
                  <a:pt x="2172762" y="0"/>
                </a:lnTo>
                <a:lnTo>
                  <a:pt x="2172762" y="1925610"/>
                </a:lnTo>
                <a:lnTo>
                  <a:pt x="0" y="1925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89"/>
          <p:cNvSpPr/>
          <p:nvPr/>
        </p:nvSpPr>
        <p:spPr>
          <a:xfrm>
            <a:off x="4273611" y="5700110"/>
            <a:ext cx="2508501" cy="944181"/>
          </a:xfrm>
          <a:custGeom>
            <a:avLst/>
            <a:gdLst/>
            <a:ahLst/>
            <a:cxnLst/>
            <a:rect l="l" t="t" r="r" b="b"/>
            <a:pathLst>
              <a:path w="3762752" h="1416272">
                <a:moveTo>
                  <a:pt x="0" y="0"/>
                </a:moveTo>
                <a:lnTo>
                  <a:pt x="3762752" y="0"/>
                </a:lnTo>
                <a:lnTo>
                  <a:pt x="3762752" y="1416272"/>
                </a:lnTo>
                <a:lnTo>
                  <a:pt x="0" y="1416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32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 rot="-10800000">
            <a:off x="10201975" y="621666"/>
            <a:ext cx="1041731" cy="1327639"/>
          </a:xfrm>
          <a:custGeom>
            <a:avLst/>
            <a:gdLst/>
            <a:ahLst/>
            <a:cxnLst/>
            <a:rect l="l" t="t" r="r" b="b"/>
            <a:pathLst>
              <a:path w="1562597" h="1991459">
                <a:moveTo>
                  <a:pt x="0" y="0"/>
                </a:moveTo>
                <a:lnTo>
                  <a:pt x="1562597" y="0"/>
                </a:lnTo>
                <a:lnTo>
                  <a:pt x="1562597" y="1991459"/>
                </a:lnTo>
                <a:lnTo>
                  <a:pt x="0" y="19914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3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1" name="Freeform 91"/>
          <p:cNvSpPr/>
          <p:nvPr/>
        </p:nvSpPr>
        <p:spPr>
          <a:xfrm>
            <a:off x="3316529" y="4047556"/>
            <a:ext cx="5458233" cy="714533"/>
          </a:xfrm>
          <a:custGeom>
            <a:avLst/>
            <a:gdLst/>
            <a:ahLst/>
            <a:cxnLst/>
            <a:rect l="l" t="t" r="r" b="b"/>
            <a:pathLst>
              <a:path w="8187350" h="1071799">
                <a:moveTo>
                  <a:pt x="0" y="0"/>
                </a:moveTo>
                <a:lnTo>
                  <a:pt x="8187350" y="0"/>
                </a:lnTo>
                <a:lnTo>
                  <a:pt x="8187350" y="1071798"/>
                </a:lnTo>
                <a:lnTo>
                  <a:pt x="0" y="10717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8282" y="884784"/>
            <a:ext cx="10388484" cy="41822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68710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2545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6381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187203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1981039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04957" y="2774874"/>
            <a:ext cx="1594199" cy="511323"/>
            <a:chOff x="0" y="0"/>
            <a:chExt cx="629807" cy="2020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AutoShape 62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AutoShape 83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4" name="AutoShape 84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5" name="AutoShape 85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514350" y="416640"/>
            <a:ext cx="1448508" cy="1283740"/>
          </a:xfrm>
          <a:custGeom>
            <a:avLst/>
            <a:gdLst/>
            <a:ahLst/>
            <a:cxnLst/>
            <a:rect l="l" t="t" r="r" b="b"/>
            <a:pathLst>
              <a:path w="2172762" h="1925610">
                <a:moveTo>
                  <a:pt x="0" y="0"/>
                </a:moveTo>
                <a:lnTo>
                  <a:pt x="2172762" y="0"/>
                </a:lnTo>
                <a:lnTo>
                  <a:pt x="2172762" y="1925610"/>
                </a:lnTo>
                <a:lnTo>
                  <a:pt x="0" y="192561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-10800000">
            <a:off x="10201975" y="621666"/>
            <a:ext cx="1041731" cy="1327639"/>
          </a:xfrm>
          <a:custGeom>
            <a:avLst/>
            <a:gdLst/>
            <a:ahLst/>
            <a:cxnLst/>
            <a:rect l="l" t="t" r="r" b="b"/>
            <a:pathLst>
              <a:path w="1562597" h="1991459">
                <a:moveTo>
                  <a:pt x="0" y="0"/>
                </a:moveTo>
                <a:lnTo>
                  <a:pt x="1562597" y="0"/>
                </a:lnTo>
                <a:lnTo>
                  <a:pt x="1562597" y="1991459"/>
                </a:lnTo>
                <a:lnTo>
                  <a:pt x="0" y="1991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10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08" y="902067"/>
            <a:ext cx="6279424" cy="5889246"/>
          </a:xfrm>
          <a:prstGeom prst="rect">
            <a:avLst/>
          </a:prstGeom>
        </p:spPr>
      </p:pic>
      <p:pic>
        <p:nvPicPr>
          <p:cNvPr id="3074" name="Picture 2" descr="Làng gốm Bát tràng - Khám phá địa điểm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86" y="2322285"/>
            <a:ext cx="4791918" cy="251575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68710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2545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6381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187203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1981039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04957" y="2774874"/>
            <a:ext cx="1594199" cy="511323"/>
            <a:chOff x="0" y="0"/>
            <a:chExt cx="629807" cy="2020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AutoShape 62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AutoShape 83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AutoShape 84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AutoShape 85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 86"/>
          <p:cNvSpPr/>
          <p:nvPr/>
        </p:nvSpPr>
        <p:spPr>
          <a:xfrm>
            <a:off x="514350" y="416640"/>
            <a:ext cx="1448508" cy="1283740"/>
          </a:xfrm>
          <a:custGeom>
            <a:avLst/>
            <a:gdLst/>
            <a:ahLst/>
            <a:cxnLst/>
            <a:rect l="l" t="t" r="r" b="b"/>
            <a:pathLst>
              <a:path w="2172762" h="1925610">
                <a:moveTo>
                  <a:pt x="0" y="0"/>
                </a:moveTo>
                <a:lnTo>
                  <a:pt x="2172762" y="0"/>
                </a:lnTo>
                <a:lnTo>
                  <a:pt x="2172762" y="1925610"/>
                </a:lnTo>
                <a:lnTo>
                  <a:pt x="0" y="192561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 88"/>
          <p:cNvSpPr/>
          <p:nvPr/>
        </p:nvSpPr>
        <p:spPr>
          <a:xfrm rot="-10800000">
            <a:off x="10201975" y="621666"/>
            <a:ext cx="1041731" cy="1327639"/>
          </a:xfrm>
          <a:custGeom>
            <a:avLst/>
            <a:gdLst/>
            <a:ahLst/>
            <a:cxnLst/>
            <a:rect l="l" t="t" r="r" b="b"/>
            <a:pathLst>
              <a:path w="1562597" h="1991459">
                <a:moveTo>
                  <a:pt x="0" y="0"/>
                </a:moveTo>
                <a:lnTo>
                  <a:pt x="1562597" y="0"/>
                </a:lnTo>
                <a:lnTo>
                  <a:pt x="1562597" y="1991459"/>
                </a:lnTo>
                <a:lnTo>
                  <a:pt x="0" y="1991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10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70" y="994322"/>
            <a:ext cx="6889077" cy="5883150"/>
          </a:xfrm>
          <a:prstGeom prst="rect">
            <a:avLst/>
          </a:prstGeom>
        </p:spPr>
      </p:pic>
      <p:pic>
        <p:nvPicPr>
          <p:cNvPr id="87" name="Picture 2" descr="Làng gốm Bát tràng - Khám phá địa điểm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86" y="2322285"/>
            <a:ext cx="4791918" cy="251575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1408333" y="987713"/>
            <a:ext cx="8900983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1. Chia sẻ với bạn những điều em tìm hiểu được về một làng nghề.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4" y="2105583"/>
            <a:ext cx="10316383" cy="39808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328888"/>
            <a:ext cx="10769763" cy="6309966"/>
            <a:chOff x="0" y="0"/>
            <a:chExt cx="4254721" cy="24928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Freeform 83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4" name="Group 84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7" name="Freeform 87"/>
          <p:cNvSpPr/>
          <p:nvPr/>
        </p:nvSpPr>
        <p:spPr>
          <a:xfrm>
            <a:off x="1915664" y="2776421"/>
            <a:ext cx="7886322" cy="3706571"/>
          </a:xfrm>
          <a:custGeom>
            <a:avLst/>
            <a:gdLst/>
            <a:ahLst/>
            <a:cxnLst/>
            <a:rect l="l" t="t" r="r" b="b"/>
            <a:pathLst>
              <a:path w="11829483" h="5559857">
                <a:moveTo>
                  <a:pt x="0" y="0"/>
                </a:moveTo>
                <a:lnTo>
                  <a:pt x="11829483" y="0"/>
                </a:lnTo>
                <a:lnTo>
                  <a:pt x="11829483" y="5559857"/>
                </a:lnTo>
                <a:lnTo>
                  <a:pt x="0" y="555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TextBox 88"/>
          <p:cNvSpPr txBox="1"/>
          <p:nvPr/>
        </p:nvSpPr>
        <p:spPr>
          <a:xfrm>
            <a:off x="1802131" y="2082882"/>
            <a:ext cx="8411516" cy="54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4570"/>
              </a:lnSpc>
            </a:pP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Cùng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thảo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luận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nhóm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để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chia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sẻ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với</a:t>
            </a:r>
            <a:r>
              <a:rPr lang="en-US" sz="3515" dirty="0">
                <a:solidFill>
                  <a:srgbClr val="C66400"/>
                </a:solidFill>
                <a:latin typeface="Cambria Bold"/>
              </a:rPr>
              <a:t> </a:t>
            </a:r>
            <a:r>
              <a:rPr lang="en-US" sz="3515" dirty="0" err="1">
                <a:solidFill>
                  <a:srgbClr val="C66400"/>
                </a:solidFill>
                <a:latin typeface="Cambria Bold"/>
              </a:rPr>
              <a:t>bạn</a:t>
            </a:r>
            <a:endParaRPr lang="en-US" sz="3515" dirty="0">
              <a:solidFill>
                <a:srgbClr val="C66400"/>
              </a:solidFill>
              <a:latin typeface="Cambria Bold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/>
          <a:srcRect l="7755" t="33219" r="8279" b="23960"/>
          <a:stretch>
            <a:fillRect/>
          </a:stretch>
        </p:blipFill>
        <p:spPr>
          <a:xfrm>
            <a:off x="2343532" y="914843"/>
            <a:ext cx="7458454" cy="10677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066" y="328888"/>
            <a:ext cx="10947519" cy="6309966"/>
            <a:chOff x="0" y="0"/>
            <a:chExt cx="4324946" cy="2492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4946" cy="2492826"/>
            </a:xfrm>
            <a:custGeom>
              <a:avLst/>
              <a:gdLst/>
              <a:ahLst/>
              <a:cxnLst/>
              <a:rect l="l" t="t" r="r" b="b"/>
              <a:pathLst>
                <a:path w="4324946" h="2492826">
                  <a:moveTo>
                    <a:pt x="11786" y="0"/>
                  </a:moveTo>
                  <a:lnTo>
                    <a:pt x="4313159" y="0"/>
                  </a:lnTo>
                  <a:cubicBezTo>
                    <a:pt x="4319669" y="0"/>
                    <a:pt x="4324946" y="5277"/>
                    <a:pt x="4324946" y="11786"/>
                  </a:cubicBezTo>
                  <a:lnTo>
                    <a:pt x="4324946" y="2481040"/>
                  </a:lnTo>
                  <a:cubicBezTo>
                    <a:pt x="4324946" y="2487549"/>
                    <a:pt x="4319669" y="2492826"/>
                    <a:pt x="4313159" y="2492826"/>
                  </a:cubicBezTo>
                  <a:lnTo>
                    <a:pt x="11786" y="2492826"/>
                  </a:lnTo>
                  <a:cubicBezTo>
                    <a:pt x="5277" y="2492826"/>
                    <a:pt x="0" y="2487549"/>
                    <a:pt x="0" y="2481040"/>
                  </a:cubicBezTo>
                  <a:lnTo>
                    <a:pt x="0" y="11786"/>
                  </a:lnTo>
                  <a:cubicBezTo>
                    <a:pt x="0" y="5277"/>
                    <a:pt x="5277" y="0"/>
                    <a:pt x="11786" y="0"/>
                  </a:cubicBezTo>
                  <a:close/>
                </a:path>
              </a:pathLst>
            </a:custGeom>
            <a:solidFill>
              <a:srgbClr val="E4706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24946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04957" y="3570257"/>
            <a:ext cx="1594199" cy="511323"/>
            <a:chOff x="0" y="0"/>
            <a:chExt cx="629807" cy="20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04957" y="4364093"/>
            <a:ext cx="1594199" cy="511323"/>
            <a:chOff x="0" y="0"/>
            <a:chExt cx="629807" cy="202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DB8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04957" y="5157928"/>
            <a:ext cx="1594199" cy="511323"/>
            <a:chOff x="0" y="0"/>
            <a:chExt cx="629807" cy="202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4957" y="1982585"/>
            <a:ext cx="1594199" cy="511323"/>
            <a:chOff x="0" y="0"/>
            <a:chExt cx="629807" cy="2020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04957" y="2776421"/>
            <a:ext cx="1594199" cy="511323"/>
            <a:chOff x="0" y="0"/>
            <a:chExt cx="629807" cy="2020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C664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3944" y="136007"/>
            <a:ext cx="10769763" cy="6510482"/>
            <a:chOff x="0" y="-76200"/>
            <a:chExt cx="4254721" cy="2572042"/>
          </a:xfrm>
        </p:grpSpPr>
        <p:sp>
          <p:nvSpPr>
            <p:cNvPr id="21" name="Freeform 21"/>
            <p:cNvSpPr/>
            <p:nvPr/>
          </p:nvSpPr>
          <p:spPr>
            <a:xfrm>
              <a:off x="0" y="3016"/>
              <a:ext cx="4254721" cy="2492826"/>
            </a:xfrm>
            <a:custGeom>
              <a:avLst/>
              <a:gdLst/>
              <a:ahLst/>
              <a:cxnLst/>
              <a:rect l="l" t="t" r="r" b="b"/>
              <a:pathLst>
                <a:path w="4254721" h="2492826">
                  <a:moveTo>
                    <a:pt x="11981" y="0"/>
                  </a:moveTo>
                  <a:lnTo>
                    <a:pt x="4242740" y="0"/>
                  </a:lnTo>
                  <a:cubicBezTo>
                    <a:pt x="4245918" y="0"/>
                    <a:pt x="4248965" y="1262"/>
                    <a:pt x="4251212" y="3509"/>
                  </a:cubicBezTo>
                  <a:cubicBezTo>
                    <a:pt x="4253459" y="5756"/>
                    <a:pt x="4254721" y="8803"/>
                    <a:pt x="4254721" y="11981"/>
                  </a:cubicBezTo>
                  <a:lnTo>
                    <a:pt x="4254721" y="2480845"/>
                  </a:lnTo>
                  <a:cubicBezTo>
                    <a:pt x="4254721" y="2484023"/>
                    <a:pt x="4253459" y="2487070"/>
                    <a:pt x="4251212" y="2489317"/>
                  </a:cubicBezTo>
                  <a:cubicBezTo>
                    <a:pt x="4248965" y="2491564"/>
                    <a:pt x="4245918" y="2492826"/>
                    <a:pt x="4242740" y="2492826"/>
                  </a:cubicBezTo>
                  <a:lnTo>
                    <a:pt x="11981" y="2492826"/>
                  </a:lnTo>
                  <a:cubicBezTo>
                    <a:pt x="8803" y="2492826"/>
                    <a:pt x="5756" y="2491564"/>
                    <a:pt x="3509" y="2489317"/>
                  </a:cubicBezTo>
                  <a:cubicBezTo>
                    <a:pt x="1262" y="2487070"/>
                    <a:pt x="0" y="2484023"/>
                    <a:pt x="0" y="2480845"/>
                  </a:cubicBezTo>
                  <a:lnTo>
                    <a:pt x="0" y="11981"/>
                  </a:lnTo>
                  <a:cubicBezTo>
                    <a:pt x="0" y="8803"/>
                    <a:pt x="1262" y="5756"/>
                    <a:pt x="3509" y="3509"/>
                  </a:cubicBezTo>
                  <a:cubicBezTo>
                    <a:pt x="5756" y="1262"/>
                    <a:pt x="8803" y="0"/>
                    <a:pt x="11981" y="0"/>
                  </a:cubicBezTo>
                  <a:close/>
                </a:path>
              </a:pathLst>
            </a:custGeom>
            <a:solidFill>
              <a:srgbClr val="FDFD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254721" cy="25690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02131" y="416640"/>
            <a:ext cx="209224" cy="205025"/>
            <a:chOff x="0" y="0"/>
            <a:chExt cx="81889" cy="80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4308" y="416640"/>
            <a:ext cx="209224" cy="205025"/>
            <a:chOff x="0" y="0"/>
            <a:chExt cx="81889" cy="80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16529" y="416640"/>
            <a:ext cx="209224" cy="205025"/>
            <a:chOff x="0" y="0"/>
            <a:chExt cx="81889" cy="802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648705" y="416640"/>
            <a:ext cx="209224" cy="205025"/>
            <a:chOff x="0" y="0"/>
            <a:chExt cx="81889" cy="802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0926" y="416640"/>
            <a:ext cx="209224" cy="205025"/>
            <a:chOff x="0" y="0"/>
            <a:chExt cx="81889" cy="8024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63103" y="416640"/>
            <a:ext cx="209224" cy="205025"/>
            <a:chOff x="0" y="0"/>
            <a:chExt cx="81889" cy="802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45323" y="416640"/>
            <a:ext cx="209224" cy="205025"/>
            <a:chOff x="0" y="0"/>
            <a:chExt cx="81889" cy="802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677500" y="416640"/>
            <a:ext cx="209224" cy="205025"/>
            <a:chOff x="0" y="0"/>
            <a:chExt cx="81889" cy="8024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859721" y="416640"/>
            <a:ext cx="209224" cy="205025"/>
            <a:chOff x="0" y="0"/>
            <a:chExt cx="81889" cy="802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191897" y="416640"/>
            <a:ext cx="209224" cy="205025"/>
            <a:chOff x="0" y="0"/>
            <a:chExt cx="81889" cy="8024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118" y="416640"/>
            <a:ext cx="209224" cy="205025"/>
            <a:chOff x="0" y="0"/>
            <a:chExt cx="81889" cy="8024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706295" y="416640"/>
            <a:ext cx="209224" cy="205025"/>
            <a:chOff x="0" y="0"/>
            <a:chExt cx="81889" cy="8024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889" cy="80245"/>
            </a:xfrm>
            <a:custGeom>
              <a:avLst/>
              <a:gdLst/>
              <a:ahLst/>
              <a:cxnLst/>
              <a:rect l="l" t="t" r="r" b="b"/>
              <a:pathLst>
                <a:path w="81889" h="80245">
                  <a:moveTo>
                    <a:pt x="40123" y="0"/>
                  </a:moveTo>
                  <a:lnTo>
                    <a:pt x="41766" y="0"/>
                  </a:lnTo>
                  <a:cubicBezTo>
                    <a:pt x="63925" y="0"/>
                    <a:pt x="81889" y="17964"/>
                    <a:pt x="81889" y="40123"/>
                  </a:cubicBezTo>
                  <a:lnTo>
                    <a:pt x="81889" y="40123"/>
                  </a:lnTo>
                  <a:cubicBezTo>
                    <a:pt x="81889" y="50764"/>
                    <a:pt x="77662" y="60969"/>
                    <a:pt x="70137" y="68494"/>
                  </a:cubicBezTo>
                  <a:cubicBezTo>
                    <a:pt x="62613" y="76018"/>
                    <a:pt x="52407" y="80245"/>
                    <a:pt x="41766" y="80245"/>
                  </a:cubicBezTo>
                  <a:lnTo>
                    <a:pt x="40123" y="80245"/>
                  </a:lnTo>
                  <a:cubicBezTo>
                    <a:pt x="17964" y="80245"/>
                    <a:pt x="0" y="62282"/>
                    <a:pt x="0" y="40123"/>
                  </a:cubicBezTo>
                  <a:lnTo>
                    <a:pt x="0" y="40123"/>
                  </a:lnTo>
                  <a:cubicBezTo>
                    <a:pt x="0" y="17964"/>
                    <a:pt x="17964" y="0"/>
                    <a:pt x="40123" y="0"/>
                  </a:cubicBezTo>
                  <a:close/>
                </a:path>
              </a:pathLst>
            </a:custGeom>
            <a:solidFill>
              <a:srgbClr val="FEF2E9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76200"/>
              <a:ext cx="81889" cy="156445"/>
            </a:xfrm>
            <a:prstGeom prst="rect">
              <a:avLst/>
            </a:prstGeom>
          </p:spPr>
          <p:txBody>
            <a:bodyPr lIns="34184" tIns="34184" rIns="34184" bIns="34184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 flipH="1">
            <a:off x="195103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utoShape 60"/>
          <p:cNvSpPr/>
          <p:nvPr/>
        </p:nvSpPr>
        <p:spPr>
          <a:xfrm flipH="1">
            <a:off x="186452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utoShape 61"/>
          <p:cNvSpPr/>
          <p:nvPr/>
        </p:nvSpPr>
        <p:spPr>
          <a:xfrm flipH="1">
            <a:off x="228321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219670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utoShape 63"/>
          <p:cNvSpPr/>
          <p:nvPr/>
        </p:nvSpPr>
        <p:spPr>
          <a:xfrm>
            <a:off x="346543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utoShape 64"/>
          <p:cNvSpPr/>
          <p:nvPr/>
        </p:nvSpPr>
        <p:spPr>
          <a:xfrm flipH="1">
            <a:off x="337892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utoShape 65"/>
          <p:cNvSpPr/>
          <p:nvPr/>
        </p:nvSpPr>
        <p:spPr>
          <a:xfrm>
            <a:off x="379760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utoShape 66"/>
          <p:cNvSpPr/>
          <p:nvPr/>
        </p:nvSpPr>
        <p:spPr>
          <a:xfrm>
            <a:off x="371109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AutoShape 67"/>
          <p:cNvSpPr/>
          <p:nvPr/>
        </p:nvSpPr>
        <p:spPr>
          <a:xfrm flipH="1">
            <a:off x="497983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AutoShape 68"/>
          <p:cNvSpPr/>
          <p:nvPr/>
        </p:nvSpPr>
        <p:spPr>
          <a:xfrm>
            <a:off x="489331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utoShape 69"/>
          <p:cNvSpPr/>
          <p:nvPr/>
        </p:nvSpPr>
        <p:spPr>
          <a:xfrm flipH="1">
            <a:off x="531200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utoShape 70"/>
          <p:cNvSpPr/>
          <p:nvPr/>
        </p:nvSpPr>
        <p:spPr>
          <a:xfrm>
            <a:off x="522549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utoShape 71"/>
          <p:cNvSpPr/>
          <p:nvPr/>
        </p:nvSpPr>
        <p:spPr>
          <a:xfrm flipH="1">
            <a:off x="649422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640771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 flipH="1">
            <a:off x="682640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673989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8008625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utoShape 76"/>
          <p:cNvSpPr/>
          <p:nvPr/>
        </p:nvSpPr>
        <p:spPr>
          <a:xfrm>
            <a:off x="7922113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834080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utoShape 78"/>
          <p:cNvSpPr/>
          <p:nvPr/>
        </p:nvSpPr>
        <p:spPr>
          <a:xfrm>
            <a:off x="825428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AutoShape 79"/>
          <p:cNvSpPr/>
          <p:nvPr/>
        </p:nvSpPr>
        <p:spPr>
          <a:xfrm>
            <a:off x="9523022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utoShape 80"/>
          <p:cNvSpPr/>
          <p:nvPr/>
        </p:nvSpPr>
        <p:spPr>
          <a:xfrm>
            <a:off x="9436510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utoShape 81"/>
          <p:cNvSpPr/>
          <p:nvPr/>
        </p:nvSpPr>
        <p:spPr>
          <a:xfrm>
            <a:off x="9855199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utoShape 82"/>
          <p:cNvSpPr/>
          <p:nvPr/>
        </p:nvSpPr>
        <p:spPr>
          <a:xfrm>
            <a:off x="9768687" y="138199"/>
            <a:ext cx="0" cy="46819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10346864" y="6172200"/>
            <a:ext cx="495793" cy="335280"/>
          </a:xfrm>
          <a:custGeom>
            <a:avLst/>
            <a:gdLst/>
            <a:ahLst/>
            <a:cxnLst/>
            <a:rect l="l" t="t" r="r" b="b"/>
            <a:pathLst>
              <a:path w="743689" h="502920">
                <a:moveTo>
                  <a:pt x="0" y="0"/>
                </a:moveTo>
                <a:lnTo>
                  <a:pt x="743689" y="0"/>
                </a:lnTo>
                <a:lnTo>
                  <a:pt x="743689" y="502920"/>
                </a:lnTo>
                <a:lnTo>
                  <a:pt x="0" y="5029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4"/>
          <p:cNvSpPr/>
          <p:nvPr/>
        </p:nvSpPr>
        <p:spPr>
          <a:xfrm rot="-10800000">
            <a:off x="473944" y="606399"/>
            <a:ext cx="958436" cy="1268031"/>
          </a:xfrm>
          <a:custGeom>
            <a:avLst/>
            <a:gdLst/>
            <a:ahLst/>
            <a:cxnLst/>
            <a:rect l="l" t="t" r="r" b="b"/>
            <a:pathLst>
              <a:path w="1437654" h="1902047">
                <a:moveTo>
                  <a:pt x="0" y="0"/>
                </a:moveTo>
                <a:lnTo>
                  <a:pt x="1437654" y="0"/>
                </a:lnTo>
                <a:lnTo>
                  <a:pt x="1437654" y="1902046"/>
                </a:lnTo>
                <a:lnTo>
                  <a:pt x="0" y="1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0" r="-229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10104957" y="1188750"/>
            <a:ext cx="1594199" cy="511323"/>
            <a:chOff x="0" y="0"/>
            <a:chExt cx="629807" cy="202004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29807" cy="202004"/>
            </a:xfrm>
            <a:custGeom>
              <a:avLst/>
              <a:gdLst/>
              <a:ahLst/>
              <a:cxnLst/>
              <a:rect l="l" t="t" r="r" b="b"/>
              <a:pathLst>
                <a:path w="629807" h="202004">
                  <a:moveTo>
                    <a:pt x="0" y="0"/>
                  </a:moveTo>
                  <a:lnTo>
                    <a:pt x="629807" y="0"/>
                  </a:lnTo>
                  <a:lnTo>
                    <a:pt x="629807" y="202004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rgbClr val="F091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76200"/>
              <a:ext cx="629807" cy="27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>
            <a:off x="4572573" y="1016001"/>
            <a:ext cx="2253832" cy="762205"/>
          </a:xfrm>
          <a:custGeom>
            <a:avLst/>
            <a:gdLst/>
            <a:ahLst/>
            <a:cxnLst/>
            <a:rect l="l" t="t" r="r" b="b"/>
            <a:pathLst>
              <a:path w="3380748" h="1143307">
                <a:moveTo>
                  <a:pt x="0" y="0"/>
                </a:moveTo>
                <a:lnTo>
                  <a:pt x="3380748" y="0"/>
                </a:lnTo>
                <a:lnTo>
                  <a:pt x="3380748" y="1143308"/>
                </a:lnTo>
                <a:lnTo>
                  <a:pt x="0" y="114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68136" y="5202792"/>
            <a:ext cx="3994967" cy="1028239"/>
            <a:chOff x="1115096" y="2115011"/>
            <a:chExt cx="9637898" cy="1623205"/>
          </a:xfrm>
        </p:grpSpPr>
        <p:grpSp>
          <p:nvGrpSpPr>
            <p:cNvPr id="90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236236" y="2146857"/>
              <a:ext cx="9358525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gốm Bát Tràng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(Hà Nội)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 r="66552" b="-2155"/>
          <a:stretch>
            <a:fillRect/>
          </a:stretch>
        </p:blipFill>
        <p:spPr>
          <a:xfrm>
            <a:off x="1580587" y="1051261"/>
            <a:ext cx="3450668" cy="3768762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6307458" y="5206090"/>
            <a:ext cx="4666193" cy="1028239"/>
            <a:chOff x="1115096" y="2115011"/>
            <a:chExt cx="9637898" cy="1623205"/>
          </a:xfrm>
        </p:grpSpPr>
        <p:grpSp>
          <p:nvGrpSpPr>
            <p:cNvPr id="96" name="Group 90"/>
            <p:cNvGrpSpPr/>
            <p:nvPr/>
          </p:nvGrpSpPr>
          <p:grpSpPr>
            <a:xfrm>
              <a:off x="1115096" y="2115011"/>
              <a:ext cx="9637898" cy="1623205"/>
              <a:chOff x="0" y="0"/>
              <a:chExt cx="3807565" cy="641266"/>
            </a:xfrm>
          </p:grpSpPr>
          <p:sp>
            <p:nvSpPr>
              <p:cNvPr id="98" name="Freeform 91"/>
              <p:cNvSpPr/>
              <p:nvPr/>
            </p:nvSpPr>
            <p:spPr>
              <a:xfrm>
                <a:off x="0" y="0"/>
                <a:ext cx="3807564" cy="641266"/>
              </a:xfrm>
              <a:custGeom>
                <a:avLst/>
                <a:gdLst/>
                <a:ahLst/>
                <a:cxnLst/>
                <a:rect l="l" t="t" r="r" b="b"/>
                <a:pathLst>
                  <a:path w="3807564" h="641266">
                    <a:moveTo>
                      <a:pt x="27311" y="0"/>
                    </a:moveTo>
                    <a:lnTo>
                      <a:pt x="3780253" y="0"/>
                    </a:lnTo>
                    <a:cubicBezTo>
                      <a:pt x="3795337" y="0"/>
                      <a:pt x="3807564" y="12228"/>
                      <a:pt x="3807564" y="27311"/>
                    </a:cubicBezTo>
                    <a:lnTo>
                      <a:pt x="3807564" y="613955"/>
                    </a:lnTo>
                    <a:cubicBezTo>
                      <a:pt x="3807564" y="629038"/>
                      <a:pt x="3795337" y="641266"/>
                      <a:pt x="3780253" y="641266"/>
                    </a:cubicBezTo>
                    <a:lnTo>
                      <a:pt x="27311" y="641266"/>
                    </a:lnTo>
                    <a:cubicBezTo>
                      <a:pt x="12228" y="641266"/>
                      <a:pt x="0" y="629038"/>
                      <a:pt x="0" y="613955"/>
                    </a:cubicBezTo>
                    <a:lnTo>
                      <a:pt x="0" y="27311"/>
                    </a:lnTo>
                    <a:cubicBezTo>
                      <a:pt x="0" y="12228"/>
                      <a:pt x="12228" y="0"/>
                      <a:pt x="27311" y="0"/>
                    </a:cubicBezTo>
                    <a:close/>
                  </a:path>
                </a:pathLst>
              </a:custGeom>
              <a:solidFill>
                <a:srgbClr val="FDB8A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TextBox 92"/>
              <p:cNvSpPr txBox="1"/>
              <p:nvPr/>
            </p:nvSpPr>
            <p:spPr>
              <a:xfrm>
                <a:off x="0" y="-76200"/>
                <a:ext cx="3807565" cy="7174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7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TextBox 94"/>
            <p:cNvSpPr txBox="1"/>
            <p:nvPr/>
          </p:nvSpPr>
          <p:spPr>
            <a:xfrm>
              <a:off x="1236236" y="2146857"/>
              <a:ext cx="9358524" cy="153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Làng hương Thuỷ Xuân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ctr" defTabSz="6096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(Thừa Thiên Huế)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8273" r="33562" b="-2946"/>
          <a:stretch>
            <a:fillRect/>
          </a:stretch>
        </p:blipFill>
        <p:spPr>
          <a:xfrm>
            <a:off x="6497275" y="1106654"/>
            <a:ext cx="3450668" cy="37687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935</Words>
  <Application>WPS Presentation</Application>
  <PresentationFormat>Widescreen</PresentationFormat>
  <Paragraphs>60</Paragraphs>
  <Slides>22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SimSun</vt:lpstr>
      <vt:lpstr>Wingdings</vt:lpstr>
      <vt:lpstr>#9Slide07 HoneyCream</vt:lpstr>
      <vt:lpstr>Segoe Print</vt:lpstr>
      <vt:lpstr>Calibri</vt:lpstr>
      <vt:lpstr>Coiny</vt:lpstr>
      <vt:lpstr>Yu Gothic UI Semibold</vt:lpstr>
      <vt:lpstr>Cambria</vt:lpstr>
      <vt:lpstr>Cambria Bold</vt:lpstr>
      <vt:lpstr>Microsoft YaHei</vt:lpstr>
      <vt:lpstr>Arial Unicode MS</vt:lpstr>
      <vt:lpstr>Aptos</vt:lpstr>
      <vt:lpstr>Segoe UI</vt:lpstr>
      <vt:lpstr>Cambria</vt:lpstr>
      <vt:lpstr>#9Slide07 IcielBC Cubano Normal</vt:lpstr>
      <vt:lpstr>Times New Roman</vt:lpstr>
      <vt:lpstr>Arial</vt:lpstr>
      <vt:lpstr>inpin heiti</vt:lpstr>
      <vt:lpstr>Aptos Display</vt:lpstr>
      <vt:lpstr>Segoe UI Variable Display</vt:lpstr>
      <vt:lpstr>1_Office Theme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Thùy Linh</cp:lastModifiedBy>
  <cp:revision>19</cp:revision>
  <dcterms:created xsi:type="dcterms:W3CDTF">2024-01-01T13:30:00Z</dcterms:created>
  <dcterms:modified xsi:type="dcterms:W3CDTF">2025-10-06T07:49:17Z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E02F6AB400CB470B928E02D5AFEEE700_12</vt:lpwstr>
  </property>
  <property fmtid="{D5CDD505-2E9C-101B-9397-08002B2CF9AE}" pid="3" name="KSOProductBuildVer">
    <vt:lpwstr>1033-12.2.0.22549</vt:lpwstr>
  </property>
</Properties>
</file>