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2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7"/>
  </p:notesMasterIdLst>
  <p:sldIdLst>
    <p:sldId id="256" r:id="rId5"/>
    <p:sldId id="274" r:id="rId6"/>
    <p:sldId id="257" r:id="rId8"/>
    <p:sldId id="297" r:id="rId9"/>
    <p:sldId id="298" r:id="rId10"/>
    <p:sldId id="262" r:id="rId11"/>
    <p:sldId id="260" r:id="rId12"/>
    <p:sldId id="299" r:id="rId13"/>
    <p:sldId id="300" r:id="rId14"/>
    <p:sldId id="264" r:id="rId15"/>
    <p:sldId id="259" r:id="rId16"/>
    <p:sldId id="265" r:id="rId17"/>
    <p:sldId id="272" r:id="rId18"/>
    <p:sldId id="301" r:id="rId19"/>
    <p:sldId id="302" r:id="rId20"/>
    <p:sldId id="303" r:id="rId21"/>
    <p:sldId id="305" r:id="rId22"/>
    <p:sldId id="306" r:id="rId23"/>
    <p:sldId id="291" r:id="rId24"/>
    <p:sldId id="294" r:id="rId25"/>
    <p:sldId id="296" r:id="rId26"/>
    <p:sldId id="271" r:id="rId27"/>
    <p:sldId id="26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DDFF"/>
    <a:srgbClr val="558357"/>
    <a:srgbClr val="A7D971"/>
    <a:srgbClr val="C2D8C3"/>
    <a:srgbClr val="99BD9B"/>
    <a:srgbClr val="D80C0C"/>
    <a:srgbClr val="3A7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918" autoAdjust="0"/>
  </p:normalViewPr>
  <p:slideViewPr>
    <p:cSldViewPr snapToGrid="0">
      <p:cViewPr varScale="1">
        <p:scale>
          <a:sx n="61" d="100"/>
          <a:sy n="61" d="100"/>
        </p:scale>
        <p:origin x="10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99B14-2AB8-419D-B76A-D04846C3B1F8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83C9C-0EEB-4E7F-B2BC-1318F7338FE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83C9C-0EEB-4E7F-B2BC-1318F7338FE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7" Type="http://schemas.openxmlformats.org/officeDocument/2006/relationships/image" Target="../media/image9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7" Type="http://schemas.openxmlformats.org/officeDocument/2006/relationships/image" Target="../media/image11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</a:fld>
            <a:endParaRPr lang="en-US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079" b="4079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40663" r="65731" b="-1"/>
          <a:stretch>
            <a:fillRect/>
          </a:stretch>
        </p:blipFill>
        <p:spPr>
          <a:xfrm>
            <a:off x="0" y="1941248"/>
            <a:ext cx="1924493" cy="49773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31EA-0711-4046-B76C-D94C8AE4F95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0F48-6C39-4801-ABCF-2492B5C44F9D}" type="slidenum">
              <a:rPr lang="en-US" smtClean="0"/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73"/>
            <a:ext cx="12192000" cy="6857999"/>
          </a:xfrm>
          <a:prstGeom prst="rect">
            <a:avLst/>
          </a:prstGeom>
        </p:spPr>
      </p:pic>
      <p:pic>
        <p:nvPicPr>
          <p:cNvPr id="8" name="Graphic 7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7999" y="3242129"/>
            <a:ext cx="4806085" cy="3596239"/>
          </a:xfrm>
          <a:prstGeom prst="rect">
            <a:avLst/>
          </a:prstGeom>
        </p:spPr>
      </p:pic>
      <p:pic>
        <p:nvPicPr>
          <p:cNvPr id="9" name="Graphic 8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9277349" y="3179626"/>
            <a:ext cx="2090717" cy="3669422"/>
          </a:xfrm>
          <a:prstGeom prst="rect">
            <a:avLst/>
          </a:prstGeom>
        </p:spPr>
      </p:pic>
      <p:pic>
        <p:nvPicPr>
          <p:cNvPr id="10" name="Graphic 9"/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714373" y="3189685"/>
            <a:ext cx="2754095" cy="35962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31EA-0711-4046-B76C-D94C8AE4F95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0F48-6C39-4801-ABCF-2492B5C44F9D}" type="slidenum">
              <a:rPr lang="en-US" smtClean="0"/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73"/>
            <a:ext cx="12192000" cy="6857999"/>
          </a:xfrm>
          <a:prstGeom prst="rect">
            <a:avLst/>
          </a:prstGeom>
        </p:spPr>
      </p:pic>
      <p:pic>
        <p:nvPicPr>
          <p:cNvPr id="8" name="Graphic 7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272" y="2142845"/>
            <a:ext cx="2607327" cy="4576124"/>
          </a:xfrm>
          <a:prstGeom prst="rect">
            <a:avLst/>
          </a:prstGeom>
        </p:spPr>
      </p:pic>
      <p:pic>
        <p:nvPicPr>
          <p:cNvPr id="9" name="Graphic 8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989120" y="2142845"/>
            <a:ext cx="3504517" cy="4576124"/>
          </a:xfrm>
          <a:prstGeom prst="rect">
            <a:avLst/>
          </a:prstGeom>
        </p:spPr>
      </p:pic>
      <p:pic>
        <p:nvPicPr>
          <p:cNvPr id="10" name="Graphic 9"/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48872" y="4786051"/>
            <a:ext cx="2038350" cy="19329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31EA-0711-4046-B76C-D94C8AE4F95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0F48-6C39-4801-ABCF-2492B5C44F9D}" type="slidenum">
              <a:rPr lang="en-US" smtClean="0"/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73"/>
            <a:ext cx="12192000" cy="6857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31EA-0711-4046-B76C-D94C8AE4F95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0F48-6C39-4801-ABCF-2492B5C44F9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31EA-0711-4046-B76C-D94C8AE4F95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0F48-6C39-4801-ABCF-2492B5C44F9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31EA-0711-4046-B76C-D94C8AE4F95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0F48-6C39-4801-ABCF-2492B5C44F9D}" type="slidenum">
              <a:rPr lang="en-US" smtClean="0"/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73"/>
            <a:ext cx="12192000" cy="6857999"/>
          </a:xfrm>
          <a:prstGeom prst="rect">
            <a:avLst/>
          </a:prstGeom>
        </p:spPr>
      </p:pic>
      <p:sp>
        <p:nvSpPr>
          <p:cNvPr id="7" name="Rectangle: Rounded Corners 6"/>
          <p:cNvSpPr/>
          <p:nvPr userDrawn="1"/>
        </p:nvSpPr>
        <p:spPr>
          <a:xfrm>
            <a:off x="219075" y="365125"/>
            <a:ext cx="11753850" cy="6226175"/>
          </a:xfrm>
          <a:prstGeom prst="roundRect">
            <a:avLst>
              <a:gd name="adj" fmla="val 9862"/>
            </a:avLst>
          </a:prstGeom>
          <a:solidFill>
            <a:schemeClr val="bg1"/>
          </a:solidFill>
          <a:ln w="28575">
            <a:solidFill>
              <a:srgbClr val="FF9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31EA-0711-4046-B76C-D94C8AE4F95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0F48-6C39-4801-ABCF-2492B5C44F9D}" type="slidenum">
              <a:rPr lang="en-US" smtClean="0"/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4" b="792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31EA-0711-4046-B76C-D94C8AE4F95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0F48-6C39-4801-ABCF-2492B5C44F9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</a:fld>
            <a:endParaRPr lang="en-US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079" b="4079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9" t="42339" r="28169"/>
          <a:stretch>
            <a:fillRect/>
          </a:stretch>
        </p:blipFill>
        <p:spPr>
          <a:xfrm>
            <a:off x="1331493" y="2156242"/>
            <a:ext cx="2711115" cy="4836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1" t="42387" r="66412" b="-48"/>
          <a:stretch>
            <a:fillRect/>
          </a:stretch>
        </p:blipFill>
        <p:spPr>
          <a:xfrm>
            <a:off x="9522995" y="2021305"/>
            <a:ext cx="1943097" cy="4836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31EA-0711-4046-B76C-D94C8AE4F95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0F48-6C39-4801-ABCF-2492B5C44F9D}" type="slidenum">
              <a:rPr lang="en-US" smtClean="0"/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4" b="792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Rectangle: Rounded Corners 8"/>
          <p:cNvSpPr/>
          <p:nvPr userDrawn="1"/>
        </p:nvSpPr>
        <p:spPr>
          <a:xfrm>
            <a:off x="423333" y="402166"/>
            <a:ext cx="11345333" cy="605366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5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31EA-0711-4046-B76C-D94C8AE4F95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0F48-6C39-4801-ABCF-2492B5C44F9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31EA-0711-4046-B76C-D94C8AE4F95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0F48-6C39-4801-ABCF-2492B5C44F9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</a:fld>
            <a:endParaRPr lang="en-US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079" b="4079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ctangle: Rounded Corners 7"/>
          <p:cNvSpPr/>
          <p:nvPr userDrawn="1"/>
        </p:nvSpPr>
        <p:spPr>
          <a:xfrm>
            <a:off x="304799" y="354931"/>
            <a:ext cx="11582400" cy="6148137"/>
          </a:xfrm>
          <a:prstGeom prst="roundRect">
            <a:avLst>
              <a:gd name="adj" fmla="val 9883"/>
            </a:avLst>
          </a:prstGeom>
          <a:solidFill>
            <a:schemeClr val="bg1"/>
          </a:solidFill>
          <a:ln w="38100">
            <a:solidFill>
              <a:srgbClr val="3A72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4" Type="http://schemas.openxmlformats.org/officeDocument/2006/relationships/theme" Target="../theme/theme3.xml"/><Relationship Id="rId13" Type="http://schemas.openxmlformats.org/officeDocument/2006/relationships/image" Target="../media/image14.png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B31EA-0711-4046-B76C-D94C8AE4F95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0F48-6C39-4801-ABCF-2492B5C44F9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9" Type="http://schemas.microsoft.com/office/2007/relationships/media" Target="../media/media1.mp3"/><Relationship Id="rId8" Type="http://schemas.openxmlformats.org/officeDocument/2006/relationships/audio" Target="../media/media1.mp3"/><Relationship Id="rId7" Type="http://schemas.openxmlformats.org/officeDocument/2006/relationships/slide" Target="slide11.xml"/><Relationship Id="rId6" Type="http://schemas.openxmlformats.org/officeDocument/2006/relationships/image" Target="../media/image26.png"/><Relationship Id="rId5" Type="http://schemas.openxmlformats.org/officeDocument/2006/relationships/slide" Target="slide7.xml"/><Relationship Id="rId4" Type="http://schemas.openxmlformats.org/officeDocument/2006/relationships/slide" Target="slide21.xml"/><Relationship Id="rId3" Type="http://schemas.openxmlformats.org/officeDocument/2006/relationships/image" Target="../media/image25.png"/><Relationship Id="rId2" Type="http://schemas.openxmlformats.org/officeDocument/2006/relationships/slide" Target="slide20.xml"/><Relationship Id="rId12" Type="http://schemas.openxmlformats.org/officeDocument/2006/relationships/slideLayout" Target="../slideLayouts/slideLayout18.xml"/><Relationship Id="rId11" Type="http://schemas.openxmlformats.org/officeDocument/2006/relationships/audio" Target="../media/audio1.wav"/><Relationship Id="rId10" Type="http://schemas.openxmlformats.org/officeDocument/2006/relationships/image" Target="../media/image27.png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" Target="slide19.xml"/><Relationship Id="rId8" Type="http://schemas.openxmlformats.org/officeDocument/2006/relationships/image" Target="../media/image25.png"/><Relationship Id="rId7" Type="http://schemas.openxmlformats.org/officeDocument/2006/relationships/image" Target="../media/image27.png"/><Relationship Id="rId6" Type="http://schemas.microsoft.com/office/2007/relationships/media" Target="../media/media2.mp3"/><Relationship Id="rId5" Type="http://schemas.openxmlformats.org/officeDocument/2006/relationships/audio" Target="NULL" TargetMode="Externa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1" Type="http://schemas.openxmlformats.org/officeDocument/2006/relationships/slideLayout" Target="../slideLayouts/slideLayout20.xml"/><Relationship Id="rId10" Type="http://schemas.openxmlformats.org/officeDocument/2006/relationships/audio" Target="../media/audio2.wav"/><Relationship Id="rId1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" Target="slide19.xml"/><Relationship Id="rId8" Type="http://schemas.openxmlformats.org/officeDocument/2006/relationships/image" Target="../media/image25.png"/><Relationship Id="rId7" Type="http://schemas.openxmlformats.org/officeDocument/2006/relationships/image" Target="../media/image27.png"/><Relationship Id="rId6" Type="http://schemas.microsoft.com/office/2007/relationships/media" Target="../media/media2.mp3"/><Relationship Id="rId5" Type="http://schemas.openxmlformats.org/officeDocument/2006/relationships/audio" Target="NULL" TargetMode="Externa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1" Type="http://schemas.openxmlformats.org/officeDocument/2006/relationships/slideLayout" Target="../slideLayouts/slideLayout20.xml"/><Relationship Id="rId10" Type="http://schemas.openxmlformats.org/officeDocument/2006/relationships/audio" Target="../media/audio2.wav"/><Relationship Id="rId1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79319" y="1051732"/>
            <a:ext cx="4633362" cy="1182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946" y="2556819"/>
            <a:ext cx="8590008" cy="41334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714703" y="1623848"/>
            <a:ext cx="10641725" cy="37048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71550" y="1843950"/>
            <a:ext cx="102489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i="0" u="none" strike="noStrike" baseline="0"/>
              <a:t>Đại từ </a:t>
            </a:r>
            <a:r>
              <a:rPr lang="vi-VN" sz="4000" b="0" i="0" u="none" strike="noStrike" baseline="0"/>
              <a:t>là những từ dùng để xưng hô (đại từ xưng hô: </a:t>
            </a:r>
            <a:r>
              <a:rPr lang="vi-VN" sz="4000" b="0" i="1" u="none" strike="noStrike" baseline="0">
                <a:solidFill>
                  <a:srgbClr val="0070C0"/>
                </a:solidFill>
              </a:rPr>
              <a:t>tôi, chúng tôi, nó,</a:t>
            </a:r>
            <a:r>
              <a:rPr lang="en-US" sz="4000" b="0" i="1" u="none" strike="noStrike" baseline="0">
                <a:solidFill>
                  <a:srgbClr val="0070C0"/>
                </a:solidFill>
              </a:rPr>
              <a:t> chúng nó</a:t>
            </a:r>
            <a:r>
              <a:rPr lang="en-US" sz="4000" b="0" i="1" u="none" strike="noStrike" baseline="0"/>
              <a:t>,…</a:t>
            </a:r>
            <a:r>
              <a:rPr lang="en-US" sz="4000" b="0" i="0" u="none" strike="noStrike" baseline="0"/>
              <a:t>), để hỏi (đại từ nghi vấn: </a:t>
            </a:r>
            <a:r>
              <a:rPr lang="en-US" sz="4000" b="0" i="1" u="none" strike="noStrike" baseline="0">
                <a:solidFill>
                  <a:srgbClr val="7030A0"/>
                </a:solidFill>
              </a:rPr>
              <a:t>ai, gì, nào, bao nhiêu</a:t>
            </a:r>
            <a:r>
              <a:rPr lang="en-US" sz="4000" b="0" i="1" u="none" strike="noStrike" baseline="0"/>
              <a:t>,...</a:t>
            </a:r>
            <a:r>
              <a:rPr lang="en-US" sz="4000" b="0" i="0" u="none" strike="noStrike" baseline="0"/>
              <a:t>) hoặc để thay thế các từ ngữ khác (đại từ thay thế: </a:t>
            </a:r>
            <a:r>
              <a:rPr lang="en-US" sz="4000" b="0" i="1" u="none" strike="noStrike" baseline="0">
                <a:solidFill>
                  <a:srgbClr val="C00000"/>
                </a:solidFill>
              </a:rPr>
              <a:t>này, đây, đó, thế, vậy</a:t>
            </a:r>
            <a:r>
              <a:rPr lang="en-US" sz="4000" b="0" i="1" u="none" strike="noStrike" baseline="0"/>
              <a:t>,...</a:t>
            </a:r>
            <a:r>
              <a:rPr lang="en-US" sz="4000" b="0" i="0" u="none" strike="noStrike" baseline="0"/>
              <a:t>).</a:t>
            </a:r>
            <a:endParaRPr lang="en-US" sz="5400"/>
          </a:p>
        </p:txBody>
      </p:sp>
      <p:pic>
        <p:nvPicPr>
          <p:cNvPr id="1026" name="Picture 2" descr="Hình ảnh ý Tưởng Bóng đèn PNG , ý Kiến, Bóng đèn, Nguồn Cảm Hứng PNG miễn  phí tải tập tin PSDComment và Vecto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41" y="173421"/>
            <a:ext cx="1952297" cy="195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5518" y="1375087"/>
            <a:ext cx="5974598" cy="43529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4420" y="510689"/>
            <a:ext cx="1108316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FF00FF"/>
                </a:solidFill>
                <a:latin typeface="Arial-Rounded-Bold"/>
              </a:rPr>
              <a:t>4. </a:t>
            </a:r>
            <a:r>
              <a:rPr lang="vi-VN" sz="3200">
                <a:solidFill>
                  <a:srgbClr val="0070C0"/>
                </a:solidFill>
                <a:latin typeface="Arial-BoldMT"/>
              </a:rPr>
              <a:t>Tìm đại từ trong các đoạn văn sau và cho biết mỗi đại từ đó được</a:t>
            </a:r>
            <a:r>
              <a:rPr lang="en-US" sz="3200">
                <a:solidFill>
                  <a:srgbClr val="0070C0"/>
                </a:solidFill>
                <a:latin typeface="Arial-BoldMT"/>
              </a:rPr>
              <a:t> dùng để làm gì.</a:t>
            </a:r>
            <a:endParaRPr lang="en-US" sz="3200">
              <a:solidFill>
                <a:srgbClr val="0070C0"/>
              </a:solidFill>
              <a:latin typeface="Arial-BoldMT"/>
            </a:endParaRPr>
          </a:p>
          <a:p>
            <a:endParaRPr lang="en-US" sz="3200">
              <a:solidFill>
                <a:srgbClr val="000000"/>
              </a:solidFill>
              <a:latin typeface="Arial-BoldMT"/>
            </a:endParaRPr>
          </a:p>
          <a:p>
            <a:r>
              <a:rPr lang="en-US" sz="3200">
                <a:solidFill>
                  <a:srgbClr val="C00000"/>
                </a:solidFill>
                <a:latin typeface="ArialMT"/>
              </a:rPr>
              <a:t>a. </a:t>
            </a:r>
            <a:r>
              <a:rPr lang="en-US" sz="3200">
                <a:solidFill>
                  <a:srgbClr val="000000"/>
                </a:solidFill>
                <a:latin typeface="ArialMT"/>
              </a:rPr>
              <a:t>Tại Đại hội Thể thao Đông Nam Á lần thứ 32, đoàn thể thao Việt Nam </a:t>
            </a:r>
            <a:r>
              <a:rPr lang="vi-VN" sz="3200">
                <a:solidFill>
                  <a:srgbClr val="000000"/>
                </a:solidFill>
                <a:latin typeface="ArialMT"/>
              </a:rPr>
              <a:t>xếp thứ nhất trên bảng tổng sắp huy chương. Đó là thành tích rất đáng tự hào.</a:t>
            </a:r>
            <a:endParaRPr lang="vi-VN" sz="3200">
              <a:solidFill>
                <a:srgbClr val="000000"/>
              </a:solidFill>
              <a:latin typeface="ArialMT"/>
            </a:endParaRPr>
          </a:p>
          <a:p>
            <a:r>
              <a:rPr lang="en-US" sz="2800">
                <a:solidFill>
                  <a:srgbClr val="000000"/>
                </a:solidFill>
                <a:latin typeface="ArialMT"/>
              </a:rPr>
              <a:t>						</a:t>
            </a:r>
            <a:r>
              <a:rPr lang="en-US" sz="2800" i="1">
                <a:solidFill>
                  <a:srgbClr val="000000"/>
                </a:solidFill>
                <a:latin typeface="ArialMT"/>
              </a:rPr>
              <a:t>An Nguyên</a:t>
            </a:r>
            <a:endParaRPr lang="en-US" sz="2800" i="1">
              <a:solidFill>
                <a:srgbClr val="000000"/>
              </a:solidFill>
              <a:latin typeface="ArialMT"/>
            </a:endParaRPr>
          </a:p>
          <a:p>
            <a:r>
              <a:rPr lang="vi-VN" sz="3200">
                <a:solidFill>
                  <a:srgbClr val="C00000"/>
                </a:solidFill>
                <a:latin typeface="ArialMT"/>
              </a:rPr>
              <a:t>b.</a:t>
            </a:r>
            <a:r>
              <a:rPr lang="vi-VN" sz="3200">
                <a:solidFill>
                  <a:srgbClr val="000000"/>
                </a:solidFill>
                <a:latin typeface="ArialMT"/>
              </a:rPr>
              <a:t> Thấy tôi đi qua vườn củ cải xanh mướt, thỏ vồn vã:</a:t>
            </a:r>
            <a:endParaRPr lang="vi-VN" sz="3200">
              <a:solidFill>
                <a:srgbClr val="000000"/>
              </a:solidFill>
              <a:latin typeface="ArialMT"/>
            </a:endParaRPr>
          </a:p>
          <a:p>
            <a:r>
              <a:rPr lang="en-US" sz="3200">
                <a:solidFill>
                  <a:srgbClr val="000000"/>
                </a:solidFill>
                <a:latin typeface="ArialMT"/>
              </a:rPr>
              <a:t>– Sóc đi đâu đấy?</a:t>
            </a:r>
            <a:endParaRPr lang="en-US" sz="3200">
              <a:solidFill>
                <a:srgbClr val="000000"/>
              </a:solidFill>
              <a:latin typeface="ArialMT"/>
            </a:endParaRPr>
          </a:p>
          <a:p>
            <a:r>
              <a:rPr lang="en-US" sz="3200">
                <a:solidFill>
                  <a:srgbClr val="000000"/>
                </a:solidFill>
                <a:latin typeface="ArialMT"/>
              </a:rPr>
              <a:t>– Tôi đi tìm mùa đông! Thỏ có thấy mùa đông ở đâu không?</a:t>
            </a:r>
            <a:endParaRPr lang="en-US" sz="3200">
              <a:solidFill>
                <a:srgbClr val="000000"/>
              </a:solidFill>
              <a:latin typeface="ArialMT"/>
            </a:endParaRPr>
          </a:p>
          <a:p>
            <a:r>
              <a:rPr lang="en-US" sz="2800">
                <a:solidFill>
                  <a:srgbClr val="000000"/>
                </a:solidFill>
                <a:latin typeface="ArialMT"/>
              </a:rPr>
              <a:t>						</a:t>
            </a:r>
            <a:r>
              <a:rPr lang="en-US" sz="2800" i="1">
                <a:solidFill>
                  <a:srgbClr val="000000"/>
                </a:solidFill>
                <a:latin typeface="ArialMT"/>
              </a:rPr>
              <a:t>Hoà An</a:t>
            </a:r>
            <a:endParaRPr lang="en-US" sz="3200" b="1" i="1" dirty="0">
              <a:solidFill>
                <a:srgbClr val="D80C0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02115" y="2134537"/>
            <a:ext cx="52472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0070C0"/>
                </a:solidFill>
                <a:latin typeface="Arial-Rounded-Bold"/>
              </a:rPr>
              <a:t>THẢO LUẬN NHÓM ĐÔI</a:t>
            </a:r>
            <a:endParaRPr lang="en-US" sz="6600" b="1" i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3468415" y="2349062"/>
            <a:ext cx="725213" cy="66215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4572002" y="1533569"/>
            <a:ext cx="6637281" cy="66215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727841" y="2349062"/>
            <a:ext cx="2598683" cy="66215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7841" y="-261821"/>
            <a:ext cx="11083160" cy="4063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Bold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a.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Tại Đại hội Thể thao Đông Nam Á lần thứ 32, đoàn thể thao Việt Nam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xếp thứ nhất trên bảng tổng sắp huy chương. Đó là thành tích rất đáng tự hào.</a:t>
            </a: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						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An Nguyên</a:t>
            </a:r>
            <a:endParaRPr kumimoji="0" lang="en-US" sz="3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1072055" y="3801920"/>
            <a:ext cx="9806152" cy="215744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0170" algn="just">
              <a:lnSpc>
                <a:spcPct val="115000"/>
              </a:lnSpc>
            </a:pPr>
            <a:r>
              <a:rPr lang="vi-VN" sz="44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Đó</a:t>
            </a:r>
            <a:r>
              <a:rPr lang="vi-VN" sz="4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vi-VN" sz="44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dùng để thay thế cho “xếp thứ nhất trên bảng tổng sắp huy chương”.</a:t>
            </a:r>
            <a:endParaRPr lang="en-US" sz="4400" b="1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2333300" y="666465"/>
            <a:ext cx="693680" cy="66215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1072055" y="4335516"/>
            <a:ext cx="10168759" cy="1623849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90170" algn="just">
              <a:lnSpc>
                <a:spcPct val="115000"/>
              </a:lnSpc>
            </a:pPr>
            <a:r>
              <a:rPr lang="vi-VN" sz="44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tôi </a:t>
            </a:r>
            <a:r>
              <a:rPr lang="en-US" sz="44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vi-VN" sz="44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dùng để xưng hô (chỉ người nói); </a:t>
            </a:r>
            <a:r>
              <a:rPr lang="en-US" sz="44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	</a:t>
            </a:r>
            <a:r>
              <a:rPr lang="vi-VN" sz="4400" b="1" i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đâu </a:t>
            </a:r>
            <a:r>
              <a:rPr lang="en-US" sz="4400" b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vi-VN" sz="4400" b="1" i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dùng để hỏi.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2538251" y="1515924"/>
            <a:ext cx="882866" cy="66215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7841" y="479158"/>
            <a:ext cx="11083160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3600">
                <a:solidFill>
                  <a:srgbClr val="C00000"/>
                </a:solidFill>
                <a:latin typeface="ArialMT"/>
              </a:rPr>
              <a:t>b.</a:t>
            </a:r>
            <a:r>
              <a:rPr lang="vi-VN" sz="3600">
                <a:solidFill>
                  <a:srgbClr val="000000"/>
                </a:solidFill>
                <a:latin typeface="ArialMT"/>
              </a:rPr>
              <a:t> Thấy tôi đi qua vườn củ cải xanh mướt, thỏ vồn vã:</a:t>
            </a:r>
            <a:endParaRPr lang="vi-VN" sz="3600">
              <a:solidFill>
                <a:srgbClr val="000000"/>
              </a:solidFill>
              <a:latin typeface="ArialMT"/>
            </a:endParaRPr>
          </a:p>
          <a:p>
            <a:pPr lvl="0">
              <a:lnSpc>
                <a:spcPct val="150000"/>
              </a:lnSpc>
            </a:pPr>
            <a:r>
              <a:rPr lang="en-US" sz="3600">
                <a:solidFill>
                  <a:srgbClr val="000000"/>
                </a:solidFill>
                <a:latin typeface="ArialMT"/>
              </a:rPr>
              <a:t>– Sóc đi đâu đấy?</a:t>
            </a:r>
            <a:endParaRPr lang="en-US" sz="3600">
              <a:solidFill>
                <a:srgbClr val="000000"/>
              </a:solidFill>
              <a:latin typeface="ArialMT"/>
            </a:endParaRPr>
          </a:p>
          <a:p>
            <a:pPr lvl="0">
              <a:lnSpc>
                <a:spcPct val="150000"/>
              </a:lnSpc>
            </a:pPr>
            <a:r>
              <a:rPr lang="en-US" sz="3600">
                <a:solidFill>
                  <a:srgbClr val="000000"/>
                </a:solidFill>
                <a:latin typeface="ArialMT"/>
              </a:rPr>
              <a:t>– Tôi đi tìm mùa đông! Thỏ có thấy mùa đông ở đâu không?						</a:t>
            </a:r>
            <a:r>
              <a:rPr lang="en-US" sz="3600" i="1">
                <a:solidFill>
                  <a:srgbClr val="000000"/>
                </a:solidFill>
                <a:latin typeface="ArialMT"/>
              </a:rPr>
              <a:t>Hoà An</a:t>
            </a:r>
            <a:endParaRPr lang="en-US" sz="3600" b="1" i="1" dirty="0">
              <a:solidFill>
                <a:srgbClr val="D80C0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4420" y="967889"/>
            <a:ext cx="1108316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FF"/>
                </a:solidFill>
                <a:latin typeface="Arial-Rounded-Bold"/>
              </a:rPr>
              <a:t>5. </a:t>
            </a:r>
            <a:r>
              <a:rPr lang="en-US" sz="4000">
                <a:solidFill>
                  <a:srgbClr val="000000"/>
                </a:solidFill>
                <a:latin typeface="Arial-BoldMT"/>
              </a:rPr>
              <a:t>Đặt 1 – 2 câu theo một trong ba yêu cầu sau:</a:t>
            </a:r>
            <a:endParaRPr lang="en-US" sz="4000">
              <a:solidFill>
                <a:srgbClr val="000000"/>
              </a:solidFill>
              <a:latin typeface="Arial-BoldMT"/>
            </a:endParaRPr>
          </a:p>
          <a:p>
            <a:endParaRPr lang="en-US" sz="4000" b="1">
              <a:solidFill>
                <a:srgbClr val="000000"/>
              </a:solidFill>
              <a:latin typeface="Arial-BoldMT"/>
            </a:endParaRPr>
          </a:p>
          <a:p>
            <a:r>
              <a:rPr lang="en-US" sz="4000">
                <a:solidFill>
                  <a:srgbClr val="000000"/>
                </a:solidFill>
                <a:latin typeface="ArialMT"/>
              </a:rPr>
              <a:t>	</a:t>
            </a:r>
            <a:r>
              <a:rPr lang="vi-VN" sz="4000">
                <a:solidFill>
                  <a:srgbClr val="0070C0"/>
                </a:solidFill>
                <a:latin typeface="ArialMT"/>
              </a:rPr>
              <a:t>a. </a:t>
            </a:r>
            <a:r>
              <a:rPr lang="vi-VN" sz="4000">
                <a:solidFill>
                  <a:srgbClr val="000000"/>
                </a:solidFill>
                <a:latin typeface="ArialMT"/>
              </a:rPr>
              <a:t>Có đại từ xưng hô.</a:t>
            </a:r>
            <a:endParaRPr lang="en-US" sz="4000">
              <a:solidFill>
                <a:srgbClr val="000000"/>
              </a:solidFill>
              <a:latin typeface="ArialMT"/>
            </a:endParaRPr>
          </a:p>
          <a:p>
            <a:r>
              <a:rPr lang="vi-VN" sz="4000">
                <a:solidFill>
                  <a:srgbClr val="000000"/>
                </a:solidFill>
                <a:latin typeface="ArialMT"/>
              </a:rPr>
              <a:t> </a:t>
            </a:r>
            <a:endParaRPr lang="en-US" sz="4000">
              <a:solidFill>
                <a:srgbClr val="000000"/>
              </a:solidFill>
              <a:latin typeface="ArialMT"/>
            </a:endParaRPr>
          </a:p>
          <a:p>
            <a:r>
              <a:rPr lang="en-US" sz="4000">
                <a:solidFill>
                  <a:srgbClr val="000000"/>
                </a:solidFill>
                <a:latin typeface="ArialMT"/>
              </a:rPr>
              <a:t>		</a:t>
            </a:r>
            <a:r>
              <a:rPr lang="vi-VN" sz="4000">
                <a:solidFill>
                  <a:srgbClr val="0070C0"/>
                </a:solidFill>
                <a:latin typeface="ArialMT"/>
              </a:rPr>
              <a:t>b. </a:t>
            </a:r>
            <a:r>
              <a:rPr lang="vi-VN" sz="4000">
                <a:solidFill>
                  <a:srgbClr val="000000"/>
                </a:solidFill>
                <a:latin typeface="ArialMT"/>
              </a:rPr>
              <a:t>Có đại từ nghi vấn. </a:t>
            </a:r>
            <a:endParaRPr lang="en-US" sz="4000">
              <a:solidFill>
                <a:srgbClr val="000000"/>
              </a:solidFill>
              <a:latin typeface="ArialMT"/>
            </a:endParaRPr>
          </a:p>
          <a:p>
            <a:endParaRPr lang="en-US" sz="4000">
              <a:solidFill>
                <a:srgbClr val="000000"/>
              </a:solidFill>
              <a:latin typeface="ArialMT"/>
            </a:endParaRPr>
          </a:p>
          <a:p>
            <a:r>
              <a:rPr lang="en-US" sz="4000">
                <a:solidFill>
                  <a:srgbClr val="000000"/>
                </a:solidFill>
                <a:latin typeface="ArialMT"/>
              </a:rPr>
              <a:t>			</a:t>
            </a:r>
            <a:r>
              <a:rPr lang="vi-VN" sz="4000">
                <a:solidFill>
                  <a:srgbClr val="0070C0"/>
                </a:solidFill>
                <a:latin typeface="ArialMT"/>
              </a:rPr>
              <a:t>c. </a:t>
            </a:r>
            <a:r>
              <a:rPr lang="vi-VN" sz="4000">
                <a:solidFill>
                  <a:srgbClr val="000000"/>
                </a:solidFill>
                <a:latin typeface="ArialMT"/>
              </a:rPr>
              <a:t>Có đại từ thay thế.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D80C0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704970" y="1275319"/>
            <a:ext cx="4434590" cy="89863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9017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a. Có đại từ xưng hô.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5937737" y="1275319"/>
            <a:ext cx="5508029" cy="898636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9017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Nhà tôi có năm người.</a:t>
            </a:r>
            <a:endParaRPr kumimoji="0" lang="vi-VN" sz="3600" b="1" i="1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634413" y="2927008"/>
            <a:ext cx="4570524" cy="89863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9017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b. Có đại từ nghi vấn.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578354" y="4622115"/>
            <a:ext cx="4678529" cy="89863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9017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1" i="1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c. Có đại từ thay thế.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5937737" y="2942774"/>
            <a:ext cx="5508029" cy="898636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9017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Ai đã ăn mấy chiếc bánh?</a:t>
            </a:r>
            <a:endParaRPr kumimoji="0" lang="vi-VN" sz="3600" b="1" i="1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5937737" y="4622115"/>
            <a:ext cx="5749766" cy="898636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9017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1" i="1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Mai rất xinh. Lan cũng vậy.</a:t>
            </a:r>
            <a:endParaRPr kumimoji="0" lang="vi-VN" sz="3600" b="1" i="1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" name="Arrow: Right 4"/>
          <p:cNvSpPr/>
          <p:nvPr/>
        </p:nvSpPr>
        <p:spPr>
          <a:xfrm>
            <a:off x="5139560" y="1576552"/>
            <a:ext cx="798177" cy="3626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9" name="Arrow: Right 8"/>
          <p:cNvSpPr/>
          <p:nvPr/>
        </p:nvSpPr>
        <p:spPr>
          <a:xfrm>
            <a:off x="5172249" y="3247696"/>
            <a:ext cx="798177" cy="3626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Arrow: Right 9"/>
          <p:cNvSpPr/>
          <p:nvPr/>
        </p:nvSpPr>
        <p:spPr>
          <a:xfrm>
            <a:off x="5256883" y="4853222"/>
            <a:ext cx="798177" cy="3626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5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0729" y="2176097"/>
            <a:ext cx="5547841" cy="4029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77073" y="5244748"/>
            <a:ext cx="553329" cy="553329"/>
          </a:xfrm>
          <a:prstGeom prst="ellipse">
            <a:avLst/>
          </a:prstGeom>
          <a:solidFill>
            <a:srgbClr val="CB22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5864609" y="5430289"/>
            <a:ext cx="553329" cy="553329"/>
          </a:xfrm>
          <a:prstGeom prst="ellipse">
            <a:avLst/>
          </a:prstGeom>
          <a:solidFill>
            <a:srgbClr val="CB22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8527895" y="5482414"/>
            <a:ext cx="553329" cy="553329"/>
          </a:xfrm>
          <a:prstGeom prst="ellipse">
            <a:avLst/>
          </a:prstGeom>
          <a:solidFill>
            <a:srgbClr val="CB22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659617" y="2530483"/>
            <a:ext cx="1176630" cy="2036240"/>
            <a:chOff x="1359675" y="917659"/>
            <a:chExt cx="1176630" cy="2036240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59675" y="917659"/>
              <a:ext cx="1176630" cy="203624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359675" y="1072188"/>
              <a:ext cx="111893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20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nghìn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đồng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544681" y="2736567"/>
            <a:ext cx="1176630" cy="2036240"/>
            <a:chOff x="1359675" y="917659"/>
            <a:chExt cx="1176630" cy="2036240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59675" y="917659"/>
              <a:ext cx="1176630" cy="203624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1359675" y="1072188"/>
              <a:ext cx="111893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50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nghìn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đồng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219592" y="2611034"/>
            <a:ext cx="1176630" cy="2036240"/>
            <a:chOff x="1359675" y="917659"/>
            <a:chExt cx="1176630" cy="2036240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59675" y="917659"/>
              <a:ext cx="1176630" cy="2036240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1359675" y="1072188"/>
              <a:ext cx="111893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nghìn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đồng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1" name="Picture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431" y="2486938"/>
            <a:ext cx="2346288" cy="2757810"/>
          </a:xfrm>
          <a:prstGeom prst="rect">
            <a:avLst/>
          </a:prstGeom>
        </p:spPr>
      </p:pic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825" y="2591440"/>
            <a:ext cx="2346288" cy="2757810"/>
          </a:xfrm>
          <a:prstGeom prst="rect">
            <a:avLst/>
          </a:prstGeom>
        </p:spPr>
      </p:pic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163" y="2648528"/>
            <a:ext cx="2346288" cy="275781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6971" y="236011"/>
            <a:ext cx="8248603" cy="1457070"/>
          </a:xfrm>
          <a:prstGeom prst="rect">
            <a:avLst/>
          </a:prstGeom>
        </p:spPr>
      </p:pic>
      <p:sp>
        <p:nvSpPr>
          <p:cNvPr id="3" name="Arrow: Left 25">
            <a:hlinkClick r:id="rId7" action="ppaction://hlinksldjump"/>
          </p:cNvPr>
          <p:cNvSpPr/>
          <p:nvPr/>
        </p:nvSpPr>
        <p:spPr>
          <a:xfrm flipH="1">
            <a:off x="10939632" y="6059694"/>
            <a:ext cx="897991" cy="798306"/>
          </a:xfrm>
          <a:prstGeom prst="leftArrow">
            <a:avLst/>
          </a:prstGeom>
          <a:solidFill>
            <a:srgbClr val="CB2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tada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50232" y="427823"/>
            <a:ext cx="609600" cy="609600"/>
          </a:xfrm>
          <a:prstGeom prst="rect">
            <a:avLst/>
          </a:prstGeom>
        </p:spPr>
      </p:pic>
      <p:pic>
        <p:nvPicPr>
          <p:cNvPr id="10" name="tada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75900" y="1079495"/>
            <a:ext cx="609600" cy="609600"/>
          </a:xfrm>
          <a:prstGeom prst="rect">
            <a:avLst/>
          </a:prstGeom>
        </p:spPr>
      </p:pic>
      <p:pic>
        <p:nvPicPr>
          <p:cNvPr id="15" name="tada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20487" y="1689526"/>
            <a:ext cx="609600" cy="609600"/>
          </a:xfrm>
          <a:prstGeom prst="rect">
            <a:avLst/>
          </a:prstGeom>
        </p:spPr>
      </p:pic>
      <p:pic>
        <p:nvPicPr>
          <p:cNvPr id="16" name="tada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46155" y="2341198"/>
            <a:ext cx="609600" cy="609600"/>
          </a:xfrm>
          <a:prstGeom prst="rect">
            <a:avLst/>
          </a:prstGeom>
        </p:spPr>
      </p:pic>
      <p:pic>
        <p:nvPicPr>
          <p:cNvPr id="17" name="tada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87837" y="296733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6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3.75E-6 -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26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4.16667E-6 -0.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26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1574" y="260653"/>
            <a:ext cx="6292086" cy="19339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8349" y="2431547"/>
            <a:ext cx="7497811" cy="1994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>
              <a:lnSpc>
                <a:spcPct val="120000"/>
              </a:lnSpc>
            </a:pPr>
            <a:r>
              <a:rPr lang="en-US" sz="5400" b="1">
                <a:latin typeface="Cambria" panose="02040503050406030204" pitchFamily="18" charset="0"/>
                <a:ea typeface="Cambria" panose="02040503050406030204" pitchFamily="18" charset="0"/>
              </a:rPr>
              <a:t>Nhận diện và biết cách sử dụng đại từ.</a:t>
            </a:r>
            <a:endParaRPr lang="en-US" sz="54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5373" y="657916"/>
            <a:ext cx="1527868" cy="155940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597193" y="596127"/>
            <a:ext cx="8427960" cy="1507260"/>
            <a:chOff x="2615178" y="747086"/>
            <a:chExt cx="8427960" cy="1507260"/>
          </a:xfrm>
        </p:grpSpPr>
        <p:sp>
          <p:nvSpPr>
            <p:cNvPr id="9" name="Rectangle: Rounded Corners 8"/>
            <p:cNvSpPr/>
            <p:nvPr/>
          </p:nvSpPr>
          <p:spPr>
            <a:xfrm>
              <a:off x="2615178" y="747086"/>
              <a:ext cx="8427960" cy="1507260"/>
            </a:xfrm>
            <a:prstGeom prst="roundRect">
              <a:avLst/>
            </a:prstGeom>
            <a:solidFill>
              <a:srgbClr val="FFE5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8872" y="799610"/>
              <a:ext cx="82842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4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Đại từ là gì?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A"/>
          <p:cNvGrpSpPr/>
          <p:nvPr/>
        </p:nvGrpSpPr>
        <p:grpSpPr>
          <a:xfrm>
            <a:off x="903389" y="3095736"/>
            <a:ext cx="4384000" cy="1122446"/>
            <a:chOff x="1106373" y="2653723"/>
            <a:chExt cx="4384000" cy="1122446"/>
          </a:xfrm>
        </p:grpSpPr>
        <p:sp>
          <p:nvSpPr>
            <p:cNvPr id="13" name="Hình chữ nhật: Góc Tròn 4"/>
            <p:cNvSpPr/>
            <p:nvPr/>
          </p:nvSpPr>
          <p:spPr>
            <a:xfrm>
              <a:off x="2165566" y="2715908"/>
              <a:ext cx="3324807" cy="1060261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Dùng để xưng hô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14" name="A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663"/>
            <a:stretch>
              <a:fillRect/>
            </a:stretch>
          </p:blipFill>
          <p:spPr>
            <a:xfrm>
              <a:off x="1106373" y="2653723"/>
              <a:ext cx="960699" cy="997127"/>
            </a:xfrm>
            <a:prstGeom prst="rect">
              <a:avLst/>
            </a:prstGeom>
          </p:spPr>
        </p:pic>
      </p:grpSp>
      <p:grpSp>
        <p:nvGrpSpPr>
          <p:cNvPr id="15" name="B"/>
          <p:cNvGrpSpPr/>
          <p:nvPr/>
        </p:nvGrpSpPr>
        <p:grpSpPr>
          <a:xfrm>
            <a:off x="6770662" y="3095735"/>
            <a:ext cx="4272476" cy="1122447"/>
            <a:chOff x="6575139" y="2616106"/>
            <a:chExt cx="4272476" cy="1122447"/>
          </a:xfrm>
        </p:grpSpPr>
        <p:sp>
          <p:nvSpPr>
            <p:cNvPr id="16" name="Hình chữ nhật: Góc Tròn 5"/>
            <p:cNvSpPr/>
            <p:nvPr/>
          </p:nvSpPr>
          <p:spPr>
            <a:xfrm>
              <a:off x="7535838" y="2616106"/>
              <a:ext cx="3311777" cy="1122447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Dùng để hỏi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17" name="Hình ảnh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11" t="-2322" r="55152" b="2322"/>
            <a:stretch>
              <a:fillRect/>
            </a:stretch>
          </p:blipFill>
          <p:spPr>
            <a:xfrm>
              <a:off x="6575139" y="2653724"/>
              <a:ext cx="960699" cy="997127"/>
            </a:xfrm>
            <a:prstGeom prst="rect">
              <a:avLst/>
            </a:prstGeom>
          </p:spPr>
        </p:pic>
      </p:grpSp>
      <p:grpSp>
        <p:nvGrpSpPr>
          <p:cNvPr id="18" name="C"/>
          <p:cNvGrpSpPr/>
          <p:nvPr/>
        </p:nvGrpSpPr>
        <p:grpSpPr>
          <a:xfrm>
            <a:off x="942213" y="4743317"/>
            <a:ext cx="4345176" cy="997127"/>
            <a:chOff x="1106373" y="4263687"/>
            <a:chExt cx="4345176" cy="997127"/>
          </a:xfrm>
        </p:grpSpPr>
        <p:sp>
          <p:nvSpPr>
            <p:cNvPr id="19" name="Hình chữ nhật: Góc Tròn 6"/>
            <p:cNvSpPr/>
            <p:nvPr/>
          </p:nvSpPr>
          <p:spPr>
            <a:xfrm>
              <a:off x="2126743" y="4263687"/>
              <a:ext cx="3324806" cy="997127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Dùng để thay thế các từ ngữ khác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20" name="Hình ảnh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45" t="1924" r="26318" b="-1924"/>
            <a:stretch>
              <a:fillRect/>
            </a:stretch>
          </p:blipFill>
          <p:spPr>
            <a:xfrm>
              <a:off x="1106373" y="4263687"/>
              <a:ext cx="960699" cy="997127"/>
            </a:xfrm>
            <a:prstGeom prst="rect">
              <a:avLst/>
            </a:prstGeom>
          </p:spPr>
        </p:pic>
      </p:grpSp>
      <p:grpSp>
        <p:nvGrpSpPr>
          <p:cNvPr id="21" name="D"/>
          <p:cNvGrpSpPr/>
          <p:nvPr/>
        </p:nvGrpSpPr>
        <p:grpSpPr>
          <a:xfrm>
            <a:off x="6873722" y="4743317"/>
            <a:ext cx="4169416" cy="997127"/>
            <a:chOff x="6575139" y="4263687"/>
            <a:chExt cx="4169416" cy="997127"/>
          </a:xfrm>
        </p:grpSpPr>
        <p:sp>
          <p:nvSpPr>
            <p:cNvPr id="22" name="60"/>
            <p:cNvSpPr/>
            <p:nvPr/>
          </p:nvSpPr>
          <p:spPr>
            <a:xfrm>
              <a:off x="7535838" y="4263687"/>
              <a:ext cx="3208717" cy="997127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Cả 3 đáp án trên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23" name="Hình ảnh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11" r="-1548"/>
            <a:stretch>
              <a:fillRect/>
            </a:stretch>
          </p:blipFill>
          <p:spPr>
            <a:xfrm>
              <a:off x="6575139" y="4263687"/>
              <a:ext cx="960699" cy="997127"/>
            </a:xfrm>
            <a:prstGeom prst="rect">
              <a:avLst/>
            </a:prstGeom>
          </p:spPr>
        </p:pic>
      </p:grpSp>
      <p:pic>
        <p:nvPicPr>
          <p:cNvPr id="24" name="Đú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0"/>
          <a:stretch>
            <a:fillRect/>
          </a:stretch>
        </p:blipFill>
        <p:spPr>
          <a:xfrm>
            <a:off x="10801433" y="4847982"/>
            <a:ext cx="896707" cy="890172"/>
          </a:xfrm>
          <a:prstGeom prst="rect">
            <a:avLst/>
          </a:prstGeom>
        </p:spPr>
      </p:pic>
      <p:pic>
        <p:nvPicPr>
          <p:cNvPr id="25" name="Hình ảnh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>
            <a:fillRect/>
          </a:stretch>
        </p:blipFill>
        <p:spPr>
          <a:xfrm>
            <a:off x="10697906" y="3279878"/>
            <a:ext cx="896707" cy="890172"/>
          </a:xfrm>
          <a:prstGeom prst="rect">
            <a:avLst/>
          </a:prstGeom>
        </p:spPr>
      </p:pic>
      <p:pic>
        <p:nvPicPr>
          <p:cNvPr id="26" name="Hình ảnh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>
            <a:fillRect/>
          </a:stretch>
        </p:blipFill>
        <p:spPr>
          <a:xfrm>
            <a:off x="5073893" y="4932145"/>
            <a:ext cx="896707" cy="890172"/>
          </a:xfrm>
          <a:prstGeom prst="rect">
            <a:avLst/>
          </a:prstGeom>
        </p:spPr>
      </p:pic>
      <p:pic>
        <p:nvPicPr>
          <p:cNvPr id="27" name="Hình ảnh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>
            <a:fillRect/>
          </a:stretch>
        </p:blipFill>
        <p:spPr>
          <a:xfrm>
            <a:off x="4951812" y="3271710"/>
            <a:ext cx="896707" cy="890172"/>
          </a:xfrm>
          <a:prstGeom prst="rect">
            <a:avLst/>
          </a:prstGeom>
        </p:spPr>
      </p:pic>
      <p:pic>
        <p:nvPicPr>
          <p:cNvPr id="28" name="Correct sound effect and wrong sound effect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788.000000" end="6322.062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191667" y="5364207"/>
            <a:ext cx="487363" cy="487363"/>
          </a:xfrm>
          <a:prstGeom prst="rect">
            <a:avLst/>
          </a:prstGeom>
        </p:spPr>
      </p:pic>
      <p:pic>
        <p:nvPicPr>
          <p:cNvPr id="29" name="Correct sound effect and wrong sound effect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753.000000" end="4156.062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96680" y="8206994"/>
            <a:ext cx="487363" cy="48736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6969" y="1718256"/>
            <a:ext cx="3546922" cy="4169026"/>
          </a:xfrm>
          <a:prstGeom prst="rect">
            <a:avLst/>
          </a:prstGeom>
        </p:spPr>
      </p:pic>
      <p:sp>
        <p:nvSpPr>
          <p:cNvPr id="34" name="Arrow: Left 25">
            <a:hlinkClick r:id="rId9" action="ppaction://hlinksldjump"/>
          </p:cNvPr>
          <p:cNvSpPr/>
          <p:nvPr/>
        </p:nvSpPr>
        <p:spPr>
          <a:xfrm>
            <a:off x="10288699" y="5738154"/>
            <a:ext cx="896706" cy="798306"/>
          </a:xfrm>
          <a:prstGeom prst="leftArrow">
            <a:avLst/>
          </a:prstGeom>
          <a:solidFill>
            <a:srgbClr val="74A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3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3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93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73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57281" y="642613"/>
            <a:ext cx="9432882" cy="1168876"/>
            <a:chOff x="2615178" y="747086"/>
            <a:chExt cx="8427960" cy="1507260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615178" y="747086"/>
              <a:ext cx="8427960" cy="1507260"/>
            </a:xfrm>
            <a:prstGeom prst="roundRect">
              <a:avLst/>
            </a:prstGeom>
            <a:solidFill>
              <a:srgbClr val="FFE5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15178" y="753699"/>
              <a:ext cx="8284266" cy="1389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Tìm đại từ trong câu sau</a:t>
              </a:r>
              <a:endParaRPr kumimoji="0" 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200" b="1" kern="0">
                  <a:solidFill>
                    <a:srgbClr val="C00000"/>
                  </a:solidFill>
                  <a:latin typeface="Cambria" panose="02040503050406030204" pitchFamily="18" charset="0"/>
                </a:rPr>
                <a:t>Tôi có một căn nhà nhỏ xinh bên cạnh vườn hoa.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496" y="615687"/>
            <a:ext cx="1742131" cy="1222395"/>
          </a:xfrm>
          <a:prstGeom prst="rect">
            <a:avLst/>
          </a:prstGeom>
        </p:spPr>
      </p:pic>
      <p:grpSp>
        <p:nvGrpSpPr>
          <p:cNvPr id="2" name="A"/>
          <p:cNvGrpSpPr/>
          <p:nvPr/>
        </p:nvGrpSpPr>
        <p:grpSpPr>
          <a:xfrm>
            <a:off x="903389" y="3095736"/>
            <a:ext cx="4384000" cy="1122446"/>
            <a:chOff x="1106373" y="2653723"/>
            <a:chExt cx="4384000" cy="1122446"/>
          </a:xfrm>
        </p:grpSpPr>
        <p:sp>
          <p:nvSpPr>
            <p:cNvPr id="3" name="Hình chữ nhật: Góc Tròn 4"/>
            <p:cNvSpPr/>
            <p:nvPr/>
          </p:nvSpPr>
          <p:spPr>
            <a:xfrm>
              <a:off x="2165566" y="2715908"/>
              <a:ext cx="3324807" cy="1060261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căn nhà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4" name="A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663"/>
            <a:stretch>
              <a:fillRect/>
            </a:stretch>
          </p:blipFill>
          <p:spPr>
            <a:xfrm>
              <a:off x="1106373" y="2653723"/>
              <a:ext cx="960699" cy="997127"/>
            </a:xfrm>
            <a:prstGeom prst="rect">
              <a:avLst/>
            </a:prstGeom>
          </p:spPr>
        </p:pic>
      </p:grpSp>
      <p:grpSp>
        <p:nvGrpSpPr>
          <p:cNvPr id="8" name="B"/>
          <p:cNvGrpSpPr/>
          <p:nvPr/>
        </p:nvGrpSpPr>
        <p:grpSpPr>
          <a:xfrm>
            <a:off x="6770662" y="3095735"/>
            <a:ext cx="4272476" cy="1122447"/>
            <a:chOff x="6575139" y="2616106"/>
            <a:chExt cx="4272476" cy="1122447"/>
          </a:xfrm>
        </p:grpSpPr>
        <p:sp>
          <p:nvSpPr>
            <p:cNvPr id="27" name="Hình chữ nhật: Góc Tròn 5"/>
            <p:cNvSpPr/>
            <p:nvPr/>
          </p:nvSpPr>
          <p:spPr>
            <a:xfrm>
              <a:off x="7535838" y="2616106"/>
              <a:ext cx="3311777" cy="1122447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vườn hoa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28" name="Hình ảnh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11" t="-2322" r="55152" b="2322"/>
            <a:stretch>
              <a:fillRect/>
            </a:stretch>
          </p:blipFill>
          <p:spPr>
            <a:xfrm>
              <a:off x="6575139" y="2653724"/>
              <a:ext cx="960699" cy="997127"/>
            </a:xfrm>
            <a:prstGeom prst="rect">
              <a:avLst/>
            </a:prstGeom>
          </p:spPr>
        </p:pic>
      </p:grpSp>
      <p:grpSp>
        <p:nvGrpSpPr>
          <p:cNvPr id="29" name="C"/>
          <p:cNvGrpSpPr/>
          <p:nvPr/>
        </p:nvGrpSpPr>
        <p:grpSpPr>
          <a:xfrm>
            <a:off x="942213" y="4743317"/>
            <a:ext cx="4345176" cy="997127"/>
            <a:chOff x="1106373" y="4263687"/>
            <a:chExt cx="4345176" cy="997127"/>
          </a:xfrm>
        </p:grpSpPr>
        <p:sp>
          <p:nvSpPr>
            <p:cNvPr id="33" name="Hình chữ nhật: Góc Tròn 6"/>
            <p:cNvSpPr/>
            <p:nvPr/>
          </p:nvSpPr>
          <p:spPr>
            <a:xfrm>
              <a:off x="2126743" y="4263687"/>
              <a:ext cx="3324806" cy="997127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tôi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34" name="Hình ảnh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45" t="1924" r="26318" b="-1924"/>
            <a:stretch>
              <a:fillRect/>
            </a:stretch>
          </p:blipFill>
          <p:spPr>
            <a:xfrm>
              <a:off x="1106373" y="4263687"/>
              <a:ext cx="960699" cy="997127"/>
            </a:xfrm>
            <a:prstGeom prst="rect">
              <a:avLst/>
            </a:prstGeom>
          </p:spPr>
        </p:pic>
      </p:grpSp>
      <p:grpSp>
        <p:nvGrpSpPr>
          <p:cNvPr id="35" name="D"/>
          <p:cNvGrpSpPr/>
          <p:nvPr/>
        </p:nvGrpSpPr>
        <p:grpSpPr>
          <a:xfrm>
            <a:off x="6873722" y="4743317"/>
            <a:ext cx="4169416" cy="997127"/>
            <a:chOff x="6575139" y="4263687"/>
            <a:chExt cx="4169416" cy="997127"/>
          </a:xfrm>
        </p:grpSpPr>
        <p:sp>
          <p:nvSpPr>
            <p:cNvPr id="36" name="60"/>
            <p:cNvSpPr/>
            <p:nvPr/>
          </p:nvSpPr>
          <p:spPr>
            <a:xfrm>
              <a:off x="7535838" y="4263687"/>
              <a:ext cx="3208717" cy="997127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600" b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xinh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7" name="Hình ảnh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11" r="-1548"/>
            <a:stretch>
              <a:fillRect/>
            </a:stretch>
          </p:blipFill>
          <p:spPr>
            <a:xfrm>
              <a:off x="6575139" y="4263687"/>
              <a:ext cx="960699" cy="997127"/>
            </a:xfrm>
            <a:prstGeom prst="rect">
              <a:avLst/>
            </a:prstGeom>
          </p:spPr>
        </p:pic>
      </p:grpSp>
      <p:pic>
        <p:nvPicPr>
          <p:cNvPr id="38" name="Đú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0"/>
          <a:stretch>
            <a:fillRect/>
          </a:stretch>
        </p:blipFill>
        <p:spPr>
          <a:xfrm>
            <a:off x="4869925" y="4850653"/>
            <a:ext cx="896707" cy="890172"/>
          </a:xfrm>
          <a:prstGeom prst="rect">
            <a:avLst/>
          </a:prstGeom>
        </p:spPr>
      </p:pic>
      <p:pic>
        <p:nvPicPr>
          <p:cNvPr id="39" name="Hình ảnh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>
            <a:fillRect/>
          </a:stretch>
        </p:blipFill>
        <p:spPr>
          <a:xfrm>
            <a:off x="4927981" y="3242965"/>
            <a:ext cx="896707" cy="890172"/>
          </a:xfrm>
          <a:prstGeom prst="rect">
            <a:avLst/>
          </a:prstGeom>
        </p:spPr>
      </p:pic>
      <p:pic>
        <p:nvPicPr>
          <p:cNvPr id="40" name="Hình ảnh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>
            <a:fillRect/>
          </a:stretch>
        </p:blipFill>
        <p:spPr>
          <a:xfrm>
            <a:off x="10743818" y="3269983"/>
            <a:ext cx="896707" cy="890172"/>
          </a:xfrm>
          <a:prstGeom prst="rect">
            <a:avLst/>
          </a:prstGeom>
        </p:spPr>
      </p:pic>
      <p:pic>
        <p:nvPicPr>
          <p:cNvPr id="41" name="Hình ảnh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>
            <a:fillRect/>
          </a:stretch>
        </p:blipFill>
        <p:spPr>
          <a:xfrm>
            <a:off x="10684169" y="4934439"/>
            <a:ext cx="896707" cy="890172"/>
          </a:xfrm>
          <a:prstGeom prst="rect">
            <a:avLst/>
          </a:prstGeom>
        </p:spPr>
      </p:pic>
      <p:pic>
        <p:nvPicPr>
          <p:cNvPr id="42" name="Correct sound effect and wrong sound effect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788.000000" end="6322.062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191667" y="5364207"/>
            <a:ext cx="487363" cy="487363"/>
          </a:xfrm>
          <a:prstGeom prst="rect">
            <a:avLst/>
          </a:prstGeom>
        </p:spPr>
      </p:pic>
      <p:pic>
        <p:nvPicPr>
          <p:cNvPr id="43" name="Correct sound effect and wrong sound effect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753.000000" end="4156.062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96680" y="8206994"/>
            <a:ext cx="487363" cy="48736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5914" y="2040323"/>
            <a:ext cx="3546922" cy="4169026"/>
          </a:xfrm>
          <a:prstGeom prst="rect">
            <a:avLst/>
          </a:prstGeom>
        </p:spPr>
      </p:pic>
      <p:sp>
        <p:nvSpPr>
          <p:cNvPr id="45" name="Arrow: Left 25">
            <a:hlinkClick r:id="rId9" action="ppaction://hlinksldjump"/>
          </p:cNvPr>
          <p:cNvSpPr/>
          <p:nvPr/>
        </p:nvSpPr>
        <p:spPr>
          <a:xfrm>
            <a:off x="10288699" y="5738154"/>
            <a:ext cx="896706" cy="798306"/>
          </a:xfrm>
          <a:prstGeom prst="leftArrow">
            <a:avLst/>
          </a:prstGeom>
          <a:solidFill>
            <a:srgbClr val="74A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39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939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73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939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4494" y="683847"/>
            <a:ext cx="6273328" cy="16765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588" y="2444400"/>
            <a:ext cx="8535140" cy="11827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929" y="3627127"/>
            <a:ext cx="7230483" cy="1182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5625" y="1734393"/>
            <a:ext cx="10120237" cy="32006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2969" y="1136713"/>
            <a:ext cx="5974598" cy="44016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4907" y="1750900"/>
            <a:ext cx="6615499" cy="45927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88934" y="1818729"/>
            <a:ext cx="6090432" cy="37920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783" y="725211"/>
            <a:ext cx="9296018" cy="502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vi-VN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hảo luận theo nhóm nhỏ</a:t>
            </a:r>
            <a:r>
              <a:rPr lang="en-GB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theo kĩ thuật </a:t>
            </a:r>
            <a:r>
              <a:rPr lang="en-GB" sz="4400" b="1" i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 theo trạm</a:t>
            </a:r>
            <a:endParaRPr lang="en-US" sz="4000" b="1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90170" algn="just">
              <a:lnSpc>
                <a:spcPct val="115000"/>
              </a:lnSpc>
            </a:pPr>
            <a:r>
              <a:rPr lang="en-GB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GB" sz="400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Trạm 1: Một HS thực hiện BT 1.</a:t>
            </a:r>
            <a:endParaRPr lang="en-GB" sz="400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90170" algn="just">
              <a:lnSpc>
                <a:spcPct val="115000"/>
              </a:lnSpc>
            </a:pPr>
            <a:endParaRPr lang="en-US" sz="400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90170" algn="just">
              <a:lnSpc>
                <a:spcPct val="115000"/>
              </a:lnSpc>
            </a:pPr>
            <a:r>
              <a:rPr lang="en-GB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GB" sz="40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Trạm 2: Một HS thực hiện BT 2. </a:t>
            </a:r>
            <a:endParaRPr lang="en-GB" sz="400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90170" algn="just">
              <a:lnSpc>
                <a:spcPct val="115000"/>
              </a:lnSpc>
            </a:pPr>
            <a:endParaRPr lang="en-US" sz="400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GB" sz="400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Trạm 3: Hai HS thực hiện BT 3.</a:t>
            </a:r>
            <a:endParaRPr lang="en-US" sz="40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487595" y="2205372"/>
            <a:ext cx="693683" cy="6936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1</a:t>
            </a:r>
            <a:endParaRPr lang="en-US" sz="4400" b="1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477464" y="3622469"/>
            <a:ext cx="693683" cy="6936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2</a:t>
            </a:r>
            <a:endParaRPr lang="en-US" sz="4400" b="1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487595" y="5039566"/>
            <a:ext cx="693683" cy="6936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3</a:t>
            </a:r>
            <a:endParaRPr lang="en-US" sz="44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4319752" y="5439104"/>
            <a:ext cx="3231931" cy="66215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4584" y="410152"/>
            <a:ext cx="1074283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-Rounded-Bold"/>
                <a:ea typeface="+mn-ea"/>
                <a:cs typeface="+mn-cs"/>
              </a:rPr>
              <a:t>1.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Trong đoạn văn sau, người kể chuyện đã dùng những từ in đậm để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 làm gì?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BoldM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BoldM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	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Gò Mộng làng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tôi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có một vườn cò. Một hôm, Bông rủ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tôi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ra Gò Mộng.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Chẳng đợi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tôi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gật đầu,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nó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kéo tôi đi. Rồi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chúng tôi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như bị lạc vào một thế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 giới ve sầu và cò, vạc,...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ItalicMT"/>
                <a:ea typeface="+mn-ea"/>
                <a:cs typeface="+mn-cs"/>
              </a:rPr>
              <a:t>					</a:t>
            </a:r>
            <a:r>
              <a:rPr kumimoji="0" lang="vi-VN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ItalicMT"/>
                <a:ea typeface="+mn-ea"/>
                <a:cs typeface="+mn-cs"/>
              </a:rPr>
              <a:t>Theo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Đặng Vương Hưng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ItalicMT"/>
                <a:ea typeface="+mn-ea"/>
                <a:cs typeface="+mn-cs"/>
              </a:rPr>
              <a:t>Chọn ý trả lời đúng:</a:t>
            </a: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ItalicM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SymbolMT"/>
                <a:ea typeface="+mn-ea"/>
                <a:cs typeface="+mn-cs"/>
              </a:rPr>
              <a:t>	</a:t>
            </a: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SymbolMT"/>
                <a:ea typeface="+mn-ea"/>
                <a:cs typeface="+mn-cs"/>
              </a:rPr>
              <a:t>•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Để hỏi.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	</a:t>
            </a: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SymbolMT"/>
                <a:ea typeface="+mn-ea"/>
                <a:cs typeface="+mn-cs"/>
              </a:rPr>
              <a:t>•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Để xưng hô.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	</a:t>
            </a: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SymbolMT"/>
                <a:ea typeface="+mn-ea"/>
                <a:cs typeface="+mn-cs"/>
              </a:rPr>
              <a:t>•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Để thay thế.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D80C0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4745421" y="1844567"/>
            <a:ext cx="1350579" cy="66215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7330967" y="3002074"/>
            <a:ext cx="1166648" cy="66215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2159878" y="4263316"/>
            <a:ext cx="646384" cy="66215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9207063" y="5517931"/>
            <a:ext cx="1261239" cy="66215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4584" y="486217"/>
            <a:ext cx="1074283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i="0" u="none" strike="noStrike" baseline="0">
                <a:solidFill>
                  <a:srgbClr val="FF00FF"/>
                </a:solidFill>
                <a:latin typeface="Arial-Rounded-Bold"/>
              </a:rPr>
              <a:t>2. </a:t>
            </a:r>
            <a:r>
              <a:rPr lang="en-US" sz="4000" b="1" i="0" u="none" strike="noStrike" baseline="0">
                <a:solidFill>
                  <a:srgbClr val="000000"/>
                </a:solidFill>
                <a:latin typeface="Arial-BoldMT"/>
              </a:rPr>
              <a:t>Tìm từ dùng để hỏi trong mỗi câu sau:</a:t>
            </a:r>
            <a:endParaRPr lang="en-US" sz="4000" b="1" i="0" u="none" strike="noStrike" baseline="0">
              <a:solidFill>
                <a:srgbClr val="000000"/>
              </a:solidFill>
              <a:latin typeface="Arial-BoldMT"/>
            </a:endParaRPr>
          </a:p>
          <a:p>
            <a:pPr algn="l"/>
            <a:endParaRPr lang="en-US" sz="4000" b="1" i="0" u="none" strike="noStrike" baseline="0">
              <a:solidFill>
                <a:srgbClr val="000000"/>
              </a:solidFill>
              <a:latin typeface="Arial-BoldMT"/>
            </a:endParaRPr>
          </a:p>
          <a:p>
            <a:pPr lvl="2"/>
            <a:r>
              <a:rPr lang="en-US" sz="4000" b="0" i="0" u="none" strike="noStrike" baseline="0">
                <a:solidFill>
                  <a:srgbClr val="0070C0"/>
                </a:solidFill>
                <a:latin typeface="ArialMT"/>
              </a:rPr>
              <a:t>a. </a:t>
            </a:r>
            <a:r>
              <a:rPr lang="en-US" sz="4000" b="0" i="0" u="none" strike="noStrike" baseline="0">
                <a:solidFill>
                  <a:srgbClr val="000000"/>
                </a:solidFill>
                <a:latin typeface="ArialMT"/>
              </a:rPr>
              <a:t>Nhà bạn ở đâu?</a:t>
            </a:r>
            <a:endParaRPr lang="en-US" sz="4000" b="0" i="0" u="none" strike="noStrike" baseline="0">
              <a:solidFill>
                <a:srgbClr val="000000"/>
              </a:solidFill>
              <a:latin typeface="ArialMT"/>
            </a:endParaRPr>
          </a:p>
          <a:p>
            <a:pPr lvl="2"/>
            <a:endParaRPr lang="en-US" sz="4000" b="0" i="0" u="none" strike="noStrike" baseline="0">
              <a:solidFill>
                <a:srgbClr val="000000"/>
              </a:solidFill>
              <a:latin typeface="ArialMT"/>
            </a:endParaRPr>
          </a:p>
          <a:p>
            <a:pPr lvl="2"/>
            <a:r>
              <a:rPr lang="vi-VN" sz="4000" b="0" i="0" u="none" strike="noStrike" baseline="0">
                <a:solidFill>
                  <a:srgbClr val="0070C0"/>
                </a:solidFill>
                <a:latin typeface="ArialMT"/>
              </a:rPr>
              <a:t>b.</a:t>
            </a:r>
            <a:r>
              <a:rPr lang="vi-VN" sz="4000" b="0" i="0" u="none" strike="noStrike" baseline="0">
                <a:solidFill>
                  <a:srgbClr val="000000"/>
                </a:solidFill>
                <a:latin typeface="ArialMT"/>
              </a:rPr>
              <a:t> Bạn thường đi học lúc mấy giờ?</a:t>
            </a:r>
            <a:endParaRPr lang="en-US" sz="4000" b="0" i="0" u="none" strike="noStrike" baseline="0">
              <a:solidFill>
                <a:srgbClr val="000000"/>
              </a:solidFill>
              <a:latin typeface="ArialMT"/>
            </a:endParaRPr>
          </a:p>
          <a:p>
            <a:pPr lvl="2"/>
            <a:endParaRPr lang="vi-VN" sz="4000" b="0" i="0" u="none" strike="noStrike" baseline="0">
              <a:solidFill>
                <a:srgbClr val="000000"/>
              </a:solidFill>
              <a:latin typeface="ArialMT"/>
            </a:endParaRPr>
          </a:p>
          <a:p>
            <a:pPr lvl="2"/>
            <a:r>
              <a:rPr lang="vi-VN" sz="4000" b="0" i="0" u="none" strike="noStrike" baseline="0">
                <a:solidFill>
                  <a:srgbClr val="0070C0"/>
                </a:solidFill>
                <a:latin typeface="ArialMT"/>
              </a:rPr>
              <a:t>c.</a:t>
            </a:r>
            <a:r>
              <a:rPr lang="vi-VN" sz="4000" b="0" i="0" u="none" strike="noStrike" baseline="0">
                <a:solidFill>
                  <a:srgbClr val="000000"/>
                </a:solidFill>
                <a:latin typeface="ArialMT"/>
              </a:rPr>
              <a:t> Ai đưa bạn đi học?</a:t>
            </a:r>
            <a:endParaRPr lang="en-US" sz="4000" b="0" i="0" u="none" strike="noStrike" baseline="0">
              <a:solidFill>
                <a:srgbClr val="000000"/>
              </a:solidFill>
              <a:latin typeface="ArialMT"/>
            </a:endParaRPr>
          </a:p>
          <a:p>
            <a:pPr lvl="2"/>
            <a:endParaRPr lang="vi-VN" sz="4000" b="0" i="0" u="none" strike="noStrike" baseline="0">
              <a:solidFill>
                <a:srgbClr val="000000"/>
              </a:solidFill>
              <a:latin typeface="ArialMT"/>
            </a:endParaRPr>
          </a:p>
          <a:p>
            <a:pPr lvl="2"/>
            <a:r>
              <a:rPr lang="en-US" sz="4000" b="0" i="0" u="none" strike="noStrike" baseline="0">
                <a:solidFill>
                  <a:srgbClr val="0070C0"/>
                </a:solidFill>
                <a:latin typeface="ArialMT"/>
              </a:rPr>
              <a:t>d. </a:t>
            </a:r>
            <a:r>
              <a:rPr lang="en-US" sz="4000" b="0" i="0" u="none" strike="noStrike" baseline="0">
                <a:solidFill>
                  <a:srgbClr val="000000"/>
                </a:solidFill>
                <a:latin typeface="ArialMT"/>
              </a:rPr>
              <a:t>Hôm nay, bạn học những môn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D80C0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3074277" y="2159876"/>
            <a:ext cx="3021723" cy="66215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3783725" y="3203790"/>
            <a:ext cx="3689130" cy="66215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3326524" y="4387899"/>
            <a:ext cx="4445875" cy="66215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4583" y="986137"/>
            <a:ext cx="1087883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i="0" u="none" strike="noStrike" baseline="0">
                <a:solidFill>
                  <a:srgbClr val="FF00FF"/>
                </a:solidFill>
                <a:latin typeface="Arial-Rounded-Bold"/>
              </a:rPr>
              <a:t>3. </a:t>
            </a:r>
            <a:r>
              <a:rPr lang="en-US" sz="3600" i="0" u="none" strike="noStrike" baseline="0">
                <a:solidFill>
                  <a:srgbClr val="0070C0"/>
                </a:solidFill>
                <a:latin typeface="Arial-BoldMT"/>
              </a:rPr>
              <a:t>Mỗi từ in đậm trong các câu sau thay thế cho từ ngữ nào đứng </a:t>
            </a:r>
            <a:r>
              <a:rPr lang="vi-VN" sz="3600" i="0" u="none" strike="noStrike" baseline="0">
                <a:solidFill>
                  <a:srgbClr val="0070C0"/>
                </a:solidFill>
                <a:latin typeface="Arial-BoldMT"/>
              </a:rPr>
              <a:t>trước nó?</a:t>
            </a:r>
            <a:endParaRPr lang="vi-VN" sz="3600" i="0" u="none" strike="noStrike" baseline="0">
              <a:solidFill>
                <a:srgbClr val="0070C0"/>
              </a:solidFill>
              <a:latin typeface="Arial-BoldMT"/>
            </a:endParaRPr>
          </a:p>
          <a:p>
            <a:pPr algn="just"/>
            <a:r>
              <a:rPr lang="en-US" sz="3600" b="0" i="0" u="none" strike="noStrike" baseline="0">
                <a:solidFill>
                  <a:srgbClr val="0070C0"/>
                </a:solidFill>
                <a:latin typeface="ArialMT"/>
              </a:rPr>
              <a:t>a.</a:t>
            </a:r>
            <a:r>
              <a:rPr lang="en-US" sz="3600" b="0" i="0" u="none" strike="noStrike" baseline="0">
                <a:solidFill>
                  <a:srgbClr val="000000"/>
                </a:solidFill>
                <a:latin typeface="ArialMT"/>
              </a:rPr>
              <a:t> Bạn Lan rất thông minh. Bạn Tuấn cũng </a:t>
            </a:r>
            <a:r>
              <a:rPr lang="en-US" sz="3600" b="1" i="0" u="none" strike="noStrike" baseline="0">
                <a:solidFill>
                  <a:srgbClr val="000000"/>
                </a:solidFill>
                <a:latin typeface="Arial-BoldMT"/>
              </a:rPr>
              <a:t>thế</a:t>
            </a:r>
            <a:r>
              <a:rPr lang="en-US" sz="3600" b="0" i="0" u="none" strike="noStrike" baseline="0">
                <a:solidFill>
                  <a:srgbClr val="000000"/>
                </a:solidFill>
                <a:latin typeface="ArialMT"/>
              </a:rPr>
              <a:t>.</a:t>
            </a:r>
            <a:endParaRPr lang="en-US" sz="3600" b="0" i="0" u="none" strike="noStrike" baseline="0">
              <a:solidFill>
                <a:srgbClr val="000000"/>
              </a:solidFill>
              <a:latin typeface="ArialMT"/>
            </a:endParaRPr>
          </a:p>
          <a:p>
            <a:pPr algn="just"/>
            <a:endParaRPr lang="en-US" sz="3600" b="0" i="0" u="none" strike="noStrike" baseline="0">
              <a:solidFill>
                <a:srgbClr val="000000"/>
              </a:solidFill>
              <a:latin typeface="ArialMT"/>
            </a:endParaRPr>
          </a:p>
          <a:p>
            <a:pPr algn="just"/>
            <a:r>
              <a:rPr lang="en-US" sz="3600" b="0" i="0" u="none" strike="noStrike" baseline="0">
                <a:solidFill>
                  <a:srgbClr val="0070C0"/>
                </a:solidFill>
                <a:latin typeface="ArialMT"/>
              </a:rPr>
              <a:t>b.</a:t>
            </a:r>
            <a:r>
              <a:rPr lang="en-US" sz="3600" b="0" i="0" u="none" strike="noStrike" baseline="0">
                <a:solidFill>
                  <a:srgbClr val="000000"/>
                </a:solidFill>
                <a:latin typeface="ArialMT"/>
              </a:rPr>
              <a:t> Bà ngoại tôi rất thích hoa nhài. Mẹ tôi cũng </a:t>
            </a:r>
            <a:r>
              <a:rPr lang="en-US" sz="3600" b="1" i="0" u="none" strike="noStrike" baseline="0">
                <a:solidFill>
                  <a:srgbClr val="000000"/>
                </a:solidFill>
                <a:latin typeface="Arial-BoldMT"/>
              </a:rPr>
              <a:t>vậy</a:t>
            </a:r>
            <a:r>
              <a:rPr lang="en-US" sz="3600" b="0" i="0" u="none" strike="noStrike" baseline="0">
                <a:solidFill>
                  <a:srgbClr val="000000"/>
                </a:solidFill>
                <a:latin typeface="ArialMT"/>
              </a:rPr>
              <a:t>.</a:t>
            </a:r>
            <a:endParaRPr lang="en-US" sz="3600" b="0" i="0" u="none" strike="noStrike" baseline="0">
              <a:solidFill>
                <a:srgbClr val="000000"/>
              </a:solidFill>
              <a:latin typeface="ArialMT"/>
            </a:endParaRPr>
          </a:p>
          <a:p>
            <a:pPr algn="just"/>
            <a:endParaRPr lang="en-US" sz="3600" b="0" i="0" u="none" strike="noStrike" baseline="0">
              <a:solidFill>
                <a:srgbClr val="000000"/>
              </a:solidFill>
              <a:latin typeface="ArialMT"/>
            </a:endParaRPr>
          </a:p>
          <a:p>
            <a:pPr algn="just"/>
            <a:r>
              <a:rPr lang="vi-VN" sz="3600" b="0" i="0" u="none" strike="noStrike" baseline="0">
                <a:solidFill>
                  <a:srgbClr val="0070C0"/>
                </a:solidFill>
                <a:latin typeface="ArialMT"/>
              </a:rPr>
              <a:t>c. </a:t>
            </a:r>
            <a:r>
              <a:rPr lang="vi-VN" sz="3600" b="0" i="0" u="none" strike="noStrike" baseline="0">
                <a:solidFill>
                  <a:srgbClr val="000000"/>
                </a:solidFill>
                <a:latin typeface="ArialMT"/>
              </a:rPr>
              <a:t>Năm nay, cây xoài ở góc vườn rất sai quả. </a:t>
            </a:r>
            <a:r>
              <a:rPr lang="vi-VN" sz="3600" b="1" i="0" u="none" strike="noStrike" baseline="0">
                <a:solidFill>
                  <a:srgbClr val="000000"/>
                </a:solidFill>
                <a:latin typeface="Arial-BoldMT"/>
              </a:rPr>
              <a:t>Đó </a:t>
            </a:r>
            <a:r>
              <a:rPr lang="vi-VN" sz="3600" b="0" i="0" u="none" strike="noStrike" baseline="0">
                <a:solidFill>
                  <a:srgbClr val="000000"/>
                </a:solidFill>
                <a:latin typeface="ArialMT"/>
              </a:rPr>
              <a:t>là cây xoài do ba trồng</a:t>
            </a:r>
            <a:r>
              <a:rPr lang="en-US" sz="3600" b="0" i="0" u="none" strike="noStrike" baseline="0">
                <a:solidFill>
                  <a:srgbClr val="000000"/>
                </a:solidFill>
                <a:latin typeface="ArialMT"/>
              </a:rPr>
              <a:t> vào ngày mẹ sinh tôi.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D80C0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2464</Words>
  <Application>WPS Presentation</Application>
  <PresentationFormat>Widescreen</PresentationFormat>
  <Paragraphs>117</Paragraphs>
  <Slides>23</Slides>
  <Notes>3</Notes>
  <HiddenSlides>0</HiddenSlides>
  <MMClips>9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48" baseType="lpstr">
      <vt:lpstr>Arial</vt:lpstr>
      <vt:lpstr>SimSun</vt:lpstr>
      <vt:lpstr>Wingdings</vt:lpstr>
      <vt:lpstr>Cambria</vt:lpstr>
      <vt:lpstr>Calibri</vt:lpstr>
      <vt:lpstr>Arial-Rounded-Bold</vt:lpstr>
      <vt:lpstr>Segoe Print</vt:lpstr>
      <vt:lpstr>Arial-BoldMT</vt:lpstr>
      <vt:lpstr>ArialMT</vt:lpstr>
      <vt:lpstr>Arial-ItalicMT</vt:lpstr>
      <vt:lpstr>SymbolMT</vt:lpstr>
      <vt:lpstr>Calibri</vt:lpstr>
      <vt:lpstr>Microsoft YaHei</vt:lpstr>
      <vt:lpstr>Arial Unicode MS</vt:lpstr>
      <vt:lpstr>Calibri Light</vt:lpstr>
      <vt:lpstr>Times New Roman</vt:lpstr>
      <vt:lpstr>Arial</vt:lpstr>
      <vt:lpstr>inpin heiti</vt:lpstr>
      <vt:lpstr>Aptos</vt:lpstr>
      <vt:lpstr>Segoe UI</vt:lpstr>
      <vt:lpstr>Aptos Display</vt:lpstr>
      <vt:lpstr>Segoe UI Variable Display</vt:lpstr>
      <vt:lpstr>Office Theme</vt:lpstr>
      <vt:lpstr>2_Office Theme</vt:lpstr>
      <vt:lpstr>1_Custom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9Slide.vn</Company>
  <LinksUpToDate>false</LinksUpToDate>
  <SharedDoc>false</SharedDoc>
  <HyperlinksChanged>false</HyperlinksChanged>
  <AppVersion>14.0000</AppVersion>
  <Manager>9Slide.vn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creator>huong</dc:creator>
  <dc:description>9Slide.vn</dc:description>
  <dc:subject>9Slide.vn</dc:subject>
  <cp:category>9Slide.vn</cp:category>
  <cp:lastModifiedBy>Thùy Linh</cp:lastModifiedBy>
  <cp:revision>2</cp:revision>
  <dcterms:created xsi:type="dcterms:W3CDTF">2023-12-26T14:33:00Z</dcterms:created>
  <dcterms:modified xsi:type="dcterms:W3CDTF">2025-10-06T07:48:06Z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24E76D33100C4884B0BD1DD1AEC6FA99_12</vt:lpwstr>
  </property>
  <property fmtid="{D5CDD505-2E9C-101B-9397-08002B2CF9AE}" pid="3" name="KSOProductBuildVer">
    <vt:lpwstr>1033-12.2.0.22549</vt:lpwstr>
  </property>
</Properties>
</file>