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mf" ContentType="image/x-wmf"/>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569" r:id="rId3"/>
    <p:sldId id="570" r:id="rId4"/>
    <p:sldId id="498" r:id="rId5"/>
    <p:sldId id="612" r:id="rId6"/>
    <p:sldId id="613" r:id="rId7"/>
    <p:sldId id="614" r:id="rId8"/>
    <p:sldId id="615" r:id="rId9"/>
    <p:sldId id="618" r:id="rId10"/>
    <p:sldId id="616" r:id="rId11"/>
    <p:sldId id="617" r:id="rId12"/>
    <p:sldId id="503" r:id="rId13"/>
    <p:sldId id="574" r:id="rId14"/>
    <p:sldId id="619" r:id="rId15"/>
    <p:sldId id="620" r:id="rId16"/>
    <p:sldId id="578" r:id="rId17"/>
    <p:sldId id="509" r:id="rId18"/>
    <p:sldId id="621" r:id="rId19"/>
    <p:sldId id="622" r:id="rId20"/>
    <p:sldId id="623" r:id="rId21"/>
    <p:sldId id="624" r:id="rId22"/>
    <p:sldId id="579" r:id="rId23"/>
    <p:sldId id="625" r:id="rId24"/>
    <p:sldId id="626" r:id="rId25"/>
    <p:sldId id="583" r:id="rId26"/>
    <p:sldId id="627" r:id="rId27"/>
    <p:sldId id="628" r:id="rId28"/>
    <p:sldId id="629" r:id="rId29"/>
    <p:sldId id="630" r:id="rId30"/>
    <p:sldId id="636" r:id="rId31"/>
    <p:sldId id="515" r:id="rId32"/>
    <p:sldId id="516" r:id="rId33"/>
    <p:sldId id="517" r:id="rId34"/>
    <p:sldId id="631" r:id="rId35"/>
    <p:sldId id="602" r:id="rId36"/>
    <p:sldId id="632" r:id="rId37"/>
    <p:sldId id="633" r:id="rId38"/>
    <p:sldId id="598" r:id="rId39"/>
    <p:sldId id="634" r:id="rId41"/>
    <p:sldId id="635" r:id="rId42"/>
    <p:sldId id="637" r:id="rId43"/>
    <p:sldId id="638" r:id="rId44"/>
    <p:sldId id="639" r:id="rId45"/>
    <p:sldId id="593" r:id="rId46"/>
    <p:sldId id="640" r:id="rId47"/>
    <p:sldId id="641" r:id="rId48"/>
    <p:sldId id="642" r:id="rId49"/>
    <p:sldId id="643" r:id="rId50"/>
    <p:sldId id="611" r:id="rId51"/>
    <p:sldId id="589" r:id="rId52"/>
    <p:sldId id="590" r:id="rId53"/>
    <p:sldId id="591" r:id="rId54"/>
    <p:sldId id="551" r:id="rId55"/>
    <p:sldId id="59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A"/>
    <a:srgbClr val="F9E11D"/>
    <a:srgbClr val="C94C8B"/>
    <a:srgbClr val="EC5A3D"/>
    <a:srgbClr val="D8F197"/>
    <a:srgbClr val="F18382"/>
    <a:srgbClr val="FFFFFF"/>
    <a:srgbClr val="FFFF99"/>
    <a:srgbClr val="8996C0"/>
    <a:srgbClr val="EBA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67" autoAdjust="0"/>
    <p:restoredTop sz="94660"/>
  </p:normalViewPr>
  <p:slideViewPr>
    <p:cSldViewPr snapToGrid="0" showGuides="1">
      <p:cViewPr>
        <p:scale>
          <a:sx n="25" d="100"/>
          <a:sy n="25" d="100"/>
        </p:scale>
        <p:origin x="1770" y="840"/>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1ACA-BC1A-4B2B-A493-5E20D3D5A5C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2800-8971-4ECC-AFF1-2656F66E3BC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271593E-7B9C-4861-8A46-3E4D89790E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71593E-7B9C-4861-8A46-3E4D89790E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71593E-7B9C-4861-8A46-3E4D89790E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71593E-7B9C-4861-8A46-3E4D89790E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271593E-7B9C-4861-8A46-3E4D89790E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271593E-7B9C-4861-8A46-3E4D89790E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71593E-7B9C-4861-8A46-3E4D89790EB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271593E-7B9C-4861-8A46-3E4D89790EB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1593E-7B9C-4861-8A46-3E4D89790EB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71593E-7B9C-4861-8A46-3E4D89790E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71593E-7B9C-4861-8A46-3E4D89790E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037E-F064-4A2C-9AB7-18AD1CC72E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71593E-7B9C-4861-8A46-3E4D89790EB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95037E-F064-4A2C-9AB7-18AD1CC72E3C}" type="slidenum">
              <a:rPr lang="en-US" smtClean="0"/>
            </a:fld>
            <a:endParaRPr lang="en-US"/>
          </a:p>
        </p:txBody>
      </p:sp>
      <p:sp>
        <p:nvSpPr>
          <p:cNvPr id="7" name="Freeform 5"/>
          <p:cNvSpPr/>
          <p:nvPr userDrawn="1"/>
        </p:nvSpPr>
        <p:spPr>
          <a:xfrm>
            <a:off x="0" y="0"/>
            <a:ext cx="12192000" cy="6858000"/>
          </a:xfrm>
          <a:custGeom>
            <a:avLst/>
            <a:gdLst/>
            <a:ahLst/>
            <a:cxnLst/>
            <a:rect l="l" t="t" r="r" b="b"/>
            <a:pathLst>
              <a:path w="14816984" h="8229600">
                <a:moveTo>
                  <a:pt x="0" y="0"/>
                </a:moveTo>
                <a:lnTo>
                  <a:pt x="14816984" y="0"/>
                </a:lnTo>
                <a:lnTo>
                  <a:pt x="14816984" y="8229600"/>
                </a:lnTo>
                <a:lnTo>
                  <a:pt x="0" y="8229600"/>
                </a:lnTo>
                <a:lnTo>
                  <a:pt x="0" y="0"/>
                </a:lnTo>
                <a:close/>
              </a:path>
            </a:pathLst>
          </a:custGeom>
          <a:blipFill>
            <a:blip r:embed="rId12"/>
            <a:stretch>
              <a:fillRect/>
            </a:stretch>
          </a:blipFill>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microsoft.com/office/2007/relationships/hdphoto" Target="../media/image5.wdp"/><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5.GIF"/><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5.GIF"/><Relationship Id="rId1"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478529" y="904983"/>
            <a:ext cx="7627323" cy="5048034"/>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2"/>
          <p:cNvSpPr txBox="1"/>
          <p:nvPr/>
        </p:nvSpPr>
        <p:spPr>
          <a:xfrm>
            <a:off x="2867960" y="2223341"/>
            <a:ext cx="2738141" cy="355290"/>
          </a:xfrm>
          <a:prstGeom prst="rect">
            <a:avLst/>
          </a:prstGeom>
        </p:spPr>
        <p:txBody>
          <a:bodyPr wrap="square" lIns="0" tIns="0" rIns="0" bIns="0" rtlCol="0" anchor="t">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2535"/>
              </a:lnSpc>
              <a:spcBef>
                <a:spcPct val="0"/>
              </a:spcBef>
              <a:spcAft>
                <a:spcPts val="0"/>
              </a:spcAft>
              <a:buClrTx/>
              <a:buSzTx/>
              <a:buFontTx/>
              <a:buNone/>
              <a:defRPr/>
            </a:pP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sym typeface="Arial" panose="020B0604020202020204"/>
              </a:rPr>
              <a:t>Tiếng</a:t>
            </a:r>
            <a:r>
              <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sym typeface="Arial" panose="020B0604020202020204"/>
              </a:rPr>
              <a:t> </a:t>
            </a: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sym typeface="Arial" panose="020B0604020202020204"/>
              </a:rPr>
              <a:t>Việt</a:t>
            </a:r>
            <a:endPar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sym typeface="Arial" panose="020B0604020202020204"/>
            </a:endParaRPr>
          </a:p>
        </p:txBody>
      </p:sp>
      <p:sp>
        <p:nvSpPr>
          <p:cNvPr id="13" name="Rectangle 12"/>
          <p:cNvSpPr/>
          <p:nvPr/>
        </p:nvSpPr>
        <p:spPr>
          <a:xfrm>
            <a:off x="3120531" y="4105311"/>
            <a:ext cx="4113825"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800" b="1" i="0" u="none" strike="noStrike" kern="1200" cap="none" spc="0" normalizeH="0" baseline="0" noProof="0" err="1">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Bài</a:t>
            </a:r>
            <a:r>
              <a:rPr kumimoji="0" lang="vi-VN"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 </a:t>
            </a:r>
            <a:r>
              <a:rPr lang="en-US" sz="4800" b="1" noProof="0">
                <a:solidFill>
                  <a:srgbClr val="002060"/>
                </a:solidFill>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8</a:t>
            </a:r>
            <a:r>
              <a:rPr kumimoji="0" lang="en-US"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  - tiết 1 </a:t>
            </a:r>
            <a:endParaRPr kumimoji="0" lang="en-US" sz="4800" b="1" i="0" u="none" strike="noStrike" kern="1200" cap="none" spc="0" normalizeH="0" baseline="0" noProof="0" dirty="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endParaRPr>
          </a:p>
        </p:txBody>
      </p:sp>
      <p:sp>
        <p:nvSpPr>
          <p:cNvPr id="2" name="TextBox 1"/>
          <p:cNvSpPr txBox="1"/>
          <p:nvPr/>
        </p:nvSpPr>
        <p:spPr>
          <a:xfrm>
            <a:off x="2005951" y="3250783"/>
            <a:ext cx="5426487" cy="784830"/>
          </a:xfrm>
          <a:prstGeom prst="rect">
            <a:avLst/>
          </a:prstGeom>
          <a:noFill/>
        </p:spPr>
        <p:txBody>
          <a:bodyPr wrap="none" rtlCol="0">
            <a:spAutoFit/>
          </a:bodyPr>
          <a:lstStyle/>
          <a:p>
            <a:pPr algn="ctr"/>
            <a:r>
              <a:rPr lang="en-US" sz="4500">
                <a:solidFill>
                  <a:srgbClr val="FF0000"/>
                </a:solidFill>
                <a:latin typeface="SVN-Hole Hearted" panose="020B0A06020104020203" pitchFamily="34" charset="0"/>
              </a:rPr>
              <a:t>Chủ nhân tương lai  </a:t>
            </a:r>
            <a:endParaRPr lang="en-US" sz="4500" dirty="0">
              <a:solidFill>
                <a:srgbClr val="FF0000"/>
              </a:solidFill>
              <a:latin typeface="SVN-Hole Hearted" panose="020B0A06020104020203" pitchFamily="34" charset="0"/>
            </a:endParaRPr>
          </a:p>
        </p:txBody>
      </p:sp>
      <p:sp>
        <p:nvSpPr>
          <p:cNvPr id="4" name="Hộp Văn bản 11"/>
          <p:cNvSpPr txBox="1"/>
          <p:nvPr/>
        </p:nvSpPr>
        <p:spPr>
          <a:xfrm>
            <a:off x="1493520" y="2654935"/>
            <a:ext cx="4601845" cy="8604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500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Phobia" panose="02000506000000020003" pitchFamily="2" charset="0"/>
                <a:cs typeface="Arial" panose="020B0604020202020204"/>
                <a:sym typeface="Arial" panose="020B0604020202020204"/>
              </a:rPr>
              <a:t>Chủ điểm</a:t>
            </a:r>
            <a:endParaRPr kumimoji="0" lang="en-US" sz="500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SVNClementine" panose="020F0502020204030203" pitchFamily="34" charset="0"/>
              <a:cs typeface="Arial" panose="020B0604020202020204"/>
              <a:sym typeface="Arial" panose="020B0604020202020204"/>
            </a:endParaRPr>
          </a:p>
        </p:txBody>
      </p:sp>
      <p:sp>
        <p:nvSpPr>
          <p:cNvPr id="6" name="TextBox 9"/>
          <p:cNvSpPr txBox="1"/>
          <p:nvPr/>
        </p:nvSpPr>
        <p:spPr>
          <a:xfrm>
            <a:off x="863503" y="4601900"/>
            <a:ext cx="7242349" cy="78483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defRPr/>
            </a:pPr>
            <a:r>
              <a:rPr lang="en-US" sz="4500" kern="0">
                <a:ln w="0"/>
                <a:solidFill>
                  <a:srgbClr val="00B050"/>
                </a:solidFill>
                <a:latin typeface="#9Slide05 SVNClementine" panose="020F0502020204030203" pitchFamily="34" charset="0"/>
                <a:sym typeface="Arial" panose="020B0604020202020204"/>
              </a:rPr>
              <a:t>Lễ ra mắt Hội Nhi đồng Cứu quốc</a:t>
            </a:r>
            <a:endParaRPr kumimoji="0" lang="en-US" sz="4500" i="0" u="none" strike="noStrike" kern="0" normalizeH="0" baseline="0" noProof="0" dirty="0">
              <a:ln w="0"/>
              <a:solidFill>
                <a:srgbClr val="00B050"/>
              </a:solidFill>
              <a:effectLst/>
              <a:uLnTx/>
              <a:uFillTx/>
              <a:latin typeface="#9Slide05 SVNClementine" panose="020F0502020204030203" pitchFamily="34" charset="0"/>
              <a:sym typeface="Arial" panose="020B0604020202020204"/>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34356" y="3348380"/>
            <a:ext cx="6293499" cy="35977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p:cNvSpPr txBox="1"/>
          <p:nvPr/>
        </p:nvSpPr>
        <p:spPr>
          <a:xfrm>
            <a:off x="710828" y="1095441"/>
            <a:ext cx="4045502"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thành tiếng</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67692" y="515645"/>
            <a:ext cx="6237514" cy="52469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1346821" y="1806246"/>
            <a:ext cx="6237514" cy="5246914"/>
          </a:xfrm>
          <a:prstGeom prst="rect">
            <a:avLst/>
          </a:prstGeom>
        </p:spPr>
      </p:pic>
      <p:pic>
        <p:nvPicPr>
          <p:cNvPr id="7" name="Hình ảnh 11" descr="Ảnh có chứa văn bản, Phông chữ, Đồ họa, biểu tượng&#10;&#10;Mô tả được tạo tự động"/>
          <p:cNvPicPr>
            <a:picLocks noChangeAspect="1"/>
          </p:cNvPicPr>
          <p:nvPr/>
        </p:nvPicPr>
        <p:blipFill>
          <a:blip r:embed="rId3"/>
          <a:stretch>
            <a:fillRect/>
          </a:stretch>
        </p:blipFill>
        <p:spPr>
          <a:xfrm>
            <a:off x="7602537" y="4491204"/>
            <a:ext cx="2939407" cy="1472323"/>
          </a:xfrm>
          <a:prstGeom prst="rect">
            <a:avLst/>
          </a:prstGeom>
        </p:spPr>
      </p:pic>
      <p:pic>
        <p:nvPicPr>
          <p:cNvPr id="8" name="Hình ảnh 7" descr="Ảnh có chứa Đồ họa, Phông chữ, hình mẫu, văn bản&#10;&#10;Mô tả được tạo tự động"/>
          <p:cNvPicPr>
            <a:picLocks noChangeAspect="1"/>
          </p:cNvPicPr>
          <p:nvPr/>
        </p:nvPicPr>
        <p:blipFill>
          <a:blip r:embed="rId4"/>
          <a:stretch>
            <a:fillRect/>
          </a:stretch>
        </p:blipFill>
        <p:spPr>
          <a:xfrm>
            <a:off x="7427519" y="932296"/>
            <a:ext cx="2803189" cy="1567432"/>
          </a:xfrm>
          <a:prstGeom prst="rect">
            <a:avLst/>
          </a:prstGeom>
        </p:spPr>
      </p:pic>
      <p:pic>
        <p:nvPicPr>
          <p:cNvPr id="9" name="Hình ảnh 9" descr="Ảnh có chứa biểu tượng, Đồ họa, Phông chữ, văn bản&#10;&#10;Mô tả được tạo tự động"/>
          <p:cNvPicPr>
            <a:picLocks noChangeAspect="1"/>
          </p:cNvPicPr>
          <p:nvPr/>
        </p:nvPicPr>
        <p:blipFill>
          <a:blip r:embed="rId5"/>
          <a:stretch>
            <a:fillRect/>
          </a:stretch>
        </p:blipFill>
        <p:spPr>
          <a:xfrm>
            <a:off x="7726423" y="2928684"/>
            <a:ext cx="2939408" cy="1336094"/>
          </a:xfrm>
          <a:prstGeom prst="rect">
            <a:avLst/>
          </a:prstGeom>
        </p:spPr>
      </p:pic>
      <p:sp>
        <p:nvSpPr>
          <p:cNvPr id="18" name="TextBox 9"/>
          <p:cNvSpPr txBox="1"/>
          <p:nvPr/>
        </p:nvSpPr>
        <p:spPr>
          <a:xfrm>
            <a:off x="1390881" y="1022400"/>
            <a:ext cx="5906749" cy="147732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mẫu</a:t>
            </a:r>
            <a:endPar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352" y="999611"/>
            <a:ext cx="10980448" cy="5632311"/>
          </a:xfrm>
          <a:prstGeom prst="rect">
            <a:avLst/>
          </a:prstGeom>
          <a:noFill/>
        </p:spPr>
        <p:txBody>
          <a:bodyPr wrap="square">
            <a:spAutoFit/>
          </a:bodyPr>
          <a:lstStyle/>
          <a:p>
            <a:pPr algn="just"/>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Trong những năm kháng chiến, vận chuyển công văn, giấy tờ đến các</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cơ sở cách mạng là nhiệm vụ cấp thiết. Để thực hiện nhiệm vụ này,</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vào ngày 15 tháng 5 năm 1941, tại thôn Nà Mạ, xã Trường Hà, huyện</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Hà Quảng, tỉnh Cao Bằng, Hội Nhi đồng Cứu quốc đã ra đời.</a:t>
            </a:r>
            <a:endParaRPr lang="vi-VN" sz="3600"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Năm đội viên đầu tiên của Hội gồm:</a:t>
            </a:r>
            <a:endParaRPr lang="vi-VN" sz="3600"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Nông Văn Dền (Bí danh: </a:t>
            </a:r>
            <a:r>
              <a:rPr lang="vi-VN" sz="3600" b="1" i="1">
                <a:solidFill>
                  <a:srgbClr val="000000"/>
                </a:solidFill>
                <a:latin typeface="Calibri" panose="020F0502020204030204" pitchFamily="34" charset="0"/>
                <a:ea typeface="Calibri" panose="020F0502020204030204" pitchFamily="34" charset="0"/>
                <a:cs typeface="Calibri" panose="020F0502020204030204" pitchFamily="34" charset="0"/>
              </a:rPr>
              <a:t>Kim Đồng</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với ý nghĩa là một chú bé gang thép).</a:t>
            </a:r>
            <a:endParaRPr lang="vi-VN" sz="3600"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Nông Văn Thàn (Bí danh: </a:t>
            </a:r>
            <a:r>
              <a:rPr lang="vi-VN" sz="3600" b="1" i="1">
                <a:solidFill>
                  <a:srgbClr val="000000"/>
                </a:solidFill>
                <a:latin typeface="Calibri" panose="020F0502020204030204" pitchFamily="34" charset="0"/>
                <a:ea typeface="Calibri" panose="020F0502020204030204" pitchFamily="34" charset="0"/>
                <a:cs typeface="Calibri" panose="020F0502020204030204" pitchFamily="34" charset="0"/>
              </a:rPr>
              <a:t>Cao Sơn</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với ý nghĩa là có đức hạnh cao như núi).</a:t>
            </a:r>
            <a:endParaRPr lang="vi-VN"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1"/>
          <a:stretch>
            <a:fillRect/>
          </a:stretch>
        </p:blipFill>
        <p:spPr>
          <a:xfrm>
            <a:off x="1551202" y="222506"/>
            <a:ext cx="10183598" cy="875442"/>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p:cNvSpPr txBox="1"/>
          <p:nvPr/>
        </p:nvSpPr>
        <p:spPr>
          <a:xfrm>
            <a:off x="645881" y="523361"/>
            <a:ext cx="11297466" cy="67403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Nì (Bí danh: Thuỷ Tiên, với ý nghĩa là bông hoa tiên bên suối).</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Xậu (Bí danh: Thanh Thuỷ, với ý nghĩa là nước suối trong xanh).</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Văn Tịnh (Bí danh: Thanh Minh, với ý nghĩa là buổi sớm mai trong lành).</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Lễ ra mắt của Hội diễn ra rất giản dị và nồng ấm. Dưới cánh rừng đại</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ngàn, gương mặt các đội viên tươi đẹp như những đoá hoa nhưng cũng</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rất kiên nghị, sắt đá.</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Trên trời cao, ánh trăng và những ngôi sao bắt đầu</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nhấp nháy sáng.</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p:cNvSpPr txBox="1"/>
          <p:nvPr/>
        </p:nvSpPr>
        <p:spPr>
          <a:xfrm>
            <a:off x="605776" y="771011"/>
            <a:ext cx="10980448"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Sau khi nghe lời căn dặn của anh phụ trách, năm đội viên cùng nắm</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chặt tay nhau, thề sẽ hoàn thành nhiệm vụ được giao.</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Ánh sáng bàng bạc xuyên qua kẽ lá như muốn cùng chứng kiến giờ</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phút thiêng liêng và trọng đại trong cuộc đời của các thành viên đầu tiên</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của Hội.</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Theo Hoài Lộc</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5776" y="3115837"/>
            <a:ext cx="6293499" cy="3597784"/>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15" name="Cloud 14"/>
          <p:cNvSpPr/>
          <p:nvPr/>
        </p:nvSpPr>
        <p:spPr>
          <a:xfrm>
            <a:off x="4002776" y="341718"/>
            <a:ext cx="8598526" cy="5785304"/>
          </a:xfrm>
          <a:custGeom>
            <a:avLst/>
            <a:gdLst>
              <a:gd name="connsiteX0" fmla="*/ 776255 w 8598526"/>
              <a:gd name="connsiteY0" fmla="*/ 1924417 h 5785304"/>
              <a:gd name="connsiteX1" fmla="*/ 1119201 w 8598526"/>
              <a:gd name="connsiteY1" fmla="*/ 924979 h 5785304"/>
              <a:gd name="connsiteX2" fmla="*/ 2787554 w 8598526"/>
              <a:gd name="connsiteY2" fmla="*/ 696647 h 5785304"/>
              <a:gd name="connsiteX3" fmla="*/ 4469641 w 8598526"/>
              <a:gd name="connsiteY3" fmla="*/ 459610 h 5785304"/>
              <a:gd name="connsiteX4" fmla="*/ 5125079 w 8598526"/>
              <a:gd name="connsiteY4" fmla="*/ 26783 h 5785304"/>
              <a:gd name="connsiteX5" fmla="*/ 5937958 w 8598526"/>
              <a:gd name="connsiteY5" fmla="*/ 332253 h 5785304"/>
              <a:gd name="connsiteX6" fmla="*/ 7058553 w 8598526"/>
              <a:gd name="connsiteY6" fmla="*/ 92404 h 5785304"/>
              <a:gd name="connsiteX7" fmla="*/ 7626812 w 8598526"/>
              <a:gd name="connsiteY7" fmla="*/ 746732 h 5785304"/>
              <a:gd name="connsiteX8" fmla="*/ 8356095 w 8598526"/>
              <a:gd name="connsiteY8" fmla="*/ 1381777 h 5785304"/>
              <a:gd name="connsiteX9" fmla="*/ 8323452 w 8598526"/>
              <a:gd name="connsiteY9" fmla="*/ 2070388 h 5785304"/>
              <a:gd name="connsiteX10" fmla="*/ 8561902 w 8598526"/>
              <a:gd name="connsiteY10" fmla="*/ 3123260 h 5785304"/>
              <a:gd name="connsiteX11" fmla="*/ 7444890 w 8598526"/>
              <a:gd name="connsiteY11" fmla="*/ 4044891 h 5785304"/>
              <a:gd name="connsiteX12" fmla="*/ 7045019 w 8598526"/>
              <a:gd name="connsiteY12" fmla="*/ 4834612 h 5785304"/>
              <a:gd name="connsiteX13" fmla="*/ 5683585 w 8598526"/>
              <a:gd name="connsiteY13" fmla="*/ 4930230 h 5785304"/>
              <a:gd name="connsiteX14" fmla="*/ 4710678 w 8598526"/>
              <a:gd name="connsiteY14" fmla="*/ 5772715 h 5785304"/>
              <a:gd name="connsiteX15" fmla="*/ 3280178 w 8598526"/>
              <a:gd name="connsiteY15" fmla="*/ 5258466 h 5785304"/>
              <a:gd name="connsiteX16" fmla="*/ 1155227 w 8598526"/>
              <a:gd name="connsiteY16" fmla="*/ 4750377 h 5785304"/>
              <a:gd name="connsiteX17" fmla="*/ 220934 w 8598526"/>
              <a:gd name="connsiteY17" fmla="*/ 4184971 h 5785304"/>
              <a:gd name="connsiteX18" fmla="*/ 420571 w 8598526"/>
              <a:gd name="connsiteY18" fmla="*/ 3421766 h 5785304"/>
              <a:gd name="connsiteX19" fmla="*/ -996 w 8598526"/>
              <a:gd name="connsiteY19" fmla="*/ 2638741 h 5785304"/>
              <a:gd name="connsiteX20" fmla="*/ 768891 w 8598526"/>
              <a:gd name="connsiteY20" fmla="*/ 1942764 h 5785304"/>
              <a:gd name="connsiteX21" fmla="*/ 776255 w 8598526"/>
              <a:gd name="connsiteY21" fmla="*/ 1924417 h 5785304"/>
              <a:gd name="connsiteX0-1" fmla="*/ 934094 w 8598526"/>
              <a:gd name="connsiteY0-2" fmla="*/ 3505599 h 5785304"/>
              <a:gd name="connsiteX1-3" fmla="*/ 429926 w 8598526"/>
              <a:gd name="connsiteY1-4" fmla="*/ 3398866 h 5785304"/>
              <a:gd name="connsiteX2-5" fmla="*/ 1378948 w 8598526"/>
              <a:gd name="connsiteY2-6" fmla="*/ 4673641 h 5785304"/>
              <a:gd name="connsiteX3-7" fmla="*/ 1158412 w 8598526"/>
              <a:gd name="connsiteY3-8" fmla="*/ 4724664 h 5785304"/>
              <a:gd name="connsiteX4-9" fmla="*/ 3279780 w 8598526"/>
              <a:gd name="connsiteY4-10" fmla="*/ 5234896 h 5785304"/>
              <a:gd name="connsiteX5-11" fmla="*/ 3146821 w 8598526"/>
              <a:gd name="connsiteY5-12" fmla="*/ 5001877 h 5785304"/>
              <a:gd name="connsiteX6-13" fmla="*/ 5737724 w 8598526"/>
              <a:gd name="connsiteY6-14" fmla="*/ 4653821 h 5785304"/>
              <a:gd name="connsiteX7-15" fmla="*/ 5684581 w 8598526"/>
              <a:gd name="connsiteY7-16" fmla="*/ 4909473 h 5785304"/>
              <a:gd name="connsiteX8-17" fmla="*/ 6793034 w 8598526"/>
              <a:gd name="connsiteY8-18" fmla="*/ 3073978 h 5785304"/>
              <a:gd name="connsiteX9-19" fmla="*/ 7440113 w 8598526"/>
              <a:gd name="connsiteY9-20" fmla="*/ 4029624 h 5785304"/>
              <a:gd name="connsiteX10-21" fmla="*/ 8319471 w 8598526"/>
              <a:gd name="connsiteY10-22" fmla="*/ 2056193 h 5785304"/>
              <a:gd name="connsiteX11-23" fmla="*/ 8031262 w 8598526"/>
              <a:gd name="connsiteY11-24" fmla="*/ 2414560 h 5785304"/>
              <a:gd name="connsiteX12-25" fmla="*/ 7628007 w 8598526"/>
              <a:gd name="connsiteY12-26" fmla="*/ 726644 h 5785304"/>
              <a:gd name="connsiteX13-27" fmla="*/ 7643134 w 8598526"/>
              <a:gd name="connsiteY13-28" fmla="*/ 895918 h 5785304"/>
              <a:gd name="connsiteX14-29" fmla="*/ 5787683 w 8598526"/>
              <a:gd name="connsiteY14-30" fmla="*/ 529248 h 5785304"/>
              <a:gd name="connsiteX15-31" fmla="*/ 5935371 w 8598526"/>
              <a:gd name="connsiteY15-32" fmla="*/ 313370 h 5785304"/>
              <a:gd name="connsiteX16-33" fmla="*/ 4406943 w 8598526"/>
              <a:gd name="connsiteY16-34" fmla="*/ 632098 h 5785304"/>
              <a:gd name="connsiteX17-35" fmla="*/ 4478398 w 8598526"/>
              <a:gd name="connsiteY17-36" fmla="*/ 445950 h 5785304"/>
              <a:gd name="connsiteX18-37" fmla="*/ 2786559 w 8598526"/>
              <a:gd name="connsiteY18-38" fmla="*/ 695307 h 5785304"/>
              <a:gd name="connsiteX19-39" fmla="*/ 3045311 w 8598526"/>
              <a:gd name="connsiteY19-40" fmla="*/ 875830 h 5785304"/>
              <a:gd name="connsiteX20-41" fmla="*/ 821437 w 8598526"/>
              <a:gd name="connsiteY20-42" fmla="*/ 2114448 h 5785304"/>
              <a:gd name="connsiteX21-43" fmla="*/ 776255 w 8598526"/>
              <a:gd name="connsiteY21-44" fmla="*/ 1924417 h 5785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8598526" h="5785304" fill="none" extrusionOk="0">
                <a:moveTo>
                  <a:pt x="776255" y="1924417"/>
                </a:moveTo>
                <a:cubicBezTo>
                  <a:pt x="677353" y="1619696"/>
                  <a:pt x="823903" y="1195231"/>
                  <a:pt x="1119201" y="924979"/>
                </a:cubicBezTo>
                <a:cubicBezTo>
                  <a:pt x="1444022" y="569569"/>
                  <a:pt x="2266421" y="432994"/>
                  <a:pt x="2787554" y="696647"/>
                </a:cubicBezTo>
                <a:cubicBezTo>
                  <a:pt x="3101857" y="142773"/>
                  <a:pt x="3901654" y="-22790"/>
                  <a:pt x="4469641" y="459610"/>
                </a:cubicBezTo>
                <a:cubicBezTo>
                  <a:pt x="4608326" y="240975"/>
                  <a:pt x="4837644" y="-3978"/>
                  <a:pt x="5125079" y="26783"/>
                </a:cubicBezTo>
                <a:cubicBezTo>
                  <a:pt x="5432271" y="-45069"/>
                  <a:pt x="5697551" y="75735"/>
                  <a:pt x="5937958" y="332253"/>
                </a:cubicBezTo>
                <a:cubicBezTo>
                  <a:pt x="6203570" y="97126"/>
                  <a:pt x="6590752" y="-84710"/>
                  <a:pt x="7058553" y="92404"/>
                </a:cubicBezTo>
                <a:cubicBezTo>
                  <a:pt x="7365357" y="205904"/>
                  <a:pt x="7603061" y="502311"/>
                  <a:pt x="7626812" y="746732"/>
                </a:cubicBezTo>
                <a:cubicBezTo>
                  <a:pt x="7927724" y="832231"/>
                  <a:pt x="8251830" y="1060805"/>
                  <a:pt x="8356095" y="1381777"/>
                </a:cubicBezTo>
                <a:cubicBezTo>
                  <a:pt x="8435347" y="1615088"/>
                  <a:pt x="8370764" y="1865875"/>
                  <a:pt x="8323452" y="2070388"/>
                </a:cubicBezTo>
                <a:cubicBezTo>
                  <a:pt x="8557431" y="2309867"/>
                  <a:pt x="8647345" y="2782987"/>
                  <a:pt x="8561902" y="3123260"/>
                </a:cubicBezTo>
                <a:cubicBezTo>
                  <a:pt x="8432405" y="3650702"/>
                  <a:pt x="8087070" y="3941082"/>
                  <a:pt x="7444890" y="4044891"/>
                </a:cubicBezTo>
                <a:cubicBezTo>
                  <a:pt x="7416935" y="4284244"/>
                  <a:pt x="7273967" y="4658512"/>
                  <a:pt x="7045019" y="4834612"/>
                </a:cubicBezTo>
                <a:cubicBezTo>
                  <a:pt x="6590139" y="5185125"/>
                  <a:pt x="6202143" y="5207370"/>
                  <a:pt x="5683585" y="4930230"/>
                </a:cubicBezTo>
                <a:cubicBezTo>
                  <a:pt x="5628082" y="5289362"/>
                  <a:pt x="5159060" y="5748537"/>
                  <a:pt x="4710678" y="5772715"/>
                </a:cubicBezTo>
                <a:cubicBezTo>
                  <a:pt x="4230601" y="5966584"/>
                  <a:pt x="3580158" y="5786179"/>
                  <a:pt x="3280178" y="5258466"/>
                </a:cubicBezTo>
                <a:cubicBezTo>
                  <a:pt x="2411467" y="5695564"/>
                  <a:pt x="1448293" y="5550736"/>
                  <a:pt x="1155227" y="4750377"/>
                </a:cubicBezTo>
                <a:cubicBezTo>
                  <a:pt x="695322" y="4830152"/>
                  <a:pt x="361456" y="4491601"/>
                  <a:pt x="220934" y="4184971"/>
                </a:cubicBezTo>
                <a:cubicBezTo>
                  <a:pt x="141505" y="3872770"/>
                  <a:pt x="213596" y="3644255"/>
                  <a:pt x="420571" y="3421766"/>
                </a:cubicBezTo>
                <a:cubicBezTo>
                  <a:pt x="104193" y="3211325"/>
                  <a:pt x="-101387" y="2978384"/>
                  <a:pt x="-996" y="2638741"/>
                </a:cubicBezTo>
                <a:cubicBezTo>
                  <a:pt x="69964" y="2337182"/>
                  <a:pt x="367217" y="1970106"/>
                  <a:pt x="768891" y="1942764"/>
                </a:cubicBezTo>
                <a:cubicBezTo>
                  <a:pt x="772110" y="1936088"/>
                  <a:pt x="773314" y="1932018"/>
                  <a:pt x="776255" y="1924417"/>
                </a:cubicBezTo>
                <a:close/>
              </a:path>
              <a:path w="8598526" h="5785304" fill="none" extrusionOk="0">
                <a:moveTo>
                  <a:pt x="934094" y="3505599"/>
                </a:moveTo>
                <a:cubicBezTo>
                  <a:pt x="752105" y="3499358"/>
                  <a:pt x="570781" y="3499411"/>
                  <a:pt x="429926" y="3398866"/>
                </a:cubicBezTo>
                <a:moveTo>
                  <a:pt x="1378948" y="4673641"/>
                </a:moveTo>
                <a:cubicBezTo>
                  <a:pt x="1314591" y="4702202"/>
                  <a:pt x="1244010" y="4715635"/>
                  <a:pt x="1158412" y="4724664"/>
                </a:cubicBezTo>
                <a:moveTo>
                  <a:pt x="3279780" y="5234896"/>
                </a:moveTo>
                <a:cubicBezTo>
                  <a:pt x="3220118" y="5167105"/>
                  <a:pt x="3181228" y="5066401"/>
                  <a:pt x="3146821" y="5001877"/>
                </a:cubicBezTo>
                <a:moveTo>
                  <a:pt x="5737724" y="4653821"/>
                </a:moveTo>
                <a:cubicBezTo>
                  <a:pt x="5732100" y="4745825"/>
                  <a:pt x="5702914" y="4834235"/>
                  <a:pt x="5684581" y="4909473"/>
                </a:cubicBezTo>
                <a:moveTo>
                  <a:pt x="6793034" y="3073978"/>
                </a:moveTo>
                <a:cubicBezTo>
                  <a:pt x="7193829" y="3179065"/>
                  <a:pt x="7392135" y="3617466"/>
                  <a:pt x="7440113" y="4029624"/>
                </a:cubicBezTo>
                <a:moveTo>
                  <a:pt x="8319471" y="2056193"/>
                </a:moveTo>
                <a:cubicBezTo>
                  <a:pt x="8261413" y="2200219"/>
                  <a:pt x="8150633" y="2280994"/>
                  <a:pt x="8031262" y="2414560"/>
                </a:cubicBezTo>
                <a:moveTo>
                  <a:pt x="7628007" y="726644"/>
                </a:moveTo>
                <a:cubicBezTo>
                  <a:pt x="7640830" y="781522"/>
                  <a:pt x="7642423" y="843598"/>
                  <a:pt x="7643134" y="895918"/>
                </a:cubicBezTo>
                <a:moveTo>
                  <a:pt x="5787683" y="529248"/>
                </a:moveTo>
                <a:cubicBezTo>
                  <a:pt x="5813606" y="457764"/>
                  <a:pt x="5869837" y="377057"/>
                  <a:pt x="5935371" y="313370"/>
                </a:cubicBezTo>
                <a:moveTo>
                  <a:pt x="4406943" y="632098"/>
                </a:moveTo>
                <a:cubicBezTo>
                  <a:pt x="4414908" y="572689"/>
                  <a:pt x="4454584" y="517939"/>
                  <a:pt x="4478398" y="445950"/>
                </a:cubicBezTo>
                <a:moveTo>
                  <a:pt x="2786559" y="695307"/>
                </a:moveTo>
                <a:cubicBezTo>
                  <a:pt x="2888670" y="748100"/>
                  <a:pt x="2957380" y="794508"/>
                  <a:pt x="3045311" y="875830"/>
                </a:cubicBezTo>
                <a:moveTo>
                  <a:pt x="821437" y="2114448"/>
                </a:moveTo>
                <a:cubicBezTo>
                  <a:pt x="791834" y="2047496"/>
                  <a:pt x="781931" y="1981766"/>
                  <a:pt x="776255" y="1924417"/>
                </a:cubicBezTo>
              </a:path>
              <a:path w="8598526" h="5785304" stroke="0" extrusionOk="0">
                <a:moveTo>
                  <a:pt x="776255" y="1924417"/>
                </a:moveTo>
                <a:cubicBezTo>
                  <a:pt x="723482" y="1603924"/>
                  <a:pt x="831318" y="1186878"/>
                  <a:pt x="1119201" y="924979"/>
                </a:cubicBezTo>
                <a:cubicBezTo>
                  <a:pt x="1560098" y="374820"/>
                  <a:pt x="2217077" y="486452"/>
                  <a:pt x="2787554" y="696647"/>
                </a:cubicBezTo>
                <a:cubicBezTo>
                  <a:pt x="3163721" y="132759"/>
                  <a:pt x="3948262" y="-130959"/>
                  <a:pt x="4469641" y="459610"/>
                </a:cubicBezTo>
                <a:cubicBezTo>
                  <a:pt x="4630346" y="283148"/>
                  <a:pt x="4822576" y="66858"/>
                  <a:pt x="5125079" y="26783"/>
                </a:cubicBezTo>
                <a:cubicBezTo>
                  <a:pt x="5451755" y="204"/>
                  <a:pt x="5805298" y="143508"/>
                  <a:pt x="5937958" y="332253"/>
                </a:cubicBezTo>
                <a:cubicBezTo>
                  <a:pt x="6149509" y="66730"/>
                  <a:pt x="6681684" y="-58656"/>
                  <a:pt x="7058553" y="92404"/>
                </a:cubicBezTo>
                <a:cubicBezTo>
                  <a:pt x="7310586" y="266469"/>
                  <a:pt x="7564286" y="525338"/>
                  <a:pt x="7626812" y="746732"/>
                </a:cubicBezTo>
                <a:cubicBezTo>
                  <a:pt x="7917347" y="780668"/>
                  <a:pt x="8241487" y="1077903"/>
                  <a:pt x="8356095" y="1381777"/>
                </a:cubicBezTo>
                <a:cubicBezTo>
                  <a:pt x="8439999" y="1648363"/>
                  <a:pt x="8416429" y="1823621"/>
                  <a:pt x="8323452" y="2070388"/>
                </a:cubicBezTo>
                <a:cubicBezTo>
                  <a:pt x="8589854" y="2425852"/>
                  <a:pt x="8666231" y="2737971"/>
                  <a:pt x="8561902" y="3123260"/>
                </a:cubicBezTo>
                <a:cubicBezTo>
                  <a:pt x="8408013" y="3684307"/>
                  <a:pt x="8021418" y="4044683"/>
                  <a:pt x="7444890" y="4044891"/>
                </a:cubicBezTo>
                <a:cubicBezTo>
                  <a:pt x="7482461" y="4295390"/>
                  <a:pt x="7304134" y="4632278"/>
                  <a:pt x="7045019" y="4834612"/>
                </a:cubicBezTo>
                <a:cubicBezTo>
                  <a:pt x="6650701" y="5142478"/>
                  <a:pt x="6146038" y="5191655"/>
                  <a:pt x="5683585" y="4930230"/>
                </a:cubicBezTo>
                <a:cubicBezTo>
                  <a:pt x="5470392" y="5354696"/>
                  <a:pt x="5161958" y="5741054"/>
                  <a:pt x="4710678" y="5772715"/>
                </a:cubicBezTo>
                <a:cubicBezTo>
                  <a:pt x="4220466" y="5855260"/>
                  <a:pt x="3715702" y="5649179"/>
                  <a:pt x="3280178" y="5258466"/>
                </a:cubicBezTo>
                <a:cubicBezTo>
                  <a:pt x="2685300" y="5603929"/>
                  <a:pt x="1556769" y="5480240"/>
                  <a:pt x="1155227" y="4750377"/>
                </a:cubicBezTo>
                <a:cubicBezTo>
                  <a:pt x="729851" y="4785323"/>
                  <a:pt x="337635" y="4578529"/>
                  <a:pt x="220934" y="4184971"/>
                </a:cubicBezTo>
                <a:cubicBezTo>
                  <a:pt x="157347" y="3982444"/>
                  <a:pt x="224864" y="3601712"/>
                  <a:pt x="420571" y="3421766"/>
                </a:cubicBezTo>
                <a:cubicBezTo>
                  <a:pt x="69672" y="3225191"/>
                  <a:pt x="-93869" y="2937774"/>
                  <a:pt x="-996" y="2638741"/>
                </a:cubicBezTo>
                <a:cubicBezTo>
                  <a:pt x="109761" y="2324095"/>
                  <a:pt x="364490" y="1944855"/>
                  <a:pt x="768891" y="1942764"/>
                </a:cubicBezTo>
                <a:cubicBezTo>
                  <a:pt x="770541" y="1936932"/>
                  <a:pt x="773684" y="1930868"/>
                  <a:pt x="776255" y="1924417"/>
                </a:cubicBezTo>
                <a:close/>
              </a:path>
              <a:path w="8598526" h="5785304" fill="none" stroke="0" extrusionOk="0">
                <a:moveTo>
                  <a:pt x="934094" y="3505599"/>
                </a:moveTo>
                <a:cubicBezTo>
                  <a:pt x="753663" y="3506307"/>
                  <a:pt x="544367" y="3491529"/>
                  <a:pt x="429926" y="3398866"/>
                </a:cubicBezTo>
                <a:moveTo>
                  <a:pt x="1378948" y="4673641"/>
                </a:moveTo>
                <a:cubicBezTo>
                  <a:pt x="1294211" y="4693136"/>
                  <a:pt x="1237160" y="4721258"/>
                  <a:pt x="1158412" y="4724664"/>
                </a:cubicBezTo>
                <a:moveTo>
                  <a:pt x="3279780" y="5234896"/>
                </a:moveTo>
                <a:cubicBezTo>
                  <a:pt x="3210409" y="5173442"/>
                  <a:pt x="3174366" y="5081611"/>
                  <a:pt x="3146821" y="5001877"/>
                </a:cubicBezTo>
                <a:moveTo>
                  <a:pt x="5737724" y="4653821"/>
                </a:moveTo>
                <a:cubicBezTo>
                  <a:pt x="5720934" y="4722334"/>
                  <a:pt x="5697426" y="4810205"/>
                  <a:pt x="5684581" y="4909473"/>
                </a:cubicBezTo>
                <a:moveTo>
                  <a:pt x="6793034" y="3073978"/>
                </a:moveTo>
                <a:cubicBezTo>
                  <a:pt x="7179721" y="3249854"/>
                  <a:pt x="7400901" y="3577262"/>
                  <a:pt x="7440113" y="4029624"/>
                </a:cubicBezTo>
                <a:moveTo>
                  <a:pt x="8319471" y="2056193"/>
                </a:moveTo>
                <a:cubicBezTo>
                  <a:pt x="8267498" y="2194438"/>
                  <a:pt x="8161664" y="2285315"/>
                  <a:pt x="8031262" y="2414560"/>
                </a:cubicBezTo>
                <a:moveTo>
                  <a:pt x="7628007" y="726644"/>
                </a:moveTo>
                <a:cubicBezTo>
                  <a:pt x="7633829" y="786940"/>
                  <a:pt x="7648400" y="829990"/>
                  <a:pt x="7643134" y="895918"/>
                </a:cubicBezTo>
                <a:moveTo>
                  <a:pt x="5787683" y="529248"/>
                </a:moveTo>
                <a:cubicBezTo>
                  <a:pt x="5842232" y="442145"/>
                  <a:pt x="5873787" y="358141"/>
                  <a:pt x="5935371" y="313370"/>
                </a:cubicBezTo>
                <a:moveTo>
                  <a:pt x="4406943" y="632098"/>
                </a:moveTo>
                <a:cubicBezTo>
                  <a:pt x="4407346" y="575041"/>
                  <a:pt x="4438038" y="513026"/>
                  <a:pt x="4478398" y="445950"/>
                </a:cubicBezTo>
                <a:moveTo>
                  <a:pt x="2786559" y="695307"/>
                </a:moveTo>
                <a:cubicBezTo>
                  <a:pt x="2866154" y="766780"/>
                  <a:pt x="2977545" y="811086"/>
                  <a:pt x="3045311" y="875830"/>
                </a:cubicBezTo>
                <a:moveTo>
                  <a:pt x="821437" y="2114448"/>
                </a:moveTo>
                <a:cubicBezTo>
                  <a:pt x="798718" y="2052751"/>
                  <a:pt x="788694" y="1983562"/>
                  <a:pt x="776255" y="1924417"/>
                </a:cubicBezTo>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99747" y="1769636"/>
            <a:ext cx="5113846" cy="3170099"/>
          </a:xfrm>
          <a:prstGeom prst="rect">
            <a:avLst/>
          </a:prstGeom>
          <a:noFill/>
        </p:spPr>
        <p:txBody>
          <a:bodyPr wrap="square">
            <a:spAutoFit/>
          </a:bodyPr>
          <a:lstStyle/>
          <a:p>
            <a:pPr algn="just"/>
            <a:r>
              <a:rPr lang="en-US" sz="4000" b="1">
                <a:solidFill>
                  <a:srgbClr val="0070C0"/>
                </a:solidFill>
                <a:latin typeface="Calibri" panose="020F0502020204030204" pitchFamily="34" charset="0"/>
                <a:ea typeface="Calibri" panose="020F0502020204030204" pitchFamily="34" charset="0"/>
                <a:cs typeface="Calibri" panose="020F0502020204030204" pitchFamily="34" charset="0"/>
              </a:rPr>
              <a:t>Toàn bài đọc với giọng thong thả, chậm rãi, trầm ấm. Nhấn giọng ở những từ ngữ miêu tả cảnh vật,</a:t>
            </a:r>
            <a:endPar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285894" y="1451639"/>
            <a:ext cx="6237514" cy="5246914"/>
          </a:xfrm>
          <a:prstGeom prst="rect">
            <a:avLst/>
          </a:prstGeom>
        </p:spPr>
      </p:pic>
      <p:sp>
        <p:nvSpPr>
          <p:cNvPr id="2" name="TextBox 9"/>
          <p:cNvSpPr txBox="1"/>
          <p:nvPr/>
        </p:nvSpPr>
        <p:spPr>
          <a:xfrm>
            <a:off x="5348664" y="1007670"/>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Giọng</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toàn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bài</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Bài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gồm</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có</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mấy</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đoạn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grpSp>
        <p:nvGrpSpPr>
          <p:cNvPr id="11" name="Group 10"/>
          <p:cNvGrpSpPr/>
          <p:nvPr/>
        </p:nvGrpSpPr>
        <p:grpSpPr>
          <a:xfrm>
            <a:off x="425116" y="1993717"/>
            <a:ext cx="5431348" cy="1884947"/>
            <a:chOff x="760905" y="2242369"/>
            <a:chExt cx="5431348" cy="1884947"/>
          </a:xfrm>
        </p:grpSpPr>
        <p:sp>
          <p:nvSpPr>
            <p:cNvPr id="10" name="Rectangle: Rounded Corners 9"/>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 </a:t>
              </a:r>
              <a:r>
                <a:rPr lang="en-US" sz="3000" b="1" dirty="0" err="1">
                  <a:solidFill>
                    <a:srgbClr val="002060"/>
                  </a:solidFill>
                </a:rPr>
                <a:t>Đoạn</a:t>
              </a:r>
              <a:r>
                <a:rPr lang="en-US" sz="3000" b="1" dirty="0">
                  <a:solidFill>
                    <a:srgbClr val="002060"/>
                  </a:solidFill>
                </a:rPr>
                <a:t> </a:t>
              </a:r>
              <a:r>
                <a:rPr lang="en-US" sz="3000" b="1">
                  <a:solidFill>
                    <a:srgbClr val="002060"/>
                  </a:solidFill>
                </a:rPr>
                <a:t>1:</a:t>
              </a:r>
              <a:endParaRPr lang="en-US" sz="3000" b="1">
                <a:solidFill>
                  <a:srgbClr val="002060"/>
                </a:solidFill>
              </a:endParaRPr>
            </a:p>
            <a:p>
              <a:pPr algn="ctr"/>
              <a:r>
                <a:rPr lang="en-US" sz="3000" b="1">
                  <a:solidFill>
                    <a:srgbClr val="002060"/>
                  </a:solidFill>
                </a:rPr>
                <a:t>Từ đầu đến “đã ra đời”.</a:t>
              </a:r>
              <a:endParaRPr lang="en-US" sz="3000" dirty="0"/>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p:cNvGrpSpPr/>
          <p:nvPr/>
        </p:nvGrpSpPr>
        <p:grpSpPr>
          <a:xfrm>
            <a:off x="702752" y="3393078"/>
            <a:ext cx="5431348" cy="1884947"/>
            <a:chOff x="760905" y="2242369"/>
            <a:chExt cx="5431348" cy="1884947"/>
          </a:xfrm>
        </p:grpSpPr>
        <p:sp>
          <p:nvSpPr>
            <p:cNvPr id="13" name="Rectangle: Rounded Corners 12"/>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rPr>
                <a:t> </a:t>
              </a:r>
              <a:r>
                <a:rPr lang="en-US" sz="3000" b="1" dirty="0" err="1">
                  <a:solidFill>
                    <a:srgbClr val="002060"/>
                  </a:solidFill>
                </a:rPr>
                <a:t>Đoạn</a:t>
              </a:r>
              <a:r>
                <a:rPr lang="en-US" sz="3000" b="1" dirty="0">
                  <a:solidFill>
                    <a:srgbClr val="002060"/>
                  </a:solidFill>
                </a:rPr>
                <a:t> 2</a:t>
              </a:r>
              <a:r>
                <a:rPr lang="en-US" sz="3000" b="1">
                  <a:solidFill>
                    <a:srgbClr val="002060"/>
                  </a:solidFill>
                </a:rPr>
                <a:t>: </a:t>
              </a:r>
              <a:r>
                <a:rPr lang="vi-VN" sz="3000" b="1">
                  <a:solidFill>
                    <a:srgbClr val="002060"/>
                  </a:solidFill>
                </a:rPr>
                <a:t>Tiếp theo đến “nhấp nháy sáng”.</a:t>
              </a:r>
              <a:endParaRPr lang="en-US" sz="3000" dirty="0"/>
            </a:p>
          </p:txBody>
        </p:sp>
        <p:pic>
          <p:nvPicPr>
            <p:cNvPr id="14" name="Picture 13"/>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5" name="Group 14"/>
          <p:cNvGrpSpPr/>
          <p:nvPr/>
        </p:nvGrpSpPr>
        <p:grpSpPr>
          <a:xfrm>
            <a:off x="928253" y="4792439"/>
            <a:ext cx="5270927" cy="1884947"/>
            <a:chOff x="921326" y="2187712"/>
            <a:chExt cx="5270927" cy="1884947"/>
          </a:xfrm>
        </p:grpSpPr>
        <p:sp>
          <p:nvSpPr>
            <p:cNvPr id="16" name="Rectangle: Rounded Corners 15"/>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rPr>
                <a:t> </a:t>
              </a:r>
              <a:r>
                <a:rPr lang="en-US" sz="3000" b="1" dirty="0" err="1">
                  <a:solidFill>
                    <a:srgbClr val="002060"/>
                  </a:solidFill>
                </a:rPr>
                <a:t>Đoạn</a:t>
              </a:r>
              <a:r>
                <a:rPr lang="en-US" sz="3000" b="1" dirty="0">
                  <a:solidFill>
                    <a:srgbClr val="002060"/>
                  </a:solidFill>
                </a:rPr>
                <a:t> 3: </a:t>
              </a:r>
              <a:r>
                <a:rPr lang="en-US" sz="3000" b="1" dirty="0" err="1">
                  <a:solidFill>
                    <a:srgbClr val="002060"/>
                  </a:solidFill>
                </a:rPr>
                <a:t>Còn</a:t>
              </a:r>
              <a:r>
                <a:rPr lang="en-US" sz="3000" b="1" dirty="0">
                  <a:solidFill>
                    <a:srgbClr val="002060"/>
                  </a:solidFill>
                </a:rPr>
                <a:t> </a:t>
              </a:r>
              <a:r>
                <a:rPr lang="en-US" sz="3000" b="1" dirty="0" err="1">
                  <a:solidFill>
                    <a:srgbClr val="002060"/>
                  </a:solidFill>
                </a:rPr>
                <a:t>lại</a:t>
              </a:r>
              <a:endParaRPr lang="en-US" sz="3000" dirty="0"/>
            </a:p>
          </p:txBody>
        </p:sp>
        <p:pic>
          <p:nvPicPr>
            <p:cNvPr id="17" name="Picture 16"/>
            <p:cNvPicPr>
              <a:picLocks noChangeAspect="1"/>
            </p:cNvPicPr>
            <p:nvPr/>
          </p:nvPicPr>
          <p:blipFill>
            <a:blip r:embed="rId1">
              <a:clrChange>
                <a:clrFrom>
                  <a:srgbClr val="FFFFFF"/>
                </a:clrFrom>
                <a:clrTo>
                  <a:srgbClr val="FFFFFF">
                    <a:alpha val="0"/>
                  </a:srgbClr>
                </a:clrTo>
              </a:clrChange>
            </a:blip>
            <a:stretch>
              <a:fillRect/>
            </a:stretch>
          </p:blipFill>
          <p:spPr>
            <a:xfrm>
              <a:off x="921326" y="2187712"/>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6199180" y="1611086"/>
            <a:ext cx="6237514" cy="52469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939966" y="91583"/>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Luyện</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đọc từ khó</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246887" y="588712"/>
            <a:ext cx="5431348" cy="1884947"/>
            <a:chOff x="760905" y="2242369"/>
            <a:chExt cx="5431348" cy="1884947"/>
          </a:xfrm>
        </p:grpSpPr>
        <p:sp>
          <p:nvSpPr>
            <p:cNvPr id="10" name="Rectangle: Rounded Corners 9"/>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cấp thiết</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p:cNvGrpSpPr/>
          <p:nvPr/>
        </p:nvGrpSpPr>
        <p:grpSpPr>
          <a:xfrm>
            <a:off x="-50412" y="2077937"/>
            <a:ext cx="5431348" cy="1884947"/>
            <a:chOff x="760905" y="2242369"/>
            <a:chExt cx="5431348" cy="1884947"/>
          </a:xfrm>
        </p:grpSpPr>
        <p:sp>
          <p:nvSpPr>
            <p:cNvPr id="13" name="Rectangle: Rounded Corners 12"/>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gang thép</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5" name="Group 14"/>
          <p:cNvGrpSpPr/>
          <p:nvPr/>
        </p:nvGrpSpPr>
        <p:grpSpPr>
          <a:xfrm>
            <a:off x="-212027" y="3555501"/>
            <a:ext cx="5270927" cy="1884947"/>
            <a:chOff x="921326" y="2187712"/>
            <a:chExt cx="5270927" cy="1884947"/>
          </a:xfrm>
        </p:grpSpPr>
        <p:sp>
          <p:nvSpPr>
            <p:cNvPr id="16" name="Rectangle: Rounded Corners 15"/>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đại ngàn</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
              <a:clrChange>
                <a:clrFrom>
                  <a:srgbClr val="FFFFFF"/>
                </a:clrFrom>
                <a:clrTo>
                  <a:srgbClr val="FFFFFF">
                    <a:alpha val="0"/>
                  </a:srgbClr>
                </a:clrTo>
              </a:clrChange>
            </a:blip>
            <a:stretch>
              <a:fillRect/>
            </a:stretch>
          </p:blipFill>
          <p:spPr>
            <a:xfrm>
              <a:off x="921326" y="2187712"/>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6199180" y="1611086"/>
            <a:ext cx="6237514" cy="5246914"/>
          </a:xfrm>
          <a:prstGeom prst="rect">
            <a:avLst/>
          </a:prstGeom>
        </p:spPr>
      </p:pic>
      <p:grpSp>
        <p:nvGrpSpPr>
          <p:cNvPr id="3" name="Group 2"/>
          <p:cNvGrpSpPr/>
          <p:nvPr/>
        </p:nvGrpSpPr>
        <p:grpSpPr>
          <a:xfrm>
            <a:off x="43644" y="4881470"/>
            <a:ext cx="5270927" cy="1884947"/>
            <a:chOff x="921326" y="2187712"/>
            <a:chExt cx="5270927" cy="1884947"/>
          </a:xfrm>
        </p:grpSpPr>
        <p:sp>
          <p:nvSpPr>
            <p:cNvPr id="4" name="Rectangle: Rounded Corners 3"/>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thiêng liêng</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
              <a:clrChange>
                <a:clrFrom>
                  <a:srgbClr val="FFFFFF"/>
                </a:clrFrom>
                <a:clrTo>
                  <a:srgbClr val="FFFFFF">
                    <a:alpha val="0"/>
                  </a:srgbClr>
                </a:clrTo>
              </a:clrChange>
            </a:blip>
            <a:stretch>
              <a:fillRect/>
            </a:stretch>
          </p:blipFill>
          <p:spPr>
            <a:xfrm>
              <a:off x="921326" y="2187712"/>
              <a:ext cx="1928783" cy="188494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Luyện đọc câu</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245567" y="968210"/>
            <a:ext cx="7812582" cy="5608302"/>
            <a:chOff x="1253359" y="2621867"/>
            <a:chExt cx="7812582" cy="5608302"/>
          </a:xfrm>
        </p:grpSpPr>
        <p:sp>
          <p:nvSpPr>
            <p:cNvPr id="10" name="Rectangle: Rounded Corners 9"/>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Để thực hiện nhiệm vụ này,/ vào ngày 15/ tháng 5/ năm 1941,/ tại thôn Nà Mạ,/ xã Trường Hà,/ huyện Hà Quảng,/ tỉnh Cao Bằng,/ Hội Nhi đồng Cứu quốc đã ra đời.//;</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7886700" y="3275539"/>
            <a:ext cx="4149944" cy="34908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Luyện đọc câu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245567" y="968210"/>
            <a:ext cx="7812582" cy="5608302"/>
            <a:chOff x="1253359" y="2621867"/>
            <a:chExt cx="7812582" cy="5608302"/>
          </a:xfrm>
        </p:grpSpPr>
        <p:sp>
          <p:nvSpPr>
            <p:cNvPr id="10" name="Rectangle: Rounded Corners 9"/>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Dưới cánh rừng đại ngàn,/ gương mặt các đội viên/ tươi đẹp như những đoá hoa/ nhưng cũng rất kiên nghị,/ sắt đá.//; </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7886700" y="3275539"/>
            <a:ext cx="4149944" cy="34908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67517" y="867869"/>
            <a:ext cx="4217821" cy="784830"/>
          </a:xfrm>
          <a:prstGeom prst="rect">
            <a:avLst/>
          </a:prstGeom>
          <a:noFill/>
        </p:spPr>
        <p:txBody>
          <a:bodyPr wrap="none" rtlCol="0">
            <a:spAutoFit/>
          </a:bodyPr>
          <a:lstStyle/>
          <a:p>
            <a:pPr algn="ctr"/>
            <a:r>
              <a:rPr lang="en-US" sz="4500" dirty="0" err="1">
                <a:solidFill>
                  <a:srgbClr val="FF0000"/>
                </a:solidFill>
                <a:latin typeface="SVN-Hole Hearted" panose="020B0A06020104020203" pitchFamily="34" charset="0"/>
              </a:rPr>
              <a:t>Yêu</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cầu</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cần</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đạt</a:t>
            </a:r>
            <a:endParaRPr lang="en-US" sz="4500" dirty="0">
              <a:solidFill>
                <a:srgbClr val="FF0000"/>
              </a:solidFill>
              <a:latin typeface="SVN-Hole Hearted" panose="020B0A06020104020203" pitchFamily="34" charset="0"/>
            </a:endParaRPr>
          </a:p>
        </p:txBody>
      </p:sp>
      <p:grpSp>
        <p:nvGrpSpPr>
          <p:cNvPr id="21" name="Group 20"/>
          <p:cNvGrpSpPr/>
          <p:nvPr/>
        </p:nvGrpSpPr>
        <p:grpSpPr>
          <a:xfrm>
            <a:off x="528881" y="1332865"/>
            <a:ext cx="9856597" cy="4721039"/>
            <a:chOff x="1565411" y="1431803"/>
            <a:chExt cx="9856597" cy="4721039"/>
          </a:xfrm>
        </p:grpSpPr>
        <p:sp>
          <p:nvSpPr>
            <p:cNvPr id="8" name="TextBox 7"/>
            <p:cNvSpPr txBox="1"/>
            <p:nvPr/>
          </p:nvSpPr>
          <p:spPr>
            <a:xfrm>
              <a:off x="2215615" y="1751637"/>
              <a:ext cx="9206393" cy="4401205"/>
            </a:xfrm>
            <a:prstGeom prst="rect">
              <a:avLst/>
            </a:prstGeom>
            <a:noFill/>
          </p:spPr>
          <p:txBody>
            <a:bodyPr wrap="square">
              <a:spAutoFit/>
            </a:bodyPr>
            <a:lstStyle/>
            <a:p>
              <a:pPr algn="just"/>
              <a:r>
                <a:rPr lang="en-US" sz="280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Giới thiệu được 1 – 2 hoạt động hoặc phong trào của Đội Thiếu niên Tiền phong Hồ Chí Minh mà em biết.</a:t>
              </a:r>
              <a:endParaRPr lang="vi-VN" sz="28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 Nêu được phỏng đoán về nội dung bài đọc qua tên bài, hoạt động khởi động và tranh minh hoạ.</a:t>
              </a:r>
              <a:endParaRPr lang="vi-VN" sz="28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 Đọc trôi chảy bài đọc, ngắt nghỉ đúng dấu câu, đúng logic ngữ nghĩa; trả lời được các câu hỏi tìm hiểu bài. Hiểu được nội dung của bài đọc: </a:t>
              </a:r>
              <a:r>
                <a:rPr lang="vi-VN" sz="2800" i="1">
                  <a:solidFill>
                    <a:srgbClr val="002060"/>
                  </a:solidFill>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Từ đó, rút ra được ý nghĩa:</a:t>
              </a:r>
              <a:r>
                <a:rPr lang="vi-VN" sz="2800" i="1">
                  <a:solidFill>
                    <a:srgbClr val="002060"/>
                  </a:solidFill>
                  <a:latin typeface="Calibri" panose="020F0502020204030204" pitchFamily="34" charset="0"/>
                  <a:ea typeface="Calibri" panose="020F0502020204030204" pitchFamily="34" charset="0"/>
                  <a:cs typeface="Calibri" panose="020F0502020204030204" pitchFamily="34" charset="0"/>
                </a:rPr>
                <a:t> Ngợi ca tinh thần dũng cảm, lòng yêu nước của năm đội viên đầu tiên của Hội Nhi đồng Cứu quốc.</a:t>
              </a:r>
              <a:endParaRPr lang="vi-VN"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1">
              <a:clrChange>
                <a:clrFrom>
                  <a:srgbClr val="FFFFFF"/>
                </a:clrFrom>
                <a:clrTo>
                  <a:srgbClr val="FFFFFF">
                    <a:alpha val="0"/>
                  </a:srgbClr>
                </a:clrTo>
              </a:clrChange>
            </a:blip>
            <a:stretch>
              <a:fillRect/>
            </a:stretch>
          </p:blipFill>
          <p:spPr>
            <a:xfrm>
              <a:off x="1606455" y="1431803"/>
              <a:ext cx="778228" cy="903535"/>
            </a:xfrm>
            <a:prstGeom prst="rect">
              <a:avLst/>
            </a:prstGeom>
          </p:spPr>
        </p:pic>
        <p:pic>
          <p:nvPicPr>
            <p:cNvPr id="20" name="Picture 19"/>
            <p:cNvPicPr>
              <a:picLocks noChangeAspect="1"/>
            </p:cNvPicPr>
            <p:nvPr/>
          </p:nvPicPr>
          <p:blipFill>
            <a:blip r:embed="rId1">
              <a:clrChange>
                <a:clrFrom>
                  <a:srgbClr val="FFFFFF"/>
                </a:clrFrom>
                <a:clrTo>
                  <a:srgbClr val="FFFFFF">
                    <a:alpha val="0"/>
                  </a:srgbClr>
                </a:clrTo>
              </a:clrChange>
            </a:blip>
            <a:stretch>
              <a:fillRect/>
            </a:stretch>
          </p:blipFill>
          <p:spPr>
            <a:xfrm>
              <a:off x="1573031" y="2412339"/>
              <a:ext cx="778228" cy="903535"/>
            </a:xfrm>
            <a:prstGeom prst="rect">
              <a:avLst/>
            </a:prstGeom>
          </p:spPr>
        </p:pic>
        <p:pic>
          <p:nvPicPr>
            <p:cNvPr id="2" name="Picture 1"/>
            <p:cNvPicPr>
              <a:picLocks noChangeAspect="1"/>
            </p:cNvPicPr>
            <p:nvPr/>
          </p:nvPicPr>
          <p:blipFill>
            <a:blip r:embed="rId1">
              <a:clrChange>
                <a:clrFrom>
                  <a:srgbClr val="FFFFFF"/>
                </a:clrFrom>
                <a:clrTo>
                  <a:srgbClr val="FFFFFF">
                    <a:alpha val="0"/>
                  </a:srgbClr>
                </a:clrTo>
              </a:clrChange>
            </a:blip>
            <a:stretch>
              <a:fillRect/>
            </a:stretch>
          </p:blipFill>
          <p:spPr>
            <a:xfrm>
              <a:off x="1565411" y="3183941"/>
              <a:ext cx="778228" cy="903535"/>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Luyện đọc câu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245567" y="968210"/>
            <a:ext cx="7812582" cy="5608302"/>
            <a:chOff x="1253359" y="2621867"/>
            <a:chExt cx="7812582" cy="5608302"/>
          </a:xfrm>
        </p:grpSpPr>
        <p:sp>
          <p:nvSpPr>
            <p:cNvPr id="10" name="Rectangle: Rounded Corners 9"/>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Ánh sáng bàng bạc xuyên qua kẽ lá/ như muốn cùng chứng kiến giờ phút thiêng liêng/ và trọng đại/ trong cuộc đời của các thành viên đầu tiên của Hội.//;…</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7886700" y="3275539"/>
            <a:ext cx="4149944" cy="34908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8" name="Picture 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9386669" y="82645"/>
            <a:ext cx="2172655" cy="2006237"/>
          </a:xfrm>
          <a:prstGeom prst="rect">
            <a:avLst/>
          </a:prstGeom>
        </p:spPr>
      </p:pic>
      <p:sp>
        <p:nvSpPr>
          <p:cNvPr id="4" name="TextBox 9"/>
          <p:cNvSpPr txBox="1"/>
          <p:nvPr/>
        </p:nvSpPr>
        <p:spPr>
          <a:xfrm>
            <a:off x="3015686" y="47972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Luyện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nối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tiếp</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đoạn</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
        <p:nvSpPr>
          <p:cNvPr id="6" name="TextBox 5"/>
          <p:cNvSpPr txBox="1"/>
          <p:nvPr/>
        </p:nvSpPr>
        <p:spPr>
          <a:xfrm>
            <a:off x="3251785" y="1346077"/>
            <a:ext cx="1943994" cy="523220"/>
          </a:xfrm>
          <a:prstGeom prst="rect">
            <a:avLst/>
          </a:prstGeom>
          <a:noFill/>
        </p:spPr>
        <p:txBody>
          <a:bodyPr wrap="none" rtlCol="0">
            <a:spAutoFit/>
          </a:bodyPr>
          <a:lstStyle/>
          <a:p>
            <a:r>
              <a:rPr lang="vi-VN" sz="2800" b="1" u="sng" dirty="0">
                <a:solidFill>
                  <a:srgbClr val="EC5A3D"/>
                </a:solidFill>
                <a:latin typeface="Calibri" panose="020F0502020204030204" pitchFamily="34" charset="0"/>
                <a:ea typeface="Calibri" panose="020F0502020204030204" pitchFamily="34" charset="0"/>
                <a:cs typeface="Calibri" panose="020F0502020204030204" pitchFamily="34" charset="0"/>
              </a:rPr>
              <a:t>Từ khó đọc:</a:t>
            </a:r>
            <a:endParaRPr lang="en-US" sz="2800" b="1" u="sng" dirty="0">
              <a:solidFill>
                <a:srgbClr val="EC5A3D"/>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645881" y="2285495"/>
            <a:ext cx="10980448" cy="3785652"/>
          </a:xfrm>
          <a:prstGeom prst="rect">
            <a:avLst/>
          </a:prstGeom>
          <a:noFill/>
        </p:spPr>
        <p:txBody>
          <a:bodyPr wrap="square">
            <a:spAutoFit/>
          </a:bodyPr>
          <a:lstStyle/>
          <a:p>
            <a:pPr algn="just" rtl="0" latinLnBrk="0"/>
            <a:r>
              <a:rPr lang="en-US"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những năm kháng chiến, vận chuyển công văn, giấy tờ đến các cơ sở cách mạng là</a:t>
            </a:r>
            <a:r>
              <a:rPr lang="en-US"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nhiệm vụ cấp thiết. Để thực hiện nhiệm vụ này, vào ngày 15 tháng 5 năm 1941, tại thôn Nà Mạ, xã Trường Hà, huyện Hà Quảng, tỉnh Cao Bằng, Hội Nhi đồng Cứu quốc đã ra đời.</a:t>
            </a:r>
            <a:endParaRPr lang="vi-VN" sz="40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9"/>
          <p:cNvSpPr txBox="1"/>
          <p:nvPr/>
        </p:nvSpPr>
        <p:spPr>
          <a:xfrm>
            <a:off x="901911" y="1085676"/>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lang="en-US" sz="3800" kern="0" dirty="0" err="1">
                <a:ln w="0"/>
                <a:solidFill>
                  <a:srgbClr val="C00000"/>
                </a:solidFill>
                <a:latin typeface="#9Slide05 Phobia" panose="02000506000000020003" pitchFamily="2" charset="0"/>
                <a:sym typeface="Arial" panose="020B0604020202020204"/>
              </a:rPr>
              <a:t>Đoạn</a:t>
            </a:r>
            <a:r>
              <a:rPr lang="en-US" sz="3800" kern="0" dirty="0">
                <a:ln w="0"/>
                <a:solidFill>
                  <a:srgbClr val="C00000"/>
                </a:solidFill>
                <a:latin typeface="#9Slide05 Phobia" panose="02000506000000020003" pitchFamily="2" charset="0"/>
                <a:sym typeface="Arial" panose="020B0604020202020204"/>
              </a:rPr>
              <a:t> 1</a:t>
            </a:r>
            <a:endParaRPr kumimoji="0" lang="en-US" sz="3800" i="0" u="none" strike="noStrike" kern="0" normalizeH="0" baseline="0" noProof="0" dirty="0">
              <a:ln w="0"/>
              <a:solidFill>
                <a:srgbClr val="C00000"/>
              </a:solidFill>
              <a:uLnTx/>
              <a:uFillTx/>
              <a:latin typeface="#9Slide05 Phobia" panose="02000506000000020003" pitchFamily="2" charset="0"/>
              <a:sym typeface="Arial" panose="020B0604020202020204"/>
            </a:endParaRPr>
          </a:p>
        </p:txBody>
      </p:sp>
    </p:spTree>
    <p:controls/>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82646"/>
            <a:ext cx="11774905" cy="6630976"/>
          </a:xfrm>
          <a:custGeom>
            <a:avLst/>
            <a:gdLst>
              <a:gd name="connsiteX0" fmla="*/ 0 w 11774905"/>
              <a:gd name="connsiteY0" fmla="*/ 1105185 h 6630976"/>
              <a:gd name="connsiteX1" fmla="*/ 1105185 w 11774905"/>
              <a:gd name="connsiteY1" fmla="*/ 0 h 6630976"/>
              <a:gd name="connsiteX2" fmla="*/ 10669720 w 11774905"/>
              <a:gd name="connsiteY2" fmla="*/ 0 h 6630976"/>
              <a:gd name="connsiteX3" fmla="*/ 11774905 w 11774905"/>
              <a:gd name="connsiteY3" fmla="*/ 1105185 h 6630976"/>
              <a:gd name="connsiteX4" fmla="*/ 11774905 w 11774905"/>
              <a:gd name="connsiteY4" fmla="*/ 5525791 h 6630976"/>
              <a:gd name="connsiteX5" fmla="*/ 10669720 w 11774905"/>
              <a:gd name="connsiteY5" fmla="*/ 6630976 h 6630976"/>
              <a:gd name="connsiteX6" fmla="*/ 1105185 w 11774905"/>
              <a:gd name="connsiteY6" fmla="*/ 6630976 h 6630976"/>
              <a:gd name="connsiteX7" fmla="*/ 0 w 11774905"/>
              <a:gd name="connsiteY7" fmla="*/ 5525791 h 6630976"/>
              <a:gd name="connsiteX8" fmla="*/ 0 w 11774905"/>
              <a:gd name="connsiteY8" fmla="*/ 1105185 h 663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630976" fill="none" extrusionOk="0">
                <a:moveTo>
                  <a:pt x="0" y="1105185"/>
                </a:moveTo>
                <a:cubicBezTo>
                  <a:pt x="10387" y="500917"/>
                  <a:pt x="481129" y="2781"/>
                  <a:pt x="1105185" y="0"/>
                </a:cubicBezTo>
                <a:cubicBezTo>
                  <a:pt x="4655464" y="2804"/>
                  <a:pt x="9079935" y="-55701"/>
                  <a:pt x="10669720" y="0"/>
                </a:cubicBezTo>
                <a:cubicBezTo>
                  <a:pt x="11195443" y="82978"/>
                  <a:pt x="11826309" y="396210"/>
                  <a:pt x="11774905" y="1105185"/>
                </a:cubicBezTo>
                <a:cubicBezTo>
                  <a:pt x="11738545" y="2130740"/>
                  <a:pt x="11776436" y="3915848"/>
                  <a:pt x="11774905" y="5525791"/>
                </a:cubicBezTo>
                <a:cubicBezTo>
                  <a:pt x="11827894" y="6172761"/>
                  <a:pt x="11380905" y="6589263"/>
                  <a:pt x="10669720" y="6630976"/>
                </a:cubicBezTo>
                <a:cubicBezTo>
                  <a:pt x="7574881" y="6641795"/>
                  <a:pt x="3364022" y="6578304"/>
                  <a:pt x="1105185" y="6630976"/>
                </a:cubicBezTo>
                <a:cubicBezTo>
                  <a:pt x="511353" y="6589882"/>
                  <a:pt x="36723" y="6116408"/>
                  <a:pt x="0" y="5525791"/>
                </a:cubicBezTo>
                <a:cubicBezTo>
                  <a:pt x="-13109" y="3817114"/>
                  <a:pt x="-152625" y="2726588"/>
                  <a:pt x="0" y="1105185"/>
                </a:cubicBezTo>
                <a:close/>
              </a:path>
              <a:path w="11774905" h="6630976" stroke="0" extrusionOk="0">
                <a:moveTo>
                  <a:pt x="0" y="1105185"/>
                </a:moveTo>
                <a:cubicBezTo>
                  <a:pt x="115002" y="498708"/>
                  <a:pt x="483030" y="91393"/>
                  <a:pt x="1105185" y="0"/>
                </a:cubicBezTo>
                <a:cubicBezTo>
                  <a:pt x="4867330" y="-13580"/>
                  <a:pt x="6836947" y="-21988"/>
                  <a:pt x="10669720" y="0"/>
                </a:cubicBezTo>
                <a:cubicBezTo>
                  <a:pt x="11263381" y="-41371"/>
                  <a:pt x="11737473" y="543747"/>
                  <a:pt x="11774905" y="1105185"/>
                </a:cubicBezTo>
                <a:cubicBezTo>
                  <a:pt x="11642940" y="1916139"/>
                  <a:pt x="11806501" y="4344979"/>
                  <a:pt x="11774905" y="5525791"/>
                </a:cubicBezTo>
                <a:cubicBezTo>
                  <a:pt x="11790753" y="6079551"/>
                  <a:pt x="11235031" y="6523919"/>
                  <a:pt x="10669720" y="6630976"/>
                </a:cubicBezTo>
                <a:cubicBezTo>
                  <a:pt x="8357669" y="6694482"/>
                  <a:pt x="2499639" y="6607689"/>
                  <a:pt x="1105185" y="6630976"/>
                </a:cubicBezTo>
                <a:cubicBezTo>
                  <a:pt x="488211" y="6643790"/>
                  <a:pt x="66577" y="6154137"/>
                  <a:pt x="0" y="5525791"/>
                </a:cubicBezTo>
                <a:cubicBezTo>
                  <a:pt x="20736" y="4982269"/>
                  <a:pt x="4354" y="1555521"/>
                  <a:pt x="0" y="110518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9386669" y="82645"/>
            <a:ext cx="2172655" cy="2006237"/>
          </a:xfrm>
          <a:prstGeom prst="rect">
            <a:avLst/>
          </a:prstGeom>
        </p:spPr>
      </p:pic>
      <p:sp>
        <p:nvSpPr>
          <p:cNvPr id="6" name="TextBox 5"/>
          <p:cNvSpPr txBox="1"/>
          <p:nvPr/>
        </p:nvSpPr>
        <p:spPr>
          <a:xfrm>
            <a:off x="3306298" y="529185"/>
            <a:ext cx="19439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rPr>
              <a:t>Từ khó đọc:</a:t>
            </a:r>
            <a:endParaRPr kumimoji="0" lang="en-US"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632676" y="1205894"/>
            <a:ext cx="11148074"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Năm đội viên đầu tiên của Hội gồm:</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Nông Văn Dền (Bí danh: Kim Đồng, với ý nghĩa là một chú bé gang thép).</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Nông Văn Thàn (Bí danh: Cao Sơn, với ý nghĩa là có đức hạnh cao như núi).</a:t>
            </a:r>
            <a:endPar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Nì (Bí danh: Thuỷ Tiên, với ý nghĩa là bông hoa tiên bên suối).</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Xậu (Bí danh: Thanh Thuỷ, với ý nghĩa là nước suối trong xanh).</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Văn Tịnh (Bí danh: Thanh Minh, với ý nghĩa là buổi sớm mai trong lành).</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Lễ ra mắt của Hội diễn ra rất giản dị và nồng ấm. Dưới cánh rừng đại ngàn, gương mặt các đội viên tươi đẹp như những đoá hoa nhưng cũng rất kiên nghị, sắt đá. Trên trời cao, ánh trăng và những ngôi sao bắt đầu nhấp nháy sáng.</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9"/>
          <p:cNvSpPr txBox="1"/>
          <p:nvPr/>
        </p:nvSpPr>
        <p:spPr>
          <a:xfrm>
            <a:off x="956424" y="268784"/>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3800" b="0" i="0" u="none" strike="noStrike" kern="0" cap="none" spc="0" normalizeH="0" baseline="0" noProof="0">
                <a:ln w="0"/>
                <a:solidFill>
                  <a:srgbClr val="C00000"/>
                </a:solidFill>
                <a:effectLst/>
                <a:uLnTx/>
                <a:uFillTx/>
                <a:latin typeface="#9Slide05 Phobia" panose="02000506000000020003" pitchFamily="2" charset="0"/>
                <a:ea typeface="+mn-ea"/>
                <a:cs typeface="+mn-cs"/>
                <a:sym typeface="Arial" panose="020B0604020202020204"/>
              </a:rPr>
              <a:t>Đoạn 2</a:t>
            </a:r>
            <a:endParaRPr kumimoji="0" lang="en-US" sz="3800" b="0" i="0" u="none" strike="noStrike" kern="0" cap="none" spc="0" normalizeH="0" baseline="0" noProof="0" dirty="0">
              <a:ln w="0"/>
              <a:solidFill>
                <a:srgbClr val="C00000"/>
              </a:solidFill>
              <a:effectLst/>
              <a:uLnTx/>
              <a:uFillTx/>
              <a:latin typeface="#9Slide05 Phobia" panose="02000506000000020003" pitchFamily="2" charset="0"/>
              <a:ea typeface="+mn-ea"/>
              <a:cs typeface="+mn-cs"/>
              <a:sym typeface="Arial" panose="020B0604020202020204"/>
            </a:endParaRPr>
          </a:p>
        </p:txBody>
      </p:sp>
    </p:spTree>
    <p:controls/>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9386669" y="82645"/>
            <a:ext cx="2172655" cy="2006237"/>
          </a:xfrm>
          <a:prstGeom prst="rect">
            <a:avLst/>
          </a:prstGeom>
        </p:spPr>
      </p:pic>
      <p:sp>
        <p:nvSpPr>
          <p:cNvPr id="4" name="TextBox 9"/>
          <p:cNvSpPr txBox="1"/>
          <p:nvPr/>
        </p:nvSpPr>
        <p:spPr>
          <a:xfrm>
            <a:off x="3015686" y="47972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Luyện</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đọc</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nối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tiếp</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đoạn</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sp>
        <p:nvSpPr>
          <p:cNvPr id="6" name="TextBox 5"/>
          <p:cNvSpPr txBox="1"/>
          <p:nvPr/>
        </p:nvSpPr>
        <p:spPr>
          <a:xfrm>
            <a:off x="3251785" y="1346077"/>
            <a:ext cx="19439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rPr>
              <a:t>Từ khó đọc:</a:t>
            </a:r>
            <a:endParaRPr kumimoji="0" lang="en-US"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645881" y="2084088"/>
            <a:ext cx="10980448" cy="45089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Sau khi nghe lời căn dặn của anh phụ trách, năm đội viên cùng nắm chặt tay nhau, thề sẽ hoàn thành nhiệm vụ được giao.</a:t>
            </a:r>
            <a:endPar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Ánh sáng bàng bạc xuyên qua kẽ lá như muốn cùng chứng kiến giờ phút thiêng liêng và trọng đại trong cuộc đời của các thành viên đầu tiên của Hội.</a:t>
            </a:r>
            <a:endPar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9"/>
          <p:cNvSpPr txBox="1"/>
          <p:nvPr/>
        </p:nvSpPr>
        <p:spPr>
          <a:xfrm>
            <a:off x="901911" y="1085676"/>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3800" b="0" i="0" u="none" strike="noStrike" kern="0" cap="none" spc="0" normalizeH="0" baseline="0" noProof="0" err="1">
                <a:ln w="0"/>
                <a:solidFill>
                  <a:srgbClr val="C00000"/>
                </a:solidFill>
                <a:effectLst/>
                <a:uLnTx/>
                <a:uFillTx/>
                <a:latin typeface="#9Slide05 Phobia" panose="02000506000000020003" pitchFamily="2" charset="0"/>
                <a:ea typeface="+mn-ea"/>
                <a:cs typeface="+mn-cs"/>
                <a:sym typeface="Arial" panose="020B0604020202020204"/>
              </a:rPr>
              <a:t>Đoạn</a:t>
            </a:r>
            <a:r>
              <a:rPr kumimoji="0" lang="en-US" sz="3800" b="0" i="0" u="none" strike="noStrike" kern="0" cap="none" spc="0" normalizeH="0" baseline="0" noProof="0">
                <a:ln w="0"/>
                <a:solidFill>
                  <a:srgbClr val="C00000"/>
                </a:solidFill>
                <a:effectLst/>
                <a:uLnTx/>
                <a:uFillTx/>
                <a:latin typeface="#9Slide05 Phobia" panose="02000506000000020003" pitchFamily="2" charset="0"/>
                <a:ea typeface="+mn-ea"/>
                <a:cs typeface="+mn-cs"/>
                <a:sym typeface="Arial" panose="020B0604020202020204"/>
              </a:rPr>
              <a:t> 3</a:t>
            </a:r>
            <a:endParaRPr kumimoji="0" lang="en-US" sz="3800" b="0" i="0" u="none" strike="noStrike" kern="0" cap="none" spc="0" normalizeH="0" baseline="0" noProof="0" dirty="0">
              <a:ln w="0"/>
              <a:solidFill>
                <a:srgbClr val="C00000"/>
              </a:solidFill>
              <a:effectLst/>
              <a:uLnTx/>
              <a:uFillTx/>
              <a:latin typeface="#9Slide05 Phobia" panose="02000506000000020003" pitchFamily="2" charset="0"/>
              <a:ea typeface="+mn-ea"/>
              <a:cs typeface="+mn-cs"/>
              <a:sym typeface="Arial" panose="020B0604020202020204"/>
            </a:endParaRPr>
          </a:p>
        </p:txBody>
      </p:sp>
    </p:spTree>
    <p:controls/>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C00000"/>
                </a:solidFill>
              </a:rPr>
              <a:t>Bí danh:</a:t>
            </a:r>
            <a:endParaRPr lang="en-US" sz="4400" b="1" dirty="0">
              <a:solidFill>
                <a:srgbClr val="C00000"/>
              </a:solidFill>
            </a:endParaRPr>
          </a:p>
        </p:txBody>
      </p:sp>
      <p:sp>
        <p:nvSpPr>
          <p:cNvPr id="5" name="Speech Bubble: Oval 4"/>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rPr>
              <a:t>tên dùng thay thế cho tên thật để giữ bí mật.</a:t>
            </a:r>
            <a:endPar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lang="en-US" sz="6000" b="1" kern="0" dirty="0" err="1">
                <a:solidFill>
                  <a:srgbClr val="FF0000"/>
                </a:solidFill>
                <a:effectLst/>
                <a:latin typeface="#9Slide05 SVNClementine" panose="020F0502020204030203" pitchFamily="34" charset="0"/>
                <a:sym typeface="Arial" panose="020B0604020202020204"/>
              </a:rPr>
              <a:t>Giải</a:t>
            </a:r>
            <a:r>
              <a:rPr lang="en-US" sz="6000" b="1" kern="0" dirty="0">
                <a:solidFill>
                  <a:srgbClr val="FF0000"/>
                </a:solidFill>
                <a:effectLst/>
                <a:latin typeface="#9Slide05 SVNClementine" panose="020F0502020204030203" pitchFamily="34" charset="0"/>
                <a:sym typeface="Arial" panose="020B0604020202020204"/>
              </a:rPr>
              <a:t> </a:t>
            </a:r>
            <a:r>
              <a:rPr lang="en-US" sz="6000" b="1" kern="0" dirty="0" err="1">
                <a:solidFill>
                  <a:srgbClr val="FF0000"/>
                </a:solidFill>
                <a:effectLst/>
                <a:latin typeface="#9Slide05 SVNClementine" panose="020F0502020204030203" pitchFamily="34" charset="0"/>
                <a:sym typeface="Arial" panose="020B0604020202020204"/>
              </a:rPr>
              <a:t>nghĩa</a:t>
            </a:r>
            <a:r>
              <a:rPr lang="en-US" sz="6000" b="1" kern="0" dirty="0">
                <a:solidFill>
                  <a:srgbClr val="FF0000"/>
                </a:solidFill>
                <a:effectLst/>
                <a:latin typeface="#9Slide05 SVNClementine" panose="020F0502020204030203" pitchFamily="34" charset="0"/>
                <a:sym typeface="Arial" panose="020B0604020202020204"/>
              </a:rPr>
              <a:t> </a:t>
            </a:r>
            <a:r>
              <a:rPr lang="en-US" sz="6000" b="1" kern="0" dirty="0" err="1">
                <a:solidFill>
                  <a:srgbClr val="FF0000"/>
                </a:solidFill>
                <a:effectLst/>
                <a:latin typeface="#9Slide05 SVNClementine" panose="020F0502020204030203" pitchFamily="34" charset="0"/>
                <a:sym typeface="Arial" panose="020B0604020202020204"/>
              </a:rPr>
              <a:t>từ</a:t>
            </a:r>
            <a:r>
              <a:rPr lang="en-US" sz="6000" b="1" kern="0" dirty="0">
                <a:solidFill>
                  <a:srgbClr val="FF0000"/>
                </a:solidFill>
                <a:effectLst/>
                <a:latin typeface="#9Slide05 SVNClementine" panose="020F0502020204030203" pitchFamily="34" charset="0"/>
                <a:sym typeface="Arial" panose="020B0604020202020204"/>
              </a:rPr>
              <a:t> </a:t>
            </a:r>
            <a:r>
              <a:rPr lang="en-US" sz="6000" b="1" kern="0" dirty="0" err="1">
                <a:solidFill>
                  <a:srgbClr val="FF0000"/>
                </a:solidFill>
                <a:effectLst/>
                <a:latin typeface="#9Slide05 SVNClementine" panose="020F0502020204030203" pitchFamily="34" charset="0"/>
                <a:sym typeface="Arial" panose="020B0604020202020204"/>
              </a:rPr>
              <a:t>khó</a:t>
            </a:r>
            <a:endParaRPr kumimoji="0" lang="en-US" sz="6000" b="1" i="0" u="none" strike="noStrike" kern="0" normalizeH="0" baseline="0" noProof="0" dirty="0">
              <a:solidFill>
                <a:srgbClr val="FF0000"/>
              </a:solidFill>
              <a:effectLst/>
              <a:uLnTx/>
              <a:uFillTx/>
              <a:latin typeface="#9Slide05 SVNClementine" panose="020F0502020204030203" pitchFamily="34" charset="0"/>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a:noFill/>
                </a:ln>
                <a:solidFill>
                  <a:srgbClr val="C00000"/>
                </a:solidFill>
                <a:effectLst/>
                <a:uLnTx/>
                <a:uFillTx/>
                <a:latin typeface="Aptos" panose="02110004020202020204"/>
                <a:ea typeface="+mn-ea"/>
                <a:cs typeface="+mn-cs"/>
              </a:rPr>
              <a:t>Kiên nghị:</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có nghị lực, không lùi bước trước khó khăn, thử thách.</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Giải</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nghĩa</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từ</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khó</a:t>
            </a:r>
            <a:endPar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Sắt đá: </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cứng cỏi, kiên quyết đến mức không gì lay chuyển được.</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Giải</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nghĩa</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từ</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khó</a:t>
            </a:r>
            <a:endPar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kháng chiến</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0070C0"/>
                </a:solidFill>
                <a:latin typeface="Aptos" panose="02110004020202020204"/>
              </a:rPr>
              <a:t> chiến đấu chống xâm lược</a:t>
            </a:r>
            <a:endParaRPr kumimoji="0" lang="vi-VN" sz="4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Giải</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nghĩa</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từ</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khó</a:t>
            </a:r>
            <a:endPar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đại ngàn</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p:cNvSpPr/>
          <p:nvPr/>
        </p:nvSpPr>
        <p:spPr>
          <a:xfrm>
            <a:off x="7078983" y="256673"/>
            <a:ext cx="5008743" cy="2855495"/>
          </a:xfrm>
          <a:custGeom>
            <a:avLst/>
            <a:gdLst>
              <a:gd name="connsiteX0" fmla="*/ 680638 w 5008743"/>
              <a:gd name="connsiteY0" fmla="*/ 3317771 h 2855495"/>
              <a:gd name="connsiteX1" fmla="*/ 900779 w 5008743"/>
              <a:gd name="connsiteY1" fmla="*/ 2524415 h 2855495"/>
              <a:gd name="connsiteX2" fmla="*/ 1394736 w 5008743"/>
              <a:gd name="connsiteY2" fmla="*/ 147796 h 2855495"/>
              <a:gd name="connsiteX3" fmla="*/ 3664640 w 5008743"/>
              <a:gd name="connsiteY3" fmla="*/ 162472 h 2855495"/>
              <a:gd name="connsiteX4" fmla="*/ 4051581 w 5008743"/>
              <a:gd name="connsiteY4" fmla="*/ 2550432 h 2855495"/>
              <a:gd name="connsiteX5" fmla="*/ 1738153 w 5008743"/>
              <a:gd name="connsiteY5" fmla="*/ 2787030 h 2855495"/>
              <a:gd name="connsiteX6" fmla="*/ 680638 w 5008743"/>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743" h="2855495" fill="none" extrusionOk="0">
                <a:moveTo>
                  <a:pt x="680638" y="3317771"/>
                </a:moveTo>
                <a:cubicBezTo>
                  <a:pt x="814595" y="2935534"/>
                  <a:pt x="778185" y="2891019"/>
                  <a:pt x="900779" y="2524415"/>
                </a:cubicBezTo>
                <a:cubicBezTo>
                  <a:pt x="-537656" y="1932860"/>
                  <a:pt x="-250366" y="470774"/>
                  <a:pt x="1394736" y="147796"/>
                </a:cubicBezTo>
                <a:cubicBezTo>
                  <a:pt x="2120870" y="-241"/>
                  <a:pt x="3011582" y="-90318"/>
                  <a:pt x="3664640" y="162472"/>
                </a:cubicBezTo>
                <a:cubicBezTo>
                  <a:pt x="5349734" y="630977"/>
                  <a:pt x="5485107" y="1935226"/>
                  <a:pt x="4051581" y="2550432"/>
                </a:cubicBezTo>
                <a:cubicBezTo>
                  <a:pt x="3527817" y="2785159"/>
                  <a:pt x="2529732" y="2980830"/>
                  <a:pt x="1738153" y="2787030"/>
                </a:cubicBezTo>
                <a:cubicBezTo>
                  <a:pt x="1516198" y="2963040"/>
                  <a:pt x="1109770" y="3147823"/>
                  <a:pt x="680638" y="3317771"/>
                </a:cubicBezTo>
                <a:close/>
              </a:path>
              <a:path w="5008743" h="2855495" stroke="0" extrusionOk="0">
                <a:moveTo>
                  <a:pt x="680638" y="3317771"/>
                </a:moveTo>
                <a:cubicBezTo>
                  <a:pt x="721888" y="2929705"/>
                  <a:pt x="892717" y="2651483"/>
                  <a:pt x="900779" y="2524415"/>
                </a:cubicBezTo>
                <a:cubicBezTo>
                  <a:pt x="-638021" y="1818267"/>
                  <a:pt x="-289948" y="677143"/>
                  <a:pt x="1394736" y="147796"/>
                </a:cubicBezTo>
                <a:cubicBezTo>
                  <a:pt x="2076110" y="31017"/>
                  <a:pt x="2848897" y="39845"/>
                  <a:pt x="3664640" y="162472"/>
                </a:cubicBezTo>
                <a:cubicBezTo>
                  <a:pt x="5141820" y="531229"/>
                  <a:pt x="5699371" y="1809067"/>
                  <a:pt x="4051581" y="2550432"/>
                </a:cubicBezTo>
                <a:cubicBezTo>
                  <a:pt x="3424226" y="2852612"/>
                  <a:pt x="2499890" y="2779317"/>
                  <a:pt x="1738153" y="2787030"/>
                </a:cubicBezTo>
                <a:cubicBezTo>
                  <a:pt x="1548188" y="2895246"/>
                  <a:pt x="1036476" y="3124523"/>
                  <a:pt x="680638"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0070C0"/>
                </a:solidFill>
                <a:latin typeface="Aptos" panose="02110004020202020204"/>
              </a:rPr>
              <a:t> rừng lớn có nhiều loại cây to, lâu đời</a:t>
            </a:r>
            <a:endParaRPr kumimoji="0" lang="vi-VN" sz="4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Giải</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nghĩa</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từ</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khó</a:t>
            </a:r>
            <a:endPar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gang thép</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p:cNvSpPr/>
          <p:nvPr/>
        </p:nvSpPr>
        <p:spPr>
          <a:xfrm>
            <a:off x="7078983" y="256673"/>
            <a:ext cx="5008743" cy="2855495"/>
          </a:xfrm>
          <a:custGeom>
            <a:avLst/>
            <a:gdLst>
              <a:gd name="connsiteX0" fmla="*/ 680638 w 5008743"/>
              <a:gd name="connsiteY0" fmla="*/ 3317771 h 2855495"/>
              <a:gd name="connsiteX1" fmla="*/ 900779 w 5008743"/>
              <a:gd name="connsiteY1" fmla="*/ 2524415 h 2855495"/>
              <a:gd name="connsiteX2" fmla="*/ 1394736 w 5008743"/>
              <a:gd name="connsiteY2" fmla="*/ 147796 h 2855495"/>
              <a:gd name="connsiteX3" fmla="*/ 3664640 w 5008743"/>
              <a:gd name="connsiteY3" fmla="*/ 162472 h 2855495"/>
              <a:gd name="connsiteX4" fmla="*/ 4051581 w 5008743"/>
              <a:gd name="connsiteY4" fmla="*/ 2550432 h 2855495"/>
              <a:gd name="connsiteX5" fmla="*/ 1738153 w 5008743"/>
              <a:gd name="connsiteY5" fmla="*/ 2787030 h 2855495"/>
              <a:gd name="connsiteX6" fmla="*/ 680638 w 5008743"/>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743" h="2855495" fill="none" extrusionOk="0">
                <a:moveTo>
                  <a:pt x="680638" y="3317771"/>
                </a:moveTo>
                <a:cubicBezTo>
                  <a:pt x="814595" y="2935534"/>
                  <a:pt x="778185" y="2891019"/>
                  <a:pt x="900779" y="2524415"/>
                </a:cubicBezTo>
                <a:cubicBezTo>
                  <a:pt x="-537656" y="1932860"/>
                  <a:pt x="-250366" y="470774"/>
                  <a:pt x="1394736" y="147796"/>
                </a:cubicBezTo>
                <a:cubicBezTo>
                  <a:pt x="2120870" y="-241"/>
                  <a:pt x="3011582" y="-90318"/>
                  <a:pt x="3664640" y="162472"/>
                </a:cubicBezTo>
                <a:cubicBezTo>
                  <a:pt x="5349734" y="630977"/>
                  <a:pt x="5485107" y="1935226"/>
                  <a:pt x="4051581" y="2550432"/>
                </a:cubicBezTo>
                <a:cubicBezTo>
                  <a:pt x="3527817" y="2785159"/>
                  <a:pt x="2529732" y="2980830"/>
                  <a:pt x="1738153" y="2787030"/>
                </a:cubicBezTo>
                <a:cubicBezTo>
                  <a:pt x="1516198" y="2963040"/>
                  <a:pt x="1109770" y="3147823"/>
                  <a:pt x="680638" y="3317771"/>
                </a:cubicBezTo>
                <a:close/>
              </a:path>
              <a:path w="5008743" h="2855495" stroke="0" extrusionOk="0">
                <a:moveTo>
                  <a:pt x="680638" y="3317771"/>
                </a:moveTo>
                <a:cubicBezTo>
                  <a:pt x="721888" y="2929705"/>
                  <a:pt x="892717" y="2651483"/>
                  <a:pt x="900779" y="2524415"/>
                </a:cubicBezTo>
                <a:cubicBezTo>
                  <a:pt x="-638021" y="1818267"/>
                  <a:pt x="-289948" y="677143"/>
                  <a:pt x="1394736" y="147796"/>
                </a:cubicBezTo>
                <a:cubicBezTo>
                  <a:pt x="2076110" y="31017"/>
                  <a:pt x="2848897" y="39845"/>
                  <a:pt x="3664640" y="162472"/>
                </a:cubicBezTo>
                <a:cubicBezTo>
                  <a:pt x="5141820" y="531229"/>
                  <a:pt x="5699371" y="1809067"/>
                  <a:pt x="4051581" y="2550432"/>
                </a:cubicBezTo>
                <a:cubicBezTo>
                  <a:pt x="3424226" y="2852612"/>
                  <a:pt x="2499890" y="2779317"/>
                  <a:pt x="1738153" y="2787030"/>
                </a:cubicBezTo>
                <a:cubicBezTo>
                  <a:pt x="1548188" y="2895246"/>
                  <a:pt x="1036476" y="3124523"/>
                  <a:pt x="680638" y="3317771"/>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 cứng cỏi, vững vàng đến mức không gì lay chuyển được</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Giải</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nghĩa</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từ</a:t>
            </a:r>
            <a:r>
              <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rPr>
              <a:t> </a:t>
            </a:r>
            <a:r>
              <a:rPr kumimoji="0" lang="en-US" sz="6000" b="1" i="0" u="none" strike="noStrike" kern="0" cap="none" spc="0" normalizeH="0" baseline="0" noProof="0" dirty="0" err="1">
                <a:solidFill>
                  <a:srgbClr val="FF0000"/>
                </a:solidFill>
                <a:effectLst/>
                <a:uLnTx/>
                <a:uFillTx/>
                <a:latin typeface="#9Slide05 SVNClementine" panose="020F0502020204030203" pitchFamily="34" charset="0"/>
                <a:ea typeface="+mn-ea"/>
                <a:cs typeface="+mn-cs"/>
                <a:sym typeface="Arial" panose="020B0604020202020204"/>
              </a:rPr>
              <a:t>khó</a:t>
            </a:r>
            <a:endParaRPr kumimoji="0" lang="en-US" sz="6000" b="1" i="0" u="none" strike="noStrike" kern="0" cap="none" spc="0" normalizeH="0" baseline="0" noProof="0" dirty="0">
              <a:solidFill>
                <a:srgbClr val="FF0000"/>
              </a:solidFill>
              <a:effectLst/>
              <a:uLnTx/>
              <a:uFillTx/>
              <a:latin typeface="#9Slide05 SVNClementine" panose="020F0502020204030203" pitchFamily="34" charset="0"/>
              <a:ea typeface="+mn-ea"/>
              <a:cs typeface="+mn-cs"/>
              <a:sym typeface="Arial" panose="020B0604020202020204"/>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flipH="1">
            <a:off x="3826042" y="2688046"/>
            <a:ext cx="4515852" cy="4169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6665" y="1332809"/>
            <a:ext cx="4506363" cy="4524315"/>
          </a:xfrm>
          <a:prstGeom prst="rect">
            <a:avLst/>
          </a:prstGeom>
          <a:noFill/>
        </p:spPr>
        <p:txBody>
          <a:bodyPr wrap="none" rtlCol="0">
            <a:spAutoFit/>
          </a:bodyPr>
          <a:lstStyle/>
          <a:p>
            <a:pPr algn="ctr"/>
            <a:r>
              <a:rPr lang="en-US" sz="14400" err="1">
                <a:solidFill>
                  <a:srgbClr val="FF0000"/>
                </a:solidFill>
                <a:latin typeface="SVN-Hole Hearted" panose="020B0A06020104020203" pitchFamily="34" charset="0"/>
              </a:rPr>
              <a:t>Khởi</a:t>
            </a:r>
            <a:r>
              <a:rPr lang="en-US" sz="14400">
                <a:solidFill>
                  <a:srgbClr val="FF0000"/>
                </a:solidFill>
                <a:latin typeface="SVN-Hole Hearted" panose="020B0A06020104020203" pitchFamily="34" charset="0"/>
              </a:rPr>
              <a:t> </a:t>
            </a:r>
            <a:endParaRPr lang="en-US" sz="14400">
              <a:solidFill>
                <a:srgbClr val="FF0000"/>
              </a:solidFill>
              <a:latin typeface="SVN-Hole Hearted" panose="020B0A06020104020203" pitchFamily="34" charset="0"/>
            </a:endParaRPr>
          </a:p>
          <a:p>
            <a:pPr algn="ctr"/>
            <a:r>
              <a:rPr lang="en-US" sz="14400">
                <a:solidFill>
                  <a:srgbClr val="FF0000"/>
                </a:solidFill>
                <a:latin typeface="SVN-Hole Hearted" panose="020B0A06020104020203" pitchFamily="34" charset="0"/>
              </a:rPr>
              <a:t>động</a:t>
            </a:r>
            <a:endParaRPr lang="en-US" sz="14400" dirty="0">
              <a:solidFill>
                <a:srgbClr val="FF0000"/>
              </a:solidFill>
              <a:latin typeface="SVN-Hole Hearted" panose="020B0A06020104020203" pitchFamily="34" charset="0"/>
            </a:endParaRPr>
          </a:p>
        </p:txBody>
      </p:sp>
      <p:pic>
        <p:nvPicPr>
          <p:cNvPr id="16" name="Picture 15"/>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67692" y="515645"/>
            <a:ext cx="6237514" cy="52469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grpSp>
        <p:nvGrpSpPr>
          <p:cNvPr id="4" name="Nhóm 8"/>
          <p:cNvGrpSpPr/>
          <p:nvPr/>
        </p:nvGrpSpPr>
        <p:grpSpPr>
          <a:xfrm>
            <a:off x="991289" y="1863796"/>
            <a:ext cx="5716252" cy="2757525"/>
            <a:chOff x="6576218" y="1456125"/>
            <a:chExt cx="4803948" cy="1781176"/>
          </a:xfrm>
        </p:grpSpPr>
        <p:sp>
          <p:nvSpPr>
            <p:cNvPr id="5" name="Hộp Văn bản 9"/>
            <p:cNvSpPr txBox="1"/>
            <p:nvPr/>
          </p:nvSpPr>
          <p:spPr>
            <a:xfrm>
              <a:off x="7277195" y="1456125"/>
              <a:ext cx="1773916" cy="442564"/>
            </a:xfrm>
            <a:prstGeom prst="rect">
              <a:avLst/>
            </a:prstGeom>
            <a:noFill/>
          </p:spPr>
          <p:txBody>
            <a:bodyPr wrap="square" rtlCol="0">
              <a:spAutoFit/>
            </a:bodyPr>
            <a:lstStyle/>
            <a:p>
              <a:r>
                <a:rPr lang="en-US" sz="4000" dirty="0" err="1">
                  <a:solidFill>
                    <a:srgbClr val="FF0000"/>
                  </a:solidFill>
                  <a:latin typeface="#9Slide05 Phobia" panose="02000506000000020003" pitchFamily="2" charset="0"/>
                </a:rPr>
                <a:t>Yêu</a:t>
              </a:r>
              <a:r>
                <a:rPr lang="en-US" sz="4000" dirty="0">
                  <a:solidFill>
                    <a:srgbClr val="FF0000"/>
                  </a:solidFill>
                  <a:latin typeface="#9Slide05 Phobia" panose="02000506000000020003" pitchFamily="2" charset="0"/>
                </a:rPr>
                <a:t> </a:t>
              </a:r>
              <a:r>
                <a:rPr lang="en-US" sz="4000" dirty="0" err="1">
                  <a:solidFill>
                    <a:srgbClr val="FF0000"/>
                  </a:solidFill>
                  <a:latin typeface="#9Slide05 Phobia" panose="02000506000000020003" pitchFamily="2" charset="0"/>
                </a:rPr>
                <a:t>cầu</a:t>
              </a:r>
              <a:endParaRPr lang="en-US" sz="4000" dirty="0">
                <a:solidFill>
                  <a:srgbClr val="FF0000"/>
                </a:solidFill>
                <a:latin typeface="#9Slide05 Phobia" panose="02000506000000020003" pitchFamily="2" charset="0"/>
              </a:endParaRPr>
            </a:p>
          </p:txBody>
        </p:sp>
        <p:pic>
          <p:nvPicPr>
            <p:cNvPr id="6" name="Hình ảnh 10" descr="Ảnh có chứa văn bản, Phông chữ&#10;&#10;Mô tả được tạo tự động"/>
            <p:cNvPicPr>
              <a:picLocks noChangeAspect="1"/>
            </p:cNvPicPr>
            <p:nvPr/>
          </p:nvPicPr>
          <p:blipFill rotWithShape="1">
            <a:blip r:embed="rId1"/>
            <a:srcRect t="24985"/>
            <a:stretch>
              <a:fillRect/>
            </a:stretch>
          </p:blipFill>
          <p:spPr>
            <a:xfrm>
              <a:off x="6576218" y="1779290"/>
              <a:ext cx="4803948" cy="1458011"/>
            </a:xfrm>
            <a:prstGeom prst="rect">
              <a:avLst/>
            </a:prstGeom>
          </p:spPr>
        </p:pic>
      </p:grpSp>
      <p:pic>
        <p:nvPicPr>
          <p:cNvPr id="10" name="Hình ảnh 12" descr="Ảnh có chứa văn bản, Phông chữ, ảnh chụp màn hình, thiết kế&#10;&#10;Mô tả được tạo tự động"/>
          <p:cNvPicPr>
            <a:picLocks noChangeAspect="1"/>
          </p:cNvPicPr>
          <p:nvPr/>
        </p:nvPicPr>
        <p:blipFill>
          <a:blip r:embed="rId2"/>
          <a:stretch>
            <a:fillRect/>
          </a:stretch>
        </p:blipFill>
        <p:spPr>
          <a:xfrm>
            <a:off x="6514890" y="1958337"/>
            <a:ext cx="4707846" cy="3068749"/>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blip>
          <a:srcRect l="11156" t="-436" r="10632" b="25254"/>
          <a:stretch>
            <a:fillRect/>
          </a:stretch>
        </p:blipFill>
        <p:spPr>
          <a:xfrm>
            <a:off x="4246302" y="3279035"/>
            <a:ext cx="3410777" cy="278578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9"/>
          <p:cNvSpPr txBox="1"/>
          <p:nvPr/>
        </p:nvSpPr>
        <p:spPr>
          <a:xfrm>
            <a:off x="2611990" y="1146687"/>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rPr>
              <a:t>Thi </a:t>
            </a:r>
            <a:r>
              <a:rPr kumimoji="0" lang="en-US" sz="6000" i="0" u="none" strike="noStrike" kern="0" normalizeH="0" baseline="0" noProof="0" dirty="0" err="1">
                <a:ln w="0"/>
                <a:solidFill>
                  <a:srgbClr val="00B0F0"/>
                </a:solidFill>
                <a:uLnTx/>
                <a:uFillTx/>
                <a:latin typeface="#9Slide05 Phobia" panose="02000506000000020003" pitchFamily="2" charset="0"/>
                <a:sym typeface="Arial" panose="020B0604020202020204"/>
              </a:rPr>
              <a:t>đua</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đọc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trước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lớp</a:t>
            </a:r>
            <a:endPar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endParaRPr>
          </a:p>
        </p:txBody>
      </p:sp>
      <p:pic>
        <p:nvPicPr>
          <p:cNvPr id="19" name="Picture 18"/>
          <p:cNvPicPr>
            <a:picLocks noChangeAspect="1"/>
          </p:cNvPicPr>
          <p:nvPr/>
        </p:nvPicPr>
        <p:blipFill>
          <a:blip r:embed="rId1"/>
          <a:stretch>
            <a:fillRect/>
          </a:stretch>
        </p:blipFill>
        <p:spPr>
          <a:xfrm>
            <a:off x="5965597" y="2089776"/>
            <a:ext cx="5209309" cy="3831364"/>
          </a:xfrm>
          <a:prstGeom prst="rect">
            <a:avLst/>
          </a:prstGeom>
          <a:ln>
            <a:noFill/>
          </a:ln>
          <a:effectLst>
            <a:softEdge rad="112500"/>
          </a:effectLst>
        </p:spPr>
      </p:pic>
      <p:pic>
        <p:nvPicPr>
          <p:cNvPr id="29" name="Picture 28"/>
          <p:cNvPicPr>
            <a:picLocks noChangeAspect="1"/>
          </p:cNvPicPr>
          <p:nvPr/>
        </p:nvPicPr>
        <p:blipFill>
          <a:blip r:embed="rId2">
            <a:clrChange>
              <a:clrFrom>
                <a:srgbClr val="FFFFFF"/>
              </a:clrFrom>
              <a:clrTo>
                <a:srgbClr val="FFFFFF">
                  <a:alpha val="0"/>
                </a:srgbClr>
              </a:clrTo>
            </a:clrChange>
          </a:blip>
          <a:stretch>
            <a:fillRect/>
          </a:stretch>
        </p:blipFill>
        <p:spPr>
          <a:xfrm>
            <a:off x="927023" y="1475509"/>
            <a:ext cx="5421822" cy="44456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
            <a:clrChange>
              <a:clrFrom>
                <a:srgbClr val="FFFFFF"/>
              </a:clrFrom>
              <a:clrTo>
                <a:srgbClr val="FFFFFF">
                  <a:alpha val="0"/>
                </a:srgbClr>
              </a:clrTo>
            </a:clrChange>
          </a:blip>
          <a:stretch>
            <a:fillRect/>
          </a:stretch>
        </p:blipFill>
        <p:spPr>
          <a:xfrm>
            <a:off x="713874" y="1807679"/>
            <a:ext cx="5920179" cy="4270153"/>
          </a:xfrm>
          <a:prstGeom prst="rect">
            <a:avLst/>
          </a:prstGeom>
        </p:spPr>
      </p:pic>
      <p:sp>
        <p:nvSpPr>
          <p:cNvPr id="8" name="TextBox 9"/>
          <p:cNvSpPr txBox="1"/>
          <p:nvPr/>
        </p:nvSpPr>
        <p:spPr>
          <a:xfrm>
            <a:off x="386317" y="129672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rPr>
              <a:t>Bình</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chọn</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cho</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nhóm</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đọc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tốt</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nhất</a:t>
            </a:r>
            <a:endPar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endParaRPr>
          </a:p>
        </p:txBody>
      </p:sp>
      <p:pic>
        <p:nvPicPr>
          <p:cNvPr id="10" name="Picture 9" descr="A trophy with a star on it&#10;&#10;Description automatically generated"/>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928" t="7488" r="46781"/>
          <a:stretch>
            <a:fillRect/>
          </a:stretch>
        </p:blipFill>
        <p:spPr>
          <a:xfrm>
            <a:off x="6740218" y="2338466"/>
            <a:ext cx="1075256" cy="1003714"/>
          </a:xfrm>
          <a:prstGeom prst="rect">
            <a:avLst/>
          </a:prstGeom>
        </p:spPr>
      </p:pic>
      <p:sp>
        <p:nvSpPr>
          <p:cNvPr id="9" name="TextBox 8"/>
          <p:cNvSpPr txBox="1"/>
          <p:nvPr/>
        </p:nvSpPr>
        <p:spPr>
          <a:xfrm>
            <a:off x="7432263" y="2379723"/>
            <a:ext cx="1819729" cy="1015663"/>
          </a:xfrm>
          <a:prstGeom prst="rect">
            <a:avLst/>
          </a:prstGeom>
          <a:solidFill>
            <a:schemeClr val="bg1"/>
          </a:solidFill>
        </p:spPr>
        <p:txBody>
          <a:bodyPr wrap="none" rtlCol="0">
            <a:spAutoFit/>
          </a:bodyPr>
          <a:lstStyle/>
          <a:p>
            <a:r>
              <a:rPr lang="vi-VN"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rPr>
              <a:t>Nhóm</a:t>
            </a:r>
            <a:endParaRPr lang="en-US"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endParaRPr>
          </a:p>
        </p:txBody>
      </p:sp>
    </p:spTree>
    <p:controls/>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p:cNvSpPr txBox="1"/>
          <p:nvPr/>
        </p:nvSpPr>
        <p:spPr>
          <a:xfrm>
            <a:off x="710828" y="1568483"/>
            <a:ext cx="4045502"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hiểu</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67692" y="515645"/>
            <a:ext cx="6237514" cy="52469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9"/>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1. Hội Nhi đồng Cứu quốc đã ra đời trong hoàn cảnh nào? Nhiệm vụ của Hội là gì? </a:t>
            </a:r>
            <a:endParaRPr lang="en-US" sz="4000" b="1" kern="0" dirty="0">
              <a:ln w="0">
                <a:noFill/>
              </a:ln>
              <a:solidFill>
                <a:srgbClr val="002060"/>
              </a:solidFill>
              <a:sym typeface="Arial" panose="020B0604020202020204"/>
            </a:endParaRPr>
          </a:p>
        </p:txBody>
      </p:sp>
      <p:sp>
        <p:nvSpPr>
          <p:cNvPr id="2" name="Rectangle: Rounded Corners 1"/>
          <p:cNvSpPr/>
          <p:nvPr/>
        </p:nvSpPr>
        <p:spPr>
          <a:xfrm>
            <a:off x="998849" y="2303000"/>
            <a:ext cx="10274512" cy="132343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98849" y="2303001"/>
            <a:ext cx="10274512" cy="3785652"/>
          </a:xfrm>
          <a:prstGeom prst="rect">
            <a:avLst/>
          </a:prstGeom>
          <a:noFill/>
        </p:spPr>
        <p:txBody>
          <a:bodyPr wrap="square">
            <a:spAutoFit/>
          </a:bodyPr>
          <a:lstStyle/>
          <a:p>
            <a:pPr algn="just"/>
            <a:r>
              <a:rPr lang="vi-VN" sz="4000" b="1">
                <a:solidFill>
                  <a:srgbClr val="C00000"/>
                </a:solidFill>
                <a:latin typeface="Calibri" panose="020F0502020204030204" pitchFamily="34" charset="0"/>
                <a:ea typeface="Calibri" panose="020F0502020204030204" pitchFamily="34" charset="0"/>
                <a:cs typeface="Calibri" panose="020F0502020204030204" pitchFamily="34" charset="0"/>
              </a:rPr>
              <a:t>	Trong những năm kháng chiến, vận chuyển công văn, giấy tờ đến các cơ sở cách mạng là nhiệm vụ cấp thiết. Để thực hiện nhiệm vụ này, vào ngày 15 tháng 5 năm 1941, tại thôn Nà Mạ, xã Trường Hà, huyện Hà Quảng, tỉnh Cao Bằng, Hội Nhi đồng Cứu quốc đã ra đời.</a:t>
            </a:r>
            <a:endParaRPr lang="vi-VN"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2060"/>
                </a:solidFill>
                <a:effectLst/>
                <a:uLnTx/>
                <a:uFillTx/>
                <a:latin typeface="Aptos" panose="02110004020202020204"/>
                <a:ea typeface="+mn-ea"/>
                <a:cs typeface="+mn-cs"/>
              </a:rPr>
              <a:t>1. Hội Nhi đồng Cứu quốc đã ra đời trong hoàn cảnh nào? Nhiệm vụ của Hội là gì?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panose="020B0604020202020204"/>
            </a:endParaRPr>
          </a:p>
        </p:txBody>
      </p:sp>
      <p:grpSp>
        <p:nvGrpSpPr>
          <p:cNvPr id="5" name="Group 4"/>
          <p:cNvGrpSpPr/>
          <p:nvPr/>
        </p:nvGrpSpPr>
        <p:grpSpPr>
          <a:xfrm>
            <a:off x="829733" y="2303000"/>
            <a:ext cx="10566400" cy="3380315"/>
            <a:chOff x="829733" y="2303000"/>
            <a:chExt cx="10566400" cy="3380315"/>
          </a:xfrm>
        </p:grpSpPr>
        <p:sp>
          <p:nvSpPr>
            <p:cNvPr id="2" name="Rectangle: Rounded Corners 1"/>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p:cNvSpPr txBox="1"/>
            <p:nvPr/>
          </p:nvSpPr>
          <p:spPr>
            <a:xfrm>
              <a:off x="998849" y="2408107"/>
              <a:ext cx="10274512" cy="3170099"/>
            </a:xfrm>
            <a:prstGeom prst="rect">
              <a:avLst/>
            </a:prstGeom>
            <a:noFill/>
          </p:spPr>
          <p:txBody>
            <a:bodyPr wrap="square">
              <a:spAutoFit/>
            </a:bodyPr>
            <a:lstStyle/>
            <a:p>
              <a:pPr lvl="0" algn="just"/>
              <a:r>
                <a:rPr lang="vi-VN" sz="4000" b="1">
                  <a:solidFill>
                    <a:srgbClr val="C00000"/>
                  </a:solidFill>
                  <a:latin typeface="Calibri" panose="020F0502020204030204" pitchFamily="34" charset="0"/>
                  <a:ea typeface="Calibri" panose="020F0502020204030204" pitchFamily="34" charset="0"/>
                  <a:cs typeface="Calibri" panose="020F0502020204030204" pitchFamily="34" charset="0"/>
                </a:rPr>
                <a:t>Hội Nhi đồng Cứu quốc ra đời trong những năm kháng chiến (chống thực dân Pháp). Nhiệm vụ của Hội là chuyển công văn, giấy tờ kịp thời, an toàn để bảo vệ các cơ sở cách mạng.)</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2. Giới thiệu những thông tin chính về lễ ra mắt của Hội Nhi đồng Cứu quốc.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panose="020B0604020202020204"/>
            </a:endParaRPr>
          </a:p>
        </p:txBody>
      </p:sp>
      <p:grpSp>
        <p:nvGrpSpPr>
          <p:cNvPr id="7" name="Group 6"/>
          <p:cNvGrpSpPr/>
          <p:nvPr/>
        </p:nvGrpSpPr>
        <p:grpSpPr>
          <a:xfrm>
            <a:off x="852905" y="3165253"/>
            <a:ext cx="10566400" cy="3380315"/>
            <a:chOff x="829733" y="2303000"/>
            <a:chExt cx="10566400" cy="3380315"/>
          </a:xfrm>
        </p:grpSpPr>
        <p:sp>
          <p:nvSpPr>
            <p:cNvPr id="8" name="Rectangle: Rounded Corners 7"/>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p:cNvSpPr txBox="1"/>
            <p:nvPr/>
          </p:nvSpPr>
          <p:spPr>
            <a:xfrm>
              <a:off x="998849" y="2541291"/>
              <a:ext cx="1027451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Thời gian: ngày 15 tháng 5 năm 1941.</a:t>
              </a:r>
              <a:endPar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Địa điểm: thôn Nà Mạ, xã Trường Hà, huyện Hà Quảng, tỉnh Cao Bằng.</a:t>
              </a:r>
              <a:endPar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Không khí của buổi lễ: giản dị và nồng ấm.</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150" y="1899050"/>
            <a:ext cx="10643811" cy="10981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Nội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dung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đoạn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1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là</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gì</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grpSp>
        <p:nvGrpSpPr>
          <p:cNvPr id="11" name="Group 10"/>
          <p:cNvGrpSpPr/>
          <p:nvPr/>
        </p:nvGrpSpPr>
        <p:grpSpPr>
          <a:xfrm>
            <a:off x="425116" y="1993717"/>
            <a:ext cx="5431348" cy="1884947"/>
            <a:chOff x="760905" y="2242369"/>
            <a:chExt cx="5431348" cy="1884947"/>
          </a:xfrm>
        </p:grpSpPr>
        <p:sp>
          <p:nvSpPr>
            <p:cNvPr id="10" name="Rectangle: Rounded Corners 9"/>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rPr>
                <a:t>Hoàn cảnh ra đời của Hội Nhi đồng Cứu quốc.</a:t>
              </a:r>
              <a:endParaRPr lang="en-US" sz="3000" b="1" dirty="0">
                <a:solidFill>
                  <a:srgbClr val="002060"/>
                </a:solidFill>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p:cNvGrpSpPr/>
          <p:nvPr/>
        </p:nvGrpSpPr>
        <p:grpSpPr>
          <a:xfrm>
            <a:off x="612467" y="3429000"/>
            <a:ext cx="5521633" cy="1884947"/>
            <a:chOff x="670620" y="2278291"/>
            <a:chExt cx="5521633" cy="1884947"/>
          </a:xfrm>
        </p:grpSpPr>
        <p:sp>
          <p:nvSpPr>
            <p:cNvPr id="13" name="Rectangle: Rounded Corners 12"/>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rPr>
                <a:t>Hoàn cảnh ra đời của Hội Cứu nước</a:t>
              </a:r>
              <a:endParaRPr lang="en-US" sz="3000" b="1" dirty="0">
                <a:solidFill>
                  <a:srgbClr val="002060"/>
                </a:solidFill>
              </a:endParaRPr>
            </a:p>
          </p:txBody>
        </p:sp>
        <p:pic>
          <p:nvPicPr>
            <p:cNvPr id="14" name="Picture 13"/>
            <p:cNvPicPr>
              <a:picLocks noChangeAspect="1"/>
            </p:cNvPicPr>
            <p:nvPr/>
          </p:nvPicPr>
          <p:blipFill>
            <a:blip r:embed="rId1">
              <a:clrChange>
                <a:clrFrom>
                  <a:srgbClr val="FFFFFF"/>
                </a:clrFrom>
                <a:clrTo>
                  <a:srgbClr val="FFFFFF">
                    <a:alpha val="0"/>
                  </a:srgbClr>
                </a:clrTo>
              </a:clrChange>
            </a:blip>
            <a:stretch>
              <a:fillRect/>
            </a:stretch>
          </p:blipFill>
          <p:spPr>
            <a:xfrm>
              <a:off x="670620" y="2278291"/>
              <a:ext cx="1928783" cy="1884947"/>
            </a:xfrm>
            <a:prstGeom prst="rect">
              <a:avLst/>
            </a:prstGeom>
          </p:spPr>
        </p:pic>
      </p:grpSp>
      <p:grpSp>
        <p:nvGrpSpPr>
          <p:cNvPr id="15" name="Group 14"/>
          <p:cNvGrpSpPr/>
          <p:nvPr/>
        </p:nvGrpSpPr>
        <p:grpSpPr>
          <a:xfrm>
            <a:off x="728096" y="4820567"/>
            <a:ext cx="5471084" cy="1884947"/>
            <a:chOff x="721169" y="2215840"/>
            <a:chExt cx="5471084" cy="1884947"/>
          </a:xfrm>
        </p:grpSpPr>
        <p:sp>
          <p:nvSpPr>
            <p:cNvPr id="16" name="Rectangle: Rounded Corners 15"/>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Hoàn cảnh ra đời của Anh Kim Đồng</a:t>
              </a:r>
              <a:endParaRPr lang="en-US" sz="3200" b="1" dirty="0">
                <a:solidFill>
                  <a:srgbClr val="002060"/>
                </a:solidFill>
              </a:endParaRPr>
            </a:p>
          </p:txBody>
        </p:sp>
        <p:pic>
          <p:nvPicPr>
            <p:cNvPr id="17" name="Picture 16"/>
            <p:cNvPicPr>
              <a:picLocks noChangeAspect="1"/>
            </p:cNvPicPr>
            <p:nvPr/>
          </p:nvPicPr>
          <p:blipFill>
            <a:blip r:embed="rId1">
              <a:clrChange>
                <a:clrFrom>
                  <a:srgbClr val="FFFFFF"/>
                </a:clrFrom>
                <a:clrTo>
                  <a:srgbClr val="FFFFFF">
                    <a:alpha val="0"/>
                  </a:srgbClr>
                </a:clrTo>
              </a:clrChange>
            </a:blip>
            <a:stretch>
              <a:fillRect/>
            </a:stretch>
          </p:blipFill>
          <p:spPr>
            <a:xfrm>
              <a:off x="721169" y="2215840"/>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47963" y="630278"/>
            <a:ext cx="6237514" cy="52469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xit" presetSubtype="0" fill="hold" nodeType="clickEffect">
                                  <p:stCondLst>
                                    <p:cond delay="0"/>
                                  </p:stCondLst>
                                  <p:childTnLst>
                                    <p:anim calcmode="lin" valueType="num">
                                      <p:cBhvr>
                                        <p:cTn id="28" dur="1000"/>
                                        <p:tgtEl>
                                          <p:spTgt spid="12"/>
                                        </p:tgtEl>
                                        <p:attrNameLst>
                                          <p:attrName>ppt_w</p:attrName>
                                        </p:attrNameLst>
                                      </p:cBhvr>
                                      <p:tavLst>
                                        <p:tav tm="0">
                                          <p:val>
                                            <p:strVal val="ppt_w"/>
                                          </p:val>
                                        </p:tav>
                                        <p:tav tm="100000">
                                          <p:val>
                                            <p:fltVal val="0"/>
                                          </p:val>
                                        </p:tav>
                                      </p:tavLst>
                                    </p:anim>
                                    <p:anim calcmode="lin" valueType="num">
                                      <p:cBhvr>
                                        <p:cTn id="29" dur="1000"/>
                                        <p:tgtEl>
                                          <p:spTgt spid="12"/>
                                        </p:tgtEl>
                                        <p:attrNameLst>
                                          <p:attrName>ppt_h</p:attrName>
                                        </p:attrNameLst>
                                      </p:cBhvr>
                                      <p:tavLst>
                                        <p:tav tm="0">
                                          <p:val>
                                            <p:strVal val="ppt_h"/>
                                          </p:val>
                                        </p:tav>
                                        <p:tav tm="100000">
                                          <p:val>
                                            <p:fltVal val="0"/>
                                          </p:val>
                                        </p:tav>
                                      </p:tavLst>
                                    </p:anim>
                                    <p:anim calcmode="lin" valueType="num">
                                      <p:cBhvr>
                                        <p:cTn id="30"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 dur="1" fill="hold">
                                          <p:stCondLst>
                                            <p:cond delay="999"/>
                                          </p:stCondLst>
                                        </p:cTn>
                                        <p:tgtEl>
                                          <p:spTgt spid="12"/>
                                        </p:tgtEl>
                                        <p:attrNameLst>
                                          <p:attrName>style.visibility</p:attrName>
                                        </p:attrNameLst>
                                      </p:cBhvr>
                                      <p:to>
                                        <p:strVal val="hidden"/>
                                      </p:to>
                                    </p:set>
                                  </p:childTnLst>
                                </p:cTn>
                              </p:par>
                              <p:par>
                                <p:cTn id="33" presetID="15" presetClass="exit" presetSubtype="0" fill="hold" nodeType="with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3. Nói 1 – 2 câu giới thiệu về một trong năm đội viên đầu tiên.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panose="020B0604020202020204"/>
            </a:endParaRPr>
          </a:p>
        </p:txBody>
      </p:sp>
      <p:grpSp>
        <p:nvGrpSpPr>
          <p:cNvPr id="7" name="Group 6"/>
          <p:cNvGrpSpPr/>
          <p:nvPr/>
        </p:nvGrpSpPr>
        <p:grpSpPr>
          <a:xfrm>
            <a:off x="693091" y="3311382"/>
            <a:ext cx="6133378" cy="2569156"/>
            <a:chOff x="829733" y="2303000"/>
            <a:chExt cx="10566400" cy="3380315"/>
          </a:xfrm>
        </p:grpSpPr>
        <p:sp>
          <p:nvSpPr>
            <p:cNvPr id="8" name="Rectangle: Rounded Corners 7"/>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p:cNvSpPr txBox="1"/>
            <p:nvPr/>
          </p:nvSpPr>
          <p:spPr>
            <a:xfrm>
              <a:off x="1242907" y="2592116"/>
              <a:ext cx="9772980" cy="25511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Nông Văn Dền có bí danh: Kim Đồng, với ý nghĩa là một chú bé gang thép.</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5751" y="2797068"/>
            <a:ext cx="6293499" cy="359778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85" y="1955868"/>
            <a:ext cx="11630721" cy="1273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002060"/>
                </a:solidFill>
                <a:effectLst/>
                <a:uLnTx/>
                <a:uFillTx/>
                <a:latin typeface="Aptos" panose="02110004020202020204"/>
                <a:ea typeface="+mn-ea"/>
                <a:cs typeface="+mn-cs"/>
              </a:rPr>
              <a:t>3. Nói 1 – 2 câu giới thiệu về một trong năm đội viên đầu tiên.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panose="020B0604020202020204"/>
            </a:endParaRPr>
          </a:p>
        </p:txBody>
      </p:sp>
      <p:grpSp>
        <p:nvGrpSpPr>
          <p:cNvPr id="7" name="Group 6"/>
          <p:cNvGrpSpPr/>
          <p:nvPr/>
        </p:nvGrpSpPr>
        <p:grpSpPr>
          <a:xfrm>
            <a:off x="829733" y="2303000"/>
            <a:ext cx="10566400" cy="3380315"/>
            <a:chOff x="829733" y="2303000"/>
            <a:chExt cx="10566400" cy="3380315"/>
          </a:xfrm>
        </p:grpSpPr>
        <p:sp>
          <p:nvSpPr>
            <p:cNvPr id="8" name="Rectangle: Rounded Corners 7"/>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p:cNvSpPr txBox="1"/>
            <p:nvPr/>
          </p:nvSpPr>
          <p:spPr>
            <a:xfrm>
              <a:off x="998849" y="2408107"/>
              <a:ext cx="1027451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Lý Thị Nì có bí danh là Thuỷ Tiên. Em rất thích bí danh này vì nó mang ý nghĩa tốt đẹp, nhắc nhở bạn nhỏ mang cái tên với ý nghĩa là bông hoa tiên bên suối biết làm việc tốt, việc có ích;...)</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p:cNvSpPr txBox="1"/>
          <p:nvPr/>
        </p:nvSpPr>
        <p:spPr>
          <a:xfrm>
            <a:off x="1198135" y="1081199"/>
            <a:ext cx="9527015"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Giới thiệu 1 – 2 hoạt động hoặc phong trào của Đội Thiếu niên Tiền phong Hồ Chí Minh mà em biết.</a:t>
            </a:r>
            <a:endParaRPr kumimoji="0" lang="vi-VN" sz="44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AutoShape 4" descr="Ý Nghĩa Logo Chiến Dịch Tình Nguyện Mùa Hè Xanh"/>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1"/>
          <a:stretch>
            <a:fillRect/>
          </a:stretch>
        </p:blipFill>
        <p:spPr>
          <a:xfrm>
            <a:off x="2229943" y="3662553"/>
            <a:ext cx="1854906" cy="2003298"/>
          </a:xfrm>
          <a:prstGeom prst="rect">
            <a:avLst/>
          </a:prstGeom>
        </p:spPr>
      </p:pic>
      <p:pic>
        <p:nvPicPr>
          <p:cNvPr id="2054" name="Picture 6" descr="Infographic – Đội ta lớn lên cùng đất nước – chia sẻ chibi vector đội viên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026" y="2715502"/>
            <a:ext cx="2149813" cy="3951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fographic – Đội ta lớn lên cùng đất nước – chia sẻ chibi vector đội viên  - Thái Tr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587" y="2620252"/>
            <a:ext cx="2366624" cy="3951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dung </a:t>
            </a:r>
            <a:r>
              <a:rPr kumimoji="0" lang="en-US" sz="6000" b="0" i="0" u="none" strike="noStrike" kern="0" cap="none" spc="0" normalizeH="0" baseline="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đoạn</a:t>
            </a: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2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là</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gì</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425116" y="1993717"/>
            <a:ext cx="5383017" cy="4112681"/>
            <a:chOff x="760905" y="2242369"/>
            <a:chExt cx="5383017" cy="4112681"/>
          </a:xfrm>
        </p:grpSpPr>
        <p:sp>
          <p:nvSpPr>
            <p:cNvPr id="10" name="Rectangle: Rounded Corners 9"/>
            <p:cNvSpPr/>
            <p:nvPr/>
          </p:nvSpPr>
          <p:spPr>
            <a:xfrm>
              <a:off x="1725297" y="2746689"/>
              <a:ext cx="4418625" cy="3608361"/>
            </a:xfrm>
            <a:custGeom>
              <a:avLst/>
              <a:gdLst>
                <a:gd name="connsiteX0" fmla="*/ 0 w 4418625"/>
                <a:gd name="connsiteY0" fmla="*/ 601406 h 3608361"/>
                <a:gd name="connsiteX1" fmla="*/ 601406 w 4418625"/>
                <a:gd name="connsiteY1" fmla="*/ 0 h 3608361"/>
                <a:gd name="connsiteX2" fmla="*/ 3817219 w 4418625"/>
                <a:gd name="connsiteY2" fmla="*/ 0 h 3608361"/>
                <a:gd name="connsiteX3" fmla="*/ 4418625 w 4418625"/>
                <a:gd name="connsiteY3" fmla="*/ 601406 h 3608361"/>
                <a:gd name="connsiteX4" fmla="*/ 4418625 w 4418625"/>
                <a:gd name="connsiteY4" fmla="*/ 3006955 h 3608361"/>
                <a:gd name="connsiteX5" fmla="*/ 3817219 w 4418625"/>
                <a:gd name="connsiteY5" fmla="*/ 3608361 h 3608361"/>
                <a:gd name="connsiteX6" fmla="*/ 601406 w 4418625"/>
                <a:gd name="connsiteY6" fmla="*/ 3608361 h 3608361"/>
                <a:gd name="connsiteX7" fmla="*/ 0 w 4418625"/>
                <a:gd name="connsiteY7" fmla="*/ 3006955 h 3608361"/>
                <a:gd name="connsiteX8" fmla="*/ 0 w 4418625"/>
                <a:gd name="connsiteY8" fmla="*/ 601406 h 3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625" h="3608361" fill="none" extrusionOk="0">
                  <a:moveTo>
                    <a:pt x="0" y="601406"/>
                  </a:moveTo>
                  <a:cubicBezTo>
                    <a:pt x="33198" y="265270"/>
                    <a:pt x="320877" y="9910"/>
                    <a:pt x="601406" y="0"/>
                  </a:cubicBezTo>
                  <a:cubicBezTo>
                    <a:pt x="1183721" y="-78841"/>
                    <a:pt x="3060731" y="-143586"/>
                    <a:pt x="3817219" y="0"/>
                  </a:cubicBezTo>
                  <a:cubicBezTo>
                    <a:pt x="4187511" y="17675"/>
                    <a:pt x="4408718" y="253532"/>
                    <a:pt x="4418625" y="601406"/>
                  </a:cubicBezTo>
                  <a:cubicBezTo>
                    <a:pt x="4311928" y="1316380"/>
                    <a:pt x="4369754" y="1850205"/>
                    <a:pt x="4418625" y="3006955"/>
                  </a:cubicBezTo>
                  <a:cubicBezTo>
                    <a:pt x="4410390" y="3348523"/>
                    <a:pt x="4154941" y="3582224"/>
                    <a:pt x="3817219" y="3608361"/>
                  </a:cubicBezTo>
                  <a:cubicBezTo>
                    <a:pt x="2416882" y="3550782"/>
                    <a:pt x="1719794" y="3717107"/>
                    <a:pt x="601406" y="3608361"/>
                  </a:cubicBezTo>
                  <a:cubicBezTo>
                    <a:pt x="313628" y="3657385"/>
                    <a:pt x="-27658" y="3377333"/>
                    <a:pt x="0" y="3006955"/>
                  </a:cubicBezTo>
                  <a:cubicBezTo>
                    <a:pt x="6199" y="1836594"/>
                    <a:pt x="14627" y="1377547"/>
                    <a:pt x="0" y="601406"/>
                  </a:cubicBezTo>
                  <a:close/>
                </a:path>
                <a:path w="4418625" h="3608361" stroke="0" extrusionOk="0">
                  <a:moveTo>
                    <a:pt x="0" y="601406"/>
                  </a:moveTo>
                  <a:cubicBezTo>
                    <a:pt x="61426" y="248243"/>
                    <a:pt x="321249" y="-1495"/>
                    <a:pt x="601406" y="0"/>
                  </a:cubicBezTo>
                  <a:cubicBezTo>
                    <a:pt x="1235442" y="66624"/>
                    <a:pt x="2708123" y="-90325"/>
                    <a:pt x="3817219" y="0"/>
                  </a:cubicBezTo>
                  <a:cubicBezTo>
                    <a:pt x="4134402" y="-7369"/>
                    <a:pt x="4451003" y="232095"/>
                    <a:pt x="4418625" y="601406"/>
                  </a:cubicBezTo>
                  <a:cubicBezTo>
                    <a:pt x="4336528" y="1219403"/>
                    <a:pt x="4521608" y="2150383"/>
                    <a:pt x="4418625" y="3006955"/>
                  </a:cubicBezTo>
                  <a:cubicBezTo>
                    <a:pt x="4400677" y="3310488"/>
                    <a:pt x="4117893" y="3574317"/>
                    <a:pt x="3817219" y="3608361"/>
                  </a:cubicBezTo>
                  <a:cubicBezTo>
                    <a:pt x="2281463" y="3588803"/>
                    <a:pt x="1710774" y="3682295"/>
                    <a:pt x="601406" y="3608361"/>
                  </a:cubicBezTo>
                  <a:cubicBezTo>
                    <a:pt x="259890" y="3610960"/>
                    <a:pt x="-2800" y="3343157"/>
                    <a:pt x="0" y="3006955"/>
                  </a:cubicBezTo>
                  <a:cubicBezTo>
                    <a:pt x="120377" y="2617875"/>
                    <a:pt x="-82076" y="1494644"/>
                    <a:pt x="0" y="601406"/>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a:noFill/>
                  </a:ln>
                  <a:solidFill>
                    <a:srgbClr val="002060"/>
                  </a:solidFill>
                  <a:effectLst/>
                  <a:uLnTx/>
                  <a:uFillTx/>
                  <a:latin typeface="Aptos" panose="02110004020202020204"/>
                  <a:ea typeface="+mn-ea"/>
                  <a:cs typeface="+mn-cs"/>
                </a:rPr>
                <a:t>Bí danh của năm đội viên đầu tiên mang ý nghĩa đặc biệt, tốt lành.</a:t>
              </a:r>
              <a:endParaRPr kumimoji="0" lang="en-US" sz="4400" b="1"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47963" y="630278"/>
            <a:ext cx="6237514" cy="52469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p:cNvSpPr txBox="1"/>
          <p:nvPr/>
        </p:nvSpPr>
        <p:spPr>
          <a:xfrm>
            <a:off x="829733" y="769347"/>
            <a:ext cx="10293116" cy="1938992"/>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000" b="1">
                <a:solidFill>
                  <a:srgbClr val="002060"/>
                </a:solidFill>
                <a:latin typeface="Aptos" panose="02110004020202020204"/>
              </a:rPr>
              <a:t>4. Theo em, chi tiết “năm đội viên cùng nắm chặt tay nhau, thề sẽ hoàn thành nhiệm vụ được giao” thể hiện điều gì?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panose="020B0604020202020204"/>
            </a:endParaRPr>
          </a:p>
        </p:txBody>
      </p:sp>
      <p:grpSp>
        <p:nvGrpSpPr>
          <p:cNvPr id="7" name="Group 6"/>
          <p:cNvGrpSpPr/>
          <p:nvPr/>
        </p:nvGrpSpPr>
        <p:grpSpPr>
          <a:xfrm>
            <a:off x="829733" y="2729864"/>
            <a:ext cx="10566400" cy="1574733"/>
            <a:chOff x="829733" y="2303000"/>
            <a:chExt cx="10566400" cy="3380315"/>
          </a:xfrm>
        </p:grpSpPr>
        <p:sp>
          <p:nvSpPr>
            <p:cNvPr id="8" name="Rectangle: Rounded Corners 7"/>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p:cNvSpPr txBox="1"/>
            <p:nvPr/>
          </p:nvSpPr>
          <p:spPr>
            <a:xfrm>
              <a:off x="998849" y="2408107"/>
              <a:ext cx="1027451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Thể hiện ý chí kiên cường, dũng cảm của các đội viên, sẵn sàng hi sinh vì Tổ quốc,</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50576" y="2939374"/>
            <a:ext cx="6293499" cy="35977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dung </a:t>
            </a:r>
            <a:r>
              <a:rPr kumimoji="0" lang="en-US" sz="6000" b="0" i="0" u="none" strike="noStrike" kern="0" cap="none" spc="0" normalizeH="0" baseline="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đoạn</a:t>
            </a: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3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là</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gì</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grpSp>
        <p:nvGrpSpPr>
          <p:cNvPr id="11" name="Group 10"/>
          <p:cNvGrpSpPr/>
          <p:nvPr/>
        </p:nvGrpSpPr>
        <p:grpSpPr>
          <a:xfrm>
            <a:off x="425116" y="1993717"/>
            <a:ext cx="5383017" cy="4112681"/>
            <a:chOff x="760905" y="2242369"/>
            <a:chExt cx="5383017" cy="4112681"/>
          </a:xfrm>
        </p:grpSpPr>
        <p:sp>
          <p:nvSpPr>
            <p:cNvPr id="10" name="Rectangle: Rounded Corners 9"/>
            <p:cNvSpPr/>
            <p:nvPr/>
          </p:nvSpPr>
          <p:spPr>
            <a:xfrm>
              <a:off x="1725297" y="2746689"/>
              <a:ext cx="4418625" cy="3608361"/>
            </a:xfrm>
            <a:custGeom>
              <a:avLst/>
              <a:gdLst>
                <a:gd name="connsiteX0" fmla="*/ 0 w 4418625"/>
                <a:gd name="connsiteY0" fmla="*/ 601406 h 3608361"/>
                <a:gd name="connsiteX1" fmla="*/ 601406 w 4418625"/>
                <a:gd name="connsiteY1" fmla="*/ 0 h 3608361"/>
                <a:gd name="connsiteX2" fmla="*/ 3817219 w 4418625"/>
                <a:gd name="connsiteY2" fmla="*/ 0 h 3608361"/>
                <a:gd name="connsiteX3" fmla="*/ 4418625 w 4418625"/>
                <a:gd name="connsiteY3" fmla="*/ 601406 h 3608361"/>
                <a:gd name="connsiteX4" fmla="*/ 4418625 w 4418625"/>
                <a:gd name="connsiteY4" fmla="*/ 3006955 h 3608361"/>
                <a:gd name="connsiteX5" fmla="*/ 3817219 w 4418625"/>
                <a:gd name="connsiteY5" fmla="*/ 3608361 h 3608361"/>
                <a:gd name="connsiteX6" fmla="*/ 601406 w 4418625"/>
                <a:gd name="connsiteY6" fmla="*/ 3608361 h 3608361"/>
                <a:gd name="connsiteX7" fmla="*/ 0 w 4418625"/>
                <a:gd name="connsiteY7" fmla="*/ 3006955 h 3608361"/>
                <a:gd name="connsiteX8" fmla="*/ 0 w 4418625"/>
                <a:gd name="connsiteY8" fmla="*/ 601406 h 3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625" h="3608361" fill="none" extrusionOk="0">
                  <a:moveTo>
                    <a:pt x="0" y="601406"/>
                  </a:moveTo>
                  <a:cubicBezTo>
                    <a:pt x="33198" y="265270"/>
                    <a:pt x="320877" y="9910"/>
                    <a:pt x="601406" y="0"/>
                  </a:cubicBezTo>
                  <a:cubicBezTo>
                    <a:pt x="1183721" y="-78841"/>
                    <a:pt x="3060731" y="-143586"/>
                    <a:pt x="3817219" y="0"/>
                  </a:cubicBezTo>
                  <a:cubicBezTo>
                    <a:pt x="4187511" y="17675"/>
                    <a:pt x="4408718" y="253532"/>
                    <a:pt x="4418625" y="601406"/>
                  </a:cubicBezTo>
                  <a:cubicBezTo>
                    <a:pt x="4311928" y="1316380"/>
                    <a:pt x="4369754" y="1850205"/>
                    <a:pt x="4418625" y="3006955"/>
                  </a:cubicBezTo>
                  <a:cubicBezTo>
                    <a:pt x="4410390" y="3348523"/>
                    <a:pt x="4154941" y="3582224"/>
                    <a:pt x="3817219" y="3608361"/>
                  </a:cubicBezTo>
                  <a:cubicBezTo>
                    <a:pt x="2416882" y="3550782"/>
                    <a:pt x="1719794" y="3717107"/>
                    <a:pt x="601406" y="3608361"/>
                  </a:cubicBezTo>
                  <a:cubicBezTo>
                    <a:pt x="313628" y="3657385"/>
                    <a:pt x="-27658" y="3377333"/>
                    <a:pt x="0" y="3006955"/>
                  </a:cubicBezTo>
                  <a:cubicBezTo>
                    <a:pt x="6199" y="1836594"/>
                    <a:pt x="14627" y="1377547"/>
                    <a:pt x="0" y="601406"/>
                  </a:cubicBezTo>
                  <a:close/>
                </a:path>
                <a:path w="4418625" h="3608361" stroke="0" extrusionOk="0">
                  <a:moveTo>
                    <a:pt x="0" y="601406"/>
                  </a:moveTo>
                  <a:cubicBezTo>
                    <a:pt x="61426" y="248243"/>
                    <a:pt x="321249" y="-1495"/>
                    <a:pt x="601406" y="0"/>
                  </a:cubicBezTo>
                  <a:cubicBezTo>
                    <a:pt x="1235442" y="66624"/>
                    <a:pt x="2708123" y="-90325"/>
                    <a:pt x="3817219" y="0"/>
                  </a:cubicBezTo>
                  <a:cubicBezTo>
                    <a:pt x="4134402" y="-7369"/>
                    <a:pt x="4451003" y="232095"/>
                    <a:pt x="4418625" y="601406"/>
                  </a:cubicBezTo>
                  <a:cubicBezTo>
                    <a:pt x="4336528" y="1219403"/>
                    <a:pt x="4521608" y="2150383"/>
                    <a:pt x="4418625" y="3006955"/>
                  </a:cubicBezTo>
                  <a:cubicBezTo>
                    <a:pt x="4400677" y="3310488"/>
                    <a:pt x="4117893" y="3574317"/>
                    <a:pt x="3817219" y="3608361"/>
                  </a:cubicBezTo>
                  <a:cubicBezTo>
                    <a:pt x="2281463" y="3588803"/>
                    <a:pt x="1710774" y="3682295"/>
                    <a:pt x="601406" y="3608361"/>
                  </a:cubicBezTo>
                  <a:cubicBezTo>
                    <a:pt x="259890" y="3610960"/>
                    <a:pt x="-2800" y="3343157"/>
                    <a:pt x="0" y="3006955"/>
                  </a:cubicBezTo>
                  <a:cubicBezTo>
                    <a:pt x="120377" y="2617875"/>
                    <a:pt x="-82076" y="1494644"/>
                    <a:pt x="0" y="601406"/>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a:noFill/>
                  </a:ln>
                  <a:solidFill>
                    <a:srgbClr val="002060"/>
                  </a:solidFill>
                  <a:effectLst/>
                  <a:uLnTx/>
                  <a:uFillTx/>
                  <a:latin typeface="Aptos" panose="02110004020202020204"/>
                  <a:ea typeface="+mn-ea"/>
                  <a:cs typeface="+mn-cs"/>
                </a:rPr>
                <a:t>Bầu không khí thiêng liêng và lòng quyết tâm của năm đội viên đầu tiên.</a:t>
              </a:r>
              <a:endParaRPr kumimoji="0" lang="en-US" sz="4400" b="1"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Picture 8"/>
            <p:cNvPicPr>
              <a:picLocks noChangeAspect="1"/>
            </p:cNvPicPr>
            <p:nvPr/>
          </p:nvPicPr>
          <p:blipFill>
            <a:blip r:embed="rId1">
              <a:clrChange>
                <a:clrFrom>
                  <a:srgbClr val="FFFFFF"/>
                </a:clrFrom>
                <a:clrTo>
                  <a:srgbClr val="FFFFFF">
                    <a:alpha val="0"/>
                  </a:srgbClr>
                </a:clrTo>
              </a:clrChange>
            </a:blip>
            <a:stretch>
              <a:fillRect/>
            </a:stretch>
          </p:blipFill>
          <p:spPr>
            <a:xfrm>
              <a:off x="760905" y="2242369"/>
              <a:ext cx="1928783" cy="1884947"/>
            </a:xfrm>
            <a:prstGeom prst="rect">
              <a:avLst/>
            </a:prstGeom>
          </p:spPr>
        </p:pic>
      </p:grpSp>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47963" y="630278"/>
            <a:ext cx="6237514" cy="52469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Nội</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 dung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bài</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panose="020B0604020202020204"/>
              </a:rPr>
              <a:t>đọc</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
        <p:nvSpPr>
          <p:cNvPr id="7" name="TextBox 6"/>
          <p:cNvSpPr txBox="1"/>
          <p:nvPr/>
        </p:nvSpPr>
        <p:spPr>
          <a:xfrm>
            <a:off x="5802597" y="2821829"/>
            <a:ext cx="5091375" cy="2554545"/>
          </a:xfrm>
          <a:prstGeom prst="rect">
            <a:avLst/>
          </a:prstGeom>
          <a:noFill/>
        </p:spPr>
        <p:txBody>
          <a:bodyPr wrap="square">
            <a:spAutoFit/>
          </a:bodyPr>
          <a:lstStyle/>
          <a:p>
            <a:pPr algn="ctr"/>
            <a:r>
              <a:rPr lang="vi-VN" sz="4000" b="1">
                <a:solidFill>
                  <a:srgbClr val="002060"/>
                </a:solidFill>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endParaRPr lang="en-US" sz="4000" b="1" dirty="0"/>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141514" y="1611086"/>
            <a:ext cx="6237514" cy="524691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Ý nghĩa bài đọc</a:t>
            </a:r>
            <a:endPar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sp>
        <p:nvSpPr>
          <p:cNvPr id="7" name="TextBox 6"/>
          <p:cNvSpPr txBox="1"/>
          <p:nvPr/>
        </p:nvSpPr>
        <p:spPr>
          <a:xfrm>
            <a:off x="5802597" y="2821829"/>
            <a:ext cx="4870658" cy="3170099"/>
          </a:xfrm>
          <a:prstGeom prst="rect">
            <a:avLst/>
          </a:prstGeom>
          <a:noFill/>
        </p:spPr>
        <p:txBody>
          <a:bodyPr wrap="square">
            <a:spAutoFit/>
          </a:bodyPr>
          <a:lstStyle/>
          <a:p>
            <a:pPr lvl="0" algn="ctr"/>
            <a:r>
              <a:rPr lang="vi-VN" sz="4000" b="1">
                <a:solidFill>
                  <a:srgbClr val="002060"/>
                </a:solidFill>
                <a:latin typeface="Calibri" panose="020F0502020204030204" pitchFamily="34" charset="0"/>
                <a:ea typeface="Calibri" panose="020F0502020204030204" pitchFamily="34" charset="0"/>
                <a:cs typeface="Calibri" panose="020F0502020204030204" pitchFamily="34" charset="0"/>
              </a:rPr>
              <a:t>Ngợi ca tinh thần dũng cảm, lòng yêu nước của năm đội viên đầu tiên của Hội Nhi đồng Cứu quốc.</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141514" y="1611086"/>
            <a:ext cx="6237514" cy="524691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p:cNvSpPr/>
          <p:nvPr/>
        </p:nvSpPr>
        <p:spPr>
          <a:xfrm>
            <a:off x="286794" y="1095441"/>
            <a:ext cx="4893571" cy="311395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p:cNvSpPr txBox="1"/>
          <p:nvPr/>
        </p:nvSpPr>
        <p:spPr>
          <a:xfrm>
            <a:off x="710828" y="1095441"/>
            <a:ext cx="4045502"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lại</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5667692" y="515645"/>
            <a:ext cx="6237514" cy="52469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dung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bài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đọc</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sp>
        <p:nvSpPr>
          <p:cNvPr id="7" name="TextBox 6"/>
          <p:cNvSpPr txBox="1"/>
          <p:nvPr/>
        </p:nvSpPr>
        <p:spPr>
          <a:xfrm>
            <a:off x="5802597" y="2821829"/>
            <a:ext cx="5091375"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141514" y="1611086"/>
            <a:ext cx="6237514" cy="524691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rPr>
              <a:t>Ý nghĩa bài đọc</a:t>
            </a:r>
            <a:endPar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panose="020B0604020202020204"/>
            </a:endParaRPr>
          </a:p>
        </p:txBody>
      </p:sp>
      <p:sp>
        <p:nvSpPr>
          <p:cNvPr id="7" name="TextBox 6"/>
          <p:cNvSpPr txBox="1"/>
          <p:nvPr/>
        </p:nvSpPr>
        <p:spPr>
          <a:xfrm>
            <a:off x="5802597" y="2821829"/>
            <a:ext cx="4870658"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Ngợi ca tinh thần dũng cảm, lòng yêu nước của năm đội viên đầu tiên của Hội Nhi đồng Cứu quốc.</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a:fillRect/>
          </a:stretch>
        </p:blipFill>
        <p:spPr>
          <a:xfrm>
            <a:off x="-141514" y="1611086"/>
            <a:ext cx="6237514" cy="524691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5881" y="1003596"/>
            <a:ext cx="10980448" cy="5710025"/>
          </a:xfrm>
          <a:prstGeom prst="rect">
            <a:avLst/>
          </a:prstGeom>
          <a:noFill/>
        </p:spPr>
        <p:txBody>
          <a:bodyPr wrap="square">
            <a:spAutoFit/>
          </a:bodyPr>
          <a:lstStyle/>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Dưới cánh rừng </a:t>
            </a:r>
            <a:r>
              <a:rPr lang="vi-VN" sz="3200" b="1" i="1" u="sng">
                <a:solidFill>
                  <a:srgbClr val="000000"/>
                </a:solidFill>
                <a:effectLst/>
                <a:latin typeface="Times New Roman" panose="02020603050405020304" pitchFamily="18" charset="0"/>
                <a:ea typeface="Calibri" panose="020F0502020204030204" pitchFamily="34" charset="0"/>
              </a:rPr>
              <a:t>đại ngàn</a:t>
            </a:r>
            <a:r>
              <a:rPr lang="vi-VN" sz="3200" b="1" i="1">
                <a:solidFill>
                  <a:srgbClr val="000000"/>
                </a:solidFill>
                <a:effectLst/>
                <a:latin typeface="Times New Roman" panose="02020603050405020304" pitchFamily="18" charset="0"/>
                <a:ea typeface="Calibri" panose="020F0502020204030204" pitchFamily="34" charset="0"/>
              </a:rPr>
              <a:t>,/ gương mặt các đội viên/ </a:t>
            </a:r>
            <a:r>
              <a:rPr lang="vi-VN" sz="3200" b="1" i="1" u="sng">
                <a:solidFill>
                  <a:srgbClr val="000000"/>
                </a:solidFill>
                <a:effectLst/>
                <a:latin typeface="Times New Roman" panose="02020603050405020304" pitchFamily="18" charset="0"/>
                <a:ea typeface="Calibri" panose="020F0502020204030204" pitchFamily="34" charset="0"/>
              </a:rPr>
              <a:t>tươi đẹp như những đoá hoa</a:t>
            </a:r>
            <a:r>
              <a:rPr lang="vi-VN" sz="3200" b="1" i="1">
                <a:solidFill>
                  <a:srgbClr val="000000"/>
                </a:solidFill>
                <a:effectLst/>
                <a:latin typeface="Times New Roman" panose="02020603050405020304" pitchFamily="18" charset="0"/>
                <a:ea typeface="Calibri" panose="020F0502020204030204" pitchFamily="34" charset="0"/>
              </a:rPr>
              <a:t>/ nhưng cũng rất </a:t>
            </a:r>
            <a:r>
              <a:rPr lang="vi-VN" sz="3200" b="1" i="1" u="sng">
                <a:solidFill>
                  <a:srgbClr val="000000"/>
                </a:solidFill>
                <a:effectLst/>
                <a:latin typeface="Times New Roman" panose="02020603050405020304" pitchFamily="18" charset="0"/>
                <a:ea typeface="Calibri" panose="020F0502020204030204" pitchFamily="34" charset="0"/>
              </a:rPr>
              <a:t>kiên nghị</a:t>
            </a:r>
            <a:r>
              <a:rPr lang="vi-VN" sz="3200" b="1" i="1">
                <a:solidFill>
                  <a:srgbClr val="000000"/>
                </a:solidFill>
                <a:effectLst/>
                <a:latin typeface="Times New Roman" panose="02020603050405020304" pitchFamily="18" charset="0"/>
                <a:ea typeface="Calibri" panose="020F0502020204030204" pitchFamily="34" charset="0"/>
              </a:rPr>
              <a:t>,/ </a:t>
            </a:r>
            <a:r>
              <a:rPr lang="vi-VN" sz="3200" b="1" i="1" u="sng">
                <a:solidFill>
                  <a:srgbClr val="000000"/>
                </a:solidFill>
                <a:effectLst/>
                <a:latin typeface="Times New Roman" panose="02020603050405020304" pitchFamily="18" charset="0"/>
                <a:ea typeface="Calibri" panose="020F0502020204030204" pitchFamily="34" charset="0"/>
              </a:rPr>
              <a:t>sắt đá</a:t>
            </a:r>
            <a:r>
              <a:rPr lang="vi-VN" sz="3200" b="1" i="1">
                <a:solidFill>
                  <a:srgbClr val="000000"/>
                </a:solidFill>
                <a:effectLst/>
                <a:latin typeface="Times New Roman" panose="02020603050405020304" pitchFamily="18" charset="0"/>
                <a:ea typeface="Calibri" panose="020F0502020204030204" pitchFamily="34" charset="0"/>
              </a:rPr>
              <a:t>.// Trên trời cao,/ </a:t>
            </a:r>
            <a:r>
              <a:rPr lang="vi-VN" sz="3200" b="1" i="1" u="sng">
                <a:solidFill>
                  <a:srgbClr val="000000"/>
                </a:solidFill>
                <a:effectLst/>
                <a:latin typeface="Times New Roman" panose="02020603050405020304" pitchFamily="18" charset="0"/>
                <a:ea typeface="Calibri" panose="020F0502020204030204" pitchFamily="34" charset="0"/>
              </a:rPr>
              <a:t>ánh trăng</a:t>
            </a:r>
            <a:r>
              <a:rPr lang="vi-VN" sz="3200" b="1" i="1">
                <a:solidFill>
                  <a:srgbClr val="000000"/>
                </a:solidFill>
                <a:effectLst/>
                <a:latin typeface="Times New Roman" panose="02020603050405020304" pitchFamily="18" charset="0"/>
                <a:ea typeface="Calibri" panose="020F0502020204030204" pitchFamily="34" charset="0"/>
              </a:rPr>
              <a:t>/ và </a:t>
            </a:r>
            <a:r>
              <a:rPr lang="vi-VN" sz="3200" b="1" i="1" u="sng">
                <a:solidFill>
                  <a:srgbClr val="000000"/>
                </a:solidFill>
                <a:effectLst/>
                <a:latin typeface="Times New Roman" panose="02020603050405020304" pitchFamily="18" charset="0"/>
                <a:ea typeface="Calibri" panose="020F0502020204030204" pitchFamily="34" charset="0"/>
              </a:rPr>
              <a:t>những ngôi sao</a:t>
            </a:r>
            <a:r>
              <a:rPr lang="vi-VN" sz="3200" b="1" i="1">
                <a:solidFill>
                  <a:srgbClr val="000000"/>
                </a:solidFill>
                <a:effectLst/>
                <a:latin typeface="Times New Roman" panose="02020603050405020304" pitchFamily="18" charset="0"/>
                <a:ea typeface="Calibri" panose="020F0502020204030204" pitchFamily="34" charset="0"/>
              </a:rPr>
              <a:t>/ bắt đầu </a:t>
            </a:r>
            <a:r>
              <a:rPr lang="vi-VN" sz="3200" b="1" i="1" u="sng">
                <a:solidFill>
                  <a:srgbClr val="000000"/>
                </a:solidFill>
                <a:effectLst/>
                <a:latin typeface="Times New Roman" panose="02020603050405020304" pitchFamily="18" charset="0"/>
                <a:ea typeface="Calibri" panose="020F0502020204030204" pitchFamily="34" charset="0"/>
              </a:rPr>
              <a:t>nhấp nháy sáng</a:t>
            </a:r>
            <a:r>
              <a:rPr lang="vi-VN" sz="3200" b="1" i="1">
                <a:solidFill>
                  <a:srgbClr val="000000"/>
                </a:solidFill>
                <a:effectLst/>
                <a:latin typeface="Times New Roman" panose="02020603050405020304" pitchFamily="18" charset="0"/>
                <a:ea typeface="Calibri" panose="020F0502020204030204" pitchFamily="34" charset="0"/>
              </a:rPr>
              <a:t>.//</a:t>
            </a:r>
            <a:endParaRPr lang="en-US" sz="3200" b="1" i="1">
              <a:solidFill>
                <a:srgbClr val="000000"/>
              </a:solidFill>
              <a:effectLst/>
              <a:latin typeface="Times New Roman" panose="02020603050405020304" pitchFamily="18" charset="0"/>
              <a:ea typeface="Calibri" panose="020F0502020204030204" pitchFamily="34" charset="0"/>
            </a:endParaRPr>
          </a:p>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Sau khi </a:t>
            </a:r>
            <a:r>
              <a:rPr lang="vi-VN" sz="3200" b="1" i="1" u="sng">
                <a:solidFill>
                  <a:srgbClr val="000000"/>
                </a:solidFill>
                <a:effectLst/>
                <a:latin typeface="Times New Roman" panose="02020603050405020304" pitchFamily="18" charset="0"/>
                <a:ea typeface="Calibri" panose="020F0502020204030204" pitchFamily="34" charset="0"/>
              </a:rPr>
              <a:t>nghe lời căn dặn</a:t>
            </a:r>
            <a:r>
              <a:rPr lang="vi-VN" sz="3200" b="1" i="1">
                <a:solidFill>
                  <a:srgbClr val="000000"/>
                </a:solidFill>
                <a:effectLst/>
                <a:latin typeface="Times New Roman" panose="02020603050405020304" pitchFamily="18" charset="0"/>
                <a:ea typeface="Calibri" panose="020F0502020204030204" pitchFamily="34" charset="0"/>
              </a:rPr>
              <a:t>/ của anh phụ trách,/ năm đội viên cùng </a:t>
            </a:r>
            <a:r>
              <a:rPr lang="vi-VN" sz="3200" b="1" i="1" u="sng">
                <a:solidFill>
                  <a:srgbClr val="000000"/>
                </a:solidFill>
                <a:effectLst/>
                <a:latin typeface="Times New Roman" panose="02020603050405020304" pitchFamily="18" charset="0"/>
                <a:ea typeface="Calibri" panose="020F0502020204030204" pitchFamily="34" charset="0"/>
              </a:rPr>
              <a:t>nắm chặt tay nhau</a:t>
            </a:r>
            <a:r>
              <a:rPr lang="vi-VN" sz="3200" b="1" i="1">
                <a:solidFill>
                  <a:srgbClr val="000000"/>
                </a:solidFill>
                <a:effectLst/>
                <a:latin typeface="Times New Roman" panose="02020603050405020304" pitchFamily="18" charset="0"/>
                <a:ea typeface="Calibri" panose="020F0502020204030204" pitchFamily="34" charset="0"/>
              </a:rPr>
              <a:t>,/ </a:t>
            </a:r>
            <a:r>
              <a:rPr lang="vi-VN" sz="3200" b="1" i="1" u="sng">
                <a:solidFill>
                  <a:srgbClr val="000000"/>
                </a:solidFill>
                <a:effectLst/>
                <a:latin typeface="Times New Roman" panose="02020603050405020304" pitchFamily="18" charset="0"/>
                <a:ea typeface="Calibri" panose="020F0502020204030204" pitchFamily="34" charset="0"/>
              </a:rPr>
              <a:t>thề</a:t>
            </a:r>
            <a:r>
              <a:rPr lang="vi-VN" sz="3200" b="1" i="1">
                <a:solidFill>
                  <a:srgbClr val="000000"/>
                </a:solidFill>
                <a:effectLst/>
                <a:latin typeface="Times New Roman" panose="02020603050405020304" pitchFamily="18" charset="0"/>
                <a:ea typeface="Calibri" panose="020F0502020204030204" pitchFamily="34" charset="0"/>
              </a:rPr>
              <a:t>/ sẽ </a:t>
            </a:r>
            <a:r>
              <a:rPr lang="vi-VN" sz="3200" b="1" i="1" u="sng">
                <a:solidFill>
                  <a:srgbClr val="000000"/>
                </a:solidFill>
                <a:effectLst/>
                <a:latin typeface="Times New Roman" panose="02020603050405020304" pitchFamily="18" charset="0"/>
                <a:ea typeface="Calibri" panose="020F0502020204030204" pitchFamily="34" charset="0"/>
              </a:rPr>
              <a:t>hoàn thành nhiệm vụ</a:t>
            </a:r>
            <a:r>
              <a:rPr lang="vi-VN" sz="3200" b="1" i="1">
                <a:solidFill>
                  <a:srgbClr val="000000"/>
                </a:solidFill>
                <a:effectLst/>
                <a:latin typeface="Times New Roman" panose="02020603050405020304" pitchFamily="18" charset="0"/>
                <a:ea typeface="Calibri" panose="020F0502020204030204" pitchFamily="34" charset="0"/>
              </a:rPr>
              <a:t> được giao.//</a:t>
            </a:r>
            <a:endParaRPr lang="en-US" sz="3200" b="1" i="1">
              <a:solidFill>
                <a:srgbClr val="000000"/>
              </a:solidFill>
              <a:effectLst/>
              <a:latin typeface="Times New Roman" panose="02020603050405020304" pitchFamily="18" charset="0"/>
              <a:ea typeface="Calibri" panose="020F0502020204030204" pitchFamily="34" charset="0"/>
            </a:endParaRPr>
          </a:p>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Ánh sáng bàng bạc </a:t>
            </a:r>
            <a:r>
              <a:rPr lang="vi-VN" sz="3200" b="1" i="1" u="sng">
                <a:solidFill>
                  <a:srgbClr val="000000"/>
                </a:solidFill>
                <a:effectLst/>
                <a:latin typeface="Times New Roman" panose="02020603050405020304" pitchFamily="18" charset="0"/>
                <a:ea typeface="Calibri" panose="020F0502020204030204" pitchFamily="34" charset="0"/>
              </a:rPr>
              <a:t>xuyên qua</a:t>
            </a:r>
            <a:r>
              <a:rPr lang="vi-VN" sz="3200" b="1" i="1">
                <a:solidFill>
                  <a:srgbClr val="000000"/>
                </a:solidFill>
                <a:effectLst/>
                <a:latin typeface="Times New Roman" panose="02020603050405020304" pitchFamily="18" charset="0"/>
                <a:ea typeface="Calibri" panose="020F0502020204030204" pitchFamily="34" charset="0"/>
              </a:rPr>
              <a:t> kẽ lá/ như muốn </a:t>
            </a:r>
            <a:r>
              <a:rPr lang="vi-VN" sz="3200" b="1" i="1" u="sng">
                <a:solidFill>
                  <a:srgbClr val="000000"/>
                </a:solidFill>
                <a:effectLst/>
                <a:latin typeface="Times New Roman" panose="02020603050405020304" pitchFamily="18" charset="0"/>
                <a:ea typeface="Calibri" panose="020F0502020204030204" pitchFamily="34" charset="0"/>
              </a:rPr>
              <a:t>cùng chứng kiến</a:t>
            </a:r>
            <a:r>
              <a:rPr lang="vi-VN" sz="3200" b="1" i="1">
                <a:solidFill>
                  <a:srgbClr val="000000"/>
                </a:solidFill>
                <a:effectLst/>
                <a:latin typeface="Times New Roman" panose="02020603050405020304" pitchFamily="18" charset="0"/>
                <a:ea typeface="Calibri" panose="020F0502020204030204" pitchFamily="34" charset="0"/>
              </a:rPr>
              <a:t> giờ phút </a:t>
            </a:r>
            <a:r>
              <a:rPr lang="vi-VN" sz="3200" b="1" i="1" u="sng">
                <a:solidFill>
                  <a:srgbClr val="000000"/>
                </a:solidFill>
                <a:effectLst/>
                <a:latin typeface="Times New Roman" panose="02020603050405020304" pitchFamily="18" charset="0"/>
                <a:ea typeface="Calibri" panose="020F0502020204030204" pitchFamily="34" charset="0"/>
              </a:rPr>
              <a:t>thiêng liêng</a:t>
            </a:r>
            <a:r>
              <a:rPr lang="vi-VN" sz="3200" b="1" i="1">
                <a:solidFill>
                  <a:srgbClr val="000000"/>
                </a:solidFill>
                <a:effectLst/>
                <a:latin typeface="Times New Roman" panose="02020603050405020304" pitchFamily="18" charset="0"/>
                <a:ea typeface="Calibri" panose="020F0502020204030204" pitchFamily="34" charset="0"/>
              </a:rPr>
              <a:t>/ và </a:t>
            </a:r>
            <a:r>
              <a:rPr lang="vi-VN" sz="3200" b="1" i="1" u="sng">
                <a:solidFill>
                  <a:srgbClr val="000000"/>
                </a:solidFill>
                <a:effectLst/>
                <a:latin typeface="Times New Roman" panose="02020603050405020304" pitchFamily="18" charset="0"/>
                <a:ea typeface="Calibri" panose="020F0502020204030204" pitchFamily="34" charset="0"/>
              </a:rPr>
              <a:t>trọng đại</a:t>
            </a:r>
            <a:r>
              <a:rPr lang="vi-VN" sz="3200" b="1" i="1">
                <a:solidFill>
                  <a:srgbClr val="000000"/>
                </a:solidFill>
                <a:effectLst/>
                <a:latin typeface="Times New Roman" panose="02020603050405020304" pitchFamily="18" charset="0"/>
                <a:ea typeface="Calibri" panose="020F0502020204030204" pitchFamily="34" charset="0"/>
              </a:rPr>
              <a:t>/ trong cuộc đời của </a:t>
            </a:r>
            <a:r>
              <a:rPr lang="vi-VN" sz="3200" b="1" i="1" u="sng">
                <a:solidFill>
                  <a:srgbClr val="000000"/>
                </a:solidFill>
                <a:effectLst/>
                <a:latin typeface="Times New Roman" panose="02020603050405020304" pitchFamily="18" charset="0"/>
                <a:ea typeface="Calibri" panose="020F0502020204030204" pitchFamily="34" charset="0"/>
              </a:rPr>
              <a:t>các thành viên đầu tiên</a:t>
            </a:r>
            <a:r>
              <a:rPr lang="vi-VN" sz="3200" b="1" i="1">
                <a:solidFill>
                  <a:srgbClr val="000000"/>
                </a:solidFill>
                <a:effectLst/>
                <a:latin typeface="Times New Roman" panose="02020603050405020304" pitchFamily="18" charset="0"/>
                <a:ea typeface="Calibri" panose="020F0502020204030204" pitchFamily="34" charset="0"/>
              </a:rPr>
              <a:t> của Hội.//</a:t>
            </a:r>
            <a:endParaRPr lang="en-US" sz="3200" b="1" i="1">
              <a:solidFill>
                <a:srgbClr val="000000"/>
              </a:solidFill>
              <a:effectLst/>
              <a:latin typeface="Times New Roman" panose="02020603050405020304" pitchFamily="18" charset="0"/>
              <a:ea typeface="Calibri" panose="020F0502020204030204" pitchFamily="34" charset="0"/>
            </a:endParaRPr>
          </a:p>
        </p:txBody>
      </p:sp>
      <p:sp>
        <p:nvSpPr>
          <p:cNvPr id="38" name="TextBox 9"/>
          <p:cNvSpPr txBox="1"/>
          <p:nvPr/>
        </p:nvSpPr>
        <p:spPr>
          <a:xfrm>
            <a:off x="2964820" y="320842"/>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Lắng</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nghe</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mẫu</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grpSp>
        <p:nvGrpSpPr>
          <p:cNvPr id="4" name="Nhóm 8"/>
          <p:cNvGrpSpPr/>
          <p:nvPr/>
        </p:nvGrpSpPr>
        <p:grpSpPr>
          <a:xfrm>
            <a:off x="991289" y="1863796"/>
            <a:ext cx="5716252" cy="2757525"/>
            <a:chOff x="6576218" y="1456125"/>
            <a:chExt cx="4803948" cy="1781176"/>
          </a:xfrm>
        </p:grpSpPr>
        <p:sp>
          <p:nvSpPr>
            <p:cNvPr id="5" name="Hộp Văn bản 9"/>
            <p:cNvSpPr txBox="1"/>
            <p:nvPr/>
          </p:nvSpPr>
          <p:spPr>
            <a:xfrm>
              <a:off x="7277195" y="1456125"/>
              <a:ext cx="1773916" cy="442564"/>
            </a:xfrm>
            <a:prstGeom prst="rect">
              <a:avLst/>
            </a:prstGeom>
            <a:noFill/>
          </p:spPr>
          <p:txBody>
            <a:bodyPr wrap="square" rtlCol="0">
              <a:spAutoFit/>
            </a:bodyPr>
            <a:lstStyle/>
            <a:p>
              <a:r>
                <a:rPr lang="en-US" sz="4000" dirty="0" err="1">
                  <a:solidFill>
                    <a:srgbClr val="FF0000"/>
                  </a:solidFill>
                  <a:latin typeface="#9Slide05 Phobia" panose="02000506000000020003" pitchFamily="2" charset="0"/>
                </a:rPr>
                <a:t>Yêu</a:t>
              </a:r>
              <a:r>
                <a:rPr lang="en-US" sz="4000" dirty="0">
                  <a:solidFill>
                    <a:srgbClr val="FF0000"/>
                  </a:solidFill>
                  <a:latin typeface="#9Slide05 Phobia" panose="02000506000000020003" pitchFamily="2" charset="0"/>
                </a:rPr>
                <a:t> </a:t>
              </a:r>
              <a:r>
                <a:rPr lang="en-US" sz="4000" dirty="0" err="1">
                  <a:solidFill>
                    <a:srgbClr val="FF0000"/>
                  </a:solidFill>
                  <a:latin typeface="#9Slide05 Phobia" panose="02000506000000020003" pitchFamily="2" charset="0"/>
                </a:rPr>
                <a:t>cầu</a:t>
              </a:r>
              <a:endParaRPr lang="en-US" sz="4000" dirty="0">
                <a:solidFill>
                  <a:srgbClr val="FF0000"/>
                </a:solidFill>
                <a:latin typeface="#9Slide05 Phobia" panose="02000506000000020003" pitchFamily="2" charset="0"/>
              </a:endParaRPr>
            </a:p>
          </p:txBody>
        </p:sp>
        <p:pic>
          <p:nvPicPr>
            <p:cNvPr id="6" name="Hình ảnh 10" descr="Ảnh có chứa văn bản, Phông chữ&#10;&#10;Mô tả được tạo tự động"/>
            <p:cNvPicPr>
              <a:picLocks noChangeAspect="1"/>
            </p:cNvPicPr>
            <p:nvPr/>
          </p:nvPicPr>
          <p:blipFill rotWithShape="1">
            <a:blip r:embed="rId1"/>
            <a:srcRect t="24985"/>
            <a:stretch>
              <a:fillRect/>
            </a:stretch>
          </p:blipFill>
          <p:spPr>
            <a:xfrm>
              <a:off x="6576218" y="1779290"/>
              <a:ext cx="4803948" cy="1458011"/>
            </a:xfrm>
            <a:prstGeom prst="rect">
              <a:avLst/>
            </a:prstGeom>
          </p:spPr>
        </p:pic>
      </p:grpSp>
      <p:pic>
        <p:nvPicPr>
          <p:cNvPr id="10" name="Hình ảnh 12" descr="Ảnh có chứa văn bản, Phông chữ, ảnh chụp màn hình, thiết kế&#10;&#10;Mô tả được tạo tự động"/>
          <p:cNvPicPr>
            <a:picLocks noChangeAspect="1"/>
          </p:cNvPicPr>
          <p:nvPr/>
        </p:nvPicPr>
        <p:blipFill>
          <a:blip r:embed="rId2"/>
          <a:stretch>
            <a:fillRect/>
          </a:stretch>
        </p:blipFill>
        <p:spPr>
          <a:xfrm>
            <a:off x="6514890" y="1958337"/>
            <a:ext cx="4707846" cy="3068749"/>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blip>
          <a:srcRect l="11156" t="-436" r="10632" b="25254"/>
          <a:stretch>
            <a:fillRect/>
          </a:stretch>
        </p:blipFill>
        <p:spPr>
          <a:xfrm>
            <a:off x="4246302" y="3279035"/>
            <a:ext cx="3410777" cy="278578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098" name="Picture 2" descr="Liên đội trường Tiểu học Liên Chung tổ chức Hội thi Nghi thức Đội TNTP Hồ  Chí Minh năm học 2022-2023"/>
          <p:cNvPicPr>
            <a:picLocks noChangeAspect="1" noChangeArrowheads="1"/>
          </p:cNvPicPr>
          <p:nvPr/>
        </p:nvPicPr>
        <p:blipFill rotWithShape="1">
          <a:blip r:embed="rId1">
            <a:extLst>
              <a:ext uri="{28A0092B-C50C-407E-A947-70E740481C1C}">
                <a14:useLocalDpi xmlns:a14="http://schemas.microsoft.com/office/drawing/2010/main" val="0"/>
              </a:ext>
            </a:extLst>
          </a:blip>
          <a:srcRect t="18993" r="1227" b="16469"/>
          <a:stretch>
            <a:fillRect/>
          </a:stretch>
        </p:blipFill>
        <p:spPr bwMode="auto">
          <a:xfrm>
            <a:off x="1178461" y="1238251"/>
            <a:ext cx="9203790" cy="4815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9"/>
          <p:cNvSpPr txBox="1"/>
          <p:nvPr/>
        </p:nvSpPr>
        <p:spPr>
          <a:xfrm>
            <a:off x="2611990" y="1146687"/>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rPr>
              <a:t>Thi </a:t>
            </a:r>
            <a:r>
              <a:rPr kumimoji="0" lang="en-US" sz="6000" i="0" u="none" strike="noStrike" kern="0" normalizeH="0" baseline="0" noProof="0" dirty="0" err="1">
                <a:ln w="0"/>
                <a:solidFill>
                  <a:srgbClr val="00B0F0"/>
                </a:solidFill>
                <a:uLnTx/>
                <a:uFillTx/>
                <a:latin typeface="#9Slide05 Phobia" panose="02000506000000020003" pitchFamily="2" charset="0"/>
                <a:sym typeface="Arial" panose="020B0604020202020204"/>
              </a:rPr>
              <a:t>đua</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đọc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trước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lớp</a:t>
            </a:r>
            <a:endPar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endParaRPr>
          </a:p>
        </p:txBody>
      </p:sp>
      <p:pic>
        <p:nvPicPr>
          <p:cNvPr id="19" name="Picture 18"/>
          <p:cNvPicPr>
            <a:picLocks noChangeAspect="1"/>
          </p:cNvPicPr>
          <p:nvPr/>
        </p:nvPicPr>
        <p:blipFill>
          <a:blip r:embed="rId1"/>
          <a:stretch>
            <a:fillRect/>
          </a:stretch>
        </p:blipFill>
        <p:spPr>
          <a:xfrm>
            <a:off x="5965597" y="2089776"/>
            <a:ext cx="5209309" cy="3831364"/>
          </a:xfrm>
          <a:prstGeom prst="rect">
            <a:avLst/>
          </a:prstGeom>
          <a:ln>
            <a:noFill/>
          </a:ln>
          <a:effectLst>
            <a:softEdge rad="112500"/>
          </a:effectLst>
        </p:spPr>
      </p:pic>
      <p:pic>
        <p:nvPicPr>
          <p:cNvPr id="29" name="Picture 28"/>
          <p:cNvPicPr>
            <a:picLocks noChangeAspect="1"/>
          </p:cNvPicPr>
          <p:nvPr/>
        </p:nvPicPr>
        <p:blipFill>
          <a:blip r:embed="rId2">
            <a:clrChange>
              <a:clrFrom>
                <a:srgbClr val="FFFFFF"/>
              </a:clrFrom>
              <a:clrTo>
                <a:srgbClr val="FFFFFF">
                  <a:alpha val="0"/>
                </a:srgbClr>
              </a:clrTo>
            </a:clrChange>
          </a:blip>
          <a:stretch>
            <a:fillRect/>
          </a:stretch>
        </p:blipFill>
        <p:spPr>
          <a:xfrm>
            <a:off x="927023" y="1475509"/>
            <a:ext cx="5421822" cy="44456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284184" y="2090495"/>
            <a:ext cx="5920179" cy="4270153"/>
            <a:chOff x="175195" y="2052870"/>
            <a:chExt cx="5556358" cy="3985419"/>
          </a:xfrm>
        </p:grpSpPr>
        <p:sp>
          <p:nvSpPr>
            <p:cNvPr id="3" name="Oval 2"/>
            <p:cNvSpPr/>
            <p:nvPr/>
          </p:nvSpPr>
          <p:spPr>
            <a:xfrm>
              <a:off x="1273629" y="3156857"/>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22598" y="2890157"/>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40682" y="3113035"/>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
              <a:clrChange>
                <a:clrFrom>
                  <a:srgbClr val="FFFFFF"/>
                </a:clrFrom>
                <a:clrTo>
                  <a:srgbClr val="FFFFFF">
                    <a:alpha val="0"/>
                  </a:srgbClr>
                </a:clrTo>
              </a:clrChange>
            </a:blip>
            <a:stretch>
              <a:fillRect/>
            </a:stretch>
          </p:blipFill>
          <p:spPr>
            <a:xfrm>
              <a:off x="175195" y="2052870"/>
              <a:ext cx="5556358" cy="3985419"/>
            </a:xfrm>
            <a:prstGeom prst="rect">
              <a:avLst/>
            </a:prstGeom>
          </p:spPr>
        </p:pic>
      </p:grpSp>
      <p:sp>
        <p:nvSpPr>
          <p:cNvPr id="8" name="TextBox 9"/>
          <p:cNvSpPr txBox="1"/>
          <p:nvPr/>
        </p:nvSpPr>
        <p:spPr>
          <a:xfrm>
            <a:off x="386317" y="129672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rPr>
              <a:t>Bình</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chọn</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cho</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nhóm</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đọc</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tốt</a:t>
            </a:r>
            <a:r>
              <a:rPr kumimoji="0" lang="en-US" sz="6000" i="0" u="none" strike="noStrike" kern="0" normalizeH="0" noProof="0" dirty="0">
                <a:ln w="0"/>
                <a:solidFill>
                  <a:srgbClr val="00B0F0"/>
                </a:solidFill>
                <a:uLnTx/>
                <a:uFillTx/>
                <a:latin typeface="#9Slide05 Phobia" panose="02000506000000020003" pitchFamily="2" charset="0"/>
                <a:sym typeface="Arial" panose="020B0604020202020204"/>
              </a:rPr>
              <a:t> </a:t>
            </a:r>
            <a:r>
              <a:rPr kumimoji="0" lang="en-US" sz="6000" i="0" u="none" strike="noStrike" kern="0" normalizeH="0" noProof="0" dirty="0" err="1">
                <a:ln w="0"/>
                <a:solidFill>
                  <a:srgbClr val="00B0F0"/>
                </a:solidFill>
                <a:uLnTx/>
                <a:uFillTx/>
                <a:latin typeface="#9Slide05 Phobia" panose="02000506000000020003" pitchFamily="2" charset="0"/>
                <a:sym typeface="Arial" panose="020B0604020202020204"/>
              </a:rPr>
              <a:t>nhất</a:t>
            </a:r>
            <a:endParaRPr kumimoji="0" lang="en-US" sz="6000" i="0" u="none" strike="noStrike" kern="0" normalizeH="0" baseline="0" noProof="0" dirty="0">
              <a:ln w="0"/>
              <a:solidFill>
                <a:srgbClr val="00B0F0"/>
              </a:solidFill>
              <a:uLnTx/>
              <a:uFillTx/>
              <a:latin typeface="#9Slide05 Phobia" panose="02000506000000020003" pitchFamily="2" charset="0"/>
              <a:sym typeface="Arial" panose="020B0604020202020204"/>
            </a:endParaRPr>
          </a:p>
        </p:txBody>
      </p:sp>
      <p:pic>
        <p:nvPicPr>
          <p:cNvPr id="10" name="Picture 9" descr="A trophy with a star on it&#10;&#10;Description automatically generated"/>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928" t="7488" r="46781"/>
          <a:stretch>
            <a:fillRect/>
          </a:stretch>
        </p:blipFill>
        <p:spPr>
          <a:xfrm>
            <a:off x="6740218" y="2338466"/>
            <a:ext cx="1075256" cy="1003714"/>
          </a:xfrm>
          <a:prstGeom prst="rect">
            <a:avLst/>
          </a:prstGeom>
        </p:spPr>
      </p:pic>
      <p:sp>
        <p:nvSpPr>
          <p:cNvPr id="9" name="TextBox 8"/>
          <p:cNvSpPr txBox="1"/>
          <p:nvPr/>
        </p:nvSpPr>
        <p:spPr>
          <a:xfrm>
            <a:off x="7432263" y="2379723"/>
            <a:ext cx="1819729" cy="1015663"/>
          </a:xfrm>
          <a:prstGeom prst="rect">
            <a:avLst/>
          </a:prstGeom>
          <a:solidFill>
            <a:schemeClr val="bg1"/>
          </a:solidFill>
        </p:spPr>
        <p:txBody>
          <a:bodyPr wrap="none" rtlCol="0">
            <a:spAutoFit/>
          </a:bodyPr>
          <a:lstStyle/>
          <a:p>
            <a:r>
              <a:rPr lang="vi-VN"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rPr>
              <a:t>Nhóm</a:t>
            </a:r>
            <a:endParaRPr lang="en-US"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endParaRPr>
          </a:p>
        </p:txBody>
      </p:sp>
    </p:spTree>
    <p:controls/>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2040556" y="936860"/>
            <a:ext cx="8325852" cy="5408695"/>
          </a:xfrm>
          <a:prstGeom prst="roundRect">
            <a:avLst/>
          </a:prstGeom>
          <a:solidFill>
            <a:schemeClr val="bg1"/>
          </a:solidFill>
          <a:ln w="571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p:cNvSpPr txBox="1"/>
          <p:nvPr/>
        </p:nvSpPr>
        <p:spPr>
          <a:xfrm>
            <a:off x="493799" y="128301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Dặn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rPr>
              <a:t>dò</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9407" y="1233591"/>
            <a:ext cx="9531199" cy="1092607"/>
          </a:xfrm>
          <a:prstGeom prst="rect">
            <a:avLst/>
          </a:prstGeom>
          <a:noFill/>
        </p:spPr>
        <p:txBody>
          <a:bodyPr wrap="none" rtlCol="0">
            <a:prstTxWarp prst="textCanDown">
              <a:avLst/>
            </a:prstTxWarp>
            <a:spAutoFit/>
          </a:bodyPr>
          <a:lstStyle/>
          <a:p>
            <a:r>
              <a:rPr lang="en-US" sz="6500" dirty="0" err="1">
                <a:solidFill>
                  <a:srgbClr val="FF0000"/>
                </a:solidFill>
                <a:latin typeface="SVN-Hole Hearted" panose="020B0A06020104020203" pitchFamily="34" charset="0"/>
              </a:rPr>
              <a:t>Chúc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các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em</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học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tốt</a:t>
            </a:r>
            <a:r>
              <a:rPr lang="en-US" sz="6500" dirty="0">
                <a:solidFill>
                  <a:srgbClr val="FF0000"/>
                </a:solidFill>
                <a:latin typeface="SVN-Hole Hearted" panose="020B0A06020104020203" pitchFamily="34" charset="0"/>
              </a:rPr>
              <a:t>!</a:t>
            </a:r>
            <a:endParaRPr lang="en-US" sz="6500" dirty="0">
              <a:solidFill>
                <a:srgbClr val="FF0000"/>
              </a:solidFill>
              <a:latin typeface="SVN-Hole Hearted" panose="020B0A06020104020203"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22" name="Picture 2" descr="PHONG TRÀO KẾ HOẠCH NHỎ - ĐỘI THIẾU NIÊN TIỀN PHONG HỒ CHÍ MIN 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4950" y="1178295"/>
            <a:ext cx="8667750" cy="4875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LIÊN ĐỘI TRƯỜNG THCS VẬT LẠI THAM GIA PHONG TRÀO: “NGHÌN VIỆC TỐT” TUẦN 2,  VỚI CHỦ ĐỀ: “THI ĐUA HỌC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375" y="1285451"/>
            <a:ext cx="8477250" cy="4768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9"/>
          <p:cNvSpPr txBox="1"/>
          <p:nvPr/>
        </p:nvSpPr>
        <p:spPr>
          <a:xfrm>
            <a:off x="168442" y="622839"/>
            <a:ext cx="11774905"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panose="020B0604020202020204"/>
              </a:rPr>
              <a:t>TRANH VẼ</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panose="020B0604020202020204"/>
              </a:rPr>
              <a:t> GÌ?</a:t>
            </a:r>
            <a:endPar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panose="020B0604020202020204"/>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90231" y="1940498"/>
            <a:ext cx="7611537" cy="43535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478529" y="904983"/>
            <a:ext cx="7627323" cy="5048034"/>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12"/>
          <p:cNvSpPr txBox="1"/>
          <p:nvPr/>
        </p:nvSpPr>
        <p:spPr>
          <a:xfrm>
            <a:off x="2005951" y="1477650"/>
            <a:ext cx="4967309" cy="58477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panose="020B0604020202020204"/>
              </a:rPr>
              <a:t>Thứ</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panose="020B0604020202020204"/>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panose="020B0604020202020204"/>
              </a:rPr>
              <a:t>ngày</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panose="020B0604020202020204"/>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panose="020B0604020202020204"/>
              </a:rPr>
              <a:t>tháng</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panose="020B0604020202020204"/>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panose="020B0604020202020204"/>
              </a:rPr>
              <a:t>năm</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panose="020B0604020202020204"/>
              </a:rPr>
              <a:t> …</a:t>
            </a:r>
            <a:endPar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panose="020B0604020202020204"/>
            </a:endParaRPr>
          </a:p>
        </p:txBody>
      </p:sp>
      <p:sp>
        <p:nvSpPr>
          <p:cNvPr id="10" name="TextBox 22"/>
          <p:cNvSpPr txBox="1"/>
          <p:nvPr/>
        </p:nvSpPr>
        <p:spPr>
          <a:xfrm>
            <a:off x="2867960" y="2223341"/>
            <a:ext cx="2738141" cy="355290"/>
          </a:xfrm>
          <a:prstGeom prst="rect">
            <a:avLst/>
          </a:prstGeom>
        </p:spPr>
        <p:txBody>
          <a:bodyPr wrap="square" lIns="0" tIns="0" rIns="0" bIns="0" rtlCol="0" anchor="t">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2535"/>
              </a:lnSpc>
              <a:spcBef>
                <a:spcPct val="0"/>
              </a:spcBef>
              <a:spcAft>
                <a:spcPts val="0"/>
              </a:spcAft>
              <a:buClrTx/>
              <a:buSzTx/>
              <a:buFontTx/>
              <a:buNone/>
              <a:defRPr/>
            </a:pP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ea typeface="+mn-ea"/>
                <a:cs typeface="+mn-cs"/>
                <a:sym typeface="Arial" panose="020B0604020202020204"/>
              </a:rPr>
              <a:t>Tiếng</a:t>
            </a:r>
            <a:r>
              <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ea typeface="+mn-ea"/>
                <a:cs typeface="+mn-cs"/>
                <a:sym typeface="Arial" panose="020B0604020202020204"/>
              </a:rPr>
              <a:t> </a:t>
            </a: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ea typeface="+mn-ea"/>
                <a:cs typeface="+mn-cs"/>
                <a:sym typeface="Arial" panose="020B0604020202020204"/>
              </a:rPr>
              <a:t>Việt</a:t>
            </a:r>
            <a:endPar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ea typeface="+mn-ea"/>
              <a:cs typeface="+mn-cs"/>
              <a:sym typeface="Arial" panose="020B0604020202020204"/>
            </a:endParaRPr>
          </a:p>
        </p:txBody>
      </p:sp>
      <p:sp>
        <p:nvSpPr>
          <p:cNvPr id="13" name="Rectangle 12"/>
          <p:cNvSpPr/>
          <p:nvPr/>
        </p:nvSpPr>
        <p:spPr>
          <a:xfrm>
            <a:off x="3120531" y="4105311"/>
            <a:ext cx="4113825"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800" b="1" i="0" u="none" strike="noStrike" kern="1200" cap="none" spc="0" normalizeH="0" baseline="0" noProof="0" err="1">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Bài</a:t>
            </a:r>
            <a:r>
              <a:rPr kumimoji="0" lang="vi-VN"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 </a:t>
            </a:r>
            <a:r>
              <a:rPr kumimoji="0" lang="en-US"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rPr>
              <a:t>8  - tiết 1 </a:t>
            </a:r>
            <a:endParaRPr kumimoji="0" lang="en-US" sz="4800" b="1" i="0" u="none" strike="noStrike" kern="1200" cap="none" spc="0" normalizeH="0" baseline="0" noProof="0" dirty="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panose="020B0604020202020204"/>
            </a:endParaRPr>
          </a:p>
        </p:txBody>
      </p:sp>
      <p:sp>
        <p:nvSpPr>
          <p:cNvPr id="2" name="TextBox 1"/>
          <p:cNvSpPr txBox="1"/>
          <p:nvPr/>
        </p:nvSpPr>
        <p:spPr>
          <a:xfrm>
            <a:off x="2005951" y="3250783"/>
            <a:ext cx="5426487" cy="7848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Chủ nhân tương lai  </a:t>
            </a:r>
            <a:endParaRPr kumimoji="0" lang="en-US" sz="4500" b="0" i="0" u="none" strike="noStrike" kern="1200" cap="none" spc="0" normalizeH="0" baseline="0" noProof="0" dirty="0">
              <a:ln>
                <a:noFill/>
              </a:ln>
              <a:solidFill>
                <a:srgbClr val="FF0000"/>
              </a:solidFill>
              <a:effectLst/>
              <a:uLnTx/>
              <a:uFillTx/>
              <a:latin typeface="SVN-Hole Hearted" panose="020B0A06020104020203" pitchFamily="34" charset="0"/>
              <a:ea typeface="+mn-ea"/>
              <a:cs typeface="+mn-cs"/>
            </a:endParaRPr>
          </a:p>
        </p:txBody>
      </p:sp>
      <p:sp>
        <p:nvSpPr>
          <p:cNvPr id="4" name="Hộp Văn bản 11"/>
          <p:cNvSpPr txBox="1"/>
          <p:nvPr/>
        </p:nvSpPr>
        <p:spPr>
          <a:xfrm>
            <a:off x="1493783" y="2655213"/>
            <a:ext cx="237427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5000" b="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Phobia" panose="02000506000000020003" pitchFamily="2" charset="0"/>
                <a:ea typeface="+mn-ea"/>
                <a:cs typeface="Arial" panose="020B0604020202020204"/>
                <a:sym typeface="Arial" panose="020B0604020202020204"/>
              </a:rPr>
              <a:t>Chủ điểm</a:t>
            </a:r>
            <a:endParaRPr kumimoji="0" lang="en-US" sz="5000" b="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SVNClementine" panose="020F0502020204030203" pitchFamily="34" charset="0"/>
              <a:ea typeface="+mn-ea"/>
              <a:cs typeface="Arial" panose="020B0604020202020204"/>
              <a:sym typeface="Arial" panose="020B0604020202020204"/>
            </a:endParaRPr>
          </a:p>
        </p:txBody>
      </p:sp>
      <p:sp>
        <p:nvSpPr>
          <p:cNvPr id="6" name="TextBox 9"/>
          <p:cNvSpPr txBox="1"/>
          <p:nvPr/>
        </p:nvSpPr>
        <p:spPr>
          <a:xfrm>
            <a:off x="863503" y="4601900"/>
            <a:ext cx="7242349" cy="78483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500" b="0" i="0" u="none" strike="noStrike" kern="0" cap="none" spc="0" normalizeH="0" baseline="0" noProof="0">
                <a:ln w="0"/>
                <a:solidFill>
                  <a:srgbClr val="00B050"/>
                </a:solidFill>
                <a:effectLst/>
                <a:uLnTx/>
                <a:uFillTx/>
                <a:latin typeface="#9Slide05 SVNClementine" panose="020F0502020204030203" pitchFamily="34" charset="0"/>
                <a:ea typeface="+mn-ea"/>
                <a:cs typeface="+mn-cs"/>
                <a:sym typeface="Arial" panose="020B0604020202020204"/>
              </a:rPr>
              <a:t>Lễ ra mắt Hội Nhi đồng Cứu quốc</a:t>
            </a:r>
            <a:endParaRPr kumimoji="0" lang="en-US" sz="4500" b="0" i="0" u="none" strike="noStrike" kern="0" cap="none" spc="0" normalizeH="0" baseline="0" noProof="0" dirty="0">
              <a:ln w="0"/>
              <a:solidFill>
                <a:srgbClr val="00B050"/>
              </a:solidFill>
              <a:effectLst/>
              <a:uLnTx/>
              <a:uFillTx/>
              <a:latin typeface="#9Slide05 SVNClementine" panose="020F0502020204030203" pitchFamily="34" charset="0"/>
              <a:ea typeface="+mn-ea"/>
              <a:cs typeface="+mn-cs"/>
              <a:sym typeface="Arial" panose="020B0604020202020204"/>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34356" y="3348380"/>
            <a:ext cx="6293499" cy="35977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2" grpId="0"/>
      <p:bldP spid="4" grpId="0"/>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7408</Words>
  <Application>WPS Presentation</Application>
  <PresentationFormat>Widescreen</PresentationFormat>
  <Paragraphs>247</Paragraphs>
  <Slides>53</Slides>
  <Notes>3</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53</vt:i4>
      </vt:variant>
    </vt:vector>
  </HeadingPairs>
  <TitlesOfParts>
    <vt:vector size="78" baseType="lpstr">
      <vt:lpstr>Arial</vt:lpstr>
      <vt:lpstr>SimSun</vt:lpstr>
      <vt:lpstr>Wingdings</vt:lpstr>
      <vt:lpstr>Arial</vt:lpstr>
      <vt:lpstr>UTM Duepuntozero</vt:lpstr>
      <vt:lpstr>Segoe Print</vt:lpstr>
      <vt:lpstr>LNTH-LuoLuoNotangYuanTi 1</vt:lpstr>
      <vt:lpstr>SVN-Hole Hearted</vt:lpstr>
      <vt:lpstr>#9Slide05 Phobia</vt:lpstr>
      <vt:lpstr>#9Slide05 SVNClementine</vt:lpstr>
      <vt:lpstr>Gill Sans Ultra Bold Condensed</vt:lpstr>
      <vt:lpstr>Calibri</vt:lpstr>
      <vt:lpstr>Aptos</vt:lpstr>
      <vt:lpstr>Segoe UI</vt:lpstr>
      <vt:lpstr>Yu Gothic UI</vt:lpstr>
      <vt:lpstr>Microsoft YaHei</vt:lpstr>
      <vt:lpstr>Arial Unicode MS</vt:lpstr>
      <vt:lpstr>Aptos Display</vt:lpstr>
      <vt:lpstr>Segoe UI Variable Display</vt:lpstr>
      <vt:lpstr>#9Slide07 IcielLa Chic Pro Shad</vt:lpstr>
      <vt:lpstr>Calibri</vt:lpstr>
      <vt:lpstr>Times New Roman</vt:lpstr>
      <vt:lpstr>Vni 10 Swan Song</vt:lpstr>
      <vt:lpstr>Aptos</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dc:description>9Slide.vn</dc:description>
  <dc:subject>9Slide.vn</dc:subject>
  <cp:category>9Slide.vn</cp:category>
  <cp:lastModifiedBy>Thùy Linh</cp:lastModifiedBy>
  <cp:revision>186</cp:revision>
  <dcterms:created xsi:type="dcterms:W3CDTF">2023-06-15T08:48:00Z</dcterms:created>
  <dcterms:modified xsi:type="dcterms:W3CDTF">2025-10-06T07:41:24Z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5BFF33BD252447CDAA1A91935F8D613C_12</vt:lpwstr>
  </property>
  <property fmtid="{D5CDD505-2E9C-101B-9397-08002B2CF9AE}" pid="3" name="KSOProductBuildVer">
    <vt:lpwstr>1033-12.2.0.22549</vt:lpwstr>
  </property>
</Properties>
</file>