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5.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27"/>
  </p:handoutMasterIdLst>
  <p:sldIdLst>
    <p:sldId id="258" r:id="rId3"/>
    <p:sldId id="259" r:id="rId4"/>
    <p:sldId id="294" r:id="rId5"/>
    <p:sldId id="295" r:id="rId6"/>
    <p:sldId id="260" r:id="rId7"/>
    <p:sldId id="261" r:id="rId8"/>
    <p:sldId id="262" r:id="rId9"/>
    <p:sldId id="285" r:id="rId10"/>
    <p:sldId id="286" r:id="rId11"/>
    <p:sldId id="266" r:id="rId12"/>
    <p:sldId id="278" r:id="rId13"/>
    <p:sldId id="268" r:id="rId14"/>
    <p:sldId id="287" r:id="rId15"/>
    <p:sldId id="289" r:id="rId16"/>
    <p:sldId id="290" r:id="rId17"/>
    <p:sldId id="291" r:id="rId18"/>
    <p:sldId id="292" r:id="rId19"/>
    <p:sldId id="293" r:id="rId20"/>
    <p:sldId id="272" r:id="rId21"/>
    <p:sldId id="273" r:id="rId22"/>
    <p:sldId id="274" r:id="rId23"/>
    <p:sldId id="275" r:id="rId24"/>
    <p:sldId id="283"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1086" y="108"/>
      </p:cViewPr>
      <p:guideLst/>
    </p:cSldViewPr>
  </p:slideViewPr>
  <p:notesTextViewPr>
    <p:cViewPr>
      <p:scale>
        <a:sx n="1" d="1"/>
        <a:sy n="1" d="1"/>
      </p:scale>
      <p:origin x="0" y="0"/>
    </p:cViewPr>
  </p:notesTextViewPr>
  <p:notesViewPr>
    <p:cSldViewPr snapToGrid="0">
      <p:cViewPr varScale="1">
        <p:scale>
          <a:sx n="47" d="100"/>
          <a:sy n="47" d="100"/>
        </p:scale>
        <p:origin x="3018" y="4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1F488E-7CCD-4C3D-81D4-A61FA6A0715E}"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2D0DBB-D61D-432B-AF3B-B3FDCEF96ED5}" type="slidenum">
              <a:rPr lang="en-US" smtClean="0"/>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6E0DEAE-57ED-4D7F-96AF-D230F2E6E0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E0DEAE-57ED-4D7F-96AF-D230F2E6E0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E0DEAE-57ED-4D7F-96AF-D230F2E6E0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E0DEAE-57ED-4D7F-96AF-D230F2E6E0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6E0DEAE-57ED-4D7F-96AF-D230F2E6E0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6E0DEAE-57ED-4D7F-96AF-D230F2E6E0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6E0DEAE-57ED-4D7F-96AF-D230F2E6E0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6E0DEAE-57ED-4D7F-96AF-D230F2E6E0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0DEAE-57ED-4D7F-96AF-D230F2E6E0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6E0DEAE-57ED-4D7F-96AF-D230F2E6E0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6E0DEAE-57ED-4D7F-96AF-D230F2E6E0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67C9F-E019-4720-BF67-CDB211A7731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E0DEAE-57ED-4D7F-96AF-D230F2E6E00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B67C9F-E019-4720-BF67-CDB211A77318}" type="slidenum">
              <a:rPr lang="en-US" smtClean="0"/>
            </a:fld>
            <a:endParaRPr lang="en-US"/>
          </a:p>
        </p:txBody>
      </p:sp>
      <p:sp>
        <p:nvSpPr>
          <p:cNvPr id="11" name="Freeform 7"/>
          <p:cNvSpPr/>
          <p:nvPr userDrawn="1"/>
        </p:nvSpPr>
        <p:spPr>
          <a:xfrm>
            <a:off x="0" y="0"/>
            <a:ext cx="12192000" cy="6858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2"/>
            <a:stretch>
              <a:fillRect/>
            </a:stretch>
          </a:blipFill>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image" Target="../media/image19.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6.png"/><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image" Target="../media/image6.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1.wav"/><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16.wdp"/><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image16.wdp"/><Relationship Id="rId4" Type="http://schemas.openxmlformats.org/officeDocument/2006/relationships/image" Target="../media/image15.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248653" y="320842"/>
            <a:ext cx="11774905" cy="6392779"/>
          </a:xfrm>
          <a:prstGeom prst="roundRect">
            <a:avLst/>
          </a:prstGeom>
          <a:solidFill>
            <a:schemeClr val="bg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78805" y="307761"/>
            <a:ext cx="68343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a:t>
            </a:r>
            <a:endParaRPr kumimoji="0" lang="vi-VN" sz="4800" b="1" i="0" u="none" strike="noStrike" kern="1200" cap="none" spc="0" normalizeH="0" baseline="0" noProof="0" dirty="0">
              <a:ln w="127000">
                <a:solidFill>
                  <a:schemeClr val="bg1"/>
                </a:solidFill>
              </a:ln>
              <a:solidFill>
                <a:schemeClr val="bg1"/>
              </a:solidFill>
              <a:effectLst/>
              <a:uLnTx/>
              <a:uFillTx/>
              <a:latin typeface="Arial" panose="020B0604020202020204" pitchFamily="34" charset="0"/>
              <a:ea typeface="+mn-ea"/>
              <a:cs typeface="+mn-cs"/>
            </a:endParaRPr>
          </a:p>
        </p:txBody>
      </p:sp>
      <p:sp>
        <p:nvSpPr>
          <p:cNvPr id="3" name="TextBox 2"/>
          <p:cNvSpPr txBox="1"/>
          <p:nvPr/>
        </p:nvSpPr>
        <p:spPr>
          <a:xfrm>
            <a:off x="3796500" y="1077202"/>
            <a:ext cx="3846215"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Tiếng</a:t>
            </a:r>
            <a:r>
              <a:rPr kumimoji="0" lang="en-US" sz="48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 </a:t>
            </a: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Việt</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endParaRPr>
          </a:p>
        </p:txBody>
      </p:sp>
      <p:sp>
        <p:nvSpPr>
          <p:cNvPr id="4" name="TextBox 32"/>
          <p:cNvSpPr txBox="1"/>
          <p:nvPr/>
        </p:nvSpPr>
        <p:spPr>
          <a:xfrm>
            <a:off x="2069285" y="1908199"/>
            <a:ext cx="7637224" cy="584775"/>
          </a:xfrm>
          <a:prstGeom prst="rect">
            <a:avLst/>
          </a:prstGeom>
          <a:noFill/>
        </p:spPr>
        <p:txBody>
          <a:bodyPr wrap="square" rtlCol="0">
            <a:spAutoFit/>
          </a:bodyPr>
          <a:lstStyle/>
          <a:p>
            <a:pPr lvl="0" algn="ctr">
              <a:defRPr/>
            </a:pPr>
            <a:r>
              <a:rPr lang="vi-VN" sz="3200">
                <a:ln w="127000">
                  <a:solidFill>
                    <a:prstClr val="white"/>
                  </a:solidFill>
                </a:ln>
                <a:solidFill>
                  <a:prstClr val="white"/>
                </a:solidFill>
                <a:latin typeface="UTM Mother" panose="02040603050506020204" pitchFamily="18" charset="0"/>
              </a:rPr>
              <a:t>Chủ điểm: Chủ nhân tương lai</a:t>
            </a:r>
            <a:endParaRPr lang="vi-VN" sz="3200" dirty="0" err="1">
              <a:ln w="127000">
                <a:solidFill>
                  <a:prstClr val="white"/>
                </a:solidFill>
              </a:ln>
              <a:solidFill>
                <a:prstClr val="white"/>
              </a:solidFill>
              <a:latin typeface="UTM Mother" panose="02040603050506020204" pitchFamily="18" charset="0"/>
            </a:endParaRPr>
          </a:p>
        </p:txBody>
      </p:sp>
      <p:sp>
        <p:nvSpPr>
          <p:cNvPr id="5" name="TextBox 36"/>
          <p:cNvSpPr txBox="1"/>
          <p:nvPr/>
        </p:nvSpPr>
        <p:spPr>
          <a:xfrm>
            <a:off x="3925234" y="2671264"/>
            <a:ext cx="4302423"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err="1">
                <a:ln>
                  <a:solidFill>
                    <a:srgbClr val="FF0000"/>
                  </a:solidFill>
                </a:ln>
                <a:solidFill>
                  <a:srgbClr val="FFFF00"/>
                </a:solidFill>
                <a:effectLst/>
                <a:uLnTx/>
                <a:uFillTx/>
                <a:latin typeface="UTM Duepuntozero" panose="02040603050506020204" pitchFamily="18" charset="0"/>
                <a:ea typeface="+mn-ea"/>
                <a:cs typeface="+mn-cs"/>
              </a:rPr>
              <a:t>Bài</a:t>
            </a:r>
            <a:r>
              <a:rPr kumimoji="0" lang="en-US" sz="5000" b="1" i="0" u="none" strike="noStrike" kern="1200" cap="none" spc="0" normalizeH="0" baseline="0" noProof="0">
                <a:ln>
                  <a:solidFill>
                    <a:srgbClr val="FF0000"/>
                  </a:solidFill>
                </a:ln>
                <a:solidFill>
                  <a:srgbClr val="FFFF00"/>
                </a:solidFill>
                <a:effectLst/>
                <a:uLnTx/>
                <a:uFillTx/>
                <a:latin typeface="UTM Duepuntozero" panose="02040603050506020204" pitchFamily="18" charset="0"/>
                <a:ea typeface="+mn-ea"/>
                <a:cs typeface="+mn-cs"/>
              </a:rPr>
              <a:t> 7 - Tiết</a:t>
            </a:r>
            <a:r>
              <a:rPr kumimoji="0" lang="en-US" sz="5000" b="1" i="0" u="none" strike="noStrike" kern="1200" cap="none" spc="0" normalizeH="0" noProof="0">
                <a:ln>
                  <a:solidFill>
                    <a:srgbClr val="FF0000"/>
                  </a:solidFill>
                </a:ln>
                <a:solidFill>
                  <a:srgbClr val="FFFF00"/>
                </a:solidFill>
                <a:effectLst/>
                <a:uLnTx/>
                <a:uFillTx/>
                <a:latin typeface="UTM Duepuntozero" panose="02040603050506020204" pitchFamily="18" charset="0"/>
                <a:ea typeface="+mn-ea"/>
                <a:cs typeface="+mn-cs"/>
              </a:rPr>
              <a:t> 3</a:t>
            </a:r>
            <a:endParaRPr kumimoji="0" lang="en-US" sz="5000" b="1" i="0" u="none" strike="noStrike" kern="1200" cap="none" spc="0" normalizeH="0" baseline="0" noProof="0" dirty="0">
              <a:ln>
                <a:solidFill>
                  <a:srgbClr val="FF0000"/>
                </a:solidFill>
              </a:ln>
              <a:solidFill>
                <a:srgbClr val="FFFF00"/>
              </a:solidFill>
              <a:effectLst/>
              <a:uLnTx/>
              <a:uFillTx/>
              <a:latin typeface="UTM Duepuntozero" panose="02040603050506020204" pitchFamily="18" charset="0"/>
              <a:ea typeface="+mn-ea"/>
              <a:cs typeface="+mn-cs"/>
            </a:endParaRPr>
          </a:p>
        </p:txBody>
      </p:sp>
      <p:sp>
        <p:nvSpPr>
          <p:cNvPr id="12" name="TextBox 32"/>
          <p:cNvSpPr txBox="1"/>
          <p:nvPr/>
        </p:nvSpPr>
        <p:spPr>
          <a:xfrm>
            <a:off x="2069285" y="1908199"/>
            <a:ext cx="7637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FF0066"/>
                </a:solidFill>
                <a:effectLst/>
                <a:uLnTx/>
                <a:uFillTx/>
                <a:latin typeface="UTM Mother" panose="02040603050506020204" pitchFamily="18" charset="0"/>
                <a:ea typeface="+mn-ea"/>
                <a:cs typeface="+mn-cs"/>
              </a:rPr>
              <a:t>Chủ</a:t>
            </a:r>
            <a:r>
              <a:rPr kumimoji="0" lang="en-US" sz="3200" b="0" i="0" u="none" strike="noStrike" kern="1200" cap="none" spc="0" normalizeH="0" baseline="0" noProof="0" dirty="0">
                <a:ln>
                  <a:noFill/>
                </a:ln>
                <a:solidFill>
                  <a:srgbClr val="FF0066"/>
                </a:solidFill>
                <a:effectLst/>
                <a:uLnTx/>
                <a:uFillTx/>
                <a:latin typeface="UTM Mother" panose="02040603050506020204" pitchFamily="18" charset="0"/>
                <a:ea typeface="+mn-ea"/>
                <a:cs typeface="+mn-cs"/>
              </a:rPr>
              <a:t> </a:t>
            </a:r>
            <a:r>
              <a:rPr kumimoji="0" lang="en-US" sz="3200" b="0" i="0" u="none" strike="noStrike" kern="1200" cap="none" spc="0" normalizeH="0" baseline="0" noProof="0" dirty="0" err="1">
                <a:ln>
                  <a:noFill/>
                </a:ln>
                <a:solidFill>
                  <a:srgbClr val="FF0066"/>
                </a:solidFill>
                <a:effectLst/>
                <a:uLnTx/>
                <a:uFillTx/>
                <a:latin typeface="UTM Mother" panose="02040603050506020204" pitchFamily="18" charset="0"/>
                <a:ea typeface="+mn-ea"/>
                <a:cs typeface="+mn-cs"/>
              </a:rPr>
              <a:t>điểm</a:t>
            </a:r>
            <a:r>
              <a:rPr kumimoji="0" lang="en-US" sz="3200" b="0" i="0" u="none" strike="noStrike" kern="1200" cap="none" spc="0" normalizeH="0" baseline="0" noProof="0">
                <a:ln>
                  <a:noFill/>
                </a:ln>
                <a:solidFill>
                  <a:srgbClr val="FF0066"/>
                </a:solidFill>
                <a:effectLst/>
                <a:uLnTx/>
                <a:uFillTx/>
                <a:latin typeface="UTM Mother" panose="02040603050506020204" pitchFamily="18" charset="0"/>
                <a:ea typeface="+mn-ea"/>
                <a:cs typeface="+mn-cs"/>
              </a:rPr>
              <a:t>: </a:t>
            </a:r>
            <a:r>
              <a:rPr kumimoji="0" lang="pt-BR" sz="3200" b="0" i="0" u="none" strike="noStrike" kern="1200" cap="none" spc="0" normalizeH="0" baseline="0" noProof="0">
                <a:ln>
                  <a:noFill/>
                </a:ln>
                <a:solidFill>
                  <a:srgbClr val="FF0066"/>
                </a:solidFill>
                <a:effectLst/>
                <a:uLnTx/>
                <a:uFillTx/>
                <a:latin typeface="UTM Mother" panose="02040603050506020204" pitchFamily="18" charset="0"/>
                <a:ea typeface="+mn-ea"/>
                <a:cs typeface="+mn-cs"/>
              </a:rPr>
              <a:t>Chủ</a:t>
            </a:r>
            <a:r>
              <a:rPr kumimoji="0" lang="pt-BR" sz="3200" b="0" i="0" u="none" strike="noStrike" kern="1200" cap="none" spc="0" normalizeH="0" noProof="0">
                <a:ln>
                  <a:noFill/>
                </a:ln>
                <a:solidFill>
                  <a:srgbClr val="FF0066"/>
                </a:solidFill>
                <a:effectLst/>
                <a:uLnTx/>
                <a:uFillTx/>
                <a:latin typeface="UTM Mother" panose="02040603050506020204" pitchFamily="18" charset="0"/>
                <a:ea typeface="+mn-ea"/>
                <a:cs typeface="+mn-cs"/>
              </a:rPr>
              <a:t> nhân tương lai</a:t>
            </a:r>
            <a:endParaRPr kumimoji="0" lang="en-US" sz="3200" b="0" i="0" u="none" strike="noStrike" kern="1200" cap="none" spc="0" normalizeH="0" baseline="0" noProof="0" dirty="0">
              <a:ln>
                <a:noFill/>
              </a:ln>
              <a:solidFill>
                <a:srgbClr val="FF0066"/>
              </a:solidFill>
              <a:effectLst/>
              <a:uLnTx/>
              <a:uFillTx/>
              <a:latin typeface="UTM Mother" panose="02040603050506020204" pitchFamily="18" charset="0"/>
              <a:ea typeface="+mn-ea"/>
              <a:cs typeface="+mn-cs"/>
            </a:endParaRPr>
          </a:p>
        </p:txBody>
      </p:sp>
      <p:pic>
        <p:nvPicPr>
          <p:cNvPr id="10" name="Picture 9"/>
          <p:cNvPicPr>
            <a:picLocks noChangeAspect="1"/>
          </p:cNvPicPr>
          <p:nvPr/>
        </p:nvPicPr>
        <p:blipFill>
          <a:blip r:embed="rId2"/>
          <a:stretch>
            <a:fillRect/>
          </a:stretch>
        </p:blipFill>
        <p:spPr>
          <a:xfrm>
            <a:off x="524250" y="3855251"/>
            <a:ext cx="11223709" cy="253615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p:cNvGrpSpPr/>
          <p:nvPr/>
        </p:nvGrpSpPr>
        <p:grpSpPr>
          <a:xfrm>
            <a:off x="807282" y="1196862"/>
            <a:ext cx="704966" cy="769441"/>
            <a:chOff x="1169225" y="238709"/>
            <a:chExt cx="704966" cy="769441"/>
          </a:xfrm>
        </p:grpSpPr>
        <p:sp>
          <p:nvSpPr>
            <p:cNvPr id="30"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p:cNvSpPr txBox="1"/>
          <p:nvPr/>
        </p:nvSpPr>
        <p:spPr>
          <a:xfrm>
            <a:off x="1524329" y="1250737"/>
            <a:ext cx="10035325" cy="584775"/>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Đọc các từ trong khung và thực hiện yêu cầu:</a:t>
            </a:r>
            <a:endPar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10" name="Hộp Văn bản 9"/>
          <p:cNvSpPr txBox="1"/>
          <p:nvPr/>
        </p:nvSpPr>
        <p:spPr>
          <a:xfrm>
            <a:off x="1420148" y="2893689"/>
            <a:ext cx="10243685" cy="2554545"/>
          </a:xfrm>
          <a:prstGeom prst="rect">
            <a:avLst/>
          </a:prstGeom>
          <a:noFill/>
        </p:spPr>
        <p:txBody>
          <a:bodyPr wrap="square">
            <a:spAutoFit/>
          </a:bodyPr>
          <a:lstStyle/>
          <a:p>
            <a:r>
              <a:rPr lang="vi-VN" sz="3200">
                <a:solidFill>
                  <a:srgbClr val="C00000"/>
                </a:solidFill>
              </a:rPr>
              <a:t>a. </a:t>
            </a:r>
            <a:r>
              <a:rPr lang="vi-VN" sz="3200"/>
              <a:t>Tra từ điển để tìm nghĩa của mỗi từ.</a:t>
            </a:r>
            <a:endParaRPr lang="vi-VN" sz="3200"/>
          </a:p>
          <a:p>
            <a:r>
              <a:rPr lang="vi-VN" sz="3200">
                <a:solidFill>
                  <a:srgbClr val="C00000"/>
                </a:solidFill>
              </a:rPr>
              <a:t>b. </a:t>
            </a:r>
            <a:r>
              <a:rPr lang="vi-VN" sz="3200"/>
              <a:t>Dựa vào kết quả bài tập a để xếp các từ trong khung thành hai nhóm.</a:t>
            </a:r>
            <a:endParaRPr lang="vi-VN" sz="3200"/>
          </a:p>
          <a:p>
            <a:r>
              <a:rPr lang="vi-VN" sz="3200">
                <a:solidFill>
                  <a:srgbClr val="C00000"/>
                </a:solidFill>
              </a:rPr>
              <a:t>c. </a:t>
            </a:r>
            <a:r>
              <a:rPr lang="vi-VN" sz="3200"/>
              <a:t>Tìm thêm 2 – 3 từ thuộc mỗi nhóm.</a:t>
            </a:r>
            <a:endParaRPr lang="vi-VN" sz="3200"/>
          </a:p>
          <a:p>
            <a:r>
              <a:rPr lang="vi-VN" sz="3200">
                <a:solidFill>
                  <a:srgbClr val="C00000"/>
                </a:solidFill>
              </a:rPr>
              <a:t>d. </a:t>
            </a:r>
            <a:r>
              <a:rPr lang="vi-VN" sz="3200"/>
              <a:t>Đặt câu với một từ tìm được ở mỗi nhóm.</a:t>
            </a:r>
            <a:endParaRPr lang="en-US" sz="3200"/>
          </a:p>
        </p:txBody>
      </p:sp>
      <p:grpSp>
        <p:nvGrpSpPr>
          <p:cNvPr id="2" name="Group 1"/>
          <p:cNvGrpSpPr/>
          <p:nvPr/>
        </p:nvGrpSpPr>
        <p:grpSpPr>
          <a:xfrm>
            <a:off x="1630232" y="1904254"/>
            <a:ext cx="8987036" cy="708383"/>
            <a:chOff x="1497033" y="3453714"/>
            <a:chExt cx="9002801" cy="1344400"/>
          </a:xfrm>
        </p:grpSpPr>
        <p:sp>
          <p:nvSpPr>
            <p:cNvPr id="3" name="Rectangle: Rounded Corners 2"/>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2"/>
            <p:cNvSpPr txBox="1"/>
            <p:nvPr/>
          </p:nvSpPr>
          <p:spPr>
            <a:xfrm>
              <a:off x="1630233" y="3507590"/>
              <a:ext cx="8708968" cy="646331"/>
            </a:xfrm>
            <a:prstGeom prst="rect">
              <a:avLst/>
            </a:prstGeom>
            <a:noFill/>
          </p:spPr>
          <p:txBody>
            <a:bodyPr wrap="square">
              <a:spAutoFit/>
            </a:bodyPr>
            <a:lstStyle/>
            <a:p>
              <a:pPr lvl="0" algn="just"/>
              <a:r>
                <a:rPr lang="en-US" sz="3600">
                  <a:solidFill>
                    <a:prstClr val="black"/>
                  </a:solidFill>
                  <a:latin typeface="Calibri" panose="020F0502020204030204"/>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1"/>
            <a:ext cx="11289437" cy="4646186"/>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1" name="Picture 21"/>
          <p:cNvPicPr>
            <a:picLocks noChangeAspect="1"/>
          </p:cNvPicPr>
          <p:nvPr/>
        </p:nvPicPr>
        <p:blipFill rotWithShape="1">
          <a:blip r:embed="rId2"/>
          <a:srcRect t="-1" b="40569"/>
          <a:stretch>
            <a:fillRect/>
          </a:stretch>
        </p:blipFill>
        <p:spPr>
          <a:xfrm>
            <a:off x="8879489" y="3835021"/>
            <a:ext cx="2775763" cy="3022979"/>
          </a:xfrm>
          <a:prstGeom prst="rect">
            <a:avLst/>
          </a:prstGeom>
        </p:spPr>
      </p:pic>
      <p:sp>
        <p:nvSpPr>
          <p:cNvPr id="3" name="Hộp Văn bản 1"/>
          <p:cNvSpPr txBox="1"/>
          <p:nvPr/>
        </p:nvSpPr>
        <p:spPr>
          <a:xfrm>
            <a:off x="1709664" y="2488785"/>
            <a:ext cx="8180447" cy="1046440"/>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defRPr/>
            </a:pPr>
            <a:r>
              <a:rPr kumimoji="0" lang="en-US" sz="8000" b="0" i="0" u="none" strike="noStrike" kern="1200" cap="none" spc="0" normalizeH="0" baseline="0" noProof="0">
                <a:ln>
                  <a:noFill/>
                </a:ln>
                <a:solidFill>
                  <a:srgbClr val="FF0000"/>
                </a:solidFill>
                <a:effectLst/>
                <a:uLnTx/>
                <a:uFillTx/>
                <a:latin typeface="UTM Edwardian" panose="02040603050506020204" pitchFamily="18" charset="0"/>
                <a:ea typeface="+mn-ea"/>
                <a:cs typeface="+mn-cs"/>
              </a:rPr>
              <a:t>Thực hiện nhóm 4</a:t>
            </a:r>
            <a:endParaRPr kumimoji="0" lang="en-US" sz="8000" b="0" i="0" u="none" strike="noStrike" kern="1200" cap="none" spc="0" normalizeH="0" baseline="0" noProof="0">
              <a:ln>
                <a:noFill/>
              </a:ln>
              <a:solidFill>
                <a:srgbClr val="FF0000"/>
              </a:solidFill>
              <a:effectLst/>
              <a:uLnTx/>
              <a:uFillTx/>
              <a:latin typeface="UTM Edwardian" panose="02040603050506020204" pitchFamily="18" charset="0"/>
              <a:ea typeface="+mn-ea"/>
              <a:cs typeface="+mn-cs"/>
            </a:endParaRPr>
          </a:p>
        </p:txBody>
      </p:sp>
      <p:pic>
        <p:nvPicPr>
          <p:cNvPr id="4" name="Hình ảnh 2" descr="Ảnh có chứa văn bản&#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331" y="2078759"/>
            <a:ext cx="1703559" cy="1703559"/>
          </a:xfrm>
          <a:prstGeom prst="rect">
            <a:avLst/>
          </a:prstGeom>
        </p:spPr>
      </p:pic>
      <p:pic>
        <p:nvPicPr>
          <p:cNvPr id="6" name="Hình ảnh 3" descr="Ảnh có chứa đồ họa véc-tơ&#10;&#10;Mô tả được tạo tự độ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189" y="2131461"/>
            <a:ext cx="1703560" cy="1703560"/>
          </a:xfrm>
          <a:prstGeom prst="rect">
            <a:avLst/>
          </a:prstGeom>
        </p:spPr>
      </p:pic>
      <p:pic>
        <p:nvPicPr>
          <p:cNvPr id="10" name="Hình ảnh 3" descr="Ảnh có chứa đồ họa véc-tơ&#10;&#10;Mô tả được tạo tự độ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02" y="3106788"/>
            <a:ext cx="1703560" cy="1703560"/>
          </a:xfrm>
          <a:prstGeom prst="rect">
            <a:avLst/>
          </a:prstGeom>
        </p:spPr>
      </p:pic>
      <p:pic>
        <p:nvPicPr>
          <p:cNvPr id="12" name="Hình ảnh 2" descr="Ảnh có chứa văn bản&#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18" y="3067774"/>
            <a:ext cx="1703559" cy="17035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80">
                                          <p:stCondLst>
                                            <p:cond delay="0"/>
                                          </p:stCondLst>
                                        </p:cTn>
                                        <p:tgtEl>
                                          <p:spTgt spid="12"/>
                                        </p:tgtEl>
                                      </p:cBhvr>
                                    </p:animEffect>
                                    <p:anim calcmode="lin" valueType="num">
                                      <p:cBhvr>
                                        <p:cTn id="5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4" dur="26">
                                          <p:stCondLst>
                                            <p:cond delay="650"/>
                                          </p:stCondLst>
                                        </p:cTn>
                                        <p:tgtEl>
                                          <p:spTgt spid="12"/>
                                        </p:tgtEl>
                                      </p:cBhvr>
                                      <p:to x="100000" y="60000"/>
                                    </p:animScale>
                                    <p:animScale>
                                      <p:cBhvr>
                                        <p:cTn id="65" dur="166" decel="50000">
                                          <p:stCondLst>
                                            <p:cond delay="676"/>
                                          </p:stCondLst>
                                        </p:cTn>
                                        <p:tgtEl>
                                          <p:spTgt spid="12"/>
                                        </p:tgtEl>
                                      </p:cBhvr>
                                      <p:to x="100000" y="100000"/>
                                    </p:animScale>
                                    <p:animScale>
                                      <p:cBhvr>
                                        <p:cTn id="66" dur="26">
                                          <p:stCondLst>
                                            <p:cond delay="1312"/>
                                          </p:stCondLst>
                                        </p:cTn>
                                        <p:tgtEl>
                                          <p:spTgt spid="12"/>
                                        </p:tgtEl>
                                      </p:cBhvr>
                                      <p:to x="100000" y="80000"/>
                                    </p:animScale>
                                    <p:animScale>
                                      <p:cBhvr>
                                        <p:cTn id="67" dur="166" decel="50000">
                                          <p:stCondLst>
                                            <p:cond delay="1338"/>
                                          </p:stCondLst>
                                        </p:cTn>
                                        <p:tgtEl>
                                          <p:spTgt spid="12"/>
                                        </p:tgtEl>
                                      </p:cBhvr>
                                      <p:to x="100000" y="100000"/>
                                    </p:animScale>
                                    <p:animScale>
                                      <p:cBhvr>
                                        <p:cTn id="68" dur="26">
                                          <p:stCondLst>
                                            <p:cond delay="1642"/>
                                          </p:stCondLst>
                                        </p:cTn>
                                        <p:tgtEl>
                                          <p:spTgt spid="12"/>
                                        </p:tgtEl>
                                      </p:cBhvr>
                                      <p:to x="100000" y="90000"/>
                                    </p:animScale>
                                    <p:animScale>
                                      <p:cBhvr>
                                        <p:cTn id="69" dur="166" decel="50000">
                                          <p:stCondLst>
                                            <p:cond delay="1668"/>
                                          </p:stCondLst>
                                        </p:cTn>
                                        <p:tgtEl>
                                          <p:spTgt spid="12"/>
                                        </p:tgtEl>
                                      </p:cBhvr>
                                      <p:to x="100000" y="100000"/>
                                    </p:animScale>
                                    <p:animScale>
                                      <p:cBhvr>
                                        <p:cTn id="70" dur="26">
                                          <p:stCondLst>
                                            <p:cond delay="1808"/>
                                          </p:stCondLst>
                                        </p:cTn>
                                        <p:tgtEl>
                                          <p:spTgt spid="12"/>
                                        </p:tgtEl>
                                      </p:cBhvr>
                                      <p:to x="100000" y="95000"/>
                                    </p:animScale>
                                    <p:animScale>
                                      <p:cBhvr>
                                        <p:cTn id="7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519642"/>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p:cNvSpPr txBox="1"/>
          <p:nvPr/>
        </p:nvSpPr>
        <p:spPr>
          <a:xfrm>
            <a:off x="223543" y="2248413"/>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6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3" name="Picture 3"/>
          <p:cNvPicPr>
            <a:picLocks noChangeAspect="1"/>
          </p:cNvPicPr>
          <p:nvPr/>
        </p:nvPicPr>
        <p:blipFill>
          <a:blip r:embed="rId2"/>
          <a:srcRect/>
          <a:stretch>
            <a:fillRect/>
          </a:stretch>
        </p:blipFill>
        <p:spPr>
          <a:xfrm>
            <a:off x="8924376" y="3429000"/>
            <a:ext cx="1765960" cy="2722096"/>
          </a:xfrm>
          <a:prstGeom prst="rect">
            <a:avLst/>
          </a:prstGeom>
        </p:spPr>
      </p:pic>
      <p:pic>
        <p:nvPicPr>
          <p:cNvPr id="4" name="Picture 4"/>
          <p:cNvPicPr>
            <a:picLocks noChangeAspect="1"/>
          </p:cNvPicPr>
          <p:nvPr/>
        </p:nvPicPr>
        <p:blipFill>
          <a:blip r:embed="rId3"/>
          <a:srcRect/>
          <a:stretch>
            <a:fillRect/>
          </a:stretch>
        </p:blipFill>
        <p:spPr>
          <a:xfrm>
            <a:off x="1174803" y="3429000"/>
            <a:ext cx="1649137" cy="2722096"/>
          </a:xfrm>
          <a:prstGeom prst="rect">
            <a:avLst/>
          </a:prstGeom>
        </p:spPr>
      </p:pic>
      <p:grpSp>
        <p:nvGrpSpPr>
          <p:cNvPr id="7" name="Group 44"/>
          <p:cNvGrpSpPr/>
          <p:nvPr/>
        </p:nvGrpSpPr>
        <p:grpSpPr>
          <a:xfrm>
            <a:off x="2777995" y="3275713"/>
            <a:ext cx="6041092" cy="1052197"/>
            <a:chOff x="6023776" y="2131844"/>
            <a:chExt cx="6041092" cy="1052197"/>
          </a:xfrm>
        </p:grpSpPr>
        <p:pic>
          <p:nvPicPr>
            <p:cNvPr id="8" name="Picture 32"/>
            <p:cNvPicPr>
              <a:picLocks noChangeAspect="1"/>
            </p:cNvPicPr>
            <p:nvPr/>
          </p:nvPicPr>
          <p:blipFill>
            <a:blip r:embed="rId4"/>
            <a:stretch>
              <a:fillRect/>
            </a:stretch>
          </p:blipFill>
          <p:spPr>
            <a:xfrm>
              <a:off x="6023776" y="2131844"/>
              <a:ext cx="3993405" cy="1052197"/>
            </a:xfrm>
            <a:prstGeom prst="rect">
              <a:avLst/>
            </a:prstGeom>
          </p:spPr>
        </p:pic>
        <p:pic>
          <p:nvPicPr>
            <p:cNvPr id="9" name="Picture 43"/>
            <p:cNvPicPr>
              <a:picLocks noChangeAspect="1"/>
            </p:cNvPicPr>
            <p:nvPr/>
          </p:nvPicPr>
          <p:blipFill>
            <a:blip r:embed="rId5"/>
            <a:stretch>
              <a:fillRect/>
            </a:stretch>
          </p:blipFill>
          <p:spPr>
            <a:xfrm>
              <a:off x="10122470" y="2156991"/>
              <a:ext cx="1942398" cy="101815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p:cNvGrpSpPr/>
          <p:nvPr/>
        </p:nvGrpSpPr>
        <p:grpSpPr>
          <a:xfrm>
            <a:off x="792067" y="904474"/>
            <a:ext cx="704966" cy="769441"/>
            <a:chOff x="1169225" y="238709"/>
            <a:chExt cx="704966" cy="769441"/>
          </a:xfrm>
        </p:grpSpPr>
        <p:sp>
          <p:nvSpPr>
            <p:cNvPr id="30"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10" name="Hộp Văn bản 9"/>
          <p:cNvSpPr txBox="1"/>
          <p:nvPr/>
        </p:nvSpPr>
        <p:spPr>
          <a:xfrm>
            <a:off x="1563632" y="904474"/>
            <a:ext cx="102436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Tra từ điển để tìm nghĩa của mỗi từ.</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 name="Group 1"/>
          <p:cNvGrpSpPr/>
          <p:nvPr/>
        </p:nvGrpSpPr>
        <p:grpSpPr>
          <a:xfrm>
            <a:off x="1497033" y="1987515"/>
            <a:ext cx="2569469" cy="708383"/>
            <a:chOff x="1497033" y="3453714"/>
            <a:chExt cx="9002801" cy="1344400"/>
          </a:xfrm>
        </p:grpSpPr>
        <p:sp>
          <p:nvSpPr>
            <p:cNvPr id="3" name="Rectangle: Rounded Corners 2"/>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p:cNvGrpSpPr/>
          <p:nvPr/>
        </p:nvGrpSpPr>
        <p:grpSpPr>
          <a:xfrm>
            <a:off x="1668248" y="4060128"/>
            <a:ext cx="2569469" cy="708383"/>
            <a:chOff x="1497033" y="3453714"/>
            <a:chExt cx="9002801" cy="1344400"/>
          </a:xfrm>
        </p:grpSpPr>
        <p:sp>
          <p:nvSpPr>
            <p:cNvPr id="7" name="Rectangle: Rounded Corners 6"/>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thành</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Group 15"/>
          <p:cNvGrpSpPr/>
          <p:nvPr/>
        </p:nvGrpSpPr>
        <p:grpSpPr>
          <a:xfrm>
            <a:off x="4944848" y="1741543"/>
            <a:ext cx="5956191" cy="1200329"/>
            <a:chOff x="1497033" y="3435436"/>
            <a:chExt cx="9002801" cy="1439735"/>
          </a:xfrm>
        </p:grpSpPr>
        <p:sp>
          <p:nvSpPr>
            <p:cNvPr id="17" name="Rectangle: Rounded Corners 16"/>
            <p:cNvSpPr/>
            <p:nvPr/>
          </p:nvSpPr>
          <p:spPr>
            <a:xfrm>
              <a:off x="1497033" y="3453714"/>
              <a:ext cx="9002801" cy="1344400"/>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Hộp Văn bản 32"/>
            <p:cNvSpPr txBox="1"/>
            <p:nvPr/>
          </p:nvSpPr>
          <p:spPr>
            <a:xfrm>
              <a:off x="1692092" y="3435436"/>
              <a:ext cx="8052384" cy="14397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rằm tháng Tám âm lịch; ngày tết của trẻ em</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Arrow: Right 18"/>
          <p:cNvSpPr/>
          <p:nvPr/>
        </p:nvSpPr>
        <p:spPr>
          <a:xfrm>
            <a:off x="4191871" y="217170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5028710" y="3428999"/>
            <a:ext cx="6271111" cy="1916051"/>
            <a:chOff x="1497033" y="3044566"/>
            <a:chExt cx="9099437" cy="1753548"/>
          </a:xfrm>
        </p:grpSpPr>
        <p:sp>
          <p:nvSpPr>
            <p:cNvPr id="21" name="Rectangle: Rounded Corners 20"/>
            <p:cNvSpPr/>
            <p:nvPr/>
          </p:nvSpPr>
          <p:spPr>
            <a:xfrm>
              <a:off x="1497033" y="3044566"/>
              <a:ext cx="9002801" cy="1753548"/>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Hộp Văn bản 32"/>
            <p:cNvSpPr txBox="1"/>
            <p:nvPr/>
          </p:nvSpPr>
          <p:spPr>
            <a:xfrm>
              <a:off x="1692092" y="3141136"/>
              <a:ext cx="8904378" cy="16055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trước sau một lòng một dạ; đúng với sự thật không thêm bớt.</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3" name="Arrow: Right 22"/>
          <p:cNvSpPr/>
          <p:nvPr/>
        </p:nvSpPr>
        <p:spPr>
          <a:xfrm>
            <a:off x="4275733" y="428625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p:cNvGrpSpPr/>
          <p:nvPr/>
        </p:nvGrpSpPr>
        <p:grpSpPr>
          <a:xfrm>
            <a:off x="792067" y="904474"/>
            <a:ext cx="704966" cy="769441"/>
            <a:chOff x="1169225" y="238709"/>
            <a:chExt cx="704966" cy="769441"/>
          </a:xfrm>
        </p:grpSpPr>
        <p:sp>
          <p:nvSpPr>
            <p:cNvPr id="30"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10" name="Hộp Văn bản 9"/>
          <p:cNvSpPr txBox="1"/>
          <p:nvPr/>
        </p:nvSpPr>
        <p:spPr>
          <a:xfrm>
            <a:off x="1563632" y="904474"/>
            <a:ext cx="102436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Tra từ điển để tìm nghĩa của mỗi từ.</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 name="Group 1"/>
          <p:cNvGrpSpPr/>
          <p:nvPr/>
        </p:nvGrpSpPr>
        <p:grpSpPr>
          <a:xfrm>
            <a:off x="1497033" y="1987515"/>
            <a:ext cx="2569469" cy="708383"/>
            <a:chOff x="1497033" y="3453714"/>
            <a:chExt cx="9002801" cy="1344400"/>
          </a:xfrm>
        </p:grpSpPr>
        <p:sp>
          <p:nvSpPr>
            <p:cNvPr id="3" name="Rectangle: Rounded Corners 2"/>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tâm</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p:cNvGrpSpPr/>
          <p:nvPr/>
        </p:nvGrpSpPr>
        <p:grpSpPr>
          <a:xfrm>
            <a:off x="1535049" y="4057489"/>
            <a:ext cx="2569469" cy="708383"/>
            <a:chOff x="1497033" y="3453714"/>
            <a:chExt cx="9002801" cy="1344400"/>
          </a:xfrm>
        </p:grpSpPr>
        <p:sp>
          <p:nvSpPr>
            <p:cNvPr id="7" name="Rectangle: Rounded Corners 6"/>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Group 15"/>
          <p:cNvGrpSpPr/>
          <p:nvPr/>
        </p:nvGrpSpPr>
        <p:grpSpPr>
          <a:xfrm>
            <a:off x="4944848" y="1756782"/>
            <a:ext cx="6371917" cy="1992396"/>
            <a:chOff x="1497033" y="3453714"/>
            <a:chExt cx="9631172" cy="2389780"/>
          </a:xfrm>
        </p:grpSpPr>
        <p:sp>
          <p:nvSpPr>
            <p:cNvPr id="17" name="Rectangle: Rounded Corners 16"/>
            <p:cNvSpPr/>
            <p:nvPr/>
          </p:nvSpPr>
          <p:spPr>
            <a:xfrm>
              <a:off x="1497033" y="3453714"/>
              <a:ext cx="9378139" cy="2389780"/>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Hộp Văn bản 32"/>
            <p:cNvSpPr txBox="1"/>
            <p:nvPr/>
          </p:nvSpPr>
          <p:spPr>
            <a:xfrm>
              <a:off x="1750068" y="3596491"/>
              <a:ext cx="9378137" cy="21042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nơi ở giữa của một vùng nào đó; nơi tập trung những hoạt động trong một lĩnh vực nào đó.</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Arrow: Right 18"/>
          <p:cNvSpPr/>
          <p:nvPr/>
        </p:nvSpPr>
        <p:spPr>
          <a:xfrm>
            <a:off x="4191871" y="217170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p:cNvGrpSpPr/>
          <p:nvPr/>
        </p:nvGrpSpPr>
        <p:grpSpPr>
          <a:xfrm>
            <a:off x="5121939" y="4179594"/>
            <a:ext cx="6271111" cy="708383"/>
            <a:chOff x="1497033" y="3044566"/>
            <a:chExt cx="9099437" cy="1753548"/>
          </a:xfrm>
        </p:grpSpPr>
        <p:sp>
          <p:nvSpPr>
            <p:cNvPr id="21" name="Rectangle: Rounded Corners 20"/>
            <p:cNvSpPr/>
            <p:nvPr/>
          </p:nvSpPr>
          <p:spPr>
            <a:xfrm>
              <a:off x="1497033" y="3044566"/>
              <a:ext cx="9002801" cy="1753548"/>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Hộp Văn bản 32"/>
            <p:cNvSpPr txBox="1"/>
            <p:nvPr/>
          </p:nvSpPr>
          <p:spPr>
            <a:xfrm>
              <a:off x="1692092" y="3141136"/>
              <a:ext cx="8904378" cy="5915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ngay thẳng, thật thà</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3" name="Arrow: Right 22"/>
          <p:cNvSpPr/>
          <p:nvPr/>
        </p:nvSpPr>
        <p:spPr>
          <a:xfrm>
            <a:off x="4275733" y="428625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p:cNvSpPr txBox="1"/>
          <p:nvPr/>
        </p:nvSpPr>
        <p:spPr>
          <a:xfrm>
            <a:off x="1001907" y="841230"/>
            <a:ext cx="1024368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b.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Dựa vào kết quả bài tập a để xếp các từ trong khung thành hai nhóm.</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 name="Group 1"/>
          <p:cNvGrpSpPr/>
          <p:nvPr/>
        </p:nvGrpSpPr>
        <p:grpSpPr>
          <a:xfrm>
            <a:off x="1630232" y="1904254"/>
            <a:ext cx="8987036" cy="708383"/>
            <a:chOff x="1497033" y="3453714"/>
            <a:chExt cx="9002801" cy="1344400"/>
          </a:xfrm>
        </p:grpSpPr>
        <p:sp>
          <p:nvSpPr>
            <p:cNvPr id="3" name="Rectangle: Rounded Corners 2"/>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p:cNvSpPr txBox="1"/>
            <p:nvPr/>
          </p:nvSpPr>
          <p:spPr>
            <a:xfrm>
              <a:off x="1630233" y="3507590"/>
              <a:ext cx="87089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p:cNvGrpSpPr/>
          <p:nvPr/>
        </p:nvGrpSpPr>
        <p:grpSpPr>
          <a:xfrm>
            <a:off x="1001906" y="2981472"/>
            <a:ext cx="4008243" cy="2488582"/>
            <a:chOff x="1497030" y="3453714"/>
            <a:chExt cx="10060475" cy="2389780"/>
          </a:xfrm>
          <a:solidFill>
            <a:schemeClr val="bg1"/>
          </a:solidFill>
        </p:grpSpPr>
        <p:sp>
          <p:nvSpPr>
            <p:cNvPr id="7" name="Rectangle: Rounded Corners 6"/>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p:cNvSpPr txBox="1"/>
            <p:nvPr/>
          </p:nvSpPr>
          <p:spPr>
            <a:xfrm>
              <a:off x="1750068" y="3596491"/>
              <a:ext cx="9125104" cy="2216679"/>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Nhóm 1 (tiếng “trung” có nghĩa là “ở giữa”): trung thu, trung tâm.</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p:cNvGrpSpPr/>
          <p:nvPr/>
        </p:nvGrpSpPr>
        <p:grpSpPr>
          <a:xfrm>
            <a:off x="6448674" y="2981472"/>
            <a:ext cx="4640606" cy="2488582"/>
            <a:chOff x="1497030" y="3453714"/>
            <a:chExt cx="11647672" cy="2389780"/>
          </a:xfrm>
          <a:solidFill>
            <a:schemeClr val="bg1"/>
          </a:solidFill>
        </p:grpSpPr>
        <p:sp>
          <p:nvSpPr>
            <p:cNvPr id="11" name="Rectangle: Rounded Corners 10"/>
            <p:cNvSpPr/>
            <p:nvPr/>
          </p:nvSpPr>
          <p:spPr>
            <a:xfrm>
              <a:off x="1497030" y="3453714"/>
              <a:ext cx="11647672"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ộp Văn bản 32"/>
            <p:cNvSpPr txBox="1"/>
            <p:nvPr/>
          </p:nvSpPr>
          <p:spPr>
            <a:xfrm>
              <a:off x="1750068" y="3596491"/>
              <a:ext cx="11054461" cy="2216679"/>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Nhóm 2 (tiếng “trung” có nghĩa là “thật thà, ngay thẳng”): trung thành,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p:cNvSpPr txBox="1"/>
          <p:nvPr/>
        </p:nvSpPr>
        <p:spPr>
          <a:xfrm>
            <a:off x="1102720" y="980045"/>
            <a:ext cx="10243685" cy="584775"/>
          </a:xfrm>
          <a:prstGeom prst="rect">
            <a:avLst/>
          </a:prstGeom>
          <a:noFill/>
        </p:spPr>
        <p:txBody>
          <a:bodyPr wrap="square">
            <a:spAutoFit/>
          </a:bodyPr>
          <a:lstStyle/>
          <a:p>
            <a:pPr lvl="0"/>
            <a:r>
              <a:rPr lang="vi-VN" sz="3200">
                <a:solidFill>
                  <a:srgbClr val="C00000"/>
                </a:solidFill>
              </a:rPr>
              <a:t>c. </a:t>
            </a:r>
            <a:r>
              <a:rPr lang="vi-VN" sz="3200">
                <a:solidFill>
                  <a:prstClr val="black"/>
                </a:solidFill>
              </a:rPr>
              <a:t>Tìm thêm 2 – 3 từ thuộc mỗi nhóm.</a:t>
            </a:r>
            <a:endParaRPr lang="vi-VN" sz="3200">
              <a:solidFill>
                <a:prstClr val="black"/>
              </a:solidFill>
            </a:endParaRPr>
          </a:p>
        </p:txBody>
      </p:sp>
      <p:grpSp>
        <p:nvGrpSpPr>
          <p:cNvPr id="2" name="Group 1"/>
          <p:cNvGrpSpPr/>
          <p:nvPr/>
        </p:nvGrpSpPr>
        <p:grpSpPr>
          <a:xfrm>
            <a:off x="1630232" y="1904254"/>
            <a:ext cx="8987036" cy="708383"/>
            <a:chOff x="1497033" y="3453714"/>
            <a:chExt cx="9002801" cy="1344400"/>
          </a:xfrm>
        </p:grpSpPr>
        <p:sp>
          <p:nvSpPr>
            <p:cNvPr id="3" name="Rectangle: Rounded Corners 2"/>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p:cNvSpPr txBox="1"/>
            <p:nvPr/>
          </p:nvSpPr>
          <p:spPr>
            <a:xfrm>
              <a:off x="1630233" y="3507590"/>
              <a:ext cx="87089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p:cNvGrpSpPr/>
          <p:nvPr/>
        </p:nvGrpSpPr>
        <p:grpSpPr>
          <a:xfrm>
            <a:off x="1001906" y="2981472"/>
            <a:ext cx="4008243" cy="2488582"/>
            <a:chOff x="1497030" y="3453714"/>
            <a:chExt cx="10060475" cy="2389780"/>
          </a:xfrm>
          <a:solidFill>
            <a:schemeClr val="bg1"/>
          </a:solidFill>
        </p:grpSpPr>
        <p:sp>
          <p:nvSpPr>
            <p:cNvPr id="7" name="Rectangle: Rounded Corners 6"/>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p:cNvSpPr txBox="1"/>
            <p:nvPr/>
          </p:nvSpPr>
          <p:spPr>
            <a:xfrm>
              <a:off x="1750068" y="3596491"/>
              <a:ext cx="9807437"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1: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bình, trung du, trung gian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p:cNvGrpSpPr/>
          <p:nvPr/>
        </p:nvGrpSpPr>
        <p:grpSpPr>
          <a:xfrm>
            <a:off x="6448674" y="2981472"/>
            <a:ext cx="4640606" cy="2488582"/>
            <a:chOff x="1497030" y="3453714"/>
            <a:chExt cx="11647672" cy="2389780"/>
          </a:xfrm>
          <a:solidFill>
            <a:schemeClr val="bg1"/>
          </a:solidFill>
        </p:grpSpPr>
        <p:sp>
          <p:nvSpPr>
            <p:cNvPr id="11" name="Rectangle: Rounded Corners 10"/>
            <p:cNvSpPr/>
            <p:nvPr/>
          </p:nvSpPr>
          <p:spPr>
            <a:xfrm>
              <a:off x="1497030" y="3453714"/>
              <a:ext cx="11647672"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ộp Văn bản 32"/>
            <p:cNvSpPr txBox="1"/>
            <p:nvPr/>
          </p:nvSpPr>
          <p:spPr>
            <a:xfrm>
              <a:off x="1750068" y="3596491"/>
              <a:ext cx="11054461"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2: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kiên, trung hậu, trung dũng</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p:cNvSpPr txBox="1"/>
          <p:nvPr/>
        </p:nvSpPr>
        <p:spPr>
          <a:xfrm>
            <a:off x="1102720" y="980045"/>
            <a:ext cx="10243685" cy="646331"/>
          </a:xfrm>
          <a:prstGeom prst="rect">
            <a:avLst/>
          </a:prstGeom>
          <a:noFill/>
        </p:spPr>
        <p:txBody>
          <a:bodyPr wrap="square">
            <a:spAutoFit/>
          </a:bodyPr>
          <a:lstStyle/>
          <a:p>
            <a:pPr lvl="0"/>
            <a:r>
              <a:rPr lang="vi-VN" sz="3600">
                <a:solidFill>
                  <a:srgbClr val="C00000"/>
                </a:solidFill>
              </a:rPr>
              <a:t>d. </a:t>
            </a:r>
            <a:r>
              <a:rPr lang="vi-VN" sz="3600">
                <a:solidFill>
                  <a:prstClr val="black"/>
                </a:solidFill>
              </a:rPr>
              <a:t>Đặt câu với một từ tìm được ở mỗi nhóm.</a:t>
            </a:r>
            <a:endParaRPr lang="en-US" sz="3600">
              <a:solidFill>
                <a:prstClr val="black"/>
              </a:solidFill>
            </a:endParaRPr>
          </a:p>
        </p:txBody>
      </p:sp>
      <p:grpSp>
        <p:nvGrpSpPr>
          <p:cNvPr id="2" name="Group 1"/>
          <p:cNvGrpSpPr/>
          <p:nvPr/>
        </p:nvGrpSpPr>
        <p:grpSpPr>
          <a:xfrm>
            <a:off x="1630232" y="1904254"/>
            <a:ext cx="8987036" cy="708383"/>
            <a:chOff x="1497033" y="3453714"/>
            <a:chExt cx="9002801" cy="1344400"/>
          </a:xfrm>
        </p:grpSpPr>
        <p:sp>
          <p:nvSpPr>
            <p:cNvPr id="3" name="Rectangle: Rounded Corners 2"/>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p:cNvSpPr txBox="1"/>
            <p:nvPr/>
          </p:nvSpPr>
          <p:spPr>
            <a:xfrm>
              <a:off x="1630233" y="3507590"/>
              <a:ext cx="87089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p:cNvGrpSpPr/>
          <p:nvPr/>
        </p:nvGrpSpPr>
        <p:grpSpPr>
          <a:xfrm>
            <a:off x="1001906" y="2981472"/>
            <a:ext cx="4008243" cy="2488582"/>
            <a:chOff x="1497030" y="3453714"/>
            <a:chExt cx="10060475" cy="2389780"/>
          </a:xfrm>
          <a:solidFill>
            <a:schemeClr val="bg1"/>
          </a:solidFill>
        </p:grpSpPr>
        <p:sp>
          <p:nvSpPr>
            <p:cNvPr id="7" name="Rectangle: Rounded Corners 6"/>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p:cNvSpPr txBox="1"/>
            <p:nvPr/>
          </p:nvSpPr>
          <p:spPr>
            <a:xfrm>
              <a:off x="1750068" y="3596491"/>
              <a:ext cx="9807437"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1: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bình, trung du, trung gian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p:cNvGrpSpPr/>
          <p:nvPr/>
        </p:nvGrpSpPr>
        <p:grpSpPr>
          <a:xfrm>
            <a:off x="6448674" y="2981472"/>
            <a:ext cx="4640606" cy="2488582"/>
            <a:chOff x="1497030" y="3453714"/>
            <a:chExt cx="11647672" cy="2389780"/>
          </a:xfrm>
          <a:solidFill>
            <a:schemeClr val="bg1"/>
          </a:solidFill>
        </p:grpSpPr>
        <p:sp>
          <p:nvSpPr>
            <p:cNvPr id="11" name="Rectangle: Rounded Corners 10"/>
            <p:cNvSpPr/>
            <p:nvPr/>
          </p:nvSpPr>
          <p:spPr>
            <a:xfrm>
              <a:off x="1497030" y="3453714"/>
              <a:ext cx="11647672"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ộp Văn bản 32"/>
            <p:cNvSpPr txBox="1"/>
            <p:nvPr/>
          </p:nvSpPr>
          <p:spPr>
            <a:xfrm>
              <a:off x="1750068" y="3596491"/>
              <a:ext cx="11054461"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2: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kiên, trung hậu, trung dũng</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 name="Group 4"/>
          <p:cNvGrpSpPr/>
          <p:nvPr/>
        </p:nvGrpSpPr>
        <p:grpSpPr>
          <a:xfrm>
            <a:off x="815425" y="2981472"/>
            <a:ext cx="4526751" cy="2488582"/>
            <a:chOff x="1497030" y="3453714"/>
            <a:chExt cx="10060475" cy="2389780"/>
          </a:xfrm>
          <a:solidFill>
            <a:schemeClr val="bg1"/>
          </a:solidFill>
        </p:grpSpPr>
        <p:sp>
          <p:nvSpPr>
            <p:cNvPr id="13" name="Rectangle: Rounded Corners 12"/>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Hộp Văn bản 32"/>
            <p:cNvSpPr txBox="1"/>
            <p:nvPr/>
          </p:nvSpPr>
          <p:spPr>
            <a:xfrm>
              <a:off x="1638040" y="3717599"/>
              <a:ext cx="9807438" cy="1862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Mức thu nhập </a:t>
              </a:r>
              <a:r>
                <a:rPr kumimoji="0" lang="vi-VN" sz="4000" b="0" i="0" u="none" strike="noStrike" kern="1200" cap="none" spc="0" normalizeH="0" baseline="0" noProof="0">
                  <a:ln>
                    <a:noFill/>
                  </a:ln>
                  <a:effectLst/>
                  <a:uLnTx/>
                  <a:uFillTx/>
                  <a:latin typeface="Calibri" panose="020F0502020204030204"/>
                  <a:ea typeface="+mn-ea"/>
                  <a:cs typeface="+mn-cs"/>
                </a:rPr>
                <a:t>trung bình </a:t>
              </a: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của gia đình em là 6 triệu đồng.</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p:cNvGrpSpPr/>
          <p:nvPr/>
        </p:nvGrpSpPr>
        <p:grpSpPr>
          <a:xfrm>
            <a:off x="6505601" y="2962177"/>
            <a:ext cx="4526751" cy="2488582"/>
            <a:chOff x="1497030" y="3453714"/>
            <a:chExt cx="10060475" cy="2389780"/>
          </a:xfrm>
          <a:solidFill>
            <a:schemeClr val="bg1"/>
          </a:solidFill>
        </p:grpSpPr>
        <p:sp>
          <p:nvSpPr>
            <p:cNvPr id="16" name="Rectangle: Rounded Corners 15"/>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Hộp Văn bản 32"/>
            <p:cNvSpPr txBox="1"/>
            <p:nvPr/>
          </p:nvSpPr>
          <p:spPr>
            <a:xfrm>
              <a:off x="1638040" y="3717599"/>
              <a:ext cx="9807438" cy="1862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Những người </a:t>
              </a:r>
              <a:r>
                <a:rPr kumimoji="0" lang="vi-VN" sz="4000" b="0" i="0" u="none" strike="noStrike" kern="1200" cap="none" spc="0" normalizeH="0" baseline="0" noProof="0">
                  <a:ln>
                    <a:noFill/>
                  </a:ln>
                  <a:effectLst/>
                  <a:uLnTx/>
                  <a:uFillTx/>
                  <a:latin typeface="Calibri" panose="020F0502020204030204"/>
                  <a:ea typeface="+mn-ea"/>
                  <a:cs typeface="+mn-cs"/>
                </a:rPr>
                <a:t>trung hậu</a:t>
              </a: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 thường rất được yêu quý</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p:cNvSpPr txBox="1"/>
          <p:nvPr/>
        </p:nvSpPr>
        <p:spPr>
          <a:xfrm>
            <a:off x="1891861" y="931557"/>
            <a:ext cx="8908889" cy="2551917"/>
          </a:xfrm>
          <a:prstGeom prst="rect">
            <a:avLst/>
          </a:prstGeom>
          <a:noFill/>
        </p:spPr>
        <p:txBody>
          <a:bodyPr wrap="square" rtlCol="0">
            <a:spAutoFit/>
          </a:bodyPr>
          <a:lstStyle/>
          <a:p>
            <a:pPr lvl="0" algn="ctr">
              <a:lnSpc>
                <a:spcPct val="80000"/>
              </a:lnSpc>
            </a:pPr>
            <a:r>
              <a:rPr lang="vi-VN" sz="6600">
                <a:ln w="28575">
                  <a:solidFill>
                    <a:srgbClr val="FF0000"/>
                  </a:solidFill>
                </a:ln>
                <a:solidFill>
                  <a:srgbClr val="FFFF00"/>
                </a:solidFill>
                <a:ea typeface="LNTH-LuoLuoNotangYuanTi 1" pitchFamily="2" charset="-128"/>
                <a:cs typeface="LNTH-LuoLuoNotangYuanTi 1" pitchFamily="2" charset="-128"/>
              </a:rPr>
              <a:t>Viết câu giới thiệu một câu chuyện về lòng trung thực </a:t>
            </a:r>
            <a:endParaRPr kumimoji="0" lang="en-US" sz="6600" b="0" i="0" u="none" strike="noStrike" kern="1200" cap="none" spc="0" normalizeH="0" baseline="0" noProof="0">
              <a:ln w="28575">
                <a:solidFill>
                  <a:srgbClr val="FF0000"/>
                </a:solidFill>
              </a:ln>
              <a:solidFill>
                <a:srgbClr val="FFFF00"/>
              </a:solidFill>
              <a:effectLst/>
              <a:uLnTx/>
              <a:uFillTx/>
              <a:latin typeface="Aptos" panose="02110004020202020204"/>
              <a:ea typeface="LNTH-LuoLuoNotangYuanTi 1" pitchFamily="2" charset="-128"/>
              <a:cs typeface="LNTH-LuoLuoNotangYuanTi 1" pitchFamily="2" charset="-128"/>
            </a:endParaRPr>
          </a:p>
        </p:txBody>
      </p:sp>
      <p:sp>
        <p:nvSpPr>
          <p:cNvPr id="18" name="Hình chữ nhật: Góc Tròn 17"/>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p:cNvPicPr>
            <a:picLocks noChangeAspect="1"/>
          </p:cNvPicPr>
          <p:nvPr/>
        </p:nvPicPr>
        <p:blipFill>
          <a:blip r:embed="rId3"/>
          <a:stretch>
            <a:fillRect/>
          </a:stretch>
        </p:blipFill>
        <p:spPr>
          <a:xfrm>
            <a:off x="6400800" y="3429000"/>
            <a:ext cx="2519817" cy="31881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p:cNvGrpSpPr/>
          <p:nvPr/>
        </p:nvGrpSpPr>
        <p:grpSpPr>
          <a:xfrm>
            <a:off x="807282" y="1196862"/>
            <a:ext cx="704966" cy="769441"/>
            <a:chOff x="1169225" y="238709"/>
            <a:chExt cx="704966" cy="769441"/>
          </a:xfrm>
        </p:grpSpPr>
        <p:sp>
          <p:nvSpPr>
            <p:cNvPr id="30"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a:solidFill>
                    <a:prstClr val="white"/>
                  </a:solidFill>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p:cNvSpPr txBox="1"/>
          <p:nvPr/>
        </p:nvSpPr>
        <p:spPr>
          <a:xfrm>
            <a:off x="1524329" y="1250737"/>
            <a:ext cx="10035325" cy="1077218"/>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Viết 3 – 4 câu giới thiệu một câu chuyện về lòng trung thực mà em</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đã nghe, đã đọc.</a:t>
            </a:r>
            <a:endPar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Freeform 6"/>
          <p:cNvSpPr/>
          <p:nvPr/>
        </p:nvSpPr>
        <p:spPr>
          <a:xfrm>
            <a:off x="4217973" y="2189019"/>
            <a:ext cx="2982220" cy="3173981"/>
          </a:xfrm>
          <a:custGeom>
            <a:avLst/>
            <a:gdLst/>
            <a:ahLst/>
            <a:cxnLst/>
            <a:rect l="l" t="t" r="r" b="b"/>
            <a:pathLst>
              <a:path w="7732395" h="8229600">
                <a:moveTo>
                  <a:pt x="0" y="0"/>
                </a:moveTo>
                <a:lnTo>
                  <a:pt x="7732395" y="0"/>
                </a:lnTo>
                <a:lnTo>
                  <a:pt x="7732395" y="8229600"/>
                </a:lnTo>
                <a:lnTo>
                  <a:pt x="0" y="8229600"/>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7" name="Nhóm 6"/>
          <p:cNvGrpSpPr/>
          <p:nvPr/>
        </p:nvGrpSpPr>
        <p:grpSpPr>
          <a:xfrm>
            <a:off x="3257168" y="105546"/>
            <a:ext cx="5030544" cy="1569661"/>
            <a:chOff x="2358440" y="468023"/>
            <a:chExt cx="3262188" cy="1206831"/>
          </a:xfrm>
        </p:grpSpPr>
        <p:sp>
          <p:nvSpPr>
            <p:cNvPr id="8" name="TextBox 4"/>
            <p:cNvSpPr txBox="1"/>
            <p:nvPr/>
          </p:nvSpPr>
          <p:spPr>
            <a:xfrm>
              <a:off x="2358440" y="468024"/>
              <a:ext cx="3262188" cy="1206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a:ln w="317500">
                    <a:solidFill>
                      <a:prstClr val="white"/>
                    </a:solidFill>
                  </a:ln>
                  <a:solidFill>
                    <a:prstClr val="black"/>
                  </a:solidFill>
                  <a:effectLst>
                    <a:outerShdw blurRad="50800" dist="38100" algn="l" rotWithShape="0">
                      <a:prstClr val="black">
                        <a:alpha val="40000"/>
                      </a:prstClr>
                    </a:outerShdw>
                  </a:effectLst>
                  <a:uLnTx/>
                  <a:uFillTx/>
                  <a:latin typeface="LNTH-Dinomiko" panose="02000500000000000000" pitchFamily="2" charset="0"/>
                  <a:ea typeface="+mn-ea"/>
                  <a:cs typeface="+mn-cs"/>
                </a:rPr>
                <a:t>MỤC TIÊU</a:t>
              </a:r>
              <a:endParaRPr kumimoji="0" lang="en-US" sz="9600" b="0" i="0" u="none" strike="noStrike" kern="1200" cap="none" spc="0" normalizeH="0" baseline="0" noProof="0">
                <a:ln w="317500">
                  <a:solidFill>
                    <a:prstClr val="white"/>
                  </a:solidFill>
                </a:ln>
                <a:solidFill>
                  <a:prstClr val="black"/>
                </a:solidFill>
                <a:effectLst>
                  <a:outerShdw blurRad="50800" dist="38100" algn="l" rotWithShape="0">
                    <a:prstClr val="black">
                      <a:alpha val="40000"/>
                    </a:prstClr>
                  </a:outerShdw>
                </a:effectLst>
                <a:uLnTx/>
                <a:uFillTx/>
                <a:latin typeface="LNTH-Dinomiko" panose="02000500000000000000" pitchFamily="2" charset="0"/>
                <a:ea typeface="+mn-ea"/>
                <a:cs typeface="+mn-cs"/>
              </a:endParaRPr>
            </a:p>
          </p:txBody>
        </p:sp>
        <p:sp>
          <p:nvSpPr>
            <p:cNvPr id="9" name="TextBox 5"/>
            <p:cNvSpPr txBox="1"/>
            <p:nvPr/>
          </p:nvSpPr>
          <p:spPr>
            <a:xfrm>
              <a:off x="2358440" y="468023"/>
              <a:ext cx="3262188" cy="1206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a:ln>
                    <a:noFill/>
                  </a:ln>
                  <a:solidFill>
                    <a:srgbClr val="FF0000"/>
                  </a:solidFill>
                  <a:effectLst/>
                  <a:uLnTx/>
                  <a:uFillTx/>
                  <a:latin typeface="LNTH-Dinomiko" panose="02000500000000000000" pitchFamily="2" charset="0"/>
                  <a:ea typeface="+mn-ea"/>
                  <a:cs typeface="+mn-cs"/>
                </a:rPr>
                <a:t>MỤC TIÊU</a:t>
              </a:r>
              <a:endParaRPr kumimoji="0" lang="en-US" sz="9600" b="0" i="0" u="none" strike="noStrike" kern="1200" cap="none" spc="0" normalizeH="0" baseline="0" noProof="0">
                <a:ln>
                  <a:noFill/>
                </a:ln>
                <a:solidFill>
                  <a:srgbClr val="FF0000"/>
                </a:solidFill>
                <a:effectLst/>
                <a:uLnTx/>
                <a:uFillTx/>
                <a:latin typeface="LNTH-Dinomiko" panose="02000500000000000000" pitchFamily="2" charset="0"/>
                <a:ea typeface="+mn-ea"/>
                <a:cs typeface="+mn-cs"/>
              </a:endParaRPr>
            </a:p>
          </p:txBody>
        </p:sp>
      </p:grpSp>
      <p:sp>
        <p:nvSpPr>
          <p:cNvPr id="11" name="Hình chữ nhật: Góc Tròn 10"/>
          <p:cNvSpPr/>
          <p:nvPr/>
        </p:nvSpPr>
        <p:spPr>
          <a:xfrm>
            <a:off x="841820" y="1675206"/>
            <a:ext cx="10277236" cy="2944091"/>
          </a:xfrm>
          <a:prstGeom prst="roundRect">
            <a:avLst/>
          </a:prstGeom>
          <a:solidFill>
            <a:srgbClr val="FFFFFF">
              <a:alpha val="82000"/>
            </a:srgbClr>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p:cNvPicPr>
            <a:picLocks noChangeAspect="1"/>
          </p:cNvPicPr>
          <p:nvPr/>
        </p:nvPicPr>
        <p:blipFill rotWithShape="1">
          <a:blip r:embed="rId2">
            <a:extLst>
              <a:ext uri="{96DAC541-7B7A-43D3-8B79-37D633B846F1}">
                <asvg:svgBlip xmlns:asvg="http://schemas.microsoft.com/office/drawing/2016/SVG/main" r:embed="rId3"/>
              </a:ext>
            </a:extLst>
          </a:blip>
          <a:srcRect b="10077"/>
          <a:stretch>
            <a:fillRect/>
          </a:stretch>
        </p:blipFill>
        <p:spPr>
          <a:xfrm>
            <a:off x="1461110" y="2276669"/>
            <a:ext cx="890367" cy="708289"/>
          </a:xfrm>
          <a:prstGeom prst="rect">
            <a:avLst/>
          </a:prstGeom>
        </p:spPr>
      </p:pic>
      <p:sp>
        <p:nvSpPr>
          <p:cNvPr id="15" name="Hộp Văn bản 14"/>
          <p:cNvSpPr txBox="1"/>
          <p:nvPr/>
        </p:nvSpPr>
        <p:spPr>
          <a:xfrm>
            <a:off x="2351477" y="2098482"/>
            <a:ext cx="6983592" cy="2308324"/>
          </a:xfrm>
          <a:prstGeom prst="rect">
            <a:avLst/>
          </a:prstGeom>
          <a:noFill/>
        </p:spPr>
        <p:txBody>
          <a:bodyPr wrap="square">
            <a:spAutoFit/>
          </a:bodyPr>
          <a:lstStyle/>
          <a:p>
            <a:pPr lvl="0" algn="just"/>
            <a:r>
              <a:rPr lang="vi-VN" sz="4800">
                <a:solidFill>
                  <a:prstClr val="black"/>
                </a:solidFill>
                <a:latin typeface="Calibri" panose="020F0502020204030204" pitchFamily="34" charset="0"/>
                <a:cs typeface="Calibri" panose="020F0502020204030204" pitchFamily="34" charset="0"/>
              </a:rPr>
              <a:t>Luyện tập sử dụng từ điển để tìm hiểu nghĩa của từ đa nghĩa.</a:t>
            </a:r>
            <a:endParaRPr kumimoji="0" lang="en-US" sz="4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21"/>
          <p:cNvPicPr>
            <a:picLocks noChangeAspect="1"/>
          </p:cNvPicPr>
          <p:nvPr/>
        </p:nvPicPr>
        <p:blipFill>
          <a:blip r:embed="rId4"/>
          <a:srcRect/>
          <a:stretch>
            <a:fillRect/>
          </a:stretch>
        </p:blipFill>
        <p:spPr>
          <a:xfrm>
            <a:off x="9263450" y="1675206"/>
            <a:ext cx="2599476" cy="5130545"/>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12" fill="hold" nodeType="after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p:cNvPicPr>
            <a:picLocks noChangeAspect="1"/>
          </p:cNvPicPr>
          <p:nvPr/>
        </p:nvPicPr>
        <p:blipFill>
          <a:blip r:embed="rId2"/>
          <a:stretch>
            <a:fillRect/>
          </a:stretch>
        </p:blipFill>
        <p:spPr>
          <a:xfrm>
            <a:off x="3343849" y="1638780"/>
            <a:ext cx="6134745" cy="4983098"/>
          </a:xfrm>
          <a:prstGeom prst="rect">
            <a:avLst/>
          </a:prstGeom>
        </p:spPr>
      </p:pic>
      <p:grpSp>
        <p:nvGrpSpPr>
          <p:cNvPr id="4" name="Nhóm 3"/>
          <p:cNvGrpSpPr/>
          <p:nvPr/>
        </p:nvGrpSpPr>
        <p:grpSpPr>
          <a:xfrm>
            <a:off x="1673838" y="583355"/>
            <a:ext cx="9301685" cy="998220"/>
            <a:chOff x="712469" y="0"/>
            <a:chExt cx="9301685" cy="998220"/>
          </a:xfrm>
        </p:grpSpPr>
        <p:sp>
          <p:nvSpPr>
            <p:cNvPr id="7" name="Hình chữ nhật 6"/>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Hộp Văn bản 7"/>
            <p:cNvSpPr txBox="1"/>
            <p:nvPr/>
          </p:nvSpPr>
          <p:spPr>
            <a:xfrm>
              <a:off x="1846041" y="127759"/>
              <a:ext cx="8160058" cy="707886"/>
            </a:xfrm>
            <a:prstGeom prst="rect">
              <a:avLst/>
            </a:prstGeom>
            <a:noFill/>
          </p:spPr>
          <p:txBody>
            <a:bodyPr wrap="square" rtlCol="0">
              <a:spAutoFit/>
            </a:bodyPr>
            <a:lstStyle/>
            <a:p>
              <a:r>
                <a:rPr lang="en-US" sz="4000" b="1">
                  <a:latin typeface="+mn-lt"/>
                </a:rPr>
                <a:t>Thực hiện bài tập 3 vào vở bài tập </a:t>
              </a:r>
              <a:endParaRPr lang="en-US" sz="4000" b="1">
                <a:latin typeface="+mn-lt"/>
              </a:endParaRPr>
            </a:p>
          </p:txBody>
        </p:sp>
      </p:grpSp>
      <p:grpSp>
        <p:nvGrpSpPr>
          <p:cNvPr id="9" name="Nhóm 8"/>
          <p:cNvGrpSpPr/>
          <p:nvPr/>
        </p:nvGrpSpPr>
        <p:grpSpPr>
          <a:xfrm>
            <a:off x="557211" y="524327"/>
            <a:ext cx="2368545" cy="2228905"/>
            <a:chOff x="-88562" y="-57205"/>
            <a:chExt cx="2368545" cy="2228905"/>
          </a:xfrm>
        </p:grpSpPr>
        <p:sp>
          <p:nvSpPr>
            <p:cNvPr id="18" name="Hình Bầu dục 17"/>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A cartoon of a child holding a pencil&#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429192"/>
            <a:ext cx="11289437" cy="566976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p:cNvGrpSpPr/>
          <p:nvPr/>
        </p:nvGrpSpPr>
        <p:grpSpPr>
          <a:xfrm>
            <a:off x="807282" y="881374"/>
            <a:ext cx="704966" cy="769441"/>
            <a:chOff x="1169225" y="238709"/>
            <a:chExt cx="704966" cy="769441"/>
          </a:xfrm>
        </p:grpSpPr>
        <p:sp>
          <p:nvSpPr>
            <p:cNvPr id="30"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a:solidFill>
                    <a:prstClr val="white"/>
                  </a:solidFill>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p:cNvSpPr txBox="1"/>
          <p:nvPr/>
        </p:nvSpPr>
        <p:spPr>
          <a:xfrm>
            <a:off x="1524329" y="935249"/>
            <a:ext cx="10035325" cy="1077218"/>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Viết 3 – 4 câu giới thiệu một câu chuyện về lòng trung thực mà em</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đã nghe, đã đọc.</a:t>
            </a:r>
            <a:endParaRPr lang="en-US" sz="3200" b="1">
              <a:solidFill>
                <a:srgbClr val="FF0000"/>
              </a:solidFill>
              <a:latin typeface="Calibri" panose="020F0502020204030204" pitchFamily="34" charset="0"/>
              <a:cs typeface="Calibri" panose="020F0502020204030204" pitchFamily="34" charset="0"/>
            </a:endParaRPr>
          </a:p>
        </p:txBody>
      </p:sp>
      <p:sp>
        <p:nvSpPr>
          <p:cNvPr id="2" name="TextBox 8"/>
          <p:cNvSpPr txBox="1"/>
          <p:nvPr/>
        </p:nvSpPr>
        <p:spPr>
          <a:xfrm>
            <a:off x="331819" y="2044704"/>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6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4" name="Picture 3"/>
          <p:cNvPicPr>
            <a:picLocks noChangeAspect="1"/>
          </p:cNvPicPr>
          <p:nvPr/>
        </p:nvPicPr>
        <p:blipFill>
          <a:blip r:embed="rId2"/>
          <a:srcRect/>
          <a:stretch>
            <a:fillRect/>
          </a:stretch>
        </p:blipFill>
        <p:spPr>
          <a:xfrm>
            <a:off x="8924376" y="3113512"/>
            <a:ext cx="1765960" cy="2722096"/>
          </a:xfrm>
          <a:prstGeom prst="rect">
            <a:avLst/>
          </a:prstGeom>
        </p:spPr>
      </p:pic>
      <p:pic>
        <p:nvPicPr>
          <p:cNvPr id="6" name="Picture 4"/>
          <p:cNvPicPr>
            <a:picLocks noChangeAspect="1"/>
          </p:cNvPicPr>
          <p:nvPr/>
        </p:nvPicPr>
        <p:blipFill>
          <a:blip r:embed="rId3"/>
          <a:srcRect/>
          <a:stretch>
            <a:fillRect/>
          </a:stretch>
        </p:blipFill>
        <p:spPr>
          <a:xfrm>
            <a:off x="1174803" y="3113512"/>
            <a:ext cx="1649137" cy="2722096"/>
          </a:xfrm>
          <a:prstGeom prst="rect">
            <a:avLst/>
          </a:prstGeom>
        </p:spPr>
      </p:pic>
      <p:grpSp>
        <p:nvGrpSpPr>
          <p:cNvPr id="7" name="Group 44"/>
          <p:cNvGrpSpPr/>
          <p:nvPr/>
        </p:nvGrpSpPr>
        <p:grpSpPr>
          <a:xfrm>
            <a:off x="2777995" y="2960225"/>
            <a:ext cx="6041092" cy="1052197"/>
            <a:chOff x="6023776" y="2131844"/>
            <a:chExt cx="6041092" cy="1052197"/>
          </a:xfrm>
        </p:grpSpPr>
        <p:pic>
          <p:nvPicPr>
            <p:cNvPr id="8" name="Picture 32"/>
            <p:cNvPicPr>
              <a:picLocks noChangeAspect="1"/>
            </p:cNvPicPr>
            <p:nvPr/>
          </p:nvPicPr>
          <p:blipFill>
            <a:blip r:embed="rId4"/>
            <a:stretch>
              <a:fillRect/>
            </a:stretch>
          </p:blipFill>
          <p:spPr>
            <a:xfrm>
              <a:off x="6023776" y="2131844"/>
              <a:ext cx="3993405" cy="1052197"/>
            </a:xfrm>
            <a:prstGeom prst="rect">
              <a:avLst/>
            </a:prstGeom>
          </p:spPr>
        </p:pic>
        <p:pic>
          <p:nvPicPr>
            <p:cNvPr id="9" name="Picture 43"/>
            <p:cNvPicPr>
              <a:picLocks noChangeAspect="1"/>
            </p:cNvPicPr>
            <p:nvPr/>
          </p:nvPicPr>
          <p:blipFill>
            <a:blip r:embed="rId5"/>
            <a:stretch>
              <a:fillRect/>
            </a:stretch>
          </p:blipFill>
          <p:spPr>
            <a:xfrm>
              <a:off x="10122470" y="2156991"/>
              <a:ext cx="1942398" cy="101815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par>
                                <p:cTn id="20" presetID="3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par>
                                <p:cTn id="26" presetID="3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429192"/>
            <a:ext cx="11289437" cy="566976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p:cNvGrpSpPr/>
          <p:nvPr/>
        </p:nvGrpSpPr>
        <p:grpSpPr>
          <a:xfrm>
            <a:off x="807282" y="881374"/>
            <a:ext cx="704966" cy="769441"/>
            <a:chOff x="1169225" y="238709"/>
            <a:chExt cx="704966" cy="769441"/>
          </a:xfrm>
        </p:grpSpPr>
        <p:sp>
          <p:nvSpPr>
            <p:cNvPr id="30"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a:solidFill>
                    <a:prstClr val="white"/>
                  </a:solidFill>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p:cNvSpPr txBox="1"/>
          <p:nvPr/>
        </p:nvSpPr>
        <p:spPr>
          <a:xfrm>
            <a:off x="1524329" y="935249"/>
            <a:ext cx="10035325" cy="1077218"/>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Viết 3 – 4 câu giới thiệu một câu chuyện về lòng trung thực mà em</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đã nghe, đã đọc.</a:t>
            </a:r>
            <a:endParaRPr lang="en-US" sz="3200" b="1">
              <a:solidFill>
                <a:srgbClr val="FF0000"/>
              </a:solidFill>
              <a:latin typeface="Calibri" panose="020F0502020204030204" pitchFamily="34" charset="0"/>
              <a:cs typeface="Calibri" panose="020F0502020204030204" pitchFamily="34" charset="0"/>
            </a:endParaRPr>
          </a:p>
        </p:txBody>
      </p:sp>
      <p:sp>
        <p:nvSpPr>
          <p:cNvPr id="2" name="TextBox 8"/>
          <p:cNvSpPr txBox="1"/>
          <p:nvPr/>
        </p:nvSpPr>
        <p:spPr>
          <a:xfrm>
            <a:off x="331819" y="2044704"/>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0" name="Hộp Văn bản 9"/>
          <p:cNvSpPr txBox="1"/>
          <p:nvPr/>
        </p:nvSpPr>
        <p:spPr>
          <a:xfrm>
            <a:off x="770141" y="3060367"/>
            <a:ext cx="10651716" cy="2862322"/>
          </a:xfrm>
          <a:prstGeom prst="rect">
            <a:avLst/>
          </a:prstGeom>
          <a:noFill/>
        </p:spPr>
        <p:txBody>
          <a:bodyPr wrap="square">
            <a:spAutoFit/>
          </a:bodyPr>
          <a:lstStyle/>
          <a:p>
            <a:pPr algn="just"/>
            <a:r>
              <a:rPr lang="vi-VN" sz="3000">
                <a:solidFill>
                  <a:srgbClr val="000000"/>
                </a:solidFill>
                <a:latin typeface="Calibri" panose="020F0502020204030204" pitchFamily="34" charset="0"/>
                <a:cs typeface="Calibri" panose="020F0502020204030204" pitchFamily="34" charset="0"/>
              </a:rPr>
              <a:t>Tô Hiến Thành là một nhân vật lịch sử vô cùng nổi tiếng về lòng trung thực. Câu chuyện “Một người chính trực” chính là câu chuyện nói về phẩm chất cao quý ấy của của ông. Qua hai mẩu chuyện đó, em rất hiểu và khâm phục tấm gương trung thực, thẳng thắn của Tô Hiến Thành. Ông chính là tấm gương sáng cho con cháu đời sau học tập và noi gương.</a:t>
            </a:r>
            <a:endParaRPr lang="en-US" sz="300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050" b="0" i="0" u="none" strike="noStrike" kern="0" cap="none" spc="0" normalizeH="0" baseline="0" noProof="0">
              <a:ln>
                <a:noFill/>
              </a:ln>
              <a:solidFill>
                <a:srgbClr val="1E0E2F"/>
              </a:solidFill>
              <a:effectLst/>
              <a:uLnTx/>
              <a:uFillTx/>
              <a:latin typeface="Calibri" panose="020F0502020204030204"/>
              <a:ea typeface="+mn-ea"/>
              <a:cs typeface="+mn-cs"/>
              <a:sym typeface="Arial" panose="020B0604020202020204"/>
            </a:endParaRPr>
          </a:p>
        </p:txBody>
      </p:sp>
      <p:sp>
        <p:nvSpPr>
          <p:cNvPr id="3" name="TextBox 2"/>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panose="020B0604020202020204"/>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panose="020B0604020202020204"/>
                <a:sym typeface="Arial" panose="020B0604020202020204"/>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panose="020B0604020202020204"/>
                <a:sym typeface="Arial" panose="020B0604020202020204"/>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panose="020B0604020202020204"/>
                <a:sym typeface="Arial" panose="020B0604020202020204"/>
              </a:rPr>
              <a:t>DÒ</a:t>
            </a:r>
            <a:endPar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panose="020B0604020202020204"/>
              <a:sym typeface="Arial" panose="020B0604020202020204"/>
            </a:endParaRPr>
          </a:p>
        </p:txBody>
      </p:sp>
      <p:pic>
        <p:nvPicPr>
          <p:cNvPr id="13" name="Hình ảnh 12" descr="Ảnh có chứa trang phục, Mặt người, phim hoạt hình, người&#10;&#10;Mô tả được tạo tự động"/>
          <p:cNvPicPr>
            <a:picLocks noChangeAspect="1"/>
          </p:cNvPicPr>
          <p:nvPr/>
        </p:nvPicPr>
        <p:blipFill>
          <a:blip r:embed="rId2"/>
          <a:stretch>
            <a:fillRect/>
          </a:stretch>
        </p:blipFill>
        <p:spPr>
          <a:xfrm>
            <a:off x="7547885" y="3243638"/>
            <a:ext cx="4377924" cy="35560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Picture 21"/>
          <p:cNvPicPr>
            <a:picLocks noChangeAspect="1"/>
          </p:cNvPicPr>
          <p:nvPr/>
        </p:nvPicPr>
        <p:blipFill>
          <a:blip r:embed="rId2"/>
          <a:srcRect/>
          <a:stretch>
            <a:fillRect/>
          </a:stretch>
        </p:blipFill>
        <p:spPr>
          <a:xfrm>
            <a:off x="8953347" y="812785"/>
            <a:ext cx="3062909" cy="6045215"/>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p:cNvSpPr txBox="1"/>
          <p:nvPr/>
        </p:nvSpPr>
        <p:spPr>
          <a:xfrm>
            <a:off x="1828799" y="1908569"/>
            <a:ext cx="8908889" cy="92685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6600" b="0" i="0" u="none" strike="noStrike" kern="1200" cap="none" spc="0" normalizeH="0" baseline="0" noProof="0">
                <a:ln w="28575">
                  <a:solidFill>
                    <a:srgbClr val="FF0000"/>
                  </a:solidFill>
                </a:ln>
                <a:solidFill>
                  <a:srgbClr val="FFFF00"/>
                </a:solidFill>
                <a:effectLst/>
                <a:uLnTx/>
                <a:uFillTx/>
                <a:latin typeface="Arial" panose="020B0604020202020204" pitchFamily="34" charset="0"/>
                <a:ea typeface="LNTH-LuoLuoNotangYuanTi 1" pitchFamily="2" charset="-128"/>
                <a:cs typeface="LNTH-LuoLuoNotangYuanTi 1" pitchFamily="2" charset="-128"/>
              </a:rPr>
              <a:t>KHỞI</a:t>
            </a:r>
            <a:r>
              <a:rPr kumimoji="0" lang="en-US" sz="6600" b="0" i="0" u="none" strike="noStrike" kern="1200" cap="none" spc="0" normalizeH="0" noProof="0">
                <a:ln w="28575">
                  <a:solidFill>
                    <a:srgbClr val="FF0000"/>
                  </a:solidFill>
                </a:ln>
                <a:solidFill>
                  <a:srgbClr val="FFFF00"/>
                </a:solidFill>
                <a:effectLst/>
                <a:uLnTx/>
                <a:uFillTx/>
                <a:latin typeface="Arial" panose="020B0604020202020204" pitchFamily="34" charset="0"/>
                <a:ea typeface="LNTH-LuoLuoNotangYuanTi 1" pitchFamily="2" charset="-128"/>
                <a:cs typeface="LNTH-LuoLuoNotangYuanTi 1" pitchFamily="2" charset="-128"/>
              </a:rPr>
              <a:t> ĐỘNG</a:t>
            </a:r>
            <a:endParaRPr kumimoji="0" lang="en-US" sz="6600" b="0" i="0" u="none" strike="noStrike" kern="1200" cap="none" spc="0" normalizeH="0" baseline="0" noProof="0">
              <a:ln w="28575">
                <a:solidFill>
                  <a:srgbClr val="FF0000"/>
                </a:solidFill>
              </a:ln>
              <a:solidFill>
                <a:srgbClr val="FFFF00"/>
              </a:solidFill>
              <a:effectLst/>
              <a:uLnTx/>
              <a:uFillTx/>
              <a:latin typeface="Aptos" panose="02110004020202020204"/>
              <a:ea typeface="LNTH-LuoLuoNotangYuanTi 1" pitchFamily="2" charset="-128"/>
              <a:cs typeface="LNTH-LuoLuoNotangYuanTi 1" pitchFamily="2" charset="-128"/>
            </a:endParaRPr>
          </a:p>
        </p:txBody>
      </p:sp>
      <p:sp>
        <p:nvSpPr>
          <p:cNvPr id="18" name="Hình chữ nhật: Góc Tròn 17"/>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p:cNvPicPr>
            <a:picLocks noChangeAspect="1"/>
          </p:cNvPicPr>
          <p:nvPr/>
        </p:nvPicPr>
        <p:blipFill>
          <a:blip r:embed="rId3"/>
          <a:stretch>
            <a:fillRect/>
          </a:stretch>
        </p:blipFill>
        <p:spPr>
          <a:xfrm>
            <a:off x="6400800" y="3429000"/>
            <a:ext cx="2519817" cy="31881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ел билейік">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p:cNvSpPr txBox="1"/>
          <p:nvPr/>
        </p:nvSpPr>
        <p:spPr>
          <a:xfrm>
            <a:off x="1891861" y="931557"/>
            <a:ext cx="8908889" cy="2504532"/>
          </a:xfrm>
          <a:prstGeom prst="rect">
            <a:avLst/>
          </a:prstGeom>
          <a:noFill/>
        </p:spPr>
        <p:txBody>
          <a:bodyPr wrap="square" rtlCol="0">
            <a:spAutoFit/>
          </a:bodyPr>
          <a:lstStyle/>
          <a:p>
            <a:pPr lvl="0" algn="ctr">
              <a:lnSpc>
                <a:spcPct val="80000"/>
              </a:lnSpc>
            </a:pPr>
            <a:r>
              <a:rPr lang="vi-VN" sz="9500">
                <a:ln w="28575">
                  <a:solidFill>
                    <a:srgbClr val="FF0000"/>
                  </a:solidFill>
                </a:ln>
                <a:solidFill>
                  <a:srgbClr val="FFFF00"/>
                </a:solidFill>
                <a:ea typeface="LNTH-LuoLuoNotangYuanTi 1" pitchFamily="2" charset="-128"/>
                <a:cs typeface="LNTH-LuoLuoNotangYuanTi 1" pitchFamily="2" charset="-128"/>
              </a:rPr>
              <a:t>Xếp các từ vào hai nhóm </a:t>
            </a:r>
            <a:endParaRPr kumimoji="0" lang="en-US" sz="9500" b="0" i="0" u="none" strike="noStrike" kern="1200" cap="none" spc="0" normalizeH="0" baseline="0" noProof="0">
              <a:ln w="28575">
                <a:solidFill>
                  <a:srgbClr val="FF0000"/>
                </a:solidFill>
              </a:ln>
              <a:solidFill>
                <a:srgbClr val="FFFF00"/>
              </a:solidFill>
              <a:effectLst/>
              <a:uLnTx/>
              <a:uFillTx/>
              <a:ea typeface="LNTH-LuoLuoNotangYuanTi 1" pitchFamily="2" charset="-128"/>
              <a:cs typeface="LNTH-LuoLuoNotangYuanTi 1" pitchFamily="2" charset="-128"/>
            </a:endParaRPr>
          </a:p>
        </p:txBody>
      </p:sp>
      <p:sp>
        <p:nvSpPr>
          <p:cNvPr id="18" name="Hình chữ nhật: Góc Tròn 17"/>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p:cNvPicPr>
            <a:picLocks noChangeAspect="1"/>
          </p:cNvPicPr>
          <p:nvPr/>
        </p:nvPicPr>
        <p:blipFill>
          <a:blip r:embed="rId3"/>
          <a:stretch>
            <a:fillRect/>
          </a:stretch>
        </p:blipFill>
        <p:spPr>
          <a:xfrm>
            <a:off x="6400800" y="3429000"/>
            <a:ext cx="2519817" cy="31881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p:cNvGrpSpPr/>
          <p:nvPr/>
        </p:nvGrpSpPr>
        <p:grpSpPr>
          <a:xfrm>
            <a:off x="807282" y="1196862"/>
            <a:ext cx="704966" cy="769441"/>
            <a:chOff x="1169225" y="238709"/>
            <a:chExt cx="704966" cy="769441"/>
          </a:xfrm>
        </p:grpSpPr>
        <p:sp>
          <p:nvSpPr>
            <p:cNvPr id="30" name="Oval 22"/>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p:cNvSpPr txBox="1"/>
          <p:nvPr/>
        </p:nvSpPr>
        <p:spPr>
          <a:xfrm>
            <a:off x="1630233" y="1111550"/>
            <a:ext cx="9384770" cy="2308324"/>
          </a:xfrm>
          <a:prstGeom prst="rect">
            <a:avLst/>
          </a:prstGeom>
          <a:noFill/>
        </p:spPr>
        <p:txBody>
          <a:bodyPr wrap="square" rtlCol="0">
            <a:spAutoFit/>
          </a:bodyPr>
          <a:lstStyle/>
          <a:p>
            <a:pPr lvl="0" algn="just">
              <a:defRPr/>
            </a:pPr>
            <a:r>
              <a:rPr lang="en-US" sz="3600" b="1"/>
              <a:t>Dựa vào nghĩa của “gia”, xếp các từ trong khung vào hai nhóm:</a:t>
            </a:r>
            <a:endParaRPr lang="en-US" sz="3600" b="1"/>
          </a:p>
          <a:p>
            <a:pPr lvl="0" algn="just">
              <a:defRPr/>
            </a:pPr>
            <a:r>
              <a:rPr lang="en-US" sz="3600" b="1">
                <a:solidFill>
                  <a:srgbClr val="0070C0"/>
                </a:solidFill>
              </a:rPr>
              <a:t>a. “Gia” có nghĩa là “nhà”.</a:t>
            </a:r>
            <a:endParaRPr lang="en-US" sz="3600" b="1">
              <a:solidFill>
                <a:srgbClr val="0070C0"/>
              </a:solidFill>
            </a:endParaRPr>
          </a:p>
          <a:p>
            <a:pPr lvl="0" algn="just">
              <a:defRPr/>
            </a:pPr>
            <a:r>
              <a:rPr lang="en-US" sz="3600" b="1">
                <a:solidFill>
                  <a:srgbClr val="0070C0"/>
                </a:solidFill>
              </a:rPr>
              <a:t>b. “Gia” có nghĩa là “thêm vào”.</a:t>
            </a:r>
            <a:endParaRPr kumimoji="0" lang="en-US" sz="3600" b="1" i="0" u="none" strike="noStrike" kern="1200" cap="none" spc="0" normalizeH="0" baseline="0" noProof="0">
              <a:ln>
                <a:noFill/>
              </a:ln>
              <a:solidFill>
                <a:srgbClr val="0070C0"/>
              </a:solidFill>
              <a:effectLst/>
              <a:uLnTx/>
              <a:uFillTx/>
              <a:latin typeface="Calibri" panose="020F0502020204030204"/>
            </a:endParaRPr>
          </a:p>
        </p:txBody>
      </p:sp>
      <p:grpSp>
        <p:nvGrpSpPr>
          <p:cNvPr id="6" name="Group 5"/>
          <p:cNvGrpSpPr/>
          <p:nvPr/>
        </p:nvGrpSpPr>
        <p:grpSpPr>
          <a:xfrm>
            <a:off x="1497033" y="3453714"/>
            <a:ext cx="9002801" cy="1344400"/>
            <a:chOff x="1497033" y="3453714"/>
            <a:chExt cx="9002801" cy="1344400"/>
          </a:xfrm>
        </p:grpSpPr>
        <p:sp>
          <p:nvSpPr>
            <p:cNvPr id="5" name="Rectangle: Rounded Corners 4"/>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p:cNvSpPr txBox="1"/>
            <p:nvPr/>
          </p:nvSpPr>
          <p:spPr>
            <a:xfrm>
              <a:off x="1630233" y="3507590"/>
              <a:ext cx="8708968" cy="1200329"/>
            </a:xfrm>
            <a:prstGeom prst="rect">
              <a:avLst/>
            </a:prstGeom>
            <a:noFill/>
          </p:spPr>
          <p:txBody>
            <a:bodyPr wrap="square">
              <a:spAutoFit/>
            </a:bodyPr>
            <a:lstStyle/>
            <a:p>
              <a:pPr lvl="0" algn="just"/>
              <a:r>
                <a:rPr lang="en-US" sz="3600">
                  <a:solidFill>
                    <a:prstClr val="black"/>
                  </a:solidFill>
                  <a:latin typeface="Calibri" panose="020F0502020204030204"/>
                </a:rPr>
                <a:t>gia đình, gia giảm, gia tộc, gia cố, gia súc, gia dụng, gia nhập, gia công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Hộp Văn bản 1"/>
          <p:cNvSpPr txBox="1"/>
          <p:nvPr/>
        </p:nvSpPr>
        <p:spPr>
          <a:xfrm>
            <a:off x="1728714" y="5171821"/>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4</a:t>
            </a:r>
            <a:endParaRPr lang="en-US" sz="8000">
              <a:solidFill>
                <a:srgbClr val="FF0000"/>
              </a:solidFill>
              <a:latin typeface="UTM Edwardian" panose="02040603050506020204" pitchFamily="18" charset="0"/>
            </a:endParaRPr>
          </a:p>
        </p:txBody>
      </p:sp>
      <p:pic>
        <p:nvPicPr>
          <p:cNvPr id="3" name="Hình ảnh 2" descr="Ảnh có chứa văn bản&#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381" y="4761795"/>
            <a:ext cx="1703559" cy="1703559"/>
          </a:xfrm>
          <a:prstGeom prst="rect">
            <a:avLst/>
          </a:prstGeom>
        </p:spPr>
      </p:pic>
      <p:pic>
        <p:nvPicPr>
          <p:cNvPr id="4" name="Hình ảnh 3" descr="Ảnh có chứa đồ họa véc-tơ&#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239" y="4814497"/>
            <a:ext cx="1703560" cy="17035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6"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8"/>
          <p:cNvSpPr txBox="1"/>
          <p:nvPr/>
        </p:nvSpPr>
        <p:spPr>
          <a:xfrm>
            <a:off x="331819" y="876813"/>
            <a:ext cx="11408899" cy="1015663"/>
          </a:xfrm>
          <a:prstGeom prst="rect">
            <a:avLst/>
          </a:prstGeom>
          <a:noFill/>
        </p:spPr>
        <p:txBody>
          <a:bodyPr wrap="square">
            <a:spAutoFit/>
          </a:bodyPr>
          <a:lstStyle/>
          <a:p>
            <a:pPr lvl="0" algn="ctr">
              <a:defRPr/>
            </a:pPr>
            <a:r>
              <a:rPr lang="en-US" sz="6000">
                <a:ln w="28575">
                  <a:solidFill>
                    <a:sysClr val="windowText" lastClr="000000"/>
                  </a:solidFill>
                  <a:prstDash val="solid"/>
                </a:ln>
                <a:solidFill>
                  <a:srgbClr val="FFFF00"/>
                </a:solidFill>
                <a:effectLst>
                  <a:outerShdw blurRad="38100" dist="38100" dir="2700000" algn="tl">
                    <a:srgbClr val="000000">
                      <a:alpha val="43137"/>
                    </a:srgbClr>
                  </a:outerShdw>
                </a:effectLst>
                <a:latin typeface="iCiel Pony" panose="02000000000000000000" pitchFamily="2" charset="0"/>
              </a:rPr>
              <a:t>Thu hoạch cà rốt </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6" name="Picture 3"/>
          <p:cNvPicPr>
            <a:picLocks noChangeAspect="1"/>
          </p:cNvPicPr>
          <p:nvPr/>
        </p:nvPicPr>
        <p:blipFill>
          <a:blip r:embed="rId2"/>
          <a:srcRect/>
          <a:stretch>
            <a:fillRect/>
          </a:stretch>
        </p:blipFill>
        <p:spPr>
          <a:xfrm>
            <a:off x="10500763" y="4135904"/>
            <a:ext cx="1765960" cy="2722096"/>
          </a:xfrm>
          <a:prstGeom prst="rect">
            <a:avLst/>
          </a:prstGeom>
        </p:spPr>
      </p:pic>
      <p:pic>
        <p:nvPicPr>
          <p:cNvPr id="7" name="Picture 4"/>
          <p:cNvPicPr>
            <a:picLocks noChangeAspect="1"/>
          </p:cNvPicPr>
          <p:nvPr/>
        </p:nvPicPr>
        <p:blipFill>
          <a:blip r:embed="rId3"/>
          <a:srcRect/>
          <a:stretch>
            <a:fillRect/>
          </a:stretch>
        </p:blipFill>
        <p:spPr>
          <a:xfrm>
            <a:off x="-10839" y="4135904"/>
            <a:ext cx="1649137" cy="2722096"/>
          </a:xfrm>
          <a:prstGeom prst="rect">
            <a:avLst/>
          </a:prstGeom>
        </p:spPr>
      </p:pic>
      <p:sp>
        <p:nvSpPr>
          <p:cNvPr id="2" name="TextBox 1"/>
          <p:cNvSpPr txBox="1"/>
          <p:nvPr/>
        </p:nvSpPr>
        <p:spPr>
          <a:xfrm>
            <a:off x="1638298" y="1944982"/>
            <a:ext cx="8481848" cy="2308324"/>
          </a:xfrm>
          <a:prstGeom prst="rect">
            <a:avLst/>
          </a:prstGeom>
          <a:noFill/>
        </p:spPr>
        <p:txBody>
          <a:bodyPr wrap="square" rtlCol="0">
            <a:spAutoFit/>
          </a:bodyPr>
          <a:lstStyle/>
          <a:p>
            <a:pPr algn="just"/>
            <a:r>
              <a:rPr lang="en-US" sz="3600">
                <a:solidFill>
                  <a:srgbClr val="000000"/>
                </a:solidFill>
                <a:effectLst/>
                <a:latin typeface="Times New Roman" panose="02020603050405020304" pitchFamily="18" charset="0"/>
                <a:ea typeface="Calibri" panose="020F0502020204030204" pitchFamily="34" charset="0"/>
              </a:rPr>
              <a:t>Chia số HS trong lớp thành bốn nhóm. Mỗi thành viên lần lượt nhặt thẻ từ hình cà rốt và đem về rổ thích hợp. Nhóm nào hoàn thành nhanh và đúng nhất là nhóm chiến thắng. </a:t>
            </a:r>
            <a:endParaRPr lang="en-US" sz="3600"/>
          </a:p>
        </p:txBody>
      </p:sp>
      <p:pic>
        <p:nvPicPr>
          <p:cNvPr id="1026" name="Picture 2" descr="Hình ảnh Củ Cà Rốt PNG, Vector, PSD, và biểu tượng để tải về miễn phí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039" y="824306"/>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Rổ Tre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2155" y="378245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Rổ Tre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10847" y="3782452"/>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3297460" y="5628161"/>
            <a:ext cx="1245476"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nhà</a:t>
            </a:r>
            <a:endParaRPr lang="en-US" sz="2400" b="1">
              <a:solidFill>
                <a:srgbClr val="0070C0"/>
              </a:solidFill>
            </a:endParaRPr>
          </a:p>
        </p:txBody>
      </p:sp>
      <p:sp>
        <p:nvSpPr>
          <p:cNvPr id="11" name="Rectangle: Rounded Corners 10"/>
          <p:cNvSpPr/>
          <p:nvPr/>
        </p:nvSpPr>
        <p:spPr>
          <a:xfrm>
            <a:off x="7702608" y="5628161"/>
            <a:ext cx="1473173"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thêm vào</a:t>
            </a:r>
            <a:endParaRPr lang="en-US" sz="2400" b="1">
              <a:solidFill>
                <a:srgbClr val="0070C0"/>
              </a:solidFill>
            </a:endParaRPr>
          </a:p>
        </p:txBody>
      </p:sp>
      <p:pic>
        <p:nvPicPr>
          <p:cNvPr id="12" name="Picture 2" descr="Hình ảnh Củ Cà Rốt PNG, Vector, PSD, và biểu tượng để tải về miễn phí |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02" y="82430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3"/>
          <p:cNvPicPr>
            <a:picLocks noChangeAspect="1"/>
          </p:cNvPicPr>
          <p:nvPr/>
        </p:nvPicPr>
        <p:blipFill>
          <a:blip r:embed="rId2"/>
          <a:srcRect/>
          <a:stretch>
            <a:fillRect/>
          </a:stretch>
        </p:blipFill>
        <p:spPr>
          <a:xfrm>
            <a:off x="10500763" y="4135904"/>
            <a:ext cx="1765960" cy="2722096"/>
          </a:xfrm>
          <a:prstGeom prst="rect">
            <a:avLst/>
          </a:prstGeom>
        </p:spPr>
      </p:pic>
      <p:pic>
        <p:nvPicPr>
          <p:cNvPr id="7" name="Picture 4"/>
          <p:cNvPicPr>
            <a:picLocks noChangeAspect="1"/>
          </p:cNvPicPr>
          <p:nvPr/>
        </p:nvPicPr>
        <p:blipFill>
          <a:blip r:embed="rId3"/>
          <a:srcRect/>
          <a:stretch>
            <a:fillRect/>
          </a:stretch>
        </p:blipFill>
        <p:spPr>
          <a:xfrm>
            <a:off x="-10839" y="4135904"/>
            <a:ext cx="1649137" cy="2722096"/>
          </a:xfrm>
          <a:prstGeom prst="rect">
            <a:avLst/>
          </a:prstGeom>
        </p:spPr>
      </p:pic>
      <p:grpSp>
        <p:nvGrpSpPr>
          <p:cNvPr id="41" name="Group 40"/>
          <p:cNvGrpSpPr/>
          <p:nvPr/>
        </p:nvGrpSpPr>
        <p:grpSpPr>
          <a:xfrm>
            <a:off x="1017180" y="3704112"/>
            <a:ext cx="3429000" cy="3429000"/>
            <a:chOff x="2152154" y="3726799"/>
            <a:chExt cx="3429000" cy="3429000"/>
          </a:xfrm>
        </p:grpSpPr>
        <p:pic>
          <p:nvPicPr>
            <p:cNvPr id="1028" name="Picture 4" descr="Hình ảnh Rổ Tre PNG, Vector, PSD, và biểu tượng để tải về miễn phí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2154" y="372679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3297460" y="5628161"/>
              <a:ext cx="1245476"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0070C0"/>
                  </a:solidFill>
                  <a:effectLst/>
                  <a:uLnTx/>
                  <a:uFillTx/>
                  <a:latin typeface="Aptos" panose="02110004020202020204"/>
                  <a:ea typeface="+mn-ea"/>
                  <a:cs typeface="+mn-cs"/>
                </a:rPr>
                <a:t>nhà</a:t>
              </a:r>
              <a:endParaRPr kumimoji="0" lang="en-US" sz="24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grpSp>
        <p:nvGrpSpPr>
          <p:cNvPr id="42" name="Group 41"/>
          <p:cNvGrpSpPr/>
          <p:nvPr/>
        </p:nvGrpSpPr>
        <p:grpSpPr>
          <a:xfrm>
            <a:off x="7136788" y="3668690"/>
            <a:ext cx="3429000" cy="3429000"/>
            <a:chOff x="6610847" y="3782452"/>
            <a:chExt cx="3429000" cy="3429000"/>
          </a:xfrm>
        </p:grpSpPr>
        <p:pic>
          <p:nvPicPr>
            <p:cNvPr id="3" name="Picture 4" descr="Hình ảnh Rổ Tre PNG, Vector, PSD, và biểu tượng để tải về miễn phí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10847" y="3782452"/>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p:cNvSpPr/>
            <p:nvPr/>
          </p:nvSpPr>
          <p:spPr>
            <a:xfrm>
              <a:off x="7702608" y="5628161"/>
              <a:ext cx="1473173"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0070C0"/>
                  </a:solidFill>
                  <a:effectLst/>
                  <a:uLnTx/>
                  <a:uFillTx/>
                  <a:latin typeface="Aptos" panose="02110004020202020204"/>
                  <a:ea typeface="+mn-ea"/>
                  <a:cs typeface="+mn-cs"/>
                </a:rPr>
                <a:t>thêm vào</a:t>
              </a:r>
              <a:endParaRPr kumimoji="0" lang="en-US" sz="2400" b="1" i="0" u="none" strike="noStrike" kern="1200" cap="none" spc="0" normalizeH="0" baseline="0" noProof="0">
                <a:ln>
                  <a:noFill/>
                </a:ln>
                <a:solidFill>
                  <a:srgbClr val="0070C0"/>
                </a:solidFill>
                <a:effectLst/>
                <a:uLnTx/>
                <a:uFillTx/>
                <a:latin typeface="Aptos" panose="02110004020202020204"/>
                <a:ea typeface="+mn-ea"/>
                <a:cs typeface="+mn-cs"/>
              </a:endParaRPr>
            </a:p>
          </p:txBody>
        </p:sp>
      </p:grpSp>
      <p:grpSp>
        <p:nvGrpSpPr>
          <p:cNvPr id="15" name="Group 14"/>
          <p:cNvGrpSpPr/>
          <p:nvPr/>
        </p:nvGrpSpPr>
        <p:grpSpPr>
          <a:xfrm>
            <a:off x="-542254" y="389115"/>
            <a:ext cx="3071073" cy="3071073"/>
            <a:chOff x="-240340" y="549066"/>
            <a:chExt cx="3429000" cy="3429000"/>
          </a:xfrm>
        </p:grpSpPr>
        <p:pic>
          <p:nvPicPr>
            <p:cNvPr id="12"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đình</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16" name="Group 15"/>
          <p:cNvGrpSpPr/>
          <p:nvPr/>
        </p:nvGrpSpPr>
        <p:grpSpPr>
          <a:xfrm>
            <a:off x="844650" y="242397"/>
            <a:ext cx="3071073" cy="3071073"/>
            <a:chOff x="-240340" y="549066"/>
            <a:chExt cx="3429000" cy="3429000"/>
          </a:xfrm>
        </p:grpSpPr>
        <p:pic>
          <p:nvPicPr>
            <p:cNvPr id="17"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giảm</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19" name="Group 18"/>
          <p:cNvGrpSpPr/>
          <p:nvPr/>
        </p:nvGrpSpPr>
        <p:grpSpPr>
          <a:xfrm>
            <a:off x="2404426" y="305313"/>
            <a:ext cx="3071073" cy="3071073"/>
            <a:chOff x="-240340" y="549066"/>
            <a:chExt cx="3429000" cy="3429000"/>
          </a:xfrm>
        </p:grpSpPr>
        <p:pic>
          <p:nvPicPr>
            <p:cNvPr id="20"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tộc</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22" name="Group 21"/>
          <p:cNvGrpSpPr/>
          <p:nvPr/>
        </p:nvGrpSpPr>
        <p:grpSpPr>
          <a:xfrm>
            <a:off x="5430388" y="302114"/>
            <a:ext cx="3071073" cy="3071073"/>
            <a:chOff x="-240340" y="549066"/>
            <a:chExt cx="3429000" cy="3429000"/>
          </a:xfrm>
        </p:grpSpPr>
        <p:pic>
          <p:nvPicPr>
            <p:cNvPr id="23"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cố</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25" name="Group 24"/>
          <p:cNvGrpSpPr/>
          <p:nvPr/>
        </p:nvGrpSpPr>
        <p:grpSpPr>
          <a:xfrm>
            <a:off x="3905287" y="300162"/>
            <a:ext cx="3071073" cy="3071073"/>
            <a:chOff x="-240340" y="549066"/>
            <a:chExt cx="3429000" cy="3429000"/>
          </a:xfrm>
        </p:grpSpPr>
        <p:pic>
          <p:nvPicPr>
            <p:cNvPr id="26"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súc</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29" name="Group 28"/>
          <p:cNvGrpSpPr/>
          <p:nvPr/>
        </p:nvGrpSpPr>
        <p:grpSpPr>
          <a:xfrm>
            <a:off x="8140563" y="389116"/>
            <a:ext cx="3071073" cy="3071073"/>
            <a:chOff x="-240340" y="549066"/>
            <a:chExt cx="3429000" cy="3429000"/>
          </a:xfrm>
        </p:grpSpPr>
        <p:pic>
          <p:nvPicPr>
            <p:cNvPr id="30"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dụng</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35" name="Group 34"/>
          <p:cNvGrpSpPr/>
          <p:nvPr/>
        </p:nvGrpSpPr>
        <p:grpSpPr>
          <a:xfrm>
            <a:off x="6650137" y="464297"/>
            <a:ext cx="3071073" cy="3071073"/>
            <a:chOff x="-240340" y="549066"/>
            <a:chExt cx="3429000" cy="3429000"/>
          </a:xfrm>
        </p:grpSpPr>
        <p:pic>
          <p:nvPicPr>
            <p:cNvPr id="36"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công</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38" name="Group 37"/>
          <p:cNvGrpSpPr/>
          <p:nvPr/>
        </p:nvGrpSpPr>
        <p:grpSpPr>
          <a:xfrm>
            <a:off x="9405422" y="315615"/>
            <a:ext cx="3071073" cy="3071073"/>
            <a:chOff x="-240340" y="549066"/>
            <a:chExt cx="3429000" cy="3429000"/>
          </a:xfrm>
        </p:grpSpPr>
        <p:pic>
          <p:nvPicPr>
            <p:cNvPr id="39" name="Picture 2" descr="Hình ảnh Củ Cà Rốt PNG, Vector, PSD, và biểu tượng để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nhập</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08333E-7 4.44444E-6 L 0.08529 0.34467 " pathEditMode="relative" rAng="0" ptsTypes="AA">
                                      <p:cBhvr>
                                        <p:cTn id="20" dur="2000" fill="hold"/>
                                        <p:tgtEl>
                                          <p:spTgt spid="15"/>
                                        </p:tgtEl>
                                        <p:attrNameLst>
                                          <p:attrName>ppt_x</p:attrName>
                                          <p:attrName>ppt_y</p:attrName>
                                        </p:attrNameLst>
                                      </p:cBhvr>
                                      <p:rCtr x="4258" y="1722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91667E-6 2.96296E-6 L -0.08854 0.25463 " pathEditMode="relative" rAng="0" ptsTypes="AA">
                                      <p:cBhvr>
                                        <p:cTn id="24" dur="2000" fill="hold"/>
                                        <p:tgtEl>
                                          <p:spTgt spid="19"/>
                                        </p:tgtEl>
                                        <p:attrNameLst>
                                          <p:attrName>ppt_x</p:attrName>
                                          <p:attrName>ppt_y</p:attrName>
                                        </p:attrNameLst>
                                      </p:cBhvr>
                                      <p:rCtr x="-4427" y="12731"/>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3.95833E-6 -2.59259E-6 L -0.16419 0.30533 " pathEditMode="relative" rAng="0" ptsTypes="AA">
                                      <p:cBhvr>
                                        <p:cTn id="28" dur="2000" fill="hold"/>
                                        <p:tgtEl>
                                          <p:spTgt spid="25"/>
                                        </p:tgtEl>
                                        <p:attrNameLst>
                                          <p:attrName>ppt_x</p:attrName>
                                          <p:attrName>ppt_y</p:attrName>
                                        </p:attrNameLst>
                                      </p:cBhvr>
                                      <p:rCtr x="-8216" y="15255"/>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2.08333E-7 4.44444E-6 L -0.46315 0.3699 " pathEditMode="relative" rAng="0" ptsTypes="AA">
                                      <p:cBhvr>
                                        <p:cTn id="32" dur="2000" fill="hold"/>
                                        <p:tgtEl>
                                          <p:spTgt spid="29"/>
                                        </p:tgtEl>
                                        <p:attrNameLst>
                                          <p:attrName>ppt_x</p:attrName>
                                          <p:attrName>ppt_y</p:attrName>
                                        </p:attrNameLst>
                                      </p:cBhvr>
                                      <p:rCtr x="-23164" y="184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29167E-6 7.40741E-7 L 0.41654 0.43542 " pathEditMode="relative" rAng="0" ptsTypes="AA">
                                      <p:cBhvr>
                                        <p:cTn id="36" dur="2000" fill="hold"/>
                                        <p:tgtEl>
                                          <p:spTgt spid="16"/>
                                        </p:tgtEl>
                                        <p:attrNameLst>
                                          <p:attrName>ppt_x</p:attrName>
                                          <p:attrName>ppt_y</p:attrName>
                                        </p:attrNameLst>
                                      </p:cBhvr>
                                      <p:rCtr x="20820" y="2175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16667E-6 -4.07407E-6 L 0.11381 0.32662 " pathEditMode="relative" rAng="0" ptsTypes="AA">
                                      <p:cBhvr>
                                        <p:cTn id="40" dur="2000" fill="hold"/>
                                        <p:tgtEl>
                                          <p:spTgt spid="22"/>
                                        </p:tgtEl>
                                        <p:attrNameLst>
                                          <p:attrName>ppt_x</p:attrName>
                                          <p:attrName>ppt_y</p:attrName>
                                        </p:attrNameLst>
                                      </p:cBhvr>
                                      <p:rCtr x="5690" y="1631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4.16667E-6 4.81481E-6 L 0.0806 0.27708 " pathEditMode="relative" rAng="0" ptsTypes="AA">
                                      <p:cBhvr>
                                        <p:cTn id="44" dur="2000" fill="hold"/>
                                        <p:tgtEl>
                                          <p:spTgt spid="35"/>
                                        </p:tgtEl>
                                        <p:attrNameLst>
                                          <p:attrName>ppt_x</p:attrName>
                                          <p:attrName>ppt_y</p:attrName>
                                        </p:attrNameLst>
                                      </p:cBhvr>
                                      <p:rCtr x="4023" y="13843"/>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4.16667E-6 2.59259E-6 L -0.08347 0.34398 " pathEditMode="relative" rAng="0" ptsTypes="AA">
                                      <p:cBhvr>
                                        <p:cTn id="48" dur="2000" fill="hold"/>
                                        <p:tgtEl>
                                          <p:spTgt spid="38"/>
                                        </p:tgtEl>
                                        <p:attrNameLst>
                                          <p:attrName>ppt_x</p:attrName>
                                          <p:attrName>ppt_y</p:attrName>
                                        </p:attrNameLst>
                                      </p:cBhvr>
                                      <p:rCtr x="-4180"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p:cNvSpPr txBox="1"/>
          <p:nvPr/>
        </p:nvSpPr>
        <p:spPr>
          <a:xfrm>
            <a:off x="1891861" y="931557"/>
            <a:ext cx="8908889" cy="1739387"/>
          </a:xfrm>
          <a:prstGeom prst="rect">
            <a:avLst/>
          </a:prstGeom>
          <a:noFill/>
        </p:spPr>
        <p:txBody>
          <a:bodyPr wrap="square" rtlCol="0">
            <a:spAutoFit/>
          </a:bodyPr>
          <a:lstStyle/>
          <a:p>
            <a:pPr lvl="0" algn="ctr">
              <a:lnSpc>
                <a:spcPct val="80000"/>
              </a:lnSpc>
            </a:pPr>
            <a:r>
              <a:rPr lang="vi-VN" sz="6600">
                <a:ln w="28575">
                  <a:solidFill>
                    <a:srgbClr val="FF0000"/>
                  </a:solidFill>
                </a:ln>
                <a:solidFill>
                  <a:srgbClr val="FFFF00"/>
                </a:solidFill>
                <a:ea typeface="LNTH-LuoLuoNotangYuanTi 1" pitchFamily="2" charset="-128"/>
                <a:cs typeface="LNTH-LuoLuoNotangYuanTi 1" pitchFamily="2" charset="-128"/>
              </a:rPr>
              <a:t>Luyện tập sử dụng từ điển để tìm từ đa nghĩa </a:t>
            </a:r>
            <a:endParaRPr kumimoji="0" lang="en-US" sz="6600" b="0" i="0" u="none" strike="noStrike" kern="1200" cap="none" spc="0" normalizeH="0" baseline="0" noProof="0">
              <a:ln w="28575">
                <a:solidFill>
                  <a:srgbClr val="FF0000"/>
                </a:solidFill>
              </a:ln>
              <a:solidFill>
                <a:srgbClr val="FFFF00"/>
              </a:solidFill>
              <a:effectLst/>
              <a:uLnTx/>
              <a:uFillTx/>
              <a:latin typeface="Aptos" panose="02110004020202020204"/>
              <a:ea typeface="LNTH-LuoLuoNotangYuanTi 1" pitchFamily="2" charset="-128"/>
              <a:cs typeface="LNTH-LuoLuoNotangYuanTi 1" pitchFamily="2" charset="-128"/>
            </a:endParaRPr>
          </a:p>
        </p:txBody>
      </p:sp>
      <p:sp>
        <p:nvSpPr>
          <p:cNvPr id="18" name="Hình chữ nhật: Góc Tròn 17"/>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p:cNvPicPr>
            <a:picLocks noChangeAspect="1"/>
          </p:cNvPicPr>
          <p:nvPr/>
        </p:nvPicPr>
        <p:blipFill>
          <a:blip r:embed="rId3"/>
          <a:stretch>
            <a:fillRect/>
          </a:stretch>
        </p:blipFill>
        <p:spPr>
          <a:xfrm>
            <a:off x="6400800" y="3429000"/>
            <a:ext cx="2519817" cy="31881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2786</Words>
  <Application>WPS Presentation</Application>
  <PresentationFormat>Widescreen</PresentationFormat>
  <Paragraphs>155</Paragraphs>
  <Slides>24</Slides>
  <Notes>0</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24</vt:i4>
      </vt:variant>
    </vt:vector>
  </HeadingPairs>
  <TitlesOfParts>
    <vt:vector size="50" baseType="lpstr">
      <vt:lpstr>Arial</vt:lpstr>
      <vt:lpstr>SimSun</vt:lpstr>
      <vt:lpstr>Wingdings</vt:lpstr>
      <vt:lpstr>UTM Edwardian</vt:lpstr>
      <vt:lpstr>Segoe Print</vt:lpstr>
      <vt:lpstr>#9Slide05 SVNClementine</vt:lpstr>
      <vt:lpstr>LNTH-LuoLuoNotangYuanTi 1</vt:lpstr>
      <vt:lpstr>UTM Mother</vt:lpstr>
      <vt:lpstr>UTM Duepuntozero</vt:lpstr>
      <vt:lpstr>LNTH-Dinomiko</vt:lpstr>
      <vt:lpstr>VNI 27 Bendigo</vt:lpstr>
      <vt:lpstr>Calibri</vt:lpstr>
      <vt:lpstr>Calibri</vt:lpstr>
      <vt:lpstr>Yu Gothic</vt:lpstr>
      <vt:lpstr>Aptos</vt:lpstr>
      <vt:lpstr>iCiel Pony</vt:lpstr>
      <vt:lpstr>Wide Latin</vt:lpstr>
      <vt:lpstr>Times New Roman</vt:lpstr>
      <vt:lpstr>Segoe UI</vt:lpstr>
      <vt:lpstr>Microsoft YaHei</vt:lpstr>
      <vt:lpstr>Arial Unicode MS</vt:lpstr>
      <vt:lpstr>Aptos Display</vt:lpstr>
      <vt:lpstr>Segoe UI Variable Display</vt:lpstr>
      <vt:lpstr>Arial</vt:lpstr>
      <vt:lpstr>Aptos</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Thùy Linh</cp:lastModifiedBy>
  <cp:revision>13</cp:revision>
  <dcterms:created xsi:type="dcterms:W3CDTF">2023-10-08T00:35:00Z</dcterms:created>
  <dcterms:modified xsi:type="dcterms:W3CDTF">2025-10-06T07:40:28Z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8F11B42937E143EAB0D0BBF328DD702C_12</vt:lpwstr>
  </property>
  <property fmtid="{D5CDD505-2E9C-101B-9397-08002B2CF9AE}" pid="3" name="KSOProductBuildVer">
    <vt:lpwstr>1033-12.2.0.22549</vt:lpwstr>
  </property>
</Properties>
</file>