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emf" ContentType="image/x-emf"/>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7.svg" ContentType="image/svg+xml"/>
  <Override PartName="/ppt/media/image39.svg" ContentType="image/svg+xml"/>
  <Override PartName="/ppt/media/image55.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3"/>
    <p:sldId id="296" r:id="rId4"/>
    <p:sldId id="258" r:id="rId5"/>
    <p:sldId id="297" r:id="rId6"/>
    <p:sldId id="260" r:id="rId7"/>
    <p:sldId id="261" r:id="rId8"/>
    <p:sldId id="262" r:id="rId9"/>
    <p:sldId id="263" r:id="rId10"/>
    <p:sldId id="298" r:id="rId11"/>
    <p:sldId id="265" r:id="rId12"/>
    <p:sldId id="266" r:id="rId13"/>
    <p:sldId id="299" r:id="rId14"/>
    <p:sldId id="300" r:id="rId15"/>
    <p:sldId id="301" r:id="rId16"/>
    <p:sldId id="302" r:id="rId17"/>
    <p:sldId id="304" r:id="rId18"/>
    <p:sldId id="305" r:id="rId19"/>
    <p:sldId id="270" r:id="rId20"/>
    <p:sldId id="306" r:id="rId21"/>
    <p:sldId id="307" r:id="rId22"/>
    <p:sldId id="272" r:id="rId23"/>
    <p:sldId id="273" r:id="rId24"/>
    <p:sldId id="274" r:id="rId25"/>
    <p:sldId id="275" r:id="rId26"/>
    <p:sldId id="276" r:id="rId27"/>
    <p:sldId id="277" r:id="rId28"/>
    <p:sldId id="308" r:id="rId29"/>
    <p:sldId id="280" r:id="rId30"/>
    <p:sldId id="279" r:id="rId31"/>
    <p:sldId id="309" r:id="rId32"/>
    <p:sldId id="281" r:id="rId33"/>
    <p:sldId id="282" r:id="rId34"/>
    <p:sldId id="285" r:id="rId35"/>
    <p:sldId id="286" r:id="rId36"/>
    <p:sldId id="310" r:id="rId37"/>
    <p:sldId id="311" r:id="rId38"/>
    <p:sldId id="289" r:id="rId39"/>
    <p:sldId id="290" r:id="rId40"/>
    <p:sldId id="291" r:id="rId41"/>
    <p:sldId id="292" r:id="rId42"/>
    <p:sldId id="293" r:id="rId43"/>
    <p:sldId id="294" r:id="rId44"/>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Coiny" panose="02000903060500060000" pitchFamily="2" charset="0"/>
      <p:regular r:id="rId56"/>
    </p:embeddedFont>
    <p:embeddedFont>
      <p:font typeface="Wingdings 3" panose="05040102010807070707" pitchFamily="18" charset="2"/>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D4"/>
    <a:srgbClr val="FF4A49"/>
    <a:srgbClr val="DBC267"/>
    <a:srgbClr val="E4B78D"/>
    <a:srgbClr val="958401"/>
    <a:srgbClr val="DCA4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9" d="100"/>
          <a:sy n="59" d="100"/>
        </p:scale>
        <p:origin x="7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3.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B895617-07D0-43A0-9DCD-10C1563D65E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B895617-07D0-43A0-9DCD-10C1563D65E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B895617-07D0-43A0-9DCD-10C1563D65E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B895617-07D0-43A0-9DCD-10C1563D65E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B895617-07D0-43A0-9DCD-10C1563D65E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B895617-07D0-43A0-9DCD-10C1563D65E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B895617-07D0-43A0-9DCD-10C1563D65E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B895617-07D0-43A0-9DCD-10C1563D65E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95617-07D0-43A0-9DCD-10C1563D65E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B895617-07D0-43A0-9DCD-10C1563D65E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B895617-07D0-43A0-9DCD-10C1563D65E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D17-B53A-4D81-BA76-5B0F25AA7EE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95617-07D0-43A0-9DCD-10C1563D65E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67ED17-B53A-4D81-BA76-5B0F25AA7EE3}" type="slidenum">
              <a:rPr lang="en-US" smtClean="0"/>
            </a:fld>
            <a:endParaRPr lang="en-US"/>
          </a:p>
        </p:txBody>
      </p:sp>
      <p:sp>
        <p:nvSpPr>
          <p:cNvPr id="7"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l="-11215" t="-87474" r="-10533" b="-28968"/>
            </a:stretch>
          </a:blipFill>
        </p:spPr>
        <p:txBody>
          <a:bodyPr/>
          <a:lstStyle/>
          <a:p>
            <a:pPr defTabSz="609600"/>
            <a:endParaRPr lang="en-US" sz="1200">
              <a:solidFill>
                <a:prstClr val="black"/>
              </a:solidFill>
              <a:latin typeface="Calibri" panose="020F0502020204030204"/>
            </a:endParaRPr>
          </a:p>
        </p:txBody>
      </p:sp>
      <p:sp>
        <p:nvSpPr>
          <p:cNvPr id="8" name="Freeform 3"/>
          <p:cNvSpPr/>
          <p:nvPr userDrawn="1"/>
        </p:nvSpPr>
        <p:spPr>
          <a:xfrm>
            <a:off x="-2063643" y="4912522"/>
            <a:ext cx="15788409" cy="3263767"/>
          </a:xfrm>
          <a:custGeom>
            <a:avLst/>
            <a:gdLst/>
            <a:ahLst/>
            <a:cxnLst/>
            <a:rect l="l" t="t" r="r" b="b"/>
            <a:pathLst>
              <a:path w="23682613" h="4895651">
                <a:moveTo>
                  <a:pt x="0" y="0"/>
                </a:moveTo>
                <a:lnTo>
                  <a:pt x="23682613" y="0"/>
                </a:lnTo>
                <a:lnTo>
                  <a:pt x="23682613" y="4895651"/>
                </a:lnTo>
                <a:lnTo>
                  <a:pt x="0" y="4895651"/>
                </a:lnTo>
                <a:lnTo>
                  <a:pt x="0" y="0"/>
                </a:lnTo>
                <a:close/>
              </a:path>
            </a:pathLst>
          </a:custGeom>
          <a:blipFill>
            <a:blip r:embed="rId13"/>
            <a:stretch>
              <a:fillRect l="-2333" r="-2333"/>
            </a:stretch>
          </a:blipFill>
        </p:spPr>
        <p:txBody>
          <a:bodyPr/>
          <a:lstStyle/>
          <a:p>
            <a:pPr defTabSz="609600"/>
            <a:endParaRPr lang="en-US" sz="1200">
              <a:solidFill>
                <a:prstClr val="black"/>
              </a:solidFill>
              <a:latin typeface="Calibri" panose="020F0502020204030204"/>
            </a:endParaRPr>
          </a:p>
        </p:txBody>
      </p:sp>
      <p:sp>
        <p:nvSpPr>
          <p:cNvPr id="9" name="Freeform 4"/>
          <p:cNvSpPr/>
          <p:nvPr userDrawn="1"/>
        </p:nvSpPr>
        <p:spPr>
          <a:xfrm>
            <a:off x="685800" y="1900196"/>
            <a:ext cx="10820400" cy="5054029"/>
          </a:xfrm>
          <a:custGeom>
            <a:avLst/>
            <a:gdLst/>
            <a:ahLst/>
            <a:cxnLst/>
            <a:rect l="l" t="t" r="r" b="b"/>
            <a:pathLst>
              <a:path w="16230600" h="7581043">
                <a:moveTo>
                  <a:pt x="0" y="0"/>
                </a:moveTo>
                <a:lnTo>
                  <a:pt x="16230600" y="0"/>
                </a:lnTo>
                <a:lnTo>
                  <a:pt x="16230600" y="7581042"/>
                </a:lnTo>
                <a:lnTo>
                  <a:pt x="0" y="7581042"/>
                </a:lnTo>
                <a:lnTo>
                  <a:pt x="0" y="0"/>
                </a:lnTo>
                <a:close/>
              </a:path>
            </a:pathLst>
          </a:custGeom>
          <a:blipFill>
            <a:blip r:embed="rId14"/>
            <a:stretch>
              <a:fillRect/>
            </a:stretch>
          </a:blipFill>
        </p:spPr>
        <p:txBody>
          <a:bodyPr/>
          <a:lstStyle/>
          <a:p>
            <a:pPr defTabSz="609600"/>
            <a:endParaRPr lang="en-US" sz="1200">
              <a:solidFill>
                <a:prstClr val="black"/>
              </a:solidFill>
              <a:latin typeface="Calibri" panose="020F0502020204030204"/>
            </a:endParaRPr>
          </a:p>
        </p:txBody>
      </p:sp>
      <p:pic>
        <p:nvPicPr>
          <p:cNvPr id="18" name="Picture 1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654288" y="2316100"/>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26.pn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3.wdp"/><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9" Type="http://schemas.microsoft.com/office/2007/relationships/hdphoto" Target="../media/image43.wdp"/><Relationship Id="rId8" Type="http://schemas.openxmlformats.org/officeDocument/2006/relationships/image" Target="../media/image42.png"/><Relationship Id="rId7" Type="http://schemas.microsoft.com/office/2007/relationships/hdphoto" Target="../media/image41.wdp"/><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5" Type="http://schemas.openxmlformats.org/officeDocument/2006/relationships/slideLayout" Target="../slideLayouts/slideLayout1.xml"/><Relationship Id="rId14" Type="http://schemas.openxmlformats.org/officeDocument/2006/relationships/audio" Target="../media/audio3.wav"/><Relationship Id="rId13" Type="http://schemas.openxmlformats.org/officeDocument/2006/relationships/image" Target="../media/image47.png"/><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microsoft.com/office/2007/relationships/hdphoto" Target="../media/image43.wdp"/><Relationship Id="rId6" Type="http://schemas.openxmlformats.org/officeDocument/2006/relationships/image" Target="../media/image4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3" Type="http://schemas.openxmlformats.org/officeDocument/2006/relationships/slideLayout" Target="../slideLayouts/slideLayout1.xml"/><Relationship Id="rId12" Type="http://schemas.openxmlformats.org/officeDocument/2006/relationships/audio" Target="../media/audio3.wav"/><Relationship Id="rId11" Type="http://schemas.openxmlformats.org/officeDocument/2006/relationships/image" Target="../media/image48.png"/><Relationship Id="rId10" Type="http://schemas.openxmlformats.org/officeDocument/2006/relationships/image" Target="../media/image46.png"/><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image" Target="../media/image55.svg"/><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image" Target="../media/image15.jpe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image" Target="../media/image57.png"/><Relationship Id="rId4" Type="http://schemas.openxmlformats.org/officeDocument/2006/relationships/image" Target="../media/image55.svg"/><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image" Target="../media/image15.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5.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38.xml.rels><?xml version="1.0" encoding="UTF-8" standalone="yes"?>
<Relationships xmlns="http://schemas.openxmlformats.org/package/2006/relationships"><Relationship Id="rId9" Type="http://schemas.microsoft.com/office/2007/relationships/hdphoto" Target="../media/image43.wdp"/><Relationship Id="rId8" Type="http://schemas.openxmlformats.org/officeDocument/2006/relationships/image" Target="../media/image42.png"/><Relationship Id="rId7" Type="http://schemas.microsoft.com/office/2007/relationships/hdphoto" Target="../media/image41.wdp"/><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5" Type="http://schemas.openxmlformats.org/officeDocument/2006/relationships/slideLayout" Target="../slideLayouts/slideLayout1.xml"/><Relationship Id="rId14" Type="http://schemas.openxmlformats.org/officeDocument/2006/relationships/audio" Target="../media/audio3.wav"/><Relationship Id="rId13" Type="http://schemas.openxmlformats.org/officeDocument/2006/relationships/image" Target="../media/image47.png"/><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15.jpeg"/></Relationships>
</file>

<file path=ppt/slides/_rels/slide39.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microsoft.com/office/2007/relationships/hdphoto" Target="../media/image43.wdp"/><Relationship Id="rId6" Type="http://schemas.openxmlformats.org/officeDocument/2006/relationships/image" Target="../media/image42.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3" Type="http://schemas.openxmlformats.org/officeDocument/2006/relationships/slideLayout" Target="../slideLayouts/slideLayout1.xml"/><Relationship Id="rId12" Type="http://schemas.openxmlformats.org/officeDocument/2006/relationships/audio" Target="../media/audio3.wav"/><Relationship Id="rId11" Type="http://schemas.openxmlformats.org/officeDocument/2006/relationships/image" Target="../media/image48.png"/><Relationship Id="rId10" Type="http://schemas.openxmlformats.org/officeDocument/2006/relationships/image" Target="../media/image46.png"/><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8.png"/><Relationship Id="rId1"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9.pn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3000" b="-15000"/>
          </a:stretch>
        </a:blipFill>
        <a:effectLst/>
      </p:bgPr>
    </p:bg>
    <p:spTree>
      <p:nvGrpSpPr>
        <p:cNvPr id="1" name=""/>
        <p:cNvGrpSpPr/>
        <p:nvPr/>
      </p:nvGrpSpPr>
      <p:grpSpPr>
        <a:xfrm>
          <a:off x="0" y="0"/>
          <a:ext cx="0" cy="0"/>
          <a:chOff x="0" y="0"/>
          <a:chExt cx="0" cy="0"/>
        </a:xfrm>
      </p:grpSpPr>
      <p:sp>
        <p:nvSpPr>
          <p:cNvPr id="56" name="TextBox 16"/>
          <p:cNvSpPr txBox="1"/>
          <p:nvPr/>
        </p:nvSpPr>
        <p:spPr>
          <a:xfrm rot="21185612">
            <a:off x="4829076" y="874868"/>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57" name="TextBox 16"/>
          <p:cNvSpPr txBox="1"/>
          <p:nvPr/>
        </p:nvSpPr>
        <p:spPr>
          <a:xfrm rot="21185612">
            <a:off x="4744407" y="848092"/>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2" name="Group 6"/>
          <p:cNvGrpSpPr/>
          <p:nvPr/>
        </p:nvGrpSpPr>
        <p:grpSpPr>
          <a:xfrm>
            <a:off x="13694148" y="2752295"/>
            <a:ext cx="12361336" cy="1981707"/>
            <a:chOff x="5250004" y="6507728"/>
            <a:chExt cx="13391537" cy="2861875"/>
          </a:xfrm>
        </p:grpSpPr>
        <p:sp>
          <p:nvSpPr>
            <p:cNvPr id="3" name="TextBox 7"/>
            <p:cNvSpPr txBox="1"/>
            <p:nvPr/>
          </p:nvSpPr>
          <p:spPr>
            <a:xfrm>
              <a:off x="5250004" y="6585062"/>
              <a:ext cx="13208089" cy="27845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CHỦ NHÂN TƯƠNG LAI</a:t>
              </a:r>
              <a:endParaRPr kumimoji="0" lang="vi-VN"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4" name="TextBox 8"/>
            <p:cNvSpPr txBox="1"/>
            <p:nvPr/>
          </p:nvSpPr>
          <p:spPr>
            <a:xfrm>
              <a:off x="5433452" y="6507728"/>
              <a:ext cx="13208089" cy="27845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8800" b="1" i="0" u="none" strike="noStrike" kern="1200" cap="none" spc="0" normalizeH="0" baseline="0" noProof="0">
                  <a:ln w="28575">
                    <a:solidFill>
                      <a:sysClr val="windowText" lastClr="00000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CHỦ NHÂN TƯƠNG LAI</a:t>
              </a:r>
              <a:endParaRPr kumimoji="0" lang="en-US" sz="8800" b="1" i="0" u="none" strike="noStrike" kern="1200" cap="none" spc="0" normalizeH="0" baseline="0" noProof="0" dirty="0">
                <a:ln w="28575">
                  <a:solidFill>
                    <a:sysClr val="windowText" lastClr="00000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pic>
        <p:nvPicPr>
          <p:cNvPr id="5" name="Picture 4"/>
          <p:cNvPicPr>
            <a:picLocks noChangeAspect="1"/>
          </p:cNvPicPr>
          <p:nvPr/>
        </p:nvPicPr>
        <p:blipFill>
          <a:blip r:embed="rId2"/>
          <a:stretch>
            <a:fillRect/>
          </a:stretch>
        </p:blipFill>
        <p:spPr>
          <a:xfrm>
            <a:off x="84666" y="1243059"/>
            <a:ext cx="12192000" cy="1953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p:cNvSpPr txBox="1"/>
          <p:nvPr/>
        </p:nvSpPr>
        <p:spPr>
          <a:xfrm>
            <a:off x="1002104" y="2319812"/>
            <a:ext cx="6021550" cy="3416320"/>
          </a:xfrm>
          <a:prstGeom prst="rect">
            <a:avLst/>
          </a:prstGeom>
          <a:noFill/>
        </p:spPr>
        <p:txBody>
          <a:bodyPr wrap="square">
            <a:spAutoFit/>
          </a:bodyPr>
          <a:lstStyle/>
          <a:p>
            <a:pPr algn="just"/>
            <a:r>
              <a:rPr lang="en-US" sz="3600" i="1">
                <a:latin typeface="Calibri" panose="020F0502020204030204" pitchFamily="34" charset="0"/>
                <a:cs typeface="Calibri" panose="020F0502020204030204" pitchFamily="34" charset="0"/>
              </a:rPr>
              <a:t>- Toàn bài đọc với giọng thong thả, rõ ràng, rành mạch.</a:t>
            </a:r>
            <a:endParaRPr lang="en-US" sz="3600" i="1">
              <a:latin typeface="Calibri" panose="020F0502020204030204" pitchFamily="34" charset="0"/>
              <a:cs typeface="Calibri" panose="020F0502020204030204" pitchFamily="34" charset="0"/>
            </a:endParaRPr>
          </a:p>
          <a:p>
            <a:pPr algn="just"/>
            <a:r>
              <a:rPr lang="en-US" sz="3600" i="1">
                <a:latin typeface="Calibri" panose="020F0502020204030204" pitchFamily="34" charset="0"/>
                <a:cs typeface="Calibri" panose="020F0502020204030204" pitchFamily="34" charset="0"/>
              </a:rPr>
              <a:t>- Nhấn giọng ở những từ ngữ biểu thị các thông tin về điều luật, yêu cầu thực hiện các quy định của Luật</a:t>
            </a:r>
            <a:endParaRPr lang="en-US" sz="3600" i="1">
              <a:latin typeface="Calibri" panose="020F0502020204030204" pitchFamily="34" charset="0"/>
              <a:cs typeface="Calibri" panose="020F0502020204030204" pitchFamily="34" charset="0"/>
            </a:endParaRPr>
          </a:p>
        </p:txBody>
      </p:sp>
      <p:pic>
        <p:nvPicPr>
          <p:cNvPr id="1026" name="Picture 2" descr="Trẻ Em, Trẻ Con, Đứa Trẻ, Em Nhỏ, Mầm Non, Tải hình PNG 134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704" y="2532184"/>
            <a:ext cx="3279191" cy="3279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59026" y="696058"/>
            <a:ext cx="11089585"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159026" y="367747"/>
            <a:ext cx="11873948" cy="586077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0"/>
          <p:cNvGrpSpPr/>
          <p:nvPr/>
        </p:nvGrpSpPr>
        <p:grpSpPr>
          <a:xfrm>
            <a:off x="551736" y="998806"/>
            <a:ext cx="10902996" cy="861020"/>
            <a:chOff x="1446879" y="926145"/>
            <a:chExt cx="9312296" cy="861020"/>
          </a:xfrm>
        </p:grpSpPr>
        <p:sp>
          <p:nvSpPr>
            <p:cNvPr id="6" name="TextBox 2"/>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a:ea typeface="Roboto" panose="02000000000000000000" pitchFamily="2" charset="0"/>
                </a:rPr>
                <a:t>   Bài tập đọc được chia làm mấy đoạn?</a:t>
              </a:r>
              <a:endParaRPr lang="en-US" sz="4400" b="1" dirty="0">
                <a:ea typeface="Roboto" panose="02000000000000000000" pitchFamily="2" charset="0"/>
              </a:endParaRPr>
            </a:p>
          </p:txBody>
        </p:sp>
        <p:pic>
          <p:nvPicPr>
            <p:cNvPr id="9" name="Picture 19"/>
            <p:cNvPicPr>
              <a:picLocks noChangeAspect="1"/>
            </p:cNvPicPr>
            <p:nvPr/>
          </p:nvPicPr>
          <p:blipFill>
            <a:blip r:embed="rId2"/>
            <a:stretch>
              <a:fillRect/>
            </a:stretch>
          </p:blipFill>
          <p:spPr>
            <a:xfrm>
              <a:off x="1446879" y="984525"/>
              <a:ext cx="703924" cy="802640"/>
            </a:xfrm>
            <a:prstGeom prst="rect">
              <a:avLst/>
            </a:prstGeom>
          </p:spPr>
        </p:pic>
      </p:grpSp>
      <p:sp>
        <p:nvSpPr>
          <p:cNvPr id="11" name="TextBox 30"/>
          <p:cNvSpPr txBox="1"/>
          <p:nvPr/>
        </p:nvSpPr>
        <p:spPr>
          <a:xfrm>
            <a:off x="1659510" y="2279395"/>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Điều 15, Điều 16, Điều 17.</a:t>
            </a:r>
            <a:endParaRPr lang="en-US" sz="3600" dirty="0">
              <a:ea typeface="Roboto" panose="02000000000000000000" pitchFamily="2" charset="0"/>
            </a:endParaRPr>
          </a:p>
        </p:txBody>
      </p:sp>
      <p:sp>
        <p:nvSpPr>
          <p:cNvPr id="12" name="TextBox 32"/>
          <p:cNvSpPr txBox="1"/>
          <p:nvPr/>
        </p:nvSpPr>
        <p:spPr>
          <a:xfrm>
            <a:off x="1712419" y="4253958"/>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2: Điều 39.</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Trẻ Em, Mầm Non, Tải hình PNG 380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487" y="2025649"/>
            <a:ext cx="4680054" cy="4680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813925" y="2317531"/>
            <a:ext cx="3022901" cy="89863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i="1">
                <a:solidFill>
                  <a:srgbClr val="000000"/>
                </a:solidFill>
                <a:effectLst/>
                <a:latin typeface="Times New Roman" panose="02020603050405020304" pitchFamily="18" charset="0"/>
                <a:ea typeface="Calibri" panose="020F0502020204030204" pitchFamily="34" charset="0"/>
              </a:rPr>
              <a:t>tiềm năng</a:t>
            </a:r>
            <a:endParaRPr lang="en-US" sz="5400"/>
          </a:p>
        </p:txBody>
      </p:sp>
      <p:sp>
        <p:nvSpPr>
          <p:cNvPr id="6" name="Rectangle: Rounded Corners 5"/>
          <p:cNvSpPr/>
          <p:nvPr/>
        </p:nvSpPr>
        <p:spPr>
          <a:xfrm>
            <a:off x="4756533" y="4112602"/>
            <a:ext cx="3189288" cy="89863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i="1">
                <a:solidFill>
                  <a:srgbClr val="000000"/>
                </a:solidFill>
                <a:effectLst/>
                <a:latin typeface="Times New Roman" panose="02020603050405020304" pitchFamily="18" charset="0"/>
                <a:ea typeface="Calibri" panose="020F0502020204030204" pitchFamily="34" charset="0"/>
              </a:rPr>
              <a:t>khuyết tật</a:t>
            </a:r>
            <a:endParaRPr lang="en-US" sz="5400"/>
          </a:p>
        </p:txBody>
      </p:sp>
      <p:pic>
        <p:nvPicPr>
          <p:cNvPr id="9" name="Picture 8"/>
          <p:cNvPicPr>
            <a:picLocks noChangeAspect="1"/>
          </p:cNvPicPr>
          <p:nvPr/>
        </p:nvPicPr>
        <p:blipFill>
          <a:blip r:embed="rId3"/>
          <a:stretch>
            <a:fillRect/>
          </a:stretch>
        </p:blipFill>
        <p:spPr>
          <a:xfrm>
            <a:off x="511348" y="592257"/>
            <a:ext cx="11089585"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Trẻ Em, Mầm Non, Tải hình PNG 380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487" y="2025649"/>
            <a:ext cx="4680054" cy="4680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594099" y="2317531"/>
            <a:ext cx="8408903" cy="382666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i="1">
                <a:solidFill>
                  <a:srgbClr val="000000"/>
                </a:solidFill>
                <a:latin typeface="Times New Roman" panose="02020603050405020304" pitchFamily="18" charset="0"/>
                <a:ea typeface="Calibri" panose="020F0502020204030204" pitchFamily="34" charset="0"/>
              </a:rPr>
              <a:t>Trẻ em có quyền vui chơi,/ giải trí;// được bình đẳng/ về cơ hội tham gia các hoạt động văn hoá,/ nghệ thuật,/ thể dục,/ thể thao,/ du lịch/ phù hợp với độ tuổi.//;</a:t>
            </a:r>
            <a:endParaRPr kumimoji="0" lang="en-US" sz="4400" b="0" i="0" u="none" strike="noStrike" kern="1200" cap="none" spc="0" normalizeH="0" baseline="0" noProof="0">
              <a:ln>
                <a:noFill/>
              </a:ln>
              <a:solidFill>
                <a:prstClr val="white"/>
              </a:solidFill>
              <a:effectLst/>
              <a:uLnTx/>
              <a:uFillTx/>
              <a:latin typeface="Aptos" panose="02110004020202020204"/>
            </a:endParaRPr>
          </a:p>
        </p:txBody>
      </p:sp>
      <p:pic>
        <p:nvPicPr>
          <p:cNvPr id="9" name="Picture 8"/>
          <p:cNvPicPr>
            <a:picLocks noChangeAspect="1"/>
          </p:cNvPicPr>
          <p:nvPr/>
        </p:nvPicPr>
        <p:blipFill>
          <a:blip r:embed="rId3"/>
          <a:stretch>
            <a:fillRect/>
          </a:stretch>
        </p:blipFill>
        <p:spPr>
          <a:xfrm>
            <a:off x="748063" y="470223"/>
            <a:ext cx="11168840"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Trẻ Em, Mầm Non, Tải hình PNG 380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487" y="2025649"/>
            <a:ext cx="4680054" cy="4680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662284" y="2106802"/>
            <a:ext cx="10867432" cy="382666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i="1">
                <a:solidFill>
                  <a:srgbClr val="000000"/>
                </a:solidFill>
                <a:latin typeface="Times New Roman" panose="02020603050405020304" pitchFamily="18" charset="0"/>
                <a:ea typeface="Calibri" panose="020F0502020204030204" pitchFamily="34" charset="0"/>
              </a:rPr>
              <a:t>1.// Tôn trọng,/ lễ phép với người lớn tuổi;// quan tâm,/ giúp đỡ người già,/ người khuyết tật,/ phụ nữ mang thai,/ trẻ nhỏ,/ người gặp hoàn cảnh khó khăn/ phù hợp với khả năng,/ sức khoẻ,/ độ tuổi của mình.//;</a:t>
            </a: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p:cNvPicPr>
            <a:picLocks noChangeAspect="1"/>
          </p:cNvPicPr>
          <p:nvPr/>
        </p:nvPicPr>
        <p:blipFill>
          <a:blip r:embed="rId3"/>
          <a:stretch>
            <a:fillRect/>
          </a:stretch>
        </p:blipFill>
        <p:spPr>
          <a:xfrm>
            <a:off x="662284" y="442016"/>
            <a:ext cx="11168840"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13"/>
          <p:cNvGrpSpPr/>
          <p:nvPr/>
        </p:nvGrpSpPr>
        <p:grpSpPr>
          <a:xfrm>
            <a:off x="514381" y="705406"/>
            <a:ext cx="11163238" cy="1200329"/>
            <a:chOff x="1604798" y="-1054530"/>
            <a:chExt cx="11251576" cy="1920609"/>
          </a:xfrm>
        </p:grpSpPr>
        <p:sp>
          <p:nvSpPr>
            <p:cNvPr id="7" name="TextBox 8"/>
            <p:cNvSpPr txBox="1"/>
            <p:nvPr/>
          </p:nvSpPr>
          <p:spPr>
            <a:xfrm>
              <a:off x="1604798" y="-1041085"/>
              <a:ext cx="11171227" cy="177287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LUYỆN ĐỌC CÂU DÀI</a:t>
              </a:r>
              <a:endPar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endParaRPr>
            </a:p>
          </p:txBody>
        </p:sp>
        <p:sp>
          <p:nvSpPr>
            <p:cNvPr id="8" name="TextBox 12"/>
            <p:cNvSpPr txBox="1"/>
            <p:nvPr/>
          </p:nvSpPr>
          <p:spPr>
            <a:xfrm>
              <a:off x="1685147" y="-1054530"/>
              <a:ext cx="11171227" cy="192060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L</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U</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Y</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Ệ</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N</a:t>
              </a:r>
              <a:r>
                <a:rPr kumimoji="0" lang="sv-SE" sz="7200" b="0" i="0" u="none" strike="noStrike" kern="1200" cap="none" spc="0" normalizeH="0" baseline="0" noProof="0">
                  <a:ln>
                    <a:noFill/>
                  </a:ln>
                  <a:solidFill>
                    <a:srgbClr val="77D460"/>
                  </a:solidFill>
                  <a:effectLst/>
                  <a:uLnTx/>
                  <a:uFillTx/>
                  <a:latin typeface="Coiny" panose="0200090306050006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C</a:t>
              </a:r>
              <a:r>
                <a:rPr kumimoji="0" lang="sv-SE" sz="72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Â</a:t>
              </a:r>
              <a:r>
                <a:rPr kumimoji="0" lang="sv-SE" sz="66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U</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D</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Coiny" panose="02000903060500060000" pitchFamily="2" charset="0"/>
                <a:ea typeface="LNTH-LuoLuoNotangYuanTi 1" pitchFamily="2" charset="-128"/>
                <a:cs typeface="LNTH-LuoLuoNotangYuanTi 1" pitchFamily="2" charset="-128"/>
              </a:endParaRPr>
            </a:p>
          </p:txBody>
        </p:sp>
      </p:grpSp>
      <p:pic>
        <p:nvPicPr>
          <p:cNvPr id="2050" name="Picture 2" descr="Trẻ Em, Mầm Non, Tải hình PNG 380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487" y="2025649"/>
            <a:ext cx="4680054" cy="4680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662284" y="1941719"/>
            <a:ext cx="10867432" cy="421087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i="1">
                <a:solidFill>
                  <a:srgbClr val="000000"/>
                </a:solidFill>
                <a:latin typeface="Times New Roman" panose="02020603050405020304" pitchFamily="18" charset="0"/>
                <a:ea typeface="Calibri" panose="020F0502020204030204" pitchFamily="34" charset="0"/>
              </a:rPr>
              <a:t>2.// Tôn trọng quyền,/ danh dự,/ nhân phẩm của người khác;// chấp hành quy định về an toàn giao thông/ và trật tự,/ an toàn xã hội;// bảo vệ,/ giữ gìn,/ sử dụng tài sản,/ tài nguyên,/ bảo vệ môi trường/ phù hợp với khả năng/ và độ tuổi của trẻ em.//;… </a:t>
            </a: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20"/>
          <p:cNvSpPr txBox="1"/>
          <p:nvPr/>
        </p:nvSpPr>
        <p:spPr>
          <a:xfrm>
            <a:off x="385718" y="357122"/>
            <a:ext cx="10789944" cy="115416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4400" b="0" i="0" u="none" strike="noStrike" kern="1200" cap="none" spc="0" normalizeH="0" baseline="0" noProof="0">
                <a:ln>
                  <a:noFill/>
                </a:ln>
                <a:solidFill>
                  <a:srgbClr val="8EB529"/>
                </a:solidFill>
                <a:effectLst/>
                <a:uLnTx/>
                <a:uFillTx/>
                <a:latin typeface="UTM Mother" panose="02040603050506020204" pitchFamily="18" charset="0"/>
                <a:ea typeface="+mn-ea"/>
                <a:cs typeface="Arial" panose="020B0604020202020204" pitchFamily="34" charset="0"/>
              </a:rPr>
              <a:t>Luật Trẻ em</a:t>
            </a:r>
            <a:endParaRPr kumimoji="0" lang="sv-SE" sz="1800" b="0" i="0" u="none" strike="noStrike" kern="1200" cap="none" spc="0" normalizeH="0" baseline="0" noProof="0">
              <a:ln>
                <a:noFill/>
              </a:ln>
              <a:solidFill>
                <a:prstClr val="black"/>
              </a:solidFill>
              <a:effectLst/>
              <a:uLnTx/>
              <a:uFillTx/>
              <a:latin typeface="UTM Mother" panose="02040603050506020204" pitchFamily="18"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600"/>
              </a:spcAft>
              <a:buClrTx/>
              <a:buSzTx/>
              <a:buFontTx/>
              <a:buNone/>
              <a:defRPr/>
            </a:pPr>
            <a:r>
              <a:rPr kumimoji="0" lang="sv-SE" sz="1800" b="0" i="0" u="none" strike="noStrike" kern="1200" cap="none" spc="0" normalizeH="0" baseline="0" noProof="0">
                <a:ln>
                  <a:noFill/>
                </a:ln>
                <a:solidFill>
                  <a:prstClr val="black"/>
                </a:solidFill>
                <a:effectLst/>
                <a:uLnTx/>
                <a:uFillTx/>
                <a:latin typeface="UTM Mother" panose="02040603050506020204" pitchFamily="18" charset="0"/>
                <a:ea typeface="+mn-ea"/>
                <a:cs typeface="Arial" panose="020B0604020202020204" pitchFamily="34" charset="0"/>
              </a:rPr>
              <a:t>(Trích) </a:t>
            </a:r>
            <a:endParaRPr kumimoji="0" lang="sv-SE" sz="1800" b="0" i="0" u="none" strike="noStrike" kern="1200" cap="none" spc="0" normalizeH="0" baseline="0" noProof="0" dirty="0">
              <a:ln>
                <a:noFill/>
              </a:ln>
              <a:solidFill>
                <a:prstClr val="black"/>
              </a:solidFill>
              <a:effectLst/>
              <a:uLnTx/>
              <a:uFillTx/>
              <a:latin typeface="UTM Mother" panose="02040603050506020204" pitchFamily="18" charset="0"/>
              <a:ea typeface="+mn-ea"/>
              <a:cs typeface="Arial" panose="020B0604020202020204" pitchFamily="34" charset="0"/>
            </a:endParaRPr>
          </a:p>
        </p:txBody>
      </p:sp>
      <p:sp>
        <p:nvSpPr>
          <p:cNvPr id="6" name="Hộp Văn bản 5"/>
          <p:cNvSpPr txBox="1"/>
          <p:nvPr/>
        </p:nvSpPr>
        <p:spPr>
          <a:xfrm>
            <a:off x="534200" y="1521909"/>
            <a:ext cx="11353001"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15. Quyền được chăm sóc, nuôi dưỡng</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Trẻ em có quyền được chăm sóc, nuôi dưỡng để phát triển toàn diện.</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16. Quyền được giáo dục, học tập và phát triển năng khiếu </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Trẻ em có quyền được giáo dục, học tập để phát triển toàn diện và</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phát huy tốt nhất tiềm năng của bản thân.</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 Trẻ em được bình đẳng về cơ hội học tập và giáo dục; được phát triển tài năng, năng khiếu, sáng tạo, phát minh.</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17. Quyền vui chơi, giải trí</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Trẻ em có quyền vui chơi, giải trí; được bình đẳng về cơ hội tham gia các hoạt động văn hoá, nghệ thuật, thể dục, thể thao, du lịch phù hợp với độ tuổi.</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160627" y="201849"/>
            <a:ext cx="9791025" cy="1505843"/>
          </a:xfrm>
          <a:prstGeom prst="rect">
            <a:avLst/>
          </a:prstGeom>
        </p:spPr>
      </p:pic>
      <p:sp>
        <p:nvSpPr>
          <p:cNvPr id="9" name="Rectangle: Rounded Corners 21"/>
          <p:cNvSpPr/>
          <p:nvPr/>
        </p:nvSpPr>
        <p:spPr>
          <a:xfrm>
            <a:off x="4935414" y="5808266"/>
            <a:ext cx="2241452" cy="796835"/>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958401"/>
                </a:solidFill>
                <a:latin typeface="iCiel Pony" panose="02000000000000000000" pitchFamily="2" charset="0"/>
              </a:rPr>
              <a:t>Đoạn 1:</a:t>
            </a:r>
            <a:endParaRPr lang="en-US" sz="4000" dirty="0">
              <a:ln w="9525">
                <a:noFill/>
                <a:prstDash val="solid"/>
              </a:ln>
              <a:solidFill>
                <a:srgbClr val="958401"/>
              </a:solidFill>
              <a:latin typeface="iCiel Pony"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Hộp Văn bản 5"/>
          <p:cNvSpPr txBox="1"/>
          <p:nvPr/>
        </p:nvSpPr>
        <p:spPr>
          <a:xfrm>
            <a:off x="549965" y="1407061"/>
            <a:ext cx="11092069"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39. Bổn phận của trẻ em đối với cộng đồng, xã hội</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Tôn trọng, lễ phép với người lớn tuổi; quan tâm, giúp đỡ người già, người khuyết tật, phụ nữ mang thai, trẻ nhỏ, người gặp hoàn cảnh khó khăn phù hợp với khả năng, sức khoẻ, độ tuổi của mình.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 Tôn trọng quyền, danh dự, nhân phẩm của người khác; chấp hành quy định về an toàn giao thông và trật tự, an toàn xã hội; bảo vệ, giữ gìn, sử dụng tài sản, tài nguyên, bảo vệ môi trường phù hợp với khả năng và độ tuổi của trẻ em.</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 Phát hiện, thông tin, thông báo, tố giác hành vi vi phạm pháp luật.</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Luật Trẻ em 2016 (Luật số 102/2016/QH13)</a:t>
            </a:r>
            <a:endPar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781504" y="310264"/>
            <a:ext cx="7940438" cy="1221226"/>
          </a:xfrm>
          <a:prstGeom prst="rect">
            <a:avLst/>
          </a:prstGeom>
        </p:spPr>
      </p:pic>
      <p:sp>
        <p:nvSpPr>
          <p:cNvPr id="5" name="Rectangle: Rounded Corners 21"/>
          <p:cNvSpPr/>
          <p:nvPr/>
        </p:nvSpPr>
        <p:spPr>
          <a:xfrm>
            <a:off x="4935414" y="5808266"/>
            <a:ext cx="2632034" cy="796835"/>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958401"/>
                </a:solidFill>
                <a:latin typeface="iCiel Pony" panose="02000000000000000000" pitchFamily="2" charset="0"/>
              </a:rPr>
              <a:t>Đoạn 2:</a:t>
            </a:r>
            <a:endParaRPr lang="en-US" sz="4000" dirty="0">
              <a:ln w="9525">
                <a:noFill/>
                <a:prstDash val="solid"/>
              </a:ln>
              <a:solidFill>
                <a:srgbClr val="958401"/>
              </a:solidFill>
              <a:latin typeface="iCiel Pony"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159026" y="367748"/>
            <a:ext cx="11873948" cy="6122504"/>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p:cNvSpPr txBox="1"/>
          <p:nvPr/>
        </p:nvSpPr>
        <p:spPr>
          <a:xfrm>
            <a:off x="1258506" y="1734933"/>
            <a:ext cx="10396682" cy="1323439"/>
          </a:xfrm>
          <a:prstGeom prst="rect">
            <a:avLst/>
          </a:prstGeom>
          <a:noFill/>
        </p:spPr>
        <p:txBody>
          <a:bodyPr wrap="square">
            <a:spAutoFit/>
          </a:bodyPr>
          <a:lstStyle/>
          <a:p>
            <a:pPr algn="just"/>
            <a:r>
              <a:rPr lang="vi-VN" sz="4000" b="1"/>
              <a:t>bổn phận </a:t>
            </a:r>
            <a:r>
              <a:rPr lang="vi-VN" sz="4000"/>
              <a:t>(phần việc phải lo liệu, phải làm theo đạo lí thông thường);…</a:t>
            </a:r>
            <a:endParaRPr lang="en-US" sz="4000"/>
          </a:p>
        </p:txBody>
      </p:sp>
      <p:pic>
        <p:nvPicPr>
          <p:cNvPr id="4" name="Picture 3"/>
          <p:cNvPicPr>
            <a:picLocks noChangeAspect="1"/>
          </p:cNvPicPr>
          <p:nvPr/>
        </p:nvPicPr>
        <p:blipFill>
          <a:blip r:embed="rId2"/>
          <a:stretch>
            <a:fillRect/>
          </a:stretch>
        </p:blipFill>
        <p:spPr>
          <a:xfrm>
            <a:off x="1287369" y="293807"/>
            <a:ext cx="9185235" cy="1322844"/>
          </a:xfrm>
          <a:prstGeom prst="rect">
            <a:avLst/>
          </a:prstGeom>
        </p:spPr>
      </p:pic>
      <p:pic>
        <p:nvPicPr>
          <p:cNvPr id="3074" name="Picture 2" descr="Ngày trái đất Hình nền máy tính trẻ em Giờ trái đất - ngày hè các bà mẹ png  brunch tự chọn png tải về - Miễn phí trong suốt Ngày Tr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38" b="94063" l="10000" r="90000">
                        <a14:foregroundMark x1="36556" y1="87188" x2="43556" y2="93438"/>
                        <a14:foregroundMark x1="49778" y1="87188" x2="51222" y2="90000"/>
                        <a14:foregroundMark x1="52889" y1="17500" x2="60444" y2="19063"/>
                        <a14:foregroundMark x1="61000" y1="43438" x2="64333" y2="51563"/>
                        <a14:foregroundMark x1="58667" y1="86250" x2="59556" y2="94063"/>
                        <a14:foregroundMark x1="61889" y1="45938" x2="61889" y2="45938"/>
                        <a14:foregroundMark x1="48333" y1="10313" x2="48333" y2="10313"/>
                        <a14:foregroundMark x1="48333" y1="5938" x2="48333" y2="5938"/>
                      </a14:backgroundRemoval>
                    </a14:imgEffect>
                  </a14:imgLayer>
                </a14:imgProps>
              </a:ext>
              <a:ext uri="{28A0092B-C50C-407E-A947-70E740481C1C}">
                <a14:useLocalDpi xmlns:a14="http://schemas.microsoft.com/office/drawing/2010/main" val="0"/>
              </a:ext>
            </a:extLst>
          </a:blip>
          <a:srcRect/>
          <a:stretch>
            <a:fillRect/>
          </a:stretch>
        </p:blipFill>
        <p:spPr bwMode="auto">
          <a:xfrm>
            <a:off x="1769891" y="3127201"/>
            <a:ext cx="85725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8"/>
            <a:ext cx="11873948" cy="6122504"/>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ộp Văn bản 10"/>
          <p:cNvSpPr txBox="1"/>
          <p:nvPr/>
        </p:nvSpPr>
        <p:spPr>
          <a:xfrm>
            <a:off x="1287369" y="2177450"/>
            <a:ext cx="5063466" cy="3785652"/>
          </a:xfrm>
          <a:prstGeom prst="rect">
            <a:avLst/>
          </a:prstGeom>
          <a:noFill/>
        </p:spPr>
        <p:txBody>
          <a:bodyPr wrap="square">
            <a:spAutoFit/>
          </a:bodyPr>
          <a:lstStyle/>
          <a:p>
            <a:pPr lvl="0" algn="just"/>
            <a:r>
              <a:rPr lang="vi-VN" sz="4000" b="1">
                <a:solidFill>
                  <a:prstClr val="black"/>
                </a:solidFill>
              </a:rPr>
              <a:t>Luật: </a:t>
            </a:r>
            <a:r>
              <a:rPr lang="vi-VN" sz="4000">
                <a:solidFill>
                  <a:prstClr val="black"/>
                </a:solidFill>
              </a:rPr>
              <a:t>văn bản của Nhà nước ban hành, quy định những phép tắc trong xã hội buộc mọi người phải tuân theo.</a:t>
            </a:r>
            <a:endParaRPr kumimoji="0" lang="en-US" sz="4000" i="0" u="none" strike="noStrike" kern="1200" cap="none" spc="0" normalizeH="0" baseline="0" noProof="0">
              <a:ln>
                <a:noFill/>
              </a:ln>
              <a:solidFill>
                <a:prstClr val="black"/>
              </a:solidFill>
              <a:effectLst/>
              <a:uLnTx/>
              <a:uFillTx/>
              <a:latin typeface="Aptos" panose="02110004020202020204"/>
            </a:endParaRPr>
          </a:p>
        </p:txBody>
      </p:sp>
      <p:pic>
        <p:nvPicPr>
          <p:cNvPr id="4" name="Picture 3"/>
          <p:cNvPicPr>
            <a:picLocks noChangeAspect="1"/>
          </p:cNvPicPr>
          <p:nvPr/>
        </p:nvPicPr>
        <p:blipFill>
          <a:blip r:embed="rId2"/>
          <a:stretch>
            <a:fillRect/>
          </a:stretch>
        </p:blipFill>
        <p:spPr>
          <a:xfrm>
            <a:off x="1287369" y="293807"/>
            <a:ext cx="9185235" cy="1322844"/>
          </a:xfrm>
          <a:prstGeom prst="rect">
            <a:avLst/>
          </a:prstGeom>
        </p:spPr>
      </p:pic>
      <p:pic>
        <p:nvPicPr>
          <p:cNvPr id="10242" name="Picture 2" descr="LUẬT TRẺ EM NĂM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027" y="1972730"/>
            <a:ext cx="3360618" cy="412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15" t="-87474" r="-10533" b="-28968"/>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2063643" y="4912522"/>
            <a:ext cx="15788409" cy="3263767"/>
          </a:xfrm>
          <a:custGeom>
            <a:avLst/>
            <a:gdLst/>
            <a:ahLst/>
            <a:cxnLst/>
            <a:rect l="l" t="t" r="r" b="b"/>
            <a:pathLst>
              <a:path w="23682613" h="4895651">
                <a:moveTo>
                  <a:pt x="0" y="0"/>
                </a:moveTo>
                <a:lnTo>
                  <a:pt x="23682613" y="0"/>
                </a:lnTo>
                <a:lnTo>
                  <a:pt x="23682613" y="4895651"/>
                </a:lnTo>
                <a:lnTo>
                  <a:pt x="0" y="4895651"/>
                </a:lnTo>
                <a:lnTo>
                  <a:pt x="0" y="0"/>
                </a:lnTo>
                <a:close/>
              </a:path>
            </a:pathLst>
          </a:custGeom>
          <a:blipFill>
            <a:blip r:embed="rId2"/>
            <a:stretch>
              <a:fillRect l="-2333" r="-2333"/>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685800" y="1900196"/>
            <a:ext cx="10820400" cy="5054029"/>
          </a:xfrm>
          <a:custGeom>
            <a:avLst/>
            <a:gdLst/>
            <a:ahLst/>
            <a:cxnLst/>
            <a:rect l="l" t="t" r="r" b="b"/>
            <a:pathLst>
              <a:path w="16230600" h="7581043">
                <a:moveTo>
                  <a:pt x="0" y="0"/>
                </a:moveTo>
                <a:lnTo>
                  <a:pt x="16230600" y="0"/>
                </a:lnTo>
                <a:lnTo>
                  <a:pt x="16230600" y="7581042"/>
                </a:lnTo>
                <a:lnTo>
                  <a:pt x="0" y="7581042"/>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7143873" y="3858357"/>
            <a:ext cx="607571" cy="404311"/>
          </a:xfrm>
          <a:custGeom>
            <a:avLst/>
            <a:gdLst/>
            <a:ahLst/>
            <a:cxnLst/>
            <a:rect l="l" t="t" r="r" b="b"/>
            <a:pathLst>
              <a:path w="911357" h="606467">
                <a:moveTo>
                  <a:pt x="0" y="0"/>
                </a:moveTo>
                <a:lnTo>
                  <a:pt x="911356" y="0"/>
                </a:lnTo>
                <a:lnTo>
                  <a:pt x="911356" y="606467"/>
                </a:lnTo>
                <a:lnTo>
                  <a:pt x="0" y="60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Hình chữ nhật: Góc Tròn 1"/>
          <p:cNvSpPr/>
          <p:nvPr/>
        </p:nvSpPr>
        <p:spPr>
          <a:xfrm>
            <a:off x="3555731" y="628609"/>
            <a:ext cx="5134707" cy="1195753"/>
          </a:xfrm>
          <a:prstGeom prst="roundRect">
            <a:avLst/>
          </a:prstGeom>
          <a:solidFill>
            <a:srgbClr val="DCA4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2"/>
          <p:cNvSpPr/>
          <p:nvPr/>
        </p:nvSpPr>
        <p:spPr>
          <a:xfrm>
            <a:off x="3561591" y="1824362"/>
            <a:ext cx="5134707" cy="865165"/>
          </a:xfrm>
          <a:prstGeom prst="roundRect">
            <a:avLst/>
          </a:prstGeom>
          <a:solidFill>
            <a:srgbClr val="E4B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782635" y="1828503"/>
            <a:ext cx="10095851" cy="1530229"/>
          </a:xfrm>
          <a:prstGeom prst="rect">
            <a:avLst/>
          </a:prstGeom>
        </p:spPr>
      </p:pic>
      <p:pic>
        <p:nvPicPr>
          <p:cNvPr id="7" name="Picture 6"/>
          <p:cNvPicPr>
            <a:picLocks noChangeAspect="1"/>
          </p:cNvPicPr>
          <p:nvPr/>
        </p:nvPicPr>
        <p:blipFill>
          <a:blip r:embed="rId7"/>
          <a:stretch>
            <a:fillRect/>
          </a:stretch>
        </p:blipFill>
        <p:spPr>
          <a:xfrm>
            <a:off x="685800" y="-43810"/>
            <a:ext cx="9431329" cy="3310415"/>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8"/>
            <a:ext cx="11873948" cy="6122504"/>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ộp Văn bản 10"/>
          <p:cNvSpPr txBox="1"/>
          <p:nvPr/>
        </p:nvSpPr>
        <p:spPr>
          <a:xfrm>
            <a:off x="560747" y="2177450"/>
            <a:ext cx="5790088" cy="2554545"/>
          </a:xfrm>
          <a:prstGeom prst="rect">
            <a:avLst/>
          </a:prstGeom>
          <a:noFill/>
        </p:spPr>
        <p:txBody>
          <a:bodyPr wrap="square">
            <a:spAutoFit/>
          </a:bodyPr>
          <a:lstStyle/>
          <a:p>
            <a:pPr lvl="0" algn="ctr"/>
            <a:r>
              <a:rPr lang="vi-VN" sz="4000" b="1">
                <a:solidFill>
                  <a:prstClr val="black"/>
                </a:solidFill>
              </a:rPr>
              <a:t>bình đẳng </a:t>
            </a:r>
            <a:endParaRPr lang="en-US" sz="4000" b="1">
              <a:solidFill>
                <a:prstClr val="black"/>
              </a:solidFill>
            </a:endParaRPr>
          </a:p>
          <a:p>
            <a:pPr lvl="0" algn="ctr"/>
            <a:r>
              <a:rPr lang="vi-VN" sz="4000">
                <a:solidFill>
                  <a:prstClr val="black"/>
                </a:solidFill>
              </a:rPr>
              <a:t>(ngang hàng nhau, có sự đối xử như nhau, không phân biệt);…</a:t>
            </a:r>
            <a:endParaRPr kumimoji="0" lang="en-US" sz="4000" i="0" u="none" strike="noStrike" kern="1200" cap="none" spc="0" normalizeH="0" baseline="0" noProof="0">
              <a:ln>
                <a:noFill/>
              </a:ln>
              <a:solidFill>
                <a:prstClr val="black"/>
              </a:solidFill>
              <a:effectLst/>
              <a:uLnTx/>
              <a:uFillTx/>
              <a:latin typeface="Aptos" panose="02110004020202020204"/>
            </a:endParaRPr>
          </a:p>
        </p:txBody>
      </p:sp>
      <p:pic>
        <p:nvPicPr>
          <p:cNvPr id="4" name="Picture 3"/>
          <p:cNvPicPr>
            <a:picLocks noChangeAspect="1"/>
          </p:cNvPicPr>
          <p:nvPr/>
        </p:nvPicPr>
        <p:blipFill>
          <a:blip r:embed="rId2"/>
          <a:stretch>
            <a:fillRect/>
          </a:stretch>
        </p:blipFill>
        <p:spPr>
          <a:xfrm>
            <a:off x="1287369" y="293807"/>
            <a:ext cx="9185235" cy="1322844"/>
          </a:xfrm>
          <a:prstGeom prst="rect">
            <a:avLst/>
          </a:prstGeom>
        </p:spPr>
      </p:pic>
      <p:pic>
        <p:nvPicPr>
          <p:cNvPr id="11266" name="Picture 2" descr="Nguyên tắc bình đẳng, không phân biệt đối xử trong pháp luật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572" y="2247709"/>
            <a:ext cx="5010467" cy="2865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89699" y="137160"/>
            <a:ext cx="12102301" cy="4093326"/>
            <a:chOff x="89699" y="0"/>
            <a:chExt cx="12102301" cy="4093326"/>
          </a:xfrm>
        </p:grpSpPr>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4419" y="0"/>
              <a:ext cx="4477581" cy="3942137"/>
            </a:xfrm>
            <a:prstGeom prst="rect">
              <a:avLst/>
            </a:prstGeom>
          </p:spPr>
        </p:pic>
        <p:pic>
          <p:nvPicPr>
            <p:cNvPr id="1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699" y="151189"/>
              <a:ext cx="4477581" cy="3942137"/>
            </a:xfrm>
            <a:prstGeom prst="rect">
              <a:avLst/>
            </a:prstGeom>
          </p:spPr>
        </p:pic>
        <p:pic>
          <p:nvPicPr>
            <p:cNvPr id="15"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012939"/>
              <a:ext cx="4696391" cy="921588"/>
            </a:xfrm>
            <a:prstGeom prst="rect">
              <a:avLst/>
            </a:prstGeom>
          </p:spPr>
        </p:pic>
      </p:grpSp>
      <p:sp>
        <p:nvSpPr>
          <p:cNvPr id="23" name="椭圆 31"/>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4" name="Hình ảnh 23"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49979" y="4363758"/>
            <a:ext cx="741392" cy="849573"/>
          </a:xfrm>
          <a:prstGeom prst="rect">
            <a:avLst/>
          </a:prstGeom>
        </p:spPr>
      </p:pic>
      <p:sp>
        <p:nvSpPr>
          <p:cNvPr id="25" name="Hộp Văn bản 24"/>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endParaRPr lang="en-US" sz="2800">
              <a:latin typeface="Calibri" panose="020F0502020204030204" pitchFamily="34" charset="0"/>
              <a:cs typeface="Calibri" panose="020F0502020204030204" pitchFamily="34" charset="0"/>
            </a:endParaRPr>
          </a:p>
        </p:txBody>
      </p:sp>
      <p:pic>
        <p:nvPicPr>
          <p:cNvPr id="26" name="Hình ảnh 25"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49979" y="5080275"/>
            <a:ext cx="741392" cy="849573"/>
          </a:xfrm>
          <a:prstGeom prst="rect">
            <a:avLst/>
          </a:prstGeom>
        </p:spPr>
      </p:pic>
      <p:sp>
        <p:nvSpPr>
          <p:cNvPr id="27" name="Hộp Văn bản 26"/>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endParaRPr lang="en-US" sz="2800">
              <a:latin typeface="Calibri" panose="020F0502020204030204" pitchFamily="34" charset="0"/>
              <a:cs typeface="Calibri" panose="020F0502020204030204" pitchFamily="34" charset="0"/>
            </a:endParaRPr>
          </a:p>
        </p:txBody>
      </p:sp>
      <p:pic>
        <p:nvPicPr>
          <p:cNvPr id="28" name="Hình ảnh 27"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33140" y="5804537"/>
            <a:ext cx="741392" cy="849573"/>
          </a:xfrm>
          <a:prstGeom prst="rect">
            <a:avLst/>
          </a:prstGeom>
        </p:spPr>
      </p:pic>
      <p:sp>
        <p:nvSpPr>
          <p:cNvPr id="29" name="Hộp Văn bản 28"/>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endParaRPr lang="en-US" sz="2800">
              <a:latin typeface="Calibri" panose="020F0502020204030204" pitchFamily="34" charset="0"/>
              <a:cs typeface="Calibri" panose="020F0502020204030204" pitchFamily="34" charset="0"/>
            </a:endParaRPr>
          </a:p>
        </p:txBody>
      </p:sp>
      <p:sp>
        <p:nvSpPr>
          <p:cNvPr id="30" name="Rectangle: Rounded Corners 57"/>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94967" y="4409426"/>
            <a:ext cx="922097" cy="791713"/>
          </a:xfrm>
          <a:prstGeom prst="rect">
            <a:avLst/>
          </a:prstGeom>
        </p:spPr>
      </p:pic>
      <p:sp>
        <p:nvSpPr>
          <p:cNvPr id="33" name="Hộp Văn bản 32"/>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endParaRPr lang="en-US" sz="2800">
              <a:latin typeface="Calibri" panose="020F0502020204030204" pitchFamily="34" charset="0"/>
              <a:cs typeface="Calibri" panose="020F0502020204030204" pitchFamily="34" charset="0"/>
            </a:endParaRPr>
          </a:p>
        </p:txBody>
      </p:sp>
      <p:sp>
        <p:nvSpPr>
          <p:cNvPr id="34" name="Hộp Văn bản 33"/>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endParaRPr lang="en-US" sz="2800">
              <a:latin typeface="Calibri" panose="020F0502020204030204" pitchFamily="34" charset="0"/>
              <a:cs typeface="Calibri" panose="020F0502020204030204" pitchFamily="34" charset="0"/>
            </a:endParaRPr>
          </a:p>
        </p:txBody>
      </p:sp>
      <p:pic>
        <p:nvPicPr>
          <p:cNvPr id="35" name="Hình ảnh 34"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89442" y="5075436"/>
            <a:ext cx="922097" cy="791713"/>
          </a:xfrm>
          <a:prstGeom prst="rect">
            <a:avLst/>
          </a:prstGeom>
        </p:spPr>
      </p:pic>
      <p:pic>
        <p:nvPicPr>
          <p:cNvPr id="36" name="Hình ảnh 35"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83917" y="5741446"/>
            <a:ext cx="922097" cy="791713"/>
          </a:xfrm>
          <a:prstGeom prst="rect">
            <a:avLst/>
          </a:prstGeom>
        </p:spPr>
      </p:pic>
      <p:sp>
        <p:nvSpPr>
          <p:cNvPr id="37" name="Hộp Văn bản 36"/>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endParaRPr lang="en-US" sz="2800">
              <a:latin typeface="Calibri" panose="020F0502020204030204" pitchFamily="34" charset="0"/>
              <a:cs typeface="Calibri" panose="020F0502020204030204" pitchFamily="34" charset="0"/>
            </a:endParaRPr>
          </a:p>
        </p:txBody>
      </p:sp>
      <p:sp>
        <p:nvSpPr>
          <p:cNvPr id="38" name="Rectangle: Rounded Corners 36"/>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9" name="Picture 63"/>
          <p:cNvPicPr>
            <a:picLocks noChangeAspect="1"/>
          </p:cNvPicPr>
          <p:nvPr/>
        </p:nvPicPr>
        <p:blipFill>
          <a:blip r:embed="rId10"/>
          <a:stretch>
            <a:fillRect/>
          </a:stretch>
        </p:blipFill>
        <p:spPr>
          <a:xfrm>
            <a:off x="9133280" y="4564483"/>
            <a:ext cx="469963" cy="469963"/>
          </a:xfrm>
          <a:prstGeom prst="rect">
            <a:avLst/>
          </a:prstGeom>
        </p:spPr>
      </p:pic>
      <p:pic>
        <p:nvPicPr>
          <p:cNvPr id="40" name="Picture 64"/>
          <p:cNvPicPr>
            <a:picLocks noChangeAspect="1"/>
          </p:cNvPicPr>
          <p:nvPr/>
        </p:nvPicPr>
        <p:blipFill>
          <a:blip r:embed="rId11"/>
          <a:stretch>
            <a:fillRect/>
          </a:stretch>
        </p:blipFill>
        <p:spPr>
          <a:xfrm>
            <a:off x="8576606" y="4564483"/>
            <a:ext cx="469963" cy="469963"/>
          </a:xfrm>
          <a:prstGeom prst="rect">
            <a:avLst/>
          </a:prstGeom>
        </p:spPr>
      </p:pic>
      <p:pic>
        <p:nvPicPr>
          <p:cNvPr id="41" name="Picture 65"/>
          <p:cNvPicPr>
            <a:picLocks noChangeAspect="1"/>
          </p:cNvPicPr>
          <p:nvPr/>
        </p:nvPicPr>
        <p:blipFill>
          <a:blip r:embed="rId12"/>
          <a:stretch>
            <a:fillRect/>
          </a:stretch>
        </p:blipFill>
        <p:spPr>
          <a:xfrm>
            <a:off x="9689954" y="4564483"/>
            <a:ext cx="469963" cy="469963"/>
          </a:xfrm>
          <a:prstGeom prst="rect">
            <a:avLst/>
          </a:prstGeom>
        </p:spPr>
      </p:pic>
      <p:pic>
        <p:nvPicPr>
          <p:cNvPr id="42" name="Picture 63"/>
          <p:cNvPicPr>
            <a:picLocks noChangeAspect="1"/>
          </p:cNvPicPr>
          <p:nvPr/>
        </p:nvPicPr>
        <p:blipFill>
          <a:blip r:embed="rId10"/>
          <a:stretch>
            <a:fillRect/>
          </a:stretch>
        </p:blipFill>
        <p:spPr>
          <a:xfrm>
            <a:off x="9133280" y="5208463"/>
            <a:ext cx="469963" cy="469963"/>
          </a:xfrm>
          <a:prstGeom prst="rect">
            <a:avLst/>
          </a:prstGeom>
        </p:spPr>
      </p:pic>
      <p:pic>
        <p:nvPicPr>
          <p:cNvPr id="43" name="Picture 64"/>
          <p:cNvPicPr>
            <a:picLocks noChangeAspect="1"/>
          </p:cNvPicPr>
          <p:nvPr/>
        </p:nvPicPr>
        <p:blipFill>
          <a:blip r:embed="rId11"/>
          <a:stretch>
            <a:fillRect/>
          </a:stretch>
        </p:blipFill>
        <p:spPr>
          <a:xfrm>
            <a:off x="8576606" y="5208463"/>
            <a:ext cx="469963" cy="469963"/>
          </a:xfrm>
          <a:prstGeom prst="rect">
            <a:avLst/>
          </a:prstGeom>
        </p:spPr>
      </p:pic>
      <p:pic>
        <p:nvPicPr>
          <p:cNvPr id="44" name="Picture 65"/>
          <p:cNvPicPr>
            <a:picLocks noChangeAspect="1"/>
          </p:cNvPicPr>
          <p:nvPr/>
        </p:nvPicPr>
        <p:blipFill>
          <a:blip r:embed="rId12"/>
          <a:stretch>
            <a:fillRect/>
          </a:stretch>
        </p:blipFill>
        <p:spPr>
          <a:xfrm>
            <a:off x="9689954" y="5208463"/>
            <a:ext cx="469963" cy="469963"/>
          </a:xfrm>
          <a:prstGeom prst="rect">
            <a:avLst/>
          </a:prstGeom>
        </p:spPr>
      </p:pic>
      <p:pic>
        <p:nvPicPr>
          <p:cNvPr id="45" name="Picture 63"/>
          <p:cNvPicPr>
            <a:picLocks noChangeAspect="1"/>
          </p:cNvPicPr>
          <p:nvPr/>
        </p:nvPicPr>
        <p:blipFill>
          <a:blip r:embed="rId10"/>
          <a:stretch>
            <a:fillRect/>
          </a:stretch>
        </p:blipFill>
        <p:spPr>
          <a:xfrm>
            <a:off x="10490364" y="5928838"/>
            <a:ext cx="469963" cy="469963"/>
          </a:xfrm>
          <a:prstGeom prst="rect">
            <a:avLst/>
          </a:prstGeom>
        </p:spPr>
      </p:pic>
      <p:pic>
        <p:nvPicPr>
          <p:cNvPr id="46" name="Picture 64"/>
          <p:cNvPicPr>
            <a:picLocks noChangeAspect="1"/>
          </p:cNvPicPr>
          <p:nvPr/>
        </p:nvPicPr>
        <p:blipFill>
          <a:blip r:embed="rId11"/>
          <a:stretch>
            <a:fillRect/>
          </a:stretch>
        </p:blipFill>
        <p:spPr>
          <a:xfrm>
            <a:off x="9933690" y="5928838"/>
            <a:ext cx="469963" cy="469963"/>
          </a:xfrm>
          <a:prstGeom prst="rect">
            <a:avLst/>
          </a:prstGeom>
        </p:spPr>
      </p:pic>
      <p:pic>
        <p:nvPicPr>
          <p:cNvPr id="47" name="Picture 65"/>
          <p:cNvPicPr>
            <a:picLocks noChangeAspect="1"/>
          </p:cNvPicPr>
          <p:nvPr/>
        </p:nvPicPr>
        <p:blipFill>
          <a:blip r:embed="rId12"/>
          <a:stretch>
            <a:fillRect/>
          </a:stretch>
        </p:blipFill>
        <p:spPr>
          <a:xfrm>
            <a:off x="11047038" y="5928838"/>
            <a:ext cx="469963" cy="469963"/>
          </a:xfrm>
          <a:prstGeom prst="rect">
            <a:avLst/>
          </a:prstGeom>
        </p:spPr>
      </p:pic>
      <p:pic>
        <p:nvPicPr>
          <p:cNvPr id="3" name="Picture 2"/>
          <p:cNvPicPr>
            <a:picLocks noChangeAspect="1"/>
          </p:cNvPicPr>
          <p:nvPr/>
        </p:nvPicPr>
        <p:blipFill>
          <a:blip r:embed="rId13"/>
          <a:stretch>
            <a:fillRect/>
          </a:stretch>
        </p:blipFill>
        <p:spPr>
          <a:xfrm>
            <a:off x="701760" y="-223736"/>
            <a:ext cx="10815241" cy="35542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72000">
                                          <p:cBhvr additive="base">
                                            <p:cTn id="10"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12"/>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p:bldP spid="31" grpId="0" animBg="1"/>
          <p:bldP spid="33" grpId="0"/>
          <p:bldP spid="34"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ppt_x"/>
                                              </p:val>
                                            </p:tav>
                                            <p:tav tm="100000">
                                              <p:val>
                                                <p:strVal val="#ppt_x"/>
                                              </p:val>
                                            </p:tav>
                                          </p:tavLst>
                                        </p:anim>
                                        <p:anim calcmode="lin" valueType="num">
                                          <p:cBhvr additive="base">
                                            <p:cTn id="11" dur="1000" fill="hold"/>
                                            <p:tgtEl>
                                              <p:spTgt spid="12"/>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p:bldP spid="31" grpId="0" animBg="1"/>
          <p:bldP spid="33" grpId="0"/>
          <p:bldP spid="34" grpId="0"/>
          <p:bldP spid="3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
          <p:cNvGrpSpPr/>
          <p:nvPr/>
        </p:nvGrpSpPr>
        <p:grpSpPr>
          <a:xfrm>
            <a:off x="89699" y="137160"/>
            <a:ext cx="12102301" cy="4093326"/>
            <a:chOff x="89699" y="0"/>
            <a:chExt cx="12102301" cy="4093326"/>
          </a:xfrm>
        </p:grpSpPr>
        <p:pic>
          <p:nvPicPr>
            <p:cNvPr id="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4419" y="0"/>
              <a:ext cx="4477581" cy="3942137"/>
            </a:xfrm>
            <a:prstGeom prst="rect">
              <a:avLst/>
            </a:prstGeom>
          </p:spPr>
        </p:pic>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699" y="151189"/>
              <a:ext cx="4477581" cy="3942137"/>
            </a:xfrm>
            <a:prstGeom prst="rect">
              <a:avLst/>
            </a:prstGeom>
          </p:spPr>
        </p:pic>
        <p:pic>
          <p:nvPicPr>
            <p:cNvPr id="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012939"/>
              <a:ext cx="4696391" cy="921588"/>
            </a:xfrm>
            <a:prstGeom prst="rect">
              <a:avLst/>
            </a:prstGeom>
          </p:spPr>
        </p:pic>
      </p:grpSp>
      <p:sp>
        <p:nvSpPr>
          <p:cNvPr id="10" name="椭圆 31"/>
          <p:cNvSpPr/>
          <p:nvPr/>
        </p:nvSpPr>
        <p:spPr>
          <a:xfrm rot="10800000" flipH="1">
            <a:off x="2152550" y="3561710"/>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1" name="Hình ảnh 10"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63599" y="4134442"/>
            <a:ext cx="922097" cy="791713"/>
          </a:xfrm>
          <a:prstGeom prst="rect">
            <a:avLst/>
          </a:prstGeom>
        </p:spPr>
      </p:pic>
      <p:sp>
        <p:nvSpPr>
          <p:cNvPr id="17" name="Hộp Văn bản 16"/>
          <p:cNvSpPr txBox="1"/>
          <p:nvPr/>
        </p:nvSpPr>
        <p:spPr>
          <a:xfrm>
            <a:off x="2941307" y="432668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endParaRPr lang="en-US" sz="2800">
              <a:latin typeface="Calibri" panose="020F0502020204030204" pitchFamily="34" charset="0"/>
              <a:cs typeface="Calibri" panose="020F0502020204030204" pitchFamily="34" charset="0"/>
            </a:endParaRPr>
          </a:p>
        </p:txBody>
      </p:sp>
      <p:sp>
        <p:nvSpPr>
          <p:cNvPr id="48" name="Hộp Văn bản 47"/>
          <p:cNvSpPr txBox="1"/>
          <p:nvPr/>
        </p:nvSpPr>
        <p:spPr>
          <a:xfrm>
            <a:off x="2941307" y="49594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endParaRPr lang="en-US" sz="2800">
              <a:latin typeface="Calibri" panose="020F0502020204030204" pitchFamily="34" charset="0"/>
              <a:cs typeface="Calibri" panose="020F0502020204030204" pitchFamily="34" charset="0"/>
            </a:endParaRPr>
          </a:p>
        </p:txBody>
      </p:sp>
      <p:pic>
        <p:nvPicPr>
          <p:cNvPr id="49" name="Hình ảnh 48"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58074" y="4800452"/>
            <a:ext cx="922097" cy="791713"/>
          </a:xfrm>
          <a:prstGeom prst="rect">
            <a:avLst/>
          </a:prstGeom>
        </p:spPr>
      </p:pic>
      <p:pic>
        <p:nvPicPr>
          <p:cNvPr id="50" name="Hình ảnh 49"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52549" y="5466462"/>
            <a:ext cx="922097" cy="791713"/>
          </a:xfrm>
          <a:prstGeom prst="rect">
            <a:avLst/>
          </a:prstGeom>
        </p:spPr>
      </p:pic>
      <p:sp>
        <p:nvSpPr>
          <p:cNvPr id="51" name="Hộp Văn bản 50"/>
          <p:cNvSpPr txBox="1"/>
          <p:nvPr/>
        </p:nvSpPr>
        <p:spPr>
          <a:xfrm>
            <a:off x="2941306" y="5676536"/>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endParaRPr lang="en-US" sz="2800">
              <a:latin typeface="Calibri" panose="020F0502020204030204" pitchFamily="34" charset="0"/>
              <a:cs typeface="Calibri" panose="020F0502020204030204" pitchFamily="34" charset="0"/>
            </a:endParaRPr>
          </a:p>
        </p:txBody>
      </p:sp>
      <p:sp>
        <p:nvSpPr>
          <p:cNvPr id="52" name="Rectangle: Rounded Corners 36"/>
          <p:cNvSpPr/>
          <p:nvPr/>
        </p:nvSpPr>
        <p:spPr>
          <a:xfrm>
            <a:off x="2704487" y="3231723"/>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3" name="Picture 63"/>
          <p:cNvPicPr>
            <a:picLocks noChangeAspect="1"/>
          </p:cNvPicPr>
          <p:nvPr/>
        </p:nvPicPr>
        <p:blipFill>
          <a:blip r:embed="rId8"/>
          <a:stretch>
            <a:fillRect/>
          </a:stretch>
        </p:blipFill>
        <p:spPr>
          <a:xfrm>
            <a:off x="5101912" y="4289499"/>
            <a:ext cx="469963" cy="469963"/>
          </a:xfrm>
          <a:prstGeom prst="rect">
            <a:avLst/>
          </a:prstGeom>
        </p:spPr>
      </p:pic>
      <p:pic>
        <p:nvPicPr>
          <p:cNvPr id="54" name="Picture 64"/>
          <p:cNvPicPr>
            <a:picLocks noChangeAspect="1"/>
          </p:cNvPicPr>
          <p:nvPr/>
        </p:nvPicPr>
        <p:blipFill>
          <a:blip r:embed="rId9"/>
          <a:stretch>
            <a:fillRect/>
          </a:stretch>
        </p:blipFill>
        <p:spPr>
          <a:xfrm>
            <a:off x="4545238" y="4289499"/>
            <a:ext cx="469963" cy="469963"/>
          </a:xfrm>
          <a:prstGeom prst="rect">
            <a:avLst/>
          </a:prstGeom>
        </p:spPr>
      </p:pic>
      <p:pic>
        <p:nvPicPr>
          <p:cNvPr id="55" name="Picture 65"/>
          <p:cNvPicPr>
            <a:picLocks noChangeAspect="1"/>
          </p:cNvPicPr>
          <p:nvPr/>
        </p:nvPicPr>
        <p:blipFill>
          <a:blip r:embed="rId10"/>
          <a:stretch>
            <a:fillRect/>
          </a:stretch>
        </p:blipFill>
        <p:spPr>
          <a:xfrm>
            <a:off x="5658586" y="4289499"/>
            <a:ext cx="469963" cy="469963"/>
          </a:xfrm>
          <a:prstGeom prst="rect">
            <a:avLst/>
          </a:prstGeom>
        </p:spPr>
      </p:pic>
      <p:pic>
        <p:nvPicPr>
          <p:cNvPr id="56" name="Picture 63"/>
          <p:cNvPicPr>
            <a:picLocks noChangeAspect="1"/>
          </p:cNvPicPr>
          <p:nvPr/>
        </p:nvPicPr>
        <p:blipFill>
          <a:blip r:embed="rId8"/>
          <a:stretch>
            <a:fillRect/>
          </a:stretch>
        </p:blipFill>
        <p:spPr>
          <a:xfrm>
            <a:off x="5101912" y="4933479"/>
            <a:ext cx="469963" cy="469963"/>
          </a:xfrm>
          <a:prstGeom prst="rect">
            <a:avLst/>
          </a:prstGeom>
        </p:spPr>
      </p:pic>
      <p:pic>
        <p:nvPicPr>
          <p:cNvPr id="57" name="Picture 64"/>
          <p:cNvPicPr>
            <a:picLocks noChangeAspect="1"/>
          </p:cNvPicPr>
          <p:nvPr/>
        </p:nvPicPr>
        <p:blipFill>
          <a:blip r:embed="rId9"/>
          <a:stretch>
            <a:fillRect/>
          </a:stretch>
        </p:blipFill>
        <p:spPr>
          <a:xfrm>
            <a:off x="4545238" y="4933479"/>
            <a:ext cx="469963" cy="469963"/>
          </a:xfrm>
          <a:prstGeom prst="rect">
            <a:avLst/>
          </a:prstGeom>
        </p:spPr>
      </p:pic>
      <p:pic>
        <p:nvPicPr>
          <p:cNvPr id="58" name="Picture 65"/>
          <p:cNvPicPr>
            <a:picLocks noChangeAspect="1"/>
          </p:cNvPicPr>
          <p:nvPr/>
        </p:nvPicPr>
        <p:blipFill>
          <a:blip r:embed="rId10"/>
          <a:stretch>
            <a:fillRect/>
          </a:stretch>
        </p:blipFill>
        <p:spPr>
          <a:xfrm>
            <a:off x="5658586" y="4933479"/>
            <a:ext cx="469963" cy="469963"/>
          </a:xfrm>
          <a:prstGeom prst="rect">
            <a:avLst/>
          </a:prstGeom>
        </p:spPr>
      </p:pic>
      <p:pic>
        <p:nvPicPr>
          <p:cNvPr id="59" name="Picture 63"/>
          <p:cNvPicPr>
            <a:picLocks noChangeAspect="1"/>
          </p:cNvPicPr>
          <p:nvPr/>
        </p:nvPicPr>
        <p:blipFill>
          <a:blip r:embed="rId8"/>
          <a:stretch>
            <a:fillRect/>
          </a:stretch>
        </p:blipFill>
        <p:spPr>
          <a:xfrm>
            <a:off x="6458996" y="5653854"/>
            <a:ext cx="469963" cy="469963"/>
          </a:xfrm>
          <a:prstGeom prst="rect">
            <a:avLst/>
          </a:prstGeom>
        </p:spPr>
      </p:pic>
      <p:pic>
        <p:nvPicPr>
          <p:cNvPr id="60" name="Picture 64"/>
          <p:cNvPicPr>
            <a:picLocks noChangeAspect="1"/>
          </p:cNvPicPr>
          <p:nvPr/>
        </p:nvPicPr>
        <p:blipFill>
          <a:blip r:embed="rId9"/>
          <a:stretch>
            <a:fillRect/>
          </a:stretch>
        </p:blipFill>
        <p:spPr>
          <a:xfrm>
            <a:off x="5902322" y="5653854"/>
            <a:ext cx="469963" cy="469963"/>
          </a:xfrm>
          <a:prstGeom prst="rect">
            <a:avLst/>
          </a:prstGeom>
        </p:spPr>
      </p:pic>
      <p:pic>
        <p:nvPicPr>
          <p:cNvPr id="61" name="Picture 65"/>
          <p:cNvPicPr>
            <a:picLocks noChangeAspect="1"/>
          </p:cNvPicPr>
          <p:nvPr/>
        </p:nvPicPr>
        <p:blipFill>
          <a:blip r:embed="rId10"/>
          <a:stretch>
            <a:fillRect/>
          </a:stretch>
        </p:blipFill>
        <p:spPr>
          <a:xfrm>
            <a:off x="7015670" y="5653854"/>
            <a:ext cx="469963" cy="469963"/>
          </a:xfrm>
          <a:prstGeom prst="rect">
            <a:avLst/>
          </a:prstGeom>
        </p:spPr>
      </p:pic>
      <p:pic>
        <p:nvPicPr>
          <p:cNvPr id="12" name="Picture 11"/>
          <p:cNvPicPr>
            <a:picLocks noChangeAspect="1"/>
          </p:cNvPicPr>
          <p:nvPr/>
        </p:nvPicPr>
        <p:blipFill>
          <a:blip r:embed="rId11"/>
          <a:stretch>
            <a:fillRect/>
          </a:stretch>
        </p:blipFill>
        <p:spPr>
          <a:xfrm>
            <a:off x="133067" y="-68845"/>
            <a:ext cx="12058933" cy="2578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48"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48" grpId="0"/>
          <p:bldP spid="5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260" y="192621"/>
            <a:ext cx="12046740" cy="1219306"/>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1691" y="0"/>
            <a:ext cx="12107705" cy="28836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1094340"/>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1"/>
          <p:cNvSpPr/>
          <p:nvPr/>
        </p:nvSpPr>
        <p:spPr>
          <a:xfrm>
            <a:off x="167896" y="247052"/>
            <a:ext cx="11806697" cy="639940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endParaRPr lang="vi-VN"/>
          </a:p>
        </p:txBody>
      </p:sp>
      <p:sp>
        <p:nvSpPr>
          <p:cNvPr id="12" name="Hộp Văn bản 11"/>
          <p:cNvSpPr txBox="1"/>
          <p:nvPr/>
        </p:nvSpPr>
        <p:spPr>
          <a:xfrm>
            <a:off x="752828" y="1442138"/>
            <a:ext cx="10913655" cy="5078313"/>
          </a:xfrm>
          <a:prstGeom prst="rect">
            <a:avLst/>
          </a:prstGeom>
          <a:noFill/>
        </p:spPr>
        <p:txBody>
          <a:bodyPr wrap="square">
            <a:spAutoFit/>
          </a:bodyPr>
          <a:lstStyle/>
          <a:p>
            <a:pPr algn="just"/>
            <a:r>
              <a:rPr lang="vi-VN" sz="3600">
                <a:latin typeface="Calibri" panose="020F0502020204030204" pitchFamily="34" charset="0"/>
                <a:cs typeface="Calibri" panose="020F0502020204030204" pitchFamily="34" charset="0"/>
              </a:rPr>
              <a:t>1.</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Những điều luật nào được giới thiệu trong bài nói về quyền trẻ em?</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Đó là những quyền gì?</a:t>
            </a:r>
            <a:endParaRPr lang="vi-VN" sz="3600">
              <a:latin typeface="Calibri" panose="020F0502020204030204" pitchFamily="34" charset="0"/>
              <a:cs typeface="Calibri" panose="020F0502020204030204" pitchFamily="34" charset="0"/>
            </a:endParaRPr>
          </a:p>
          <a:p>
            <a:pPr algn="just"/>
            <a:r>
              <a:rPr lang="vi-VN" sz="3600">
                <a:latin typeface="Calibri" panose="020F0502020204030204" pitchFamily="34" charset="0"/>
                <a:cs typeface="Calibri" panose="020F0502020204030204" pitchFamily="34" charset="0"/>
              </a:rPr>
              <a:t>2.</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Nói 2 – 3 câu về việc gia đình hoặc người thân chăm sóc, nuôi dưỡng em. Bày tỏ suy nghĩ, cảm xúc của em khi được chăm sóc, nuôi dưỡng.</a:t>
            </a:r>
            <a:endParaRPr lang="vi-VN" sz="3600">
              <a:latin typeface="Calibri" panose="020F0502020204030204" pitchFamily="34" charset="0"/>
              <a:cs typeface="Calibri" panose="020F0502020204030204" pitchFamily="34" charset="0"/>
            </a:endParaRPr>
          </a:p>
          <a:p>
            <a:pPr algn="just"/>
            <a:r>
              <a:rPr lang="vi-VN" sz="3600">
                <a:latin typeface="Calibri" panose="020F0502020204030204" pitchFamily="34" charset="0"/>
                <a:cs typeface="Calibri" panose="020F0502020204030204" pitchFamily="34" charset="0"/>
              </a:rPr>
              <a:t>3.</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Trẻ em có những bổn phận nào đối với cộng đồng, xã hội?</a:t>
            </a:r>
            <a:endParaRPr lang="vi-VN" sz="3600">
              <a:latin typeface="Calibri" panose="020F0502020204030204" pitchFamily="34" charset="0"/>
              <a:cs typeface="Calibri" panose="020F0502020204030204" pitchFamily="34" charset="0"/>
            </a:endParaRPr>
          </a:p>
          <a:p>
            <a:pPr algn="just"/>
            <a:r>
              <a:rPr lang="vi-VN" sz="3600">
                <a:latin typeface="Calibri" panose="020F0502020204030204" pitchFamily="34" charset="0"/>
                <a:cs typeface="Calibri" panose="020F0502020204030204" pitchFamily="34" charset="0"/>
              </a:rPr>
              <a:t>4.</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Kể một vài việc em đã làm để thực hiện bổn phận đối với cộng đồng, xã hội.</a:t>
            </a:r>
            <a:endParaRPr lang="en-US" sz="3600"/>
          </a:p>
        </p:txBody>
      </p:sp>
      <p:pic>
        <p:nvPicPr>
          <p:cNvPr id="4" name="Picture 3"/>
          <p:cNvPicPr>
            <a:picLocks noChangeAspect="1"/>
          </p:cNvPicPr>
          <p:nvPr/>
        </p:nvPicPr>
        <p:blipFill>
          <a:blip r:embed="rId2"/>
          <a:stretch>
            <a:fillRect/>
          </a:stretch>
        </p:blipFill>
        <p:spPr>
          <a:xfrm>
            <a:off x="1249028" y="30496"/>
            <a:ext cx="9614225" cy="2127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1"/>
          <p:cNvSpPr/>
          <p:nvPr/>
        </p:nvSpPr>
        <p:spPr>
          <a:xfrm>
            <a:off x="545910" y="491319"/>
            <a:ext cx="11068335" cy="577300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t>
            </a:r>
            <a:endParaRPr lang="vi-VN"/>
          </a:p>
        </p:txBody>
      </p:sp>
      <p:sp>
        <p:nvSpPr>
          <p:cNvPr id="25" name="Hình chữ nhật: Góc Tròn 24"/>
          <p:cNvSpPr/>
          <p:nvPr/>
        </p:nvSpPr>
        <p:spPr>
          <a:xfrm>
            <a:off x="1337481" y="775194"/>
            <a:ext cx="9820803" cy="973111"/>
          </a:xfrm>
          <a:prstGeom prst="roundRect">
            <a:avLst/>
          </a:prstGeom>
          <a:solidFill>
            <a:srgbClr val="E4B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rot="21418226">
            <a:off x="1158641" y="848747"/>
            <a:ext cx="550481" cy="1107996"/>
          </a:xfrm>
          <a:prstGeom prst="rect">
            <a:avLst/>
          </a:prstGeom>
          <a:noFill/>
        </p:spPr>
        <p:txBody>
          <a:bodyPr wrap="square" rtlCol="0">
            <a:spAutoFit/>
          </a:bodyPr>
          <a:lstStyle/>
          <a:p>
            <a:pPr algn="just"/>
            <a:r>
              <a:rPr lang="en-US" sz="6600" b="1">
                <a:solidFill>
                  <a:srgbClr val="FF5050"/>
                </a:solidFill>
                <a:latin typeface="SVN-Gretoon" panose="02040603050506020204" pitchFamily="18" charset="0"/>
              </a:rPr>
              <a:t>1</a:t>
            </a:r>
            <a:endParaRPr lang="vi-VN" sz="6600" b="1" dirty="0">
              <a:solidFill>
                <a:srgbClr val="FF5050"/>
              </a:solidFill>
            </a:endParaRPr>
          </a:p>
        </p:txBody>
      </p:sp>
      <p:sp>
        <p:nvSpPr>
          <p:cNvPr id="10" name="Hộp Văn bản 9"/>
          <p:cNvSpPr txBox="1"/>
          <p:nvPr/>
        </p:nvSpPr>
        <p:spPr>
          <a:xfrm>
            <a:off x="1739822" y="723140"/>
            <a:ext cx="9438159" cy="1077218"/>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 Những điều luật nào được giới thiệu trong bài nói về quyền trẻ em? Đó là những quyền gì?</a:t>
            </a:r>
            <a:endParaRPr lang="vi-VN" sz="3200" b="1">
              <a:latin typeface="Calibri" panose="020F0502020204030204" pitchFamily="34" charset="0"/>
              <a:cs typeface="Calibri" panose="020F0502020204030204" pitchFamily="34" charset="0"/>
            </a:endParaRPr>
          </a:p>
        </p:txBody>
      </p:sp>
      <p:sp>
        <p:nvSpPr>
          <p:cNvPr id="21" name="Hộp Văn bản 20"/>
          <p:cNvSpPr txBox="1"/>
          <p:nvPr/>
        </p:nvSpPr>
        <p:spPr>
          <a:xfrm>
            <a:off x="942248" y="3222017"/>
            <a:ext cx="10307503" cy="2554545"/>
          </a:xfrm>
          <a:prstGeom prst="rect">
            <a:avLst/>
          </a:prstGeom>
          <a:noFill/>
        </p:spPr>
        <p:txBody>
          <a:bodyPr wrap="square">
            <a:spAutoFit/>
          </a:bodyPr>
          <a:lstStyle/>
          <a:p>
            <a:pPr algn="just"/>
            <a:r>
              <a:rPr lang="vi-VN" sz="3200"/>
              <a:t>Những điều luật về quyền trẻ em: </a:t>
            </a:r>
            <a:r>
              <a:rPr lang="vi-VN" sz="3200" b="1">
                <a:solidFill>
                  <a:srgbClr val="C00000"/>
                </a:solidFill>
              </a:rPr>
              <a:t>Điều 15 có nội dung quy định về “Quyền được chăm sóc, nuôi dưỡng”; Điều 16 có nội dung quy định về “Quyền được giáo dục, học tập và phát triển năng khiếu”; Điều 17 có nội dung quy định về “Quyền vui chơi, giải trí”.</a:t>
            </a:r>
            <a:endParaRPr lang="en-US" sz="3200" b="1">
              <a:solidFill>
                <a:srgbClr val="C00000"/>
              </a:solidFill>
            </a:endParaRPr>
          </a:p>
        </p:txBody>
      </p:sp>
      <p:sp>
        <p:nvSpPr>
          <p:cNvPr id="26" name="Rectangle: Rounded Corners 21"/>
          <p:cNvSpPr/>
          <p:nvPr/>
        </p:nvSpPr>
        <p:spPr>
          <a:xfrm>
            <a:off x="4214053" y="1963102"/>
            <a:ext cx="3732047" cy="796835"/>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958401"/>
                </a:solidFill>
                <a:latin typeface="iCiel Pony" panose="02000000000000000000" pitchFamily="2" charset="0"/>
              </a:rPr>
              <a:t>Đọc đoạn 1:</a:t>
            </a:r>
            <a:endParaRPr lang="en-US" sz="4000" dirty="0">
              <a:ln w="9525">
                <a:noFill/>
                <a:prstDash val="solid"/>
              </a:ln>
              <a:solidFill>
                <a:srgbClr val="958401"/>
              </a:solidFill>
              <a:latin typeface="iCiel Pony"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66000">
                                          <p:cBhvr additive="base">
                                            <p:cTn id="18"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1" grpId="0"/>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fill="hold"/>
                                            <p:tgtEl>
                                              <p:spTgt spid="26"/>
                                            </p:tgtEl>
                                            <p:attrNameLst>
                                              <p:attrName>ppt_x</p:attrName>
                                            </p:attrNameLst>
                                          </p:cBhvr>
                                          <p:tavLst>
                                            <p:tav tm="0">
                                              <p:val>
                                                <p:strVal val="#ppt_x"/>
                                              </p:val>
                                            </p:tav>
                                            <p:tav tm="100000">
                                              <p:val>
                                                <p:strVal val="#ppt_x"/>
                                              </p:val>
                                            </p:tav>
                                          </p:tavLst>
                                        </p:anim>
                                        <p:anim calcmode="lin" valueType="num">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1" grpId="0"/>
          <p:bldP spid="2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1"/>
          <p:cNvSpPr/>
          <p:nvPr/>
        </p:nvSpPr>
        <p:spPr>
          <a:xfrm>
            <a:off x="545910" y="491319"/>
            <a:ext cx="11068335" cy="577300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24"/>
          <p:cNvSpPr/>
          <p:nvPr/>
        </p:nvSpPr>
        <p:spPr>
          <a:xfrm>
            <a:off x="1337481" y="775194"/>
            <a:ext cx="9820803" cy="1749427"/>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9"/>
          <p:cNvSpPr txBox="1"/>
          <p:nvPr/>
        </p:nvSpPr>
        <p:spPr>
          <a:xfrm rot="21418226">
            <a:off x="1158641" y="848747"/>
            <a:ext cx="55048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2</a:t>
            </a:r>
            <a:endParaRPr kumimoji="0" lang="vi-VN" sz="6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10" name="Hộp Văn bản 9"/>
          <p:cNvSpPr txBox="1"/>
          <p:nvPr/>
        </p:nvSpPr>
        <p:spPr>
          <a:xfrm>
            <a:off x="1739822" y="723140"/>
            <a:ext cx="9438159" cy="1569660"/>
          </a:xfrm>
          <a:prstGeom prst="rect">
            <a:avLst/>
          </a:prstGeom>
          <a:noFill/>
        </p:spPr>
        <p:txBody>
          <a:bodyPr wrap="square">
            <a:spAutoFit/>
          </a:bodyPr>
          <a:lstStyle/>
          <a:p>
            <a:pPr lvl="0" algn="just"/>
            <a:r>
              <a:rPr lang="vi-VN" sz="3200" b="1">
                <a:solidFill>
                  <a:prstClr val="black"/>
                </a:solidFill>
                <a:latin typeface="Calibri" panose="020F0502020204030204" pitchFamily="34" charset="0"/>
                <a:cs typeface="Calibri" panose="020F0502020204030204" pitchFamily="34" charset="0"/>
              </a:rPr>
              <a:t>Nói 2 – 3 câu về việc gia đình hoặc người thân chăm sóc, nuôi dưỡng em. Bày tỏ suy nghĩ, cảm xúc của em khi được chăm sóc, nuôi dưỡng.</a:t>
            </a:r>
            <a:endParaRPr lang="vi-VN" sz="3200" b="1">
              <a:solidFill>
                <a:prstClr val="black"/>
              </a:solidFill>
              <a:latin typeface="Calibri" panose="020F0502020204030204" pitchFamily="34" charset="0"/>
              <a:cs typeface="Calibri" panose="020F0502020204030204" pitchFamily="34" charset="0"/>
            </a:endParaRPr>
          </a:p>
        </p:txBody>
      </p:sp>
      <p:sp>
        <p:nvSpPr>
          <p:cNvPr id="26" name="Rectangle: Rounded Corners 21"/>
          <p:cNvSpPr/>
          <p:nvPr/>
        </p:nvSpPr>
        <p:spPr>
          <a:xfrm>
            <a:off x="1129747" y="3042744"/>
            <a:ext cx="10028538" cy="2758965"/>
          </a:xfrm>
          <a:prstGeom prst="roundRect">
            <a:avLst>
              <a:gd name="adj" fmla="val 28857"/>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a:r>
              <a:rPr lang="vi-VN" sz="4000" i="1">
                <a:solidFill>
                  <a:srgbClr val="000000"/>
                </a:solidFill>
                <a:latin typeface="Times New Roman" panose="02020603050405020304" pitchFamily="18" charset="0"/>
                <a:ea typeface="Calibri" panose="020F0502020204030204" pitchFamily="34" charset="0"/>
              </a:rPr>
              <a:t>Bà chăm sóc em khi em bị bệnh; bố vất vả đi làm để có tiền nuôi nấng em;… </a:t>
            </a:r>
            <a:r>
              <a:rPr lang="en-US" sz="4000">
                <a:solidFill>
                  <a:srgbClr val="000000"/>
                </a:solidFill>
                <a:latin typeface="Times New Roman" panose="02020603050405020304" pitchFamily="18" charset="0"/>
                <a:ea typeface="Calibri" panose="020F0502020204030204" pitchFamily="34" charset="0"/>
                <a:sym typeface="Wingdings 3" panose="05040102010807070707" pitchFamily="18" charset="2"/>
              </a:rPr>
              <a:t></a:t>
            </a:r>
            <a:r>
              <a:rPr lang="en-US" sz="4000">
                <a:solidFill>
                  <a:srgbClr val="000000"/>
                </a:solidFill>
                <a:latin typeface="Times New Roman" panose="02020603050405020304" pitchFamily="18" charset="0"/>
                <a:ea typeface="Calibri" panose="020F0502020204030204" pitchFamily="34" charset="0"/>
              </a:rPr>
              <a:t> </a:t>
            </a:r>
            <a:r>
              <a:rPr lang="vi-VN" sz="4000" i="1">
                <a:solidFill>
                  <a:srgbClr val="000000"/>
                </a:solidFill>
                <a:latin typeface="Times New Roman" panose="02020603050405020304" pitchFamily="18" charset="0"/>
                <a:ea typeface="Calibri" panose="020F0502020204030204" pitchFamily="34" charset="0"/>
              </a:rPr>
              <a:t>Biết ơn gia đình hoặc người thân đã chăm sóc, nuôi dưỡng em.</a:t>
            </a:r>
            <a:r>
              <a:rPr lang="vi-VN" sz="4000">
                <a:solidFill>
                  <a:srgbClr val="000000"/>
                </a:solidFill>
                <a:latin typeface="Times New Roman" panose="02020603050405020304" pitchFamily="18" charset="0"/>
                <a:ea typeface="Calibri" panose="020F0502020204030204" pitchFamily="34" charset="0"/>
              </a:rPr>
              <a:t>)</a:t>
            </a:r>
            <a:endParaRPr lang="en-US" sz="400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66000">
                                          <p:cBhvr additive="base">
                                            <p:cTn id="18"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fill="hold"/>
                                            <p:tgtEl>
                                              <p:spTgt spid="26"/>
                                            </p:tgtEl>
                                            <p:attrNameLst>
                                              <p:attrName>ppt_x</p:attrName>
                                            </p:attrNameLst>
                                          </p:cBhvr>
                                          <p:tavLst>
                                            <p:tav tm="0">
                                              <p:val>
                                                <p:strVal val="#ppt_x"/>
                                              </p:val>
                                            </p:tav>
                                            <p:tav tm="100000">
                                              <p:val>
                                                <p:strVal val="#ppt_x"/>
                                              </p:val>
                                            </p:tav>
                                          </p:tavLst>
                                        </p:anim>
                                        <p:anim calcmode="lin" valueType="num">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21"/>
          <p:cNvSpPr/>
          <p:nvPr/>
        </p:nvSpPr>
        <p:spPr>
          <a:xfrm>
            <a:off x="1241945" y="491318"/>
            <a:ext cx="9635321" cy="29376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t>
            </a:r>
            <a:endParaRPr lang="vi-VN"/>
          </a:p>
        </p:txBody>
      </p:sp>
      <p:sp>
        <p:nvSpPr>
          <p:cNvPr id="2" name="Hộp Văn bản 1"/>
          <p:cNvSpPr txBox="1"/>
          <p:nvPr/>
        </p:nvSpPr>
        <p:spPr>
          <a:xfrm>
            <a:off x="2826533" y="8053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4" name="Hộp Văn bản 3"/>
          <p:cNvSpPr txBox="1"/>
          <p:nvPr/>
        </p:nvSpPr>
        <p:spPr>
          <a:xfrm>
            <a:off x="1895612" y="1745692"/>
            <a:ext cx="8400769" cy="1569660"/>
          </a:xfrm>
          <a:prstGeom prst="rect">
            <a:avLst/>
          </a:prstGeom>
          <a:noFill/>
        </p:spPr>
        <p:txBody>
          <a:bodyPr wrap="square">
            <a:spAutoFit/>
          </a:bodyPr>
          <a:lstStyle/>
          <a:p>
            <a:pPr algn="ctr"/>
            <a:r>
              <a:rPr lang="vi-VN" sz="4800">
                <a:latin typeface="Calibri" panose="020F0502020204030204" pitchFamily="34" charset="0"/>
                <a:ea typeface="Times New Roman" panose="02020603050405020304" pitchFamily="18" charset="0"/>
                <a:cs typeface="Calibri" panose="020F0502020204030204" pitchFamily="34" charset="0"/>
              </a:rPr>
              <a:t>Một số nội dung quy định về quyền của trẻ em.</a:t>
            </a:r>
            <a:endParaRPr lang="en-US" sz="48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1"/>
          <p:cNvSpPr/>
          <p:nvPr/>
        </p:nvSpPr>
        <p:spPr>
          <a:xfrm>
            <a:off x="545910" y="491319"/>
            <a:ext cx="11068335" cy="596407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t>
            </a:r>
            <a:endParaRPr lang="vi-VN"/>
          </a:p>
        </p:txBody>
      </p:sp>
      <p:sp>
        <p:nvSpPr>
          <p:cNvPr id="25" name="Hình chữ nhật: Góc Tròn 24"/>
          <p:cNvSpPr/>
          <p:nvPr/>
        </p:nvSpPr>
        <p:spPr>
          <a:xfrm>
            <a:off x="1146412" y="1057187"/>
            <a:ext cx="10163637" cy="1256984"/>
          </a:xfrm>
          <a:prstGeom prst="roundRect">
            <a:avLst/>
          </a:prstGeom>
          <a:solidFill>
            <a:srgbClr val="E4B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rot="178838">
            <a:off x="808788" y="1070687"/>
            <a:ext cx="550481" cy="1200329"/>
          </a:xfrm>
          <a:prstGeom prst="rect">
            <a:avLst/>
          </a:prstGeom>
          <a:noFill/>
        </p:spPr>
        <p:txBody>
          <a:bodyPr wrap="square" rtlCol="0">
            <a:spAutoFit/>
          </a:bodyPr>
          <a:lstStyle/>
          <a:p>
            <a:pPr algn="just"/>
            <a:r>
              <a:rPr lang="en-US" sz="7200" b="1">
                <a:solidFill>
                  <a:srgbClr val="FF5050"/>
                </a:solidFill>
                <a:latin typeface="SVN-Gretoon" panose="02040603050506020204" pitchFamily="18" charset="0"/>
              </a:rPr>
              <a:t>3</a:t>
            </a:r>
            <a:endParaRPr lang="vi-VN" sz="7200" b="1" dirty="0">
              <a:solidFill>
                <a:srgbClr val="FF5050"/>
              </a:solidFill>
            </a:endParaRPr>
          </a:p>
        </p:txBody>
      </p:sp>
      <p:sp>
        <p:nvSpPr>
          <p:cNvPr id="10" name="Hộp Văn bản 9"/>
          <p:cNvSpPr txBox="1"/>
          <p:nvPr/>
        </p:nvSpPr>
        <p:spPr>
          <a:xfrm>
            <a:off x="1633796" y="1174366"/>
            <a:ext cx="9534189" cy="1200329"/>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Trẻ em có những bổn phận nào đối với cộng đồng, xã hội? </a:t>
            </a:r>
            <a:endParaRPr lang="vi-VN" sz="3600" b="1">
              <a:latin typeface="Calibri" panose="020F0502020204030204" pitchFamily="34" charset="0"/>
              <a:cs typeface="Calibri" panose="020F0502020204030204" pitchFamily="34" charset="0"/>
            </a:endParaRPr>
          </a:p>
        </p:txBody>
      </p:sp>
      <p:sp>
        <p:nvSpPr>
          <p:cNvPr id="26" name="Rectangle: Rounded Corners 21"/>
          <p:cNvSpPr/>
          <p:nvPr/>
        </p:nvSpPr>
        <p:spPr>
          <a:xfrm>
            <a:off x="3893050" y="2880039"/>
            <a:ext cx="3732047" cy="796835"/>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958401"/>
                </a:solidFill>
                <a:latin typeface="iCiel Pony" panose="02000000000000000000" pitchFamily="2" charset="0"/>
              </a:rPr>
              <a:t>Đọc đoạn 2:</a:t>
            </a:r>
            <a:endParaRPr lang="en-US" sz="4000" dirty="0">
              <a:ln w="9525">
                <a:noFill/>
                <a:prstDash val="solid"/>
              </a:ln>
              <a:solidFill>
                <a:srgbClr val="958401"/>
              </a:solidFill>
              <a:latin typeface="iCiel Pony" panose="02000000000000000000" pitchFamily="2" charset="0"/>
            </a:endParaRPr>
          </a:p>
        </p:txBody>
      </p:sp>
      <p:pic>
        <p:nvPicPr>
          <p:cNvPr id="12290" name="Picture 2" descr="Trẻ Em, Trẻ Con, Đứa Trẻ, Em Nhỏ, Mầm Non, Đi Học, Đến Trường, Tải hình PNG  142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875" y="243135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66000">
                                          <p:cBhvr additive="base">
                                            <p:cTn id="18"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fill="hold"/>
                                            <p:tgtEl>
                                              <p:spTgt spid="26"/>
                                            </p:tgtEl>
                                            <p:attrNameLst>
                                              <p:attrName>ppt_x</p:attrName>
                                            </p:attrNameLst>
                                          </p:cBhvr>
                                          <p:tavLst>
                                            <p:tav tm="0">
                                              <p:val>
                                                <p:strVal val="#ppt_x"/>
                                              </p:val>
                                            </p:tav>
                                            <p:tav tm="100000">
                                              <p:val>
                                                <p:strVal val="#ppt_x"/>
                                              </p:val>
                                            </p:tav>
                                          </p:tavLst>
                                        </p:anim>
                                        <p:anim calcmode="lin" valueType="num">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ectangle: Rounded Corners 21"/>
          <p:cNvSpPr/>
          <p:nvPr/>
        </p:nvSpPr>
        <p:spPr>
          <a:xfrm>
            <a:off x="204849" y="377573"/>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28"/>
          <p:cNvSpPr txBox="1"/>
          <p:nvPr/>
        </p:nvSpPr>
        <p:spPr>
          <a:xfrm>
            <a:off x="607774" y="1207352"/>
            <a:ext cx="10976451" cy="501675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Chia sẻ được về việc thực hiện nội quy của trường, lớp.</a:t>
            </a:r>
            <a:endParaRPr lang="vi-VN" sz="3200">
              <a:latin typeface="Calibri" panose="020F0502020204030204" pitchFamily="34" charset="0"/>
              <a:cs typeface="Calibri" panose="020F0502020204030204" pitchFamily="34" charset="0"/>
            </a:endParaRPr>
          </a:p>
          <a:p>
            <a:pPr algn="just"/>
            <a:r>
              <a:rPr lang="vi-VN" sz="3200">
                <a:latin typeface="Calibri" panose="020F0502020204030204" pitchFamily="34" charset="0"/>
                <a:cs typeface="Calibri" panose="020F0502020204030204" pitchFamily="34" charset="0"/>
              </a:rPr>
              <a:t>– Nêu được phỏng đoán về nội dung bài đọc qua tên bài và hoạt động khởi động.</a:t>
            </a:r>
            <a:endParaRPr lang="vi-VN" sz="3200">
              <a:latin typeface="Calibri" panose="020F0502020204030204" pitchFamily="34" charset="0"/>
              <a:cs typeface="Calibri" panose="020F0502020204030204" pitchFamily="34" charset="0"/>
            </a:endParaRP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“Luật Trẻ em” có những điều quy định về quyền được chăm sóc, nuôi dưỡng, được giáo dục, học tập và phát triển năng khiếu, được vui chơi, giải trí. Đồng thời, Luật cũng có những điều quy định về bổn phận của trẻ em đối với cộng đồng, xã hội.</a:t>
            </a:r>
            <a:endParaRPr lang="vi-VN" sz="3200" i="1">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2531081" y="0"/>
            <a:ext cx="6511092" cy="17984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Hộp Văn bản 5"/>
          <p:cNvSpPr txBox="1"/>
          <p:nvPr/>
        </p:nvSpPr>
        <p:spPr>
          <a:xfrm>
            <a:off x="510106" y="674399"/>
            <a:ext cx="11092069"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39. Bổn phận của trẻ em đối với cộng đồng, xã hội</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Tôn trọng, lễ phép với người lớn tuổi; quan tâm, giúp đỡ người già, người khuyết tật, phụ nữ mang thai, trẻ nhỏ, người gặp hoàn cảnh khó khăn phù hợp với khả năng, sức khoẻ, độ tuổi của mình.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 Tôn trọng quyền, danh dự, nhân phẩm của người khác; chấp hành quy định về an toàn giao thông và trật tự, an toàn xã hội; bảo vệ, giữ gìn, sử dụng tài sản, tài nguyên, bảo vệ môi trường phù hợp với khả năng và độ tuổi của trẻ em.</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 Phát hiện, thông tin, thông báo, tố giác hành vi vi phạm pháp luật.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Luật Trẻ em 2016 (Luật số 102/2016/QH13)</a:t>
            </a:r>
            <a:endPar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21"/>
          <p:cNvSpPr/>
          <p:nvPr/>
        </p:nvSpPr>
        <p:spPr>
          <a:xfrm>
            <a:off x="1241945" y="491318"/>
            <a:ext cx="9635321" cy="29376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t>
            </a:r>
            <a:endParaRPr lang="vi-VN"/>
          </a:p>
        </p:txBody>
      </p:sp>
      <p:sp>
        <p:nvSpPr>
          <p:cNvPr id="2" name="Hộp Văn bản 1"/>
          <p:cNvSpPr txBox="1"/>
          <p:nvPr/>
        </p:nvSpPr>
        <p:spPr>
          <a:xfrm>
            <a:off x="2826533" y="8053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2:</a:t>
            </a:r>
            <a:endParaRPr lang="sv-SE" sz="4800" dirty="0">
              <a:solidFill>
                <a:srgbClr val="00B0F0"/>
              </a:solidFill>
              <a:latin typeface="iCiel Pony" panose="02000000000000000000" pitchFamily="2" charset="-93"/>
              <a:cs typeface="Arial" panose="020B0604020202020204" pitchFamily="34" charset="0"/>
            </a:endParaRPr>
          </a:p>
        </p:txBody>
      </p:sp>
      <p:sp>
        <p:nvSpPr>
          <p:cNvPr id="4" name="Hộp Văn bản 3"/>
          <p:cNvSpPr txBox="1"/>
          <p:nvPr/>
        </p:nvSpPr>
        <p:spPr>
          <a:xfrm>
            <a:off x="1895612" y="1745692"/>
            <a:ext cx="8400769" cy="1323439"/>
          </a:xfrm>
          <a:prstGeom prst="rect">
            <a:avLst/>
          </a:prstGeom>
          <a:noFill/>
        </p:spPr>
        <p:txBody>
          <a:bodyPr wrap="square">
            <a:spAutoFit/>
          </a:bodyPr>
          <a:lstStyle/>
          <a:p>
            <a:pPr algn="just"/>
            <a:r>
              <a:rPr lang="vi-VN" sz="4000">
                <a:latin typeface="Calibri" panose="020F0502020204030204" pitchFamily="34" charset="0"/>
                <a:ea typeface="Times New Roman" panose="02020603050405020304" pitchFamily="18" charset="0"/>
                <a:cs typeface="Calibri" panose="020F0502020204030204" pitchFamily="34" charset="0"/>
              </a:rPr>
              <a:t>Các nội dung quy định về bổn phận của trẻ em đối với cộng đồng, xã hội.</a:t>
            </a:r>
            <a:endParaRPr lang="en-US" sz="40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1"/>
          <p:cNvSpPr/>
          <p:nvPr/>
        </p:nvSpPr>
        <p:spPr>
          <a:xfrm>
            <a:off x="545910" y="491319"/>
            <a:ext cx="11068335" cy="596407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t>
            </a:r>
            <a:endParaRPr lang="vi-VN"/>
          </a:p>
        </p:txBody>
      </p:sp>
      <p:sp>
        <p:nvSpPr>
          <p:cNvPr id="25" name="Hình chữ nhật: Góc Tròn 24"/>
          <p:cNvSpPr/>
          <p:nvPr/>
        </p:nvSpPr>
        <p:spPr>
          <a:xfrm>
            <a:off x="1146412" y="1057187"/>
            <a:ext cx="10163637" cy="1256984"/>
          </a:xfrm>
          <a:prstGeom prst="roundRect">
            <a:avLst/>
          </a:prstGeom>
          <a:solidFill>
            <a:srgbClr val="E4B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rot="178838">
            <a:off x="748283" y="1070688"/>
            <a:ext cx="550481" cy="1200329"/>
          </a:xfrm>
          <a:prstGeom prst="rect">
            <a:avLst/>
          </a:prstGeom>
          <a:noFill/>
        </p:spPr>
        <p:txBody>
          <a:bodyPr wrap="square" rtlCol="0">
            <a:spAutoFit/>
          </a:bodyPr>
          <a:lstStyle/>
          <a:p>
            <a:pPr algn="just"/>
            <a:r>
              <a:rPr lang="en-US" sz="7200" b="1">
                <a:solidFill>
                  <a:srgbClr val="FF5050"/>
                </a:solidFill>
                <a:latin typeface="SVN-Gretoon" panose="02040603050506020204" pitchFamily="18" charset="0"/>
              </a:rPr>
              <a:t>4</a:t>
            </a:r>
            <a:endParaRPr lang="vi-VN" sz="7200" b="1" dirty="0">
              <a:solidFill>
                <a:srgbClr val="FF5050"/>
              </a:solidFill>
            </a:endParaRPr>
          </a:p>
        </p:txBody>
      </p:sp>
      <p:sp>
        <p:nvSpPr>
          <p:cNvPr id="10" name="Hộp Văn bản 9"/>
          <p:cNvSpPr txBox="1"/>
          <p:nvPr/>
        </p:nvSpPr>
        <p:spPr>
          <a:xfrm>
            <a:off x="1633796" y="1174366"/>
            <a:ext cx="9534189" cy="1077218"/>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Kể một vài việc em đã làm để thực hiện bổn phận đối với cộng đồng, xã hội. </a:t>
            </a:r>
            <a:endParaRPr lang="vi-VN" sz="3200" b="1">
              <a:latin typeface="Calibri" panose="020F0502020204030204" pitchFamily="34" charset="0"/>
              <a:cs typeface="Calibri" panose="020F0502020204030204" pitchFamily="34" charset="0"/>
            </a:endParaRPr>
          </a:p>
        </p:txBody>
      </p:sp>
      <p:sp>
        <p:nvSpPr>
          <p:cNvPr id="26" name="Rectangle: Rounded Corners 21"/>
          <p:cNvSpPr/>
          <p:nvPr/>
        </p:nvSpPr>
        <p:spPr>
          <a:xfrm>
            <a:off x="1633797" y="3011213"/>
            <a:ext cx="8724148" cy="2380593"/>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ln w="9525">
                  <a:noFill/>
                  <a:prstDash val="solid"/>
                </a:ln>
                <a:solidFill>
                  <a:srgbClr val="958401"/>
                </a:solidFill>
              </a:rPr>
              <a:t>Lễ phép với các cô chú lao công, nhường chỗ cho người lớn tuổi trên xe buýt,…</a:t>
            </a:r>
            <a:endParaRPr lang="en-US" sz="4400" dirty="0">
              <a:ln w="9525">
                <a:noFill/>
                <a:prstDash val="solid"/>
              </a:ln>
              <a:solidFill>
                <a:srgbClr val="95840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66000">
                                          <p:cBhvr additive="base">
                                            <p:cTn id="18"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fill="hold"/>
                                            <p:tgtEl>
                                              <p:spTgt spid="26"/>
                                            </p:tgtEl>
                                            <p:attrNameLst>
                                              <p:attrName>ppt_x</p:attrName>
                                            </p:attrNameLst>
                                          </p:cBhvr>
                                          <p:tavLst>
                                            <p:tav tm="0">
                                              <p:val>
                                                <p:strVal val="#ppt_x"/>
                                              </p:val>
                                            </p:tav>
                                            <p:tav tm="100000">
                                              <p:val>
                                                <p:strVal val="#ppt_x"/>
                                              </p:val>
                                            </p:tav>
                                          </p:tavLst>
                                        </p:anim>
                                        <p:anim calcmode="lin" valueType="num">
                                          <p:cBhvr additive="base">
                                            <p:cTn id="1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P spid="10" grpId="0"/>
          <p:bldP spid="2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Hình chữ nhật: Góc Tròn 16"/>
          <p:cNvSpPr/>
          <p:nvPr/>
        </p:nvSpPr>
        <p:spPr>
          <a:xfrm>
            <a:off x="4162567" y="696036"/>
            <a:ext cx="3794078" cy="1978925"/>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9"/>
          <p:cNvGrpSpPr/>
          <p:nvPr/>
        </p:nvGrpSpPr>
        <p:grpSpPr>
          <a:xfrm>
            <a:off x="177255" y="575864"/>
            <a:ext cx="11564534" cy="1419576"/>
            <a:chOff x="204637" y="128514"/>
            <a:chExt cx="11564534" cy="1419576"/>
          </a:xfrm>
        </p:grpSpPr>
        <p:grpSp>
          <p:nvGrpSpPr>
            <p:cNvPr id="4" name="Group 1"/>
            <p:cNvGrpSpPr/>
            <p:nvPr/>
          </p:nvGrpSpPr>
          <p:grpSpPr>
            <a:xfrm>
              <a:off x="204637" y="526534"/>
              <a:ext cx="11449298" cy="1021556"/>
              <a:chOff x="1473880" y="926145"/>
              <a:chExt cx="8594697" cy="1021556"/>
            </a:xfrm>
          </p:grpSpPr>
          <p:sp>
            <p:nvSpPr>
              <p:cNvPr id="6" name="TextBox 2"/>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ea typeface="Roboto" panose="02000000000000000000" pitchFamily="2" charset="0"/>
                  </a:rPr>
                  <a:t>  </a:t>
                </a:r>
                <a:r>
                  <a:rPr lang="en-US" sz="5400" b="1">
                    <a:ea typeface="Roboto" panose="02000000000000000000" pitchFamily="2" charset="0"/>
                  </a:rPr>
                  <a:t>Nội dung chính của bài đọc là gì?</a:t>
                </a:r>
                <a:endParaRPr lang="en-US" sz="3600" b="1" dirty="0">
                  <a:ea typeface="Roboto" panose="02000000000000000000" pitchFamily="2" charset="0"/>
                </a:endParaRPr>
              </a:p>
            </p:txBody>
          </p:sp>
          <p:pic>
            <p:nvPicPr>
              <p:cNvPr id="7"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8" name="Rectangle: Rounded Corners 17"/>
          <p:cNvSpPr/>
          <p:nvPr/>
        </p:nvSpPr>
        <p:spPr>
          <a:xfrm>
            <a:off x="867103" y="2197587"/>
            <a:ext cx="10594428" cy="425051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bg2">
                    <a:lumMod val="10000"/>
                  </a:schemeClr>
                </a:solidFill>
                <a:latin typeface="Calibri" panose="020F0502020204030204" pitchFamily="34" charset="0"/>
                <a:cs typeface="Calibri" panose="020F0502020204030204" pitchFamily="34" charset="0"/>
              </a:rPr>
              <a:t>“Luật Trẻ em” có những điều quy định về quyền được chăm sóc, nuôi dưỡng, được giáo dục, học tập và phát triển năng khiếu, được vui chơi, giải trí. Đồng thời, Luật cũng có những điều quy định về bổn phận của trẻ em đối với cộng đồng, xã hội.</a:t>
            </a:r>
            <a:endParaRPr lang="vi-VN" sz="4400">
              <a:solidFill>
                <a:schemeClr val="bg2">
                  <a:lumMod val="1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391" y="-248757"/>
            <a:ext cx="12101609" cy="432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Hình chữ nhật: Góc Tròn 16"/>
          <p:cNvSpPr/>
          <p:nvPr/>
        </p:nvSpPr>
        <p:spPr>
          <a:xfrm>
            <a:off x="4162567" y="696036"/>
            <a:ext cx="3794078" cy="1978925"/>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9"/>
          <p:cNvGrpSpPr/>
          <p:nvPr/>
        </p:nvGrpSpPr>
        <p:grpSpPr>
          <a:xfrm>
            <a:off x="177255" y="575864"/>
            <a:ext cx="11564534" cy="1419576"/>
            <a:chOff x="204637" y="128514"/>
            <a:chExt cx="11564534" cy="1419576"/>
          </a:xfrm>
        </p:grpSpPr>
        <p:grpSp>
          <p:nvGrpSpPr>
            <p:cNvPr id="4" name="Group 1"/>
            <p:cNvGrpSpPr/>
            <p:nvPr/>
          </p:nvGrpSpPr>
          <p:grpSpPr>
            <a:xfrm>
              <a:off x="204637" y="526534"/>
              <a:ext cx="11449298" cy="1021556"/>
              <a:chOff x="1473880" y="926145"/>
              <a:chExt cx="8594697" cy="1021556"/>
            </a:xfrm>
          </p:grpSpPr>
          <p:sp>
            <p:nvSpPr>
              <p:cNvPr id="6" name="TextBox 2"/>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kumimoji="0" lang="en-US" sz="54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Nội dung chính của bài đọc là gì?</a:t>
                </a:r>
                <a:endParaRPr kumimoji="0" lang="en-US" sz="36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7"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8" name="Rectangle: Rounded Corners 17"/>
          <p:cNvSpPr/>
          <p:nvPr/>
        </p:nvSpPr>
        <p:spPr>
          <a:xfrm>
            <a:off x="867103" y="2197587"/>
            <a:ext cx="10594428" cy="425051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rPr>
              <a:t>“Luật Trẻ em” có những điều quy định về quyền được chăm sóc, nuôi dưỡng, được giáo dục, học tập và phát triển năng khiếu, được vui chơi, giải trí. Đồng thời, Luật cũng có những điều quy định về bổn phận của trẻ em đối với cộng đồng, xã hội.</a:t>
            </a:r>
            <a:endParaRPr kumimoji="0" lang="vi-VN" sz="4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910579" y="-67320"/>
            <a:ext cx="4298053"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alpha val="76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Hộp Văn bản 9"/>
          <p:cNvSpPr txBox="1"/>
          <p:nvPr/>
        </p:nvSpPr>
        <p:spPr>
          <a:xfrm>
            <a:off x="1002104" y="2319812"/>
            <a:ext cx="6021550"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Toàn bài đọc với giọng thong thả, rõ ràng, rành mạch.</a:t>
            </a:r>
            <a:endParaRPr kumimoji="0" lang="en-US"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Nhấn giọng ở những từ ngữ biểu thị các thông tin về điều luật, yêu cầu thực hiện các quy định của Luật</a:t>
            </a:r>
            <a:endParaRPr kumimoji="0" lang="en-US"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rẻ Em, Trẻ Con, Đứa Trẻ, Em Nhỏ, Mầm Non, Tải hình PNG 134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704" y="2532184"/>
            <a:ext cx="3279191" cy="3279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59026" y="696058"/>
            <a:ext cx="11089585"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159026" y="367747"/>
            <a:ext cx="11873948" cy="6122505"/>
          </a:xfrm>
          <a:prstGeom prst="roundRect">
            <a:avLst/>
          </a:prstGeom>
          <a:solidFill>
            <a:schemeClr val="bg1">
              <a:alpha val="94000"/>
            </a:schemeClr>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p:cNvSpPr txBox="1"/>
          <p:nvPr/>
        </p:nvSpPr>
        <p:spPr>
          <a:xfrm>
            <a:off x="817979" y="523939"/>
            <a:ext cx="11092069" cy="5503301"/>
          </a:xfrm>
          <a:prstGeom prst="rect">
            <a:avLst/>
          </a:prstGeom>
          <a:noFill/>
        </p:spPr>
        <p:txBody>
          <a:bodyPr wrap="square">
            <a:spAutoFit/>
          </a:bodyPr>
          <a:lstStyle/>
          <a:p>
            <a:pPr indent="90170" algn="just">
              <a:lnSpc>
                <a:spcPct val="115000"/>
              </a:lnSpc>
            </a:pPr>
            <a:r>
              <a:rPr lang="vi-VN" sz="2800" b="1" i="1">
                <a:solidFill>
                  <a:srgbClr val="000000"/>
                </a:solidFill>
                <a:effectLst/>
                <a:latin typeface="Times New Roman" panose="02020603050405020304" pitchFamily="18" charset="0"/>
                <a:ea typeface="Calibri" panose="020F0502020204030204" pitchFamily="34" charset="0"/>
              </a:rPr>
              <a:t>Điều </a:t>
            </a:r>
            <a:r>
              <a:rPr lang="vi-VN" sz="2800" b="1" i="1" u="sng">
                <a:solidFill>
                  <a:srgbClr val="000000"/>
                </a:solidFill>
                <a:effectLst/>
                <a:latin typeface="Times New Roman" panose="02020603050405020304" pitchFamily="18" charset="0"/>
                <a:ea typeface="Calibri" panose="020F0502020204030204" pitchFamily="34" charset="0"/>
              </a:rPr>
              <a:t>15</a:t>
            </a:r>
            <a:r>
              <a:rPr lang="vi-VN" sz="2800" b="1" i="1">
                <a:solidFill>
                  <a:srgbClr val="000000"/>
                </a:solidFill>
                <a:effectLst/>
                <a:latin typeface="Times New Roman" panose="02020603050405020304" pitchFamily="18" charset="0"/>
                <a:ea typeface="Calibri" panose="020F0502020204030204" pitchFamily="34" charset="0"/>
              </a:rPr>
              <a:t>.// Quyền được </a:t>
            </a:r>
            <a:r>
              <a:rPr lang="vi-VN" sz="2800" b="1" i="1" u="sng">
                <a:solidFill>
                  <a:srgbClr val="000000"/>
                </a:solidFill>
                <a:effectLst/>
                <a:latin typeface="Times New Roman" panose="02020603050405020304" pitchFamily="18" charset="0"/>
                <a:ea typeface="Calibri" panose="020F0502020204030204" pitchFamily="34" charset="0"/>
              </a:rPr>
              <a:t>chăm sóc</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nuôi dưỡng</a:t>
            </a:r>
            <a:r>
              <a:rPr lang="vi-VN" sz="2800" b="1" i="1">
                <a:solidFill>
                  <a:srgbClr val="000000"/>
                </a:solidFill>
                <a:effectLst/>
                <a:latin typeface="Times New Roman" panose="02020603050405020304" pitchFamily="18" charset="0"/>
                <a:ea typeface="Calibri" panose="020F0502020204030204" pitchFamily="34" charset="0"/>
              </a:rPr>
              <a:t>//</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i="1">
                <a:solidFill>
                  <a:srgbClr val="000000"/>
                </a:solidFill>
                <a:effectLst/>
                <a:latin typeface="Times New Roman" panose="02020603050405020304" pitchFamily="18" charset="0"/>
                <a:ea typeface="Calibri" panose="020F0502020204030204" pitchFamily="34" charset="0"/>
              </a:rPr>
              <a:t>Trẻ em </a:t>
            </a:r>
            <a:r>
              <a:rPr lang="vi-VN" sz="2800" i="1" u="sng">
                <a:solidFill>
                  <a:srgbClr val="000000"/>
                </a:solidFill>
                <a:effectLst/>
                <a:latin typeface="Times New Roman" panose="02020603050405020304" pitchFamily="18" charset="0"/>
                <a:ea typeface="Calibri" panose="020F0502020204030204" pitchFamily="34" charset="0"/>
              </a:rPr>
              <a:t>có quyền</a:t>
            </a:r>
            <a:r>
              <a:rPr lang="vi-VN" sz="2800" i="1">
                <a:solidFill>
                  <a:srgbClr val="000000"/>
                </a:solidFill>
                <a:effectLst/>
                <a:latin typeface="Times New Roman" panose="02020603050405020304" pitchFamily="18" charset="0"/>
                <a:ea typeface="Calibri" panose="020F0502020204030204" pitchFamily="34" charset="0"/>
              </a:rPr>
              <a:t> được </a:t>
            </a:r>
            <a:r>
              <a:rPr lang="vi-VN" sz="2800" i="1" u="sng">
                <a:solidFill>
                  <a:srgbClr val="000000"/>
                </a:solidFill>
                <a:effectLst/>
                <a:latin typeface="Times New Roman" panose="02020603050405020304" pitchFamily="18" charset="0"/>
                <a:ea typeface="Calibri" panose="020F0502020204030204" pitchFamily="34" charset="0"/>
              </a:rPr>
              <a:t>chăm sóc</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nuôi dưỡng</a:t>
            </a:r>
            <a:r>
              <a:rPr lang="vi-VN" sz="2800" i="1">
                <a:solidFill>
                  <a:srgbClr val="000000"/>
                </a:solidFill>
                <a:effectLst/>
                <a:latin typeface="Times New Roman" panose="02020603050405020304" pitchFamily="18" charset="0"/>
                <a:ea typeface="Calibri" panose="020F0502020204030204" pitchFamily="34" charset="0"/>
              </a:rPr>
              <a:t>/ để </a:t>
            </a:r>
            <a:r>
              <a:rPr lang="vi-VN" sz="2800" i="1" u="sng">
                <a:solidFill>
                  <a:srgbClr val="000000"/>
                </a:solidFill>
                <a:effectLst/>
                <a:latin typeface="Times New Roman" panose="02020603050405020304" pitchFamily="18" charset="0"/>
                <a:ea typeface="Calibri" panose="020F0502020204030204" pitchFamily="34" charset="0"/>
              </a:rPr>
              <a:t>phát triển toàn diện</a:t>
            </a:r>
            <a:r>
              <a:rPr lang="vi-VN" sz="2800" i="1">
                <a:solidFill>
                  <a:srgbClr val="000000"/>
                </a:solidFill>
                <a:effectLst/>
                <a:latin typeface="Times New Roman" panose="02020603050405020304" pitchFamily="18" charset="0"/>
                <a:ea typeface="Calibri" panose="020F0502020204030204" pitchFamily="34" charset="0"/>
              </a:rPr>
              <a:t>.//</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b="1" i="1">
                <a:solidFill>
                  <a:srgbClr val="000000"/>
                </a:solidFill>
                <a:effectLst/>
                <a:latin typeface="Times New Roman" panose="02020603050405020304" pitchFamily="18" charset="0"/>
                <a:ea typeface="Calibri" panose="020F0502020204030204" pitchFamily="34" charset="0"/>
              </a:rPr>
              <a:t>Điều </a:t>
            </a:r>
            <a:r>
              <a:rPr lang="vi-VN" sz="2800" b="1" i="1" u="sng">
                <a:solidFill>
                  <a:srgbClr val="000000"/>
                </a:solidFill>
                <a:effectLst/>
                <a:latin typeface="Times New Roman" panose="02020603050405020304" pitchFamily="18" charset="0"/>
                <a:ea typeface="Calibri" panose="020F0502020204030204" pitchFamily="34" charset="0"/>
              </a:rPr>
              <a:t>16</a:t>
            </a:r>
            <a:r>
              <a:rPr lang="vi-VN" sz="2800" b="1" i="1">
                <a:solidFill>
                  <a:srgbClr val="000000"/>
                </a:solidFill>
                <a:effectLst/>
                <a:latin typeface="Times New Roman" panose="02020603050405020304" pitchFamily="18" charset="0"/>
                <a:ea typeface="Calibri" panose="020F0502020204030204" pitchFamily="34" charset="0"/>
              </a:rPr>
              <a:t>.// Quyền được </a:t>
            </a:r>
            <a:r>
              <a:rPr lang="vi-VN" sz="2800" b="1" i="1" u="sng">
                <a:solidFill>
                  <a:srgbClr val="000000"/>
                </a:solidFill>
                <a:effectLst/>
                <a:latin typeface="Times New Roman" panose="02020603050405020304" pitchFamily="18" charset="0"/>
                <a:ea typeface="Calibri" panose="020F0502020204030204" pitchFamily="34" charset="0"/>
              </a:rPr>
              <a:t>giáo dục</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học tập</a:t>
            </a:r>
            <a:r>
              <a:rPr lang="vi-VN" sz="2800" b="1" i="1">
                <a:solidFill>
                  <a:srgbClr val="000000"/>
                </a:solidFill>
                <a:effectLst/>
                <a:latin typeface="Times New Roman" panose="02020603050405020304" pitchFamily="18" charset="0"/>
                <a:ea typeface="Calibri" panose="020F0502020204030204" pitchFamily="34" charset="0"/>
              </a:rPr>
              <a:t>/ và </a:t>
            </a:r>
            <a:r>
              <a:rPr lang="vi-VN" sz="2800" b="1" i="1" u="sng">
                <a:solidFill>
                  <a:srgbClr val="000000"/>
                </a:solidFill>
                <a:effectLst/>
                <a:latin typeface="Times New Roman" panose="02020603050405020304" pitchFamily="18" charset="0"/>
                <a:ea typeface="Calibri" panose="020F0502020204030204" pitchFamily="34" charset="0"/>
              </a:rPr>
              <a:t>phát triển năng khiếu</a:t>
            </a:r>
            <a:r>
              <a:rPr lang="vi-VN" sz="2800" b="1" i="1">
                <a:solidFill>
                  <a:srgbClr val="000000"/>
                </a:solidFill>
                <a:effectLst/>
                <a:latin typeface="Times New Roman" panose="02020603050405020304" pitchFamily="18" charset="0"/>
                <a:ea typeface="Calibri" panose="020F0502020204030204" pitchFamily="34" charset="0"/>
              </a:rPr>
              <a:t>//</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i="1">
                <a:solidFill>
                  <a:srgbClr val="000000"/>
                </a:solidFill>
                <a:effectLst/>
                <a:latin typeface="Times New Roman" panose="02020603050405020304" pitchFamily="18" charset="0"/>
                <a:ea typeface="Calibri" panose="020F0502020204030204" pitchFamily="34" charset="0"/>
              </a:rPr>
              <a:t>1.// Trẻ em </a:t>
            </a:r>
            <a:r>
              <a:rPr lang="vi-VN" sz="2800" i="1" u="sng">
                <a:solidFill>
                  <a:srgbClr val="000000"/>
                </a:solidFill>
                <a:effectLst/>
                <a:latin typeface="Times New Roman" panose="02020603050405020304" pitchFamily="18" charset="0"/>
                <a:ea typeface="Calibri" panose="020F0502020204030204" pitchFamily="34" charset="0"/>
              </a:rPr>
              <a:t>có quyền</a:t>
            </a:r>
            <a:r>
              <a:rPr lang="vi-VN" sz="2800" i="1">
                <a:solidFill>
                  <a:srgbClr val="000000"/>
                </a:solidFill>
                <a:effectLst/>
                <a:latin typeface="Times New Roman" panose="02020603050405020304" pitchFamily="18" charset="0"/>
                <a:ea typeface="Calibri" panose="020F0502020204030204" pitchFamily="34" charset="0"/>
              </a:rPr>
              <a:t> được </a:t>
            </a:r>
            <a:r>
              <a:rPr lang="vi-VN" sz="2800" i="1" u="sng">
                <a:solidFill>
                  <a:srgbClr val="000000"/>
                </a:solidFill>
                <a:effectLst/>
                <a:latin typeface="Times New Roman" panose="02020603050405020304" pitchFamily="18" charset="0"/>
                <a:ea typeface="Calibri" panose="020F0502020204030204" pitchFamily="34" charset="0"/>
              </a:rPr>
              <a:t>giáo dục</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học tập</a:t>
            </a:r>
            <a:r>
              <a:rPr lang="vi-VN" sz="2800" i="1">
                <a:solidFill>
                  <a:srgbClr val="000000"/>
                </a:solidFill>
                <a:effectLst/>
                <a:latin typeface="Times New Roman" panose="02020603050405020304" pitchFamily="18" charset="0"/>
                <a:ea typeface="Calibri" panose="020F0502020204030204" pitchFamily="34" charset="0"/>
              </a:rPr>
              <a:t>/ để </a:t>
            </a:r>
            <a:r>
              <a:rPr lang="vi-VN" sz="2800" i="1" u="sng">
                <a:solidFill>
                  <a:srgbClr val="000000"/>
                </a:solidFill>
                <a:effectLst/>
                <a:latin typeface="Times New Roman" panose="02020603050405020304" pitchFamily="18" charset="0"/>
                <a:ea typeface="Calibri" panose="020F0502020204030204" pitchFamily="34" charset="0"/>
              </a:rPr>
              <a:t>phát triển toàn diện</a:t>
            </a:r>
            <a:r>
              <a:rPr lang="vi-VN" sz="2800" i="1">
                <a:solidFill>
                  <a:srgbClr val="000000"/>
                </a:solidFill>
                <a:effectLst/>
                <a:latin typeface="Times New Roman" panose="02020603050405020304" pitchFamily="18" charset="0"/>
                <a:ea typeface="Calibri" panose="020F0502020204030204" pitchFamily="34" charset="0"/>
              </a:rPr>
              <a:t>/ và phát huy tốt nhất </a:t>
            </a:r>
            <a:r>
              <a:rPr lang="vi-VN" sz="2800" i="1" u="sng">
                <a:solidFill>
                  <a:srgbClr val="000000"/>
                </a:solidFill>
                <a:effectLst/>
                <a:latin typeface="Times New Roman" panose="02020603050405020304" pitchFamily="18" charset="0"/>
                <a:ea typeface="Calibri" panose="020F0502020204030204" pitchFamily="34" charset="0"/>
              </a:rPr>
              <a:t>tiềm năng</a:t>
            </a:r>
            <a:r>
              <a:rPr lang="vi-VN" sz="2800" i="1">
                <a:solidFill>
                  <a:srgbClr val="000000"/>
                </a:solidFill>
                <a:effectLst/>
                <a:latin typeface="Times New Roman" panose="02020603050405020304" pitchFamily="18" charset="0"/>
                <a:ea typeface="Calibri" panose="020F0502020204030204" pitchFamily="34" charset="0"/>
              </a:rPr>
              <a:t> của bản thân.//</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i="1">
                <a:solidFill>
                  <a:srgbClr val="000000"/>
                </a:solidFill>
                <a:effectLst/>
                <a:latin typeface="Times New Roman" panose="02020603050405020304" pitchFamily="18" charset="0"/>
                <a:ea typeface="Calibri" panose="020F0502020204030204" pitchFamily="34" charset="0"/>
              </a:rPr>
              <a:t>2.// Trẻ em được </a:t>
            </a:r>
            <a:r>
              <a:rPr lang="vi-VN" sz="2800" i="1" u="sng">
                <a:solidFill>
                  <a:srgbClr val="000000"/>
                </a:solidFill>
                <a:effectLst/>
                <a:latin typeface="Times New Roman" panose="02020603050405020304" pitchFamily="18" charset="0"/>
                <a:ea typeface="Calibri" panose="020F0502020204030204" pitchFamily="34" charset="0"/>
              </a:rPr>
              <a:t>bình đẳng</a:t>
            </a:r>
            <a:r>
              <a:rPr lang="vi-VN" sz="2800" i="1">
                <a:solidFill>
                  <a:srgbClr val="000000"/>
                </a:solidFill>
                <a:effectLst/>
                <a:latin typeface="Times New Roman" panose="02020603050405020304" pitchFamily="18" charset="0"/>
                <a:ea typeface="Calibri" panose="020F0502020204030204" pitchFamily="34" charset="0"/>
              </a:rPr>
              <a:t> về </a:t>
            </a:r>
            <a:r>
              <a:rPr lang="vi-VN" sz="2800" i="1" u="sng">
                <a:solidFill>
                  <a:srgbClr val="000000"/>
                </a:solidFill>
                <a:effectLst/>
                <a:latin typeface="Times New Roman" panose="02020603050405020304" pitchFamily="18" charset="0"/>
                <a:ea typeface="Calibri" panose="020F0502020204030204" pitchFamily="34" charset="0"/>
              </a:rPr>
              <a:t>cơ hội học tập và giáo dục</a:t>
            </a:r>
            <a:r>
              <a:rPr lang="vi-VN" sz="2800" i="1">
                <a:solidFill>
                  <a:srgbClr val="000000"/>
                </a:solidFill>
                <a:effectLst/>
                <a:latin typeface="Times New Roman" panose="02020603050405020304" pitchFamily="18" charset="0"/>
                <a:ea typeface="Calibri" panose="020F0502020204030204" pitchFamily="34" charset="0"/>
              </a:rPr>
              <a:t>;// được </a:t>
            </a:r>
            <a:r>
              <a:rPr lang="vi-VN" sz="2800" i="1" u="sng">
                <a:solidFill>
                  <a:srgbClr val="000000"/>
                </a:solidFill>
                <a:effectLst/>
                <a:latin typeface="Times New Roman" panose="02020603050405020304" pitchFamily="18" charset="0"/>
                <a:ea typeface="Calibri" panose="020F0502020204030204" pitchFamily="34" charset="0"/>
              </a:rPr>
              <a:t>phát triển tài năng</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năng khiếu</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sáng tạo</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phát minh</a:t>
            </a:r>
            <a:r>
              <a:rPr lang="vi-VN" sz="2800" i="1">
                <a:solidFill>
                  <a:srgbClr val="000000"/>
                </a:solidFill>
                <a:effectLst/>
                <a:latin typeface="Times New Roman" panose="02020603050405020304" pitchFamily="18" charset="0"/>
                <a:ea typeface="Calibri" panose="020F0502020204030204" pitchFamily="34" charset="0"/>
              </a:rPr>
              <a:t>.//</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b="1" i="1">
                <a:solidFill>
                  <a:srgbClr val="000000"/>
                </a:solidFill>
                <a:effectLst/>
                <a:latin typeface="Times New Roman" panose="02020603050405020304" pitchFamily="18" charset="0"/>
                <a:ea typeface="Calibri" panose="020F0502020204030204" pitchFamily="34" charset="0"/>
              </a:rPr>
              <a:t>Điều </a:t>
            </a:r>
            <a:r>
              <a:rPr lang="vi-VN" sz="2800" b="1" i="1" u="sng">
                <a:solidFill>
                  <a:srgbClr val="000000"/>
                </a:solidFill>
                <a:effectLst/>
                <a:latin typeface="Times New Roman" panose="02020603050405020304" pitchFamily="18" charset="0"/>
                <a:ea typeface="Calibri" panose="020F0502020204030204" pitchFamily="34" charset="0"/>
              </a:rPr>
              <a:t>17</a:t>
            </a:r>
            <a:r>
              <a:rPr lang="vi-VN" sz="2800" b="1" i="1">
                <a:solidFill>
                  <a:srgbClr val="000000"/>
                </a:solidFill>
                <a:effectLst/>
                <a:latin typeface="Times New Roman" panose="02020603050405020304" pitchFamily="18" charset="0"/>
                <a:ea typeface="Calibri" panose="020F0502020204030204" pitchFamily="34" charset="0"/>
              </a:rPr>
              <a:t>.// Quyền </a:t>
            </a:r>
            <a:r>
              <a:rPr lang="vi-VN" sz="2800" b="1" i="1" u="sng">
                <a:solidFill>
                  <a:srgbClr val="000000"/>
                </a:solidFill>
                <a:effectLst/>
                <a:latin typeface="Times New Roman" panose="02020603050405020304" pitchFamily="18" charset="0"/>
                <a:ea typeface="Calibri" panose="020F0502020204030204" pitchFamily="34" charset="0"/>
              </a:rPr>
              <a:t>vui chơi</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giải trí</a:t>
            </a:r>
            <a:r>
              <a:rPr lang="vi-VN" sz="2800" b="1" i="1">
                <a:solidFill>
                  <a:srgbClr val="000000"/>
                </a:solidFill>
                <a:effectLst/>
                <a:latin typeface="Times New Roman" panose="02020603050405020304" pitchFamily="18" charset="0"/>
                <a:ea typeface="Calibri" panose="020F0502020204030204" pitchFamily="34" charset="0"/>
              </a:rPr>
              <a:t>//</a:t>
            </a:r>
            <a:endParaRPr lang="en-US" sz="2800" i="1">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i="1">
                <a:solidFill>
                  <a:srgbClr val="000000"/>
                </a:solidFill>
                <a:effectLst/>
                <a:latin typeface="Times New Roman" panose="02020603050405020304" pitchFamily="18" charset="0"/>
                <a:ea typeface="Calibri" panose="020F0502020204030204" pitchFamily="34" charset="0"/>
              </a:rPr>
              <a:t>Trẻ em </a:t>
            </a:r>
            <a:r>
              <a:rPr lang="vi-VN" sz="2800" i="1" u="sng">
                <a:solidFill>
                  <a:srgbClr val="000000"/>
                </a:solidFill>
                <a:effectLst/>
                <a:latin typeface="Times New Roman" panose="02020603050405020304" pitchFamily="18" charset="0"/>
                <a:ea typeface="Calibri" panose="020F0502020204030204" pitchFamily="34" charset="0"/>
              </a:rPr>
              <a:t>có quyền</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vui chơi</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giải trí</a:t>
            </a:r>
            <a:r>
              <a:rPr lang="vi-VN" sz="2800" i="1">
                <a:solidFill>
                  <a:srgbClr val="000000"/>
                </a:solidFill>
                <a:effectLst/>
                <a:latin typeface="Times New Roman" panose="02020603050405020304" pitchFamily="18" charset="0"/>
                <a:ea typeface="Calibri" panose="020F0502020204030204" pitchFamily="34" charset="0"/>
              </a:rPr>
              <a:t>;// được </a:t>
            </a:r>
            <a:r>
              <a:rPr lang="vi-VN" sz="2800" i="1" u="sng">
                <a:solidFill>
                  <a:srgbClr val="000000"/>
                </a:solidFill>
                <a:effectLst/>
                <a:latin typeface="Times New Roman" panose="02020603050405020304" pitchFamily="18" charset="0"/>
                <a:ea typeface="Calibri" panose="020F0502020204030204" pitchFamily="34" charset="0"/>
              </a:rPr>
              <a:t>bình đẳng</a:t>
            </a:r>
            <a:r>
              <a:rPr lang="vi-VN" sz="2800" i="1">
                <a:solidFill>
                  <a:srgbClr val="000000"/>
                </a:solidFill>
                <a:effectLst/>
                <a:latin typeface="Times New Roman" panose="02020603050405020304" pitchFamily="18" charset="0"/>
                <a:ea typeface="Calibri" panose="020F0502020204030204" pitchFamily="34" charset="0"/>
              </a:rPr>
              <a:t>/ về </a:t>
            </a:r>
            <a:r>
              <a:rPr lang="vi-VN" sz="2800" i="1" u="sng">
                <a:solidFill>
                  <a:srgbClr val="000000"/>
                </a:solidFill>
                <a:effectLst/>
                <a:latin typeface="Times New Roman" panose="02020603050405020304" pitchFamily="18" charset="0"/>
                <a:ea typeface="Calibri" panose="020F0502020204030204" pitchFamily="34" charset="0"/>
              </a:rPr>
              <a:t>cơ hội</a:t>
            </a:r>
            <a:r>
              <a:rPr lang="vi-VN" sz="2800" i="1">
                <a:solidFill>
                  <a:srgbClr val="000000"/>
                </a:solidFill>
                <a:effectLst/>
                <a:latin typeface="Times New Roman" panose="02020603050405020304" pitchFamily="18" charset="0"/>
                <a:ea typeface="Calibri" panose="020F0502020204030204" pitchFamily="34" charset="0"/>
              </a:rPr>
              <a:t> tham gia các hoạt động </a:t>
            </a:r>
            <a:r>
              <a:rPr lang="vi-VN" sz="2800" i="1" u="sng">
                <a:solidFill>
                  <a:srgbClr val="000000"/>
                </a:solidFill>
                <a:effectLst/>
                <a:latin typeface="Times New Roman" panose="02020603050405020304" pitchFamily="18" charset="0"/>
                <a:ea typeface="Calibri" panose="020F0502020204030204" pitchFamily="34" charset="0"/>
              </a:rPr>
              <a:t>văn hoá</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nghệ thuật</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thể dục</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thể thao</a:t>
            </a:r>
            <a:r>
              <a:rPr lang="vi-VN" sz="2800" i="1">
                <a:solidFill>
                  <a:srgbClr val="000000"/>
                </a:solidFill>
                <a:effectLst/>
                <a:latin typeface="Times New Roman" panose="02020603050405020304" pitchFamily="18" charset="0"/>
                <a:ea typeface="Calibri" panose="020F0502020204030204" pitchFamily="34" charset="0"/>
              </a:rPr>
              <a:t>,/ </a:t>
            </a:r>
            <a:r>
              <a:rPr lang="vi-VN" sz="2800" i="1" u="sng">
                <a:solidFill>
                  <a:srgbClr val="000000"/>
                </a:solidFill>
                <a:effectLst/>
                <a:latin typeface="Times New Roman" panose="02020603050405020304" pitchFamily="18" charset="0"/>
                <a:ea typeface="Calibri" panose="020F0502020204030204" pitchFamily="34" charset="0"/>
              </a:rPr>
              <a:t>du lịch</a:t>
            </a:r>
            <a:r>
              <a:rPr lang="vi-VN" sz="2800" i="1">
                <a:solidFill>
                  <a:srgbClr val="000000"/>
                </a:solidFill>
                <a:effectLst/>
                <a:latin typeface="Times New Roman" panose="02020603050405020304" pitchFamily="18" charset="0"/>
                <a:ea typeface="Calibri" panose="020F0502020204030204" pitchFamily="34" charset="0"/>
              </a:rPr>
              <a:t>/ phù hợp với độ tuổi.//</a:t>
            </a:r>
            <a:endParaRPr lang="en-US" sz="2800" i="1">
              <a:solidFill>
                <a:srgbClr val="000000"/>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89699" y="137160"/>
            <a:ext cx="12102301" cy="4093326"/>
            <a:chOff x="89699" y="0"/>
            <a:chExt cx="12102301" cy="4093326"/>
          </a:xfrm>
        </p:grpSpPr>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4419" y="0"/>
              <a:ext cx="4477581" cy="3942137"/>
            </a:xfrm>
            <a:prstGeom prst="rect">
              <a:avLst/>
            </a:prstGeom>
          </p:spPr>
        </p:pic>
        <p:pic>
          <p:nvPicPr>
            <p:cNvPr id="1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699" y="151189"/>
              <a:ext cx="4477581" cy="3942137"/>
            </a:xfrm>
            <a:prstGeom prst="rect">
              <a:avLst/>
            </a:prstGeom>
          </p:spPr>
        </p:pic>
        <p:pic>
          <p:nvPicPr>
            <p:cNvPr id="15"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012939"/>
              <a:ext cx="4696391" cy="921588"/>
            </a:xfrm>
            <a:prstGeom prst="rect">
              <a:avLst/>
            </a:prstGeom>
          </p:spPr>
        </p:pic>
      </p:grpSp>
      <p:sp>
        <p:nvSpPr>
          <p:cNvPr id="23" name="椭圆 31"/>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4" name="Hình ảnh 23"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49979" y="4363758"/>
            <a:ext cx="741392" cy="849573"/>
          </a:xfrm>
          <a:prstGeom prst="rect">
            <a:avLst/>
          </a:prstGeom>
        </p:spPr>
      </p:pic>
      <p:sp>
        <p:nvSpPr>
          <p:cNvPr id="25" name="Hộp Văn bản 24"/>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endParaRPr lang="en-US" sz="2800">
              <a:latin typeface="Calibri" panose="020F0502020204030204" pitchFamily="34" charset="0"/>
              <a:cs typeface="Calibri" panose="020F0502020204030204" pitchFamily="34" charset="0"/>
            </a:endParaRPr>
          </a:p>
        </p:txBody>
      </p:sp>
      <p:pic>
        <p:nvPicPr>
          <p:cNvPr id="26" name="Hình ảnh 25"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49979" y="5080275"/>
            <a:ext cx="741392" cy="849573"/>
          </a:xfrm>
          <a:prstGeom prst="rect">
            <a:avLst/>
          </a:prstGeom>
        </p:spPr>
      </p:pic>
      <p:sp>
        <p:nvSpPr>
          <p:cNvPr id="27" name="Hộp Văn bản 26"/>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endParaRPr lang="en-US" sz="2800">
              <a:latin typeface="Calibri" panose="020F0502020204030204" pitchFamily="34" charset="0"/>
              <a:cs typeface="Calibri" panose="020F0502020204030204" pitchFamily="34" charset="0"/>
            </a:endParaRPr>
          </a:p>
        </p:txBody>
      </p:sp>
      <p:pic>
        <p:nvPicPr>
          <p:cNvPr id="28" name="Hình ảnh 27" descr="Ảnh có chứa vải, đồ họa véc-tơ&#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a:fillRect/>
          </a:stretch>
        </p:blipFill>
        <p:spPr>
          <a:xfrm>
            <a:off x="833140" y="5804537"/>
            <a:ext cx="741392" cy="849573"/>
          </a:xfrm>
          <a:prstGeom prst="rect">
            <a:avLst/>
          </a:prstGeom>
        </p:spPr>
      </p:pic>
      <p:sp>
        <p:nvSpPr>
          <p:cNvPr id="29" name="Hộp Văn bản 28"/>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endParaRPr lang="en-US" sz="2800">
              <a:latin typeface="Calibri" panose="020F0502020204030204" pitchFamily="34" charset="0"/>
              <a:cs typeface="Calibri" panose="020F0502020204030204" pitchFamily="34" charset="0"/>
            </a:endParaRPr>
          </a:p>
        </p:txBody>
      </p:sp>
      <p:sp>
        <p:nvSpPr>
          <p:cNvPr id="30" name="Rectangle: Rounded Corners 57"/>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94967" y="4409426"/>
            <a:ext cx="922097" cy="791713"/>
          </a:xfrm>
          <a:prstGeom prst="rect">
            <a:avLst/>
          </a:prstGeom>
        </p:spPr>
      </p:pic>
      <p:sp>
        <p:nvSpPr>
          <p:cNvPr id="33" name="Hộp Văn bản 32"/>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endParaRPr lang="en-US" sz="2800">
              <a:latin typeface="Calibri" panose="020F0502020204030204" pitchFamily="34" charset="0"/>
              <a:cs typeface="Calibri" panose="020F0502020204030204" pitchFamily="34" charset="0"/>
            </a:endParaRPr>
          </a:p>
        </p:txBody>
      </p:sp>
      <p:sp>
        <p:nvSpPr>
          <p:cNvPr id="34" name="Hộp Văn bản 33"/>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endParaRPr lang="en-US" sz="2800">
              <a:latin typeface="Calibri" panose="020F0502020204030204" pitchFamily="34" charset="0"/>
              <a:cs typeface="Calibri" panose="020F0502020204030204" pitchFamily="34" charset="0"/>
            </a:endParaRPr>
          </a:p>
        </p:txBody>
      </p:sp>
      <p:pic>
        <p:nvPicPr>
          <p:cNvPr id="35" name="Hình ảnh 34"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89442" y="5075436"/>
            <a:ext cx="922097" cy="791713"/>
          </a:xfrm>
          <a:prstGeom prst="rect">
            <a:avLst/>
          </a:prstGeom>
        </p:spPr>
      </p:pic>
      <p:pic>
        <p:nvPicPr>
          <p:cNvPr id="36" name="Hình ảnh 35" descr="Ảnh có chứa vải&#10;&#10;Mô tả được tạo tự động"/>
          <p:cNvPicPr>
            <a:picLocks noChangeAspect="1"/>
          </p:cNvPicPr>
          <p:nvPr/>
        </p:nvPicPr>
        <p:blipFill rotWithShape="1">
          <a:blip r:embed="rId8">
            <a:extLst>
              <a:ext uri="{BEBA8EAE-BF5A-486C-A8C5-ECC9F3942E4B}">
                <a14:imgProps xmlns:a14="http://schemas.microsoft.com/office/drawing/2010/main">
                  <a14:imgLayer r:embed="rId9">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6183917" y="5741446"/>
            <a:ext cx="922097" cy="791713"/>
          </a:xfrm>
          <a:prstGeom prst="rect">
            <a:avLst/>
          </a:prstGeom>
        </p:spPr>
      </p:pic>
      <p:sp>
        <p:nvSpPr>
          <p:cNvPr id="37" name="Hộp Văn bản 36"/>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endParaRPr lang="en-US" sz="2800">
              <a:latin typeface="Calibri" panose="020F0502020204030204" pitchFamily="34" charset="0"/>
              <a:cs typeface="Calibri" panose="020F0502020204030204" pitchFamily="34" charset="0"/>
            </a:endParaRPr>
          </a:p>
        </p:txBody>
      </p:sp>
      <p:sp>
        <p:nvSpPr>
          <p:cNvPr id="38" name="Rectangle: Rounded Corners 36"/>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9" name="Picture 63"/>
          <p:cNvPicPr>
            <a:picLocks noChangeAspect="1"/>
          </p:cNvPicPr>
          <p:nvPr/>
        </p:nvPicPr>
        <p:blipFill>
          <a:blip r:embed="rId10"/>
          <a:stretch>
            <a:fillRect/>
          </a:stretch>
        </p:blipFill>
        <p:spPr>
          <a:xfrm>
            <a:off x="9133280" y="4564483"/>
            <a:ext cx="469963" cy="469963"/>
          </a:xfrm>
          <a:prstGeom prst="rect">
            <a:avLst/>
          </a:prstGeom>
        </p:spPr>
      </p:pic>
      <p:pic>
        <p:nvPicPr>
          <p:cNvPr id="40" name="Picture 64"/>
          <p:cNvPicPr>
            <a:picLocks noChangeAspect="1"/>
          </p:cNvPicPr>
          <p:nvPr/>
        </p:nvPicPr>
        <p:blipFill>
          <a:blip r:embed="rId11"/>
          <a:stretch>
            <a:fillRect/>
          </a:stretch>
        </p:blipFill>
        <p:spPr>
          <a:xfrm>
            <a:off x="8576606" y="4564483"/>
            <a:ext cx="469963" cy="469963"/>
          </a:xfrm>
          <a:prstGeom prst="rect">
            <a:avLst/>
          </a:prstGeom>
        </p:spPr>
      </p:pic>
      <p:pic>
        <p:nvPicPr>
          <p:cNvPr id="41" name="Picture 65"/>
          <p:cNvPicPr>
            <a:picLocks noChangeAspect="1"/>
          </p:cNvPicPr>
          <p:nvPr/>
        </p:nvPicPr>
        <p:blipFill>
          <a:blip r:embed="rId12"/>
          <a:stretch>
            <a:fillRect/>
          </a:stretch>
        </p:blipFill>
        <p:spPr>
          <a:xfrm>
            <a:off x="9689954" y="4564483"/>
            <a:ext cx="469963" cy="469963"/>
          </a:xfrm>
          <a:prstGeom prst="rect">
            <a:avLst/>
          </a:prstGeom>
        </p:spPr>
      </p:pic>
      <p:pic>
        <p:nvPicPr>
          <p:cNvPr id="42" name="Picture 63"/>
          <p:cNvPicPr>
            <a:picLocks noChangeAspect="1"/>
          </p:cNvPicPr>
          <p:nvPr/>
        </p:nvPicPr>
        <p:blipFill>
          <a:blip r:embed="rId10"/>
          <a:stretch>
            <a:fillRect/>
          </a:stretch>
        </p:blipFill>
        <p:spPr>
          <a:xfrm>
            <a:off x="9133280" y="5208463"/>
            <a:ext cx="469963" cy="469963"/>
          </a:xfrm>
          <a:prstGeom prst="rect">
            <a:avLst/>
          </a:prstGeom>
        </p:spPr>
      </p:pic>
      <p:pic>
        <p:nvPicPr>
          <p:cNvPr id="43" name="Picture 64"/>
          <p:cNvPicPr>
            <a:picLocks noChangeAspect="1"/>
          </p:cNvPicPr>
          <p:nvPr/>
        </p:nvPicPr>
        <p:blipFill>
          <a:blip r:embed="rId11"/>
          <a:stretch>
            <a:fillRect/>
          </a:stretch>
        </p:blipFill>
        <p:spPr>
          <a:xfrm>
            <a:off x="8576606" y="5208463"/>
            <a:ext cx="469963" cy="469963"/>
          </a:xfrm>
          <a:prstGeom prst="rect">
            <a:avLst/>
          </a:prstGeom>
        </p:spPr>
      </p:pic>
      <p:pic>
        <p:nvPicPr>
          <p:cNvPr id="44" name="Picture 65"/>
          <p:cNvPicPr>
            <a:picLocks noChangeAspect="1"/>
          </p:cNvPicPr>
          <p:nvPr/>
        </p:nvPicPr>
        <p:blipFill>
          <a:blip r:embed="rId12"/>
          <a:stretch>
            <a:fillRect/>
          </a:stretch>
        </p:blipFill>
        <p:spPr>
          <a:xfrm>
            <a:off x="9689954" y="5208463"/>
            <a:ext cx="469963" cy="469963"/>
          </a:xfrm>
          <a:prstGeom prst="rect">
            <a:avLst/>
          </a:prstGeom>
        </p:spPr>
      </p:pic>
      <p:pic>
        <p:nvPicPr>
          <p:cNvPr id="45" name="Picture 63"/>
          <p:cNvPicPr>
            <a:picLocks noChangeAspect="1"/>
          </p:cNvPicPr>
          <p:nvPr/>
        </p:nvPicPr>
        <p:blipFill>
          <a:blip r:embed="rId10"/>
          <a:stretch>
            <a:fillRect/>
          </a:stretch>
        </p:blipFill>
        <p:spPr>
          <a:xfrm>
            <a:off x="10490364" y="5928838"/>
            <a:ext cx="469963" cy="469963"/>
          </a:xfrm>
          <a:prstGeom prst="rect">
            <a:avLst/>
          </a:prstGeom>
        </p:spPr>
      </p:pic>
      <p:pic>
        <p:nvPicPr>
          <p:cNvPr id="46" name="Picture 64"/>
          <p:cNvPicPr>
            <a:picLocks noChangeAspect="1"/>
          </p:cNvPicPr>
          <p:nvPr/>
        </p:nvPicPr>
        <p:blipFill>
          <a:blip r:embed="rId11"/>
          <a:stretch>
            <a:fillRect/>
          </a:stretch>
        </p:blipFill>
        <p:spPr>
          <a:xfrm>
            <a:off x="9933690" y="5928838"/>
            <a:ext cx="469963" cy="469963"/>
          </a:xfrm>
          <a:prstGeom prst="rect">
            <a:avLst/>
          </a:prstGeom>
        </p:spPr>
      </p:pic>
      <p:pic>
        <p:nvPicPr>
          <p:cNvPr id="47" name="Picture 65"/>
          <p:cNvPicPr>
            <a:picLocks noChangeAspect="1"/>
          </p:cNvPicPr>
          <p:nvPr/>
        </p:nvPicPr>
        <p:blipFill>
          <a:blip r:embed="rId12"/>
          <a:stretch>
            <a:fillRect/>
          </a:stretch>
        </p:blipFill>
        <p:spPr>
          <a:xfrm>
            <a:off x="11047038" y="5928838"/>
            <a:ext cx="469963" cy="469963"/>
          </a:xfrm>
          <a:prstGeom prst="rect">
            <a:avLst/>
          </a:prstGeom>
        </p:spPr>
      </p:pic>
      <p:pic>
        <p:nvPicPr>
          <p:cNvPr id="3" name="Picture 2"/>
          <p:cNvPicPr>
            <a:picLocks noChangeAspect="1"/>
          </p:cNvPicPr>
          <p:nvPr/>
        </p:nvPicPr>
        <p:blipFill>
          <a:blip r:embed="rId13"/>
          <a:stretch>
            <a:fillRect/>
          </a:stretch>
        </p:blipFill>
        <p:spPr>
          <a:xfrm>
            <a:off x="688379" y="-81109"/>
            <a:ext cx="10815241" cy="35542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72000">
                                          <p:cBhvr additive="base">
                                            <p:cTn id="10"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12"/>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p:bldP spid="31" grpId="0" animBg="1"/>
          <p:bldP spid="33" grpId="0"/>
          <p:bldP spid="34"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ppt_x"/>
                                              </p:val>
                                            </p:tav>
                                            <p:tav tm="100000">
                                              <p:val>
                                                <p:strVal val="#ppt_x"/>
                                              </p:val>
                                            </p:tav>
                                          </p:tavLst>
                                        </p:anim>
                                        <p:anim calcmode="lin" valueType="num">
                                          <p:cBhvr additive="base">
                                            <p:cTn id="11" dur="1000" fill="hold"/>
                                            <p:tgtEl>
                                              <p:spTgt spid="12"/>
                                            </p:tgtEl>
                                            <p:attrNameLst>
                                              <p:attrName>ppt_y</p:attrName>
                                            </p:attrNameLst>
                                          </p:cBhvr>
                                          <p:tavLst>
                                            <p:tav tm="0">
                                              <p:val>
                                                <p:strVal val="0-#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p:bldP spid="29" grpId="0"/>
          <p:bldP spid="31" grpId="0" animBg="1"/>
          <p:bldP spid="33" grpId="0"/>
          <p:bldP spid="34" grpId="0"/>
          <p:bldP spid="37"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Group 11"/>
          <p:cNvGrpSpPr/>
          <p:nvPr/>
        </p:nvGrpSpPr>
        <p:grpSpPr>
          <a:xfrm>
            <a:off x="89699" y="137160"/>
            <a:ext cx="12102301" cy="4093326"/>
            <a:chOff x="89699" y="0"/>
            <a:chExt cx="12102301" cy="4093326"/>
          </a:xfrm>
        </p:grpSpPr>
        <p:pic>
          <p:nvPicPr>
            <p:cNvPr id="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4419" y="0"/>
              <a:ext cx="4477581" cy="3942137"/>
            </a:xfrm>
            <a:prstGeom prst="rect">
              <a:avLst/>
            </a:prstGeom>
          </p:spPr>
        </p:pic>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699" y="151189"/>
              <a:ext cx="4477581" cy="3942137"/>
            </a:xfrm>
            <a:prstGeom prst="rect">
              <a:avLst/>
            </a:prstGeom>
          </p:spPr>
        </p:pic>
        <p:pic>
          <p:nvPicPr>
            <p:cNvPr id="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012939"/>
              <a:ext cx="4696391" cy="921588"/>
            </a:xfrm>
            <a:prstGeom prst="rect">
              <a:avLst/>
            </a:prstGeom>
          </p:spPr>
        </p:pic>
      </p:grpSp>
      <p:sp>
        <p:nvSpPr>
          <p:cNvPr id="10" name="椭圆 31"/>
          <p:cNvSpPr/>
          <p:nvPr/>
        </p:nvSpPr>
        <p:spPr>
          <a:xfrm rot="10800000" flipH="1">
            <a:off x="2152550" y="3561710"/>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1" name="Hình ảnh 10"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63599" y="4134442"/>
            <a:ext cx="922097" cy="791713"/>
          </a:xfrm>
          <a:prstGeom prst="rect">
            <a:avLst/>
          </a:prstGeom>
        </p:spPr>
      </p:pic>
      <p:sp>
        <p:nvSpPr>
          <p:cNvPr id="17" name="Hộp Văn bản 16"/>
          <p:cNvSpPr txBox="1"/>
          <p:nvPr/>
        </p:nvSpPr>
        <p:spPr>
          <a:xfrm>
            <a:off x="2941307" y="432668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endParaRPr lang="en-US" sz="2800">
              <a:latin typeface="Calibri" panose="020F0502020204030204" pitchFamily="34" charset="0"/>
              <a:cs typeface="Calibri" panose="020F0502020204030204" pitchFamily="34" charset="0"/>
            </a:endParaRPr>
          </a:p>
        </p:txBody>
      </p:sp>
      <p:sp>
        <p:nvSpPr>
          <p:cNvPr id="48" name="Hộp Văn bản 47"/>
          <p:cNvSpPr txBox="1"/>
          <p:nvPr/>
        </p:nvSpPr>
        <p:spPr>
          <a:xfrm>
            <a:off x="2941307" y="49594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endParaRPr lang="en-US" sz="2800">
              <a:latin typeface="Calibri" panose="020F0502020204030204" pitchFamily="34" charset="0"/>
              <a:cs typeface="Calibri" panose="020F0502020204030204" pitchFamily="34" charset="0"/>
            </a:endParaRPr>
          </a:p>
        </p:txBody>
      </p:sp>
      <p:pic>
        <p:nvPicPr>
          <p:cNvPr id="49" name="Hình ảnh 48"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58074" y="4800452"/>
            <a:ext cx="922097" cy="791713"/>
          </a:xfrm>
          <a:prstGeom prst="rect">
            <a:avLst/>
          </a:prstGeom>
        </p:spPr>
      </p:pic>
      <p:pic>
        <p:nvPicPr>
          <p:cNvPr id="50" name="Hình ảnh 49" descr="Ảnh có chứa vải&#10;&#10;Mô tả được tạo tự động"/>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a:fillRect/>
          </a:stretch>
        </p:blipFill>
        <p:spPr>
          <a:xfrm>
            <a:off x="2152549" y="5466462"/>
            <a:ext cx="922097" cy="791713"/>
          </a:xfrm>
          <a:prstGeom prst="rect">
            <a:avLst/>
          </a:prstGeom>
        </p:spPr>
      </p:pic>
      <p:sp>
        <p:nvSpPr>
          <p:cNvPr id="51" name="Hộp Văn bản 50"/>
          <p:cNvSpPr txBox="1"/>
          <p:nvPr/>
        </p:nvSpPr>
        <p:spPr>
          <a:xfrm>
            <a:off x="2941306" y="5676536"/>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endParaRPr lang="en-US" sz="2800">
              <a:latin typeface="Calibri" panose="020F0502020204030204" pitchFamily="34" charset="0"/>
              <a:cs typeface="Calibri" panose="020F0502020204030204" pitchFamily="34" charset="0"/>
            </a:endParaRPr>
          </a:p>
        </p:txBody>
      </p:sp>
      <p:sp>
        <p:nvSpPr>
          <p:cNvPr id="52" name="Rectangle: Rounded Corners 36"/>
          <p:cNvSpPr/>
          <p:nvPr/>
        </p:nvSpPr>
        <p:spPr>
          <a:xfrm>
            <a:off x="2704487" y="3231723"/>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3" name="Picture 63"/>
          <p:cNvPicPr>
            <a:picLocks noChangeAspect="1"/>
          </p:cNvPicPr>
          <p:nvPr/>
        </p:nvPicPr>
        <p:blipFill>
          <a:blip r:embed="rId8"/>
          <a:stretch>
            <a:fillRect/>
          </a:stretch>
        </p:blipFill>
        <p:spPr>
          <a:xfrm>
            <a:off x="5101912" y="4289499"/>
            <a:ext cx="469963" cy="469963"/>
          </a:xfrm>
          <a:prstGeom prst="rect">
            <a:avLst/>
          </a:prstGeom>
        </p:spPr>
      </p:pic>
      <p:pic>
        <p:nvPicPr>
          <p:cNvPr id="54" name="Picture 64"/>
          <p:cNvPicPr>
            <a:picLocks noChangeAspect="1"/>
          </p:cNvPicPr>
          <p:nvPr/>
        </p:nvPicPr>
        <p:blipFill>
          <a:blip r:embed="rId9"/>
          <a:stretch>
            <a:fillRect/>
          </a:stretch>
        </p:blipFill>
        <p:spPr>
          <a:xfrm>
            <a:off x="4545238" y="4289499"/>
            <a:ext cx="469963" cy="469963"/>
          </a:xfrm>
          <a:prstGeom prst="rect">
            <a:avLst/>
          </a:prstGeom>
        </p:spPr>
      </p:pic>
      <p:pic>
        <p:nvPicPr>
          <p:cNvPr id="55" name="Picture 65"/>
          <p:cNvPicPr>
            <a:picLocks noChangeAspect="1"/>
          </p:cNvPicPr>
          <p:nvPr/>
        </p:nvPicPr>
        <p:blipFill>
          <a:blip r:embed="rId10"/>
          <a:stretch>
            <a:fillRect/>
          </a:stretch>
        </p:blipFill>
        <p:spPr>
          <a:xfrm>
            <a:off x="5658586" y="4289499"/>
            <a:ext cx="469963" cy="469963"/>
          </a:xfrm>
          <a:prstGeom prst="rect">
            <a:avLst/>
          </a:prstGeom>
        </p:spPr>
      </p:pic>
      <p:pic>
        <p:nvPicPr>
          <p:cNvPr id="56" name="Picture 63"/>
          <p:cNvPicPr>
            <a:picLocks noChangeAspect="1"/>
          </p:cNvPicPr>
          <p:nvPr/>
        </p:nvPicPr>
        <p:blipFill>
          <a:blip r:embed="rId8"/>
          <a:stretch>
            <a:fillRect/>
          </a:stretch>
        </p:blipFill>
        <p:spPr>
          <a:xfrm>
            <a:off x="5101912" y="4933479"/>
            <a:ext cx="469963" cy="469963"/>
          </a:xfrm>
          <a:prstGeom prst="rect">
            <a:avLst/>
          </a:prstGeom>
        </p:spPr>
      </p:pic>
      <p:pic>
        <p:nvPicPr>
          <p:cNvPr id="57" name="Picture 64"/>
          <p:cNvPicPr>
            <a:picLocks noChangeAspect="1"/>
          </p:cNvPicPr>
          <p:nvPr/>
        </p:nvPicPr>
        <p:blipFill>
          <a:blip r:embed="rId9"/>
          <a:stretch>
            <a:fillRect/>
          </a:stretch>
        </p:blipFill>
        <p:spPr>
          <a:xfrm>
            <a:off x="4545238" y="4933479"/>
            <a:ext cx="469963" cy="469963"/>
          </a:xfrm>
          <a:prstGeom prst="rect">
            <a:avLst/>
          </a:prstGeom>
        </p:spPr>
      </p:pic>
      <p:pic>
        <p:nvPicPr>
          <p:cNvPr id="58" name="Picture 65"/>
          <p:cNvPicPr>
            <a:picLocks noChangeAspect="1"/>
          </p:cNvPicPr>
          <p:nvPr/>
        </p:nvPicPr>
        <p:blipFill>
          <a:blip r:embed="rId10"/>
          <a:stretch>
            <a:fillRect/>
          </a:stretch>
        </p:blipFill>
        <p:spPr>
          <a:xfrm>
            <a:off x="5658586" y="4933479"/>
            <a:ext cx="469963" cy="469963"/>
          </a:xfrm>
          <a:prstGeom prst="rect">
            <a:avLst/>
          </a:prstGeom>
        </p:spPr>
      </p:pic>
      <p:pic>
        <p:nvPicPr>
          <p:cNvPr id="59" name="Picture 63"/>
          <p:cNvPicPr>
            <a:picLocks noChangeAspect="1"/>
          </p:cNvPicPr>
          <p:nvPr/>
        </p:nvPicPr>
        <p:blipFill>
          <a:blip r:embed="rId8"/>
          <a:stretch>
            <a:fillRect/>
          </a:stretch>
        </p:blipFill>
        <p:spPr>
          <a:xfrm>
            <a:off x="6458996" y="5653854"/>
            <a:ext cx="469963" cy="469963"/>
          </a:xfrm>
          <a:prstGeom prst="rect">
            <a:avLst/>
          </a:prstGeom>
        </p:spPr>
      </p:pic>
      <p:pic>
        <p:nvPicPr>
          <p:cNvPr id="60" name="Picture 64"/>
          <p:cNvPicPr>
            <a:picLocks noChangeAspect="1"/>
          </p:cNvPicPr>
          <p:nvPr/>
        </p:nvPicPr>
        <p:blipFill>
          <a:blip r:embed="rId9"/>
          <a:stretch>
            <a:fillRect/>
          </a:stretch>
        </p:blipFill>
        <p:spPr>
          <a:xfrm>
            <a:off x="5902322" y="5653854"/>
            <a:ext cx="469963" cy="469963"/>
          </a:xfrm>
          <a:prstGeom prst="rect">
            <a:avLst/>
          </a:prstGeom>
        </p:spPr>
      </p:pic>
      <p:pic>
        <p:nvPicPr>
          <p:cNvPr id="61" name="Picture 65"/>
          <p:cNvPicPr>
            <a:picLocks noChangeAspect="1"/>
          </p:cNvPicPr>
          <p:nvPr/>
        </p:nvPicPr>
        <p:blipFill>
          <a:blip r:embed="rId10"/>
          <a:stretch>
            <a:fillRect/>
          </a:stretch>
        </p:blipFill>
        <p:spPr>
          <a:xfrm>
            <a:off x="7015670" y="5653854"/>
            <a:ext cx="469963" cy="469963"/>
          </a:xfrm>
          <a:prstGeom prst="rect">
            <a:avLst/>
          </a:prstGeom>
        </p:spPr>
      </p:pic>
      <p:pic>
        <p:nvPicPr>
          <p:cNvPr id="12" name="Picture 11"/>
          <p:cNvPicPr>
            <a:picLocks noChangeAspect="1"/>
          </p:cNvPicPr>
          <p:nvPr/>
        </p:nvPicPr>
        <p:blipFill>
          <a:blip r:embed="rId11"/>
          <a:stretch>
            <a:fillRect/>
          </a:stretch>
        </p:blipFill>
        <p:spPr>
          <a:xfrm>
            <a:off x="47158" y="247599"/>
            <a:ext cx="12058933" cy="2578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48"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48" grpId="0"/>
          <p:bldP spid="5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15" t="-87474" r="-10533" b="-28968"/>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798205" y="4447836"/>
            <a:ext cx="15788409" cy="4145069"/>
          </a:xfrm>
          <a:custGeom>
            <a:avLst/>
            <a:gdLst/>
            <a:ahLst/>
            <a:cxnLst/>
            <a:rect l="l" t="t" r="r" b="b"/>
            <a:pathLst>
              <a:path w="23682613" h="6217603">
                <a:moveTo>
                  <a:pt x="0" y="0"/>
                </a:moveTo>
                <a:lnTo>
                  <a:pt x="23682614" y="0"/>
                </a:lnTo>
                <a:lnTo>
                  <a:pt x="23682614" y="6217603"/>
                </a:lnTo>
                <a:lnTo>
                  <a:pt x="0" y="6217603"/>
                </a:lnTo>
                <a:lnTo>
                  <a:pt x="0" y="0"/>
                </a:lnTo>
                <a:close/>
              </a:path>
            </a:pathLst>
          </a:custGeom>
          <a:blipFill>
            <a:blip r:embed="rId2"/>
            <a:stretch>
              <a:fillRect l="-16465" r="-16465"/>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1544220" y="1967115"/>
            <a:ext cx="9103561" cy="4961441"/>
          </a:xfrm>
          <a:custGeom>
            <a:avLst/>
            <a:gdLst/>
            <a:ahLst/>
            <a:cxnLst/>
            <a:rect l="l" t="t" r="r" b="b"/>
            <a:pathLst>
              <a:path w="13655341" h="7442161">
                <a:moveTo>
                  <a:pt x="0" y="0"/>
                </a:moveTo>
                <a:lnTo>
                  <a:pt x="13655342" y="0"/>
                </a:lnTo>
                <a:lnTo>
                  <a:pt x="13655342" y="7442161"/>
                </a:lnTo>
                <a:lnTo>
                  <a:pt x="0" y="7442161"/>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pic>
        <p:nvPicPr>
          <p:cNvPr id="6" name="Picture 5"/>
          <p:cNvPicPr>
            <a:picLocks noChangeAspect="1"/>
          </p:cNvPicPr>
          <p:nvPr/>
        </p:nvPicPr>
        <p:blipFill>
          <a:blip r:embed="rId4"/>
          <a:stretch>
            <a:fillRect/>
          </a:stretch>
        </p:blipFill>
        <p:spPr>
          <a:xfrm>
            <a:off x="90391" y="-81319"/>
            <a:ext cx="12101609" cy="4096867"/>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0433"/>
            <a:ext cx="12046740" cy="1219306"/>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568757" y="237283"/>
            <a:ext cx="4974767" cy="14692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1725" y="-42924"/>
            <a:ext cx="7663336" cy="38712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p:cNvSpPr/>
          <p:nvPr/>
        </p:nvSpPr>
        <p:spPr>
          <a:xfrm>
            <a:off x="379827" y="650631"/>
            <a:ext cx="11422966" cy="5539154"/>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8"/>
          <p:cNvSpPr/>
          <p:nvPr/>
        </p:nvSpPr>
        <p:spPr>
          <a:xfrm>
            <a:off x="1412411" y="848381"/>
            <a:ext cx="7794651"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2060"/>
                </a:solidFill>
                <a:latin typeface="Calibri" panose="020F0502020204030204" pitchFamily="34" charset="0"/>
                <a:cs typeface="Calibri" panose="020F0502020204030204" pitchFamily="34" charset="0"/>
              </a:rPr>
              <a:t>Chia sẻ về việc thực hiện nội quy của trường, lớp dựa vào gợi ý:</a:t>
            </a:r>
            <a:endParaRPr lang="vi-VN" sz="3600" b="1">
              <a:solidFill>
                <a:srgbClr val="002060"/>
              </a:solidFill>
              <a:latin typeface="Calibri" panose="020F0502020204030204" pitchFamily="34" charset="0"/>
              <a:cs typeface="Calibri" panose="020F0502020204030204" pitchFamily="34" charset="0"/>
            </a:endParaRPr>
          </a:p>
        </p:txBody>
      </p:sp>
      <p:pic>
        <p:nvPicPr>
          <p:cNvPr id="22" name="Hình ảnh 21" descr="Ảnh có chứa hình mẫu, biểu tượng cảm xúc, Phim hoạt hình, mặt cười&#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74" y="1181686"/>
            <a:ext cx="898542" cy="898542"/>
          </a:xfrm>
          <a:prstGeom prst="rect">
            <a:avLst/>
          </a:prstGeom>
        </p:spPr>
      </p:pic>
      <p:sp>
        <p:nvSpPr>
          <p:cNvPr id="24" name="TextBox 27"/>
          <p:cNvSpPr txBox="1"/>
          <p:nvPr/>
        </p:nvSpPr>
        <p:spPr>
          <a:xfrm>
            <a:off x="1560080" y="2474203"/>
            <a:ext cx="9953173" cy="58477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Những điều em đã thực hiện tốt.      </a:t>
            </a:r>
            <a:endParaRPr lang="vi-VN" sz="3200">
              <a:latin typeface="Calibri" panose="020F0502020204030204" pitchFamily="34" charset="0"/>
              <a:cs typeface="Calibri" panose="020F0502020204030204" pitchFamily="34" charset="0"/>
            </a:endParaRPr>
          </a:p>
        </p:txBody>
      </p:sp>
      <p:sp>
        <p:nvSpPr>
          <p:cNvPr id="28" name="TextBox 27"/>
          <p:cNvSpPr txBox="1"/>
          <p:nvPr/>
        </p:nvSpPr>
        <p:spPr>
          <a:xfrm>
            <a:off x="1560080" y="3715815"/>
            <a:ext cx="9953173" cy="58477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Những điều em cần cố gắng.</a:t>
            </a:r>
            <a:endParaRPr lang="vi-VN" sz="320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689673" y="2243642"/>
            <a:ext cx="898543" cy="898543"/>
          </a:xfrm>
          <a:prstGeom prst="rect">
            <a:avLst/>
          </a:prstGeom>
        </p:spPr>
      </p:pic>
      <p:pic>
        <p:nvPicPr>
          <p:cNvPr id="4" name="Picture 3"/>
          <p:cNvPicPr>
            <a:picLocks noChangeAspect="1"/>
          </p:cNvPicPr>
          <p:nvPr/>
        </p:nvPicPr>
        <p:blipFill>
          <a:blip r:embed="rId3"/>
          <a:stretch>
            <a:fillRect/>
          </a:stretch>
        </p:blipFill>
        <p:spPr>
          <a:xfrm>
            <a:off x="689673" y="3541024"/>
            <a:ext cx="898543" cy="8985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45354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44" name="Picture 18"/>
          <p:cNvPicPr>
            <a:picLocks noChangeAspect="1"/>
          </p:cNvPicPr>
          <p:nvPr/>
        </p:nvPicPr>
        <p:blipFill>
          <a:blip r:embed="rId2"/>
          <a:stretch>
            <a:fillRect/>
          </a:stretch>
        </p:blipFill>
        <p:spPr>
          <a:xfrm>
            <a:off x="650709" y="547824"/>
            <a:ext cx="3251200" cy="1253067"/>
          </a:xfrm>
          <a:prstGeom prst="rect">
            <a:avLst/>
          </a:prstGeom>
        </p:spPr>
      </p:pic>
      <p:pic>
        <p:nvPicPr>
          <p:cNvPr id="45" name="Picture 19"/>
          <p:cNvPicPr>
            <a:picLocks noChangeAspect="1"/>
          </p:cNvPicPr>
          <p:nvPr/>
        </p:nvPicPr>
        <p:blipFill>
          <a:blip r:embed="rId2"/>
          <a:stretch>
            <a:fillRect/>
          </a:stretch>
        </p:blipFill>
        <p:spPr>
          <a:xfrm flipH="1" flipV="1">
            <a:off x="8323238" y="861007"/>
            <a:ext cx="3251200" cy="1253067"/>
          </a:xfrm>
          <a:prstGeom prst="rect">
            <a:avLst/>
          </a:prstGeom>
        </p:spPr>
      </p:pic>
      <p:grpSp>
        <p:nvGrpSpPr>
          <p:cNvPr id="46" name="Group 5"/>
          <p:cNvGrpSpPr/>
          <p:nvPr/>
        </p:nvGrpSpPr>
        <p:grpSpPr>
          <a:xfrm>
            <a:off x="696355" y="2081372"/>
            <a:ext cx="3172408" cy="1636095"/>
            <a:chOff x="139959" y="1387023"/>
            <a:chExt cx="3172408" cy="1636095"/>
          </a:xfrm>
        </p:grpSpPr>
        <p:sp>
          <p:nvSpPr>
            <p:cNvPr id="47"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8" name="Picture 10"/>
            <p:cNvPicPr>
              <a:picLocks noChangeAspect="1"/>
            </p:cNvPicPr>
            <p:nvPr/>
          </p:nvPicPr>
          <p:blipFill>
            <a:blip r:embed="rId3"/>
            <a:stretch>
              <a:fillRect/>
            </a:stretch>
          </p:blipFill>
          <p:spPr>
            <a:xfrm>
              <a:off x="139959" y="1387023"/>
              <a:ext cx="947057" cy="947057"/>
            </a:xfrm>
            <a:prstGeom prst="rect">
              <a:avLst/>
            </a:prstGeom>
          </p:spPr>
        </p:pic>
      </p:grpSp>
      <p:grpSp>
        <p:nvGrpSpPr>
          <p:cNvPr id="49" name="Group 11"/>
          <p:cNvGrpSpPr/>
          <p:nvPr/>
        </p:nvGrpSpPr>
        <p:grpSpPr>
          <a:xfrm>
            <a:off x="4272695" y="2177345"/>
            <a:ext cx="3397434" cy="1559458"/>
            <a:chOff x="4424729" y="3902060"/>
            <a:chExt cx="3397434" cy="1559458"/>
          </a:xfrm>
        </p:grpSpPr>
        <p:sp>
          <p:nvSpPr>
            <p:cNvPr id="50"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1" name="Picture 13"/>
            <p:cNvPicPr>
              <a:picLocks noChangeAspect="1"/>
            </p:cNvPicPr>
            <p:nvPr/>
          </p:nvPicPr>
          <p:blipFill>
            <a:blip r:embed="rId4"/>
            <a:stretch>
              <a:fillRect/>
            </a:stretch>
          </p:blipFill>
          <p:spPr>
            <a:xfrm>
              <a:off x="4424729" y="3902060"/>
              <a:ext cx="1083597" cy="1083597"/>
            </a:xfrm>
            <a:prstGeom prst="rect">
              <a:avLst/>
            </a:prstGeom>
          </p:spPr>
        </p:pic>
      </p:grpSp>
      <p:grpSp>
        <p:nvGrpSpPr>
          <p:cNvPr id="52" name="Group 14"/>
          <p:cNvGrpSpPr/>
          <p:nvPr/>
        </p:nvGrpSpPr>
        <p:grpSpPr>
          <a:xfrm>
            <a:off x="8003920" y="2345788"/>
            <a:ext cx="3329164" cy="1371679"/>
            <a:chOff x="8110962" y="1828720"/>
            <a:chExt cx="3329164" cy="1371679"/>
          </a:xfrm>
        </p:grpSpPr>
        <p:sp>
          <p:nvSpPr>
            <p:cNvPr id="53"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54" name="Picture 16"/>
            <p:cNvPicPr>
              <a:picLocks noChangeAspect="1"/>
            </p:cNvPicPr>
            <p:nvPr/>
          </p:nvPicPr>
          <p:blipFill>
            <a:blip r:embed="rId5"/>
            <a:stretch>
              <a:fillRect/>
            </a:stretch>
          </p:blipFill>
          <p:spPr>
            <a:xfrm>
              <a:off x="8110962" y="1828720"/>
              <a:ext cx="1023707" cy="1023707"/>
            </a:xfrm>
            <a:prstGeom prst="rect">
              <a:avLst/>
            </a:prstGeom>
          </p:spPr>
        </p:pic>
      </p:grpSp>
      <p:pic>
        <p:nvPicPr>
          <p:cNvPr id="3" name="Picture 2"/>
          <p:cNvPicPr>
            <a:picLocks noChangeAspect="1"/>
          </p:cNvPicPr>
          <p:nvPr/>
        </p:nvPicPr>
        <p:blipFill>
          <a:blip r:embed="rId6"/>
          <a:stretch>
            <a:fillRect/>
          </a:stretch>
        </p:blipFill>
        <p:spPr>
          <a:xfrm>
            <a:off x="3868763" y="220977"/>
            <a:ext cx="4249280"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159026" y="367747"/>
            <a:ext cx="11873948" cy="6122505"/>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0"/>
          <p:cNvSpPr txBox="1"/>
          <p:nvPr/>
        </p:nvSpPr>
        <p:spPr>
          <a:xfrm>
            <a:off x="385718" y="357122"/>
            <a:ext cx="10789944" cy="115416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4400">
                <a:solidFill>
                  <a:srgbClr val="8EB529"/>
                </a:solidFill>
                <a:latin typeface="UTM Mother" panose="02040603050506020204" pitchFamily="18" charset="0"/>
                <a:cs typeface="Arial" panose="020B0604020202020204" pitchFamily="34" charset="0"/>
              </a:rPr>
              <a:t>Luật Trẻ em</a:t>
            </a:r>
            <a:endParaRPr lang="sv-SE">
              <a:latin typeface="UTM Mother" panose="02040603050506020204" pitchFamily="18" charset="0"/>
              <a:cs typeface="Arial" panose="020B0604020202020204" pitchFamily="34" charset="0"/>
            </a:endParaRPr>
          </a:p>
          <a:p>
            <a:pPr marR="0" lvl="0" algn="ctr" defTabSz="914400" rtl="0" eaLnBrk="1" fontAlgn="base" latinLnBrk="0" hangingPunct="1">
              <a:lnSpc>
                <a:spcPct val="100000"/>
              </a:lnSpc>
              <a:spcBef>
                <a:spcPts val="0"/>
              </a:spcBef>
              <a:spcAft>
                <a:spcPts val="600"/>
              </a:spcAft>
              <a:buClrTx/>
              <a:buSzTx/>
              <a:defRPr/>
            </a:pPr>
            <a:r>
              <a:rPr lang="sv-SE">
                <a:latin typeface="UTM Mother" panose="02040603050506020204" pitchFamily="18" charset="0"/>
                <a:cs typeface="Arial" panose="020B0604020202020204" pitchFamily="34" charset="0"/>
              </a:rPr>
              <a:t>(Trích) </a:t>
            </a:r>
            <a:endParaRPr lang="sv-SE" dirty="0">
              <a:latin typeface="UTM Mother" panose="02040603050506020204" pitchFamily="18" charset="0"/>
              <a:cs typeface="Arial" panose="020B0604020202020204" pitchFamily="34" charset="0"/>
            </a:endParaRPr>
          </a:p>
        </p:txBody>
      </p:sp>
      <p:sp>
        <p:nvSpPr>
          <p:cNvPr id="6" name="Hộp Văn bản 5"/>
          <p:cNvSpPr txBox="1"/>
          <p:nvPr/>
        </p:nvSpPr>
        <p:spPr>
          <a:xfrm>
            <a:off x="534200" y="1521909"/>
            <a:ext cx="11353001" cy="4401205"/>
          </a:xfrm>
          <a:prstGeom prst="rect">
            <a:avLst/>
          </a:prstGeom>
          <a:noFill/>
        </p:spPr>
        <p:txBody>
          <a:bodyPr wrap="square">
            <a:spAutoFit/>
          </a:bodyPr>
          <a:lstStyle/>
          <a:p>
            <a:pPr algn="just"/>
            <a:r>
              <a:rPr lang="vi-VN" sz="2800" b="1">
                <a:latin typeface="Calibri" panose="020F0502020204030204" pitchFamily="34" charset="0"/>
                <a:cs typeface="Calibri" panose="020F0502020204030204" pitchFamily="34" charset="0"/>
              </a:rPr>
              <a:t>Điều 15. Quyền được chăm sóc, nuôi dưỡng</a:t>
            </a:r>
            <a:endParaRPr lang="en-US" sz="2800" b="1">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Trẻ em có quyền được chăm sóc, nuôi dưỡng để phát triển toàn diện.</a:t>
            </a:r>
            <a:endParaRPr lang="vi-VN" sz="2800">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Điều 16. Quyền được giáo dục, học tập và phát triển năng khiếu </a:t>
            </a:r>
            <a:endParaRPr lang="en-US" sz="2800" b="1">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1. Trẻ em có quyền được giáo dục, học tập để phát triển toàn diện và</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phát huy tốt nhất tiềm năng của bản thân.</a:t>
            </a:r>
            <a:endParaRPr lang="vi-VN" sz="2800">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2. Trẻ em được bình đẳng về cơ hội học tập và giáo dục; được phát triển tài năng, năng khiếu, sáng tạo, phát minh.</a:t>
            </a:r>
            <a:endParaRPr lang="vi-VN" sz="2800">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Điều 17. Quyền vui chơi, giải trí</a:t>
            </a:r>
            <a:endParaRPr lang="en-US" sz="2800" b="1">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Trẻ em có quyền vui chơi, giải trí; được bình đẳng về cơ hội tham gia các hoạt động văn hoá, nghệ thuật, thể dục, thể thao, du lịch phù hợp với độ tuổi.</a:t>
            </a:r>
            <a:endParaRPr lang="vi-VN" sz="28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4332849" y="998806"/>
            <a:ext cx="3446585" cy="1533379"/>
          </a:xfrm>
          <a:prstGeom prst="roundRect">
            <a:avLst/>
          </a:prstGeom>
          <a:solidFill>
            <a:srgbClr val="FF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Góc Tròn 2"/>
          <p:cNvSpPr/>
          <p:nvPr/>
        </p:nvSpPr>
        <p:spPr>
          <a:xfrm>
            <a:off x="159026" y="367747"/>
            <a:ext cx="11873948" cy="6122505"/>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Hộp Văn bản 5"/>
          <p:cNvSpPr txBox="1"/>
          <p:nvPr/>
        </p:nvSpPr>
        <p:spPr>
          <a:xfrm>
            <a:off x="510106" y="674399"/>
            <a:ext cx="11092069"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Điều 39. Bổn phận của trẻ em đối với cộng đồng, xã hội</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Tôn trọng, lễ phép với người lớn tuổi; quan tâm, giúp đỡ người già, người khuyết tật, phụ nữ mang thai, trẻ nhỏ, người gặp hoàn cảnh khó khăn phù hợp với khả năng, sức khoẻ, độ tuổi của mình.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 Tôn trọng quyền, danh dự, nhân phẩm của người khác; chấp hành quy định về an toàn giao thông và trật tự, an toàn xã hội; bảo vệ, giữ gìn, sử dụng tài sản, tài nguyên, bảo vệ môi trường phù hợp với khả năng và độ tuổi của trẻ em.</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 Phát hiện, thông tin, thông báo, tố giác hành vi vi phạm pháp luật.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Luật Trẻ em 2016 (Luật số 102/2016/QH13)</a:t>
            </a:r>
            <a:endPar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8189</Words>
  <Application>WPS Presentation</Application>
  <PresentationFormat>Widescreen</PresentationFormat>
  <Paragraphs>218</Paragraphs>
  <Slides>42</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42</vt:i4>
      </vt:variant>
    </vt:vector>
  </HeadingPairs>
  <TitlesOfParts>
    <vt:vector size="71" baseType="lpstr">
      <vt:lpstr>Arial</vt:lpstr>
      <vt:lpstr>SimSun</vt:lpstr>
      <vt:lpstr>Wingdings</vt:lpstr>
      <vt:lpstr>Calibri</vt:lpstr>
      <vt:lpstr>UTM Edwardian</vt:lpstr>
      <vt:lpstr>Segoe Print</vt:lpstr>
      <vt:lpstr>LNTH-LuoLuoNotangYuanTi 1</vt:lpstr>
      <vt:lpstr>iCiel Pony</vt:lpstr>
      <vt:lpstr>Calibri</vt:lpstr>
      <vt:lpstr>UTM Duepuntozero</vt:lpstr>
      <vt:lpstr>UTM Mother</vt:lpstr>
      <vt:lpstr>Aptos</vt:lpstr>
      <vt:lpstr>Segoe UI</vt:lpstr>
      <vt:lpstr>Wide Latin</vt:lpstr>
      <vt:lpstr>Microsoft YaHei</vt:lpstr>
      <vt:lpstr>Arial Unicode MS</vt:lpstr>
      <vt:lpstr>Aptos Display</vt:lpstr>
      <vt:lpstr>Segoe UI Variable Display</vt:lpstr>
      <vt:lpstr>Roboto</vt:lpstr>
      <vt:lpstr>Times New Roman</vt:lpstr>
      <vt:lpstr>Coiny</vt:lpstr>
      <vt:lpstr>Yu Gothic</vt:lpstr>
      <vt:lpstr>UVN Banh Mi</vt:lpstr>
      <vt:lpstr>SVN-Gretoon</vt:lpstr>
      <vt:lpstr>Wingdings 3</vt:lpstr>
      <vt:lpstr>iCiel Pony</vt:lpstr>
      <vt:lpstr>Aptos</vt:lpstr>
      <vt:lpstr>等线</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23</cp:revision>
  <dcterms:created xsi:type="dcterms:W3CDTF">2023-12-21T14:52:00Z</dcterms:created>
  <dcterms:modified xsi:type="dcterms:W3CDTF">2025-10-06T07:37:27Z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8886978842004D67A45A175B91358785_12</vt:lpwstr>
  </property>
  <property fmtid="{D5CDD505-2E9C-101B-9397-08002B2CF9AE}" pid="3" name="KSOProductBuildVer">
    <vt:lpwstr>1033-12.2.0.22549</vt:lpwstr>
  </property>
</Properties>
</file>