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394" r:id="rId3"/>
    <p:sldId id="257" r:id="rId4"/>
    <p:sldId id="412" r:id="rId5"/>
    <p:sldId id="413" r:id="rId6"/>
    <p:sldId id="376" r:id="rId7"/>
    <p:sldId id="377" r:id="rId8"/>
    <p:sldId id="378" r:id="rId9"/>
    <p:sldId id="398" r:id="rId10"/>
    <p:sldId id="399" r:id="rId11"/>
    <p:sldId id="370" r:id="rId12"/>
    <p:sldId id="400" r:id="rId13"/>
    <p:sldId id="401" r:id="rId14"/>
    <p:sldId id="385" r:id="rId15"/>
    <p:sldId id="402" r:id="rId16"/>
    <p:sldId id="403" r:id="rId17"/>
    <p:sldId id="404" r:id="rId18"/>
    <p:sldId id="393" r:id="rId19"/>
    <p:sldId id="386" r:id="rId20"/>
    <p:sldId id="405" r:id="rId21"/>
    <p:sldId id="372" r:id="rId23"/>
    <p:sldId id="406" r:id="rId24"/>
    <p:sldId id="407" r:id="rId25"/>
    <p:sldId id="408" r:id="rId26"/>
    <p:sldId id="409" r:id="rId27"/>
    <p:sldId id="410" r:id="rId28"/>
    <p:sldId id="388" r:id="rId29"/>
    <p:sldId id="411" r:id="rId30"/>
    <p:sldId id="278" r:id="rId31"/>
    <p:sldId id="274" r:id="rId3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F"/>
    <a:srgbClr val="FEE8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605" autoAdjust="0"/>
  </p:normalViewPr>
  <p:slideViewPr>
    <p:cSldViewPr snapToGrid="0">
      <p:cViewPr>
        <p:scale>
          <a:sx n="33" d="100"/>
          <a:sy n="33" d="100"/>
        </p:scale>
        <p:origin x="2142"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D8A9A-8FD4-418D-97D1-E2040E0C3D38}" type="datetimeFigureOut">
              <a:rPr lang="vi-VN" smtClean="0"/>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97A45-ED62-4862-A381-4919675647B8}" type="slidenum">
              <a:rPr lang="vi-VN" smtClean="0"/>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097A45-ED62-4862-A381-4919675647B8}" type="slidenum">
              <a:rPr lang="vi-VN" smtClean="0"/>
            </a:fld>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1097A45-ED62-4862-A381-4919675647B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92EBB57E-363F-464F-8576-7C04926EDD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2EBB57E-363F-464F-8576-7C04926EDD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2EBB57E-363F-464F-8576-7C04926EDD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2EBB57E-363F-464F-8576-7C04926EDD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2EBB57E-363F-464F-8576-7C04926EDD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92EBB57E-363F-464F-8576-7C04926EDDF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2EBB57E-363F-464F-8576-7C04926EDDF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92EBB57E-363F-464F-8576-7C04926EDDF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BB57E-363F-464F-8576-7C04926EDDF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2EBB57E-363F-464F-8576-7C04926EDDF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2EBB57E-363F-464F-8576-7C04926EDDF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EBB57E-363F-464F-8576-7C04926EDDF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BCF9D5-E5F5-42DD-A357-77EE3ADD47B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32.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7.jpeg"/><Relationship Id="rId1"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jpeg"/><Relationship Id="rId1"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jpeg"/><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12.svg"/><Relationship Id="rId7" Type="http://schemas.openxmlformats.org/officeDocument/2006/relationships/image" Target="../media/image43.png"/><Relationship Id="rId6" Type="http://schemas.openxmlformats.org/officeDocument/2006/relationships/image" Target="../media/image10.svg"/><Relationship Id="rId5" Type="http://schemas.openxmlformats.org/officeDocument/2006/relationships/image" Target="../media/image42.png"/><Relationship Id="rId4" Type="http://schemas.openxmlformats.org/officeDocument/2006/relationships/image" Target="../media/image8.svg"/><Relationship Id="rId3" Type="http://schemas.openxmlformats.org/officeDocument/2006/relationships/image" Target="../media/image41.png"/><Relationship Id="rId27" Type="http://schemas.openxmlformats.org/officeDocument/2006/relationships/slideLayout" Target="../slideLayouts/slideLayout7.xml"/><Relationship Id="rId26" Type="http://schemas.openxmlformats.org/officeDocument/2006/relationships/image" Target="../media/image30.svg"/><Relationship Id="rId25" Type="http://schemas.openxmlformats.org/officeDocument/2006/relationships/image" Target="../media/image52.png"/><Relationship Id="rId24" Type="http://schemas.openxmlformats.org/officeDocument/2006/relationships/image" Target="../media/image28.svg"/><Relationship Id="rId23" Type="http://schemas.openxmlformats.org/officeDocument/2006/relationships/image" Target="../media/image51.png"/><Relationship Id="rId22" Type="http://schemas.openxmlformats.org/officeDocument/2006/relationships/image" Target="../media/image26.svg"/><Relationship Id="rId21" Type="http://schemas.openxmlformats.org/officeDocument/2006/relationships/image" Target="../media/image50.png"/><Relationship Id="rId20" Type="http://schemas.openxmlformats.org/officeDocument/2006/relationships/image" Target="../media/image24.svg"/><Relationship Id="rId2" Type="http://schemas.openxmlformats.org/officeDocument/2006/relationships/image" Target="../media/image6.svg"/><Relationship Id="rId19" Type="http://schemas.openxmlformats.org/officeDocument/2006/relationships/image" Target="../media/image49.png"/><Relationship Id="rId18" Type="http://schemas.openxmlformats.org/officeDocument/2006/relationships/image" Target="../media/image22.svg"/><Relationship Id="rId17" Type="http://schemas.openxmlformats.org/officeDocument/2006/relationships/image" Target="../media/image48.png"/><Relationship Id="rId16" Type="http://schemas.openxmlformats.org/officeDocument/2006/relationships/image" Target="../media/image20.svg"/><Relationship Id="rId15" Type="http://schemas.openxmlformats.org/officeDocument/2006/relationships/image" Target="../media/image47.png"/><Relationship Id="rId14" Type="http://schemas.openxmlformats.org/officeDocument/2006/relationships/image" Target="../media/image18.svg"/><Relationship Id="rId13" Type="http://schemas.openxmlformats.org/officeDocument/2006/relationships/image" Target="../media/image46.png"/><Relationship Id="rId12" Type="http://schemas.openxmlformats.org/officeDocument/2006/relationships/image" Target="../media/image16.svg"/><Relationship Id="rId11" Type="http://schemas.openxmlformats.org/officeDocument/2006/relationships/image" Target="../media/image45.png"/><Relationship Id="rId10" Type="http://schemas.openxmlformats.org/officeDocument/2006/relationships/image" Target="../media/image14.svg"/><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4.wdp"/><Relationship Id="rId2" Type="http://schemas.openxmlformats.org/officeDocument/2006/relationships/image" Target="../media/image53.png"/><Relationship Id="rId1"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5.png"/><Relationship Id="rId1"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23.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12.svg"/><Relationship Id="rId7" Type="http://schemas.openxmlformats.org/officeDocument/2006/relationships/image" Target="../media/image43.png"/><Relationship Id="rId6" Type="http://schemas.openxmlformats.org/officeDocument/2006/relationships/image" Target="../media/image10.svg"/><Relationship Id="rId5" Type="http://schemas.openxmlformats.org/officeDocument/2006/relationships/image" Target="../media/image42.png"/><Relationship Id="rId4" Type="http://schemas.openxmlformats.org/officeDocument/2006/relationships/image" Target="../media/image8.svg"/><Relationship Id="rId3" Type="http://schemas.openxmlformats.org/officeDocument/2006/relationships/image" Target="../media/image41.png"/><Relationship Id="rId27" Type="http://schemas.openxmlformats.org/officeDocument/2006/relationships/slideLayout" Target="../slideLayouts/slideLayout7.xml"/><Relationship Id="rId26" Type="http://schemas.openxmlformats.org/officeDocument/2006/relationships/image" Target="../media/image30.svg"/><Relationship Id="rId25" Type="http://schemas.openxmlformats.org/officeDocument/2006/relationships/image" Target="../media/image52.png"/><Relationship Id="rId24" Type="http://schemas.openxmlformats.org/officeDocument/2006/relationships/image" Target="../media/image28.svg"/><Relationship Id="rId23" Type="http://schemas.openxmlformats.org/officeDocument/2006/relationships/image" Target="../media/image51.png"/><Relationship Id="rId22" Type="http://schemas.openxmlformats.org/officeDocument/2006/relationships/image" Target="../media/image26.svg"/><Relationship Id="rId21" Type="http://schemas.openxmlformats.org/officeDocument/2006/relationships/image" Target="../media/image50.png"/><Relationship Id="rId20" Type="http://schemas.openxmlformats.org/officeDocument/2006/relationships/image" Target="../media/image24.svg"/><Relationship Id="rId2" Type="http://schemas.openxmlformats.org/officeDocument/2006/relationships/image" Target="../media/image6.svg"/><Relationship Id="rId19" Type="http://schemas.openxmlformats.org/officeDocument/2006/relationships/image" Target="../media/image49.png"/><Relationship Id="rId18" Type="http://schemas.openxmlformats.org/officeDocument/2006/relationships/image" Target="../media/image22.svg"/><Relationship Id="rId17" Type="http://schemas.openxmlformats.org/officeDocument/2006/relationships/image" Target="../media/image48.png"/><Relationship Id="rId16" Type="http://schemas.openxmlformats.org/officeDocument/2006/relationships/image" Target="../media/image20.svg"/><Relationship Id="rId15" Type="http://schemas.openxmlformats.org/officeDocument/2006/relationships/image" Target="../media/image47.png"/><Relationship Id="rId14" Type="http://schemas.openxmlformats.org/officeDocument/2006/relationships/image" Target="../media/image18.svg"/><Relationship Id="rId13" Type="http://schemas.openxmlformats.org/officeDocument/2006/relationships/image" Target="../media/image46.png"/><Relationship Id="rId12" Type="http://schemas.openxmlformats.org/officeDocument/2006/relationships/image" Target="../media/image16.svg"/><Relationship Id="rId11" Type="http://schemas.openxmlformats.org/officeDocument/2006/relationships/image" Target="../media/image45.png"/><Relationship Id="rId10" Type="http://schemas.openxmlformats.org/officeDocument/2006/relationships/image" Target="../media/image14.svg"/><Relationship Id="rId1" Type="http://schemas.openxmlformats.org/officeDocument/2006/relationships/image" Target="../media/image40.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54.wdp"/><Relationship Id="rId2" Type="http://schemas.openxmlformats.org/officeDocument/2006/relationships/image" Target="../media/image53.png"/><Relationship Id="rId1" Type="http://schemas.openxmlformats.org/officeDocument/2006/relationships/image" Target="../media/image32.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54.wdp"/><Relationship Id="rId2" Type="http://schemas.openxmlformats.org/officeDocument/2006/relationships/image" Target="../media/image53.png"/><Relationship Id="rId1"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6.png"/><Relationship Id="rId1"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7.jpeg"/></Relationships>
</file>

<file path=ppt/slides/_rels/slide3.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svg"/><Relationship Id="rId7" Type="http://schemas.openxmlformats.org/officeDocument/2006/relationships/image" Target="../media/image11.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3" Type="http://schemas.openxmlformats.org/officeDocument/2006/relationships/image" Target="../media/image7.png"/><Relationship Id="rId27" Type="http://schemas.openxmlformats.org/officeDocument/2006/relationships/slideLayout" Target="../slideLayouts/slideLayout7.xml"/><Relationship Id="rId26" Type="http://schemas.openxmlformats.org/officeDocument/2006/relationships/image" Target="../media/image30.svg"/><Relationship Id="rId25" Type="http://schemas.openxmlformats.org/officeDocument/2006/relationships/image" Target="../media/image29.png"/><Relationship Id="rId24" Type="http://schemas.openxmlformats.org/officeDocument/2006/relationships/image" Target="../media/image28.svg"/><Relationship Id="rId23" Type="http://schemas.openxmlformats.org/officeDocument/2006/relationships/image" Target="../media/image27.png"/><Relationship Id="rId22" Type="http://schemas.openxmlformats.org/officeDocument/2006/relationships/image" Target="../media/image26.svg"/><Relationship Id="rId21" Type="http://schemas.openxmlformats.org/officeDocument/2006/relationships/image" Target="../media/image25.png"/><Relationship Id="rId20" Type="http://schemas.openxmlformats.org/officeDocument/2006/relationships/image" Target="../media/image24.svg"/><Relationship Id="rId2" Type="http://schemas.openxmlformats.org/officeDocument/2006/relationships/image" Target="../media/image6.svg"/><Relationship Id="rId19" Type="http://schemas.openxmlformats.org/officeDocument/2006/relationships/image" Target="../media/image23.png"/><Relationship Id="rId18" Type="http://schemas.openxmlformats.org/officeDocument/2006/relationships/image" Target="../media/image22.svg"/><Relationship Id="rId17" Type="http://schemas.openxmlformats.org/officeDocument/2006/relationships/image" Target="../media/image21.png"/><Relationship Id="rId16" Type="http://schemas.openxmlformats.org/officeDocument/2006/relationships/image" Target="../media/image20.svg"/><Relationship Id="rId15" Type="http://schemas.openxmlformats.org/officeDocument/2006/relationships/image" Target="../media/image19.png"/><Relationship Id="rId14" Type="http://schemas.openxmlformats.org/officeDocument/2006/relationships/image" Target="../media/image18.svg"/><Relationship Id="rId13" Type="http://schemas.openxmlformats.org/officeDocument/2006/relationships/image" Target="../media/image17.png"/><Relationship Id="rId12" Type="http://schemas.openxmlformats.org/officeDocument/2006/relationships/image" Target="../media/image16.svg"/><Relationship Id="rId11" Type="http://schemas.openxmlformats.org/officeDocument/2006/relationships/image" Target="../media/image15.png"/><Relationship Id="rId10" Type="http://schemas.openxmlformats.org/officeDocument/2006/relationships/image" Target="../media/image14.sv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png"/><Relationship Id="rId2" Type="http://schemas.microsoft.com/office/2007/relationships/media" Target="../media/media1.mp4"/><Relationship Id="rId1" Type="http://schemas.openxmlformats.org/officeDocument/2006/relationships/video" Target="NULL" TargetMode="External"/></Relationships>
</file>

<file path=ppt/slides/_rels/slide5.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svg"/><Relationship Id="rId7" Type="http://schemas.openxmlformats.org/officeDocument/2006/relationships/image" Target="../media/image11.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3" Type="http://schemas.openxmlformats.org/officeDocument/2006/relationships/image" Target="../media/image7.png"/><Relationship Id="rId27" Type="http://schemas.openxmlformats.org/officeDocument/2006/relationships/slideLayout" Target="../slideLayouts/slideLayout2.xml"/><Relationship Id="rId26" Type="http://schemas.openxmlformats.org/officeDocument/2006/relationships/image" Target="../media/image30.svg"/><Relationship Id="rId25" Type="http://schemas.openxmlformats.org/officeDocument/2006/relationships/image" Target="../media/image29.png"/><Relationship Id="rId24" Type="http://schemas.openxmlformats.org/officeDocument/2006/relationships/image" Target="../media/image28.svg"/><Relationship Id="rId23" Type="http://schemas.openxmlformats.org/officeDocument/2006/relationships/image" Target="../media/image27.png"/><Relationship Id="rId22" Type="http://schemas.openxmlformats.org/officeDocument/2006/relationships/image" Target="../media/image26.svg"/><Relationship Id="rId21" Type="http://schemas.openxmlformats.org/officeDocument/2006/relationships/image" Target="../media/image25.png"/><Relationship Id="rId20" Type="http://schemas.openxmlformats.org/officeDocument/2006/relationships/image" Target="../media/image24.svg"/><Relationship Id="rId2" Type="http://schemas.openxmlformats.org/officeDocument/2006/relationships/image" Target="../media/image6.svg"/><Relationship Id="rId19" Type="http://schemas.openxmlformats.org/officeDocument/2006/relationships/image" Target="../media/image23.png"/><Relationship Id="rId18" Type="http://schemas.openxmlformats.org/officeDocument/2006/relationships/image" Target="../media/image22.svg"/><Relationship Id="rId17" Type="http://schemas.openxmlformats.org/officeDocument/2006/relationships/image" Target="../media/image21.png"/><Relationship Id="rId16" Type="http://schemas.openxmlformats.org/officeDocument/2006/relationships/image" Target="../media/image20.svg"/><Relationship Id="rId15" Type="http://schemas.openxmlformats.org/officeDocument/2006/relationships/image" Target="../media/image19.png"/><Relationship Id="rId14" Type="http://schemas.openxmlformats.org/officeDocument/2006/relationships/image" Target="../media/image18.svg"/><Relationship Id="rId13" Type="http://schemas.openxmlformats.org/officeDocument/2006/relationships/image" Target="../media/image17.png"/><Relationship Id="rId12" Type="http://schemas.openxmlformats.org/officeDocument/2006/relationships/image" Target="../media/image16.svg"/><Relationship Id="rId11" Type="http://schemas.openxmlformats.org/officeDocument/2006/relationships/image" Target="../media/image15.png"/><Relationship Id="rId10" Type="http://schemas.openxmlformats.org/officeDocument/2006/relationships/image" Target="../media/image14.sv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3.png"/><Relationship Id="rId1" Type="http://schemas.openxmlformats.org/officeDocument/2006/relationships/image" Target="../media/image32.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audio" Target="../media/audio1.wav"/><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hoa, trang phục, bức vẽ, thực vật&#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r="15706" b="15706"/>
          <a:stretch>
            <a:fillRect/>
          </a:stretch>
        </p:blipFill>
        <p:spPr>
          <a:xfrm>
            <a:off x="-1" y="-1"/>
            <a:ext cx="12192001" cy="6858001"/>
          </a:xfrm>
          <a:prstGeom prst="rect">
            <a:avLst/>
          </a:prstGeom>
        </p:spPr>
      </p:pic>
      <p:sp>
        <p:nvSpPr>
          <p:cNvPr id="8" name="Rectangle: Rounded Corners 7"/>
          <p:cNvSpPr/>
          <p:nvPr/>
        </p:nvSpPr>
        <p:spPr>
          <a:xfrm>
            <a:off x="200992" y="1103900"/>
            <a:ext cx="7004603" cy="3869706"/>
          </a:xfrm>
          <a:custGeom>
            <a:avLst/>
            <a:gdLst>
              <a:gd name="connsiteX0" fmla="*/ 0 w 7004603"/>
              <a:gd name="connsiteY0" fmla="*/ 644964 h 3869706"/>
              <a:gd name="connsiteX1" fmla="*/ 644964 w 7004603"/>
              <a:gd name="connsiteY1" fmla="*/ 0 h 3869706"/>
              <a:gd name="connsiteX2" fmla="*/ 6359639 w 7004603"/>
              <a:gd name="connsiteY2" fmla="*/ 0 h 3869706"/>
              <a:gd name="connsiteX3" fmla="*/ 7004603 w 7004603"/>
              <a:gd name="connsiteY3" fmla="*/ 644964 h 3869706"/>
              <a:gd name="connsiteX4" fmla="*/ 7004603 w 7004603"/>
              <a:gd name="connsiteY4" fmla="*/ 3224742 h 3869706"/>
              <a:gd name="connsiteX5" fmla="*/ 6359639 w 7004603"/>
              <a:gd name="connsiteY5" fmla="*/ 3869706 h 3869706"/>
              <a:gd name="connsiteX6" fmla="*/ 644964 w 7004603"/>
              <a:gd name="connsiteY6" fmla="*/ 3869706 h 3869706"/>
              <a:gd name="connsiteX7" fmla="*/ 0 w 7004603"/>
              <a:gd name="connsiteY7" fmla="*/ 3224742 h 3869706"/>
              <a:gd name="connsiteX8" fmla="*/ 0 w 7004603"/>
              <a:gd name="connsiteY8" fmla="*/ 644964 h 38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4603" h="3869706" fill="none" extrusionOk="0">
                <a:moveTo>
                  <a:pt x="0" y="644964"/>
                </a:moveTo>
                <a:cubicBezTo>
                  <a:pt x="1740" y="335859"/>
                  <a:pt x="301804" y="21892"/>
                  <a:pt x="644964" y="0"/>
                </a:cubicBezTo>
                <a:cubicBezTo>
                  <a:pt x="1302843" y="72427"/>
                  <a:pt x="4251110" y="61419"/>
                  <a:pt x="6359639" y="0"/>
                </a:cubicBezTo>
                <a:cubicBezTo>
                  <a:pt x="6710539" y="-36515"/>
                  <a:pt x="6972988" y="279197"/>
                  <a:pt x="7004603" y="644964"/>
                </a:cubicBezTo>
                <a:cubicBezTo>
                  <a:pt x="7105479" y="1219386"/>
                  <a:pt x="6897290" y="2173751"/>
                  <a:pt x="7004603" y="3224742"/>
                </a:cubicBezTo>
                <a:cubicBezTo>
                  <a:pt x="7013608" y="3535243"/>
                  <a:pt x="6689604" y="3840291"/>
                  <a:pt x="6359639" y="3869706"/>
                </a:cubicBezTo>
                <a:cubicBezTo>
                  <a:pt x="4943007" y="3899533"/>
                  <a:pt x="2898857" y="3790400"/>
                  <a:pt x="644964" y="3869706"/>
                </a:cubicBezTo>
                <a:cubicBezTo>
                  <a:pt x="305380" y="3867827"/>
                  <a:pt x="-48883" y="3590612"/>
                  <a:pt x="0" y="3224742"/>
                </a:cubicBezTo>
                <a:cubicBezTo>
                  <a:pt x="50037" y="2522413"/>
                  <a:pt x="770" y="1289091"/>
                  <a:pt x="0" y="644964"/>
                </a:cubicBezTo>
                <a:close/>
              </a:path>
              <a:path w="7004603" h="3869706" stroke="0" extrusionOk="0">
                <a:moveTo>
                  <a:pt x="0" y="644964"/>
                </a:moveTo>
                <a:cubicBezTo>
                  <a:pt x="51789" y="302877"/>
                  <a:pt x="295974" y="15031"/>
                  <a:pt x="644964" y="0"/>
                </a:cubicBezTo>
                <a:cubicBezTo>
                  <a:pt x="2660082" y="123000"/>
                  <a:pt x="5618147" y="-96860"/>
                  <a:pt x="6359639" y="0"/>
                </a:cubicBezTo>
                <a:cubicBezTo>
                  <a:pt x="6675901" y="-30442"/>
                  <a:pt x="7026360" y="244897"/>
                  <a:pt x="7004603" y="644964"/>
                </a:cubicBezTo>
                <a:cubicBezTo>
                  <a:pt x="7007776" y="916617"/>
                  <a:pt x="7098870" y="2111728"/>
                  <a:pt x="7004603" y="3224742"/>
                </a:cubicBezTo>
                <a:cubicBezTo>
                  <a:pt x="6958970" y="3597478"/>
                  <a:pt x="6689839" y="3865450"/>
                  <a:pt x="6359639" y="3869706"/>
                </a:cubicBezTo>
                <a:cubicBezTo>
                  <a:pt x="4237145" y="3708999"/>
                  <a:pt x="2761913" y="3909373"/>
                  <a:pt x="644964" y="3869706"/>
                </a:cubicBezTo>
                <a:cubicBezTo>
                  <a:pt x="242080" y="3860278"/>
                  <a:pt x="-55236" y="3555922"/>
                  <a:pt x="0" y="3224742"/>
                </a:cubicBezTo>
                <a:cubicBezTo>
                  <a:pt x="32216" y="1973955"/>
                  <a:pt x="57206" y="1495025"/>
                  <a:pt x="0" y="644964"/>
                </a:cubicBezTo>
                <a:close/>
              </a:path>
            </a:pathLst>
          </a:custGeom>
          <a:solidFill>
            <a:schemeClr val="bg1">
              <a:alpha val="83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628538" y="2249028"/>
            <a:ext cx="7092950" cy="3139321"/>
            <a:chOff x="23933" y="2588749"/>
            <a:chExt cx="8848666" cy="3139321"/>
          </a:xfrm>
        </p:grpSpPr>
        <p:sp>
          <p:nvSpPr>
            <p:cNvPr id="10" name="Hộp Văn bản 9"/>
            <p:cNvSpPr txBox="1"/>
            <p:nvPr/>
          </p:nvSpPr>
          <p:spPr>
            <a:xfrm>
              <a:off x="23933" y="2588749"/>
              <a:ext cx="7671693" cy="313932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600" b="0" i="0" u="none" strike="noStrike" kern="1200" cap="none" spc="0" normalizeH="0" baseline="0" noProof="0">
                  <a:ln w="161925">
                    <a:solidFill>
                      <a:schemeClr val="bg1"/>
                    </a:solidFill>
                  </a:ln>
                  <a:solidFill>
                    <a:schemeClr val="bg1"/>
                  </a:solidFill>
                  <a:effectLst/>
                  <a:uLnTx/>
                  <a:uFillTx/>
                  <a:latin typeface="SVN-Apple" panose="02040603050506020204" pitchFamily="18" charset="0"/>
                  <a:ea typeface="+mn-ea"/>
                  <a:cs typeface="Arial" panose="020B0604020202020204" pitchFamily="34" charset="0"/>
                </a:rPr>
                <a:t>Luyện tập về từ đồng nghĩa và từ đa nghĩa</a:t>
              </a:r>
              <a:endParaRPr kumimoji="0" lang="vi-VN" sz="6600" b="0" i="0" u="none" strike="noStrike" kern="1200" cap="none" spc="0" normalizeH="0" baseline="0" noProof="0" dirty="0">
                <a:ln w="161925">
                  <a:solidFill>
                    <a:schemeClr val="bg1"/>
                  </a:solidFill>
                </a:ln>
                <a:solidFill>
                  <a:schemeClr val="bg1"/>
                </a:solidFill>
                <a:effectLst/>
                <a:uLnTx/>
                <a:uFillTx/>
                <a:latin typeface="SVN-Apple" panose="02040603050506020204" pitchFamily="18" charset="0"/>
                <a:ea typeface="+mn-ea"/>
                <a:cs typeface="Arial" panose="020B0604020202020204" pitchFamily="34" charset="0"/>
              </a:endParaRPr>
            </a:p>
          </p:txBody>
        </p:sp>
        <p:sp>
          <p:nvSpPr>
            <p:cNvPr id="7" name="Hộp Văn bản 6"/>
            <p:cNvSpPr txBox="1"/>
            <p:nvPr/>
          </p:nvSpPr>
          <p:spPr>
            <a:xfrm>
              <a:off x="23933" y="2588749"/>
              <a:ext cx="8848666" cy="31381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600" b="0" i="0" u="none" strike="noStrike" kern="1200" cap="none" spc="0" normalizeH="0" baseline="0" noProof="0">
                  <a:ln>
                    <a:noFill/>
                  </a:ln>
                  <a:solidFill>
                    <a:schemeClr val="accent6">
                      <a:lumMod val="50000"/>
                    </a:schemeClr>
                  </a:solidFill>
                  <a:effectLst/>
                  <a:uLnTx/>
                  <a:uFillTx/>
                  <a:latin typeface="SVN-Apple" panose="02040603050506020204" pitchFamily="18" charset="0"/>
                  <a:ea typeface="+mn-ea"/>
                  <a:cs typeface="Arial" panose="020B0604020202020204" pitchFamily="34" charset="0"/>
                </a:rPr>
                <a:t>Luyện tập về từ đồng nghĩa và từ đa nghĩa</a:t>
              </a:r>
              <a:endParaRPr kumimoji="0" lang="vi-VN" sz="6600" b="0" i="0" u="none" strike="noStrike" kern="1200" cap="none" spc="0" normalizeH="0" baseline="0" noProof="0" dirty="0">
                <a:ln>
                  <a:noFill/>
                </a:ln>
                <a:solidFill>
                  <a:schemeClr val="accent6">
                    <a:lumMod val="50000"/>
                  </a:schemeClr>
                </a:solidFill>
                <a:effectLst/>
                <a:uLnTx/>
                <a:uFillTx/>
                <a:latin typeface="SVN-Apple" panose="02040603050506020204" pitchFamily="18" charset="0"/>
                <a:ea typeface="+mn-ea"/>
                <a:cs typeface="Arial" panose="020B0604020202020204" pitchFamily="34" charset="0"/>
              </a:endParaRPr>
            </a:p>
          </p:txBody>
        </p:sp>
      </p:grpSp>
      <p:sp>
        <p:nvSpPr>
          <p:cNvPr id="6" name="Hộp Văn bản 5"/>
          <p:cNvSpPr txBox="1"/>
          <p:nvPr/>
        </p:nvSpPr>
        <p:spPr>
          <a:xfrm>
            <a:off x="1700443" y="1312357"/>
            <a:ext cx="4865100" cy="76944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defRPr/>
            </a:pPr>
            <a:r>
              <a:rPr lang="vi-VN" sz="4400">
                <a:solidFill>
                  <a:srgbClr val="D73921"/>
                </a:solidFill>
                <a:latin typeface="UTM Mother" panose="02040603050506020204" pitchFamily="18" charset="0"/>
                <a:cs typeface="Arial" panose="020B0604020202020204" pitchFamily="34" charset="0"/>
              </a:rPr>
              <a:t>Bài 4</a:t>
            </a:r>
            <a:r>
              <a:rPr lang="en-US" sz="4400">
                <a:solidFill>
                  <a:srgbClr val="D73921"/>
                </a:solidFill>
                <a:latin typeface="UTM Mother" panose="02040603050506020204" pitchFamily="18" charset="0"/>
                <a:cs typeface="Arial" panose="020B0604020202020204" pitchFamily="34" charset="0"/>
              </a:rPr>
              <a:t>- Tiết 2</a:t>
            </a:r>
            <a:r>
              <a:rPr lang="vi-VN" sz="4400">
                <a:solidFill>
                  <a:srgbClr val="D73921"/>
                </a:solidFill>
                <a:latin typeface="UTM Mother" panose="02040603050506020204" pitchFamily="18" charset="0"/>
                <a:cs typeface="Arial" panose="020B0604020202020204" pitchFamily="34" charset="0"/>
              </a:rPr>
              <a:t> </a:t>
            </a:r>
            <a:endParaRPr kumimoji="0" lang="sv-SE" sz="4400" b="0" i="0" u="none" strike="noStrike" kern="1200" cap="none" spc="0" normalizeH="0" baseline="0" noProof="0" dirty="0">
              <a:ln>
                <a:noFill/>
              </a:ln>
              <a:solidFill>
                <a:srgbClr val="D73921"/>
              </a:solidFill>
              <a:effectLst/>
              <a:uLnTx/>
              <a:uFillTx/>
              <a:latin typeface="UTM Mother" panose="02040603050506020204" pitchFamily="18"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0" y="0"/>
            <a:ext cx="12188952" cy="68580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Hình ảnh 4" descr="Ảnh có chứa Phim hoạt hình, Hoạt hình, Mặt người, trang phục&#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t="15429"/>
          <a:stretch>
            <a:fillRect/>
          </a:stretch>
        </p:blipFill>
        <p:spPr>
          <a:xfrm>
            <a:off x="-3028" y="0"/>
            <a:ext cx="12191980" cy="6856718"/>
          </a:xfrm>
          <a:prstGeom prst="rect">
            <a:avLst/>
          </a:prstGeom>
        </p:spPr>
      </p:pic>
      <p:sp>
        <p:nvSpPr>
          <p:cNvPr id="4" name="Hộp Văn bản 3"/>
          <p:cNvSpPr txBox="1"/>
          <p:nvPr/>
        </p:nvSpPr>
        <p:spPr>
          <a:xfrm>
            <a:off x="3681021" y="97255"/>
            <a:ext cx="431744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8000" b="0" i="0" u="none" strike="noStrike" kern="1200" cap="none" spc="0" normalizeH="0" baseline="0" noProof="0">
                <a:ln w="127000">
                  <a:solidFill>
                    <a:prstClr val="white"/>
                  </a:solidFill>
                </a:ln>
                <a:solidFill>
                  <a:prstClr val="white"/>
                </a:solidFill>
                <a:effectLst/>
                <a:uLnTx/>
                <a:uFillTx/>
                <a:latin typeface="SVN-Apple" panose="02040603050506020204" pitchFamily="18" charset="0"/>
                <a:ea typeface="+mn-ea"/>
                <a:cs typeface="Arial" panose="020B0604020202020204" pitchFamily="34" charset="0"/>
              </a:rPr>
              <a:t>CHIA SẺ TRƯỚC LỚP</a:t>
            </a:r>
            <a:endParaRPr kumimoji="0" lang="vi-VN" sz="8000" b="0" i="0" u="none" strike="noStrike" kern="1200" cap="none" spc="0" normalizeH="0" baseline="0" noProof="0">
              <a:ln w="127000">
                <a:solidFill>
                  <a:prstClr val="white"/>
                </a:solidFill>
              </a:ln>
              <a:solidFill>
                <a:prstClr val="white"/>
              </a:solidFill>
              <a:effectLst/>
              <a:uLnTx/>
              <a:uFillTx/>
              <a:latin typeface="SVN-Apple" panose="02040603050506020204" pitchFamily="18" charset="0"/>
              <a:ea typeface="+mn-ea"/>
              <a:cs typeface="Arial" panose="020B0604020202020204" pitchFamily="34" charset="0"/>
            </a:endParaRPr>
          </a:p>
        </p:txBody>
      </p:sp>
      <p:sp>
        <p:nvSpPr>
          <p:cNvPr id="3" name="Hộp Văn bản 2"/>
          <p:cNvSpPr txBox="1"/>
          <p:nvPr/>
        </p:nvSpPr>
        <p:spPr>
          <a:xfrm>
            <a:off x="3634362" y="98537"/>
            <a:ext cx="431744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80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rPr>
              <a:t>CHIA SẺ TRƯỚC LỚP</a:t>
            </a:r>
            <a:endParaRPr kumimoji="0" lang="vi-VN" sz="80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p:cNvSpPr/>
          <p:nvPr/>
        </p:nvSpPr>
        <p:spPr>
          <a:xfrm>
            <a:off x="1101225" y="535094"/>
            <a:ext cx="9989548" cy="783772"/>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p:cNvSpPr txBox="1"/>
          <p:nvPr/>
        </p:nvSpPr>
        <p:spPr>
          <a:xfrm>
            <a:off x="1425495" y="616176"/>
            <a:ext cx="9989548"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1. Đọc các nghĩa của từ “ấm” và thực hiện yêu cầu:</a:t>
            </a:r>
            <a:endParaRPr kumimoji="0" lang="en-US" altLang="en-US" sz="32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grpSp>
        <p:nvGrpSpPr>
          <p:cNvPr id="5" name="Group 4"/>
          <p:cNvGrpSpPr/>
          <p:nvPr/>
        </p:nvGrpSpPr>
        <p:grpSpPr>
          <a:xfrm>
            <a:off x="673060" y="1816915"/>
            <a:ext cx="10585896" cy="1869682"/>
            <a:chOff x="504877" y="1887309"/>
            <a:chExt cx="10585896" cy="1869682"/>
          </a:xfrm>
        </p:grpSpPr>
        <p:sp>
          <p:nvSpPr>
            <p:cNvPr id="4" name="Rectangle: Rounded Corners 6"/>
            <p:cNvSpPr/>
            <p:nvPr/>
          </p:nvSpPr>
          <p:spPr>
            <a:xfrm>
              <a:off x="504877" y="1887309"/>
              <a:ext cx="10585896" cy="186968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Hộp Văn bản 14"/>
            <p:cNvSpPr txBox="1"/>
            <p:nvPr/>
          </p:nvSpPr>
          <p:spPr>
            <a:xfrm>
              <a:off x="2293372" y="2040167"/>
              <a:ext cx="83764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nhiệt độ cao hơn mức trung bình.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tác dụng giữ cho</a:t>
              </a:r>
              <a:r>
                <a:rPr kumimoji="0" lang="en-US" sz="3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cơ thể không bị lạnh.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tác dụng tạo nên cảm giác êm dịu, dễ chịu.</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p:cNvSpPr/>
            <p:nvPr/>
          </p:nvSpPr>
          <p:spPr>
            <a:xfrm>
              <a:off x="868134" y="2278963"/>
              <a:ext cx="1199378"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ấm</a:t>
              </a:r>
              <a:endParaRPr kumimoji="0" lang="en-US" sz="3600" b="1" i="0" u="none" strike="noStrike" kern="1200" cap="none" spc="0" normalizeH="0" baseline="0" noProof="0">
                <a:ln>
                  <a:noFill/>
                </a:ln>
                <a:solidFill>
                  <a:srgbClr val="0070C0"/>
                </a:solidFill>
                <a:effectLst/>
                <a:uLnTx/>
                <a:uFillTx/>
                <a:latin typeface="Aptos" panose="02110004020202020204"/>
                <a:ea typeface="+mn-ea"/>
                <a:cs typeface="+mn-cs"/>
              </a:endParaRPr>
            </a:p>
          </p:txBody>
        </p:sp>
      </p:grpSp>
      <p:sp>
        <p:nvSpPr>
          <p:cNvPr id="6" name="TextBox 6"/>
          <p:cNvSpPr txBox="1"/>
          <p:nvPr/>
        </p:nvSpPr>
        <p:spPr>
          <a:xfrm>
            <a:off x="1101225" y="3935294"/>
            <a:ext cx="9989548" cy="2554545"/>
          </a:xfrm>
          <a:prstGeom prst="rect">
            <a:avLst/>
          </a:prstGeom>
          <a:noFill/>
        </p:spPr>
        <p:txBody>
          <a:bodyPr wrap="square">
            <a:spAutoFit/>
          </a:bodyPr>
          <a:lstStyle/>
          <a:p>
            <a:pPr lvl="0" algn="just" eaLnBrk="0" fontAlgn="base" hangingPunct="0">
              <a:spcBef>
                <a:spcPct val="0"/>
              </a:spcBef>
              <a:spcAft>
                <a:spcPct val="0"/>
              </a:spcAft>
            </a:pPr>
            <a:r>
              <a:rPr lang="vi-VN" altLang="en-US" sz="4000" b="1">
                <a:solidFill>
                  <a:srgbClr val="7030A0"/>
                </a:solidFill>
                <a:latin typeface="Calibri" panose="020F0502020204030204" pitchFamily="34" charset="0"/>
                <a:cs typeface="Calibri" panose="020F0502020204030204" pitchFamily="34" charset="0"/>
              </a:rPr>
              <a:t>+</a:t>
            </a:r>
            <a:r>
              <a:rPr lang="en-US" altLang="en-US" sz="4000" b="1">
                <a:solidFill>
                  <a:srgbClr val="7030A0"/>
                </a:solidFill>
                <a:latin typeface="Calibri" panose="020F0502020204030204" pitchFamily="34" charset="0"/>
                <a:cs typeface="Calibri" panose="020F0502020204030204" pitchFamily="34" charset="0"/>
              </a:rPr>
              <a:t> Nghĩa gốc:</a:t>
            </a:r>
            <a:r>
              <a:rPr lang="vi-VN" altLang="en-US" sz="4000" b="1">
                <a:solidFill>
                  <a:srgbClr val="7030A0"/>
                </a:solidFill>
                <a:latin typeface="Calibri" panose="020F0502020204030204" pitchFamily="34" charset="0"/>
                <a:cs typeface="Calibri" panose="020F0502020204030204" pitchFamily="34" charset="0"/>
              </a:rPr>
              <a:t> nước ấm, nắng ấm, trời ấm lên,…</a:t>
            </a:r>
            <a:endParaRPr lang="vi-VN" altLang="en-US" sz="4000" b="1">
              <a:solidFill>
                <a:srgbClr val="7030A0"/>
              </a:solidFill>
              <a:latin typeface="Calibri" panose="020F0502020204030204" pitchFamily="34" charset="0"/>
              <a:cs typeface="Calibri" panose="020F0502020204030204" pitchFamily="34" charset="0"/>
            </a:endParaRPr>
          </a:p>
          <a:p>
            <a:pPr lvl="0" algn="just" eaLnBrk="0" fontAlgn="base" hangingPunct="0">
              <a:spcBef>
                <a:spcPct val="0"/>
              </a:spcBef>
              <a:spcAft>
                <a:spcPct val="0"/>
              </a:spcAft>
            </a:pPr>
            <a:r>
              <a:rPr lang="vi-VN" altLang="en-US" sz="4000" b="1">
                <a:solidFill>
                  <a:srgbClr val="7030A0"/>
                </a:solidFill>
                <a:latin typeface="Calibri" panose="020F0502020204030204" pitchFamily="34" charset="0"/>
                <a:cs typeface="Calibri" panose="020F0502020204030204" pitchFamily="34" charset="0"/>
              </a:rPr>
              <a:t>+</a:t>
            </a:r>
            <a:r>
              <a:rPr lang="en-US" altLang="en-US" sz="4000" b="1">
                <a:solidFill>
                  <a:srgbClr val="7030A0"/>
                </a:solidFill>
                <a:latin typeface="Calibri" panose="020F0502020204030204" pitchFamily="34" charset="0"/>
                <a:cs typeface="Calibri" panose="020F0502020204030204" pitchFamily="34" charset="0"/>
              </a:rPr>
              <a:t> Nghĩa chuyển: </a:t>
            </a:r>
            <a:endParaRPr lang="en-US" altLang="en-US" sz="4000" b="1">
              <a:solidFill>
                <a:srgbClr val="7030A0"/>
              </a:solidFill>
              <a:latin typeface="Calibri" panose="020F0502020204030204" pitchFamily="34" charset="0"/>
              <a:cs typeface="Calibri" panose="020F0502020204030204" pitchFamily="34" charset="0"/>
            </a:endParaRPr>
          </a:p>
          <a:p>
            <a:pPr lvl="0" algn="just" eaLnBrk="0" fontAlgn="base" hangingPunct="0">
              <a:spcBef>
                <a:spcPct val="0"/>
              </a:spcBef>
              <a:spcAft>
                <a:spcPct val="0"/>
              </a:spcAft>
            </a:pPr>
            <a:r>
              <a:rPr lang="en-US" altLang="en-US" sz="4000" b="1">
                <a:solidFill>
                  <a:srgbClr val="7030A0"/>
                </a:solidFill>
                <a:latin typeface="Calibri" panose="020F0502020204030204" pitchFamily="34" charset="0"/>
                <a:cs typeface="Calibri" panose="020F0502020204030204" pitchFamily="34" charset="0"/>
              </a:rPr>
              <a:t>-</a:t>
            </a:r>
            <a:r>
              <a:rPr lang="vi-VN" altLang="en-US" sz="4000" b="1">
                <a:solidFill>
                  <a:srgbClr val="7030A0"/>
                </a:solidFill>
                <a:latin typeface="Calibri" panose="020F0502020204030204" pitchFamily="34" charset="0"/>
                <a:cs typeface="Calibri" panose="020F0502020204030204" pitchFamily="34" charset="0"/>
              </a:rPr>
              <a:t> áo ấm, mặc đủ ấm,…</a:t>
            </a:r>
            <a:endParaRPr lang="vi-VN" altLang="en-US" sz="4000" b="1">
              <a:solidFill>
                <a:srgbClr val="7030A0"/>
              </a:solidFill>
              <a:latin typeface="Calibri" panose="020F0502020204030204" pitchFamily="34" charset="0"/>
              <a:cs typeface="Calibri" panose="020F0502020204030204" pitchFamily="34" charset="0"/>
            </a:endParaRPr>
          </a:p>
          <a:p>
            <a:pPr lvl="0" algn="just" eaLnBrk="0" fontAlgn="base" hangingPunct="0">
              <a:spcBef>
                <a:spcPct val="0"/>
              </a:spcBef>
              <a:spcAft>
                <a:spcPct val="0"/>
              </a:spcAft>
            </a:pPr>
            <a:r>
              <a:rPr lang="en-US" altLang="en-US" sz="4000" b="1">
                <a:solidFill>
                  <a:srgbClr val="7030A0"/>
                </a:solidFill>
                <a:latin typeface="Calibri" panose="020F0502020204030204" pitchFamily="34" charset="0"/>
                <a:cs typeface="Calibri" panose="020F0502020204030204" pitchFamily="34" charset="0"/>
              </a:rPr>
              <a:t>-</a:t>
            </a:r>
            <a:r>
              <a:rPr lang="vi-VN" altLang="en-US" sz="4000" b="1">
                <a:solidFill>
                  <a:srgbClr val="7030A0"/>
                </a:solidFill>
                <a:latin typeface="Calibri" panose="020F0502020204030204" pitchFamily="34" charset="0"/>
                <a:cs typeface="Calibri" panose="020F0502020204030204" pitchFamily="34" charset="0"/>
              </a:rPr>
              <a:t> ấm bụng, màu tranh ấm,…</a:t>
            </a:r>
            <a:endParaRPr lang="vi-VN" altLang="en-US" sz="4000" b="1">
              <a:solidFill>
                <a:srgbClr val="7030A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7"/>
          <p:cNvGrpSpPr/>
          <p:nvPr/>
        </p:nvGrpSpPr>
        <p:grpSpPr>
          <a:xfrm>
            <a:off x="2404443" y="559872"/>
            <a:ext cx="7077487" cy="5738255"/>
            <a:chOff x="7881553" y="1777262"/>
            <a:chExt cx="3844793" cy="4536566"/>
          </a:xfrm>
        </p:grpSpPr>
        <p:sp>
          <p:nvSpPr>
            <p:cNvPr id="7" name="Rectangle: Rounded Corners 18"/>
            <p:cNvSpPr/>
            <p:nvPr/>
          </p:nvSpPr>
          <p:spPr>
            <a:xfrm>
              <a:off x="7881553" y="1777262"/>
              <a:ext cx="3844793" cy="1657573"/>
            </a:xfrm>
            <a:custGeom>
              <a:avLst/>
              <a:gdLst>
                <a:gd name="connsiteX0" fmla="*/ 0 w 7077487"/>
                <a:gd name="connsiteY0" fmla="*/ 349448 h 2096647"/>
                <a:gd name="connsiteX1" fmla="*/ 349448 w 7077487"/>
                <a:gd name="connsiteY1" fmla="*/ 0 h 2096647"/>
                <a:gd name="connsiteX2" fmla="*/ 6728039 w 7077487"/>
                <a:gd name="connsiteY2" fmla="*/ 0 h 2096647"/>
                <a:gd name="connsiteX3" fmla="*/ 7077487 w 7077487"/>
                <a:gd name="connsiteY3" fmla="*/ 349448 h 2096647"/>
                <a:gd name="connsiteX4" fmla="*/ 7077487 w 7077487"/>
                <a:gd name="connsiteY4" fmla="*/ 1747199 h 2096647"/>
                <a:gd name="connsiteX5" fmla="*/ 6728039 w 7077487"/>
                <a:gd name="connsiteY5" fmla="*/ 2096647 h 2096647"/>
                <a:gd name="connsiteX6" fmla="*/ 349448 w 7077487"/>
                <a:gd name="connsiteY6" fmla="*/ 2096647 h 2096647"/>
                <a:gd name="connsiteX7" fmla="*/ 0 w 7077487"/>
                <a:gd name="connsiteY7" fmla="*/ 1747199 h 2096647"/>
                <a:gd name="connsiteX8" fmla="*/ 0 w 7077487"/>
                <a:gd name="connsiteY8" fmla="*/ 349448 h 2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7487" h="2096647" fill="none" extrusionOk="0">
                  <a:moveTo>
                    <a:pt x="0" y="349448"/>
                  </a:moveTo>
                  <a:cubicBezTo>
                    <a:pt x="261" y="163514"/>
                    <a:pt x="173767" y="29059"/>
                    <a:pt x="349448" y="0"/>
                  </a:cubicBezTo>
                  <a:cubicBezTo>
                    <a:pt x="2972682" y="72427"/>
                    <a:pt x="4750228" y="61419"/>
                    <a:pt x="6728039" y="0"/>
                  </a:cubicBezTo>
                  <a:cubicBezTo>
                    <a:pt x="6918048" y="-20554"/>
                    <a:pt x="7057836" y="150509"/>
                    <a:pt x="7077487" y="349448"/>
                  </a:cubicBezTo>
                  <a:cubicBezTo>
                    <a:pt x="7055883" y="770758"/>
                    <a:pt x="7116465" y="1471999"/>
                    <a:pt x="7077487" y="1747199"/>
                  </a:cubicBezTo>
                  <a:cubicBezTo>
                    <a:pt x="7079403" y="1930472"/>
                    <a:pt x="6903742" y="2077262"/>
                    <a:pt x="6728039" y="2096647"/>
                  </a:cubicBezTo>
                  <a:cubicBezTo>
                    <a:pt x="4999248" y="2126474"/>
                    <a:pt x="3443546" y="2017341"/>
                    <a:pt x="349448" y="2096647"/>
                  </a:cubicBezTo>
                  <a:cubicBezTo>
                    <a:pt x="162329" y="2095983"/>
                    <a:pt x="-29161" y="1945960"/>
                    <a:pt x="0" y="1747199"/>
                  </a:cubicBezTo>
                  <a:cubicBezTo>
                    <a:pt x="-51235" y="1380798"/>
                    <a:pt x="80587" y="1022579"/>
                    <a:pt x="0" y="349448"/>
                  </a:cubicBezTo>
                  <a:close/>
                </a:path>
                <a:path w="7077487" h="2096647" stroke="0" extrusionOk="0">
                  <a:moveTo>
                    <a:pt x="0" y="349448"/>
                  </a:moveTo>
                  <a:cubicBezTo>
                    <a:pt x="22326" y="162539"/>
                    <a:pt x="167799" y="23639"/>
                    <a:pt x="349448" y="0"/>
                  </a:cubicBezTo>
                  <a:cubicBezTo>
                    <a:pt x="998899" y="123000"/>
                    <a:pt x="5699016" y="-96860"/>
                    <a:pt x="6728039" y="0"/>
                  </a:cubicBezTo>
                  <a:cubicBezTo>
                    <a:pt x="6916763" y="-3255"/>
                    <a:pt x="7093027" y="125124"/>
                    <a:pt x="7077487" y="349448"/>
                  </a:cubicBezTo>
                  <a:cubicBezTo>
                    <a:pt x="7146987" y="554770"/>
                    <a:pt x="7072957" y="1133230"/>
                    <a:pt x="7077487" y="1747199"/>
                  </a:cubicBezTo>
                  <a:cubicBezTo>
                    <a:pt x="7048414" y="1950727"/>
                    <a:pt x="6916939" y="2095977"/>
                    <a:pt x="6728039" y="2096647"/>
                  </a:cubicBezTo>
                  <a:cubicBezTo>
                    <a:pt x="4284929" y="1935940"/>
                    <a:pt x="3111034" y="2136314"/>
                    <a:pt x="349448" y="2096647"/>
                  </a:cubicBezTo>
                  <a:cubicBezTo>
                    <a:pt x="129228" y="2091148"/>
                    <a:pt x="-4622" y="1938100"/>
                    <a:pt x="0" y="1747199"/>
                  </a:cubicBezTo>
                  <a:cubicBezTo>
                    <a:pt x="20602" y="1056793"/>
                    <a:pt x="22274" y="576461"/>
                    <a:pt x="0" y="349448"/>
                  </a:cubicBezTo>
                  <a:close/>
                </a:path>
              </a:pathLst>
            </a:cu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TM Cookies" panose="02040603050506020204" pitchFamily="18" charset="0"/>
                  <a:ea typeface="+mn-ea"/>
                  <a:cs typeface="Calibri" panose="020F0502020204030204" pitchFamily="34" charset="0"/>
                </a:rPr>
                <a:t>Trò chơi Truyền điện</a:t>
              </a:r>
              <a:endPar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TM Cookies" panose="02040603050506020204" pitchFamily="18"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TM Cookies" panose="02040603050506020204" pitchFamily="18" charset="0"/>
                  <a:ea typeface="+mn-ea"/>
                  <a:cs typeface="Calibri" panose="020F0502020204030204" pitchFamily="34" charset="0"/>
                </a:rPr>
                <a:t>Đặt câu </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TM Cookies" panose="02040603050506020204" pitchFamily="18" charset="0"/>
                <a:ea typeface="+mn-ea"/>
                <a:cs typeface="Calibri" panose="020F0502020204030204" pitchFamily="34" charset="0"/>
              </a:endParaRPr>
            </a:p>
          </p:txBody>
        </p:sp>
        <p:grpSp>
          <p:nvGrpSpPr>
            <p:cNvPr id="8" name="Group 19"/>
            <p:cNvGrpSpPr/>
            <p:nvPr/>
          </p:nvGrpSpPr>
          <p:grpSpPr>
            <a:xfrm>
              <a:off x="8373112" y="3517818"/>
              <a:ext cx="2849153" cy="2796010"/>
              <a:chOff x="1562812" y="3970990"/>
              <a:chExt cx="2807485" cy="2692230"/>
            </a:xfrm>
          </p:grpSpPr>
          <p:pic>
            <p:nvPicPr>
              <p:cNvPr id="9" name="Picture 20"/>
              <p:cNvPicPr>
                <a:picLocks noChangeAspect="1"/>
              </p:cNvPicPr>
              <p:nvPr/>
            </p:nvPicPr>
            <p:blipFill>
              <a:blip r:embed="rId2"/>
              <a:stretch>
                <a:fillRect/>
              </a:stretch>
            </p:blipFill>
            <p:spPr>
              <a:xfrm>
                <a:off x="2871606" y="3970990"/>
                <a:ext cx="1498691" cy="2616200"/>
              </a:xfrm>
              <a:prstGeom prst="rect">
                <a:avLst/>
              </a:prstGeom>
            </p:spPr>
          </p:pic>
          <p:pic>
            <p:nvPicPr>
              <p:cNvPr id="10" name="Picture 21"/>
              <p:cNvPicPr>
                <a:picLocks noChangeAspect="1"/>
              </p:cNvPicPr>
              <p:nvPr/>
            </p:nvPicPr>
            <p:blipFill>
              <a:blip r:embed="rId3"/>
              <a:stretch>
                <a:fillRect/>
              </a:stretch>
            </p:blipFill>
            <p:spPr>
              <a:xfrm>
                <a:off x="1562812" y="4047020"/>
                <a:ext cx="1392098" cy="2616200"/>
              </a:xfrm>
              <a:prstGeom prst="rect">
                <a:avLst/>
              </a:prstGeom>
            </p:spPr>
          </p:pic>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6"/>
          <p:cNvSpPr/>
          <p:nvPr/>
        </p:nvSpPr>
        <p:spPr>
          <a:xfrm>
            <a:off x="1925256" y="711441"/>
            <a:ext cx="8341488" cy="78377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2" name="TextBox 6"/>
          <p:cNvSpPr txBox="1"/>
          <p:nvPr/>
        </p:nvSpPr>
        <p:spPr>
          <a:xfrm>
            <a:off x="2458954" y="725772"/>
            <a:ext cx="7925396" cy="769441"/>
          </a:xfrm>
          <a:prstGeom prst="rect">
            <a:avLst/>
          </a:prstGeom>
          <a:noFill/>
        </p:spPr>
        <p:txBody>
          <a:bodyPr wrap="square">
            <a:spAutoFit/>
          </a:bodyPr>
          <a:lstStyle/>
          <a:p>
            <a:pPr lvl="0" eaLnBrk="0" fontAlgn="base" hangingPunct="0">
              <a:spcBef>
                <a:spcPct val="0"/>
              </a:spcBef>
              <a:spcAft>
                <a:spcPct val="0"/>
              </a:spcAft>
            </a:pPr>
            <a:r>
              <a:rPr lang="en-US" altLang="en-US" sz="4400" b="1">
                <a:solidFill>
                  <a:srgbClr val="FF0C56"/>
                </a:solidFill>
                <a:latin typeface="Calibri" panose="020F0502020204030204" pitchFamily="34" charset="0"/>
                <a:cs typeface="Calibri" panose="020F0502020204030204" pitchFamily="34" charset="0"/>
              </a:rPr>
              <a:t>Thời tiết hôm nay rất ấm áp.</a:t>
            </a:r>
            <a:endParaRPr kumimoji="0" lang="en-US" altLang="en-US" sz="4400" b="0" i="0" u="none" strike="noStrike" cap="none" normalizeH="0" baseline="0" dirty="0">
              <a:ln>
                <a:noFill/>
              </a:ln>
              <a:solidFill>
                <a:srgbClr val="FF0C56"/>
              </a:solidFill>
              <a:effectLst/>
              <a:latin typeface="Calibri" panose="020F0502020204030204" pitchFamily="34" charset="0"/>
              <a:cs typeface="Calibri" panose="020F0502020204030204" pitchFamily="34" charset="0"/>
            </a:endParaRPr>
          </a:p>
        </p:txBody>
      </p:sp>
      <p:sp>
        <p:nvSpPr>
          <p:cNvPr id="4" name="Rectangle: Rounded Corners 3"/>
          <p:cNvSpPr/>
          <p:nvPr/>
        </p:nvSpPr>
        <p:spPr>
          <a:xfrm>
            <a:off x="840852" y="3423887"/>
            <a:ext cx="2661040"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Nghĩa gốc</a:t>
            </a:r>
            <a:endParaRPr kumimoji="0" lang="en-US" sz="3600" b="1" i="0" u="none" strike="noStrike" kern="1200" cap="none" spc="0" normalizeH="0" baseline="0" noProof="0">
              <a:ln>
                <a:noFill/>
              </a:ln>
              <a:solidFill>
                <a:srgbClr val="0070C0"/>
              </a:solidFill>
              <a:effectLst/>
              <a:uLnTx/>
              <a:uFillTx/>
              <a:latin typeface="Aptos" panose="02110004020202020204"/>
              <a:ea typeface="+mn-ea"/>
              <a:cs typeface="+mn-cs"/>
            </a:endParaRPr>
          </a:p>
        </p:txBody>
      </p:sp>
      <p:pic>
        <p:nvPicPr>
          <p:cNvPr id="1026" name="Picture 2" descr="Bắc Bộ có nắng, thời tiết ấm áp dễ chịu - Báo Công an Nhân dân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850" y="1965084"/>
            <a:ext cx="6286500" cy="4181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6"/>
          <p:cNvSpPr/>
          <p:nvPr/>
        </p:nvSpPr>
        <p:spPr>
          <a:xfrm>
            <a:off x="454534" y="693168"/>
            <a:ext cx="10958871" cy="78377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6"/>
          <p:cNvSpPr txBox="1"/>
          <p:nvPr/>
        </p:nvSpPr>
        <p:spPr>
          <a:xfrm>
            <a:off x="988233" y="707499"/>
            <a:ext cx="10958872" cy="769441"/>
          </a:xfrm>
          <a:prstGeom prst="rect">
            <a:avLst/>
          </a:prstGeom>
          <a:noFill/>
        </p:spPr>
        <p:txBody>
          <a:bodyPr wrap="square">
            <a:spAutoFit/>
          </a:bodyPr>
          <a:lstStyle/>
          <a:p>
            <a:pPr lvl="0" eaLnBrk="0" fontAlgn="base" hangingPunct="0">
              <a:spcBef>
                <a:spcPct val="0"/>
              </a:spcBef>
              <a:spcAft>
                <a:spcPct val="0"/>
              </a:spcAft>
            </a:pPr>
            <a:r>
              <a:rPr lang="en-US" altLang="en-US" sz="4400" b="1">
                <a:solidFill>
                  <a:srgbClr val="FF0C56"/>
                </a:solidFill>
                <a:latin typeface="Calibri" panose="020F0502020204030204" pitchFamily="34" charset="0"/>
                <a:cs typeface="Calibri" panose="020F0502020204030204" pitchFamily="34" charset="0"/>
              </a:rPr>
              <a:t>Chúng mình nên mặc áo ấm vào mùa đông.</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p:cNvSpPr/>
          <p:nvPr/>
        </p:nvSpPr>
        <p:spPr>
          <a:xfrm>
            <a:off x="840852" y="3423887"/>
            <a:ext cx="3256998"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Nghĩa chuyển</a:t>
            </a:r>
            <a:endParaRPr kumimoji="0" lang="en-US" sz="3600" b="1" i="0" u="none" strike="noStrike" kern="1200" cap="none" spc="0" normalizeH="0" baseline="0" noProof="0">
              <a:ln>
                <a:noFill/>
              </a:ln>
              <a:solidFill>
                <a:srgbClr val="0070C0"/>
              </a:solidFill>
              <a:effectLst/>
              <a:uLnTx/>
              <a:uFillTx/>
              <a:latin typeface="Aptos" panose="02110004020202020204"/>
              <a:ea typeface="+mn-ea"/>
              <a:cs typeface="+mn-cs"/>
            </a:endParaRPr>
          </a:p>
        </p:txBody>
      </p:sp>
      <p:pic>
        <p:nvPicPr>
          <p:cNvPr id="2050" name="Picture 2" descr="Làm thế nào để giữ ấm cơ thể trong mùa đô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182" y="1847991"/>
            <a:ext cx="5930347" cy="4447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6"/>
          <p:cNvSpPr/>
          <p:nvPr/>
        </p:nvSpPr>
        <p:spPr>
          <a:xfrm>
            <a:off x="454534" y="693168"/>
            <a:ext cx="10958871" cy="78377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6"/>
          <p:cNvSpPr txBox="1"/>
          <p:nvPr/>
        </p:nvSpPr>
        <p:spPr>
          <a:xfrm>
            <a:off x="840852" y="645293"/>
            <a:ext cx="10958872" cy="769441"/>
          </a:xfrm>
          <a:prstGeom prst="rect">
            <a:avLst/>
          </a:prstGeom>
          <a:noFill/>
        </p:spPr>
        <p:txBody>
          <a:bodyPr wrap="square">
            <a:spAutoFit/>
          </a:bodyPr>
          <a:lstStyle/>
          <a:p>
            <a:pPr lvl="0" eaLnBrk="0" fontAlgn="base" hangingPunct="0">
              <a:spcBef>
                <a:spcPct val="0"/>
              </a:spcBef>
              <a:spcAft>
                <a:spcPct val="0"/>
              </a:spcAft>
            </a:pPr>
            <a:r>
              <a:rPr lang="en-US" altLang="en-US" sz="4400" b="1">
                <a:solidFill>
                  <a:srgbClr val="FF0C56"/>
                </a:solidFill>
                <a:latin typeface="Calibri" panose="020F0502020204030204" pitchFamily="34" charset="0"/>
                <a:cs typeface="Calibri" panose="020F0502020204030204" pitchFamily="34" charset="0"/>
              </a:rPr>
              <a:t>Lời khen của mẹ khiến tôi cảm thấy ấm lòng.</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p:cNvSpPr/>
          <p:nvPr/>
        </p:nvSpPr>
        <p:spPr>
          <a:xfrm>
            <a:off x="840852" y="3423887"/>
            <a:ext cx="3256998"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Nghĩa chuyển</a:t>
            </a:r>
            <a:endParaRPr kumimoji="0" lang="en-US" sz="3600" b="1" i="0" u="none" strike="noStrike" kern="1200" cap="none" spc="0" normalizeH="0" baseline="0" noProof="0">
              <a:ln>
                <a:noFill/>
              </a:ln>
              <a:solidFill>
                <a:srgbClr val="0070C0"/>
              </a:solidFill>
              <a:effectLst/>
              <a:uLnTx/>
              <a:uFillTx/>
              <a:latin typeface="Aptos" panose="02110004020202020204"/>
              <a:ea typeface="+mn-ea"/>
              <a:cs typeface="+mn-cs"/>
            </a:endParaRPr>
          </a:p>
        </p:txBody>
      </p:sp>
      <p:pic>
        <p:nvPicPr>
          <p:cNvPr id="3074" name="Picture 2" descr="Hơn 100+ stt mẹ và con gái, stt về con gái yêu của mẹ cảm động -  Fptshop.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487" y="1857765"/>
            <a:ext cx="6571741" cy="43811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p:cNvPicPr/>
          <p:nvPr/>
        </p:nvPicPr>
        <p:blipFill>
          <a:blip r:embed="rId1">
            <a:extLst>
              <a:ext uri="{96DAC541-7B7A-43D3-8B79-37D633B846F1}">
                <asvg:svgBlip xmlns:asvg="http://schemas.microsoft.com/office/drawing/2016/SVG/main" r:embed="rId2"/>
              </a:ext>
            </a:extLst>
          </a:blip>
          <a:stretch>
            <a:fillRect/>
          </a:stretch>
        </p:blipFill>
        <p:spPr>
          <a:xfrm>
            <a:off x="3172850" y="999209"/>
            <a:ext cx="5846299" cy="4859582"/>
          </a:xfrm>
          <a:prstGeom prst="rect">
            <a:avLst/>
          </a:prstGeom>
        </p:spPr>
      </p:pic>
      <p:pic>
        <p:nvPicPr>
          <p:cNvPr id="9" name="Graphic 8"/>
          <p:cNvPicPr/>
          <p:nvPr/>
        </p:nvPicPr>
        <p:blipFill rotWithShape="1">
          <a:blip r:embed="rId3">
            <a:extLst>
              <a:ext uri="{96DAC541-7B7A-43D3-8B79-37D633B846F1}">
                <asvg:svgBlip xmlns:asvg="http://schemas.microsoft.com/office/drawing/2016/SVG/main" r:embed="rId4"/>
              </a:ext>
            </a:extLst>
          </a:blip>
          <a:srcRect r="79125"/>
          <a:stretch>
            <a:fillRect/>
          </a:stretch>
        </p:blipFill>
        <p:spPr>
          <a:xfrm>
            <a:off x="10331" y="0"/>
            <a:ext cx="1431607" cy="6858000"/>
          </a:xfrm>
          <a:prstGeom prst="rect">
            <a:avLst/>
          </a:prstGeom>
        </p:spPr>
      </p:pic>
      <p:pic>
        <p:nvPicPr>
          <p:cNvPr id="10" name="Graphic 9"/>
          <p:cNvPicPr/>
          <p:nvPr/>
        </p:nvPicPr>
        <p:blipFill rotWithShape="1">
          <a:blip r:embed="rId3">
            <a:extLst>
              <a:ext uri="{96DAC541-7B7A-43D3-8B79-37D633B846F1}">
                <asvg:svgBlip xmlns:asvg="http://schemas.microsoft.com/office/drawing/2016/SVG/main" r:embed="rId4"/>
              </a:ext>
            </a:extLst>
          </a:blip>
          <a:srcRect l="80953" r="-98"/>
          <a:stretch>
            <a:fillRect/>
          </a:stretch>
        </p:blipFill>
        <p:spPr>
          <a:xfrm>
            <a:off x="10887327" y="0"/>
            <a:ext cx="1312985" cy="6858000"/>
          </a:xfrm>
          <a:prstGeom prst="rect">
            <a:avLst/>
          </a:prstGeom>
        </p:spPr>
      </p:pic>
      <p:pic>
        <p:nvPicPr>
          <p:cNvPr id="11" name="Graphic 10"/>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a:off x="937845" y="5476897"/>
            <a:ext cx="6201509" cy="1381103"/>
          </a:xfrm>
          <a:prstGeom prst="rect">
            <a:avLst/>
          </a:prstGeom>
        </p:spPr>
      </p:pic>
      <p:pic>
        <p:nvPicPr>
          <p:cNvPr id="12" name="Graphic 11"/>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a:off x="7139353" y="5476897"/>
            <a:ext cx="3502524" cy="1381103"/>
          </a:xfrm>
          <a:prstGeom prst="rect">
            <a:avLst/>
          </a:prstGeom>
        </p:spPr>
      </p:pic>
      <p:pic>
        <p:nvPicPr>
          <p:cNvPr id="13" name="Graphic 12"/>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flipV="1">
            <a:off x="1066379" y="-1370"/>
            <a:ext cx="6201509" cy="1381103"/>
          </a:xfrm>
          <a:prstGeom prst="rect">
            <a:avLst/>
          </a:prstGeom>
        </p:spPr>
      </p:pic>
      <p:pic>
        <p:nvPicPr>
          <p:cNvPr id="14" name="Graphic 13"/>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flipV="1">
            <a:off x="7267887" y="-1370"/>
            <a:ext cx="3502524" cy="1381103"/>
          </a:xfrm>
          <a:prstGeom prst="rect">
            <a:avLst/>
          </a:prstGeom>
        </p:spPr>
      </p:pic>
      <p:grpSp>
        <p:nvGrpSpPr>
          <p:cNvPr id="15" name="Group 14"/>
          <p:cNvGrpSpPr/>
          <p:nvPr/>
        </p:nvGrpSpPr>
        <p:grpSpPr>
          <a:xfrm rot="405034">
            <a:off x="949616" y="3375584"/>
            <a:ext cx="3078388" cy="2780042"/>
            <a:chOff x="5003748" y="2403962"/>
            <a:chExt cx="2162175" cy="1952625"/>
          </a:xfrm>
        </p:grpSpPr>
        <p:sp>
          <p:nvSpPr>
            <p:cNvPr id="16" name="Graphic 29"/>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p:cNvPicPr/>
            <p:nvPr/>
          </p:nvPicPr>
          <p:blipFill>
            <a:blip r:embed="rId5">
              <a:extLst>
                <a:ext uri="{96DAC541-7B7A-43D3-8B79-37D633B846F1}">
                  <asvg:svgBlip xmlns:asvg="http://schemas.microsoft.com/office/drawing/2016/SVG/main" r:embed="rId6"/>
                </a:ext>
              </a:extLst>
            </a:blip>
            <a:stretch>
              <a:fillRect/>
            </a:stretch>
          </p:blipFill>
          <p:spPr>
            <a:xfrm>
              <a:off x="5003748" y="2403962"/>
              <a:ext cx="2162175" cy="1952625"/>
            </a:xfrm>
            <a:prstGeom prst="rect">
              <a:avLst/>
            </a:prstGeom>
          </p:spPr>
        </p:pic>
      </p:grpSp>
      <p:grpSp>
        <p:nvGrpSpPr>
          <p:cNvPr id="18" name="Group 17"/>
          <p:cNvGrpSpPr/>
          <p:nvPr/>
        </p:nvGrpSpPr>
        <p:grpSpPr>
          <a:xfrm rot="16848337">
            <a:off x="604614" y="2499764"/>
            <a:ext cx="2082849" cy="1320029"/>
            <a:chOff x="5636628" y="3140120"/>
            <a:chExt cx="901759" cy="571500"/>
          </a:xfrm>
        </p:grpSpPr>
        <p:sp>
          <p:nvSpPr>
            <p:cNvPr id="19" name="Graphic 36"/>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p:cNvPicPr/>
            <p:nvPr/>
          </p:nvPicPr>
          <p:blipFill>
            <a:blip r:embed="rId7">
              <a:extLst>
                <a:ext uri="{96DAC541-7B7A-43D3-8B79-37D633B846F1}">
                  <asvg:svgBlip xmlns:asvg="http://schemas.microsoft.com/office/drawing/2016/SVG/main" r:embed="rId8"/>
                </a:ext>
              </a:extLst>
            </a:blip>
            <a:stretch>
              <a:fillRect/>
            </a:stretch>
          </p:blipFill>
          <p:spPr>
            <a:xfrm>
              <a:off x="5636628" y="3140120"/>
              <a:ext cx="885825" cy="571500"/>
            </a:xfrm>
            <a:prstGeom prst="rect">
              <a:avLst/>
            </a:prstGeom>
          </p:spPr>
        </p:pic>
      </p:grpSp>
      <p:grpSp>
        <p:nvGrpSpPr>
          <p:cNvPr id="21" name="Group 20"/>
          <p:cNvGrpSpPr/>
          <p:nvPr/>
        </p:nvGrpSpPr>
        <p:grpSpPr>
          <a:xfrm>
            <a:off x="9672800" y="2462042"/>
            <a:ext cx="1574603" cy="1381103"/>
            <a:chOff x="5720147" y="2997178"/>
            <a:chExt cx="882811" cy="774324"/>
          </a:xfrm>
        </p:grpSpPr>
        <p:sp>
          <p:nvSpPr>
            <p:cNvPr id="22" name="Graphic 40"/>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p:cNvPicPr/>
            <p:nvPr/>
          </p:nvPicPr>
          <p:blipFill>
            <a:blip r:embed="rId9">
              <a:extLst>
                <a:ext uri="{96DAC541-7B7A-43D3-8B79-37D633B846F1}">
                  <asvg:svgBlip xmlns:asvg="http://schemas.microsoft.com/office/drawing/2016/SVG/main" r:embed="rId10"/>
                </a:ext>
              </a:extLst>
            </a:blip>
            <a:stretch>
              <a:fillRect/>
            </a:stretch>
          </p:blipFill>
          <p:spPr>
            <a:xfrm>
              <a:off x="5726658" y="2997178"/>
              <a:ext cx="876300" cy="723900"/>
            </a:xfrm>
            <a:prstGeom prst="rect">
              <a:avLst/>
            </a:prstGeom>
          </p:spPr>
        </p:pic>
      </p:grpSp>
      <p:grpSp>
        <p:nvGrpSpPr>
          <p:cNvPr id="24" name="Group 23"/>
          <p:cNvGrpSpPr/>
          <p:nvPr/>
        </p:nvGrpSpPr>
        <p:grpSpPr>
          <a:xfrm rot="21137960">
            <a:off x="889693" y="326274"/>
            <a:ext cx="3628500" cy="2685431"/>
            <a:chOff x="4879880" y="2466322"/>
            <a:chExt cx="2389530" cy="1768477"/>
          </a:xfrm>
        </p:grpSpPr>
        <p:sp>
          <p:nvSpPr>
            <p:cNvPr id="25" name="Graphic 46"/>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p:cNvPicPr/>
            <p:nvPr/>
          </p:nvPicPr>
          <p:blipFill>
            <a:blip r:embed="rId11">
              <a:extLst>
                <a:ext uri="{96DAC541-7B7A-43D3-8B79-37D633B846F1}">
                  <asvg:svgBlip xmlns:asvg="http://schemas.microsoft.com/office/drawing/2016/SVG/main" r:embed="rId12"/>
                </a:ext>
              </a:extLst>
            </a:blip>
            <a:stretch>
              <a:fillRect/>
            </a:stretch>
          </p:blipFill>
          <p:spPr>
            <a:xfrm>
              <a:off x="4879880" y="2466322"/>
              <a:ext cx="2381250" cy="1695450"/>
            </a:xfrm>
            <a:prstGeom prst="rect">
              <a:avLst/>
            </a:prstGeom>
          </p:spPr>
        </p:pic>
      </p:grpSp>
      <p:grpSp>
        <p:nvGrpSpPr>
          <p:cNvPr id="27" name="Group 26"/>
          <p:cNvGrpSpPr/>
          <p:nvPr/>
        </p:nvGrpSpPr>
        <p:grpSpPr>
          <a:xfrm>
            <a:off x="4547244" y="5184163"/>
            <a:ext cx="1390351" cy="1587178"/>
            <a:chOff x="5753098" y="2910995"/>
            <a:chExt cx="752475" cy="859000"/>
          </a:xfrm>
        </p:grpSpPr>
        <p:sp>
          <p:nvSpPr>
            <p:cNvPr id="28" name="Graphic 52"/>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p:cNvPicPr/>
            <p:nvPr/>
          </p:nvPicPr>
          <p:blipFill>
            <a:blip r:embed="rId13">
              <a:extLst>
                <a:ext uri="{96DAC541-7B7A-43D3-8B79-37D633B846F1}">
                  <asvg:svgBlip xmlns:asvg="http://schemas.microsoft.com/office/drawing/2016/SVG/main" r:embed="rId14"/>
                </a:ext>
              </a:extLst>
            </a:blip>
            <a:stretch>
              <a:fillRect/>
            </a:stretch>
          </p:blipFill>
          <p:spPr>
            <a:xfrm>
              <a:off x="5753098" y="2910995"/>
              <a:ext cx="752475" cy="752475"/>
            </a:xfrm>
            <a:prstGeom prst="rect">
              <a:avLst/>
            </a:prstGeom>
          </p:spPr>
        </p:pic>
      </p:grpSp>
      <p:grpSp>
        <p:nvGrpSpPr>
          <p:cNvPr id="30" name="Group 29"/>
          <p:cNvGrpSpPr/>
          <p:nvPr/>
        </p:nvGrpSpPr>
        <p:grpSpPr>
          <a:xfrm rot="20876770">
            <a:off x="8253904" y="3375190"/>
            <a:ext cx="3140803" cy="3571270"/>
            <a:chOff x="5039321" y="2227037"/>
            <a:chExt cx="2032991" cy="2311625"/>
          </a:xfrm>
        </p:grpSpPr>
        <p:pic>
          <p:nvPicPr>
            <p:cNvPr id="31" name="Graphic 30"/>
            <p:cNvPicPr/>
            <p:nvPr/>
          </p:nvPicPr>
          <p:blipFill>
            <a:blip r:embed="rId15">
              <a:extLst>
                <a:ext uri="{96DAC541-7B7A-43D3-8B79-37D633B846F1}">
                  <asvg:svgBlip xmlns:asvg="http://schemas.microsoft.com/office/drawing/2016/SVG/main" r:embed="rId16"/>
                </a:ext>
              </a:extLst>
            </a:blip>
            <a:stretch>
              <a:fillRect/>
            </a:stretch>
          </p:blipFill>
          <p:spPr>
            <a:xfrm>
              <a:off x="5119687" y="2319337"/>
              <a:ext cx="1952625" cy="2219325"/>
            </a:xfrm>
            <a:prstGeom prst="rect">
              <a:avLst/>
            </a:prstGeom>
          </p:spPr>
        </p:pic>
        <p:pic>
          <p:nvPicPr>
            <p:cNvPr id="32" name="Graphic 31"/>
            <p:cNvPicPr/>
            <p:nvPr/>
          </p:nvPicPr>
          <p:blipFill>
            <a:blip r:embed="rId17">
              <a:extLst>
                <a:ext uri="{96DAC541-7B7A-43D3-8B79-37D633B846F1}">
                  <asvg:svgBlip xmlns:asvg="http://schemas.microsoft.com/office/drawing/2016/SVG/main" r:embed="rId18"/>
                </a:ext>
              </a:extLst>
            </a:blip>
            <a:stretch>
              <a:fillRect/>
            </a:stretch>
          </p:blipFill>
          <p:spPr>
            <a:xfrm>
              <a:off x="5039321" y="2227037"/>
              <a:ext cx="2019300" cy="2295525"/>
            </a:xfrm>
            <a:prstGeom prst="rect">
              <a:avLst/>
            </a:prstGeom>
          </p:spPr>
        </p:pic>
      </p:grpSp>
      <p:grpSp>
        <p:nvGrpSpPr>
          <p:cNvPr id="33" name="Group 32"/>
          <p:cNvGrpSpPr/>
          <p:nvPr/>
        </p:nvGrpSpPr>
        <p:grpSpPr>
          <a:xfrm rot="1350781">
            <a:off x="7904833" y="151283"/>
            <a:ext cx="3246925" cy="3122641"/>
            <a:chOff x="5100637" y="2471737"/>
            <a:chExt cx="1990725" cy="1914525"/>
          </a:xfrm>
        </p:grpSpPr>
        <p:pic>
          <p:nvPicPr>
            <p:cNvPr id="34" name="Graphic 33"/>
            <p:cNvPicPr/>
            <p:nvPr/>
          </p:nvPicPr>
          <p:blipFill>
            <a:blip r:embed="rId19">
              <a:extLst>
                <a:ext uri="{96DAC541-7B7A-43D3-8B79-37D633B846F1}">
                  <asvg:svgBlip xmlns:asvg="http://schemas.microsoft.com/office/drawing/2016/SVG/main" r:embed="rId20"/>
                </a:ext>
              </a:extLst>
            </a:blip>
            <a:stretch>
              <a:fillRect/>
            </a:stretch>
          </p:blipFill>
          <p:spPr>
            <a:xfrm>
              <a:off x="5100637" y="2514600"/>
              <a:ext cx="1990725" cy="1828800"/>
            </a:xfrm>
            <a:prstGeom prst="rect">
              <a:avLst/>
            </a:prstGeom>
          </p:spPr>
        </p:pic>
        <p:pic>
          <p:nvPicPr>
            <p:cNvPr id="35" name="Graphic 34"/>
            <p:cNvPicPr/>
            <p:nvPr/>
          </p:nvPicPr>
          <p:blipFill>
            <a:blip r:embed="rId21">
              <a:extLst>
                <a:ext uri="{96DAC541-7B7A-43D3-8B79-37D633B846F1}">
                  <asvg:svgBlip xmlns:asvg="http://schemas.microsoft.com/office/drawing/2016/SVG/main" r:embed="rId22"/>
                </a:ext>
              </a:extLst>
            </a:blip>
            <a:stretch>
              <a:fillRect/>
            </a:stretch>
          </p:blipFill>
          <p:spPr>
            <a:xfrm>
              <a:off x="5119687" y="2471737"/>
              <a:ext cx="1952625" cy="1914525"/>
            </a:xfrm>
            <a:prstGeom prst="rect">
              <a:avLst/>
            </a:prstGeom>
          </p:spPr>
        </p:pic>
      </p:grpSp>
      <p:grpSp>
        <p:nvGrpSpPr>
          <p:cNvPr id="36" name="Group 35"/>
          <p:cNvGrpSpPr/>
          <p:nvPr/>
        </p:nvGrpSpPr>
        <p:grpSpPr>
          <a:xfrm rot="20292915">
            <a:off x="4678514" y="55317"/>
            <a:ext cx="1359763" cy="1692303"/>
            <a:chOff x="5834062" y="3062286"/>
            <a:chExt cx="589306" cy="733425"/>
          </a:xfrm>
        </p:grpSpPr>
        <p:pic>
          <p:nvPicPr>
            <p:cNvPr id="37" name="Graphic 36"/>
            <p:cNvPicPr/>
            <p:nvPr/>
          </p:nvPicPr>
          <p:blipFill>
            <a:blip r:embed="rId23">
              <a:extLst>
                <a:ext uri="{96DAC541-7B7A-43D3-8B79-37D633B846F1}">
                  <asvg:svgBlip xmlns:asvg="http://schemas.microsoft.com/office/drawing/2016/SVG/main" r:embed="rId24"/>
                </a:ext>
              </a:extLst>
            </a:blip>
            <a:stretch>
              <a:fillRect/>
            </a:stretch>
          </p:blipFill>
          <p:spPr>
            <a:xfrm>
              <a:off x="5834062" y="3095625"/>
              <a:ext cx="523875" cy="666750"/>
            </a:xfrm>
            <a:prstGeom prst="rect">
              <a:avLst/>
            </a:prstGeom>
          </p:spPr>
        </p:pic>
        <p:pic>
          <p:nvPicPr>
            <p:cNvPr id="38" name="Graphic 37"/>
            <p:cNvPicPr/>
            <p:nvPr/>
          </p:nvPicPr>
          <p:blipFill>
            <a:blip r:embed="rId25">
              <a:extLst>
                <a:ext uri="{96DAC541-7B7A-43D3-8B79-37D633B846F1}">
                  <asvg:svgBlip xmlns:asvg="http://schemas.microsoft.com/office/drawing/2016/SVG/main" r:embed="rId26"/>
                </a:ext>
              </a:extLst>
            </a:blip>
            <a:stretch>
              <a:fillRect/>
            </a:stretch>
          </p:blipFill>
          <p:spPr>
            <a:xfrm>
              <a:off x="5842343" y="3062286"/>
              <a:ext cx="581025" cy="733425"/>
            </a:xfrm>
            <a:prstGeom prst="rect">
              <a:avLst/>
            </a:prstGeom>
          </p:spPr>
        </p:pic>
      </p:grpSp>
      <p:sp>
        <p:nvSpPr>
          <p:cNvPr id="44" name="TextBox 43"/>
          <p:cNvSpPr txBox="1"/>
          <p:nvPr/>
        </p:nvSpPr>
        <p:spPr>
          <a:xfrm>
            <a:off x="3414442" y="2303113"/>
            <a:ext cx="5419610" cy="245156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44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2. Luyện tập sử dụng từ đồng nghĩa </a:t>
            </a:r>
            <a:endParaRPr kumimoji="0" lang="en-US" sz="4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TextBox 6"/>
          <p:cNvSpPr txBox="1"/>
          <p:nvPr/>
        </p:nvSpPr>
        <p:spPr>
          <a:xfrm>
            <a:off x="700654" y="656238"/>
            <a:ext cx="11047397" cy="3600986"/>
          </a:xfrm>
          <a:prstGeom prst="rect">
            <a:avLst/>
          </a:prstGeom>
          <a:noFill/>
        </p:spPr>
        <p:txBody>
          <a:bodyPr wrap="square">
            <a:spAutoFit/>
          </a:bodyPr>
          <a:lstStyle/>
          <a:p>
            <a:r>
              <a:rPr lang="en-US" sz="3600" b="1">
                <a:solidFill>
                  <a:srgbClr val="FF00FF"/>
                </a:solidFill>
                <a:latin typeface="Arial-Rounded-Bold"/>
              </a:rPr>
              <a:t>2. </a:t>
            </a:r>
            <a:r>
              <a:rPr lang="en-US" sz="3200" b="1">
                <a:solidFill>
                  <a:srgbClr val="000000"/>
                </a:solidFill>
                <a:latin typeface="Arial-BoldMT"/>
              </a:rPr>
              <a:t>Tìm 1 – 2 từ đồng nghĩa có thể thay cho từ in đậm trong mỗi câu sau:</a:t>
            </a:r>
            <a:endParaRPr lang="en-US" sz="3200" b="1">
              <a:solidFill>
                <a:srgbClr val="000000"/>
              </a:solidFill>
              <a:latin typeface="Arial-BoldMT"/>
            </a:endParaRPr>
          </a:p>
          <a:p>
            <a:r>
              <a:rPr lang="en-US" sz="3200">
                <a:solidFill>
                  <a:srgbClr val="000000"/>
                </a:solidFill>
                <a:latin typeface="ArialMT"/>
              </a:rPr>
              <a:t>a. Cả lớp </a:t>
            </a:r>
            <a:r>
              <a:rPr lang="en-US" sz="3200" b="1">
                <a:solidFill>
                  <a:srgbClr val="000000"/>
                </a:solidFill>
                <a:latin typeface="Arial-BoldMT"/>
              </a:rPr>
              <a:t>tích cực </a:t>
            </a:r>
            <a:r>
              <a:rPr lang="en-US" sz="3200">
                <a:solidFill>
                  <a:srgbClr val="000000"/>
                </a:solidFill>
                <a:latin typeface="ArialMT"/>
              </a:rPr>
              <a:t>tham gia phong trào “Kế hoạch nhỏ”.</a:t>
            </a:r>
            <a:endParaRPr lang="en-US" sz="3200">
              <a:solidFill>
                <a:srgbClr val="000000"/>
              </a:solidFill>
              <a:latin typeface="ArialMT"/>
            </a:endParaRPr>
          </a:p>
          <a:p>
            <a:r>
              <a:rPr lang="vi-VN" sz="3200">
                <a:solidFill>
                  <a:srgbClr val="000000"/>
                </a:solidFill>
                <a:latin typeface="ArialMT"/>
              </a:rPr>
              <a:t>b. Học kì vừa qua, Nam đã </a:t>
            </a:r>
            <a:r>
              <a:rPr lang="vi-VN" sz="3200" b="1">
                <a:solidFill>
                  <a:srgbClr val="000000"/>
                </a:solidFill>
                <a:latin typeface="Arial-BoldMT"/>
              </a:rPr>
              <a:t>nỗ lực </a:t>
            </a:r>
            <a:r>
              <a:rPr lang="vi-VN" sz="3200">
                <a:solidFill>
                  <a:srgbClr val="000000"/>
                </a:solidFill>
                <a:latin typeface="ArialMT"/>
              </a:rPr>
              <a:t>vươn lên trong học tập.</a:t>
            </a:r>
            <a:r>
              <a:rPr lang="vi-VN" sz="3200">
                <a:latin typeface="ArialMT"/>
              </a:rPr>
              <a:t> </a:t>
            </a:r>
            <a:endParaRPr lang="en-US" sz="3200">
              <a:latin typeface="ArialMT"/>
            </a:endParaRPr>
          </a:p>
          <a:p>
            <a:r>
              <a:rPr lang="vi-VN" sz="3200">
                <a:latin typeface="ArialMT"/>
              </a:rPr>
              <a:t>c. Uyên Phương </a:t>
            </a:r>
            <a:r>
              <a:rPr lang="vi-VN" sz="3200" b="1">
                <a:latin typeface="Arial-BoldMT"/>
              </a:rPr>
              <a:t>say sưa </a:t>
            </a:r>
            <a:r>
              <a:rPr lang="vi-VN" sz="3200">
                <a:latin typeface="ArialMT"/>
              </a:rPr>
              <a:t>luyện tập để chuẩn bị tham gia cuộc thi “Giọng</a:t>
            </a:r>
            <a:r>
              <a:rPr lang="en-US" sz="3200">
                <a:latin typeface="ArialMT"/>
              </a:rPr>
              <a:t> hát Việt nhí”.</a:t>
            </a:r>
            <a:endParaRPr lang="en-US" sz="3200">
              <a:solidFill>
                <a:srgbClr val="000000"/>
              </a:solidFill>
              <a:latin typeface="ArialMT"/>
            </a:endParaRPr>
          </a:p>
          <a:p>
            <a:endParaRPr kumimoji="0" lang="en-US" altLang="en-US" sz="3200" i="0" u="none" strike="noStrike" cap="none" normalizeH="0" baseline="0" dirty="0">
              <a:ln>
                <a:noFill/>
              </a:ln>
              <a:effectLst/>
              <a:latin typeface="Calibri" panose="020F0502020204030204" pitchFamily="34" charset="0"/>
              <a:cs typeface="Calibri" panose="020F0502020204030204" pitchFamily="34" charset="0"/>
            </a:endParaRPr>
          </a:p>
        </p:txBody>
      </p:sp>
      <p:pic>
        <p:nvPicPr>
          <p:cNvPr id="2" name="Hình ảnh 1" descr="Ảnh có chứa Phim hoạt hình, minh họa, hình vẽ, Hoạt hình&#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10000" b="92100" l="10000" r="90000">
                        <a14:foregroundMark x1="19600" y1="52351" x2="20700" y2="56350"/>
                        <a14:foregroundMark x1="14950" y1="35450" x2="18865" y2="49679"/>
                        <a14:foregroundMark x1="32838" y1="52550" x2="33200" y2="63100"/>
                        <a14:foregroundMark x1="32500" y1="42700" x2="32838" y2="52550"/>
                        <a14:foregroundMark x1="25900" y1="60600" x2="29000" y2="70100"/>
                        <a14:foregroundMark x1="29000" y1="70100" x2="32150" y2="74100"/>
                        <a14:foregroundMark x1="35700" y1="56050" x2="35700" y2="71900"/>
                        <a14:foregroundMark x1="70500" y1="41200" x2="71500" y2="59400"/>
                        <a14:foregroundMark x1="79400" y1="34250" x2="81450" y2="43900"/>
                        <a14:foregroundMark x1="63900" y1="32400" x2="65750" y2="40500"/>
                        <a14:foregroundMark x1="69450" y1="60400" x2="68100" y2="69850"/>
                        <a14:foregroundMark x1="85650" y1="52850" x2="71850" y2="62800"/>
                        <a14:foregroundMark x1="19900" y1="91000" x2="30800" y2="90800"/>
                        <a14:foregroundMark x1="64350" y1="91900" x2="73200" y2="92100"/>
                        <a14:foregroundMark x1="66650" y1="59000" x2="64650" y2="71800"/>
                        <a14:foregroundMark x1="73350" y1="66200" x2="72800" y2="70550"/>
                        <a14:foregroundMark x1="60800" y1="35900" x2="60800" y2="45000"/>
                        <a14:foregroundMark x1="54350" y1="50800" x2="59100" y2="55350"/>
                        <a14:backgroundMark x1="18000" y1="50350" x2="19100" y2="51100"/>
                        <a14:backgroundMark x1="19000" y1="51350" x2="19800" y2="52200"/>
                        <a14:backgroundMark x1="19100" y1="51800" x2="19900" y2="52650"/>
                        <a14:backgroundMark x1="32650" y1="52550" x2="32650" y2="52550"/>
                      </a14:backgroundRemoval>
                    </a14:imgEffect>
                  </a14:imgLayer>
                </a14:imgProps>
              </a:ext>
              <a:ext uri="{28A0092B-C50C-407E-A947-70E740481C1C}">
                <a14:useLocalDpi xmlns:a14="http://schemas.microsoft.com/office/drawing/2010/main" val="0"/>
              </a:ext>
            </a:extLst>
          </a:blip>
          <a:stretch>
            <a:fillRect/>
          </a:stretch>
        </p:blipFill>
        <p:spPr>
          <a:xfrm>
            <a:off x="6224352" y="2330543"/>
            <a:ext cx="4630124" cy="46301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0" name="Hình ảnh 9" descr="Ảnh có chứa Hoạt hình, Phim hoạt hình, hoạt hình Nhật Bản, phim hoạt hình&#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299" y="964398"/>
            <a:ext cx="7099375" cy="7099375"/>
          </a:xfrm>
          <a:prstGeom prst="rect">
            <a:avLst/>
          </a:prstGeom>
        </p:spPr>
      </p:pic>
      <p:sp>
        <p:nvSpPr>
          <p:cNvPr id="11" name="Hộp Văn bản 10"/>
          <p:cNvSpPr txBox="1"/>
          <p:nvPr/>
        </p:nvSpPr>
        <p:spPr>
          <a:xfrm>
            <a:off x="1765688" y="805372"/>
            <a:ext cx="793490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C00000"/>
                </a:solidFill>
                <a:effectLst/>
                <a:uLnTx/>
                <a:uFillTx/>
                <a:latin typeface="SVN-Apple" panose="02040603050506020204" pitchFamily="18" charset="0"/>
                <a:cs typeface="Arial" panose="020B0604020202020204" pitchFamily="34" charset="0"/>
              </a:rPr>
              <a:t>Thảo luận</a:t>
            </a:r>
            <a:r>
              <a:rPr kumimoji="0" lang="en-US" sz="5400" b="0" i="0" u="none" strike="noStrike" kern="1200" cap="none" spc="0" normalizeH="0" noProof="0">
                <a:ln>
                  <a:noFill/>
                </a:ln>
                <a:solidFill>
                  <a:srgbClr val="C00000"/>
                </a:solidFill>
                <a:effectLst/>
                <a:uLnTx/>
                <a:uFillTx/>
                <a:latin typeface="SVN-Apple" panose="02040603050506020204" pitchFamily="18" charset="0"/>
                <a:cs typeface="Arial" panose="020B0604020202020204" pitchFamily="34" charset="0"/>
              </a:rPr>
              <a:t> </a:t>
            </a:r>
            <a:r>
              <a:rPr lang="vi-VN" sz="5400" noProof="0">
                <a:solidFill>
                  <a:srgbClr val="C00000"/>
                </a:solidFill>
                <a:latin typeface="SVN-Apple" panose="02040603050506020204" pitchFamily="18" charset="0"/>
                <a:cs typeface="Arial" panose="020B0604020202020204" pitchFamily="34" charset="0"/>
              </a:rPr>
              <a:t>nhóm </a:t>
            </a:r>
            <a:r>
              <a:rPr lang="en-US" sz="5400" noProof="0">
                <a:solidFill>
                  <a:srgbClr val="C00000"/>
                </a:solidFill>
                <a:latin typeface="SVN-Apple" panose="02040603050506020204" pitchFamily="18" charset="0"/>
                <a:cs typeface="Arial" panose="020B0604020202020204" pitchFamily="34" charset="0"/>
              </a:rPr>
              <a:t>4 Khăn trải bàn</a:t>
            </a:r>
            <a:endParaRPr kumimoji="0" lang="vi-VN" sz="5400" b="0" i="0" u="none" strike="noStrike" kern="1200" cap="none" spc="0" normalizeH="0" baseline="0" noProof="0">
              <a:ln>
                <a:noFill/>
              </a:ln>
              <a:solidFill>
                <a:srgbClr val="C00000"/>
              </a:solidFill>
              <a:effectLst/>
              <a:uLnTx/>
              <a:uFillTx/>
              <a:latin typeface="SVN-Apple" panose="020406030505060202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Hộp Văn bản 10"/>
          <p:cNvSpPr txBox="1"/>
          <p:nvPr/>
        </p:nvSpPr>
        <p:spPr>
          <a:xfrm>
            <a:off x="404054" y="884884"/>
            <a:ext cx="11383889" cy="4708981"/>
          </a:xfrm>
          <a:prstGeom prst="rect">
            <a:avLst/>
          </a:prstGeom>
          <a:noFill/>
        </p:spPr>
        <p:txBody>
          <a:bodyPr wrap="square">
            <a:spAutoFit/>
          </a:bodyPr>
          <a:lstStyle/>
          <a:p>
            <a:pPr lvl="0" algn="ctr">
              <a:defRPr/>
            </a:pPr>
            <a:r>
              <a:rPr lang="vi-VN" sz="6000">
                <a:solidFill>
                  <a:srgbClr val="C00000"/>
                </a:solidFill>
                <a:latin typeface="SVN-Apple" panose="02040603050506020204" pitchFamily="18" charset="0"/>
                <a:cs typeface="Arial" panose="020B0604020202020204" pitchFamily="34" charset="0"/>
              </a:rPr>
              <a:t>HS chơi trò chơi Xây nhà để chia sẻ kết quả trước lớp: </a:t>
            </a:r>
            <a:r>
              <a:rPr lang="vi-VN" sz="6000">
                <a:solidFill>
                  <a:srgbClr val="0070C0"/>
                </a:solidFill>
                <a:latin typeface="SVN-Apple" panose="02040603050506020204" pitchFamily="18" charset="0"/>
                <a:cs typeface="Arial" panose="020B0604020202020204" pitchFamily="34" charset="0"/>
              </a:rPr>
              <a:t>Chia số HS trong lớp thành bốn đội. Mỗi thành viên trong đội lần lượt dán các thẻ từ ghi đáp án thành ngôi nhà. Nhóm nào “xây” được ngôi nhà cao nhất là nhóm chiến thắng.</a:t>
            </a:r>
            <a:endParaRPr kumimoji="0" lang="vi-VN" sz="6000" b="0" i="0" u="none" strike="noStrike" kern="1200" cap="none" spc="0" normalizeH="0" baseline="0" noProof="0">
              <a:ln>
                <a:noFill/>
              </a:ln>
              <a:solidFill>
                <a:srgbClr val="0070C0"/>
              </a:solidFill>
              <a:effectLst/>
              <a:uLnTx/>
              <a:uFillTx/>
              <a:latin typeface="SVN-Apple" panose="020406030505060202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oa, hình vẽ, bức vẽ, phim hoạt hình&#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t="9541" b="6085"/>
          <a:stretch>
            <a:fillRect/>
          </a:stretch>
        </p:blipFill>
        <p:spPr>
          <a:xfrm>
            <a:off x="0" y="0"/>
            <a:ext cx="12192000" cy="6858000"/>
          </a:xfrm>
          <a:prstGeom prst="rect">
            <a:avLst/>
          </a:prstGeom>
        </p:spPr>
      </p:pic>
      <p:sp>
        <p:nvSpPr>
          <p:cNvPr id="2" name="Hộp Văn bản 1"/>
          <p:cNvSpPr txBox="1"/>
          <p:nvPr/>
        </p:nvSpPr>
        <p:spPr>
          <a:xfrm>
            <a:off x="2453451" y="1867254"/>
            <a:ext cx="6422135" cy="101566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defRPr/>
            </a:pPr>
            <a:r>
              <a:rPr kumimoji="0" lang="vi-VN" sz="6000" b="0" i="0" u="none" strike="noStrike" kern="1200" cap="none" spc="0" normalizeH="0" baseline="0" noProof="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Yêu cầu cần đạt</a:t>
            </a:r>
            <a:endParaRPr kumimoji="0" lang="sv-SE" sz="6000" b="0" i="0" u="none" strike="noStrike" kern="1200" cap="none" spc="0" normalizeH="0" baseline="0" noProof="0" dirty="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endParaRPr>
          </a:p>
        </p:txBody>
      </p:sp>
      <p:sp>
        <p:nvSpPr>
          <p:cNvPr id="4" name="Rectangle: Rounded Corners 7"/>
          <p:cNvSpPr/>
          <p:nvPr/>
        </p:nvSpPr>
        <p:spPr>
          <a:xfrm>
            <a:off x="1248032" y="2776225"/>
            <a:ext cx="8091580" cy="2994380"/>
          </a:xfrm>
          <a:custGeom>
            <a:avLst/>
            <a:gdLst>
              <a:gd name="connsiteX0" fmla="*/ 0 w 8091580"/>
              <a:gd name="connsiteY0" fmla="*/ 297731 h 2994380"/>
              <a:gd name="connsiteX1" fmla="*/ 297731 w 8091580"/>
              <a:gd name="connsiteY1" fmla="*/ 0 h 2994380"/>
              <a:gd name="connsiteX2" fmla="*/ 7793849 w 8091580"/>
              <a:gd name="connsiteY2" fmla="*/ 0 h 2994380"/>
              <a:gd name="connsiteX3" fmla="*/ 8091580 w 8091580"/>
              <a:gd name="connsiteY3" fmla="*/ 297731 h 2994380"/>
              <a:gd name="connsiteX4" fmla="*/ 8091580 w 8091580"/>
              <a:gd name="connsiteY4" fmla="*/ 2696649 h 2994380"/>
              <a:gd name="connsiteX5" fmla="*/ 7793849 w 8091580"/>
              <a:gd name="connsiteY5" fmla="*/ 2994380 h 2994380"/>
              <a:gd name="connsiteX6" fmla="*/ 297731 w 8091580"/>
              <a:gd name="connsiteY6" fmla="*/ 2994380 h 2994380"/>
              <a:gd name="connsiteX7" fmla="*/ 0 w 8091580"/>
              <a:gd name="connsiteY7" fmla="*/ 2696649 h 2994380"/>
              <a:gd name="connsiteX8" fmla="*/ 0 w 8091580"/>
              <a:gd name="connsiteY8" fmla="*/ 297731 h 299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1580" h="2994380" fill="none" extrusionOk="0">
                <a:moveTo>
                  <a:pt x="0" y="297731"/>
                </a:moveTo>
                <a:cubicBezTo>
                  <a:pt x="-26484" y="129015"/>
                  <a:pt x="157430" y="19735"/>
                  <a:pt x="297731" y="0"/>
                </a:cubicBezTo>
                <a:cubicBezTo>
                  <a:pt x="1304355" y="130954"/>
                  <a:pt x="5381844" y="43574"/>
                  <a:pt x="7793849" y="0"/>
                </a:cubicBezTo>
                <a:cubicBezTo>
                  <a:pt x="7969128" y="16708"/>
                  <a:pt x="8104804" y="149498"/>
                  <a:pt x="8091580" y="297731"/>
                </a:cubicBezTo>
                <a:cubicBezTo>
                  <a:pt x="7941141" y="1293341"/>
                  <a:pt x="8177459" y="2326912"/>
                  <a:pt x="8091580" y="2696649"/>
                </a:cubicBezTo>
                <a:cubicBezTo>
                  <a:pt x="8065958" y="2865288"/>
                  <a:pt x="7947775" y="2987131"/>
                  <a:pt x="7793849" y="2994380"/>
                </a:cubicBezTo>
                <a:cubicBezTo>
                  <a:pt x="5127604" y="3149577"/>
                  <a:pt x="2547712" y="3157400"/>
                  <a:pt x="297731" y="2994380"/>
                </a:cubicBezTo>
                <a:cubicBezTo>
                  <a:pt x="134712" y="2975273"/>
                  <a:pt x="-20227" y="2872892"/>
                  <a:pt x="0" y="2696649"/>
                </a:cubicBezTo>
                <a:cubicBezTo>
                  <a:pt x="64656" y="2139335"/>
                  <a:pt x="-17807" y="583473"/>
                  <a:pt x="0" y="297731"/>
                </a:cubicBezTo>
                <a:close/>
              </a:path>
              <a:path w="8091580" h="2994380" stroke="0" extrusionOk="0">
                <a:moveTo>
                  <a:pt x="0" y="297731"/>
                </a:moveTo>
                <a:cubicBezTo>
                  <a:pt x="-6961" y="129005"/>
                  <a:pt x="104576" y="10780"/>
                  <a:pt x="297731" y="0"/>
                </a:cubicBezTo>
                <a:cubicBezTo>
                  <a:pt x="2300400" y="132882"/>
                  <a:pt x="5565104" y="-84951"/>
                  <a:pt x="7793849" y="0"/>
                </a:cubicBezTo>
                <a:cubicBezTo>
                  <a:pt x="7955212" y="2997"/>
                  <a:pt x="8085952" y="164405"/>
                  <a:pt x="8091580" y="297731"/>
                </a:cubicBezTo>
                <a:cubicBezTo>
                  <a:pt x="8111767" y="706597"/>
                  <a:pt x="8244060" y="1581022"/>
                  <a:pt x="8091580" y="2696649"/>
                </a:cubicBezTo>
                <a:cubicBezTo>
                  <a:pt x="8101710" y="2862283"/>
                  <a:pt x="7970823" y="2968570"/>
                  <a:pt x="7793849" y="2994380"/>
                </a:cubicBezTo>
                <a:cubicBezTo>
                  <a:pt x="6544227" y="3082019"/>
                  <a:pt x="1908450" y="2921701"/>
                  <a:pt x="297731" y="2994380"/>
                </a:cubicBezTo>
                <a:cubicBezTo>
                  <a:pt x="131928" y="2981302"/>
                  <a:pt x="-8777" y="2873278"/>
                  <a:pt x="0" y="2696649"/>
                </a:cubicBezTo>
                <a:cubicBezTo>
                  <a:pt x="-38581" y="2448060"/>
                  <a:pt x="63341" y="1221028"/>
                  <a:pt x="0" y="297731"/>
                </a:cubicBezTo>
                <a:close/>
              </a:path>
            </a:pathLst>
          </a:custGeom>
          <a:solidFill>
            <a:schemeClr val="bg1">
              <a:alpha val="80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Hộp Văn bản 7"/>
          <p:cNvSpPr txBox="1"/>
          <p:nvPr/>
        </p:nvSpPr>
        <p:spPr>
          <a:xfrm>
            <a:off x="2499547" y="3429000"/>
            <a:ext cx="7121727" cy="1569660"/>
          </a:xfrm>
          <a:prstGeom prst="rect">
            <a:avLst/>
          </a:prstGeom>
          <a:noFill/>
        </p:spPr>
        <p:txBody>
          <a:bodyPr wrap="square" rtlCol="0">
            <a:spAutoFit/>
          </a:bodyPr>
          <a:lstStyle/>
          <a:p>
            <a:pPr algn="ctr"/>
            <a:r>
              <a:rPr lang="en-US" sz="4800"/>
              <a:t>Luyện tập sử dụng từ đồng nghĩa và từ đa nghĩa.</a:t>
            </a:r>
            <a:endParaRPr lang="vi-VN" sz="4800" dirty="0"/>
          </a:p>
        </p:txBody>
      </p:sp>
      <p:pic>
        <p:nvPicPr>
          <p:cNvPr id="11" name="Hình ảnh 10" descr="Ảnh có chứa mặt cười, biểu tượng cảm xúc, cười, màu vàng&#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369" y="2954022"/>
            <a:ext cx="2165158" cy="1319393"/>
          </a:xfrm>
          <a:prstGeom prst="rect">
            <a:avLst/>
          </a:prstGeom>
        </p:spPr>
      </p:pic>
      <p:pic>
        <p:nvPicPr>
          <p:cNvPr id="5" name="Picture 4"/>
          <p:cNvPicPr>
            <a:picLocks noChangeAspect="1"/>
          </p:cNvPicPr>
          <p:nvPr/>
        </p:nvPicPr>
        <p:blipFill>
          <a:blip r:embed="rId3"/>
          <a:stretch>
            <a:fillRect/>
          </a:stretch>
        </p:blipFill>
        <p:spPr>
          <a:xfrm>
            <a:off x="2128722" y="1688830"/>
            <a:ext cx="6931753" cy="16033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0" y="0"/>
            <a:ext cx="12188952" cy="68580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Hình ảnh 4" descr="Ảnh có chứa Phim hoạt hình, Hoạt hình, Mặt người, trang phục&#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t="15429"/>
          <a:stretch>
            <a:fillRect/>
          </a:stretch>
        </p:blipFill>
        <p:spPr>
          <a:xfrm>
            <a:off x="-3028" y="0"/>
            <a:ext cx="12191980" cy="6856718"/>
          </a:xfrm>
          <a:prstGeom prst="rect">
            <a:avLst/>
          </a:prstGeom>
        </p:spPr>
      </p:pic>
      <p:sp>
        <p:nvSpPr>
          <p:cNvPr id="4" name="Hộp Văn bản 3"/>
          <p:cNvSpPr txBox="1"/>
          <p:nvPr/>
        </p:nvSpPr>
        <p:spPr>
          <a:xfrm>
            <a:off x="3681021" y="97255"/>
            <a:ext cx="431744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8000" b="0" i="0" u="none" strike="noStrike" kern="1200" cap="none" spc="0" normalizeH="0" baseline="0" noProof="0">
                <a:ln w="127000">
                  <a:solidFill>
                    <a:prstClr val="white"/>
                  </a:solidFill>
                </a:ln>
                <a:solidFill>
                  <a:prstClr val="white"/>
                </a:solidFill>
                <a:effectLst/>
                <a:uLnTx/>
                <a:uFillTx/>
                <a:latin typeface="SVN-Apple" panose="02040603050506020204" pitchFamily="18" charset="0"/>
                <a:ea typeface="+mn-ea"/>
                <a:cs typeface="Arial" panose="020B0604020202020204" pitchFamily="34" charset="0"/>
              </a:rPr>
              <a:t>CHIA SẺ TRƯỚC LỚP</a:t>
            </a:r>
            <a:endParaRPr kumimoji="0" lang="vi-VN" sz="8000" b="0" i="0" u="none" strike="noStrike" kern="1200" cap="none" spc="0" normalizeH="0" baseline="0" noProof="0">
              <a:ln w="127000">
                <a:solidFill>
                  <a:prstClr val="white"/>
                </a:solidFill>
              </a:ln>
              <a:solidFill>
                <a:prstClr val="white"/>
              </a:solidFill>
              <a:effectLst/>
              <a:uLnTx/>
              <a:uFillTx/>
              <a:latin typeface="SVN-Apple" panose="02040603050506020204" pitchFamily="18" charset="0"/>
              <a:ea typeface="+mn-ea"/>
              <a:cs typeface="Arial" panose="020B0604020202020204" pitchFamily="34" charset="0"/>
            </a:endParaRPr>
          </a:p>
        </p:txBody>
      </p:sp>
      <p:sp>
        <p:nvSpPr>
          <p:cNvPr id="3" name="Hộp Văn bản 2"/>
          <p:cNvSpPr txBox="1"/>
          <p:nvPr/>
        </p:nvSpPr>
        <p:spPr>
          <a:xfrm>
            <a:off x="3634362" y="98537"/>
            <a:ext cx="431744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80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rPr>
              <a:t>CHIA SẺ TRƯỚC LỚP</a:t>
            </a:r>
            <a:endParaRPr kumimoji="0" lang="vi-VN" sz="80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Hộp Văn bản 10"/>
          <p:cNvSpPr txBox="1"/>
          <p:nvPr/>
        </p:nvSpPr>
        <p:spPr>
          <a:xfrm>
            <a:off x="980524" y="1063789"/>
            <a:ext cx="11383889" cy="4154984"/>
          </a:xfrm>
          <a:prstGeom prst="rect">
            <a:avLst/>
          </a:prstGeom>
          <a:noFill/>
        </p:spPr>
        <p:txBody>
          <a:bodyPr wrap="square">
            <a:spAutoFit/>
          </a:bodyPr>
          <a:lstStyle/>
          <a:p>
            <a:pPr lvl="0" algn="just">
              <a:defRPr/>
            </a:pPr>
            <a:r>
              <a:rPr lang="en-US" sz="6600">
                <a:solidFill>
                  <a:srgbClr val="0070C0"/>
                </a:solidFill>
                <a:latin typeface="Arial" panose="020B0604020202020204" pitchFamily="34" charset="0"/>
                <a:cs typeface="Arial" panose="020B0604020202020204" pitchFamily="34" charset="0"/>
              </a:rPr>
              <a:t>Gợi ý</a:t>
            </a:r>
            <a:endParaRPr lang="en-US" sz="6600">
              <a:solidFill>
                <a:srgbClr val="0070C0"/>
              </a:solidFill>
              <a:latin typeface="Arial" panose="020B0604020202020204" pitchFamily="34" charset="0"/>
              <a:cs typeface="Arial" panose="020B0604020202020204" pitchFamily="34" charset="0"/>
            </a:endParaRPr>
          </a:p>
          <a:p>
            <a:pPr lvl="0" algn="just">
              <a:defRPr/>
            </a:pPr>
            <a:r>
              <a:rPr lang="vi-VN" sz="6600">
                <a:solidFill>
                  <a:srgbClr val="C00000"/>
                </a:solidFill>
                <a:latin typeface="Arial" panose="020B0604020202020204" pitchFamily="34" charset="0"/>
                <a:cs typeface="Arial" panose="020B0604020202020204" pitchFamily="34" charset="0"/>
              </a:rPr>
              <a:t>a. nhiệt tình, hăng hái,...</a:t>
            </a:r>
            <a:endParaRPr lang="vi-VN" sz="6600">
              <a:solidFill>
                <a:srgbClr val="C00000"/>
              </a:solidFill>
              <a:latin typeface="Arial" panose="020B0604020202020204" pitchFamily="34" charset="0"/>
              <a:cs typeface="Arial" panose="020B0604020202020204" pitchFamily="34" charset="0"/>
            </a:endParaRPr>
          </a:p>
          <a:p>
            <a:pPr lvl="0" algn="just">
              <a:defRPr/>
            </a:pPr>
            <a:r>
              <a:rPr lang="vi-VN" sz="6600">
                <a:solidFill>
                  <a:srgbClr val="C00000"/>
                </a:solidFill>
                <a:latin typeface="Arial" panose="020B0604020202020204" pitchFamily="34" charset="0"/>
                <a:cs typeface="Arial" panose="020B0604020202020204" pitchFamily="34" charset="0"/>
              </a:rPr>
              <a:t>b. cố gắng, gắng sức,...</a:t>
            </a:r>
            <a:endParaRPr lang="vi-VN" sz="6600">
              <a:solidFill>
                <a:srgbClr val="C00000"/>
              </a:solidFill>
              <a:latin typeface="Arial" panose="020B0604020202020204" pitchFamily="34" charset="0"/>
              <a:cs typeface="Arial" panose="020B0604020202020204" pitchFamily="34" charset="0"/>
            </a:endParaRPr>
          </a:p>
          <a:p>
            <a:pPr lvl="0" algn="just">
              <a:defRPr/>
            </a:pPr>
            <a:r>
              <a:rPr lang="vi-VN" sz="6600">
                <a:solidFill>
                  <a:srgbClr val="C00000"/>
                </a:solidFill>
                <a:latin typeface="Arial" panose="020B0604020202020204" pitchFamily="34" charset="0"/>
                <a:cs typeface="Arial" panose="020B0604020202020204" pitchFamily="34" charset="0"/>
              </a:rPr>
              <a:t>c. miệt mài, say mê,...</a:t>
            </a:r>
            <a:endParaRPr lang="vi-VN" sz="6600">
              <a:solidFill>
                <a:srgbClr val="C0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6"/>
          <p:cNvSpPr txBox="1"/>
          <p:nvPr/>
        </p:nvSpPr>
        <p:spPr>
          <a:xfrm>
            <a:off x="740410" y="610136"/>
            <a:ext cx="11047397" cy="62478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00FF"/>
                </a:solidFill>
                <a:effectLst/>
                <a:uLnTx/>
                <a:uFillTx/>
                <a:latin typeface="Arial-Rounded-Bold"/>
                <a:ea typeface="+mn-ea"/>
                <a:cs typeface="+mn-cs"/>
              </a:rPr>
              <a:t>LỜI</a:t>
            </a:r>
            <a:r>
              <a:rPr kumimoji="0" lang="en-US" sz="4000" b="1" i="0" u="none" strike="noStrike" kern="1200" cap="none" spc="0" normalizeH="0" noProof="0">
                <a:ln>
                  <a:noFill/>
                </a:ln>
                <a:solidFill>
                  <a:srgbClr val="FF00FF"/>
                </a:solidFill>
                <a:effectLst/>
                <a:uLnTx/>
                <a:uFillTx/>
                <a:latin typeface="Arial-Rounded-Bold"/>
                <a:ea typeface="+mn-ea"/>
                <a:cs typeface="+mn-cs"/>
              </a:rPr>
              <a:t> GIẢI</a:t>
            </a:r>
            <a:endParaRPr kumimoji="0" lang="en-US" sz="3600" b="1" i="0" u="none" strike="noStrike" kern="1200" cap="none" spc="0" normalizeH="0" baseline="0" noProof="0">
              <a:ln>
                <a:noFill/>
              </a:ln>
              <a:solidFill>
                <a:srgbClr val="000000"/>
              </a:solidFill>
              <a:effectLst/>
              <a:uLnTx/>
              <a:uFillTx/>
              <a:latin typeface="Arial-BoldMT"/>
              <a:ea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F0000"/>
                </a:solidFill>
                <a:effectLst/>
                <a:uLnTx/>
                <a:uFillTx/>
                <a:latin typeface="ArialMT"/>
                <a:ea typeface="+mn-ea"/>
              </a:rPr>
              <a:t>a.</a:t>
            </a:r>
            <a:r>
              <a:rPr kumimoji="0" lang="en-US" sz="3600" b="0" i="0" u="none" strike="noStrike" kern="1200" cap="none" spc="0" normalizeH="0" baseline="0" noProof="0">
                <a:ln>
                  <a:noFill/>
                </a:ln>
                <a:solidFill>
                  <a:srgbClr val="000000"/>
                </a:solidFill>
                <a:effectLst/>
                <a:uLnTx/>
                <a:uFillTx/>
                <a:latin typeface="ArialMT"/>
                <a:ea typeface="+mn-ea"/>
              </a:rPr>
              <a:t> Cả lớp </a:t>
            </a:r>
            <a:r>
              <a:rPr kumimoji="0" lang="en-US" sz="3600" b="1" i="0" u="none" strike="noStrike" kern="1200" cap="none" spc="0" normalizeH="0" baseline="0" noProof="0">
                <a:ln>
                  <a:noFill/>
                </a:ln>
                <a:solidFill>
                  <a:srgbClr val="000000"/>
                </a:solidFill>
                <a:effectLst/>
                <a:uLnTx/>
                <a:uFillTx/>
                <a:latin typeface="Arial-BoldMT"/>
                <a:ea typeface="+mn-ea"/>
              </a:rPr>
              <a:t>tích cực( </a:t>
            </a:r>
            <a:r>
              <a:rPr kumimoji="0" lang="en-US" sz="3600" b="1" i="0" u="none" strike="noStrike" kern="1200" cap="none" spc="0" normalizeH="0" baseline="0" noProof="0">
                <a:ln>
                  <a:noFill/>
                </a:ln>
                <a:solidFill>
                  <a:srgbClr val="FF0000"/>
                </a:solidFill>
                <a:effectLst/>
                <a:uLnTx/>
                <a:uFillTx/>
                <a:latin typeface="Arial-BoldMT"/>
                <a:ea typeface="+mn-ea"/>
              </a:rPr>
              <a:t>nhiệt</a:t>
            </a:r>
            <a:r>
              <a:rPr kumimoji="0" lang="en-US" sz="3600" b="1" i="0" u="none" strike="noStrike" kern="1200" cap="none" spc="0" normalizeH="0" noProof="0">
                <a:ln>
                  <a:noFill/>
                </a:ln>
                <a:solidFill>
                  <a:srgbClr val="FF0000"/>
                </a:solidFill>
                <a:effectLst/>
                <a:uLnTx/>
                <a:uFillTx/>
                <a:latin typeface="Arial-BoldMT"/>
                <a:ea typeface="+mn-ea"/>
              </a:rPr>
              <a:t> tình, hăng hái</a:t>
            </a:r>
            <a:r>
              <a:rPr kumimoji="0" lang="en-US" sz="3600" b="1" i="0" u="none" strike="noStrike" kern="1200" cap="none" spc="0" normalizeH="0" noProof="0">
                <a:ln>
                  <a:noFill/>
                </a:ln>
                <a:solidFill>
                  <a:srgbClr val="000000"/>
                </a:solidFill>
                <a:effectLst/>
                <a:uLnTx/>
                <a:uFillTx/>
                <a:latin typeface="Arial-BoldMT"/>
                <a:ea typeface="+mn-ea"/>
              </a:rPr>
              <a:t>..)</a:t>
            </a:r>
            <a:r>
              <a:rPr kumimoji="0" lang="en-US" sz="3600" b="1" i="0" u="none" strike="noStrike" kern="1200" cap="none" spc="0" normalizeH="0" baseline="0" noProof="0">
                <a:ln>
                  <a:noFill/>
                </a:ln>
                <a:solidFill>
                  <a:srgbClr val="000000"/>
                </a:solidFill>
                <a:effectLst/>
                <a:uLnTx/>
                <a:uFillTx/>
                <a:latin typeface="Arial-BoldMT"/>
                <a:ea typeface="+mn-ea"/>
              </a:rPr>
              <a:t> </a:t>
            </a:r>
            <a:r>
              <a:rPr kumimoji="0" lang="en-US" sz="3600" b="0" i="0" u="none" strike="noStrike" kern="1200" cap="none" spc="0" normalizeH="0" baseline="0" noProof="0">
                <a:ln>
                  <a:noFill/>
                </a:ln>
                <a:solidFill>
                  <a:srgbClr val="000000"/>
                </a:solidFill>
                <a:effectLst/>
                <a:uLnTx/>
                <a:uFillTx/>
                <a:latin typeface="ArialMT"/>
                <a:ea typeface="+mn-ea"/>
              </a:rPr>
              <a:t>tham gia phong trào “Kế hoạch nhỏ”.</a:t>
            </a:r>
            <a:endParaRPr kumimoji="0" lang="en-US" sz="3600" b="0" i="0" u="none" strike="noStrike" kern="1200" cap="none" spc="0" normalizeH="0" baseline="0" noProof="0">
              <a:ln>
                <a:noFill/>
              </a:ln>
              <a:solidFill>
                <a:srgbClr val="000000"/>
              </a:solidFill>
              <a:effectLst/>
              <a:uLnTx/>
              <a:uFillTx/>
              <a:latin typeface="ArialMT"/>
              <a:ea typeface="+mn-ea"/>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srgbClr val="000000"/>
              </a:solidFill>
              <a:effectLst/>
              <a:uLnTx/>
              <a:uFillTx/>
              <a:latin typeface="ArialMT"/>
              <a:ea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srgbClr val="FF0000"/>
                </a:solidFill>
                <a:effectLst/>
                <a:uLnTx/>
                <a:uFillTx/>
                <a:latin typeface="ArialMT"/>
                <a:ea typeface="+mn-ea"/>
              </a:rPr>
              <a:t>b.</a:t>
            </a:r>
            <a:r>
              <a:rPr kumimoji="0" lang="vi-VN" sz="3600" b="0" i="0" u="none" strike="noStrike" kern="1200" cap="none" spc="0" normalizeH="0" baseline="0" noProof="0">
                <a:ln>
                  <a:noFill/>
                </a:ln>
                <a:solidFill>
                  <a:srgbClr val="000000"/>
                </a:solidFill>
                <a:effectLst/>
                <a:uLnTx/>
                <a:uFillTx/>
                <a:latin typeface="ArialMT"/>
                <a:ea typeface="+mn-ea"/>
              </a:rPr>
              <a:t> Học kì vừa qua, Nam đã </a:t>
            </a:r>
            <a:r>
              <a:rPr kumimoji="0" lang="vi-VN" sz="3600" b="1" i="0" u="none" strike="noStrike" kern="1200" cap="none" spc="0" normalizeH="0" baseline="0" noProof="0">
                <a:ln>
                  <a:noFill/>
                </a:ln>
                <a:solidFill>
                  <a:srgbClr val="000000"/>
                </a:solidFill>
                <a:effectLst/>
                <a:uLnTx/>
                <a:uFillTx/>
                <a:latin typeface="Arial-BoldMT"/>
                <a:ea typeface="+mn-ea"/>
              </a:rPr>
              <a:t>nỗ lực</a:t>
            </a:r>
            <a:r>
              <a:rPr kumimoji="0" lang="en-US" sz="3600" b="1" i="0" u="none" strike="noStrike" kern="1200" cap="none" spc="0" normalizeH="0" baseline="0" noProof="0">
                <a:ln>
                  <a:noFill/>
                </a:ln>
                <a:solidFill>
                  <a:srgbClr val="000000"/>
                </a:solidFill>
                <a:effectLst/>
                <a:uLnTx/>
                <a:uFillTx/>
                <a:latin typeface="Arial-BoldMT"/>
                <a:ea typeface="+mn-ea"/>
              </a:rPr>
              <a:t>( </a:t>
            </a:r>
            <a:r>
              <a:rPr kumimoji="0" lang="en-US" sz="3600" b="1" i="0" u="none" strike="noStrike" kern="1200" cap="none" spc="0" normalizeH="0" baseline="0" noProof="0">
                <a:ln>
                  <a:noFill/>
                </a:ln>
                <a:solidFill>
                  <a:srgbClr val="FF0000"/>
                </a:solidFill>
                <a:effectLst/>
                <a:uLnTx/>
                <a:uFillTx/>
                <a:latin typeface="Arial-BoldMT"/>
                <a:ea typeface="+mn-ea"/>
              </a:rPr>
              <a:t>cố</a:t>
            </a:r>
            <a:r>
              <a:rPr kumimoji="0" lang="en-US" sz="3600" b="1" i="0" u="none" strike="noStrike" kern="1200" cap="none" spc="0" normalizeH="0" noProof="0">
                <a:ln>
                  <a:noFill/>
                </a:ln>
                <a:solidFill>
                  <a:srgbClr val="FF0000"/>
                </a:solidFill>
                <a:effectLst/>
                <a:uLnTx/>
                <a:uFillTx/>
                <a:latin typeface="Arial-BoldMT"/>
                <a:ea typeface="+mn-ea"/>
              </a:rPr>
              <a:t> gắng, gắng sức</a:t>
            </a:r>
            <a:r>
              <a:rPr kumimoji="0" lang="en-US" sz="3600" b="1" i="0" u="none" strike="noStrike" kern="1200" cap="none" spc="0" normalizeH="0" noProof="0">
                <a:ln>
                  <a:noFill/>
                </a:ln>
                <a:solidFill>
                  <a:srgbClr val="000000"/>
                </a:solidFill>
                <a:effectLst/>
                <a:uLnTx/>
                <a:uFillTx/>
                <a:latin typeface="Arial-BoldMT"/>
                <a:ea typeface="+mn-ea"/>
              </a:rPr>
              <a:t>...)</a:t>
            </a:r>
            <a:r>
              <a:rPr kumimoji="0" lang="vi-VN" sz="3600" b="1" i="0" u="none" strike="noStrike" kern="1200" cap="none" spc="0" normalizeH="0" baseline="0" noProof="0">
                <a:ln>
                  <a:noFill/>
                </a:ln>
                <a:solidFill>
                  <a:srgbClr val="000000"/>
                </a:solidFill>
                <a:effectLst/>
                <a:uLnTx/>
                <a:uFillTx/>
                <a:latin typeface="Arial-BoldMT"/>
                <a:ea typeface="+mn-ea"/>
              </a:rPr>
              <a:t> </a:t>
            </a:r>
            <a:r>
              <a:rPr kumimoji="0" lang="vi-VN" sz="3600" b="0" i="0" u="none" strike="noStrike" kern="1200" cap="none" spc="0" normalizeH="0" baseline="0" noProof="0">
                <a:ln>
                  <a:noFill/>
                </a:ln>
                <a:solidFill>
                  <a:srgbClr val="000000"/>
                </a:solidFill>
                <a:effectLst/>
                <a:uLnTx/>
                <a:uFillTx/>
                <a:latin typeface="ArialMT"/>
                <a:ea typeface="+mn-ea"/>
              </a:rPr>
              <a:t>vươn lên trong học tập.</a:t>
            </a:r>
            <a:r>
              <a:rPr kumimoji="0" lang="vi-VN" sz="3600" b="0" i="0" u="none" strike="noStrike" kern="1200" cap="none" spc="0" normalizeH="0" baseline="0" noProof="0">
                <a:ln>
                  <a:noFill/>
                </a:ln>
                <a:solidFill>
                  <a:prstClr val="black"/>
                </a:solidFill>
                <a:effectLst/>
                <a:uLnTx/>
                <a:uFillTx/>
                <a:latin typeface="ArialMT"/>
                <a:ea typeface="+mn-ea"/>
              </a:rPr>
              <a:t> </a:t>
            </a:r>
            <a:endParaRPr kumimoji="0" lang="en-US" sz="3600" b="0" i="0" u="none" strike="noStrike" kern="1200" cap="none" spc="0" normalizeH="0" baseline="0" noProof="0">
              <a:ln>
                <a:noFill/>
              </a:ln>
              <a:solidFill>
                <a:prstClr val="black"/>
              </a:solidFill>
              <a:effectLst/>
              <a:uLnTx/>
              <a:uFillTx/>
              <a:latin typeface="ArialMT"/>
              <a:ea typeface="+mn-ea"/>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ArialMT"/>
              <a:ea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srgbClr val="FF0000"/>
                </a:solidFill>
                <a:effectLst/>
                <a:uLnTx/>
                <a:uFillTx/>
                <a:latin typeface="ArialMT"/>
                <a:ea typeface="+mn-ea"/>
              </a:rPr>
              <a:t>c. </a:t>
            </a:r>
            <a:r>
              <a:rPr kumimoji="0" lang="vi-VN" sz="3600" b="0" i="0" u="none" strike="noStrike" kern="1200" cap="none" spc="0" normalizeH="0" baseline="0" noProof="0">
                <a:ln>
                  <a:noFill/>
                </a:ln>
                <a:solidFill>
                  <a:prstClr val="black"/>
                </a:solidFill>
                <a:effectLst/>
                <a:uLnTx/>
                <a:uFillTx/>
                <a:latin typeface="ArialMT"/>
                <a:ea typeface="+mn-ea"/>
              </a:rPr>
              <a:t>Uyên Phương </a:t>
            </a:r>
            <a:r>
              <a:rPr kumimoji="0" lang="vi-VN" sz="3600" b="1" i="0" u="none" strike="noStrike" kern="1200" cap="none" spc="0" normalizeH="0" baseline="0" noProof="0">
                <a:ln>
                  <a:noFill/>
                </a:ln>
                <a:solidFill>
                  <a:prstClr val="black"/>
                </a:solidFill>
                <a:effectLst/>
                <a:uLnTx/>
                <a:uFillTx/>
                <a:latin typeface="Arial-BoldMT"/>
                <a:ea typeface="+mn-ea"/>
              </a:rPr>
              <a:t>say sưa</a:t>
            </a:r>
            <a:r>
              <a:rPr kumimoji="0" lang="en-US" sz="3600" b="1" i="0" u="none" strike="noStrike" kern="1200" cap="none" spc="0" normalizeH="0" baseline="0" noProof="0">
                <a:ln>
                  <a:noFill/>
                </a:ln>
                <a:solidFill>
                  <a:prstClr val="black"/>
                </a:solidFill>
                <a:effectLst/>
                <a:uLnTx/>
                <a:uFillTx/>
                <a:latin typeface="Arial-BoldMT"/>
                <a:ea typeface="+mn-ea"/>
              </a:rPr>
              <a:t>( </a:t>
            </a:r>
            <a:r>
              <a:rPr kumimoji="0" lang="en-US" sz="3600" b="1" i="0" u="none" strike="noStrike" kern="1200" cap="none" spc="0" normalizeH="0" baseline="0" noProof="0">
                <a:ln>
                  <a:noFill/>
                </a:ln>
                <a:solidFill>
                  <a:srgbClr val="FF0000"/>
                </a:solidFill>
                <a:effectLst/>
                <a:uLnTx/>
                <a:uFillTx/>
                <a:latin typeface="Arial-BoldMT"/>
                <a:ea typeface="+mn-ea"/>
              </a:rPr>
              <a:t>miệt</a:t>
            </a:r>
            <a:r>
              <a:rPr kumimoji="0" lang="en-US" sz="3600" b="1" i="0" u="none" strike="noStrike" kern="1200" cap="none" spc="0" normalizeH="0" noProof="0">
                <a:ln>
                  <a:noFill/>
                </a:ln>
                <a:solidFill>
                  <a:srgbClr val="FF0000"/>
                </a:solidFill>
                <a:effectLst/>
                <a:uLnTx/>
                <a:uFillTx/>
                <a:latin typeface="Arial-BoldMT"/>
                <a:ea typeface="+mn-ea"/>
              </a:rPr>
              <a:t> mài, say mê.</a:t>
            </a:r>
            <a:r>
              <a:rPr kumimoji="0" lang="en-US" sz="3600" b="1" i="0" u="none" strike="noStrike" kern="1200" cap="none" spc="0" normalizeH="0" noProof="0">
                <a:ln>
                  <a:noFill/>
                </a:ln>
                <a:solidFill>
                  <a:prstClr val="black"/>
                </a:solidFill>
                <a:effectLst/>
                <a:uLnTx/>
                <a:uFillTx/>
                <a:latin typeface="Arial-BoldMT"/>
                <a:ea typeface="+mn-ea"/>
              </a:rPr>
              <a:t>..)</a:t>
            </a:r>
            <a:r>
              <a:rPr kumimoji="0" lang="vi-VN" sz="3600" b="1" i="0" u="none" strike="noStrike" kern="1200" cap="none" spc="0" normalizeH="0" baseline="0" noProof="0">
                <a:ln>
                  <a:noFill/>
                </a:ln>
                <a:solidFill>
                  <a:prstClr val="black"/>
                </a:solidFill>
                <a:effectLst/>
                <a:uLnTx/>
                <a:uFillTx/>
                <a:latin typeface="Arial-BoldMT"/>
                <a:ea typeface="+mn-ea"/>
              </a:rPr>
              <a:t> </a:t>
            </a:r>
            <a:r>
              <a:rPr kumimoji="0" lang="vi-VN" sz="3600" b="0" i="0" u="none" strike="noStrike" kern="1200" cap="none" spc="0" normalizeH="0" baseline="0" noProof="0">
                <a:ln>
                  <a:noFill/>
                </a:ln>
                <a:solidFill>
                  <a:prstClr val="black"/>
                </a:solidFill>
                <a:effectLst/>
                <a:uLnTx/>
                <a:uFillTx/>
                <a:latin typeface="ArialMT"/>
                <a:ea typeface="+mn-ea"/>
              </a:rPr>
              <a:t>luyện tập để chuẩn bị tham gia cuộc thi “Giọng</a:t>
            </a:r>
            <a:r>
              <a:rPr kumimoji="0" lang="en-US" sz="3600" b="0" i="0" u="none" strike="noStrike" kern="1200" cap="none" spc="0" normalizeH="0" baseline="0" noProof="0">
                <a:ln>
                  <a:noFill/>
                </a:ln>
                <a:solidFill>
                  <a:prstClr val="black"/>
                </a:solidFill>
                <a:effectLst/>
                <a:uLnTx/>
                <a:uFillTx/>
                <a:latin typeface="ArialMT"/>
                <a:ea typeface="+mn-ea"/>
              </a:rPr>
              <a:t> hát Việt nhí”.</a:t>
            </a:r>
            <a:endParaRPr kumimoji="0" lang="en-US" sz="3600" b="0" i="0" u="none" strike="noStrike" kern="1200" cap="none" spc="0" normalizeH="0" baseline="0" noProof="0">
              <a:ln>
                <a:noFill/>
              </a:ln>
              <a:solidFill>
                <a:srgbClr val="000000"/>
              </a:solidFill>
              <a:effectLst/>
              <a:uLnTx/>
              <a:uFillTx/>
              <a:latin typeface="ArialMT"/>
              <a:ea typeface="+mn-ea"/>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p:cNvPicPr/>
          <p:nvPr/>
        </p:nvPicPr>
        <p:blipFill>
          <a:blip r:embed="rId1">
            <a:extLst>
              <a:ext uri="{96DAC541-7B7A-43D3-8B79-37D633B846F1}">
                <asvg:svgBlip xmlns:asvg="http://schemas.microsoft.com/office/drawing/2016/SVG/main" r:embed="rId2"/>
              </a:ext>
            </a:extLst>
          </a:blip>
          <a:stretch>
            <a:fillRect/>
          </a:stretch>
        </p:blipFill>
        <p:spPr>
          <a:xfrm>
            <a:off x="3172850" y="999209"/>
            <a:ext cx="5846299" cy="4859582"/>
          </a:xfrm>
          <a:prstGeom prst="rect">
            <a:avLst/>
          </a:prstGeom>
        </p:spPr>
      </p:pic>
      <p:pic>
        <p:nvPicPr>
          <p:cNvPr id="9" name="Graphic 8"/>
          <p:cNvPicPr/>
          <p:nvPr/>
        </p:nvPicPr>
        <p:blipFill rotWithShape="1">
          <a:blip r:embed="rId3">
            <a:extLst>
              <a:ext uri="{96DAC541-7B7A-43D3-8B79-37D633B846F1}">
                <asvg:svgBlip xmlns:asvg="http://schemas.microsoft.com/office/drawing/2016/SVG/main" r:embed="rId4"/>
              </a:ext>
            </a:extLst>
          </a:blip>
          <a:srcRect r="79125"/>
          <a:stretch>
            <a:fillRect/>
          </a:stretch>
        </p:blipFill>
        <p:spPr>
          <a:xfrm>
            <a:off x="10331" y="0"/>
            <a:ext cx="1431607" cy="6858000"/>
          </a:xfrm>
          <a:prstGeom prst="rect">
            <a:avLst/>
          </a:prstGeom>
        </p:spPr>
      </p:pic>
      <p:pic>
        <p:nvPicPr>
          <p:cNvPr id="10" name="Graphic 9"/>
          <p:cNvPicPr/>
          <p:nvPr/>
        </p:nvPicPr>
        <p:blipFill rotWithShape="1">
          <a:blip r:embed="rId3">
            <a:extLst>
              <a:ext uri="{96DAC541-7B7A-43D3-8B79-37D633B846F1}">
                <asvg:svgBlip xmlns:asvg="http://schemas.microsoft.com/office/drawing/2016/SVG/main" r:embed="rId4"/>
              </a:ext>
            </a:extLst>
          </a:blip>
          <a:srcRect l="80953" r="-98"/>
          <a:stretch>
            <a:fillRect/>
          </a:stretch>
        </p:blipFill>
        <p:spPr>
          <a:xfrm>
            <a:off x="10887327" y="0"/>
            <a:ext cx="1312985" cy="6858000"/>
          </a:xfrm>
          <a:prstGeom prst="rect">
            <a:avLst/>
          </a:prstGeom>
        </p:spPr>
      </p:pic>
      <p:pic>
        <p:nvPicPr>
          <p:cNvPr id="11" name="Graphic 10"/>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a:off x="937845" y="5476897"/>
            <a:ext cx="6201509" cy="1381103"/>
          </a:xfrm>
          <a:prstGeom prst="rect">
            <a:avLst/>
          </a:prstGeom>
        </p:spPr>
      </p:pic>
      <p:pic>
        <p:nvPicPr>
          <p:cNvPr id="12" name="Graphic 11"/>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a:off x="7139353" y="5476897"/>
            <a:ext cx="3502524" cy="1381103"/>
          </a:xfrm>
          <a:prstGeom prst="rect">
            <a:avLst/>
          </a:prstGeom>
        </p:spPr>
      </p:pic>
      <p:pic>
        <p:nvPicPr>
          <p:cNvPr id="13" name="Graphic 12"/>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flipV="1">
            <a:off x="1066379" y="-1370"/>
            <a:ext cx="6201509" cy="1381103"/>
          </a:xfrm>
          <a:prstGeom prst="rect">
            <a:avLst/>
          </a:prstGeom>
        </p:spPr>
      </p:pic>
      <p:pic>
        <p:nvPicPr>
          <p:cNvPr id="14" name="Graphic 13"/>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flipV="1">
            <a:off x="7267887" y="-1370"/>
            <a:ext cx="3502524" cy="1381103"/>
          </a:xfrm>
          <a:prstGeom prst="rect">
            <a:avLst/>
          </a:prstGeom>
        </p:spPr>
      </p:pic>
      <p:grpSp>
        <p:nvGrpSpPr>
          <p:cNvPr id="15" name="Group 14"/>
          <p:cNvGrpSpPr/>
          <p:nvPr/>
        </p:nvGrpSpPr>
        <p:grpSpPr>
          <a:xfrm rot="405034">
            <a:off x="949616" y="3375584"/>
            <a:ext cx="3078388" cy="2780042"/>
            <a:chOff x="5003748" y="2403962"/>
            <a:chExt cx="2162175" cy="1952625"/>
          </a:xfrm>
        </p:grpSpPr>
        <p:sp>
          <p:nvSpPr>
            <p:cNvPr id="16" name="Graphic 29"/>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p:cNvPicPr/>
            <p:nvPr/>
          </p:nvPicPr>
          <p:blipFill>
            <a:blip r:embed="rId5">
              <a:extLst>
                <a:ext uri="{96DAC541-7B7A-43D3-8B79-37D633B846F1}">
                  <asvg:svgBlip xmlns:asvg="http://schemas.microsoft.com/office/drawing/2016/SVG/main" r:embed="rId6"/>
                </a:ext>
              </a:extLst>
            </a:blip>
            <a:stretch>
              <a:fillRect/>
            </a:stretch>
          </p:blipFill>
          <p:spPr>
            <a:xfrm>
              <a:off x="5003748" y="2403962"/>
              <a:ext cx="2162175" cy="1952625"/>
            </a:xfrm>
            <a:prstGeom prst="rect">
              <a:avLst/>
            </a:prstGeom>
          </p:spPr>
        </p:pic>
      </p:grpSp>
      <p:grpSp>
        <p:nvGrpSpPr>
          <p:cNvPr id="18" name="Group 17"/>
          <p:cNvGrpSpPr/>
          <p:nvPr/>
        </p:nvGrpSpPr>
        <p:grpSpPr>
          <a:xfrm rot="16848337">
            <a:off x="604614" y="2499764"/>
            <a:ext cx="2082849" cy="1320029"/>
            <a:chOff x="5636628" y="3140120"/>
            <a:chExt cx="901759" cy="571500"/>
          </a:xfrm>
        </p:grpSpPr>
        <p:sp>
          <p:nvSpPr>
            <p:cNvPr id="19" name="Graphic 36"/>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p:cNvPicPr/>
            <p:nvPr/>
          </p:nvPicPr>
          <p:blipFill>
            <a:blip r:embed="rId7">
              <a:extLst>
                <a:ext uri="{96DAC541-7B7A-43D3-8B79-37D633B846F1}">
                  <asvg:svgBlip xmlns:asvg="http://schemas.microsoft.com/office/drawing/2016/SVG/main" r:embed="rId8"/>
                </a:ext>
              </a:extLst>
            </a:blip>
            <a:stretch>
              <a:fillRect/>
            </a:stretch>
          </p:blipFill>
          <p:spPr>
            <a:xfrm>
              <a:off x="5636628" y="3140120"/>
              <a:ext cx="885825" cy="571500"/>
            </a:xfrm>
            <a:prstGeom prst="rect">
              <a:avLst/>
            </a:prstGeom>
          </p:spPr>
        </p:pic>
      </p:grpSp>
      <p:grpSp>
        <p:nvGrpSpPr>
          <p:cNvPr id="21" name="Group 20"/>
          <p:cNvGrpSpPr/>
          <p:nvPr/>
        </p:nvGrpSpPr>
        <p:grpSpPr>
          <a:xfrm>
            <a:off x="9672800" y="2462042"/>
            <a:ext cx="1574603" cy="1381103"/>
            <a:chOff x="5720147" y="2997178"/>
            <a:chExt cx="882811" cy="774324"/>
          </a:xfrm>
        </p:grpSpPr>
        <p:sp>
          <p:nvSpPr>
            <p:cNvPr id="22" name="Graphic 40"/>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p:cNvPicPr/>
            <p:nvPr/>
          </p:nvPicPr>
          <p:blipFill>
            <a:blip r:embed="rId9">
              <a:extLst>
                <a:ext uri="{96DAC541-7B7A-43D3-8B79-37D633B846F1}">
                  <asvg:svgBlip xmlns:asvg="http://schemas.microsoft.com/office/drawing/2016/SVG/main" r:embed="rId10"/>
                </a:ext>
              </a:extLst>
            </a:blip>
            <a:stretch>
              <a:fillRect/>
            </a:stretch>
          </p:blipFill>
          <p:spPr>
            <a:xfrm>
              <a:off x="5726658" y="2997178"/>
              <a:ext cx="876300" cy="723900"/>
            </a:xfrm>
            <a:prstGeom prst="rect">
              <a:avLst/>
            </a:prstGeom>
          </p:spPr>
        </p:pic>
      </p:grpSp>
      <p:grpSp>
        <p:nvGrpSpPr>
          <p:cNvPr id="24" name="Group 23"/>
          <p:cNvGrpSpPr/>
          <p:nvPr/>
        </p:nvGrpSpPr>
        <p:grpSpPr>
          <a:xfrm rot="21137960">
            <a:off x="889693" y="326274"/>
            <a:ext cx="3628500" cy="2685431"/>
            <a:chOff x="4879880" y="2466322"/>
            <a:chExt cx="2389530" cy="1768477"/>
          </a:xfrm>
        </p:grpSpPr>
        <p:sp>
          <p:nvSpPr>
            <p:cNvPr id="25" name="Graphic 46"/>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p:cNvPicPr/>
            <p:nvPr/>
          </p:nvPicPr>
          <p:blipFill>
            <a:blip r:embed="rId11">
              <a:extLst>
                <a:ext uri="{96DAC541-7B7A-43D3-8B79-37D633B846F1}">
                  <asvg:svgBlip xmlns:asvg="http://schemas.microsoft.com/office/drawing/2016/SVG/main" r:embed="rId12"/>
                </a:ext>
              </a:extLst>
            </a:blip>
            <a:stretch>
              <a:fillRect/>
            </a:stretch>
          </p:blipFill>
          <p:spPr>
            <a:xfrm>
              <a:off x="4879880" y="2466322"/>
              <a:ext cx="2381250" cy="1695450"/>
            </a:xfrm>
            <a:prstGeom prst="rect">
              <a:avLst/>
            </a:prstGeom>
          </p:spPr>
        </p:pic>
      </p:grpSp>
      <p:grpSp>
        <p:nvGrpSpPr>
          <p:cNvPr id="27" name="Group 26"/>
          <p:cNvGrpSpPr/>
          <p:nvPr/>
        </p:nvGrpSpPr>
        <p:grpSpPr>
          <a:xfrm>
            <a:off x="4547244" y="5184163"/>
            <a:ext cx="1390351" cy="1587178"/>
            <a:chOff x="5753098" y="2910995"/>
            <a:chExt cx="752475" cy="859000"/>
          </a:xfrm>
        </p:grpSpPr>
        <p:sp>
          <p:nvSpPr>
            <p:cNvPr id="28" name="Graphic 52"/>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p:cNvPicPr/>
            <p:nvPr/>
          </p:nvPicPr>
          <p:blipFill>
            <a:blip r:embed="rId13">
              <a:extLst>
                <a:ext uri="{96DAC541-7B7A-43D3-8B79-37D633B846F1}">
                  <asvg:svgBlip xmlns:asvg="http://schemas.microsoft.com/office/drawing/2016/SVG/main" r:embed="rId14"/>
                </a:ext>
              </a:extLst>
            </a:blip>
            <a:stretch>
              <a:fillRect/>
            </a:stretch>
          </p:blipFill>
          <p:spPr>
            <a:xfrm>
              <a:off x="5753098" y="2910995"/>
              <a:ext cx="752475" cy="752475"/>
            </a:xfrm>
            <a:prstGeom prst="rect">
              <a:avLst/>
            </a:prstGeom>
          </p:spPr>
        </p:pic>
      </p:grpSp>
      <p:grpSp>
        <p:nvGrpSpPr>
          <p:cNvPr id="30" name="Group 29"/>
          <p:cNvGrpSpPr/>
          <p:nvPr/>
        </p:nvGrpSpPr>
        <p:grpSpPr>
          <a:xfrm rot="20876770">
            <a:off x="8253904" y="3375190"/>
            <a:ext cx="3140803" cy="3571270"/>
            <a:chOff x="5039321" y="2227037"/>
            <a:chExt cx="2032991" cy="2311625"/>
          </a:xfrm>
        </p:grpSpPr>
        <p:pic>
          <p:nvPicPr>
            <p:cNvPr id="31" name="Graphic 30"/>
            <p:cNvPicPr/>
            <p:nvPr/>
          </p:nvPicPr>
          <p:blipFill>
            <a:blip r:embed="rId15">
              <a:extLst>
                <a:ext uri="{96DAC541-7B7A-43D3-8B79-37D633B846F1}">
                  <asvg:svgBlip xmlns:asvg="http://schemas.microsoft.com/office/drawing/2016/SVG/main" r:embed="rId16"/>
                </a:ext>
              </a:extLst>
            </a:blip>
            <a:stretch>
              <a:fillRect/>
            </a:stretch>
          </p:blipFill>
          <p:spPr>
            <a:xfrm>
              <a:off x="5119687" y="2319337"/>
              <a:ext cx="1952625" cy="2219325"/>
            </a:xfrm>
            <a:prstGeom prst="rect">
              <a:avLst/>
            </a:prstGeom>
          </p:spPr>
        </p:pic>
        <p:pic>
          <p:nvPicPr>
            <p:cNvPr id="32" name="Graphic 31"/>
            <p:cNvPicPr/>
            <p:nvPr/>
          </p:nvPicPr>
          <p:blipFill>
            <a:blip r:embed="rId17">
              <a:extLst>
                <a:ext uri="{96DAC541-7B7A-43D3-8B79-37D633B846F1}">
                  <asvg:svgBlip xmlns:asvg="http://schemas.microsoft.com/office/drawing/2016/SVG/main" r:embed="rId18"/>
                </a:ext>
              </a:extLst>
            </a:blip>
            <a:stretch>
              <a:fillRect/>
            </a:stretch>
          </p:blipFill>
          <p:spPr>
            <a:xfrm>
              <a:off x="5039321" y="2227037"/>
              <a:ext cx="2019300" cy="2295525"/>
            </a:xfrm>
            <a:prstGeom prst="rect">
              <a:avLst/>
            </a:prstGeom>
          </p:spPr>
        </p:pic>
      </p:grpSp>
      <p:grpSp>
        <p:nvGrpSpPr>
          <p:cNvPr id="33" name="Group 32"/>
          <p:cNvGrpSpPr/>
          <p:nvPr/>
        </p:nvGrpSpPr>
        <p:grpSpPr>
          <a:xfrm rot="1350781">
            <a:off x="7904833" y="151283"/>
            <a:ext cx="3246925" cy="3122641"/>
            <a:chOff x="5100637" y="2471737"/>
            <a:chExt cx="1990725" cy="1914525"/>
          </a:xfrm>
        </p:grpSpPr>
        <p:pic>
          <p:nvPicPr>
            <p:cNvPr id="34" name="Graphic 33"/>
            <p:cNvPicPr/>
            <p:nvPr/>
          </p:nvPicPr>
          <p:blipFill>
            <a:blip r:embed="rId19">
              <a:extLst>
                <a:ext uri="{96DAC541-7B7A-43D3-8B79-37D633B846F1}">
                  <asvg:svgBlip xmlns:asvg="http://schemas.microsoft.com/office/drawing/2016/SVG/main" r:embed="rId20"/>
                </a:ext>
              </a:extLst>
            </a:blip>
            <a:stretch>
              <a:fillRect/>
            </a:stretch>
          </p:blipFill>
          <p:spPr>
            <a:xfrm>
              <a:off x="5100637" y="2514600"/>
              <a:ext cx="1990725" cy="1828800"/>
            </a:xfrm>
            <a:prstGeom prst="rect">
              <a:avLst/>
            </a:prstGeom>
          </p:spPr>
        </p:pic>
        <p:pic>
          <p:nvPicPr>
            <p:cNvPr id="35" name="Graphic 34"/>
            <p:cNvPicPr/>
            <p:nvPr/>
          </p:nvPicPr>
          <p:blipFill>
            <a:blip r:embed="rId21">
              <a:extLst>
                <a:ext uri="{96DAC541-7B7A-43D3-8B79-37D633B846F1}">
                  <asvg:svgBlip xmlns:asvg="http://schemas.microsoft.com/office/drawing/2016/SVG/main" r:embed="rId22"/>
                </a:ext>
              </a:extLst>
            </a:blip>
            <a:stretch>
              <a:fillRect/>
            </a:stretch>
          </p:blipFill>
          <p:spPr>
            <a:xfrm>
              <a:off x="5119687" y="2471737"/>
              <a:ext cx="1952625" cy="1914525"/>
            </a:xfrm>
            <a:prstGeom prst="rect">
              <a:avLst/>
            </a:prstGeom>
          </p:spPr>
        </p:pic>
      </p:grpSp>
      <p:grpSp>
        <p:nvGrpSpPr>
          <p:cNvPr id="36" name="Group 35"/>
          <p:cNvGrpSpPr/>
          <p:nvPr/>
        </p:nvGrpSpPr>
        <p:grpSpPr>
          <a:xfrm rot="20292915">
            <a:off x="4678514" y="55317"/>
            <a:ext cx="1359763" cy="1692303"/>
            <a:chOff x="5834062" y="3062286"/>
            <a:chExt cx="589306" cy="733425"/>
          </a:xfrm>
        </p:grpSpPr>
        <p:pic>
          <p:nvPicPr>
            <p:cNvPr id="37" name="Graphic 36"/>
            <p:cNvPicPr/>
            <p:nvPr/>
          </p:nvPicPr>
          <p:blipFill>
            <a:blip r:embed="rId23">
              <a:extLst>
                <a:ext uri="{96DAC541-7B7A-43D3-8B79-37D633B846F1}">
                  <asvg:svgBlip xmlns:asvg="http://schemas.microsoft.com/office/drawing/2016/SVG/main" r:embed="rId24"/>
                </a:ext>
              </a:extLst>
            </a:blip>
            <a:stretch>
              <a:fillRect/>
            </a:stretch>
          </p:blipFill>
          <p:spPr>
            <a:xfrm>
              <a:off x="5834062" y="3095625"/>
              <a:ext cx="523875" cy="666750"/>
            </a:xfrm>
            <a:prstGeom prst="rect">
              <a:avLst/>
            </a:prstGeom>
          </p:spPr>
        </p:pic>
        <p:pic>
          <p:nvPicPr>
            <p:cNvPr id="38" name="Graphic 37"/>
            <p:cNvPicPr/>
            <p:nvPr/>
          </p:nvPicPr>
          <p:blipFill>
            <a:blip r:embed="rId25">
              <a:extLst>
                <a:ext uri="{96DAC541-7B7A-43D3-8B79-37D633B846F1}">
                  <asvg:svgBlip xmlns:asvg="http://schemas.microsoft.com/office/drawing/2016/SVG/main" r:embed="rId26"/>
                </a:ext>
              </a:extLst>
            </a:blip>
            <a:stretch>
              <a:fillRect/>
            </a:stretch>
          </p:blipFill>
          <p:spPr>
            <a:xfrm>
              <a:off x="5842343" y="3062286"/>
              <a:ext cx="581025" cy="733425"/>
            </a:xfrm>
            <a:prstGeom prst="rect">
              <a:avLst/>
            </a:prstGeom>
          </p:spPr>
        </p:pic>
      </p:grpSp>
      <p:sp>
        <p:nvSpPr>
          <p:cNvPr id="44" name="TextBox 43"/>
          <p:cNvSpPr txBox="1"/>
          <p:nvPr/>
        </p:nvSpPr>
        <p:spPr>
          <a:xfrm>
            <a:off x="3414442" y="2303113"/>
            <a:ext cx="5419610" cy="245156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44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3. Viết đoạn văn có sử dụng từ đồng nghĩa </a:t>
            </a:r>
            <a:endParaRPr kumimoji="0" lang="en-US" sz="4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6"/>
          <p:cNvSpPr txBox="1"/>
          <p:nvPr/>
        </p:nvSpPr>
        <p:spPr>
          <a:xfrm>
            <a:off x="700654" y="656238"/>
            <a:ext cx="11047397" cy="1815882"/>
          </a:xfrm>
          <a:prstGeom prst="rect">
            <a:avLst/>
          </a:prstGeom>
          <a:noFill/>
        </p:spPr>
        <p:txBody>
          <a:bodyPr wrap="square">
            <a:spAutoFit/>
          </a:bodyPr>
          <a:lstStyle/>
          <a:p>
            <a:r>
              <a:rPr lang="en-US" sz="4000" b="1">
                <a:solidFill>
                  <a:srgbClr val="FF00FF"/>
                </a:solidFill>
                <a:latin typeface="Arial-Rounded-Bold"/>
              </a:rPr>
              <a:t>3. </a:t>
            </a:r>
            <a:r>
              <a:rPr lang="en-US" sz="3600" b="1">
                <a:solidFill>
                  <a:srgbClr val="000000"/>
                </a:solidFill>
                <a:latin typeface="Arial-BoldMT"/>
              </a:rPr>
              <a:t>Viết đoạn văn (từ 4 đến 5 câu) nói về một bạn học sinh có nhiều cố gắng trong học tập mà em biết, trong đó có sử dụng từ đồng nghĩa.</a:t>
            </a:r>
            <a:endPar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Hình ảnh 1" descr="Ảnh có chứa Phim hoạt hình, minh họa, hình vẽ, Hoạt hình&#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10000" b="92100" l="10000" r="90000">
                        <a14:foregroundMark x1="19600" y1="52351" x2="20700" y2="56350"/>
                        <a14:foregroundMark x1="14950" y1="35450" x2="18865" y2="49679"/>
                        <a14:foregroundMark x1="32838" y1="52550" x2="33200" y2="63100"/>
                        <a14:foregroundMark x1="32500" y1="42700" x2="32838" y2="52550"/>
                        <a14:foregroundMark x1="25900" y1="60600" x2="29000" y2="70100"/>
                        <a14:foregroundMark x1="29000" y1="70100" x2="32150" y2="74100"/>
                        <a14:foregroundMark x1="35700" y1="56050" x2="35700" y2="71900"/>
                        <a14:foregroundMark x1="70500" y1="41200" x2="71500" y2="59400"/>
                        <a14:foregroundMark x1="79400" y1="34250" x2="81450" y2="43900"/>
                        <a14:foregroundMark x1="63900" y1="32400" x2="65750" y2="40500"/>
                        <a14:foregroundMark x1="69450" y1="60400" x2="68100" y2="69850"/>
                        <a14:foregroundMark x1="85650" y1="52850" x2="71850" y2="62800"/>
                        <a14:foregroundMark x1="19900" y1="91000" x2="30800" y2="90800"/>
                        <a14:foregroundMark x1="64350" y1="91900" x2="73200" y2="92100"/>
                        <a14:foregroundMark x1="66650" y1="59000" x2="64650" y2="71800"/>
                        <a14:foregroundMark x1="73350" y1="66200" x2="72800" y2="70550"/>
                        <a14:foregroundMark x1="60800" y1="35900" x2="60800" y2="45000"/>
                        <a14:foregroundMark x1="54350" y1="50800" x2="59100" y2="55350"/>
                        <a14:backgroundMark x1="18000" y1="50350" x2="19100" y2="51100"/>
                        <a14:backgroundMark x1="19000" y1="51350" x2="19800" y2="52200"/>
                        <a14:backgroundMark x1="19100" y1="51800" x2="19900" y2="52650"/>
                        <a14:backgroundMark x1="32650" y1="52550" x2="32650" y2="52550"/>
                      </a14:backgroundRemoval>
                    </a14:imgEffect>
                  </a14:imgLayer>
                </a14:imgProps>
              </a:ext>
              <a:ext uri="{28A0092B-C50C-407E-A947-70E740481C1C}">
                <a14:useLocalDpi xmlns:a14="http://schemas.microsoft.com/office/drawing/2010/main" val="0"/>
              </a:ext>
            </a:extLst>
          </a:blip>
          <a:stretch>
            <a:fillRect/>
          </a:stretch>
        </p:blipFill>
        <p:spPr>
          <a:xfrm>
            <a:off x="3045915" y="856967"/>
            <a:ext cx="6100169" cy="610016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6"/>
          <p:cNvSpPr txBox="1"/>
          <p:nvPr/>
        </p:nvSpPr>
        <p:spPr>
          <a:xfrm>
            <a:off x="740410" y="610136"/>
            <a:ext cx="11047397" cy="3477875"/>
          </a:xfrm>
          <a:prstGeom prst="rect">
            <a:avLst/>
          </a:prstGeom>
          <a:noFill/>
        </p:spPr>
        <p:txBody>
          <a:bodyPr wrap="square">
            <a:spAutoFit/>
          </a:bodyPr>
          <a:lstStyle/>
          <a:p>
            <a:pPr lvl="0" algn="just"/>
            <a:r>
              <a:rPr lang="en-US" sz="4000" b="1">
                <a:solidFill>
                  <a:srgbClr val="FF00FF"/>
                </a:solidFill>
                <a:latin typeface="Arial-Rounded-Bold"/>
              </a:rPr>
              <a:t>GỢI Ý</a:t>
            </a:r>
            <a:endParaRPr lang="en-US" sz="4000" b="1">
              <a:solidFill>
                <a:srgbClr val="FF00FF"/>
              </a:solidFill>
              <a:latin typeface="Arial-Rounded-Bold"/>
            </a:endParaRPr>
          </a:p>
          <a:p>
            <a:pPr lvl="0" algn="just"/>
            <a:r>
              <a:rPr lang="vi-VN" sz="3600">
                <a:latin typeface="ArialMT"/>
              </a:rPr>
              <a:t>+ Em sẽ nói về bạn nào?</a:t>
            </a:r>
            <a:endParaRPr lang="vi-VN" sz="3600">
              <a:latin typeface="ArialMT"/>
            </a:endParaRPr>
          </a:p>
          <a:p>
            <a:pPr lvl="0" algn="just"/>
            <a:r>
              <a:rPr lang="vi-VN" sz="3600">
                <a:latin typeface="ArialMT"/>
              </a:rPr>
              <a:t>+ Bạn ấy cố gắng trong học tập như thế nào?</a:t>
            </a:r>
            <a:endParaRPr lang="vi-VN" sz="3600">
              <a:latin typeface="ArialMT"/>
            </a:endParaRPr>
          </a:p>
          <a:p>
            <a:pPr lvl="0" algn="just"/>
            <a:r>
              <a:rPr lang="vi-VN" sz="3600">
                <a:latin typeface="ArialMT"/>
              </a:rPr>
              <a:t>+ Các từ đồng nghĩa sử dụng trong đoạn văn là từ nào?</a:t>
            </a:r>
            <a:endParaRPr lang="vi-VN" sz="3600">
              <a:latin typeface="ArialMT"/>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Hình ảnh 1" descr="Ảnh có chứa Phim hoạt hình, minh họa, hình vẽ, Hoạt hình&#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10000" b="92100" l="10000" r="90000">
                        <a14:foregroundMark x1="19600" y1="52351" x2="20700" y2="56350"/>
                        <a14:foregroundMark x1="14950" y1="35450" x2="18865" y2="49679"/>
                        <a14:foregroundMark x1="32838" y1="52550" x2="33200" y2="63100"/>
                        <a14:foregroundMark x1="32500" y1="42700" x2="32838" y2="52550"/>
                        <a14:foregroundMark x1="25900" y1="60600" x2="29000" y2="70100"/>
                        <a14:foregroundMark x1="29000" y1="70100" x2="32150" y2="74100"/>
                        <a14:foregroundMark x1="35700" y1="56050" x2="35700" y2="71900"/>
                        <a14:foregroundMark x1="70500" y1="41200" x2="71500" y2="59400"/>
                        <a14:foregroundMark x1="79400" y1="34250" x2="81450" y2="43900"/>
                        <a14:foregroundMark x1="63900" y1="32400" x2="65750" y2="40500"/>
                        <a14:foregroundMark x1="69450" y1="60400" x2="68100" y2="69850"/>
                        <a14:foregroundMark x1="85650" y1="52850" x2="71850" y2="62800"/>
                        <a14:foregroundMark x1="19900" y1="91000" x2="30800" y2="90800"/>
                        <a14:foregroundMark x1="64350" y1="91900" x2="73200" y2="92100"/>
                        <a14:foregroundMark x1="66650" y1="59000" x2="64650" y2="71800"/>
                        <a14:foregroundMark x1="73350" y1="66200" x2="72800" y2="70550"/>
                        <a14:foregroundMark x1="60800" y1="35900" x2="60800" y2="45000"/>
                        <a14:foregroundMark x1="54350" y1="50800" x2="59100" y2="55350"/>
                        <a14:backgroundMark x1="18000" y1="50350" x2="19100" y2="51100"/>
                        <a14:backgroundMark x1="19000" y1="51350" x2="19800" y2="52200"/>
                        <a14:backgroundMark x1="19100" y1="51800" x2="19900" y2="52650"/>
                        <a14:backgroundMark x1="32650" y1="52550" x2="32650" y2="52550"/>
                      </a14:backgroundRemoval>
                    </a14:imgEffect>
                  </a14:imgLayer>
                </a14:imgProps>
              </a:ext>
              <a:ext uri="{28A0092B-C50C-407E-A947-70E740481C1C}">
                <a14:useLocalDpi xmlns:a14="http://schemas.microsoft.com/office/drawing/2010/main" val="0"/>
              </a:ext>
            </a:extLst>
          </a:blip>
          <a:stretch>
            <a:fillRect/>
          </a:stretch>
        </p:blipFill>
        <p:spPr>
          <a:xfrm>
            <a:off x="3876261" y="2085133"/>
            <a:ext cx="4772867" cy="47728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6"/>
          <p:cNvSpPr txBox="1"/>
          <p:nvPr/>
        </p:nvSpPr>
        <p:spPr>
          <a:xfrm>
            <a:off x="3808979" y="2005476"/>
            <a:ext cx="6169908" cy="2308324"/>
          </a:xfrm>
          <a:prstGeom prst="rect">
            <a:avLst/>
          </a:prstGeom>
          <a:noFill/>
        </p:spPr>
        <p:txBody>
          <a:bodyPr wrap="square">
            <a:spAutoFit/>
          </a:bodyPr>
          <a:lstStyle/>
          <a:p>
            <a:pPr lvl="0" algn="ctr" eaLnBrk="0" fontAlgn="base" hangingPunct="0">
              <a:spcBef>
                <a:spcPct val="0"/>
              </a:spcBef>
              <a:spcAft>
                <a:spcPct val="0"/>
              </a:spcAft>
            </a:pPr>
            <a:r>
              <a:rPr lang="en-US" altLang="en-US" sz="7200">
                <a:solidFill>
                  <a:prstClr val="black"/>
                </a:solidFill>
                <a:latin typeface="Calibri" panose="020F0502020204030204" pitchFamily="34" charset="0"/>
                <a:cs typeface="Calibri" panose="020F0502020204030204" pitchFamily="34" charset="0"/>
              </a:rPr>
              <a:t>Làm bài cá nhân vào VBT.</a:t>
            </a:r>
            <a:endParaRPr kumimoji="0" lang="en-US" alt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1" name="Hình ảnh 10" descr="Ảnh có chứa hình vẽ, minh họa, phim hoạt hình, tác phẩm nghệ thuật&#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07" y="1191829"/>
            <a:ext cx="4861980" cy="48619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6"/>
          <p:cNvSpPr txBox="1"/>
          <p:nvPr/>
        </p:nvSpPr>
        <p:spPr>
          <a:xfrm>
            <a:off x="572301" y="550501"/>
            <a:ext cx="11047397"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00FF"/>
                </a:solidFill>
                <a:effectLst/>
                <a:uLnTx/>
                <a:uFillTx/>
                <a:latin typeface="Arial-Rounded-Bold"/>
                <a:ea typeface="+mn-ea"/>
                <a:cs typeface="+mn-cs"/>
              </a:rPr>
              <a:t>MẪU:</a:t>
            </a:r>
            <a:endParaRPr kumimoji="0" lang="en-US" sz="4000" b="1" i="0" u="none" strike="noStrike" kern="1200" cap="none" spc="0" normalizeH="0" baseline="0" noProof="0">
              <a:ln>
                <a:noFill/>
              </a:ln>
              <a:solidFill>
                <a:srgbClr val="FF00FF"/>
              </a:solidFill>
              <a:effectLst/>
              <a:uLnTx/>
              <a:uFillTx/>
              <a:latin typeface="Arial-Rounded-Bold"/>
              <a:ea typeface="+mn-ea"/>
              <a:cs typeface="+mn-cs"/>
            </a:endParaRPr>
          </a:p>
          <a:p>
            <a:pPr lvl="0" algn="just"/>
            <a:r>
              <a:rPr lang="vi-VN" sz="3600">
                <a:solidFill>
                  <a:prstClr val="black"/>
                </a:solidFill>
                <a:latin typeface="ArialMT"/>
              </a:rPr>
              <a:t> Là một học sinh giỏi, </a:t>
            </a:r>
            <a:r>
              <a:rPr lang="vi-VN" sz="3600">
                <a:solidFill>
                  <a:srgbClr val="FF0000"/>
                </a:solidFill>
                <a:latin typeface="ArialMT"/>
              </a:rPr>
              <a:t>ham học</a:t>
            </a:r>
            <a:r>
              <a:rPr lang="vi-VN" sz="3600">
                <a:solidFill>
                  <a:prstClr val="black"/>
                </a:solidFill>
                <a:latin typeface="ArialMT"/>
              </a:rPr>
              <a:t> lại rất </a:t>
            </a:r>
            <a:r>
              <a:rPr lang="vi-VN" sz="3600">
                <a:solidFill>
                  <a:srgbClr val="FF0000"/>
                </a:solidFill>
                <a:latin typeface="ArialMT"/>
              </a:rPr>
              <a:t>chăm chỉ</a:t>
            </a:r>
            <a:r>
              <a:rPr lang="vi-VN" sz="3600">
                <a:solidFill>
                  <a:prstClr val="black"/>
                </a:solidFill>
                <a:latin typeface="ArialMT"/>
              </a:rPr>
              <a:t> và có tinh thần vượt khó nên Phước Anh rất được thầy cô và bạn bè trong trường quý mến. Ở nhà Phước Anh cũng hết mực hiếu thảo, </a:t>
            </a:r>
            <a:r>
              <a:rPr lang="vi-VN" sz="3600">
                <a:solidFill>
                  <a:srgbClr val="FF0000"/>
                </a:solidFill>
                <a:latin typeface="ArialMT"/>
              </a:rPr>
              <a:t>siêng năng </a:t>
            </a:r>
            <a:r>
              <a:rPr lang="vi-VN" sz="3600">
                <a:solidFill>
                  <a:prstClr val="black"/>
                </a:solidFill>
                <a:latin typeface="ArialMT"/>
              </a:rPr>
              <a:t>khi thay mẹ chăm sóc bà ngoại, đảm đang tháo vát trong việc nhà. Tinh thần hiếu học và ý chí nghị lực vươn lên của Phước Anh thật đáng khâm phục. Với tất cả bản lĩnh mà mình có, tôi tin rằng nhất định Phước Anh sẽ có một tương lai tươi sáng</a:t>
            </a:r>
            <a:r>
              <a:rPr lang="en-US" sz="3600">
                <a:solidFill>
                  <a:prstClr val="black"/>
                </a:solidFill>
                <a:latin typeface="ArialMT"/>
              </a:rPr>
              <a:t>.</a:t>
            </a:r>
            <a:endPar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2977868" y="567681"/>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endPar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ức vẽ, hình vẽ, thực vật, minh họa&#10;&#10;Mô tả được tạo tự độ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5" name="Group 4"/>
          <p:cNvGrpSpPr/>
          <p:nvPr/>
        </p:nvGrpSpPr>
        <p:grpSpPr>
          <a:xfrm>
            <a:off x="144914" y="1243677"/>
            <a:ext cx="11902172" cy="1265668"/>
            <a:chOff x="4149463" y="8204394"/>
            <a:chExt cx="7279799" cy="1265668"/>
          </a:xfrm>
        </p:grpSpPr>
        <p:sp>
          <p:nvSpPr>
            <p:cNvPr id="7" name="TextBox 6"/>
            <p:cNvSpPr txBox="1"/>
            <p:nvPr/>
          </p:nvSpPr>
          <p:spPr>
            <a:xfrm>
              <a:off x="4149463" y="8204395"/>
              <a:ext cx="7193902" cy="126566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sz="7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TẠM BIỆT VÀ HẸN GẶP LẠI</a:t>
              </a:r>
              <a:endParaRPr kumimoji="0" lang="en-US" sz="7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10" name="TextBox 9"/>
            <p:cNvSpPr txBox="1"/>
            <p:nvPr/>
          </p:nvSpPr>
          <p:spPr>
            <a:xfrm>
              <a:off x="4235360" y="8204394"/>
              <a:ext cx="7193902" cy="126566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sz="7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a:t>
              </a:r>
              <a:r>
                <a:rPr kumimoji="0" lang="en-US" sz="7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Ạ</a:t>
              </a:r>
              <a:r>
                <a:rPr kumimoji="0" lang="en-US" sz="7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M</a:t>
              </a:r>
              <a:r>
                <a:rPr kumimoji="0" lang="en-US" sz="7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7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B</a:t>
              </a:r>
              <a:r>
                <a:rPr kumimoji="0" lang="en-US" sz="7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I</a:t>
              </a:r>
              <a:r>
                <a:rPr kumimoji="0" lang="en-US" sz="7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Ệ</a:t>
              </a:r>
              <a:r>
                <a:rPr kumimoji="0" lang="en-US" sz="7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 </a:t>
              </a:r>
              <a:r>
                <a:rPr kumimoji="0" lang="en-US" sz="7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a:t>
              </a:r>
              <a:r>
                <a:rPr kumimoji="0" lang="en-US" sz="7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À</a:t>
              </a:r>
              <a:r>
                <a:rPr kumimoji="0" lang="en-US" sz="7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7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H</a:t>
              </a:r>
              <a:r>
                <a:rPr kumimoji="0" lang="en-US" sz="7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Ẹ</a:t>
              </a:r>
              <a:r>
                <a:rPr kumimoji="0" lang="en-US" sz="7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 </a:t>
              </a:r>
              <a:r>
                <a:rPr kumimoji="0" lang="en-US" sz="7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G</a:t>
              </a:r>
              <a:r>
                <a:rPr kumimoji="0" lang="en-US" sz="7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Ặ</a:t>
              </a:r>
              <a:r>
                <a:rPr kumimoji="0" lang="en-US" sz="7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P</a:t>
              </a:r>
              <a:r>
                <a:rPr kumimoji="0" lang="en-US" sz="7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7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a:t>
              </a:r>
              <a:r>
                <a:rPr kumimoji="0" lang="en-US" sz="7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Ạ</a:t>
              </a:r>
              <a:r>
                <a:rPr kumimoji="0" lang="en-US" sz="7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I </a:t>
              </a:r>
              <a:endParaRPr kumimoji="0" lang="en-US" sz="7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p:cNvPicPr/>
          <p:nvPr/>
        </p:nvPicPr>
        <p:blipFill>
          <a:blip r:embed="rId1">
            <a:extLst>
              <a:ext uri="{96DAC541-7B7A-43D3-8B79-37D633B846F1}">
                <asvg:svgBlip xmlns:asvg="http://schemas.microsoft.com/office/drawing/2016/SVG/main" r:embed="rId2"/>
              </a:ext>
            </a:extLst>
          </a:blip>
          <a:stretch>
            <a:fillRect/>
          </a:stretch>
        </p:blipFill>
        <p:spPr>
          <a:xfrm>
            <a:off x="3172850" y="999209"/>
            <a:ext cx="5846299" cy="4859582"/>
          </a:xfrm>
          <a:prstGeom prst="rect">
            <a:avLst/>
          </a:prstGeom>
        </p:spPr>
      </p:pic>
      <p:pic>
        <p:nvPicPr>
          <p:cNvPr id="9" name="Graphic 8"/>
          <p:cNvPicPr/>
          <p:nvPr/>
        </p:nvPicPr>
        <p:blipFill rotWithShape="1">
          <a:blip r:embed="rId3">
            <a:extLst>
              <a:ext uri="{96DAC541-7B7A-43D3-8B79-37D633B846F1}">
                <asvg:svgBlip xmlns:asvg="http://schemas.microsoft.com/office/drawing/2016/SVG/main" r:embed="rId4"/>
              </a:ext>
            </a:extLst>
          </a:blip>
          <a:srcRect r="79125"/>
          <a:stretch>
            <a:fillRect/>
          </a:stretch>
        </p:blipFill>
        <p:spPr>
          <a:xfrm>
            <a:off x="10331" y="0"/>
            <a:ext cx="1431607" cy="6858000"/>
          </a:xfrm>
          <a:prstGeom prst="rect">
            <a:avLst/>
          </a:prstGeom>
        </p:spPr>
      </p:pic>
      <p:pic>
        <p:nvPicPr>
          <p:cNvPr id="10" name="Graphic 9"/>
          <p:cNvPicPr/>
          <p:nvPr/>
        </p:nvPicPr>
        <p:blipFill rotWithShape="1">
          <a:blip r:embed="rId3">
            <a:extLst>
              <a:ext uri="{96DAC541-7B7A-43D3-8B79-37D633B846F1}">
                <asvg:svgBlip xmlns:asvg="http://schemas.microsoft.com/office/drawing/2016/SVG/main" r:embed="rId4"/>
              </a:ext>
            </a:extLst>
          </a:blip>
          <a:srcRect l="80953" r="-98"/>
          <a:stretch>
            <a:fillRect/>
          </a:stretch>
        </p:blipFill>
        <p:spPr>
          <a:xfrm>
            <a:off x="10887327" y="0"/>
            <a:ext cx="1312985" cy="6858000"/>
          </a:xfrm>
          <a:prstGeom prst="rect">
            <a:avLst/>
          </a:prstGeom>
        </p:spPr>
      </p:pic>
      <p:pic>
        <p:nvPicPr>
          <p:cNvPr id="11" name="Graphic 10"/>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a:off x="937845" y="5476897"/>
            <a:ext cx="6201509" cy="1381103"/>
          </a:xfrm>
          <a:prstGeom prst="rect">
            <a:avLst/>
          </a:prstGeom>
        </p:spPr>
      </p:pic>
      <p:pic>
        <p:nvPicPr>
          <p:cNvPr id="12" name="Graphic 11"/>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a:off x="7139353" y="5476897"/>
            <a:ext cx="3502524" cy="1381103"/>
          </a:xfrm>
          <a:prstGeom prst="rect">
            <a:avLst/>
          </a:prstGeom>
        </p:spPr>
      </p:pic>
      <p:pic>
        <p:nvPicPr>
          <p:cNvPr id="13" name="Graphic 12"/>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flipV="1">
            <a:off x="1066379" y="-1370"/>
            <a:ext cx="6201509" cy="1381103"/>
          </a:xfrm>
          <a:prstGeom prst="rect">
            <a:avLst/>
          </a:prstGeom>
        </p:spPr>
      </p:pic>
      <p:pic>
        <p:nvPicPr>
          <p:cNvPr id="14" name="Graphic 13"/>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flipV="1">
            <a:off x="7267887" y="-1370"/>
            <a:ext cx="3502524" cy="1381103"/>
          </a:xfrm>
          <a:prstGeom prst="rect">
            <a:avLst/>
          </a:prstGeom>
        </p:spPr>
      </p:pic>
      <p:grpSp>
        <p:nvGrpSpPr>
          <p:cNvPr id="15" name="Group 14"/>
          <p:cNvGrpSpPr/>
          <p:nvPr/>
        </p:nvGrpSpPr>
        <p:grpSpPr>
          <a:xfrm rot="405034">
            <a:off x="949616" y="3375584"/>
            <a:ext cx="3078388" cy="2780042"/>
            <a:chOff x="5003748" y="2403962"/>
            <a:chExt cx="2162175" cy="1952625"/>
          </a:xfrm>
        </p:grpSpPr>
        <p:sp>
          <p:nvSpPr>
            <p:cNvPr id="16" name="Graphic 29"/>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p:cNvPicPr/>
            <p:nvPr/>
          </p:nvPicPr>
          <p:blipFill>
            <a:blip r:embed="rId5">
              <a:extLst>
                <a:ext uri="{96DAC541-7B7A-43D3-8B79-37D633B846F1}">
                  <asvg:svgBlip xmlns:asvg="http://schemas.microsoft.com/office/drawing/2016/SVG/main" r:embed="rId6"/>
                </a:ext>
              </a:extLst>
            </a:blip>
            <a:stretch>
              <a:fillRect/>
            </a:stretch>
          </p:blipFill>
          <p:spPr>
            <a:xfrm>
              <a:off x="5003748" y="2403962"/>
              <a:ext cx="2162175" cy="1952625"/>
            </a:xfrm>
            <a:prstGeom prst="rect">
              <a:avLst/>
            </a:prstGeom>
          </p:spPr>
        </p:pic>
      </p:grpSp>
      <p:grpSp>
        <p:nvGrpSpPr>
          <p:cNvPr id="18" name="Group 17"/>
          <p:cNvGrpSpPr/>
          <p:nvPr/>
        </p:nvGrpSpPr>
        <p:grpSpPr>
          <a:xfrm rot="16848337">
            <a:off x="604614" y="2499764"/>
            <a:ext cx="2082849" cy="1320029"/>
            <a:chOff x="5636628" y="3140120"/>
            <a:chExt cx="901759" cy="571500"/>
          </a:xfrm>
        </p:grpSpPr>
        <p:sp>
          <p:nvSpPr>
            <p:cNvPr id="19" name="Graphic 36"/>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p:cNvPicPr/>
            <p:nvPr/>
          </p:nvPicPr>
          <p:blipFill>
            <a:blip r:embed="rId7">
              <a:extLst>
                <a:ext uri="{96DAC541-7B7A-43D3-8B79-37D633B846F1}">
                  <asvg:svgBlip xmlns:asvg="http://schemas.microsoft.com/office/drawing/2016/SVG/main" r:embed="rId8"/>
                </a:ext>
              </a:extLst>
            </a:blip>
            <a:stretch>
              <a:fillRect/>
            </a:stretch>
          </p:blipFill>
          <p:spPr>
            <a:xfrm>
              <a:off x="5636628" y="3140120"/>
              <a:ext cx="885825" cy="571500"/>
            </a:xfrm>
            <a:prstGeom prst="rect">
              <a:avLst/>
            </a:prstGeom>
          </p:spPr>
        </p:pic>
      </p:grpSp>
      <p:grpSp>
        <p:nvGrpSpPr>
          <p:cNvPr id="21" name="Group 20"/>
          <p:cNvGrpSpPr/>
          <p:nvPr/>
        </p:nvGrpSpPr>
        <p:grpSpPr>
          <a:xfrm>
            <a:off x="9672800" y="2462042"/>
            <a:ext cx="1574603" cy="1381103"/>
            <a:chOff x="5720147" y="2997178"/>
            <a:chExt cx="882811" cy="774324"/>
          </a:xfrm>
        </p:grpSpPr>
        <p:sp>
          <p:nvSpPr>
            <p:cNvPr id="22" name="Graphic 40"/>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p:cNvPicPr/>
            <p:nvPr/>
          </p:nvPicPr>
          <p:blipFill>
            <a:blip r:embed="rId9">
              <a:extLst>
                <a:ext uri="{96DAC541-7B7A-43D3-8B79-37D633B846F1}">
                  <asvg:svgBlip xmlns:asvg="http://schemas.microsoft.com/office/drawing/2016/SVG/main" r:embed="rId10"/>
                </a:ext>
              </a:extLst>
            </a:blip>
            <a:stretch>
              <a:fillRect/>
            </a:stretch>
          </p:blipFill>
          <p:spPr>
            <a:xfrm>
              <a:off x="5726658" y="2997178"/>
              <a:ext cx="876300" cy="723900"/>
            </a:xfrm>
            <a:prstGeom prst="rect">
              <a:avLst/>
            </a:prstGeom>
          </p:spPr>
        </p:pic>
      </p:grpSp>
      <p:grpSp>
        <p:nvGrpSpPr>
          <p:cNvPr id="24" name="Group 23"/>
          <p:cNvGrpSpPr/>
          <p:nvPr/>
        </p:nvGrpSpPr>
        <p:grpSpPr>
          <a:xfrm rot="21137960">
            <a:off x="889693" y="326274"/>
            <a:ext cx="3628500" cy="2685431"/>
            <a:chOff x="4879880" y="2466322"/>
            <a:chExt cx="2389530" cy="1768477"/>
          </a:xfrm>
        </p:grpSpPr>
        <p:sp>
          <p:nvSpPr>
            <p:cNvPr id="25" name="Graphic 46"/>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p:cNvPicPr/>
            <p:nvPr/>
          </p:nvPicPr>
          <p:blipFill>
            <a:blip r:embed="rId11">
              <a:extLst>
                <a:ext uri="{96DAC541-7B7A-43D3-8B79-37D633B846F1}">
                  <asvg:svgBlip xmlns:asvg="http://schemas.microsoft.com/office/drawing/2016/SVG/main" r:embed="rId12"/>
                </a:ext>
              </a:extLst>
            </a:blip>
            <a:stretch>
              <a:fillRect/>
            </a:stretch>
          </p:blipFill>
          <p:spPr>
            <a:xfrm>
              <a:off x="4879880" y="2466322"/>
              <a:ext cx="2381250" cy="1695450"/>
            </a:xfrm>
            <a:prstGeom prst="rect">
              <a:avLst/>
            </a:prstGeom>
          </p:spPr>
        </p:pic>
      </p:grpSp>
      <p:grpSp>
        <p:nvGrpSpPr>
          <p:cNvPr id="27" name="Group 26"/>
          <p:cNvGrpSpPr/>
          <p:nvPr/>
        </p:nvGrpSpPr>
        <p:grpSpPr>
          <a:xfrm>
            <a:off x="4547244" y="5184163"/>
            <a:ext cx="1390351" cy="1587178"/>
            <a:chOff x="5753098" y="2910995"/>
            <a:chExt cx="752475" cy="859000"/>
          </a:xfrm>
        </p:grpSpPr>
        <p:sp>
          <p:nvSpPr>
            <p:cNvPr id="28" name="Graphic 52"/>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p:cNvPicPr/>
            <p:nvPr/>
          </p:nvPicPr>
          <p:blipFill>
            <a:blip r:embed="rId13">
              <a:extLst>
                <a:ext uri="{96DAC541-7B7A-43D3-8B79-37D633B846F1}">
                  <asvg:svgBlip xmlns:asvg="http://schemas.microsoft.com/office/drawing/2016/SVG/main" r:embed="rId14"/>
                </a:ext>
              </a:extLst>
            </a:blip>
            <a:stretch>
              <a:fillRect/>
            </a:stretch>
          </p:blipFill>
          <p:spPr>
            <a:xfrm>
              <a:off x="5753098" y="2910995"/>
              <a:ext cx="752475" cy="752475"/>
            </a:xfrm>
            <a:prstGeom prst="rect">
              <a:avLst/>
            </a:prstGeom>
          </p:spPr>
        </p:pic>
      </p:grpSp>
      <p:grpSp>
        <p:nvGrpSpPr>
          <p:cNvPr id="30" name="Group 29"/>
          <p:cNvGrpSpPr/>
          <p:nvPr/>
        </p:nvGrpSpPr>
        <p:grpSpPr>
          <a:xfrm rot="20876770">
            <a:off x="8253904" y="3375190"/>
            <a:ext cx="3140803" cy="3571270"/>
            <a:chOff x="5039321" y="2227037"/>
            <a:chExt cx="2032991" cy="2311625"/>
          </a:xfrm>
        </p:grpSpPr>
        <p:pic>
          <p:nvPicPr>
            <p:cNvPr id="31" name="Graphic 30"/>
            <p:cNvPicPr/>
            <p:nvPr/>
          </p:nvPicPr>
          <p:blipFill>
            <a:blip r:embed="rId15">
              <a:extLst>
                <a:ext uri="{96DAC541-7B7A-43D3-8B79-37D633B846F1}">
                  <asvg:svgBlip xmlns:asvg="http://schemas.microsoft.com/office/drawing/2016/SVG/main" r:embed="rId16"/>
                </a:ext>
              </a:extLst>
            </a:blip>
            <a:stretch>
              <a:fillRect/>
            </a:stretch>
          </p:blipFill>
          <p:spPr>
            <a:xfrm>
              <a:off x="5119687" y="2319337"/>
              <a:ext cx="1952625" cy="2219325"/>
            </a:xfrm>
            <a:prstGeom prst="rect">
              <a:avLst/>
            </a:prstGeom>
          </p:spPr>
        </p:pic>
        <p:pic>
          <p:nvPicPr>
            <p:cNvPr id="32" name="Graphic 31"/>
            <p:cNvPicPr/>
            <p:nvPr/>
          </p:nvPicPr>
          <p:blipFill>
            <a:blip r:embed="rId17">
              <a:extLst>
                <a:ext uri="{96DAC541-7B7A-43D3-8B79-37D633B846F1}">
                  <asvg:svgBlip xmlns:asvg="http://schemas.microsoft.com/office/drawing/2016/SVG/main" r:embed="rId18"/>
                </a:ext>
              </a:extLst>
            </a:blip>
            <a:stretch>
              <a:fillRect/>
            </a:stretch>
          </p:blipFill>
          <p:spPr>
            <a:xfrm>
              <a:off x="5039321" y="2227037"/>
              <a:ext cx="2019300" cy="2295525"/>
            </a:xfrm>
            <a:prstGeom prst="rect">
              <a:avLst/>
            </a:prstGeom>
          </p:spPr>
        </p:pic>
      </p:grpSp>
      <p:grpSp>
        <p:nvGrpSpPr>
          <p:cNvPr id="33" name="Group 32"/>
          <p:cNvGrpSpPr/>
          <p:nvPr/>
        </p:nvGrpSpPr>
        <p:grpSpPr>
          <a:xfrm rot="1350781">
            <a:off x="7904833" y="151283"/>
            <a:ext cx="3246925" cy="3122641"/>
            <a:chOff x="5100637" y="2471737"/>
            <a:chExt cx="1990725" cy="1914525"/>
          </a:xfrm>
        </p:grpSpPr>
        <p:pic>
          <p:nvPicPr>
            <p:cNvPr id="34" name="Graphic 33"/>
            <p:cNvPicPr/>
            <p:nvPr/>
          </p:nvPicPr>
          <p:blipFill>
            <a:blip r:embed="rId19">
              <a:extLst>
                <a:ext uri="{96DAC541-7B7A-43D3-8B79-37D633B846F1}">
                  <asvg:svgBlip xmlns:asvg="http://schemas.microsoft.com/office/drawing/2016/SVG/main" r:embed="rId20"/>
                </a:ext>
              </a:extLst>
            </a:blip>
            <a:stretch>
              <a:fillRect/>
            </a:stretch>
          </p:blipFill>
          <p:spPr>
            <a:xfrm>
              <a:off x="5100637" y="2514600"/>
              <a:ext cx="1990725" cy="1828800"/>
            </a:xfrm>
            <a:prstGeom prst="rect">
              <a:avLst/>
            </a:prstGeom>
          </p:spPr>
        </p:pic>
        <p:pic>
          <p:nvPicPr>
            <p:cNvPr id="35" name="Graphic 34"/>
            <p:cNvPicPr/>
            <p:nvPr/>
          </p:nvPicPr>
          <p:blipFill>
            <a:blip r:embed="rId21">
              <a:extLst>
                <a:ext uri="{96DAC541-7B7A-43D3-8B79-37D633B846F1}">
                  <asvg:svgBlip xmlns:asvg="http://schemas.microsoft.com/office/drawing/2016/SVG/main" r:embed="rId22"/>
                </a:ext>
              </a:extLst>
            </a:blip>
            <a:stretch>
              <a:fillRect/>
            </a:stretch>
          </p:blipFill>
          <p:spPr>
            <a:xfrm>
              <a:off x="5119687" y="2471737"/>
              <a:ext cx="1952625" cy="1914525"/>
            </a:xfrm>
            <a:prstGeom prst="rect">
              <a:avLst/>
            </a:prstGeom>
          </p:spPr>
        </p:pic>
      </p:grpSp>
      <p:grpSp>
        <p:nvGrpSpPr>
          <p:cNvPr id="36" name="Group 35"/>
          <p:cNvGrpSpPr/>
          <p:nvPr/>
        </p:nvGrpSpPr>
        <p:grpSpPr>
          <a:xfrm rot="20292915">
            <a:off x="4678514" y="55317"/>
            <a:ext cx="1359763" cy="1692303"/>
            <a:chOff x="5834062" y="3062286"/>
            <a:chExt cx="589306" cy="733425"/>
          </a:xfrm>
        </p:grpSpPr>
        <p:pic>
          <p:nvPicPr>
            <p:cNvPr id="37" name="Graphic 36"/>
            <p:cNvPicPr/>
            <p:nvPr/>
          </p:nvPicPr>
          <p:blipFill>
            <a:blip r:embed="rId23">
              <a:extLst>
                <a:ext uri="{96DAC541-7B7A-43D3-8B79-37D633B846F1}">
                  <asvg:svgBlip xmlns:asvg="http://schemas.microsoft.com/office/drawing/2016/SVG/main" r:embed="rId24"/>
                </a:ext>
              </a:extLst>
            </a:blip>
            <a:stretch>
              <a:fillRect/>
            </a:stretch>
          </p:blipFill>
          <p:spPr>
            <a:xfrm>
              <a:off x="5834062" y="3095625"/>
              <a:ext cx="523875" cy="666750"/>
            </a:xfrm>
            <a:prstGeom prst="rect">
              <a:avLst/>
            </a:prstGeom>
          </p:spPr>
        </p:pic>
        <p:pic>
          <p:nvPicPr>
            <p:cNvPr id="38" name="Graphic 37"/>
            <p:cNvPicPr/>
            <p:nvPr/>
          </p:nvPicPr>
          <p:blipFill>
            <a:blip r:embed="rId25">
              <a:extLst>
                <a:ext uri="{96DAC541-7B7A-43D3-8B79-37D633B846F1}">
                  <asvg:svgBlip xmlns:asvg="http://schemas.microsoft.com/office/drawing/2016/SVG/main" r:embed="rId26"/>
                </a:ext>
              </a:extLst>
            </a:blip>
            <a:stretch>
              <a:fillRect/>
            </a:stretch>
          </p:blipFill>
          <p:spPr>
            <a:xfrm>
              <a:off x="5842343" y="3062286"/>
              <a:ext cx="581025" cy="733425"/>
            </a:xfrm>
            <a:prstGeom prst="rect">
              <a:avLst/>
            </a:prstGeom>
          </p:spPr>
        </p:pic>
      </p:grpSp>
      <p:sp>
        <p:nvSpPr>
          <p:cNvPr id="44" name="TextBox 43"/>
          <p:cNvSpPr txBox="1"/>
          <p:nvPr/>
        </p:nvSpPr>
        <p:spPr>
          <a:xfrm>
            <a:off x="3414442" y="2303113"/>
            <a:ext cx="5419610" cy="13667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8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KHỞI ĐỘNG</a:t>
            </a:r>
            <a:endParaRPr kumimoji="0" lang="en-US" sz="80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Đ 5">
            <a:hlinkClick r:id="" action="ppaction://media"/>
          </p:cNvPr>
          <p:cNvPicPr>
            <a:picLocks noChangeAspect="1"/>
          </p:cNvPicPr>
          <p:nvPr>
            <a:videoFile r:link="rId1"/>
            <p:extLst>
              <p:ext uri="{DAA4B4D4-6D71-4841-9C94-3DE7FCFB9230}">
                <p14:media xmlns:p14="http://schemas.microsoft.com/office/powerpoint/2010/main" r:embed="rId2">
                  <p14:trim st="4110.000000"/>
                </p14:media>
              </p:ext>
            </p:extLst>
          </p:nvPr>
        </p:nvPicPr>
        <p:blipFill>
          <a:blip r:embed="rId3"/>
          <a:stretch>
            <a:fillRect/>
          </a:stretch>
        </p:blipFill>
        <p:spPr>
          <a:xfrm>
            <a:off x="0" y="-1828800"/>
            <a:ext cx="12191999" cy="90632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p:cNvPicPr/>
          <p:nvPr/>
        </p:nvPicPr>
        <p:blipFill>
          <a:blip r:embed="rId1">
            <a:extLst>
              <a:ext uri="{96DAC541-7B7A-43D3-8B79-37D633B846F1}">
                <asvg:svgBlip xmlns:asvg="http://schemas.microsoft.com/office/drawing/2016/SVG/main" r:embed="rId2"/>
              </a:ext>
            </a:extLst>
          </a:blip>
          <a:stretch>
            <a:fillRect/>
          </a:stretch>
        </p:blipFill>
        <p:spPr>
          <a:xfrm>
            <a:off x="3172850" y="999209"/>
            <a:ext cx="5846299" cy="4859582"/>
          </a:xfrm>
          <a:prstGeom prst="rect">
            <a:avLst/>
          </a:prstGeom>
        </p:spPr>
      </p:pic>
      <p:pic>
        <p:nvPicPr>
          <p:cNvPr id="9" name="Graphic 8"/>
          <p:cNvPicPr/>
          <p:nvPr/>
        </p:nvPicPr>
        <p:blipFill rotWithShape="1">
          <a:blip r:embed="rId3">
            <a:extLst>
              <a:ext uri="{96DAC541-7B7A-43D3-8B79-37D633B846F1}">
                <asvg:svgBlip xmlns:asvg="http://schemas.microsoft.com/office/drawing/2016/SVG/main" r:embed="rId4"/>
              </a:ext>
            </a:extLst>
          </a:blip>
          <a:srcRect r="79125"/>
          <a:stretch>
            <a:fillRect/>
          </a:stretch>
        </p:blipFill>
        <p:spPr>
          <a:xfrm>
            <a:off x="10331" y="0"/>
            <a:ext cx="1431607" cy="6858000"/>
          </a:xfrm>
          <a:prstGeom prst="rect">
            <a:avLst/>
          </a:prstGeom>
        </p:spPr>
      </p:pic>
      <p:pic>
        <p:nvPicPr>
          <p:cNvPr id="10" name="Graphic 9"/>
          <p:cNvPicPr/>
          <p:nvPr/>
        </p:nvPicPr>
        <p:blipFill rotWithShape="1">
          <a:blip r:embed="rId3">
            <a:extLst>
              <a:ext uri="{96DAC541-7B7A-43D3-8B79-37D633B846F1}">
                <asvg:svgBlip xmlns:asvg="http://schemas.microsoft.com/office/drawing/2016/SVG/main" r:embed="rId4"/>
              </a:ext>
            </a:extLst>
          </a:blip>
          <a:srcRect l="80953" r="-98"/>
          <a:stretch>
            <a:fillRect/>
          </a:stretch>
        </p:blipFill>
        <p:spPr>
          <a:xfrm>
            <a:off x="10887327" y="0"/>
            <a:ext cx="1312985" cy="6858000"/>
          </a:xfrm>
          <a:prstGeom prst="rect">
            <a:avLst/>
          </a:prstGeom>
        </p:spPr>
      </p:pic>
      <p:pic>
        <p:nvPicPr>
          <p:cNvPr id="11" name="Graphic 10"/>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a:off x="937845" y="5476897"/>
            <a:ext cx="6201509" cy="1381103"/>
          </a:xfrm>
          <a:prstGeom prst="rect">
            <a:avLst/>
          </a:prstGeom>
        </p:spPr>
      </p:pic>
      <p:pic>
        <p:nvPicPr>
          <p:cNvPr id="12" name="Graphic 11"/>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a:off x="7139353" y="5476897"/>
            <a:ext cx="3502524" cy="1381103"/>
          </a:xfrm>
          <a:prstGeom prst="rect">
            <a:avLst/>
          </a:prstGeom>
        </p:spPr>
      </p:pic>
      <p:pic>
        <p:nvPicPr>
          <p:cNvPr id="13" name="Graphic 12"/>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flipV="1">
            <a:off x="1066379" y="-1370"/>
            <a:ext cx="6201509" cy="1381103"/>
          </a:xfrm>
          <a:prstGeom prst="rect">
            <a:avLst/>
          </a:prstGeom>
        </p:spPr>
      </p:pic>
      <p:pic>
        <p:nvPicPr>
          <p:cNvPr id="14" name="Graphic 13"/>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flipV="1">
            <a:off x="7267887" y="-1370"/>
            <a:ext cx="3502524" cy="1381103"/>
          </a:xfrm>
          <a:prstGeom prst="rect">
            <a:avLst/>
          </a:prstGeom>
        </p:spPr>
      </p:pic>
      <p:grpSp>
        <p:nvGrpSpPr>
          <p:cNvPr id="15" name="Group 14"/>
          <p:cNvGrpSpPr/>
          <p:nvPr/>
        </p:nvGrpSpPr>
        <p:grpSpPr>
          <a:xfrm rot="405034">
            <a:off x="949616" y="3375584"/>
            <a:ext cx="3078388" cy="2780042"/>
            <a:chOff x="5003748" y="2403962"/>
            <a:chExt cx="2162175" cy="1952625"/>
          </a:xfrm>
        </p:grpSpPr>
        <p:sp>
          <p:nvSpPr>
            <p:cNvPr id="16" name="Graphic 29"/>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p:cNvPicPr/>
            <p:nvPr/>
          </p:nvPicPr>
          <p:blipFill>
            <a:blip r:embed="rId5">
              <a:extLst>
                <a:ext uri="{96DAC541-7B7A-43D3-8B79-37D633B846F1}">
                  <asvg:svgBlip xmlns:asvg="http://schemas.microsoft.com/office/drawing/2016/SVG/main" r:embed="rId6"/>
                </a:ext>
              </a:extLst>
            </a:blip>
            <a:stretch>
              <a:fillRect/>
            </a:stretch>
          </p:blipFill>
          <p:spPr>
            <a:xfrm>
              <a:off x="5003748" y="2403962"/>
              <a:ext cx="2162175" cy="1952625"/>
            </a:xfrm>
            <a:prstGeom prst="rect">
              <a:avLst/>
            </a:prstGeom>
          </p:spPr>
        </p:pic>
      </p:grpSp>
      <p:grpSp>
        <p:nvGrpSpPr>
          <p:cNvPr id="18" name="Group 17"/>
          <p:cNvGrpSpPr/>
          <p:nvPr/>
        </p:nvGrpSpPr>
        <p:grpSpPr>
          <a:xfrm rot="16848337">
            <a:off x="604614" y="2499764"/>
            <a:ext cx="2082849" cy="1320029"/>
            <a:chOff x="5636628" y="3140120"/>
            <a:chExt cx="901759" cy="571500"/>
          </a:xfrm>
        </p:grpSpPr>
        <p:sp>
          <p:nvSpPr>
            <p:cNvPr id="19" name="Graphic 36"/>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p:cNvPicPr/>
            <p:nvPr/>
          </p:nvPicPr>
          <p:blipFill>
            <a:blip r:embed="rId7">
              <a:extLst>
                <a:ext uri="{96DAC541-7B7A-43D3-8B79-37D633B846F1}">
                  <asvg:svgBlip xmlns:asvg="http://schemas.microsoft.com/office/drawing/2016/SVG/main" r:embed="rId8"/>
                </a:ext>
              </a:extLst>
            </a:blip>
            <a:stretch>
              <a:fillRect/>
            </a:stretch>
          </p:blipFill>
          <p:spPr>
            <a:xfrm>
              <a:off x="5636628" y="3140120"/>
              <a:ext cx="885825" cy="571500"/>
            </a:xfrm>
            <a:prstGeom prst="rect">
              <a:avLst/>
            </a:prstGeom>
          </p:spPr>
        </p:pic>
      </p:grpSp>
      <p:grpSp>
        <p:nvGrpSpPr>
          <p:cNvPr id="21" name="Group 20"/>
          <p:cNvGrpSpPr/>
          <p:nvPr/>
        </p:nvGrpSpPr>
        <p:grpSpPr>
          <a:xfrm>
            <a:off x="9672800" y="2462042"/>
            <a:ext cx="1574603" cy="1381103"/>
            <a:chOff x="5720147" y="2997178"/>
            <a:chExt cx="882811" cy="774324"/>
          </a:xfrm>
        </p:grpSpPr>
        <p:sp>
          <p:nvSpPr>
            <p:cNvPr id="22" name="Graphic 40"/>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p:cNvPicPr/>
            <p:nvPr/>
          </p:nvPicPr>
          <p:blipFill>
            <a:blip r:embed="rId9">
              <a:extLst>
                <a:ext uri="{96DAC541-7B7A-43D3-8B79-37D633B846F1}">
                  <asvg:svgBlip xmlns:asvg="http://schemas.microsoft.com/office/drawing/2016/SVG/main" r:embed="rId10"/>
                </a:ext>
              </a:extLst>
            </a:blip>
            <a:stretch>
              <a:fillRect/>
            </a:stretch>
          </p:blipFill>
          <p:spPr>
            <a:xfrm>
              <a:off x="5726658" y="2997178"/>
              <a:ext cx="876300" cy="723900"/>
            </a:xfrm>
            <a:prstGeom prst="rect">
              <a:avLst/>
            </a:prstGeom>
          </p:spPr>
        </p:pic>
      </p:grpSp>
      <p:grpSp>
        <p:nvGrpSpPr>
          <p:cNvPr id="24" name="Group 23"/>
          <p:cNvGrpSpPr/>
          <p:nvPr/>
        </p:nvGrpSpPr>
        <p:grpSpPr>
          <a:xfrm rot="21137960">
            <a:off x="889693" y="326274"/>
            <a:ext cx="3628500" cy="2685431"/>
            <a:chOff x="4879880" y="2466322"/>
            <a:chExt cx="2389530" cy="1768477"/>
          </a:xfrm>
        </p:grpSpPr>
        <p:sp>
          <p:nvSpPr>
            <p:cNvPr id="25" name="Graphic 46"/>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p:cNvPicPr/>
            <p:nvPr/>
          </p:nvPicPr>
          <p:blipFill>
            <a:blip r:embed="rId11">
              <a:extLst>
                <a:ext uri="{96DAC541-7B7A-43D3-8B79-37D633B846F1}">
                  <asvg:svgBlip xmlns:asvg="http://schemas.microsoft.com/office/drawing/2016/SVG/main" r:embed="rId12"/>
                </a:ext>
              </a:extLst>
            </a:blip>
            <a:stretch>
              <a:fillRect/>
            </a:stretch>
          </p:blipFill>
          <p:spPr>
            <a:xfrm>
              <a:off x="4879880" y="2466322"/>
              <a:ext cx="2381250" cy="1695450"/>
            </a:xfrm>
            <a:prstGeom prst="rect">
              <a:avLst/>
            </a:prstGeom>
          </p:spPr>
        </p:pic>
      </p:grpSp>
      <p:grpSp>
        <p:nvGrpSpPr>
          <p:cNvPr id="27" name="Group 26"/>
          <p:cNvGrpSpPr/>
          <p:nvPr/>
        </p:nvGrpSpPr>
        <p:grpSpPr>
          <a:xfrm>
            <a:off x="4547244" y="5184163"/>
            <a:ext cx="1390351" cy="1587178"/>
            <a:chOff x="5753098" y="2910995"/>
            <a:chExt cx="752475" cy="859000"/>
          </a:xfrm>
        </p:grpSpPr>
        <p:sp>
          <p:nvSpPr>
            <p:cNvPr id="28" name="Graphic 52"/>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p:cNvPicPr/>
            <p:nvPr/>
          </p:nvPicPr>
          <p:blipFill>
            <a:blip r:embed="rId13">
              <a:extLst>
                <a:ext uri="{96DAC541-7B7A-43D3-8B79-37D633B846F1}">
                  <asvg:svgBlip xmlns:asvg="http://schemas.microsoft.com/office/drawing/2016/SVG/main" r:embed="rId14"/>
                </a:ext>
              </a:extLst>
            </a:blip>
            <a:stretch>
              <a:fillRect/>
            </a:stretch>
          </p:blipFill>
          <p:spPr>
            <a:xfrm>
              <a:off x="5753098" y="2910995"/>
              <a:ext cx="752475" cy="752475"/>
            </a:xfrm>
            <a:prstGeom prst="rect">
              <a:avLst/>
            </a:prstGeom>
          </p:spPr>
        </p:pic>
      </p:grpSp>
      <p:grpSp>
        <p:nvGrpSpPr>
          <p:cNvPr id="30" name="Group 29"/>
          <p:cNvGrpSpPr/>
          <p:nvPr/>
        </p:nvGrpSpPr>
        <p:grpSpPr>
          <a:xfrm rot="20876770">
            <a:off x="8253904" y="3375190"/>
            <a:ext cx="3140803" cy="3571270"/>
            <a:chOff x="5039321" y="2227037"/>
            <a:chExt cx="2032991" cy="2311625"/>
          </a:xfrm>
        </p:grpSpPr>
        <p:pic>
          <p:nvPicPr>
            <p:cNvPr id="31" name="Graphic 30"/>
            <p:cNvPicPr/>
            <p:nvPr/>
          </p:nvPicPr>
          <p:blipFill>
            <a:blip r:embed="rId15">
              <a:extLst>
                <a:ext uri="{96DAC541-7B7A-43D3-8B79-37D633B846F1}">
                  <asvg:svgBlip xmlns:asvg="http://schemas.microsoft.com/office/drawing/2016/SVG/main" r:embed="rId16"/>
                </a:ext>
              </a:extLst>
            </a:blip>
            <a:stretch>
              <a:fillRect/>
            </a:stretch>
          </p:blipFill>
          <p:spPr>
            <a:xfrm>
              <a:off x="5119687" y="2319337"/>
              <a:ext cx="1952625" cy="2219325"/>
            </a:xfrm>
            <a:prstGeom prst="rect">
              <a:avLst/>
            </a:prstGeom>
          </p:spPr>
        </p:pic>
        <p:pic>
          <p:nvPicPr>
            <p:cNvPr id="32" name="Graphic 31"/>
            <p:cNvPicPr/>
            <p:nvPr/>
          </p:nvPicPr>
          <p:blipFill>
            <a:blip r:embed="rId17">
              <a:extLst>
                <a:ext uri="{96DAC541-7B7A-43D3-8B79-37D633B846F1}">
                  <asvg:svgBlip xmlns:asvg="http://schemas.microsoft.com/office/drawing/2016/SVG/main" r:embed="rId18"/>
                </a:ext>
              </a:extLst>
            </a:blip>
            <a:stretch>
              <a:fillRect/>
            </a:stretch>
          </p:blipFill>
          <p:spPr>
            <a:xfrm>
              <a:off x="5039321" y="2227037"/>
              <a:ext cx="2019300" cy="2295525"/>
            </a:xfrm>
            <a:prstGeom prst="rect">
              <a:avLst/>
            </a:prstGeom>
          </p:spPr>
        </p:pic>
      </p:grpSp>
      <p:grpSp>
        <p:nvGrpSpPr>
          <p:cNvPr id="33" name="Group 32"/>
          <p:cNvGrpSpPr/>
          <p:nvPr/>
        </p:nvGrpSpPr>
        <p:grpSpPr>
          <a:xfrm rot="1350781">
            <a:off x="7904833" y="151283"/>
            <a:ext cx="3246925" cy="3122641"/>
            <a:chOff x="5100637" y="2471737"/>
            <a:chExt cx="1990725" cy="1914525"/>
          </a:xfrm>
        </p:grpSpPr>
        <p:pic>
          <p:nvPicPr>
            <p:cNvPr id="34" name="Graphic 33"/>
            <p:cNvPicPr/>
            <p:nvPr/>
          </p:nvPicPr>
          <p:blipFill>
            <a:blip r:embed="rId19">
              <a:extLst>
                <a:ext uri="{96DAC541-7B7A-43D3-8B79-37D633B846F1}">
                  <asvg:svgBlip xmlns:asvg="http://schemas.microsoft.com/office/drawing/2016/SVG/main" r:embed="rId20"/>
                </a:ext>
              </a:extLst>
            </a:blip>
            <a:stretch>
              <a:fillRect/>
            </a:stretch>
          </p:blipFill>
          <p:spPr>
            <a:xfrm>
              <a:off x="5100637" y="2514600"/>
              <a:ext cx="1990725" cy="1828800"/>
            </a:xfrm>
            <a:prstGeom prst="rect">
              <a:avLst/>
            </a:prstGeom>
          </p:spPr>
        </p:pic>
        <p:pic>
          <p:nvPicPr>
            <p:cNvPr id="35" name="Graphic 34"/>
            <p:cNvPicPr/>
            <p:nvPr/>
          </p:nvPicPr>
          <p:blipFill>
            <a:blip r:embed="rId21">
              <a:extLst>
                <a:ext uri="{96DAC541-7B7A-43D3-8B79-37D633B846F1}">
                  <asvg:svgBlip xmlns:asvg="http://schemas.microsoft.com/office/drawing/2016/SVG/main" r:embed="rId22"/>
                </a:ext>
              </a:extLst>
            </a:blip>
            <a:stretch>
              <a:fillRect/>
            </a:stretch>
          </p:blipFill>
          <p:spPr>
            <a:xfrm>
              <a:off x="5119687" y="2471737"/>
              <a:ext cx="1952625" cy="1914525"/>
            </a:xfrm>
            <a:prstGeom prst="rect">
              <a:avLst/>
            </a:prstGeom>
          </p:spPr>
        </p:pic>
      </p:grpSp>
      <p:grpSp>
        <p:nvGrpSpPr>
          <p:cNvPr id="36" name="Group 35"/>
          <p:cNvGrpSpPr/>
          <p:nvPr/>
        </p:nvGrpSpPr>
        <p:grpSpPr>
          <a:xfrm rot="20292915">
            <a:off x="4678514" y="55317"/>
            <a:ext cx="1359763" cy="1692303"/>
            <a:chOff x="5834062" y="3062286"/>
            <a:chExt cx="589306" cy="733425"/>
          </a:xfrm>
        </p:grpSpPr>
        <p:pic>
          <p:nvPicPr>
            <p:cNvPr id="37" name="Graphic 36"/>
            <p:cNvPicPr/>
            <p:nvPr/>
          </p:nvPicPr>
          <p:blipFill>
            <a:blip r:embed="rId23">
              <a:extLst>
                <a:ext uri="{96DAC541-7B7A-43D3-8B79-37D633B846F1}">
                  <asvg:svgBlip xmlns:asvg="http://schemas.microsoft.com/office/drawing/2016/SVG/main" r:embed="rId24"/>
                </a:ext>
              </a:extLst>
            </a:blip>
            <a:stretch>
              <a:fillRect/>
            </a:stretch>
          </p:blipFill>
          <p:spPr>
            <a:xfrm>
              <a:off x="5834062" y="3095625"/>
              <a:ext cx="523875" cy="666750"/>
            </a:xfrm>
            <a:prstGeom prst="rect">
              <a:avLst/>
            </a:prstGeom>
          </p:spPr>
        </p:pic>
        <p:pic>
          <p:nvPicPr>
            <p:cNvPr id="38" name="Graphic 37"/>
            <p:cNvPicPr/>
            <p:nvPr/>
          </p:nvPicPr>
          <p:blipFill>
            <a:blip r:embed="rId25">
              <a:extLst>
                <a:ext uri="{96DAC541-7B7A-43D3-8B79-37D633B846F1}">
                  <asvg:svgBlip xmlns:asvg="http://schemas.microsoft.com/office/drawing/2016/SVG/main" r:embed="rId26"/>
                </a:ext>
              </a:extLst>
            </a:blip>
            <a:stretch>
              <a:fillRect/>
            </a:stretch>
          </p:blipFill>
          <p:spPr>
            <a:xfrm>
              <a:off x="5842343" y="3062286"/>
              <a:ext cx="581025" cy="733425"/>
            </a:xfrm>
            <a:prstGeom prst="rect">
              <a:avLst/>
            </a:prstGeom>
          </p:spPr>
        </p:pic>
      </p:grpSp>
      <p:sp>
        <p:nvSpPr>
          <p:cNvPr id="44" name="TextBox 43"/>
          <p:cNvSpPr txBox="1"/>
          <p:nvPr/>
        </p:nvSpPr>
        <p:spPr>
          <a:xfrm>
            <a:off x="3414442" y="2303113"/>
            <a:ext cx="5419610" cy="245156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4400" b="1" i="0" u="none" strike="noStrike" kern="1200" cap="none" spc="0" normalizeH="0" baseline="0" noProof="0">
                <a:ln w="9525">
                  <a:solidFill>
                    <a:prstClr val="white"/>
                  </a:solidFill>
                  <a:prstDash val="solid"/>
                </a:ln>
                <a:solidFill>
                  <a:schemeClr val="bg1"/>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1</a:t>
            </a:r>
            <a:r>
              <a:rPr kumimoji="0" lang="vi-VN" sz="4400" b="1" i="0" u="none" strike="noStrike" kern="1200" cap="none" spc="0" normalizeH="0" baseline="0" noProof="0">
                <a:ln w="9525">
                  <a:solidFill>
                    <a:prstClr val="white"/>
                  </a:solidFill>
                  <a:prstDash val="solid"/>
                </a:ln>
                <a:solidFill>
                  <a:schemeClr val="bg1"/>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 Phân b</a:t>
            </a:r>
            <a:r>
              <a:rPr kumimoji="0" lang="en-US" sz="4400" b="1" i="0" u="none" strike="noStrike" kern="1200" cap="none" spc="0" normalizeH="0" baseline="0" noProof="0">
                <a:ln w="9525">
                  <a:solidFill>
                    <a:prstClr val="white"/>
                  </a:solidFill>
                  <a:prstDash val="solid"/>
                </a:ln>
                <a:solidFill>
                  <a:schemeClr val="bg1"/>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iệt</a:t>
            </a:r>
            <a:r>
              <a:rPr kumimoji="0" lang="vi-VN" sz="4400" b="1" i="0" u="none" strike="noStrike" kern="1200" cap="none" spc="0" normalizeH="0" baseline="0" noProof="0">
                <a:ln w="9525">
                  <a:solidFill>
                    <a:prstClr val="white"/>
                  </a:solidFill>
                  <a:prstDash val="solid"/>
                </a:ln>
                <a:solidFill>
                  <a:schemeClr val="bg1"/>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 nghĩa gốc và nghĩa chuyển của từ </a:t>
            </a:r>
            <a:endParaRPr kumimoji="0" lang="en-US" sz="4400" b="1" i="0" u="none" strike="noStrike" kern="1200" cap="none" spc="0" normalizeH="0" baseline="0" noProof="0" dirty="0">
              <a:ln w="9525">
                <a:solidFill>
                  <a:prstClr val="white"/>
                </a:solidFill>
                <a:prstDash val="solid"/>
              </a:ln>
              <a:solidFill>
                <a:schemeClr val="bg1"/>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Rectangle: Rounded Corners 6"/>
          <p:cNvSpPr/>
          <p:nvPr/>
        </p:nvSpPr>
        <p:spPr>
          <a:xfrm>
            <a:off x="1101225" y="535094"/>
            <a:ext cx="9989548" cy="783772"/>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4" name="TextBox 6"/>
          <p:cNvSpPr txBox="1"/>
          <p:nvPr/>
        </p:nvSpPr>
        <p:spPr>
          <a:xfrm>
            <a:off x="1425495" y="616176"/>
            <a:ext cx="9989548" cy="584775"/>
          </a:xfrm>
          <a:prstGeom prst="rect">
            <a:avLst/>
          </a:prstGeom>
          <a:noFill/>
        </p:spPr>
        <p:txBody>
          <a:bodyPr wrap="square">
            <a:spAutoFit/>
          </a:bodyPr>
          <a:lstStyle/>
          <a:p>
            <a:pPr lvl="0" eaLnBrk="0" fontAlgn="base" hangingPunct="0">
              <a:spcBef>
                <a:spcPct val="0"/>
              </a:spcBef>
              <a:spcAft>
                <a:spcPct val="0"/>
              </a:spcAft>
            </a:pPr>
            <a:r>
              <a:rPr lang="en-US" altLang="en-US" sz="3200" b="1">
                <a:solidFill>
                  <a:srgbClr val="FF0C56"/>
                </a:solidFill>
                <a:latin typeface="Calibri" panose="020F0502020204030204" pitchFamily="34" charset="0"/>
                <a:cs typeface="Calibri" panose="020F0502020204030204" pitchFamily="34" charset="0"/>
              </a:rPr>
              <a:t>1. Đọc các nghĩa của từ “ấm” và thực hiện yêu cầu:</a:t>
            </a:r>
            <a:endParaRPr kumimoji="0" lang="en-US" altLang="en-US" sz="3200" b="0" i="0" u="none" strike="noStrike" cap="none" normalizeH="0" baseline="0" dirty="0">
              <a:ln>
                <a:noFill/>
              </a:ln>
              <a:solidFill>
                <a:srgbClr val="FF0C56"/>
              </a:solidFill>
              <a:effectLst/>
              <a:latin typeface="Calibri" panose="020F0502020204030204" pitchFamily="34" charset="0"/>
              <a:cs typeface="Calibri" panose="020F0502020204030204" pitchFamily="34" charset="0"/>
            </a:endParaRPr>
          </a:p>
        </p:txBody>
      </p:sp>
      <p:pic>
        <p:nvPicPr>
          <p:cNvPr id="3" name="Hình ảnh 2" descr="Ảnh có chứa phim hoạt hình, hình mẫu, mặt cười, biểu tượng cảm xúc&#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grpSp>
        <p:nvGrpSpPr>
          <p:cNvPr id="5" name="Group 4"/>
          <p:cNvGrpSpPr/>
          <p:nvPr/>
        </p:nvGrpSpPr>
        <p:grpSpPr>
          <a:xfrm>
            <a:off x="673060" y="1816915"/>
            <a:ext cx="10585896" cy="1869682"/>
            <a:chOff x="504877" y="1887309"/>
            <a:chExt cx="10585896" cy="1869682"/>
          </a:xfrm>
        </p:grpSpPr>
        <p:sp>
          <p:nvSpPr>
            <p:cNvPr id="4" name="Rectangle: Rounded Corners 6"/>
            <p:cNvSpPr/>
            <p:nvPr/>
          </p:nvSpPr>
          <p:spPr>
            <a:xfrm>
              <a:off x="504877" y="1887309"/>
              <a:ext cx="10585896" cy="186968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5" name="Hộp Văn bản 14"/>
            <p:cNvSpPr txBox="1"/>
            <p:nvPr/>
          </p:nvSpPr>
          <p:spPr>
            <a:xfrm>
              <a:off x="2293372" y="2040167"/>
              <a:ext cx="8376466" cy="1569660"/>
            </a:xfrm>
            <a:prstGeom prst="rect">
              <a:avLst/>
            </a:prstGeom>
            <a:noFill/>
          </p:spPr>
          <p:txBody>
            <a:bodyPr wrap="square" rtlCol="0">
              <a:spAutoFit/>
            </a:bodyPr>
            <a:lstStyle/>
            <a:p>
              <a:r>
                <a:rPr lang="vi-VN" sz="3200" b="1"/>
                <a:t>1</a:t>
              </a:r>
              <a:r>
                <a:rPr lang="vi-VN" sz="3200"/>
                <a:t> Có nhiệt độ cao hơn mức trung bình. </a:t>
              </a:r>
              <a:r>
                <a:rPr lang="vi-VN" sz="3200" b="1"/>
                <a:t>2</a:t>
              </a:r>
              <a:r>
                <a:rPr lang="vi-VN" sz="3200"/>
                <a:t> Có tác dụng giữ cho</a:t>
              </a:r>
              <a:r>
                <a:rPr lang="en-US" sz="3200"/>
                <a:t> </a:t>
              </a:r>
              <a:r>
                <a:rPr lang="vi-VN" sz="3200"/>
                <a:t>cơ thể không bị lạnh. </a:t>
              </a:r>
              <a:r>
                <a:rPr lang="vi-VN" sz="3200" b="1"/>
                <a:t>3</a:t>
              </a:r>
              <a:r>
                <a:rPr lang="vi-VN" sz="3200"/>
                <a:t> Có tác dụng tạo nên cảm giác êm dịu, dễ chịu.</a:t>
              </a:r>
              <a:endParaRPr lang="vi-VN" sz="3200"/>
            </a:p>
          </p:txBody>
        </p:sp>
        <p:sp>
          <p:nvSpPr>
            <p:cNvPr id="2" name="Rectangle: Rounded Corners 1"/>
            <p:cNvSpPr/>
            <p:nvPr/>
          </p:nvSpPr>
          <p:spPr>
            <a:xfrm>
              <a:off x="868134" y="2278963"/>
              <a:ext cx="1199378"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rPr>
                <a:t>ấm</a:t>
              </a:r>
              <a:endParaRPr lang="en-US" sz="3600" b="1">
                <a:solidFill>
                  <a:srgbClr val="0070C0"/>
                </a:solidFill>
              </a:endParaRPr>
            </a:p>
          </p:txBody>
        </p:sp>
      </p:grpSp>
      <p:sp>
        <p:nvSpPr>
          <p:cNvPr id="6" name="TextBox 6"/>
          <p:cNvSpPr txBox="1"/>
          <p:nvPr/>
        </p:nvSpPr>
        <p:spPr>
          <a:xfrm>
            <a:off x="1101225" y="3935294"/>
            <a:ext cx="9989548" cy="2308324"/>
          </a:xfrm>
          <a:prstGeom prst="rect">
            <a:avLst/>
          </a:prstGeom>
          <a:noFill/>
        </p:spPr>
        <p:txBody>
          <a:bodyPr wrap="square">
            <a:spAutoFit/>
          </a:bodyPr>
          <a:lstStyle/>
          <a:p>
            <a:pPr lvl="0" algn="just" eaLnBrk="0" fontAlgn="base" hangingPunct="0">
              <a:spcBef>
                <a:spcPct val="0"/>
              </a:spcBef>
              <a:spcAft>
                <a:spcPct val="0"/>
              </a:spcAft>
            </a:pPr>
            <a:r>
              <a:rPr lang="en-US" altLang="en-US" sz="3600" b="1">
                <a:solidFill>
                  <a:srgbClr val="7030A0"/>
                </a:solidFill>
                <a:latin typeface="Calibri" panose="020F0502020204030204" pitchFamily="34" charset="0"/>
                <a:cs typeface="Calibri" panose="020F0502020204030204" pitchFamily="34" charset="0"/>
              </a:rPr>
              <a:t>a. Trong các nghĩa trên, nghĩa nào là nghĩa gốc, nghĩa nào là nghĩa chuyển?</a:t>
            </a:r>
            <a:endParaRPr lang="en-US" altLang="en-US" sz="3600" b="1">
              <a:solidFill>
                <a:srgbClr val="7030A0"/>
              </a:solidFill>
              <a:latin typeface="Calibri" panose="020F0502020204030204" pitchFamily="34" charset="0"/>
              <a:cs typeface="Calibri" panose="020F0502020204030204" pitchFamily="34" charset="0"/>
            </a:endParaRPr>
          </a:p>
          <a:p>
            <a:pPr lvl="0" algn="just" eaLnBrk="0" fontAlgn="base" hangingPunct="0">
              <a:spcBef>
                <a:spcPct val="0"/>
              </a:spcBef>
              <a:spcAft>
                <a:spcPct val="0"/>
              </a:spcAft>
            </a:pPr>
            <a:r>
              <a:rPr lang="en-US" altLang="en-US" sz="3600" b="1">
                <a:solidFill>
                  <a:srgbClr val="7030A0"/>
                </a:solidFill>
                <a:latin typeface="Calibri" panose="020F0502020204030204" pitchFamily="34" charset="0"/>
                <a:cs typeface="Calibri" panose="020F0502020204030204" pitchFamily="34" charset="0"/>
              </a:rPr>
              <a:t>b. Đặt câu để phân biệt nghĩa gốc và một nghĩa chuyển của từ “ấm”.</a:t>
            </a:r>
            <a:endParaRPr kumimoji="0" lang="en-US" altLang="en-US" sz="3600" b="0" i="0" u="none" strike="noStrike" cap="none" normalizeH="0" baseline="0" dirty="0">
              <a:ln>
                <a:noFill/>
              </a:ln>
              <a:solidFill>
                <a:srgbClr val="7030A0"/>
              </a:solidFill>
              <a:effectLst/>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6" name="Group 17"/>
          <p:cNvGrpSpPr/>
          <p:nvPr/>
        </p:nvGrpSpPr>
        <p:grpSpPr>
          <a:xfrm>
            <a:off x="2344808" y="554759"/>
            <a:ext cx="7077487" cy="5738255"/>
            <a:chOff x="7881553" y="1777262"/>
            <a:chExt cx="3844793" cy="4536566"/>
          </a:xfrm>
        </p:grpSpPr>
        <p:sp>
          <p:nvSpPr>
            <p:cNvPr id="7" name="Rectangle: Rounded Corners 18"/>
            <p:cNvSpPr/>
            <p:nvPr/>
          </p:nvSpPr>
          <p:spPr>
            <a:xfrm>
              <a:off x="7881553" y="1777262"/>
              <a:ext cx="3844793" cy="1657573"/>
            </a:xfrm>
            <a:custGeom>
              <a:avLst/>
              <a:gdLst>
                <a:gd name="connsiteX0" fmla="*/ 0 w 7077487"/>
                <a:gd name="connsiteY0" fmla="*/ 349448 h 2096647"/>
                <a:gd name="connsiteX1" fmla="*/ 349448 w 7077487"/>
                <a:gd name="connsiteY1" fmla="*/ 0 h 2096647"/>
                <a:gd name="connsiteX2" fmla="*/ 6728039 w 7077487"/>
                <a:gd name="connsiteY2" fmla="*/ 0 h 2096647"/>
                <a:gd name="connsiteX3" fmla="*/ 7077487 w 7077487"/>
                <a:gd name="connsiteY3" fmla="*/ 349448 h 2096647"/>
                <a:gd name="connsiteX4" fmla="*/ 7077487 w 7077487"/>
                <a:gd name="connsiteY4" fmla="*/ 1747199 h 2096647"/>
                <a:gd name="connsiteX5" fmla="*/ 6728039 w 7077487"/>
                <a:gd name="connsiteY5" fmla="*/ 2096647 h 2096647"/>
                <a:gd name="connsiteX6" fmla="*/ 349448 w 7077487"/>
                <a:gd name="connsiteY6" fmla="*/ 2096647 h 2096647"/>
                <a:gd name="connsiteX7" fmla="*/ 0 w 7077487"/>
                <a:gd name="connsiteY7" fmla="*/ 1747199 h 2096647"/>
                <a:gd name="connsiteX8" fmla="*/ 0 w 7077487"/>
                <a:gd name="connsiteY8" fmla="*/ 349448 h 2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7487" h="2096647" fill="none" extrusionOk="0">
                  <a:moveTo>
                    <a:pt x="0" y="349448"/>
                  </a:moveTo>
                  <a:cubicBezTo>
                    <a:pt x="261" y="163514"/>
                    <a:pt x="173767" y="29059"/>
                    <a:pt x="349448" y="0"/>
                  </a:cubicBezTo>
                  <a:cubicBezTo>
                    <a:pt x="2972682" y="72427"/>
                    <a:pt x="4750228" y="61419"/>
                    <a:pt x="6728039" y="0"/>
                  </a:cubicBezTo>
                  <a:cubicBezTo>
                    <a:pt x="6918048" y="-20554"/>
                    <a:pt x="7057836" y="150509"/>
                    <a:pt x="7077487" y="349448"/>
                  </a:cubicBezTo>
                  <a:cubicBezTo>
                    <a:pt x="7055883" y="770758"/>
                    <a:pt x="7116465" y="1471999"/>
                    <a:pt x="7077487" y="1747199"/>
                  </a:cubicBezTo>
                  <a:cubicBezTo>
                    <a:pt x="7079403" y="1930472"/>
                    <a:pt x="6903742" y="2077262"/>
                    <a:pt x="6728039" y="2096647"/>
                  </a:cubicBezTo>
                  <a:cubicBezTo>
                    <a:pt x="4999248" y="2126474"/>
                    <a:pt x="3443546" y="2017341"/>
                    <a:pt x="349448" y="2096647"/>
                  </a:cubicBezTo>
                  <a:cubicBezTo>
                    <a:pt x="162329" y="2095983"/>
                    <a:pt x="-29161" y="1945960"/>
                    <a:pt x="0" y="1747199"/>
                  </a:cubicBezTo>
                  <a:cubicBezTo>
                    <a:pt x="-51235" y="1380798"/>
                    <a:pt x="80587" y="1022579"/>
                    <a:pt x="0" y="349448"/>
                  </a:cubicBezTo>
                  <a:close/>
                </a:path>
                <a:path w="7077487" h="2096647" stroke="0" extrusionOk="0">
                  <a:moveTo>
                    <a:pt x="0" y="349448"/>
                  </a:moveTo>
                  <a:cubicBezTo>
                    <a:pt x="22326" y="162539"/>
                    <a:pt x="167799" y="23639"/>
                    <a:pt x="349448" y="0"/>
                  </a:cubicBezTo>
                  <a:cubicBezTo>
                    <a:pt x="998899" y="123000"/>
                    <a:pt x="5699016" y="-96860"/>
                    <a:pt x="6728039" y="0"/>
                  </a:cubicBezTo>
                  <a:cubicBezTo>
                    <a:pt x="6916763" y="-3255"/>
                    <a:pt x="7093027" y="125124"/>
                    <a:pt x="7077487" y="349448"/>
                  </a:cubicBezTo>
                  <a:cubicBezTo>
                    <a:pt x="7146987" y="554770"/>
                    <a:pt x="7072957" y="1133230"/>
                    <a:pt x="7077487" y="1747199"/>
                  </a:cubicBezTo>
                  <a:cubicBezTo>
                    <a:pt x="7048414" y="1950727"/>
                    <a:pt x="6916939" y="2095977"/>
                    <a:pt x="6728039" y="2096647"/>
                  </a:cubicBezTo>
                  <a:cubicBezTo>
                    <a:pt x="4284929" y="1935940"/>
                    <a:pt x="3111034" y="2136314"/>
                    <a:pt x="349448" y="2096647"/>
                  </a:cubicBezTo>
                  <a:cubicBezTo>
                    <a:pt x="129228" y="2091148"/>
                    <a:pt x="-4622" y="1938100"/>
                    <a:pt x="0" y="1747199"/>
                  </a:cubicBezTo>
                  <a:cubicBezTo>
                    <a:pt x="20602" y="1056793"/>
                    <a:pt x="22274" y="576461"/>
                    <a:pt x="0" y="349448"/>
                  </a:cubicBezTo>
                  <a:close/>
                </a:path>
              </a:pathLst>
            </a:cu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endParaRPr>
            </a:p>
          </p:txBody>
        </p:sp>
        <p:grpSp>
          <p:nvGrpSpPr>
            <p:cNvPr id="8" name="Group 19"/>
            <p:cNvGrpSpPr/>
            <p:nvPr/>
          </p:nvGrpSpPr>
          <p:grpSpPr>
            <a:xfrm>
              <a:off x="8373112" y="3517818"/>
              <a:ext cx="2849153" cy="2796010"/>
              <a:chOff x="1562812" y="3970990"/>
              <a:chExt cx="2807485" cy="2692230"/>
            </a:xfrm>
          </p:grpSpPr>
          <p:pic>
            <p:nvPicPr>
              <p:cNvPr id="9" name="Picture 20"/>
              <p:cNvPicPr>
                <a:picLocks noChangeAspect="1"/>
              </p:cNvPicPr>
              <p:nvPr/>
            </p:nvPicPr>
            <p:blipFill>
              <a:blip r:embed="rId2"/>
              <a:stretch>
                <a:fillRect/>
              </a:stretch>
            </p:blipFill>
            <p:spPr>
              <a:xfrm>
                <a:off x="2871606" y="3970990"/>
                <a:ext cx="1498691" cy="2616200"/>
              </a:xfrm>
              <a:prstGeom prst="rect">
                <a:avLst/>
              </a:prstGeom>
            </p:spPr>
          </p:pic>
          <p:pic>
            <p:nvPicPr>
              <p:cNvPr id="10" name="Picture 21"/>
              <p:cNvPicPr>
                <a:picLocks noChangeAspect="1"/>
              </p:cNvPicPr>
              <p:nvPr/>
            </p:nvPicPr>
            <p:blipFill>
              <a:blip r:embed="rId3"/>
              <a:stretch>
                <a:fillRect/>
              </a:stretch>
            </p:blipFill>
            <p:spPr>
              <a:xfrm>
                <a:off x="1562812" y="4047020"/>
                <a:ext cx="1392098" cy="2616200"/>
              </a:xfrm>
              <a:prstGeom prst="rect">
                <a:avLst/>
              </a:prstGeom>
            </p:spPr>
          </p:pic>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p:cNvSpPr/>
          <p:nvPr/>
        </p:nvSpPr>
        <p:spPr>
          <a:xfrm>
            <a:off x="1101225" y="535094"/>
            <a:ext cx="9989548" cy="783772"/>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p:cNvSpPr txBox="1"/>
          <p:nvPr/>
        </p:nvSpPr>
        <p:spPr>
          <a:xfrm>
            <a:off x="1425495" y="616176"/>
            <a:ext cx="9989548"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1. Đọc các nghĩa của từ “ấm” và thực hiện yêu cầu:</a:t>
            </a:r>
            <a:endParaRPr kumimoji="0" lang="en-US" altLang="en-US" sz="32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grpSp>
        <p:nvGrpSpPr>
          <p:cNvPr id="5" name="Group 4"/>
          <p:cNvGrpSpPr/>
          <p:nvPr/>
        </p:nvGrpSpPr>
        <p:grpSpPr>
          <a:xfrm>
            <a:off x="673060" y="1816915"/>
            <a:ext cx="10585896" cy="1869682"/>
            <a:chOff x="504877" y="1887309"/>
            <a:chExt cx="10585896" cy="1869682"/>
          </a:xfrm>
        </p:grpSpPr>
        <p:sp>
          <p:nvSpPr>
            <p:cNvPr id="4" name="Rectangle: Rounded Corners 6"/>
            <p:cNvSpPr/>
            <p:nvPr/>
          </p:nvSpPr>
          <p:spPr>
            <a:xfrm>
              <a:off x="504877" y="1887309"/>
              <a:ext cx="10585896" cy="186968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Hộp Văn bản 14"/>
            <p:cNvSpPr txBox="1"/>
            <p:nvPr/>
          </p:nvSpPr>
          <p:spPr>
            <a:xfrm>
              <a:off x="2293372" y="2040167"/>
              <a:ext cx="83764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nhiệt độ cao hơn mức trung bình.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tác dụng giữ cho</a:t>
              </a:r>
              <a:r>
                <a:rPr kumimoji="0" lang="en-US" sz="3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cơ thể không bị lạnh.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tác dụng tạo nên cảm giác êm dịu, dễ chịu.</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p:cNvSpPr/>
            <p:nvPr/>
          </p:nvSpPr>
          <p:spPr>
            <a:xfrm>
              <a:off x="868134" y="2278963"/>
              <a:ext cx="1199378"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ấm</a:t>
              </a:r>
              <a:endParaRPr kumimoji="0" lang="en-US" sz="3600" b="1" i="0" u="none" strike="noStrike" kern="1200" cap="none" spc="0" normalizeH="0" baseline="0" noProof="0">
                <a:ln>
                  <a:noFill/>
                </a:ln>
                <a:solidFill>
                  <a:srgbClr val="0070C0"/>
                </a:solidFill>
                <a:effectLst/>
                <a:uLnTx/>
                <a:uFillTx/>
                <a:latin typeface="Aptos" panose="02110004020202020204"/>
                <a:ea typeface="+mn-ea"/>
                <a:cs typeface="+mn-cs"/>
              </a:endParaRPr>
            </a:p>
          </p:txBody>
        </p:sp>
      </p:grpSp>
      <p:sp>
        <p:nvSpPr>
          <p:cNvPr id="6" name="TextBox 6"/>
          <p:cNvSpPr txBox="1"/>
          <p:nvPr/>
        </p:nvSpPr>
        <p:spPr>
          <a:xfrm>
            <a:off x="1101225" y="3935294"/>
            <a:ext cx="9989548" cy="120032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a. Trong các nghĩa trên, nghĩa nào là nghĩa gốc, nghĩa nào là nghĩa chuyển?</a:t>
            </a:r>
            <a:endParaRPr kumimoji="0" lang="en-US" alt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7" name="Hộp Văn bản 14"/>
          <p:cNvSpPr txBox="1"/>
          <p:nvPr/>
        </p:nvSpPr>
        <p:spPr>
          <a:xfrm>
            <a:off x="2461555" y="1967942"/>
            <a:ext cx="83764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1</a:t>
            </a: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Có nhiệt độ cao hơn mức trung bình.</a:t>
            </a:r>
            <a:endPar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8" name="Arrow: Right 7"/>
          <p:cNvSpPr/>
          <p:nvPr/>
        </p:nvSpPr>
        <p:spPr>
          <a:xfrm>
            <a:off x="528172" y="5355091"/>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461427" y="5210841"/>
            <a:ext cx="10376722" cy="915849"/>
            <a:chOff x="-343206" y="1878828"/>
            <a:chExt cx="12396956" cy="1536175"/>
          </a:xfrm>
        </p:grpSpPr>
        <p:sp>
          <p:nvSpPr>
            <p:cNvPr id="10" name="Rectangle: Rounded Corners 6"/>
            <p:cNvSpPr/>
            <p:nvPr/>
          </p:nvSpPr>
          <p:spPr>
            <a:xfrm>
              <a:off x="-343206" y="1878828"/>
              <a:ext cx="12036093" cy="1536175"/>
            </a:xfrm>
            <a:prstGeom prst="roundRect">
              <a:avLst>
                <a:gd name="adj" fmla="val 50000"/>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Hộp Văn bản 14"/>
            <p:cNvSpPr txBox="1"/>
            <p:nvPr/>
          </p:nvSpPr>
          <p:spPr>
            <a:xfrm>
              <a:off x="-192541" y="2040166"/>
              <a:ext cx="12246291" cy="9808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Nghĩa 1 là nghĩa gốc</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nghĩa 2 và 3 là nghĩa chuyển.</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p:cNvSpPr/>
          <p:nvPr/>
        </p:nvSpPr>
        <p:spPr>
          <a:xfrm>
            <a:off x="1101225" y="535094"/>
            <a:ext cx="9989548" cy="783772"/>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p:cNvSpPr txBox="1"/>
          <p:nvPr/>
        </p:nvSpPr>
        <p:spPr>
          <a:xfrm>
            <a:off x="1425495" y="616176"/>
            <a:ext cx="9989548"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1. Đọc các nghĩa của từ “ấm” và thực hiện yêu cầu:</a:t>
            </a:r>
            <a:endParaRPr kumimoji="0" lang="en-US" altLang="en-US" sz="32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grpSp>
        <p:nvGrpSpPr>
          <p:cNvPr id="5" name="Group 4"/>
          <p:cNvGrpSpPr/>
          <p:nvPr/>
        </p:nvGrpSpPr>
        <p:grpSpPr>
          <a:xfrm>
            <a:off x="673060" y="1816915"/>
            <a:ext cx="10585896" cy="1869682"/>
            <a:chOff x="504877" y="1887309"/>
            <a:chExt cx="10585896" cy="1869682"/>
          </a:xfrm>
        </p:grpSpPr>
        <p:sp>
          <p:nvSpPr>
            <p:cNvPr id="4" name="Rectangle: Rounded Corners 6"/>
            <p:cNvSpPr/>
            <p:nvPr/>
          </p:nvSpPr>
          <p:spPr>
            <a:xfrm>
              <a:off x="504877" y="1887309"/>
              <a:ext cx="10585896" cy="186968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Hộp Văn bản 14"/>
            <p:cNvSpPr txBox="1"/>
            <p:nvPr/>
          </p:nvSpPr>
          <p:spPr>
            <a:xfrm>
              <a:off x="2293372" y="2040167"/>
              <a:ext cx="83764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nhiệt độ cao hơn mức trung bình.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tác dụng giữ cho</a:t>
              </a:r>
              <a:r>
                <a:rPr kumimoji="0" lang="en-US" sz="3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cơ thể không bị lạnh.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tác dụng tạo nên cảm giác êm dịu, dễ chịu.</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p:cNvSpPr/>
            <p:nvPr/>
          </p:nvSpPr>
          <p:spPr>
            <a:xfrm>
              <a:off x="868134" y="2278963"/>
              <a:ext cx="1199378"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ấm</a:t>
              </a:r>
              <a:endParaRPr kumimoji="0" lang="en-US" sz="3600" b="1" i="0" u="none" strike="noStrike" kern="1200" cap="none" spc="0" normalizeH="0" baseline="0" noProof="0">
                <a:ln>
                  <a:noFill/>
                </a:ln>
                <a:solidFill>
                  <a:srgbClr val="0070C0"/>
                </a:solidFill>
                <a:effectLst/>
                <a:uLnTx/>
                <a:uFillTx/>
                <a:latin typeface="Aptos" panose="02110004020202020204"/>
                <a:ea typeface="+mn-ea"/>
                <a:cs typeface="+mn-cs"/>
              </a:endParaRPr>
            </a:p>
          </p:txBody>
        </p:sp>
      </p:grpSp>
      <p:sp>
        <p:nvSpPr>
          <p:cNvPr id="6" name="TextBox 6"/>
          <p:cNvSpPr txBox="1"/>
          <p:nvPr/>
        </p:nvSpPr>
        <p:spPr>
          <a:xfrm>
            <a:off x="1101225" y="3935294"/>
            <a:ext cx="9989548" cy="1200329"/>
          </a:xfrm>
          <a:prstGeom prst="rect">
            <a:avLst/>
          </a:prstGeom>
          <a:noFill/>
        </p:spPr>
        <p:txBody>
          <a:bodyPr wrap="square">
            <a:spAutoFit/>
          </a:bodyPr>
          <a:lstStyle/>
          <a:p>
            <a:pPr lvl="0" algn="just" eaLnBrk="0" fontAlgn="base" hangingPunct="0">
              <a:spcBef>
                <a:spcPct val="0"/>
              </a:spcBef>
              <a:spcAft>
                <a:spcPct val="0"/>
              </a:spcAft>
            </a:pPr>
            <a:r>
              <a:rPr lang="en-US" altLang="en-US" sz="3600" b="1">
                <a:solidFill>
                  <a:srgbClr val="7030A0"/>
                </a:solidFill>
                <a:latin typeface="Calibri" panose="020F0502020204030204" pitchFamily="34" charset="0"/>
                <a:cs typeface="Calibri" panose="020F0502020204030204" pitchFamily="34" charset="0"/>
              </a:rPr>
              <a:t>b. Đặt câu để phân biệt nghĩa gốc và một nghĩa chuyển của từ “ấm”.</a:t>
            </a:r>
            <a:endParaRPr lang="en-US" altLang="en-US" sz="3600" b="1">
              <a:solidFill>
                <a:srgbClr val="7030A0"/>
              </a:solidFill>
              <a:latin typeface="Calibri" panose="020F0502020204030204" pitchFamily="34" charset="0"/>
              <a:cs typeface="Calibri" panose="020F0502020204030204" pitchFamily="34" charset="0"/>
            </a:endParaRPr>
          </a:p>
        </p:txBody>
      </p:sp>
      <p:sp>
        <p:nvSpPr>
          <p:cNvPr id="12" name="TextBox 6"/>
          <p:cNvSpPr txBox="1"/>
          <p:nvPr/>
        </p:nvSpPr>
        <p:spPr>
          <a:xfrm>
            <a:off x="1269408" y="5135623"/>
            <a:ext cx="9989548" cy="1200329"/>
          </a:xfrm>
          <a:prstGeom prst="rect">
            <a:avLst/>
          </a:prstGeom>
          <a:noFill/>
        </p:spPr>
        <p:txBody>
          <a:bodyPr wrap="square">
            <a:spAutoFit/>
          </a:bodyPr>
          <a:lstStyle/>
          <a:p>
            <a:pPr lvl="0" algn="just" eaLnBrk="0" fontAlgn="base" hangingPunct="0">
              <a:spcBef>
                <a:spcPct val="0"/>
              </a:spcBef>
              <a:spcAft>
                <a:spcPct val="0"/>
              </a:spcAft>
            </a:pPr>
            <a:r>
              <a:rPr lang="en-US" altLang="en-US" sz="3600" b="1">
                <a:solidFill>
                  <a:srgbClr val="0070C0"/>
                </a:solidFill>
                <a:latin typeface="Calibri" panose="020F0502020204030204" pitchFamily="34" charset="0"/>
                <a:cs typeface="Calibri" panose="020F0502020204030204" pitchFamily="34" charset="0"/>
              </a:rPr>
              <a:t>THẢO LUẬN NHÓM: </a:t>
            </a:r>
            <a:r>
              <a:rPr lang="vi-VN" altLang="en-US" sz="3600" b="1">
                <a:solidFill>
                  <a:srgbClr val="0070C0"/>
                </a:solidFill>
                <a:latin typeface="Calibri" panose="020F0502020204030204" pitchFamily="34" charset="0"/>
                <a:cs typeface="Calibri" panose="020F0502020204030204" pitchFamily="34" charset="0"/>
              </a:rPr>
              <a:t>tìm các từ ngữ tương ứng với mỗi nghĩa theo kĩ thuật Khăn trải bàn. </a:t>
            </a:r>
            <a:endParaRPr lang="en-US" altLang="en-US" sz="3600" b="1">
              <a:solidFill>
                <a:srgbClr val="0070C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3540</Words>
  <Application>WPS Presentation</Application>
  <PresentationFormat>Widescreen</PresentationFormat>
  <Paragraphs>127</Paragraphs>
  <Slides>29</Slides>
  <Notes>2</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29</vt:i4>
      </vt:variant>
    </vt:vector>
  </HeadingPairs>
  <TitlesOfParts>
    <vt:vector size="49" baseType="lpstr">
      <vt:lpstr>Arial</vt:lpstr>
      <vt:lpstr>SimSun</vt:lpstr>
      <vt:lpstr>Wingdings</vt:lpstr>
      <vt:lpstr>Calibri</vt:lpstr>
      <vt:lpstr>SVN-Apple</vt:lpstr>
      <vt:lpstr>Segoe Print</vt:lpstr>
      <vt:lpstr>UTM Mother</vt:lpstr>
      <vt:lpstr>UTM Cookies</vt:lpstr>
      <vt:lpstr>Calibri</vt:lpstr>
      <vt:lpstr>Aptos</vt:lpstr>
      <vt:lpstr>Segoe UI</vt:lpstr>
      <vt:lpstr>Microsoft YaHei</vt:lpstr>
      <vt:lpstr>Arial Unicode MS</vt:lpstr>
      <vt:lpstr>Aptos Display</vt:lpstr>
      <vt:lpstr>Segoe UI Variable Display</vt:lpstr>
      <vt:lpstr>Arial-Rounded-Bold</vt:lpstr>
      <vt:lpstr>Arial-BoldMT</vt:lpstr>
      <vt:lpstr>ArialMT</vt:lpstr>
      <vt:lpstr>SVN-Poky's</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LH 0354473852</dc:creator>
  <cp:lastModifiedBy>Thùy Linh</cp:lastModifiedBy>
  <cp:revision>1</cp:revision>
  <dcterms:created xsi:type="dcterms:W3CDTF">2025-10-06T07:34:28Z</dcterms:created>
  <dcterms:modified xsi:type="dcterms:W3CDTF">2025-10-06T07:34:31Z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33D9F0179C244900BCA1DF6216F8E437_12</vt:lpwstr>
  </property>
  <property fmtid="{D5CDD505-2E9C-101B-9397-08002B2CF9AE}" pid="3" name="KSOProductBuildVer">
    <vt:lpwstr>1033-12.2.0.22549</vt:lpwstr>
  </property>
</Properties>
</file>