
<file path=[Content_Types].xml><?xml version="1.0" encoding="utf-8"?>
<Types xmlns="http://schemas.openxmlformats.org/package/2006/content-types">
  <Default Extension="xml" ContentType="application/xml"/>
  <Default Extension="jpeg" ContentType="image/jpeg"/>
  <Default Extension="JPG" ContentType="image/.jpg"/>
  <Default Extension="vml" ContentType="application/vnd.openxmlformats-officedocument.vmlDrawing"/>
  <Default Extension="wav" ContentType="audio/x-wav"/>
  <Default Extension="png" ContentType="image/png"/>
  <Default Extension="wdp" ContentType="image/vnd.ms-photo"/>
  <Default Extension="gif" ContentType="image/gif"/>
  <Default Extension="wmf" ContentType="image/x-wmf"/>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8.svg" ContentType="image/svg+xml"/>
  <Override PartName="/ppt/media/image20.svg" ContentType="image/svg+xml"/>
  <Override PartName="/ppt/media/image24.svg" ContentType="image/svg+xml"/>
  <Override PartName="/ppt/media/image28.svg" ContentType="image/svg+xml"/>
  <Override PartName="/ppt/media/image3.svg" ContentType="image/svg+xml"/>
  <Override PartName="/ppt/media/image35.svg" ContentType="image/svg+xml"/>
  <Override PartName="/ppt/media/image44.svg" ContentType="image/svg+xml"/>
  <Override PartName="/ppt/media/image46.svg" ContentType="image/svg+xml"/>
  <Override PartName="/ppt/media/image5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360" r:id="rId3"/>
    <p:sldId id="350" r:id="rId4"/>
    <p:sldId id="267" r:id="rId5"/>
    <p:sldId id="259" r:id="rId6"/>
    <p:sldId id="376" r:id="rId7"/>
    <p:sldId id="406" r:id="rId9"/>
    <p:sldId id="262" r:id="rId10"/>
    <p:sldId id="263" r:id="rId11"/>
    <p:sldId id="305" r:id="rId12"/>
    <p:sldId id="407" r:id="rId13"/>
    <p:sldId id="408" r:id="rId14"/>
    <p:sldId id="303" r:id="rId15"/>
    <p:sldId id="409" r:id="rId16"/>
    <p:sldId id="410" r:id="rId17"/>
    <p:sldId id="411" r:id="rId18"/>
    <p:sldId id="304" r:id="rId19"/>
    <p:sldId id="412" r:id="rId20"/>
    <p:sldId id="413" r:id="rId21"/>
    <p:sldId id="414" r:id="rId22"/>
    <p:sldId id="265" r:id="rId23"/>
    <p:sldId id="266" r:id="rId24"/>
    <p:sldId id="276" r:id="rId25"/>
    <p:sldId id="415" r:id="rId26"/>
    <p:sldId id="346" r:id="rId27"/>
    <p:sldId id="416" r:id="rId28"/>
    <p:sldId id="382" r:id="rId29"/>
    <p:sldId id="388" r:id="rId30"/>
    <p:sldId id="418" r:id="rId31"/>
    <p:sldId id="419" r:id="rId32"/>
    <p:sldId id="420" r:id="rId33"/>
    <p:sldId id="421" r:id="rId34"/>
    <p:sldId id="422" r:id="rId35"/>
    <p:sldId id="423" r:id="rId36"/>
    <p:sldId id="424" r:id="rId37"/>
    <p:sldId id="325" r:id="rId38"/>
    <p:sldId id="374" r:id="rId39"/>
    <p:sldId id="425" r:id="rId40"/>
    <p:sldId id="426" r:id="rId41"/>
    <p:sldId id="427" r:id="rId42"/>
    <p:sldId id="403" r:id="rId43"/>
    <p:sldId id="302" r:id="rId44"/>
    <p:sldId id="356" r:id="rId45"/>
    <p:sldId id="357" r:id="rId46"/>
    <p:sldId id="358" r:id="rId47"/>
    <p:sldId id="42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FF"/>
    <a:srgbClr val="FF0066"/>
    <a:srgbClr val="00A200"/>
    <a:srgbClr val="CCFFCC"/>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573" autoAdjust="0"/>
  </p:normalViewPr>
  <p:slideViewPr>
    <p:cSldViewPr snapToGrid="0" showGuides="1">
      <p:cViewPr>
        <p:scale>
          <a:sx n="33" d="100"/>
          <a:sy n="33" d="100"/>
        </p:scale>
        <p:origin x="2166" y="390"/>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4" Type="http://schemas.openxmlformats.org/officeDocument/2006/relationships/customXml" Target="../customXml/item3.xml"/><Relationship Id="rId53" Type="http://schemas.openxmlformats.org/officeDocument/2006/relationships/customXml" Target="../customXml/item2.xml"/><Relationship Id="rId52" Type="http://schemas.openxmlformats.org/officeDocument/2006/relationships/customXml" Target="../customXml/item1.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chơi trò chơi </a:t>
            </a:r>
            <a:r>
              <a:rPr lang="en-US" sz="18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 là phóng viên nhí </a:t>
            </a: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 chia sẻ kết quả trước lớp: Một HS làm phóng viên để phỏng vấn một HS khác về nhân vật nhỏ tuổi mà em biết.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29AFF8A-F3EF-43B9-ABB7-3AB6964E0897}"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AFF8A-F3EF-43B9-ABB7-3AB6964E089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2035014-B613-460D-AA97-10329D03DF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AB1F1-65CF-4492-B5D1-87C6FD26DAA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2035014-B613-460D-AA97-10329D03DF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AB1F1-65CF-4492-B5D1-87C6FD26DAA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2035014-B613-460D-AA97-10329D03DF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AB1F1-65CF-4492-B5D1-87C6FD26DAA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2035014-B613-460D-AA97-10329D03DF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AB1F1-65CF-4492-B5D1-87C6FD26DAA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2035014-B613-460D-AA97-10329D03DF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AB1F1-65CF-4492-B5D1-87C6FD26DAA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2035014-B613-460D-AA97-10329D03DF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AB1F1-65CF-4492-B5D1-87C6FD26DAA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2035014-B613-460D-AA97-10329D03DF3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AAB1F1-65CF-4492-B5D1-87C6FD26DAA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2035014-B613-460D-AA97-10329D03DF3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AAB1F1-65CF-4492-B5D1-87C6FD26DAA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035014-B613-460D-AA97-10329D03DF3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AB1F1-65CF-4492-B5D1-87C6FD26DAA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2035014-B613-460D-AA97-10329D03DF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AB1F1-65CF-4492-B5D1-87C6FD26DAA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2035014-B613-460D-AA97-10329D03DF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AB1F1-65CF-4492-B5D1-87C6FD26DAA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035014-B613-460D-AA97-10329D03DF3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AAB1F1-65CF-4492-B5D1-87C6FD26DAA3}" type="slidenum">
              <a:rPr lang="en-US" smtClean="0"/>
            </a:fld>
            <a:endParaRPr lang="en-US"/>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791912" y="2446703"/>
            <a:ext cx="1961823" cy="1964594"/>
          </a:xfrm>
          <a:prstGeom prst="rect">
            <a:avLst/>
          </a:prstGeom>
        </p:spPr>
      </p:pic>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488688" y="2446703"/>
            <a:ext cx="1961823" cy="19645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12.xml.rels><?xml version="1.0" encoding="UTF-8" standalone="yes"?>
<Relationships xmlns="http://schemas.openxmlformats.org/package/2006/relationships"><Relationship Id="rId9" Type="http://schemas.openxmlformats.org/officeDocument/2006/relationships/image" Target="../media/image44.sv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28.svg"/><Relationship Id="rId2" Type="http://schemas.openxmlformats.org/officeDocument/2006/relationships/image" Target="../media/image38.png"/><Relationship Id="rId13" Type="http://schemas.openxmlformats.org/officeDocument/2006/relationships/slideLayout" Target="../slideLayouts/slideLayout7.xml"/><Relationship Id="rId12" Type="http://schemas.openxmlformats.org/officeDocument/2006/relationships/image" Target="../media/image47.png"/><Relationship Id="rId11" Type="http://schemas.openxmlformats.org/officeDocument/2006/relationships/image" Target="../media/image46.svg"/><Relationship Id="rId10" Type="http://schemas.openxmlformats.org/officeDocument/2006/relationships/image" Target="../media/image45.png"/><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4.svg"/><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4.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4.wav"/><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3.sv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audio" Target="../media/audio6.wav"/><Relationship Id="rId8" Type="http://schemas.openxmlformats.org/officeDocument/2006/relationships/image" Target="../media/image60.png"/><Relationship Id="rId7" Type="http://schemas.openxmlformats.org/officeDocument/2006/relationships/image" Target="../media/image59.sv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1" Type="http://schemas.openxmlformats.org/officeDocument/2006/relationships/slideLayout" Target="../slideLayouts/slideLayout7.xml"/><Relationship Id="rId10" Type="http://schemas.openxmlformats.org/officeDocument/2006/relationships/audio" Target="../media/audio4.wav"/><Relationship Id="rId1" Type="http://schemas.openxmlformats.org/officeDocument/2006/relationships/image" Target="../media/image53.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GIF"/><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7.xml"/><Relationship Id="rId6" Type="http://schemas.openxmlformats.org/officeDocument/2006/relationships/audio" Target="../media/audio7.wav"/><Relationship Id="rId5" Type="http://schemas.openxmlformats.org/officeDocument/2006/relationships/image" Target="../media/image66.png"/><Relationship Id="rId4" Type="http://schemas.openxmlformats.org/officeDocument/2006/relationships/image" Target="../media/image65.png"/><Relationship Id="rId3" Type="http://schemas.microsoft.com/office/2007/relationships/hdphoto" Target="../media/image64.wdp"/><Relationship Id="rId2" Type="http://schemas.openxmlformats.org/officeDocument/2006/relationships/image" Target="../media/image63.png"/><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4.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5.png"/><Relationship Id="rId3" Type="http://schemas.openxmlformats.org/officeDocument/2006/relationships/image" Target="../media/image24.svg"/><Relationship Id="rId2" Type="http://schemas.openxmlformats.org/officeDocument/2006/relationships/image" Target="../media/image68.png"/><Relationship Id="rId1" Type="http://schemas.openxmlformats.org/officeDocument/2006/relationships/image" Target="../media/image22.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image" Target="../media/image50.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2.wav"/><Relationship Id="rId2" Type="http://schemas.openxmlformats.org/officeDocument/2006/relationships/image" Target="../media/image69.png"/><Relationship Id="rId1" Type="http://schemas.openxmlformats.org/officeDocument/2006/relationships/image" Target="../media/image50.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5.wav"/><Relationship Id="rId2" Type="http://schemas.openxmlformats.org/officeDocument/2006/relationships/image" Target="../media/image6.png"/><Relationship Id="rId1" Type="http://schemas.openxmlformats.org/officeDocument/2006/relationships/image" Target="../media/image70.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audio" Target="../media/audio2.wav"/><Relationship Id="rId3" Type="http://schemas.openxmlformats.org/officeDocument/2006/relationships/image" Target="../media/image50.png"/><Relationship Id="rId2" Type="http://schemas.openxmlformats.org/officeDocument/2006/relationships/image" Target="../media/image28.svg"/><Relationship Id="rId1" Type="http://schemas.openxmlformats.org/officeDocument/2006/relationships/image" Target="../media/image38.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2.wav"/><Relationship Id="rId2" Type="http://schemas.openxmlformats.org/officeDocument/2006/relationships/image" Target="../media/image50.png"/><Relationship Id="rId1" Type="http://schemas.openxmlformats.org/officeDocument/2006/relationships/image" Target="../media/image69.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1.png"/><Relationship Id="rId3" Type="http://schemas.openxmlformats.org/officeDocument/2006/relationships/image" Target="../media/image50.png"/><Relationship Id="rId2" Type="http://schemas.openxmlformats.org/officeDocument/2006/relationships/image" Target="../media/image28.svg"/><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3.sv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1.png"/><Relationship Id="rId2" Type="http://schemas.openxmlformats.org/officeDocument/2006/relationships/image" Target="../media/image28.svg"/><Relationship Id="rId1" Type="http://schemas.openxmlformats.org/officeDocument/2006/relationships/image" Target="../media/image38.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5.wav"/><Relationship Id="rId2" Type="http://schemas.openxmlformats.org/officeDocument/2006/relationships/image" Target="../media/image6.png"/><Relationship Id="rId1" Type="http://schemas.openxmlformats.org/officeDocument/2006/relationships/image" Target="../media/image70.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5.wav"/><Relationship Id="rId2" Type="http://schemas.openxmlformats.org/officeDocument/2006/relationships/image" Target="../media/image6.png"/><Relationship Id="rId1" Type="http://schemas.openxmlformats.org/officeDocument/2006/relationships/image" Target="../media/image70.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2.png"/><Relationship Id="rId3" Type="http://schemas.openxmlformats.org/officeDocument/2006/relationships/image" Target="../media/image50.png"/><Relationship Id="rId2" Type="http://schemas.openxmlformats.org/officeDocument/2006/relationships/image" Target="../media/image28.svg"/><Relationship Id="rId1"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svg"/><Relationship Id="rId1" Type="http://schemas.openxmlformats.org/officeDocument/2006/relationships/image" Target="../media/image38.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73.png"/><Relationship Id="rId1" Type="http://schemas.openxmlformats.org/officeDocument/2006/relationships/image" Target="../media/image50.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73.png"/><Relationship Id="rId1"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4.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5.png"/><Relationship Id="rId3" Type="http://schemas.openxmlformats.org/officeDocument/2006/relationships/image" Target="../media/image24.svg"/><Relationship Id="rId2" Type="http://schemas.openxmlformats.org/officeDocument/2006/relationships/image" Target="../media/image68.png"/><Relationship Id="rId1" Type="http://schemas.openxmlformats.org/officeDocument/2006/relationships/image" Target="../media/image22.jpe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2.wav"/><Relationship Id="rId2" Type="http://schemas.openxmlformats.org/officeDocument/2006/relationships/image" Target="../media/image73.png"/><Relationship Id="rId1" Type="http://schemas.openxmlformats.org/officeDocument/2006/relationships/image" Target="../media/image50.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2.wav"/><Relationship Id="rId2" Type="http://schemas.openxmlformats.org/officeDocument/2006/relationships/image" Target="../media/image73.png"/><Relationship Id="rId1" Type="http://schemas.openxmlformats.org/officeDocument/2006/relationships/image" Target="../media/image50.png"/></Relationships>
</file>

<file path=ppt/slides/_rels/slide4.xml.rels><?xml version="1.0" encoding="UTF-8" standalone="yes"?>
<Relationships xmlns="http://schemas.openxmlformats.org/package/2006/relationships"><Relationship Id="rId9" Type="http://schemas.openxmlformats.org/officeDocument/2006/relationships/image" Target="../media/image20.svg"/><Relationship Id="rId8" Type="http://schemas.openxmlformats.org/officeDocument/2006/relationships/image" Target="../media/image19.png"/><Relationship Id="rId7" Type="http://schemas.openxmlformats.org/officeDocument/2006/relationships/image" Target="../media/image14.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3.png"/><Relationship Id="rId3" Type="http://schemas.openxmlformats.org/officeDocument/2006/relationships/image" Target="../media/image16.png"/><Relationship Id="rId2" Type="http://schemas.openxmlformats.org/officeDocument/2006/relationships/image" Target="../media/image3.svg"/><Relationship Id="rId11" Type="http://schemas.openxmlformats.org/officeDocument/2006/relationships/slideLayout" Target="../slideLayouts/slideLayout7.xml"/><Relationship Id="rId10" Type="http://schemas.openxmlformats.org/officeDocument/2006/relationships/audio" Target="../media/audio2.wav"/><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75.wdp"/><Relationship Id="rId1"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audio" Target="../media/audio4.wav"/><Relationship Id="rId6" Type="http://schemas.openxmlformats.org/officeDocument/2006/relationships/audio" Target="../media/audio3.wav"/><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image" Target="../media/image76.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vmlDrawing" Target="../drawings/vmlDrawing2.vml"/><Relationship Id="rId5" Type="http://schemas.openxmlformats.org/officeDocument/2006/relationships/slideLayout" Target="../slideLayouts/slideLayout6.xml"/><Relationship Id="rId4" Type="http://schemas.openxmlformats.org/officeDocument/2006/relationships/audio" Target="../media/audio7.wav"/><Relationship Id="rId3" Type="http://schemas.microsoft.com/office/2007/relationships/hdphoto" Target="../media/image78.wdp"/><Relationship Id="rId2" Type="http://schemas.openxmlformats.org/officeDocument/2006/relationships/image" Target="../media/image77.png"/><Relationship Id="rId1"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1.png"/><Relationship Id="rId1" Type="http://schemas.openxmlformats.org/officeDocument/2006/relationships/image" Target="../media/image80.jpeg"/></Relationships>
</file>

<file path=ppt/slides/_rels/slide5.xml.rels><?xml version="1.0" encoding="UTF-8" standalone="yes"?>
<Relationships xmlns="http://schemas.openxmlformats.org/package/2006/relationships"><Relationship Id="rId9" Type="http://schemas.openxmlformats.org/officeDocument/2006/relationships/image" Target="../media/image20.svg"/><Relationship Id="rId8" Type="http://schemas.openxmlformats.org/officeDocument/2006/relationships/image" Target="../media/image19.png"/><Relationship Id="rId7" Type="http://schemas.openxmlformats.org/officeDocument/2006/relationships/image" Target="../media/image14.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3.png"/><Relationship Id="rId3" Type="http://schemas.openxmlformats.org/officeDocument/2006/relationships/image" Target="../media/image16.png"/><Relationship Id="rId2" Type="http://schemas.openxmlformats.org/officeDocument/2006/relationships/image" Target="../media/image3.svg"/><Relationship Id="rId13" Type="http://schemas.openxmlformats.org/officeDocument/2006/relationships/notesSlide" Target="../notesSlides/notesSlide1.xml"/><Relationship Id="rId12" Type="http://schemas.openxmlformats.org/officeDocument/2006/relationships/slideLayout" Target="../slideLayouts/slideLayout7.xml"/><Relationship Id="rId11" Type="http://schemas.openxmlformats.org/officeDocument/2006/relationships/audio" Target="../media/audio3.wav"/><Relationship Id="rId10" Type="http://schemas.openxmlformats.org/officeDocument/2006/relationships/image" Target="../media/image21.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audio" Target="../media/audio4.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5.png"/><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openxmlformats.org/officeDocument/2006/relationships/image" Target="../media/image28.svg"/><Relationship Id="rId2" Type="http://schemas.openxmlformats.org/officeDocument/2006/relationships/image" Target="../media/image27.png"/><Relationship Id="rId13" Type="http://schemas.openxmlformats.org/officeDocument/2006/relationships/slideLayout" Target="../slideLayouts/slideLayout7.xml"/><Relationship Id="rId12" Type="http://schemas.openxmlformats.org/officeDocument/2006/relationships/audio" Target="../media/audio5.wav"/><Relationship Id="rId11" Type="http://schemas.openxmlformats.org/officeDocument/2006/relationships/audio" Target="../media/audio3.wav"/><Relationship Id="rId10" Type="http://schemas.openxmlformats.org/officeDocument/2006/relationships/image" Target="../media/image35.svg"/><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sp>
        <p:nvSpPr>
          <p:cNvPr id="2" name="Freeform 8"/>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231" b="93297" l="9920" r="89966">
                        <a14:foregroundMark x1="71380" y1="44596" x2="65849" y2="53352"/>
                        <a14:foregroundMark x1="65849" y1="53352" x2="46066" y2="55130"/>
                        <a14:foregroundMark x1="46066" y1="55130" x2="22691" y2="10670"/>
                        <a14:foregroundMark x1="22691" y1="10670" x2="16363" y2="2736"/>
                        <a14:foregroundMark x1="16363" y1="2736" x2="16477" y2="76197"/>
                        <a14:foregroundMark x1="16477" y1="76197" x2="78962" y2="93297"/>
                        <a14:foregroundMark x1="78962" y1="93297" x2="86659" y2="71546"/>
                        <a14:foregroundMark x1="86659" y1="71546" x2="69555" y2="51984"/>
                        <a14:foregroundMark x1="69555" y1="51984" x2="69213" y2="50616"/>
                        <a14:foregroundMark x1="12828" y1="1231" x2="12828" y2="1231"/>
                        <a14:foregroundMark x1="12828" y1="2052" x2="13911" y2="4378"/>
                        <a14:backgroundMark x1="98233" y1="15869" x2="91049" y2="6293"/>
                        <a14:backgroundMark x1="91049" y1="6293" x2="76682" y2="4241"/>
                        <a14:backgroundMark x1="76682" y1="4241" x2="73033" y2="13817"/>
                        <a14:backgroundMark x1="73033" y1="13817" x2="74116" y2="24487"/>
                        <a14:backgroundMark x1="74116" y1="24487" x2="81129" y2="41997"/>
                        <a14:backgroundMark x1="81129" y1="41997" x2="88369" y2="40629"/>
                        <a14:backgroundMark x1="88369" y1="40629" x2="95268" y2="27497"/>
                        <a14:backgroundMark x1="95268" y1="27497" x2="97891" y2="15869"/>
                        <a14:backgroundMark x1="97891" y1="15869" x2="97891" y2="14090"/>
                        <a14:backgroundMark x1="71836" y1="12996" x2="78050" y2="32695"/>
                        <a14:backgroundMark x1="78050" y1="32695" x2="77936" y2="32832"/>
                        <a14:backgroundMark x1="72121" y1="21751" x2="76511" y2="31190"/>
                        <a14:backgroundMark x1="71380" y1="17784" x2="74686" y2="24350"/>
                        <a14:backgroundMark x1="71494" y1="16142" x2="74344" y2="25171"/>
                        <a14:backgroundMark x1="72463" y1="26129" x2="74344" y2="29138"/>
                        <a14:backgroundMark x1="73261" y1="24624" x2="74344" y2="26402"/>
                        <a14:backgroundMark x1="73546" y1="26129" x2="74002" y2="27770"/>
                        <a14:backgroundMark x1="73375" y1="28591" x2="76853" y2="34884"/>
                        <a14:backgroundMark x1="75998" y1="30096" x2="77423" y2="33789"/>
                        <a14:backgroundMark x1="74344" y1="26949" x2="75770" y2="30917"/>
                        <a14:backgroundMark x1="74116" y1="25445" x2="74230" y2="26129"/>
                        <a14:backgroundMark x1="73774" y1="24897" x2="72577" y2="25992"/>
                        <a14:backgroundMark x1="71494" y1="22982" x2="71494" y2="22982"/>
                        <a14:backgroundMark x1="73375" y1="11218" x2="73375" y2="11218"/>
                        <a14:backgroundMark x1="73489" y1="11218" x2="73489" y2="11218"/>
                        <a14:backgroundMark x1="73489" y1="11765" x2="73489" y2="11765"/>
                      </a14:backgroundRemoval>
                    </a14:imgEffect>
                  </a14:imgLayer>
                </a14:imgProps>
              </a:ext>
            </a:extLst>
          </a:blip>
          <a:stretch>
            <a:fillRect/>
          </a:stretch>
        </p:blipFill>
        <p:spPr>
          <a:xfrm>
            <a:off x="-394074" y="170555"/>
            <a:ext cx="10693311" cy="4456562"/>
          </a:xfrm>
          <a:prstGeom prst="rect">
            <a:avLst/>
          </a:prstGeom>
        </p:spPr>
      </p:pic>
      <p:pic>
        <p:nvPicPr>
          <p:cNvPr id="1026" name="Picture 2" descr="PHÁT TRIỂN NĂNG LỰC THẨM MỸ BẰNG TOÁN HỌC - POM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051" y="3429000"/>
            <a:ext cx="6343144" cy="354937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Toán Học Hoạt Hình | Công cụ đồ họa PSD Tải xuống miễn phí - Pikbest"/>
          <p:cNvSpPr>
            <a:spLocks noChangeAspect="1" noChangeArrowheads="1"/>
          </p:cNvSpPr>
          <p:nvPr/>
        </p:nvSpPr>
        <p:spPr bwMode="auto">
          <a:xfrm>
            <a:off x="4647244" y="34367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6"/>
          <a:stretch>
            <a:fillRect/>
          </a:stretch>
        </p:blipFill>
        <p:spPr>
          <a:xfrm>
            <a:off x="8966038" y="258169"/>
            <a:ext cx="2799288" cy="2799288"/>
          </a:xfrm>
          <a:prstGeom prst="rect">
            <a:avLst/>
          </a:prstGeom>
        </p:spPr>
      </p:pic>
      <p:pic>
        <p:nvPicPr>
          <p:cNvPr id="9" name="Picture 8"/>
          <p:cNvPicPr>
            <a:picLocks noChangeAspect="1"/>
          </p:cNvPicPr>
          <p:nvPr/>
        </p:nvPicPr>
        <p:blipFill>
          <a:blip r:embed="rId7"/>
          <a:stretch>
            <a:fillRect/>
          </a:stretch>
        </p:blipFill>
        <p:spPr>
          <a:xfrm>
            <a:off x="660584" y="1434089"/>
            <a:ext cx="9851990" cy="4005419"/>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2823276" y="334223"/>
            <a:ext cx="6416136" cy="979354"/>
            <a:chOff x="-429295" y="2382218"/>
            <a:chExt cx="7765173" cy="1313224"/>
          </a:xfrm>
        </p:grpSpPr>
        <p:sp>
          <p:nvSpPr>
            <p:cNvPr id="9" name="TextBox 8"/>
            <p:cNvSpPr txBox="1"/>
            <p:nvPr/>
          </p:nvSpPr>
          <p:spPr>
            <a:xfrm>
              <a:off x="-429295" y="2382218"/>
              <a:ext cx="7704860" cy="131322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defRPr/>
              </a:pPr>
              <a:r>
                <a:rPr kumimoji="0" lang="en-US" sz="4800" b="0" i="0" u="none" strike="noStrike" kern="1200" cap="none" spc="0" normalizeH="0" baseline="0" noProof="0">
                  <a:ln w="127000">
                    <a:solidFill>
                      <a:prstClr val="white"/>
                    </a:solidFill>
                  </a:ln>
                  <a:solidFill>
                    <a:prstClr val="white"/>
                  </a:solidFill>
                  <a:effectLst>
                    <a:outerShdw dist="88900" dir="3600000" algn="tl" rotWithShape="0">
                      <a:srgbClr val="5B9BD5">
                        <a:lumMod val="40000"/>
                        <a:lumOff val="60000"/>
                      </a:srgbClr>
                    </a:outerShdw>
                  </a:effectLst>
                  <a:uLnTx/>
                  <a:uFillTx/>
                  <a:latin typeface="UVN Banh Mi" pitchFamily="2" charset="0"/>
                  <a:ea typeface="+mn-ea"/>
                  <a:cs typeface="Arial" panose="020B0604020202020204" pitchFamily="34" charset="0"/>
                </a:rPr>
                <a:t>Cậu bé say mê toán học</a:t>
              </a:r>
              <a:endParaRPr kumimoji="0" lang="vi-VN" sz="4800" b="0" i="0" u="none" strike="noStrike" kern="1200" cap="none" spc="0" normalizeH="0" baseline="0" noProof="0">
                <a:ln w="127000">
                  <a:solidFill>
                    <a:prstClr val="white"/>
                  </a:solidFill>
                </a:ln>
                <a:solidFill>
                  <a:prstClr val="white"/>
                </a:solidFill>
                <a:effectLst>
                  <a:outerShdw dist="88900" dir="3600000" algn="tl" rotWithShape="0">
                    <a:srgbClr val="5B9BD5">
                      <a:lumMod val="40000"/>
                      <a:lumOff val="60000"/>
                    </a:srgbClr>
                  </a:outerShdw>
                </a:effectLst>
                <a:uLnTx/>
                <a:uFillTx/>
                <a:latin typeface="UTM Edwardian" panose="02040603050506020204" pitchFamily="18" charset="0"/>
                <a:ea typeface="+mn-ea"/>
                <a:cs typeface="Arial" panose="020B0604020202020204" pitchFamily="34" charset="0"/>
              </a:endParaRPr>
            </a:p>
          </p:txBody>
        </p:sp>
        <p:sp>
          <p:nvSpPr>
            <p:cNvPr id="10" name="TextBox 9"/>
            <p:cNvSpPr txBox="1"/>
            <p:nvPr/>
          </p:nvSpPr>
          <p:spPr>
            <a:xfrm>
              <a:off x="-368983" y="2382218"/>
              <a:ext cx="7704861" cy="131322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defRPr/>
              </a:pPr>
              <a:r>
                <a:rPr kumimoji="0" lang="sv-SE" sz="4800" b="0" i="0" u="none" strike="noStrike" kern="1200" cap="none" spc="0" normalizeH="0" baseline="0" noProof="0">
                  <a:ln w="19050">
                    <a:solidFill>
                      <a:prstClr val="black"/>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VN Banh Mi" pitchFamily="2" charset="0"/>
                  <a:ea typeface="+mn-ea"/>
                  <a:cs typeface="Arial" panose="020B0604020202020204" pitchFamily="34" charset="0"/>
                </a:rPr>
                <a:t>Cậu bé say mê toán học</a:t>
              </a:r>
              <a:endParaRPr kumimoji="0" lang="sv-SE" sz="4800" b="0" i="0" u="none" strike="noStrike" kern="1200" cap="none" spc="0" normalizeH="0" baseline="0" noProof="0" dirty="0">
                <a:ln w="19050">
                  <a:solidFill>
                    <a:prstClr val="black"/>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VN Banh Mi" pitchFamily="2" charset="0"/>
                <a:ea typeface="+mn-ea"/>
                <a:cs typeface="Arial" panose="020B0604020202020204" pitchFamily="34" charset="0"/>
              </a:endParaRPr>
            </a:p>
          </p:txBody>
        </p:sp>
      </p:grpSp>
      <p:sp>
        <p:nvSpPr>
          <p:cNvPr id="11" name="TextBox 10"/>
          <p:cNvSpPr txBox="1"/>
          <p:nvPr/>
        </p:nvSpPr>
        <p:spPr>
          <a:xfrm>
            <a:off x="491259" y="1166842"/>
            <a:ext cx="11110191" cy="5078313"/>
          </a:xfrm>
          <a:prstGeom prst="rect">
            <a:avLst/>
          </a:prstGeom>
          <a:noFill/>
        </p:spPr>
        <p:txBody>
          <a:bodyPr wrap="square">
            <a:spAutoFit/>
          </a:bodyPr>
          <a:lstStyle/>
          <a:p>
            <a:pPr lvl="0" algn="just"/>
            <a:r>
              <a:rPr lang="en-US" sz="36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000000"/>
                </a:solidFill>
                <a:latin typeface="Calibri" panose="020F0502020204030204" pitchFamily="34" charset="0"/>
                <a:ea typeface="Calibri" panose="020F0502020204030204" pitchFamily="34" charset="0"/>
                <a:cs typeface="Calibri" panose="020F0502020204030204" pitchFamily="34" charset="0"/>
              </a:rPr>
              <a:t>Em luôn tích cực truyền cảm hứng và khơi gợi hứng thú cho các bạn trong giờ học toán. Không những thế, Nghĩa còn học đều tất cả các môn và rất tích cực tham gia các hoạt động của trường, lớp.</a:t>
            </a:r>
            <a:endParaRPr lang="vi-VN" sz="36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lgn="just"/>
            <a:r>
              <a:rPr lang="en-US" sz="36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000000"/>
                </a:solidFill>
                <a:latin typeface="Calibri" panose="020F0502020204030204" pitchFamily="34" charset="0"/>
                <a:ea typeface="Calibri" panose="020F0502020204030204" pitchFamily="34" charset="0"/>
                <a:cs typeface="Calibri" panose="020F0502020204030204" pitchFamily="34" charset="0"/>
              </a:rPr>
              <a:t>Nhờ niềm say mê và không ngừng nỗ lực, năm học lớp Năm, em được chọn là một trong sáu thí sinh đại diện cho Việt Nam tham dự cuộc thi “Toán trí tuệ Quốc tế” tại Thái Lan. Cậu bé thông minh, lanh lợi ấy đã  xuất sắc đoạt giải Nhì.</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52653" y="888520"/>
            <a:ext cx="6957291" cy="5632311"/>
          </a:xfrm>
          <a:prstGeom prst="rect">
            <a:avLst/>
          </a:prstGeom>
          <a:noFill/>
        </p:spPr>
        <p:txBody>
          <a:bodyPr wrap="square">
            <a:spAutoFit/>
          </a:bodyPr>
          <a:lstStyle/>
          <a:p>
            <a:pPr lvl="0" algn="just"/>
            <a:r>
              <a:rPr lang="en-US" sz="36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000000"/>
                </a:solidFill>
                <a:latin typeface="Calibri" panose="020F0502020204030204" pitchFamily="34" charset="0"/>
                <a:ea typeface="Calibri" panose="020F0502020204030204" pitchFamily="34" charset="0"/>
                <a:cs typeface="Calibri" panose="020F0502020204030204" pitchFamily="34" charset="0"/>
              </a:rPr>
              <a:t>Nghĩa xem những trải nghiệm từ cuộc thi với hơn 1 000 thí sinh đến từ 22 quốc gia là kinh nghiệm quý báu. Em luôn tự nhủ phải khiêm tốn và cố gắng học tập tốt hơn nữa để trở thành một nhà sáng lập, tạo ra những trò chơi về toán học, mang lại niềm vui và phát triển khả năng sáng tạo cho mọi người.</a:t>
            </a:r>
            <a:endParaRPr lang="en-US" sz="36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lgn="just"/>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i="1">
                <a:solidFill>
                  <a:prstClr val="black"/>
                </a:solidFill>
                <a:latin typeface="Calibri" panose="020F0502020204030204" pitchFamily="34" charset="0"/>
                <a:ea typeface="Calibri" panose="020F0502020204030204" pitchFamily="34" charset="0"/>
                <a:cs typeface="Calibri" panose="020F0502020204030204" pitchFamily="34" charset="0"/>
              </a:rPr>
              <a:t>Trọng Nhân tổng hợp</a:t>
            </a:r>
            <a:endParaRPr kumimoji="0" lang="vi-VN" sz="36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82327" y="1166842"/>
            <a:ext cx="3657020" cy="5075669"/>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
            <a:stretch>
              <a:fillRect/>
            </a:stretch>
          </a:blipFill>
        </p:spPr>
        <p:txBody>
          <a:bodyPr/>
          <a:lstStyle/>
          <a:p>
            <a:endParaRPr lang="en-US"/>
          </a:p>
        </p:txBody>
      </p:sp>
      <p:sp>
        <p:nvSpPr>
          <p:cNvPr id="19" name="Freeform 3"/>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8" name="Picture 7" descr="Cartoon cupcake holding a megaphon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p:cNvGrpSpPr/>
          <p:nvPr/>
        </p:nvGrpSpPr>
        <p:grpSpPr>
          <a:xfrm>
            <a:off x="788151" y="2387633"/>
            <a:ext cx="10615697" cy="3058574"/>
            <a:chOff x="788151" y="2387633"/>
            <a:chExt cx="10615697" cy="3058574"/>
          </a:xfrm>
        </p:grpSpPr>
        <p:sp>
          <p:nvSpPr>
            <p:cNvPr id="5" name="Rectangle: Rounded Corners 4"/>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257098" y="2712188"/>
              <a:ext cx="8743249" cy="2554545"/>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 hào hứng.</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vi-VN" sz="4000" b="1" i="0" u="none" strike="noStrike" kern="1200" cap="none" spc="0" normalizeH="0" baseline="0" noProof="0">
                  <a:ln>
                    <a:noFill/>
                  </a:ln>
                  <a:solidFill>
                    <a:prstClr val="black"/>
                  </a:solidFill>
                  <a:effectLst/>
                  <a:uLnTx/>
                  <a:uFillTx/>
                  <a:latin typeface="Calibri" panose="020F0502020204030204"/>
                  <a:ea typeface="+mn-ea"/>
                  <a:cs typeface="+mn-cs"/>
                </a:rPr>
                <a:t>Nhấn giọng ở những từ ngữ chỉ hoạt động, trạng thái, cảm xúc,...)</a:t>
              </a: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descr="A cartoon of a child with purple hair&#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p:cNvGrpSpPr/>
          <p:nvPr/>
        </p:nvGrpSpPr>
        <p:grpSpPr>
          <a:xfrm>
            <a:off x="-266890" y="5423340"/>
            <a:ext cx="12926139" cy="1463736"/>
            <a:chOff x="-266890" y="5423340"/>
            <a:chExt cx="12926139" cy="1463736"/>
          </a:xfrm>
        </p:grpSpPr>
        <p:sp>
          <p:nvSpPr>
            <p:cNvPr id="11" name="Freeform 21"/>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21"/>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21"/>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21"/>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8" name="Freeform 17"/>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7" name="Picture 16"/>
          <p:cNvPicPr>
            <a:picLocks noChangeAspect="1"/>
          </p:cNvPicPr>
          <p:nvPr/>
        </p:nvPicPr>
        <p:blipFill>
          <a:blip r:embed="rId12"/>
          <a:stretch>
            <a:fillRect/>
          </a:stretch>
        </p:blipFill>
        <p:spPr>
          <a:xfrm>
            <a:off x="610347" y="500084"/>
            <a:ext cx="11089585" cy="15241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67610" y="1948472"/>
            <a:ext cx="5653068"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Ja Aok (đọc là Chà Ọ)</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7"/>
          <p:cNvSpPr txBox="1"/>
          <p:nvPr/>
        </p:nvSpPr>
        <p:spPr>
          <a:xfrm>
            <a:off x="7215809" y="1948472"/>
            <a:ext cx="4035288"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a:solidFill>
                  <a:prstClr val="black"/>
                </a:solidFill>
                <a:latin typeface="Calibri" panose="020F0502020204030204"/>
                <a:ea typeface="Roboto" panose="02000000000000000000" pitchFamily="2" charset="0"/>
              </a:rPr>
              <a:t>năng khiếu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p:cNvSpPr txBox="1"/>
          <p:nvPr/>
        </p:nvSpPr>
        <p:spPr>
          <a:xfrm>
            <a:off x="767610" y="3546694"/>
            <a:ext cx="4035288"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a:solidFill>
                  <a:prstClr val="black"/>
                </a:solidFill>
                <a:latin typeface="Calibri" panose="020F0502020204030204"/>
                <a:ea typeface="Roboto" panose="02000000000000000000" pitchFamily="2" charset="0"/>
              </a:rPr>
              <a:t>trí tuệ</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0" name="TextBox 9"/>
          <p:cNvSpPr txBox="1"/>
          <p:nvPr/>
        </p:nvSpPr>
        <p:spPr>
          <a:xfrm>
            <a:off x="7215809" y="3429000"/>
            <a:ext cx="403528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lanh lợi</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p:cNvPicPr>
            <a:picLocks noChangeAspect="1"/>
          </p:cNvPicPr>
          <p:nvPr/>
        </p:nvPicPr>
        <p:blipFill>
          <a:blip r:embed="rId1"/>
          <a:stretch>
            <a:fillRect/>
          </a:stretch>
        </p:blipFill>
        <p:spPr>
          <a:xfrm>
            <a:off x="767610" y="569598"/>
            <a:ext cx="9778832" cy="11400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8520" y="1796816"/>
            <a:ext cx="10523242" cy="418838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a:defRPr/>
            </a:pPr>
            <a:r>
              <a:rPr lang="vi-VN" sz="4800" b="1">
                <a:solidFill>
                  <a:prstClr val="black"/>
                </a:solidFill>
                <a:latin typeface="Calibri" panose="020F0502020204030204"/>
                <a:ea typeface="Roboto" panose="02000000000000000000" pitchFamily="2" charset="0"/>
              </a:rPr>
              <a:t>Ở nhà,</a:t>
            </a:r>
            <a:r>
              <a:rPr lang="vi-VN" sz="4800" b="1">
                <a:solidFill>
                  <a:srgbClr val="FF0000"/>
                </a:solidFill>
                <a:latin typeface="Calibri" panose="020F0502020204030204"/>
                <a:ea typeface="Roboto" panose="02000000000000000000" pitchFamily="2" charset="0"/>
              </a:rPr>
              <a:t>/</a:t>
            </a:r>
            <a:r>
              <a:rPr lang="vi-VN" sz="4800" b="1">
                <a:solidFill>
                  <a:prstClr val="black"/>
                </a:solidFill>
                <a:latin typeface="Calibri" panose="020F0502020204030204"/>
                <a:ea typeface="Roboto" panose="02000000000000000000" pitchFamily="2" charset="0"/>
              </a:rPr>
              <a:t> mọi người thường gọi Nghĩa là Ja Aok</a:t>
            </a:r>
            <a:r>
              <a:rPr lang="vi-VN" sz="4800" b="1">
                <a:solidFill>
                  <a:srgbClr val="FF0000"/>
                </a:solidFill>
                <a:latin typeface="Calibri" panose="020F0502020204030204"/>
                <a:ea typeface="Roboto" panose="02000000000000000000" pitchFamily="2" charset="0"/>
              </a:rPr>
              <a:t>/</a:t>
            </a:r>
            <a:r>
              <a:rPr lang="vi-VN" sz="4800" b="1">
                <a:solidFill>
                  <a:prstClr val="black"/>
                </a:solidFill>
                <a:latin typeface="Calibri" panose="020F0502020204030204"/>
                <a:ea typeface="Roboto" panose="02000000000000000000" pitchFamily="2" charset="0"/>
              </a:rPr>
              <a:t> – tên một chàng dũng sĩ</a:t>
            </a:r>
            <a:r>
              <a:rPr lang="vi-VN" sz="4800" b="1">
                <a:solidFill>
                  <a:srgbClr val="FF0000"/>
                </a:solidFill>
                <a:latin typeface="Calibri" panose="020F0502020204030204"/>
                <a:ea typeface="Roboto" panose="02000000000000000000" pitchFamily="2" charset="0"/>
              </a:rPr>
              <a:t>/</a:t>
            </a:r>
            <a:r>
              <a:rPr lang="vi-VN" sz="4800" b="1">
                <a:solidFill>
                  <a:prstClr val="black"/>
                </a:solidFill>
                <a:latin typeface="Calibri" panose="020F0502020204030204"/>
                <a:ea typeface="Roboto" panose="02000000000000000000" pitchFamily="2" charset="0"/>
              </a:rPr>
              <a:t> trong truyện cổ tích Chăm</a:t>
            </a:r>
            <a:r>
              <a:rPr lang="vi-VN" sz="4800" b="1">
                <a:solidFill>
                  <a:srgbClr val="FF0000"/>
                </a:solidFill>
                <a:latin typeface="Calibri" panose="020F0502020204030204"/>
                <a:ea typeface="Roboto" panose="02000000000000000000" pitchFamily="2" charset="0"/>
              </a:rPr>
              <a:t>/</a:t>
            </a:r>
            <a:r>
              <a:rPr lang="vi-VN" sz="4800" b="1">
                <a:solidFill>
                  <a:prstClr val="black"/>
                </a:solidFill>
                <a:latin typeface="Calibri" panose="020F0502020204030204"/>
                <a:ea typeface="Roboto" panose="02000000000000000000" pitchFamily="2" charset="0"/>
              </a:rPr>
              <a:t> – với ước mong cậu luôn khoẻ mạnh,</a:t>
            </a:r>
            <a:r>
              <a:rPr lang="vi-VN" sz="4800" b="1">
                <a:solidFill>
                  <a:srgbClr val="FF0000"/>
                </a:solidFill>
                <a:latin typeface="Calibri" panose="020F0502020204030204"/>
                <a:ea typeface="Roboto" panose="02000000000000000000" pitchFamily="2" charset="0"/>
              </a:rPr>
              <a:t>/</a:t>
            </a:r>
            <a:r>
              <a:rPr lang="vi-VN" sz="4800" b="1">
                <a:solidFill>
                  <a:prstClr val="black"/>
                </a:solidFill>
                <a:latin typeface="Calibri" panose="020F0502020204030204"/>
                <a:ea typeface="Roboto" panose="02000000000000000000" pitchFamily="2" charset="0"/>
              </a:rPr>
              <a:t> thông minh</a:t>
            </a:r>
            <a:r>
              <a:rPr lang="vi-VN" sz="4800" b="1">
                <a:solidFill>
                  <a:srgbClr val="FF0000"/>
                </a:solidFill>
                <a:latin typeface="Calibri" panose="020F0502020204030204"/>
                <a:ea typeface="Roboto" panose="02000000000000000000" pitchFamily="2" charset="0"/>
              </a:rPr>
              <a:t>/ </a:t>
            </a:r>
            <a:r>
              <a:rPr lang="vi-VN" sz="4800" b="1">
                <a:solidFill>
                  <a:prstClr val="black"/>
                </a:solidFill>
                <a:latin typeface="Calibri" panose="020F0502020204030204"/>
                <a:ea typeface="Roboto" panose="02000000000000000000" pitchFamily="2" charset="0"/>
              </a:rPr>
              <a:t>và tốt bụng.</a:t>
            </a:r>
            <a:r>
              <a:rPr lang="vi-VN" sz="4800" b="1">
                <a:solidFill>
                  <a:srgbClr val="FF0000"/>
                </a:solidFill>
                <a:latin typeface="Calibri" panose="020F0502020204030204"/>
                <a:ea typeface="Roboto" panose="02000000000000000000" pitchFamily="2" charset="0"/>
              </a:rPr>
              <a:t>//</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p:cNvPicPr>
            <a:picLocks noChangeAspect="1"/>
          </p:cNvPicPr>
          <p:nvPr/>
        </p:nvPicPr>
        <p:blipFill>
          <a:blip r:embed="rId1"/>
          <a:stretch>
            <a:fillRect/>
          </a:stretch>
        </p:blipFill>
        <p:spPr>
          <a:xfrm>
            <a:off x="830238" y="553405"/>
            <a:ext cx="9778832" cy="11400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38520" y="2425533"/>
            <a:ext cx="10523242" cy="255389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Không những thế,</a:t>
            </a:r>
            <a:r>
              <a:rPr kumimoji="0" lang="vi-VN" sz="48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a:t>
            </a:r>
            <a:r>
              <a:rPr kumimoji="0" lang="vi-VN"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Nghĩa còn học đều tất cả các môn</a:t>
            </a:r>
            <a:r>
              <a:rPr kumimoji="0" lang="vi-VN" sz="48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a:t>
            </a:r>
            <a:r>
              <a:rPr kumimoji="0" lang="vi-VN"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và rất tích cực tham gia các hoạt động của trường,</a:t>
            </a:r>
            <a:r>
              <a:rPr kumimoji="0" lang="vi-VN" sz="48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a:t>
            </a:r>
            <a:r>
              <a:rPr kumimoji="0" lang="vi-VN"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lớp.</a:t>
            </a:r>
            <a:r>
              <a:rPr kumimoji="0" lang="vi-VN" sz="48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a:t>
            </a:r>
            <a:endParaRPr kumimoji="0" lang="en-US" sz="48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8" name="Picture 7"/>
          <p:cNvPicPr>
            <a:picLocks noChangeAspect="1"/>
          </p:cNvPicPr>
          <p:nvPr/>
        </p:nvPicPr>
        <p:blipFill>
          <a:blip r:embed="rId1"/>
          <a:stretch>
            <a:fillRect/>
          </a:stretch>
        </p:blipFill>
        <p:spPr>
          <a:xfrm>
            <a:off x="838520" y="967183"/>
            <a:ext cx="9778832" cy="11400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980146" y="2249895"/>
            <a:ext cx="10089994" cy="802640"/>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Từ đầu đến “tốt bụng”.</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929543" y="3366036"/>
            <a:ext cx="10191200" cy="802640"/>
            <a:chOff x="892967" y="3219281"/>
            <a:chExt cx="10191200" cy="802640"/>
          </a:xfrm>
        </p:grpSpPr>
        <p:sp>
          <p:nvSpPr>
            <p:cNvPr id="6" name="Rectangle: Rounded Corners 5"/>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Tiếp theo đến “giải Nhì”.</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0"/>
          <p:cNvGrpSpPr/>
          <p:nvPr/>
        </p:nvGrpSpPr>
        <p:grpSpPr>
          <a:xfrm>
            <a:off x="715316" y="775654"/>
            <a:ext cx="10807300" cy="919401"/>
            <a:chOff x="715316" y="628899"/>
            <a:chExt cx="10807300" cy="919401"/>
          </a:xfrm>
        </p:grpSpPr>
        <p:sp>
          <p:nvSpPr>
            <p:cNvPr id="12" name="TextBox 11"/>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p:cNvGrpSpPr/>
          <p:nvPr/>
        </p:nvGrpSpPr>
        <p:grpSpPr>
          <a:xfrm>
            <a:off x="-266890" y="5423340"/>
            <a:ext cx="12926139" cy="1463736"/>
            <a:chOff x="-266890" y="5423340"/>
            <a:chExt cx="12926139" cy="1463736"/>
          </a:xfrm>
        </p:grpSpPr>
        <p:sp>
          <p:nvSpPr>
            <p:cNvPr id="16" name="Freeform 21"/>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p:cNvGrpSpPr/>
          <p:nvPr/>
        </p:nvGrpSpPr>
        <p:grpSpPr>
          <a:xfrm>
            <a:off x="878940" y="4555134"/>
            <a:ext cx="10191200" cy="802640"/>
            <a:chOff x="892967" y="3219281"/>
            <a:chExt cx="10191200" cy="802640"/>
          </a:xfrm>
        </p:grpSpPr>
        <p:sp>
          <p:nvSpPr>
            <p:cNvPr id="9" name="Rectangle: Rounded Corners 8"/>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Đoạn 3: Còn lại.</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79443" y="2163721"/>
            <a:ext cx="11110191"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Ở thành phố Phan Rang – Tháp Chàm, tỉnh Ninh Thuận, có một bạn nhỏ người dân tộc Chăm tên là Đổng Trọng Nghĩa. Ở nhà, mọi người thường gọi Nghĩa là Ja Aok – tên một chàng dũng sĩ trong truyện cổ tích Chăm – với ước mong cậu luôn khoẻ mạnh, thông minh và tốt bụng. </a:t>
            </a:r>
            <a:endParaRPr kumimoji="0" lang="vi-VN"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820804" y="4907234"/>
            <a:ext cx="2550391" cy="1438461"/>
          </a:xfrm>
          <a:prstGeom prst="rect">
            <a:avLst/>
          </a:prstGeom>
        </p:spPr>
      </p:pic>
      <p:pic>
        <p:nvPicPr>
          <p:cNvPr id="3" name="Picture 2"/>
          <p:cNvPicPr>
            <a:picLocks noChangeAspect="1"/>
          </p:cNvPicPr>
          <p:nvPr/>
        </p:nvPicPr>
        <p:blipFill>
          <a:blip r:embed="rId2"/>
          <a:stretch>
            <a:fillRect/>
          </a:stretch>
        </p:blipFill>
        <p:spPr>
          <a:xfrm>
            <a:off x="3124716" y="1277959"/>
            <a:ext cx="6419644" cy="975445"/>
          </a:xfrm>
          <a:prstGeom prst="rect">
            <a:avLst/>
          </a:prstGeom>
        </p:spPr>
      </p:pic>
      <p:pic>
        <p:nvPicPr>
          <p:cNvPr id="4" name="Picture 3"/>
          <p:cNvPicPr>
            <a:picLocks noChangeAspect="1"/>
          </p:cNvPicPr>
          <p:nvPr/>
        </p:nvPicPr>
        <p:blipFill>
          <a:blip r:embed="rId3"/>
          <a:stretch>
            <a:fillRect/>
          </a:stretch>
        </p:blipFill>
        <p:spPr>
          <a:xfrm>
            <a:off x="644388" y="779046"/>
            <a:ext cx="2280102" cy="835224"/>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540904" y="891066"/>
            <a:ext cx="11110191"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Lên bốn tuổi, Nghĩa đã sớm bộc lộ năng khiếu toán học. Em tính nhẩm rất nhanh và đặc biệt thích thú với những trò chơi đố vui về toán. </a:t>
            </a: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 luôn tích cực truyền cảm hứng và khơi gợi hứng thú cho các bạn trong giờ học toán. Không những thế, Nghĩa còn học đều tất cả các môn và rất tích cực tham gia các hoạt động của trường, lớp.</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Nhờ niềm say mê và không ngừng nỗ lực, năm học lớp Năm, em được chọn là một trong sáu thí sinh đại diện cho Việt Nam tham dự cuộc thi “Toán trí tuệ Quốc tế” tại Thái Lan. Cậu bé thông minh, lanh lợi ấy đã  xuất sắc đoạt giải Nhì.</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p:cNvSpPr/>
          <p:nvPr/>
        </p:nvSpPr>
        <p:spPr>
          <a:xfrm>
            <a:off x="0" y="94231"/>
            <a:ext cx="2241452" cy="796835"/>
          </a:xfrm>
          <a:prstGeom prst="roundRect">
            <a:avLst>
              <a:gd name="adj" fmla="val 50000"/>
            </a:avLst>
          </a:prstGeom>
          <a:solidFill>
            <a:srgbClr val="FFFFCC"/>
          </a:solidFill>
          <a:ln w="38100">
            <a:solidFill>
              <a:srgbClr val="009E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Đoạn 2:</a:t>
            </a:r>
            <a:endPar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52653" y="888520"/>
            <a:ext cx="6957291"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Nghĩa xem những trải nghiệm từ cuộc thi với hơn 1 000 thí sinh đến từ 22 quốc gia là kinh nghiệm quý báu. Em luôn tự nhủ phải khiêm tốn và cố gắng học tập tốt hơn nữa để trở thành một nhà sáng lập, tạo ra những trò chơi về toán học, mang lại niềm vui và phát triển khả năng sáng tạo cho mọi người.</a:t>
            </a:r>
            <a:endPar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Trọng Nhân tổng hợp</a:t>
            </a:r>
            <a:endParaRPr kumimoji="0" lang="vi-VN" sz="36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82327" y="1166842"/>
            <a:ext cx="3657020" cy="5075669"/>
          </a:xfrm>
          <a:prstGeom prst="rect">
            <a:avLst/>
          </a:prstGeom>
        </p:spPr>
      </p:pic>
      <p:sp>
        <p:nvSpPr>
          <p:cNvPr id="3" name="Rectangle: Rounded Corners 2"/>
          <p:cNvSpPr/>
          <p:nvPr/>
        </p:nvSpPr>
        <p:spPr>
          <a:xfrm>
            <a:off x="218876" y="201291"/>
            <a:ext cx="2241452" cy="796835"/>
          </a:xfrm>
          <a:prstGeom prst="roundRect">
            <a:avLst>
              <a:gd name="adj" fmla="val 50000"/>
            </a:avLst>
          </a:prstGeom>
          <a:solidFill>
            <a:srgbClr val="FFFFCC"/>
          </a:solidFill>
          <a:ln w="38100">
            <a:solidFill>
              <a:srgbClr val="009E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Đoạn 3:</a:t>
            </a:r>
            <a:endPar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781"/>
        </a:solidFill>
        <a:effectLst/>
      </p:bgPr>
    </p:bg>
    <p:spTree>
      <p:nvGrpSpPr>
        <p:cNvPr id="1" name=""/>
        <p:cNvGrpSpPr/>
        <p:nvPr/>
      </p:nvGrpSpPr>
      <p:grpSpPr>
        <a:xfrm>
          <a:off x="0" y="0"/>
          <a:ext cx="0" cy="0"/>
          <a:chOff x="0" y="0"/>
          <a:chExt cx="0" cy="0"/>
        </a:xfrm>
      </p:grpSpPr>
      <p:sp>
        <p:nvSpPr>
          <p:cNvPr id="2" name="Freeform 8"/>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7" name="Rectangle: Rounded Corners 16"/>
          <p:cNvSpPr/>
          <p:nvPr/>
        </p:nvSpPr>
        <p:spPr>
          <a:xfrm>
            <a:off x="609601" y="1303715"/>
            <a:ext cx="11501352" cy="550270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57289" y="3217339"/>
            <a:ext cx="10805975" cy="2677656"/>
          </a:xfrm>
          <a:prstGeom prst="rect">
            <a:avLst/>
          </a:prstGeom>
          <a:noFill/>
        </p:spPr>
        <p:txBody>
          <a:bodyPr wrap="square" rtlCol="0">
            <a:spAutoFit/>
          </a:bodyPr>
          <a:lstStyle/>
          <a:p>
            <a:pPr lvl="0" algn="just">
              <a:defRPr/>
            </a:pPr>
            <a:r>
              <a:rPr lang="vi-VN" sz="2800">
                <a:solidFill>
                  <a:prstClr val="black"/>
                </a:solidFill>
                <a:latin typeface="Calibri" panose="020F0502020204030204"/>
              </a:rPr>
              <a:t>Đọc trôi chảy bài đọc, ngắt nghỉ đúng dấu câu, đúng logic ngữ nghĩa; trả lời được các câu hỏi tìm hiểu bài. </a:t>
            </a:r>
            <a:r>
              <a:rPr lang="vi-VN" sz="2800" i="1">
                <a:solidFill>
                  <a:prstClr val="black"/>
                </a:solidFill>
                <a:latin typeface="Calibri" panose="020F0502020204030204"/>
              </a:rPr>
              <a:t>Hiểu được nội dung của bài đọc: Niềm đam mê, sự chăm chỉ, những thành tích, ước mong của cậu bé say mê toán học – Đổng Trọng Nghĩa. </a:t>
            </a:r>
            <a:r>
              <a:rPr lang="vi-VN" sz="2800">
                <a:solidFill>
                  <a:prstClr val="black"/>
                </a:solidFill>
                <a:latin typeface="Calibri" panose="020F0502020204030204"/>
              </a:rPr>
              <a:t>Từ đó, rút ra được ý nghĩa: </a:t>
            </a:r>
            <a:r>
              <a:rPr lang="vi-VN" sz="2800" i="1">
                <a:solidFill>
                  <a:prstClr val="black"/>
                </a:solidFill>
                <a:latin typeface="Calibri" panose="020F0502020204030204"/>
              </a:rPr>
              <a:t>Ca ngợi đức tính chăm chỉ, say mê, khiêm tốn của cậu bé Đổng Trọng Nghĩa; khuyên các bạn nhỏ nỗ lực, mạnh dạn sáng tạo để biến ước mơ thành hiện thực.</a:t>
            </a:r>
            <a:endParaRPr kumimoji="0" lang="vi-VN" sz="2800" b="0" i="1" u="none" strike="noStrike" kern="1200" cap="none" spc="0" normalizeH="0" baseline="0" noProof="0" dirty="0">
              <a:ln>
                <a:noFill/>
              </a:ln>
              <a:solidFill>
                <a:prstClr val="black"/>
              </a:solidFill>
              <a:effectLst/>
              <a:uLnTx/>
              <a:uFillTx/>
              <a:latin typeface="Calibri" panose="020F0502020204030204"/>
            </a:endParaRPr>
          </a:p>
        </p:txBody>
      </p:sp>
      <p:sp>
        <p:nvSpPr>
          <p:cNvPr id="6" name="TextBox 5"/>
          <p:cNvSpPr txBox="1"/>
          <p:nvPr/>
        </p:nvSpPr>
        <p:spPr>
          <a:xfrm>
            <a:off x="992112" y="1590795"/>
            <a:ext cx="10207773" cy="1815882"/>
          </a:xfrm>
          <a:prstGeom prst="rect">
            <a:avLst/>
          </a:prstGeom>
          <a:noFill/>
        </p:spPr>
        <p:txBody>
          <a:bodyPr wrap="square" rtlCol="0">
            <a:spAutoFit/>
          </a:bodyPr>
          <a:lstStyle/>
          <a:p>
            <a:pPr algn="just">
              <a:defRPr/>
            </a:pPr>
            <a:r>
              <a:rPr lang="vi-VN" sz="2800">
                <a:solidFill>
                  <a:prstClr val="black"/>
                </a:solidFill>
                <a:latin typeface="Calibri" panose="020F0502020204030204"/>
              </a:rPr>
              <a:t>Nói được về nỗ lực và ước mơ của một nhân vật nhỏ tuổi mà em biết. Nêu được phỏng đoán về nội dung bài đọc qua tên bài, hoạt động khởi động và tranh minh hoạ.</a:t>
            </a:r>
            <a:endParaRPr lang="en-US"/>
          </a:p>
          <a:p>
            <a:pPr lvl="0" algn="ju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261185" y="1266446"/>
            <a:ext cx="6015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a:ln w="28575">
                  <a:solidFill>
                    <a:sysClr val="windowText" lastClr="000000"/>
                  </a:solidFill>
                </a:ln>
                <a:solidFill>
                  <a:srgbClr val="CCFFCC"/>
                </a:solidFill>
                <a:effectLst/>
                <a:uLnTx/>
                <a:uFillTx/>
                <a:latin typeface="MTD Summer Show" pitchFamily="50" charset="0"/>
                <a:ea typeface="+mn-ea"/>
                <a:cs typeface="+mn-cs"/>
              </a:rPr>
              <a:t>1</a:t>
            </a:r>
            <a:endParaRPr kumimoji="0" lang="en-US" sz="9600" b="0" i="0" u="none" strike="noStrike" kern="1200" cap="none" spc="0" normalizeH="0" baseline="0" noProof="0">
              <a:ln w="28575">
                <a:solidFill>
                  <a:sysClr val="windowText" lastClr="000000"/>
                </a:solidFill>
              </a:ln>
              <a:solidFill>
                <a:srgbClr val="CCFFCC"/>
              </a:solidFill>
              <a:effectLst/>
              <a:uLnTx/>
              <a:uFillTx/>
              <a:latin typeface="MTD Summer Show" pitchFamily="50" charset="0"/>
              <a:ea typeface="+mn-ea"/>
              <a:cs typeface="+mn-cs"/>
            </a:endParaRPr>
          </a:p>
        </p:txBody>
      </p:sp>
      <p:sp>
        <p:nvSpPr>
          <p:cNvPr id="16" name="TextBox 15"/>
          <p:cNvSpPr txBox="1"/>
          <p:nvPr/>
        </p:nvSpPr>
        <p:spPr>
          <a:xfrm>
            <a:off x="300149" y="2986507"/>
            <a:ext cx="6015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a:ln w="28575">
                  <a:solidFill>
                    <a:sysClr val="windowText" lastClr="000000"/>
                  </a:solidFill>
                </a:ln>
                <a:solidFill>
                  <a:srgbClr val="00FFFF"/>
                </a:solidFill>
                <a:effectLst/>
                <a:uLnTx/>
                <a:uFillTx/>
                <a:latin typeface="MTD Summer Show" pitchFamily="50" charset="0"/>
                <a:ea typeface="+mn-ea"/>
                <a:cs typeface="+mn-cs"/>
              </a:rPr>
              <a:t>2</a:t>
            </a:r>
            <a:endParaRPr kumimoji="0" lang="en-US" sz="9600" b="0" i="0" u="none" strike="noStrike" kern="1200" cap="none" spc="0" normalizeH="0" baseline="0" noProof="0" dirty="0">
              <a:ln w="28575">
                <a:solidFill>
                  <a:sysClr val="windowText" lastClr="000000"/>
                </a:solidFill>
              </a:ln>
              <a:solidFill>
                <a:srgbClr val="00FFFF"/>
              </a:solidFill>
              <a:effectLst/>
              <a:uLnTx/>
              <a:uFillTx/>
              <a:latin typeface="MTD Summer Show" pitchFamily="50" charset="0"/>
              <a:ea typeface="+mn-ea"/>
              <a:cs typeface="+mn-cs"/>
            </a:endParaRPr>
          </a:p>
        </p:txBody>
      </p:sp>
      <p:pic>
        <p:nvPicPr>
          <p:cNvPr id="1026" name="Picture 2" descr="Premium Vector | Target icon in comic style darts game cartoon vector  illustration on white isolated background aim arrow splash effect business  concep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9244338" y="163576"/>
            <a:ext cx="1565902" cy="1565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343586" y="-86833"/>
            <a:ext cx="7504826" cy="131685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6" name="arrow.wav"/>
                                        </p:tgtEl>
                                      </p:cMediaNode>
                                    </p:audio>
                                  </p:sub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arrow.wav"/>
                                        </p:tgtEl>
                                      </p:cMediaNode>
                                    </p:audio>
                                  </p:subTnLst>
                                </p:cTn>
                              </p:par>
                              <p:par>
                                <p:cTn id="22" presetID="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6"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a:p>
        </p:txBody>
      </p:sp>
      <p:grpSp>
        <p:nvGrpSpPr>
          <p:cNvPr id="11" name="Group 10"/>
          <p:cNvGrpSpPr/>
          <p:nvPr/>
        </p:nvGrpSpPr>
        <p:grpSpPr>
          <a:xfrm>
            <a:off x="6123146" y="3656123"/>
            <a:ext cx="5561110" cy="2709729"/>
            <a:chOff x="6096000" y="3244032"/>
            <a:chExt cx="5561110" cy="2709729"/>
          </a:xfrm>
        </p:grpSpPr>
        <p:sp>
          <p:nvSpPr>
            <p:cNvPr id="12" name="Rectangle: Rounded Corners 11"/>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Đọc đúng.</a:t>
              </a:r>
              <a:endPar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endPar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 name="Group 12"/>
            <p:cNvGrpSpPr/>
            <p:nvPr/>
          </p:nvGrpSpPr>
          <p:grpSpPr>
            <a:xfrm>
              <a:off x="8361444" y="4116552"/>
              <a:ext cx="1583311" cy="469963"/>
              <a:chOff x="3190408" y="4309039"/>
              <a:chExt cx="1583311" cy="469963"/>
            </a:xfrm>
          </p:grpSpPr>
          <p:pic>
            <p:nvPicPr>
              <p:cNvPr id="23" name="Picture 22"/>
              <p:cNvPicPr>
                <a:picLocks noChangeAspect="1"/>
              </p:cNvPicPr>
              <p:nvPr/>
            </p:nvPicPr>
            <p:blipFill>
              <a:blip r:embed="rId2"/>
              <a:stretch>
                <a:fillRect/>
              </a:stretch>
            </p:blipFill>
            <p:spPr>
              <a:xfrm>
                <a:off x="3747082" y="4309039"/>
                <a:ext cx="469963" cy="469963"/>
              </a:xfrm>
              <a:prstGeom prst="rect">
                <a:avLst/>
              </a:prstGeom>
            </p:spPr>
          </p:pic>
          <p:pic>
            <p:nvPicPr>
              <p:cNvPr id="24" name="Picture 23"/>
              <p:cNvPicPr>
                <a:picLocks noChangeAspect="1"/>
              </p:cNvPicPr>
              <p:nvPr/>
            </p:nvPicPr>
            <p:blipFill>
              <a:blip r:embed="rId3"/>
              <a:stretch>
                <a:fillRect/>
              </a:stretch>
            </p:blipFill>
            <p:spPr>
              <a:xfrm>
                <a:off x="3190408" y="4309039"/>
                <a:ext cx="469963" cy="469963"/>
              </a:xfrm>
              <a:prstGeom prst="rect">
                <a:avLst/>
              </a:prstGeom>
            </p:spPr>
          </p:pic>
          <p:pic>
            <p:nvPicPr>
              <p:cNvPr id="25" name="Picture 24"/>
              <p:cNvPicPr>
                <a:picLocks noChangeAspect="1"/>
              </p:cNvPicPr>
              <p:nvPr/>
            </p:nvPicPr>
            <p:blipFill>
              <a:blip r:embed="rId4"/>
              <a:stretch>
                <a:fillRect/>
              </a:stretch>
            </p:blipFill>
            <p:spPr>
              <a:xfrm>
                <a:off x="4303756" y="4309039"/>
                <a:ext cx="469963" cy="469963"/>
              </a:xfrm>
              <a:prstGeom prst="rect">
                <a:avLst/>
              </a:prstGeom>
            </p:spPr>
          </p:pic>
        </p:grpSp>
        <p:grpSp>
          <p:nvGrpSpPr>
            <p:cNvPr id="14" name="Group 13"/>
            <p:cNvGrpSpPr/>
            <p:nvPr/>
          </p:nvGrpSpPr>
          <p:grpSpPr>
            <a:xfrm>
              <a:off x="8468135" y="4692277"/>
              <a:ext cx="1583311" cy="469963"/>
              <a:chOff x="3190408" y="4309039"/>
              <a:chExt cx="1583311" cy="469963"/>
            </a:xfrm>
          </p:grpSpPr>
          <p:pic>
            <p:nvPicPr>
              <p:cNvPr id="20" name="Picture 19"/>
              <p:cNvPicPr>
                <a:picLocks noChangeAspect="1"/>
              </p:cNvPicPr>
              <p:nvPr/>
            </p:nvPicPr>
            <p:blipFill>
              <a:blip r:embed="rId2"/>
              <a:stretch>
                <a:fillRect/>
              </a:stretch>
            </p:blipFill>
            <p:spPr>
              <a:xfrm>
                <a:off x="3747082" y="4309039"/>
                <a:ext cx="469963" cy="469963"/>
              </a:xfrm>
              <a:prstGeom prst="rect">
                <a:avLst/>
              </a:prstGeom>
            </p:spPr>
          </p:pic>
          <p:pic>
            <p:nvPicPr>
              <p:cNvPr id="21" name="Picture 20"/>
              <p:cNvPicPr>
                <a:picLocks noChangeAspect="1"/>
              </p:cNvPicPr>
              <p:nvPr/>
            </p:nvPicPr>
            <p:blipFill>
              <a:blip r:embed="rId3"/>
              <a:stretch>
                <a:fillRect/>
              </a:stretch>
            </p:blipFill>
            <p:spPr>
              <a:xfrm>
                <a:off x="3190408" y="4309039"/>
                <a:ext cx="469963" cy="469963"/>
              </a:xfrm>
              <a:prstGeom prst="rect">
                <a:avLst/>
              </a:prstGeom>
            </p:spPr>
          </p:pic>
          <p:pic>
            <p:nvPicPr>
              <p:cNvPr id="22" name="Picture 21"/>
              <p:cNvPicPr>
                <a:picLocks noChangeAspect="1"/>
              </p:cNvPicPr>
              <p:nvPr/>
            </p:nvPicPr>
            <p:blipFill>
              <a:blip r:embed="rId4"/>
              <a:stretch>
                <a:fillRect/>
              </a:stretch>
            </p:blipFill>
            <p:spPr>
              <a:xfrm>
                <a:off x="4303756" y="4309039"/>
                <a:ext cx="469963" cy="469963"/>
              </a:xfrm>
              <a:prstGeom prst="rect">
                <a:avLst/>
              </a:prstGeom>
            </p:spPr>
          </p:pic>
        </p:grpSp>
        <p:grpSp>
          <p:nvGrpSpPr>
            <p:cNvPr id="15" name="Group 14"/>
            <p:cNvGrpSpPr/>
            <p:nvPr/>
          </p:nvGrpSpPr>
          <p:grpSpPr>
            <a:xfrm>
              <a:off x="9992519" y="5278162"/>
              <a:ext cx="1583311" cy="469963"/>
              <a:chOff x="3190408" y="4309039"/>
              <a:chExt cx="1583311" cy="469963"/>
            </a:xfrm>
          </p:grpSpPr>
          <p:pic>
            <p:nvPicPr>
              <p:cNvPr id="17" name="Picture 16"/>
              <p:cNvPicPr>
                <a:picLocks noChangeAspect="1"/>
              </p:cNvPicPr>
              <p:nvPr/>
            </p:nvPicPr>
            <p:blipFill>
              <a:blip r:embed="rId2"/>
              <a:stretch>
                <a:fillRect/>
              </a:stretch>
            </p:blipFill>
            <p:spPr>
              <a:xfrm>
                <a:off x="3747082" y="4309039"/>
                <a:ext cx="469963" cy="469963"/>
              </a:xfrm>
              <a:prstGeom prst="rect">
                <a:avLst/>
              </a:prstGeom>
            </p:spPr>
          </p:pic>
          <p:pic>
            <p:nvPicPr>
              <p:cNvPr id="18" name="Picture 17"/>
              <p:cNvPicPr>
                <a:picLocks noChangeAspect="1"/>
              </p:cNvPicPr>
              <p:nvPr/>
            </p:nvPicPr>
            <p:blipFill>
              <a:blip r:embed="rId3"/>
              <a:stretch>
                <a:fillRect/>
              </a:stretch>
            </p:blipFill>
            <p:spPr>
              <a:xfrm>
                <a:off x="3190408" y="4309039"/>
                <a:ext cx="469963" cy="469963"/>
              </a:xfrm>
              <a:prstGeom prst="rect">
                <a:avLst/>
              </a:prstGeom>
            </p:spPr>
          </p:pic>
          <p:pic>
            <p:nvPicPr>
              <p:cNvPr id="19" name="Picture 18"/>
              <p:cNvPicPr>
                <a:picLocks noChangeAspect="1"/>
              </p:cNvPicPr>
              <p:nvPr/>
            </p:nvPicPr>
            <p:blipFill>
              <a:blip r:embed="rId4"/>
              <a:stretch>
                <a:fillRect/>
              </a:stretch>
            </p:blipFill>
            <p:spPr>
              <a:xfrm>
                <a:off x="4303756" y="4309039"/>
                <a:ext cx="469963" cy="469963"/>
              </a:xfrm>
              <a:prstGeom prst="rect">
                <a:avLst/>
              </a:prstGeom>
            </p:spPr>
          </p:pic>
        </p:grpSp>
        <p:sp>
          <p:nvSpPr>
            <p:cNvPr id="16" name="Rectangle: Rounded Corners 15"/>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28" name="Group 27"/>
          <p:cNvGrpSpPr/>
          <p:nvPr/>
        </p:nvGrpSpPr>
        <p:grpSpPr>
          <a:xfrm>
            <a:off x="294598" y="3581319"/>
            <a:ext cx="5561110" cy="2784533"/>
            <a:chOff x="226098" y="3169228"/>
            <a:chExt cx="5561110" cy="2784533"/>
          </a:xfrm>
        </p:grpSpPr>
        <p:sp>
          <p:nvSpPr>
            <p:cNvPr id="29" name="Rectangle: Rounded Corners 28"/>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Phân công đọc theo đoạn.</a:t>
              </a:r>
              <a:endPar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endParaRPr>
            </a:p>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Tất cả thành viên đều đọc.</a:t>
              </a:r>
              <a:endPar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endParaRPr>
            </a:p>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Giải nghĩa từ cùng nhau. </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Rectangle: Rounded Corners 29"/>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31" name="Picture 30"/>
            <p:cNvPicPr>
              <a:picLocks noChangeAspect="1"/>
            </p:cNvPicPr>
            <p:nvPr/>
          </p:nvPicPr>
          <p:blipFill>
            <a:blip r:embed="rId5"/>
            <a:stretch>
              <a:fillRect/>
            </a:stretch>
          </p:blipFill>
          <p:spPr>
            <a:xfrm flipH="1">
              <a:off x="324528" y="3950336"/>
              <a:ext cx="609091" cy="609091"/>
            </a:xfrm>
            <a:prstGeom prst="rect">
              <a:avLst/>
            </a:prstGeom>
          </p:spPr>
        </p:pic>
        <p:pic>
          <p:nvPicPr>
            <p:cNvPr id="32" name="Picture 31"/>
            <p:cNvPicPr>
              <a:picLocks noChangeAspect="1"/>
            </p:cNvPicPr>
            <p:nvPr/>
          </p:nvPicPr>
          <p:blipFill>
            <a:blip r:embed="rId5"/>
            <a:stretch>
              <a:fillRect/>
            </a:stretch>
          </p:blipFill>
          <p:spPr>
            <a:xfrm flipH="1">
              <a:off x="324528" y="4544021"/>
              <a:ext cx="609091" cy="609091"/>
            </a:xfrm>
            <a:prstGeom prst="rect">
              <a:avLst/>
            </a:prstGeom>
          </p:spPr>
        </p:pic>
        <p:pic>
          <p:nvPicPr>
            <p:cNvPr id="33" name="Picture 32"/>
            <p:cNvPicPr>
              <a:picLocks noChangeAspect="1"/>
            </p:cNvPicPr>
            <p:nvPr/>
          </p:nvPicPr>
          <p:blipFill>
            <a:blip r:embed="rId5"/>
            <a:stretch>
              <a:fillRect/>
            </a:stretch>
          </p:blipFill>
          <p:spPr>
            <a:xfrm flipH="1">
              <a:off x="324528" y="5242918"/>
              <a:ext cx="609091" cy="609091"/>
            </a:xfrm>
            <a:prstGeom prst="rect">
              <a:avLst/>
            </a:prstGeom>
          </p:spPr>
        </p:pic>
      </p:grpSp>
      <p:sp>
        <p:nvSpPr>
          <p:cNvPr id="35" name="Freeform 15"/>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 name="Picture 1"/>
          <p:cNvPicPr>
            <a:picLocks noChangeAspect="1"/>
          </p:cNvPicPr>
          <p:nvPr/>
        </p:nvPicPr>
        <p:blipFill>
          <a:blip r:embed="rId8"/>
          <a:stretch>
            <a:fillRect/>
          </a:stretch>
        </p:blipFill>
        <p:spPr>
          <a:xfrm>
            <a:off x="-173759" y="310488"/>
            <a:ext cx="12058933" cy="321287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a:p>
        </p:txBody>
      </p:sp>
      <p:grpSp>
        <p:nvGrpSpPr>
          <p:cNvPr id="9" name="Group 8"/>
          <p:cNvGrpSpPr/>
          <p:nvPr/>
        </p:nvGrpSpPr>
        <p:grpSpPr>
          <a:xfrm>
            <a:off x="616128" y="2649240"/>
            <a:ext cx="7586625" cy="3682646"/>
            <a:chOff x="4841104" y="3804755"/>
            <a:chExt cx="5882697" cy="2855537"/>
          </a:xfrm>
        </p:grpSpPr>
        <p:grpSp>
          <p:nvGrpSpPr>
            <p:cNvPr id="10" name="Group 9"/>
            <p:cNvGrpSpPr/>
            <p:nvPr/>
          </p:nvGrpSpPr>
          <p:grpSpPr>
            <a:xfrm>
              <a:off x="4841104" y="3804755"/>
              <a:ext cx="5882697" cy="2855537"/>
              <a:chOff x="2975204" y="1242806"/>
              <a:chExt cx="5882697" cy="2855537"/>
            </a:xfrm>
          </p:grpSpPr>
          <p:sp>
            <p:nvSpPr>
              <p:cNvPr id="20" name="Rectangle: Rounded Corners 12"/>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1" fmla="*/ 0 w 5882697"/>
                  <a:gd name="connsiteY0-2" fmla="*/ 454052 h 2250908"/>
                  <a:gd name="connsiteX1-3" fmla="*/ 398252 w 5882697"/>
                  <a:gd name="connsiteY1-4" fmla="*/ 0 h 2250908"/>
                  <a:gd name="connsiteX2-5" fmla="*/ 1014246 w 5882697"/>
                  <a:gd name="connsiteY2-6" fmla="*/ 0 h 2250908"/>
                  <a:gd name="connsiteX3-7" fmla="*/ 1477655 w 5882697"/>
                  <a:gd name="connsiteY3-8" fmla="*/ 0 h 2250908"/>
                  <a:gd name="connsiteX4-9" fmla="*/ 1941063 w 5882697"/>
                  <a:gd name="connsiteY4-10" fmla="*/ 0 h 2250908"/>
                  <a:gd name="connsiteX5-11" fmla="*/ 2557058 w 5882697"/>
                  <a:gd name="connsiteY5-12" fmla="*/ 0 h 2250908"/>
                  <a:gd name="connsiteX6-13" fmla="*/ 3071329 w 5882697"/>
                  <a:gd name="connsiteY6-14" fmla="*/ 0 h 2250908"/>
                  <a:gd name="connsiteX7-15" fmla="*/ 3738184 w 5882697"/>
                  <a:gd name="connsiteY7-16" fmla="*/ 0 h 2250908"/>
                  <a:gd name="connsiteX8-17" fmla="*/ 4405040 w 5882697"/>
                  <a:gd name="connsiteY8-18" fmla="*/ 0 h 2250908"/>
                  <a:gd name="connsiteX9-19" fmla="*/ 5484443 w 5882697"/>
                  <a:gd name="connsiteY9-20" fmla="*/ 0 h 2250908"/>
                  <a:gd name="connsiteX10-21" fmla="*/ 5882697 w 5882697"/>
                  <a:gd name="connsiteY10-22" fmla="*/ 454052 h 2250908"/>
                  <a:gd name="connsiteX11-23" fmla="*/ 5882697 w 5882697"/>
                  <a:gd name="connsiteY11-24" fmla="*/ 901653 h 2250908"/>
                  <a:gd name="connsiteX12-25" fmla="*/ 5882697 w 5882697"/>
                  <a:gd name="connsiteY12-26" fmla="*/ 1349254 h 2250908"/>
                  <a:gd name="connsiteX13-27" fmla="*/ 5882697 w 5882697"/>
                  <a:gd name="connsiteY13-28" fmla="*/ 1796854 h 2250908"/>
                  <a:gd name="connsiteX14-29" fmla="*/ 5484443 w 5882697"/>
                  <a:gd name="connsiteY14-30" fmla="*/ 2250908 h 2250908"/>
                  <a:gd name="connsiteX15-31" fmla="*/ 4868449 w 5882697"/>
                  <a:gd name="connsiteY15-32" fmla="*/ 2250908 h 2250908"/>
                  <a:gd name="connsiteX16-33" fmla="*/ 4354179 w 5882697"/>
                  <a:gd name="connsiteY16-34" fmla="*/ 2250908 h 2250908"/>
                  <a:gd name="connsiteX17-35" fmla="*/ 3839909 w 5882697"/>
                  <a:gd name="connsiteY17-36" fmla="*/ 2250908 h 2250908"/>
                  <a:gd name="connsiteX18-37" fmla="*/ 3173052 w 5882697"/>
                  <a:gd name="connsiteY18-38" fmla="*/ 2250908 h 2250908"/>
                  <a:gd name="connsiteX19-39" fmla="*/ 2557058 w 5882697"/>
                  <a:gd name="connsiteY19-40" fmla="*/ 2250908 h 2250908"/>
                  <a:gd name="connsiteX20-41" fmla="*/ 2042787 w 5882697"/>
                  <a:gd name="connsiteY20-42" fmla="*/ 2250908 h 2250908"/>
                  <a:gd name="connsiteX21-43" fmla="*/ 1579379 w 5882697"/>
                  <a:gd name="connsiteY21-44" fmla="*/ 2250908 h 2250908"/>
                  <a:gd name="connsiteX22-45" fmla="*/ 1115970 w 5882697"/>
                  <a:gd name="connsiteY22-46" fmla="*/ 2250908 h 2250908"/>
                  <a:gd name="connsiteX23-47" fmla="*/ 398252 w 5882697"/>
                  <a:gd name="connsiteY23-48" fmla="*/ 2250908 h 2250908"/>
                  <a:gd name="connsiteX24-49" fmla="*/ 0 w 5882697"/>
                  <a:gd name="connsiteY24-50" fmla="*/ 1796854 h 2250908"/>
                  <a:gd name="connsiteX25-51" fmla="*/ 0 w 5882697"/>
                  <a:gd name="connsiteY25-52" fmla="*/ 1362682 h 2250908"/>
                  <a:gd name="connsiteX26-53" fmla="*/ 0 w 5882697"/>
                  <a:gd name="connsiteY26-54" fmla="*/ 928509 h 2250908"/>
                  <a:gd name="connsiteX27-55" fmla="*/ 0 w 5882697"/>
                  <a:gd name="connsiteY27-56" fmla="*/ 454052 h 2250908"/>
                  <a:gd name="connsiteX0-57" fmla="*/ 0 w 5882697"/>
                  <a:gd name="connsiteY0-58" fmla="*/ 454052 h 2250908"/>
                  <a:gd name="connsiteX1-59" fmla="*/ 398252 w 5882697"/>
                  <a:gd name="connsiteY1-60" fmla="*/ 0 h 2250908"/>
                  <a:gd name="connsiteX2-61" fmla="*/ 912522 w 5882697"/>
                  <a:gd name="connsiteY2-62" fmla="*/ 0 h 2250908"/>
                  <a:gd name="connsiteX3-63" fmla="*/ 1325069 w 5882697"/>
                  <a:gd name="connsiteY3-64" fmla="*/ 0 h 2250908"/>
                  <a:gd name="connsiteX4-65" fmla="*/ 1788478 w 5882697"/>
                  <a:gd name="connsiteY4-66" fmla="*/ 0 h 2250908"/>
                  <a:gd name="connsiteX5-67" fmla="*/ 2455333 w 5882697"/>
                  <a:gd name="connsiteY5-68" fmla="*/ 0 h 2250908"/>
                  <a:gd name="connsiteX6-69" fmla="*/ 2867880 w 5882697"/>
                  <a:gd name="connsiteY6-70" fmla="*/ 0 h 2250908"/>
                  <a:gd name="connsiteX7-71" fmla="*/ 3280428 w 5882697"/>
                  <a:gd name="connsiteY7-72" fmla="*/ 0 h 2250908"/>
                  <a:gd name="connsiteX8-73" fmla="*/ 3692974 w 5882697"/>
                  <a:gd name="connsiteY8-74" fmla="*/ 0 h 2250908"/>
                  <a:gd name="connsiteX9-75" fmla="*/ 4258106 w 5882697"/>
                  <a:gd name="connsiteY9-76" fmla="*/ 0 h 2250908"/>
                  <a:gd name="connsiteX10-77" fmla="*/ 4823238 w 5882697"/>
                  <a:gd name="connsiteY10-78" fmla="*/ 0 h 2250908"/>
                  <a:gd name="connsiteX11-79" fmla="*/ 5484443 w 5882697"/>
                  <a:gd name="connsiteY11-80" fmla="*/ 0 h 2250908"/>
                  <a:gd name="connsiteX12-81" fmla="*/ 5882697 w 5882697"/>
                  <a:gd name="connsiteY12-82" fmla="*/ 454052 h 2250908"/>
                  <a:gd name="connsiteX13-83" fmla="*/ 5882697 w 5882697"/>
                  <a:gd name="connsiteY13-84" fmla="*/ 874797 h 2250908"/>
                  <a:gd name="connsiteX14-85" fmla="*/ 5882697 w 5882697"/>
                  <a:gd name="connsiteY14-86" fmla="*/ 1335825 h 2250908"/>
                  <a:gd name="connsiteX15-87" fmla="*/ 5882697 w 5882697"/>
                  <a:gd name="connsiteY15-88" fmla="*/ 1796854 h 2250908"/>
                  <a:gd name="connsiteX16-89" fmla="*/ 5484443 w 5882697"/>
                  <a:gd name="connsiteY16-90" fmla="*/ 2250908 h 2250908"/>
                  <a:gd name="connsiteX17-91" fmla="*/ 4868449 w 5882697"/>
                  <a:gd name="connsiteY17-92" fmla="*/ 2250908 h 2250908"/>
                  <a:gd name="connsiteX18-93" fmla="*/ 4354179 w 5882697"/>
                  <a:gd name="connsiteY18-94" fmla="*/ 2250908 h 2250908"/>
                  <a:gd name="connsiteX19-95" fmla="*/ 3890770 w 5882697"/>
                  <a:gd name="connsiteY19-96" fmla="*/ 2250908 h 2250908"/>
                  <a:gd name="connsiteX20-97" fmla="*/ 3478223 w 5882697"/>
                  <a:gd name="connsiteY20-98" fmla="*/ 2250908 h 2250908"/>
                  <a:gd name="connsiteX21-99" fmla="*/ 2811367 w 5882697"/>
                  <a:gd name="connsiteY21-100" fmla="*/ 2250908 h 2250908"/>
                  <a:gd name="connsiteX22-101" fmla="*/ 2246235 w 5882697"/>
                  <a:gd name="connsiteY22-102" fmla="*/ 2250908 h 2250908"/>
                  <a:gd name="connsiteX23-103" fmla="*/ 1731964 w 5882697"/>
                  <a:gd name="connsiteY23-104" fmla="*/ 2250908 h 2250908"/>
                  <a:gd name="connsiteX24-105" fmla="*/ 1115970 w 5882697"/>
                  <a:gd name="connsiteY24-106" fmla="*/ 2250908 h 2250908"/>
                  <a:gd name="connsiteX25-107" fmla="*/ 398252 w 5882697"/>
                  <a:gd name="connsiteY25-108" fmla="*/ 2250908 h 2250908"/>
                  <a:gd name="connsiteX26-109" fmla="*/ 0 w 5882697"/>
                  <a:gd name="connsiteY26-110" fmla="*/ 1796854 h 2250908"/>
                  <a:gd name="connsiteX27-111" fmla="*/ 0 w 5882697"/>
                  <a:gd name="connsiteY27-112" fmla="*/ 1376110 h 2250908"/>
                  <a:gd name="connsiteX28-113" fmla="*/ 0 w 5882697"/>
                  <a:gd name="connsiteY28-114" fmla="*/ 941937 h 2250908"/>
                  <a:gd name="connsiteX29-115" fmla="*/ 0 w 5882697"/>
                  <a:gd name="connsiteY29-116" fmla="*/ 454052 h 22509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 ang="0">
                    <a:pos x="connsiteX29-115" y="connsiteY29-116"/>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endPar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endPar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endPar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endParaRPr>
              </a:p>
            </p:txBody>
          </p:sp>
          <p:sp>
            <p:nvSpPr>
              <p:cNvPr id="21" name="Rectangle: Rounded Corners 20"/>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1" name="Picture 10"/>
            <p:cNvPicPr>
              <a:picLocks noChangeAspect="1"/>
            </p:cNvPicPr>
            <p:nvPr/>
          </p:nvPicPr>
          <p:blipFill>
            <a:blip r:embed="rId2"/>
            <a:stretch>
              <a:fillRect/>
            </a:stretch>
          </p:blipFill>
          <p:spPr>
            <a:xfrm>
              <a:off x="7633212" y="4932419"/>
              <a:ext cx="469963" cy="469963"/>
            </a:xfrm>
            <a:prstGeom prst="rect">
              <a:avLst/>
            </a:prstGeom>
          </p:spPr>
        </p:pic>
        <p:pic>
          <p:nvPicPr>
            <p:cNvPr id="12" name="Picture 11"/>
            <p:cNvPicPr>
              <a:picLocks noChangeAspect="1"/>
            </p:cNvPicPr>
            <p:nvPr/>
          </p:nvPicPr>
          <p:blipFill>
            <a:blip r:embed="rId3"/>
            <a:stretch>
              <a:fillRect/>
            </a:stretch>
          </p:blipFill>
          <p:spPr>
            <a:xfrm>
              <a:off x="7076538" y="4932419"/>
              <a:ext cx="469963" cy="469963"/>
            </a:xfrm>
            <a:prstGeom prst="rect">
              <a:avLst/>
            </a:prstGeom>
          </p:spPr>
        </p:pic>
        <p:pic>
          <p:nvPicPr>
            <p:cNvPr id="13" name="Picture 12"/>
            <p:cNvPicPr>
              <a:picLocks noChangeAspect="1"/>
            </p:cNvPicPr>
            <p:nvPr/>
          </p:nvPicPr>
          <p:blipFill>
            <a:blip r:embed="rId4"/>
            <a:stretch>
              <a:fillRect/>
            </a:stretch>
          </p:blipFill>
          <p:spPr>
            <a:xfrm>
              <a:off x="8189886" y="4932419"/>
              <a:ext cx="469963" cy="469963"/>
            </a:xfrm>
            <a:prstGeom prst="rect">
              <a:avLst/>
            </a:prstGeom>
          </p:spPr>
        </p:pic>
        <p:pic>
          <p:nvPicPr>
            <p:cNvPr id="14" name="Picture 13"/>
            <p:cNvPicPr>
              <a:picLocks noChangeAspect="1"/>
            </p:cNvPicPr>
            <p:nvPr/>
          </p:nvPicPr>
          <p:blipFill>
            <a:blip r:embed="rId2"/>
            <a:stretch>
              <a:fillRect/>
            </a:stretch>
          </p:blipFill>
          <p:spPr>
            <a:xfrm>
              <a:off x="7764306" y="5501619"/>
              <a:ext cx="469963" cy="469963"/>
            </a:xfrm>
            <a:prstGeom prst="rect">
              <a:avLst/>
            </a:prstGeom>
          </p:spPr>
        </p:pic>
        <p:pic>
          <p:nvPicPr>
            <p:cNvPr id="15" name="Picture 14"/>
            <p:cNvPicPr>
              <a:picLocks noChangeAspect="1"/>
            </p:cNvPicPr>
            <p:nvPr/>
          </p:nvPicPr>
          <p:blipFill>
            <a:blip r:embed="rId3"/>
            <a:stretch>
              <a:fillRect/>
            </a:stretch>
          </p:blipFill>
          <p:spPr>
            <a:xfrm>
              <a:off x="7207631" y="5501619"/>
              <a:ext cx="469963" cy="469963"/>
            </a:xfrm>
            <a:prstGeom prst="rect">
              <a:avLst/>
            </a:prstGeom>
          </p:spPr>
        </p:pic>
        <p:pic>
          <p:nvPicPr>
            <p:cNvPr id="16" name="Picture 15"/>
            <p:cNvPicPr>
              <a:picLocks noChangeAspect="1"/>
            </p:cNvPicPr>
            <p:nvPr/>
          </p:nvPicPr>
          <p:blipFill>
            <a:blip r:embed="rId4"/>
            <a:stretch>
              <a:fillRect/>
            </a:stretch>
          </p:blipFill>
          <p:spPr>
            <a:xfrm>
              <a:off x="8320980" y="5501619"/>
              <a:ext cx="469963" cy="469963"/>
            </a:xfrm>
            <a:prstGeom prst="rect">
              <a:avLst/>
            </a:prstGeom>
          </p:spPr>
        </p:pic>
        <p:pic>
          <p:nvPicPr>
            <p:cNvPr id="17" name="Picture 16"/>
            <p:cNvPicPr>
              <a:picLocks noChangeAspect="1"/>
            </p:cNvPicPr>
            <p:nvPr/>
          </p:nvPicPr>
          <p:blipFill>
            <a:blip r:embed="rId2"/>
            <a:stretch>
              <a:fillRect/>
            </a:stretch>
          </p:blipFill>
          <p:spPr>
            <a:xfrm>
              <a:off x="9177356" y="6080955"/>
              <a:ext cx="469963" cy="469963"/>
            </a:xfrm>
            <a:prstGeom prst="rect">
              <a:avLst/>
            </a:prstGeom>
          </p:spPr>
        </p:pic>
        <p:pic>
          <p:nvPicPr>
            <p:cNvPr id="18" name="Picture 17"/>
            <p:cNvPicPr>
              <a:picLocks noChangeAspect="1"/>
            </p:cNvPicPr>
            <p:nvPr/>
          </p:nvPicPr>
          <p:blipFill>
            <a:blip r:embed="rId3"/>
            <a:stretch>
              <a:fillRect/>
            </a:stretch>
          </p:blipFill>
          <p:spPr>
            <a:xfrm>
              <a:off x="8620682" y="6080955"/>
              <a:ext cx="469963" cy="469963"/>
            </a:xfrm>
            <a:prstGeom prst="rect">
              <a:avLst/>
            </a:prstGeom>
          </p:spPr>
        </p:pic>
        <p:pic>
          <p:nvPicPr>
            <p:cNvPr id="19" name="Picture 18"/>
            <p:cNvPicPr>
              <a:picLocks noChangeAspect="1"/>
            </p:cNvPicPr>
            <p:nvPr/>
          </p:nvPicPr>
          <p:blipFill>
            <a:blip r:embed="rId4"/>
            <a:stretch>
              <a:fillRect/>
            </a:stretch>
          </p:blipFill>
          <p:spPr>
            <a:xfrm>
              <a:off x="9734031" y="6080955"/>
              <a:ext cx="469963" cy="469963"/>
            </a:xfrm>
            <a:prstGeom prst="rect">
              <a:avLst/>
            </a:prstGeom>
          </p:spPr>
        </p:pic>
      </p:grpSp>
      <p:pic>
        <p:nvPicPr>
          <p:cNvPr id="23" name="Picture 9"/>
          <p:cNvPicPr>
            <a:picLocks noChangeAspect="1"/>
          </p:cNvPicPr>
          <p:nvPr/>
        </p:nvPicPr>
        <p:blipFill>
          <a:blip r:embed="rId5"/>
          <a:srcRect/>
          <a:stretch>
            <a:fillRect/>
          </a:stretch>
        </p:blipFill>
        <p:spPr>
          <a:xfrm>
            <a:off x="8329241" y="2165477"/>
            <a:ext cx="3281778" cy="4861893"/>
          </a:xfrm>
          <a:prstGeom prst="rect">
            <a:avLst/>
          </a:prstGeom>
        </p:spPr>
      </p:pic>
      <p:pic>
        <p:nvPicPr>
          <p:cNvPr id="2" name="Picture 1"/>
          <p:cNvPicPr>
            <a:picLocks noChangeAspect="1"/>
          </p:cNvPicPr>
          <p:nvPr/>
        </p:nvPicPr>
        <p:blipFill>
          <a:blip r:embed="rId6"/>
          <a:stretch>
            <a:fillRect/>
          </a:stretch>
        </p:blipFill>
        <p:spPr>
          <a:xfrm>
            <a:off x="133067" y="73147"/>
            <a:ext cx="12058933" cy="22618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a:p>
        </p:txBody>
      </p:sp>
      <p:pic>
        <p:nvPicPr>
          <p:cNvPr id="10" name="Picture 9" descr="A person and person holding up a trophy&#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p:cNvPicPr>
            <a:picLocks noChangeAspect="1"/>
          </p:cNvPicPr>
          <p:nvPr/>
        </p:nvPicPr>
        <p:blipFill>
          <a:blip r:embed="rId5"/>
          <a:stretch>
            <a:fillRect/>
          </a:stretch>
        </p:blipFill>
        <p:spPr>
          <a:xfrm>
            <a:off x="145260" y="149503"/>
            <a:ext cx="12046740" cy="1292464"/>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 name="Group 4"/>
          <p:cNvGrpSpPr/>
          <p:nvPr/>
        </p:nvGrpSpPr>
        <p:grpSpPr>
          <a:xfrm>
            <a:off x="2825894" y="1190495"/>
            <a:ext cx="6976836" cy="830997"/>
            <a:chOff x="-555806" y="0"/>
            <a:chExt cx="4930277" cy="830997"/>
          </a:xfrm>
        </p:grpSpPr>
        <p:sp>
          <p:nvSpPr>
            <p:cNvPr id="6" name="文本框 18"/>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7" name="文本框 18"/>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sp>
        <p:nvSpPr>
          <p:cNvPr id="10" name="Freeform 9"/>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184164" y="351771"/>
            <a:ext cx="2799288" cy="2799288"/>
          </a:xfrm>
          <a:prstGeom prst="rect">
            <a:avLst/>
          </a:prstGeom>
        </p:spPr>
      </p:pic>
      <p:grpSp>
        <p:nvGrpSpPr>
          <p:cNvPr id="9" name="Group 8"/>
          <p:cNvGrpSpPr/>
          <p:nvPr/>
        </p:nvGrpSpPr>
        <p:grpSpPr>
          <a:xfrm>
            <a:off x="1376711" y="1911634"/>
            <a:ext cx="9254001" cy="3693897"/>
            <a:chOff x="5250002" y="6585061"/>
            <a:chExt cx="13208091" cy="5334527"/>
          </a:xfrm>
        </p:grpSpPr>
        <p:sp>
          <p:nvSpPr>
            <p:cNvPr id="14" name="TextBox 13"/>
            <p:cNvSpPr txBox="1"/>
            <p:nvPr/>
          </p:nvSpPr>
          <p:spPr>
            <a:xfrm>
              <a:off x="5250003" y="6585062"/>
              <a:ext cx="13208090" cy="533452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LUYỆN </a:t>
              </a:r>
              <a:endPar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ĐỌC HIỂU</a:t>
              </a:r>
              <a:endParaRPr kumimoji="0" lang="en-US" sz="96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sp>
          <p:nvSpPr>
            <p:cNvPr id="15" name="TextBox 14"/>
            <p:cNvSpPr txBox="1"/>
            <p:nvPr/>
          </p:nvSpPr>
          <p:spPr>
            <a:xfrm>
              <a:off x="5250002" y="6585061"/>
              <a:ext cx="13208091" cy="533452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U</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Y</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Ệ</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 </a:t>
              </a:r>
              <a:endPar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Đ</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Ọ</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C </a:t>
              </a: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H</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I</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Ể</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U</a:t>
              </a:r>
              <a:endParaRPr kumimoji="0" lang="en-US" sz="96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grpSp>
    </p:spTree>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50" fill="hold"/>
                                            <p:tgtEl>
                                              <p:spTgt spid="9"/>
                                            </p:tgtEl>
                                            <p:attrNameLst>
                                              <p:attrName>ppt_w</p:attrName>
                                            </p:attrNameLst>
                                          </p:cBhvr>
                                          <p:tavLst>
                                            <p:tav tm="0">
                                              <p:val>
                                                <p:fltVal val="0"/>
                                              </p:val>
                                            </p:tav>
                                            <p:tav tm="100000">
                                              <p:val>
                                                <p:strVal val="#ppt_w"/>
                                              </p:val>
                                            </p:tav>
                                          </p:tavLst>
                                        </p:anim>
                                        <p:anim calcmode="lin" valueType="num">
                                          <p:cBhvr>
                                            <p:cTn id="13" dur="250" fill="hold"/>
                                            <p:tgtEl>
                                              <p:spTgt spid="9"/>
                                            </p:tgtEl>
                                            <p:attrNameLst>
                                              <p:attrName>ppt_h</p:attrName>
                                            </p:attrNameLst>
                                          </p:cBhvr>
                                          <p:tavLst>
                                            <p:tav tm="0">
                                              <p:val>
                                                <p:fltVal val="0"/>
                                              </p:val>
                                            </p:tav>
                                            <p:tav tm="100000">
                                              <p:val>
                                                <p:strVal val="#ppt_h"/>
                                              </p:val>
                                            </p:tav>
                                          </p:tavLst>
                                        </p:anim>
                                        <p:animEffect transition="in" filter="fade">
                                          <p:cBhvr>
                                            <p:cTn id="14" dur="25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par>
                              <p:cTn id="15" fill="hold">
                                <p:stCondLst>
                                  <p:cond delay="1000"/>
                                </p:stCondLst>
                                <p:childTnLst>
                                  <p:par>
                                    <p:cTn id="16" presetID="6" presetClass="emph" presetSubtype="0" fill="hold" nodeType="afterEffect" p14:presetBounceEnd="98000">
                                      <p:stCondLst>
                                        <p:cond delay="0"/>
                                      </p:stCondLst>
                                      <p:childTnLst>
                                        <p:animScale p14:bounceEnd="98000">
                                          <p:cBhvr>
                                            <p:cTn id="17"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50" fill="hold"/>
                                            <p:tgtEl>
                                              <p:spTgt spid="9"/>
                                            </p:tgtEl>
                                            <p:attrNameLst>
                                              <p:attrName>ppt_w</p:attrName>
                                            </p:attrNameLst>
                                          </p:cBhvr>
                                          <p:tavLst>
                                            <p:tav tm="0">
                                              <p:val>
                                                <p:fltVal val="0"/>
                                              </p:val>
                                            </p:tav>
                                            <p:tav tm="100000">
                                              <p:val>
                                                <p:strVal val="#ppt_w"/>
                                              </p:val>
                                            </p:tav>
                                          </p:tavLst>
                                        </p:anim>
                                        <p:anim calcmode="lin" valueType="num">
                                          <p:cBhvr>
                                            <p:cTn id="13" dur="250" fill="hold"/>
                                            <p:tgtEl>
                                              <p:spTgt spid="9"/>
                                            </p:tgtEl>
                                            <p:attrNameLst>
                                              <p:attrName>ppt_h</p:attrName>
                                            </p:attrNameLst>
                                          </p:cBhvr>
                                          <p:tavLst>
                                            <p:tav tm="0">
                                              <p:val>
                                                <p:fltVal val="0"/>
                                              </p:val>
                                            </p:tav>
                                            <p:tav tm="100000">
                                              <p:val>
                                                <p:strVal val="#ppt_h"/>
                                              </p:val>
                                            </p:tav>
                                          </p:tavLst>
                                        </p:anim>
                                        <p:animEffect transition="in" filter="fade">
                                          <p:cBhvr>
                                            <p:cTn id="14" dur="25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par>
                              <p:cTn id="15" fill="hold">
                                <p:stCondLst>
                                  <p:cond delay="1000"/>
                                </p:stCondLst>
                                <p:childTnLst>
                                  <p:par>
                                    <p:cTn id="16" presetID="6" presetClass="emph" presetSubtype="0" fill="hold" nodeType="afterEffect">
                                      <p:stCondLst>
                                        <p:cond delay="0"/>
                                      </p:stCondLst>
                                      <p:childTnLst>
                                        <p:animScale>
                                          <p:cBhvr>
                                            <p:cTn id="17"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480268" y="744557"/>
            <a:ext cx="11195049" cy="1464231"/>
            <a:chOff x="505150" y="767884"/>
            <a:chExt cx="11195049" cy="1464231"/>
          </a:xfrm>
        </p:grpSpPr>
        <p:sp>
          <p:nvSpPr>
            <p:cNvPr id="9" name="TextBox 8"/>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1.</a:t>
              </a: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Bố mẹ gửi gắm điều gì vào tên thường gọi ở nhà của Đổng Trọng Nghĩa?</a:t>
              </a:r>
              <a:endPar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sp>
        <p:nvSpPr>
          <p:cNvPr id="2" name="Rectangle: Rounded Corners 1"/>
          <p:cNvSpPr/>
          <p:nvPr/>
        </p:nvSpPr>
        <p:spPr>
          <a:xfrm>
            <a:off x="782703" y="3373279"/>
            <a:ext cx="10892614" cy="221961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07374" y="2601625"/>
            <a:ext cx="10501923" cy="3046988"/>
          </a:xfrm>
          <a:prstGeom prst="rect">
            <a:avLst/>
          </a:prstGeom>
          <a:noFill/>
        </p:spPr>
        <p:txBody>
          <a:bodyPr wrap="square">
            <a:spAutoFit/>
          </a:bodyPr>
          <a:lstStyle/>
          <a:p>
            <a:pPr algn="just"/>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Ở nhà, mọi người thường gọi Nghĩa là </a:t>
            </a:r>
            <a:endParaRPr lang="en-US" sz="4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Ja Aok – tên một chàng dũng sĩ trong truyện cổ tích Chăm – với ước mong cậu luôn khoẻ mạnh, thông minh và tốt bụng. </a:t>
            </a:r>
            <a:endParaRPr lang="vi-VN" sz="4800" b="0" i="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3" name="arrow.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480268" y="744557"/>
            <a:ext cx="11195049" cy="1464231"/>
            <a:chOff x="505150" y="767884"/>
            <a:chExt cx="11195049" cy="1464231"/>
          </a:xfrm>
        </p:grpSpPr>
        <p:sp>
          <p:nvSpPr>
            <p:cNvPr id="9" name="TextBox 8"/>
            <p:cNvSpPr txBox="1"/>
            <p:nvPr/>
          </p:nvSpPr>
          <p:spPr>
            <a:xfrm>
              <a:off x="666237" y="767884"/>
              <a:ext cx="11033962" cy="1464231"/>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1.</a:t>
              </a: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Bố mẹ gửi gắm điều gì vào tên thường gọi ở nhà của Đổng Trọng Nghĩa?</a:t>
              </a:r>
              <a:endPar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5150" y="1401050"/>
              <a:ext cx="797968" cy="797968"/>
            </a:xfrm>
            <a:prstGeom prst="rect">
              <a:avLst/>
            </a:prstGeom>
          </p:spPr>
        </p:pic>
      </p:grpSp>
      <p:grpSp>
        <p:nvGrpSpPr>
          <p:cNvPr id="6" name="Group 5"/>
          <p:cNvGrpSpPr/>
          <p:nvPr/>
        </p:nvGrpSpPr>
        <p:grpSpPr>
          <a:xfrm>
            <a:off x="480268" y="2451066"/>
            <a:ext cx="10825984" cy="2767965"/>
            <a:chOff x="264802" y="2143277"/>
            <a:chExt cx="10825984" cy="2767965"/>
          </a:xfrm>
        </p:grpSpPr>
        <p:sp>
          <p:nvSpPr>
            <p:cNvPr id="7" name="TextBox 6"/>
            <p:cNvSpPr txBox="1"/>
            <p:nvPr/>
          </p:nvSpPr>
          <p:spPr>
            <a:xfrm>
              <a:off x="962633" y="2561663"/>
              <a:ext cx="10128153" cy="2349579"/>
            </a:xfrm>
            <a:prstGeom prst="roundRect">
              <a:avLst/>
            </a:prstGeom>
            <a:solidFill>
              <a:srgbClr val="FFFF00"/>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Bố mẹ gửi gắm ước mong con luôn khoẻ mạnh, thông minh, tốt bụng trong tên thường gọi ở nhà của Đổng Trọng Nghĩa.)</a:t>
              </a: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light bulb with stars and dot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802" y="2143277"/>
              <a:ext cx="1007003" cy="100700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p:cNvSpPr/>
          <p:nvPr/>
        </p:nvSpPr>
        <p:spPr>
          <a:xfrm>
            <a:off x="4621875" y="3234892"/>
            <a:ext cx="7348452" cy="3371136"/>
          </a:xfrm>
          <a:prstGeom prst="roundRect">
            <a:avLst/>
          </a:prstGeom>
          <a:solidFill>
            <a:srgbClr val="FFCCFF"/>
          </a:solidFill>
          <a:ln w="57150">
            <a:solidFill>
              <a:srgbClr val="7030A0"/>
            </a:solidFill>
          </a:ln>
        </p:spPr>
        <p:txBody>
          <a:bodyPr wrap="square" rtlCol="0">
            <a:spAutoFit/>
          </a:bodyPr>
          <a:lstStyle/>
          <a:p>
            <a:pPr lvl="0" algn="just">
              <a:defRPr/>
            </a:pPr>
            <a:r>
              <a:rPr lang="vi-VN" sz="4800">
                <a:solidFill>
                  <a:prstClr val="black"/>
                </a:solidFill>
                <a:latin typeface="Calibri" panose="020F0502020204030204" pitchFamily="34" charset="0"/>
                <a:ea typeface="Roboto" panose="02000000000000000000" pitchFamily="2" charset="0"/>
                <a:cs typeface="Calibri" panose="020F0502020204030204" pitchFamily="34" charset="0"/>
              </a:rPr>
              <a:t>Tên thường gọi của Nghĩa gửi gắm ước mong của bố mẹ về em: Khoẻ mạnh, thông minh và tốt bụng.</a:t>
            </a:r>
            <a:endParaRPr kumimoji="0" lang="vi-VN" sz="48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8" name="Group 7"/>
          <p:cNvGrpSpPr/>
          <p:nvPr/>
        </p:nvGrpSpPr>
        <p:grpSpPr>
          <a:xfrm>
            <a:off x="2715877" y="338870"/>
            <a:ext cx="7151150" cy="2631490"/>
            <a:chOff x="-723818" y="2068180"/>
            <a:chExt cx="7704861" cy="2631490"/>
          </a:xfrm>
        </p:grpSpPr>
        <p:sp>
          <p:nvSpPr>
            <p:cNvPr id="11" name="TextBox 10"/>
            <p:cNvSpPr txBox="1"/>
            <p:nvPr/>
          </p:nvSpPr>
          <p:spPr>
            <a:xfrm>
              <a:off x="-723818" y="2068180"/>
              <a:ext cx="7704861" cy="263149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 </a:t>
              </a:r>
              <a:endPar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a:p>
              <a:pPr marL="0" marR="0" lvl="0" indent="0" algn="ctr" defTabSz="914400" rtl="0" eaLnBrk="1" fontAlgn="base" latinLnBrk="0" hangingPunct="1">
                <a:lnSpc>
                  <a:spcPct val="100000"/>
                </a:lnSpc>
                <a:spcBef>
                  <a:spcPts val="0"/>
                </a:spcBef>
                <a:spcAft>
                  <a:spcPts val="600"/>
                </a:spcAft>
                <a:buClrTx/>
                <a:buSzTx/>
                <a:buFontTx/>
                <a:buNone/>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 1:</a:t>
              </a:r>
              <a:endParaRPr kumimoji="0" lang="sv-SE" sz="8000" b="0" i="0" u="none" strike="noStrike" kern="1200" cap="none" spc="0" normalizeH="0" baseline="0" noProof="0" dirty="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sp>
          <p:nvSpPr>
            <p:cNvPr id="12" name="TextBox 11"/>
            <p:cNvSpPr txBox="1"/>
            <p:nvPr/>
          </p:nvSpPr>
          <p:spPr>
            <a:xfrm>
              <a:off x="-723818" y="2068180"/>
              <a:ext cx="7704861" cy="263149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kumimoji="0" lang="sv-SE" sz="8000" b="0" i="0" u="none" strike="noStrike" kern="1200" cap="none" spc="0" normalizeH="0" baseline="0" noProof="0">
                  <a:ln>
                    <a:solidFill>
                      <a:sysClr val="windowText" lastClr="000000"/>
                    </a:solidFill>
                  </a:ln>
                  <a:solidFill>
                    <a:srgbClr val="FFAD24"/>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FF0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chính</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B0F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của</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endPar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a:p>
              <a:pPr marL="0" marR="0" lvl="0" indent="0" algn="ctr" defTabSz="914400" rtl="0" eaLnBrk="1" fontAlgn="base" latinLnBrk="0" hangingPunct="1">
                <a:lnSpc>
                  <a:spcPct val="100000"/>
                </a:lnSpc>
                <a:spcBef>
                  <a:spcPts val="0"/>
                </a:spcBef>
                <a:spcAft>
                  <a:spcPts val="600"/>
                </a:spcAft>
                <a:buClrTx/>
                <a:buSzTx/>
                <a:buFontTx/>
                <a:buNone/>
                <a:defRPr/>
              </a:pPr>
              <a:r>
                <a:rPr kumimoji="0" lang="sv-SE" sz="8000" b="0" i="0" u="none" strike="noStrike" kern="1200" cap="none" spc="0" normalizeH="0" baseline="0" noProof="0">
                  <a:ln>
                    <a:solidFill>
                      <a:sysClr val="windowText" lastClr="000000"/>
                    </a:solidFill>
                  </a:ln>
                  <a:solidFill>
                    <a:srgbClr val="FF506D"/>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1:</a:t>
              </a:r>
              <a:endParaRPr kumimoji="0" lang="sv-SE" sz="8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grpSp>
      <p:pic>
        <p:nvPicPr>
          <p:cNvPr id="2" name="Picture 2" descr="PHÁT TRIỂN NĂNG LỰC THẨM MỸ BẰNG TOÁN HỌC - POM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879106"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18" name="Freeform 3"/>
          <p:cNvSpPr/>
          <p:nvPr/>
        </p:nvSpPr>
        <p:spPr>
          <a:xfrm>
            <a:off x="363439" y="280833"/>
            <a:ext cx="3823736" cy="3044962"/>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340228" y="451459"/>
            <a:ext cx="10632572" cy="1893536"/>
            <a:chOff x="365110" y="474786"/>
            <a:chExt cx="10632572" cy="1893536"/>
          </a:xfrm>
        </p:grpSpPr>
        <p:sp>
          <p:nvSpPr>
            <p:cNvPr id="9" name="TextBox 8"/>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2. Tìm những chi tiết cho thấy Nghĩa sớm bộc lộ năng khiếu toán học. </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7" name="Rectangle: Rounded Corners 6"/>
          <p:cNvSpPr/>
          <p:nvPr/>
        </p:nvSpPr>
        <p:spPr>
          <a:xfrm>
            <a:off x="5963098" y="3414886"/>
            <a:ext cx="5446199" cy="71023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p:cNvSpPr/>
          <p:nvPr/>
        </p:nvSpPr>
        <p:spPr>
          <a:xfrm>
            <a:off x="3933527" y="4176632"/>
            <a:ext cx="7351099" cy="71023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p:cNvSpPr/>
          <p:nvPr/>
        </p:nvSpPr>
        <p:spPr>
          <a:xfrm>
            <a:off x="921234" y="4912622"/>
            <a:ext cx="3823737" cy="710233"/>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07374" y="2601625"/>
            <a:ext cx="10501923" cy="3046988"/>
          </a:xfrm>
          <a:prstGeom prst="rect">
            <a:avLst/>
          </a:prstGeom>
          <a:noFill/>
        </p:spPr>
        <p:txBody>
          <a:bodyPr wrap="square">
            <a:spAutoFit/>
          </a:bodyPr>
          <a:lstStyle/>
          <a:p>
            <a:pPr algn="just"/>
            <a:r>
              <a:rPr lang="vi-VN" sz="4800">
                <a:solidFill>
                  <a:srgbClr val="000000"/>
                </a:solidFill>
                <a:latin typeface="Calibri" panose="020F0502020204030204" pitchFamily="34" charset="0"/>
                <a:ea typeface="Calibri" panose="020F0502020204030204" pitchFamily="34" charset="0"/>
                <a:cs typeface="Calibri" panose="020F0502020204030204" pitchFamily="34" charset="0"/>
              </a:rPr>
              <a:t> Lên bốn tuổi, Nghĩa đã sớm bộc lộ năng khiếu toán học. Em tính nhẩm rất nhanh và đặc biệt thích thú với những trò chơi đố vui về toán. </a:t>
            </a:r>
            <a:endParaRPr lang="vi-VN" sz="4800" b="0" i="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5" name="arrow.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5"/>
          <p:cNvGrpSpPr/>
          <p:nvPr/>
        </p:nvGrpSpPr>
        <p:grpSpPr>
          <a:xfrm>
            <a:off x="480268" y="2451066"/>
            <a:ext cx="10825984" cy="3517107"/>
            <a:chOff x="264802" y="2143277"/>
            <a:chExt cx="10825984" cy="3517107"/>
          </a:xfrm>
        </p:grpSpPr>
        <p:sp>
          <p:nvSpPr>
            <p:cNvPr id="7" name="TextBox 6"/>
            <p:cNvSpPr txBox="1"/>
            <p:nvPr/>
          </p:nvSpPr>
          <p:spPr>
            <a:xfrm>
              <a:off x="962633" y="2561663"/>
              <a:ext cx="10128153" cy="3098721"/>
            </a:xfrm>
            <a:prstGeom prst="roundRect">
              <a:avLst/>
            </a:prstGeom>
            <a:solidFill>
              <a:srgbClr val="FFFF00"/>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Những chi tiết cho thấy Nghĩa sớm bộc lộ năng khiếu toán học: Tính nhẩm rất nhanh, thích thú với những trò chơi đố vui về toán.</a:t>
              </a: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light bulb with stars and dot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4802" y="2143277"/>
              <a:ext cx="1007003" cy="1007003"/>
            </a:xfrm>
            <a:prstGeom prst="rect">
              <a:avLst/>
            </a:prstGeom>
          </p:spPr>
        </p:pic>
      </p:grpSp>
      <p:grpSp>
        <p:nvGrpSpPr>
          <p:cNvPr id="2" name="Group 1"/>
          <p:cNvGrpSpPr/>
          <p:nvPr/>
        </p:nvGrpSpPr>
        <p:grpSpPr>
          <a:xfrm>
            <a:off x="340228" y="451459"/>
            <a:ext cx="10632572" cy="1893536"/>
            <a:chOff x="365110" y="474786"/>
            <a:chExt cx="10632572" cy="1893536"/>
          </a:xfrm>
        </p:grpSpPr>
        <p:sp>
          <p:nvSpPr>
            <p:cNvPr id="10" name="TextBox 9"/>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2. Tìm những chi tiết cho thấy Nghĩa sớm bộc lộ năng khiếu toán học. </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18" name="Freeform 3"/>
          <p:cNvSpPr/>
          <p:nvPr/>
        </p:nvSpPr>
        <p:spPr>
          <a:xfrm>
            <a:off x="363439" y="280833"/>
            <a:ext cx="3823736" cy="3044962"/>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340228" y="451459"/>
            <a:ext cx="10632572" cy="1893536"/>
            <a:chOff x="365110" y="474786"/>
            <a:chExt cx="10632572" cy="1893536"/>
          </a:xfrm>
        </p:grpSpPr>
        <p:sp>
          <p:nvSpPr>
            <p:cNvPr id="9" name="TextBox 8"/>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3. Mỗi thông tin sau giúp em hiểu thêm điều gì về bạn Nghĩa? </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87512"/>
            <a:ext cx="12598146" cy="33680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pic>
        <p:nvPicPr>
          <p:cNvPr id="14" name="Picture 13" descr="A rainbow colored circ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endParaRPr lang="en-US"/>
          </a:p>
        </p:txBody>
      </p:sp>
      <p:grpSp>
        <p:nvGrpSpPr>
          <p:cNvPr id="13" name="Group 12"/>
          <p:cNvGrpSpPr/>
          <p:nvPr/>
        </p:nvGrpSpPr>
        <p:grpSpPr>
          <a:xfrm>
            <a:off x="0" y="5834926"/>
            <a:ext cx="12168784" cy="1023074"/>
            <a:chOff x="0" y="5834926"/>
            <a:chExt cx="12168784" cy="1023074"/>
          </a:xfrm>
        </p:grpSpPr>
        <p:sp>
          <p:nvSpPr>
            <p:cNvPr id="9"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a:p>
          </p:txBody>
        </p:sp>
        <p:sp>
          <p:nvSpPr>
            <p:cNvPr id="10"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a:p>
          </p:txBody>
        </p:sp>
        <p:sp>
          <p:nvSpPr>
            <p:cNvPr id="11"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a:p>
          </p:txBody>
        </p:sp>
        <p:sp>
          <p:nvSpPr>
            <p:cNvPr id="12"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5"/>
              <a:stretch>
                <a:fillRect/>
              </a:stretch>
            </a:blipFill>
          </p:spPr>
          <p:txBody>
            <a:bodyPr/>
            <a:lstStyle/>
            <a:p>
              <a:endParaRPr lang="en-US"/>
            </a:p>
          </p:txBody>
        </p:sp>
      </p:grpSp>
      <p:pic>
        <p:nvPicPr>
          <p:cNvPr id="8" name="Picture 2" descr="PHÁT TRIỂN NĂNG LỰC THẨM MỸ BẰNG TOÁN HỌC - POMa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stretch>
            <a:fillRect/>
          </a:stretch>
        </p:blipFill>
        <p:spPr>
          <a:xfrm>
            <a:off x="8437137" y="3004921"/>
            <a:ext cx="2799288" cy="2799288"/>
          </a:xfrm>
          <a:prstGeom prst="rect">
            <a:avLst/>
          </a:prstGeom>
        </p:spPr>
      </p:pic>
      <p:pic>
        <p:nvPicPr>
          <p:cNvPr id="16" name="Picture 15"/>
          <p:cNvPicPr>
            <a:picLocks noChangeAspect="1"/>
          </p:cNvPicPr>
          <p:nvPr/>
        </p:nvPicPr>
        <p:blipFill>
          <a:blip r:embed="rId8"/>
          <a:stretch>
            <a:fillRect/>
          </a:stretch>
        </p:blipFill>
        <p:spPr>
          <a:xfrm>
            <a:off x="955575" y="762001"/>
            <a:ext cx="10961558" cy="3164098"/>
          </a:xfrm>
          <a:prstGeom prst="rect">
            <a:avLst/>
          </a:prstGeom>
        </p:spPr>
      </p:pic>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18" name="Freeform 3"/>
          <p:cNvSpPr/>
          <p:nvPr/>
        </p:nvSpPr>
        <p:spPr>
          <a:xfrm>
            <a:off x="363439" y="280833"/>
            <a:ext cx="3823736" cy="3044962"/>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98146" cy="3368039"/>
          </a:xfrm>
          <a:prstGeom prst="rect">
            <a:avLst/>
          </a:prstGeom>
        </p:spPr>
      </p:pic>
      <p:sp>
        <p:nvSpPr>
          <p:cNvPr id="2" name="Arrow: Down 1"/>
          <p:cNvSpPr/>
          <p:nvPr/>
        </p:nvSpPr>
        <p:spPr>
          <a:xfrm>
            <a:off x="1923041" y="2744101"/>
            <a:ext cx="675860" cy="834887"/>
          </a:xfrm>
          <a:prstGeom prst="down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0117" y="3696455"/>
            <a:ext cx="3813343" cy="2553891"/>
          </a:xfrm>
          <a:prstGeom prst="roundRect">
            <a:avLst/>
          </a:prstGeom>
          <a:solidFill>
            <a:schemeClr val="bg1"/>
          </a:solidFill>
          <a:ln w="38100">
            <a:solidFill>
              <a:srgbClr val="7030A0"/>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Thông minh, có năng khiếu và say mê môn toán, chăm chỉ học tập</a:t>
            </a:r>
            <a:endPar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Arrow: Down 7"/>
          <p:cNvSpPr/>
          <p:nvPr/>
        </p:nvSpPr>
        <p:spPr>
          <a:xfrm>
            <a:off x="5758070" y="2844945"/>
            <a:ext cx="675860" cy="834887"/>
          </a:xfrm>
          <a:prstGeom prst="down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917016" y="4273148"/>
            <a:ext cx="2123692" cy="1328023"/>
          </a:xfrm>
          <a:prstGeom prst="roundRect">
            <a:avLst/>
          </a:prstGeom>
          <a:solidFill>
            <a:schemeClr val="bg1"/>
          </a:solidFill>
          <a:ln w="38100">
            <a:solidFill>
              <a:srgbClr val="7030A0"/>
            </a:solidFill>
            <a:prstDash val="dash"/>
          </a:ln>
        </p:spPr>
        <p:txBody>
          <a:bodyPr wrap="square" rtlCol="0">
            <a:spAutoFit/>
          </a:bodyPr>
          <a:lstStyle/>
          <a:p>
            <a:pPr lvl="0" algn="ctr">
              <a:defRPr/>
            </a:pPr>
            <a:r>
              <a:rPr lang="vi-VN" sz="3600">
                <a:solidFill>
                  <a:srgbClr val="FF0000"/>
                </a:solidFill>
                <a:latin typeface="Calibri" panose="020F0502020204030204"/>
                <a:ea typeface="Roboto" panose="02000000000000000000" pitchFamily="2" charset="0"/>
              </a:rPr>
              <a:t>Có hoài </a:t>
            </a:r>
            <a:endParaRPr lang="en-US" sz="3600">
              <a:solidFill>
                <a:srgbClr val="FF0000"/>
              </a:solidFill>
              <a:latin typeface="Calibri" panose="020F0502020204030204"/>
              <a:ea typeface="Roboto" panose="02000000000000000000" pitchFamily="2" charset="0"/>
            </a:endParaRPr>
          </a:p>
          <a:p>
            <a:pPr lvl="0" algn="ctr">
              <a:defRPr/>
            </a:pPr>
            <a:r>
              <a:rPr lang="vi-VN" sz="3600">
                <a:solidFill>
                  <a:srgbClr val="FF0000"/>
                </a:solidFill>
                <a:latin typeface="Calibri" panose="020F0502020204030204"/>
                <a:ea typeface="Roboto" panose="02000000000000000000" pitchFamily="2" charset="0"/>
              </a:rPr>
              <a:t>bão đẹp</a:t>
            </a:r>
            <a:endParaRPr lang="vi-VN" sz="3600">
              <a:solidFill>
                <a:srgbClr val="FF0000"/>
              </a:solidFill>
              <a:latin typeface="Calibri" panose="020F0502020204030204"/>
              <a:ea typeface="Roboto" panose="02000000000000000000" pitchFamily="2" charset="0"/>
            </a:endParaRPr>
          </a:p>
        </p:txBody>
      </p:sp>
      <p:sp>
        <p:nvSpPr>
          <p:cNvPr id="12" name="Arrow: Down 11"/>
          <p:cNvSpPr/>
          <p:nvPr/>
        </p:nvSpPr>
        <p:spPr>
          <a:xfrm>
            <a:off x="9433249" y="2950595"/>
            <a:ext cx="675860" cy="834887"/>
          </a:xfrm>
          <a:prstGeom prst="down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592195" y="4378798"/>
            <a:ext cx="2579388" cy="715089"/>
          </a:xfrm>
          <a:prstGeom prst="roundRect">
            <a:avLst/>
          </a:prstGeom>
          <a:solidFill>
            <a:schemeClr val="bg1"/>
          </a:solidFill>
          <a:ln w="38100">
            <a:solidFill>
              <a:srgbClr val="7030A0"/>
            </a:solidFill>
            <a:prstDash val="dash"/>
          </a:ln>
        </p:spPr>
        <p:txBody>
          <a:bodyPr wrap="square" rtlCol="0">
            <a:spAutoFit/>
          </a:bodyPr>
          <a:lstStyle/>
          <a:p>
            <a:pPr lvl="0" algn="ctr">
              <a:defRPr/>
            </a:pPr>
            <a:r>
              <a:rPr lang="vi-VN" sz="3600">
                <a:solidFill>
                  <a:srgbClr val="7030A0"/>
                </a:solidFill>
                <a:latin typeface="Calibri" panose="020F0502020204030204"/>
                <a:ea typeface="Roboto" panose="02000000000000000000" pitchFamily="2" charset="0"/>
              </a:rPr>
              <a:t>Khiêm tốn</a:t>
            </a:r>
            <a:endParaRPr lang="vi-VN" sz="3600">
              <a:solidFill>
                <a:srgbClr val="7030A0"/>
              </a:solidFill>
              <a:latin typeface="Calibri" panose="020F0502020204030204"/>
              <a:ea typeface="Roboto"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p:cNvSpPr/>
          <p:nvPr/>
        </p:nvSpPr>
        <p:spPr>
          <a:xfrm>
            <a:off x="4184553" y="2286073"/>
            <a:ext cx="7348452" cy="4188381"/>
          </a:xfrm>
          <a:prstGeom prst="roundRect">
            <a:avLst/>
          </a:prstGeom>
          <a:solidFill>
            <a:srgbClr val="FFCCFF"/>
          </a:solidFill>
          <a:ln w="57150">
            <a:solidFill>
              <a:srgbClr val="7030A0"/>
            </a:solidFill>
          </a:ln>
        </p:spPr>
        <p:txBody>
          <a:bodyPr wrap="square" rtlCol="0">
            <a:spAutoFit/>
          </a:bodyPr>
          <a:lstStyle/>
          <a:p>
            <a:pPr lvl="0" algn="just">
              <a:defRPr/>
            </a:pPr>
            <a:r>
              <a:rPr lang="vi-VN" sz="4800">
                <a:solidFill>
                  <a:prstClr val="black"/>
                </a:solidFill>
                <a:latin typeface="Calibri" panose="020F0502020204030204" pitchFamily="34" charset="0"/>
                <a:ea typeface="Roboto" panose="02000000000000000000" pitchFamily="2" charset="0"/>
                <a:cs typeface="Calibri" panose="020F0502020204030204" pitchFamily="34" charset="0"/>
              </a:rPr>
              <a:t>Nghĩa có năng khiếu về toán, luôn truyền cảm hứng học toán cho các bạn, đoạt giải Nhì cuộc thi “Toán trí tuệ Quốc tế”.</a:t>
            </a:r>
            <a:endParaRPr kumimoji="0" lang="vi-VN" sz="48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8" name="Group 7"/>
          <p:cNvGrpSpPr/>
          <p:nvPr/>
        </p:nvGrpSpPr>
        <p:grpSpPr>
          <a:xfrm>
            <a:off x="824538" y="448603"/>
            <a:ext cx="10542923" cy="1323439"/>
            <a:chOff x="-723818" y="2068180"/>
            <a:chExt cx="7704861" cy="1323439"/>
          </a:xfrm>
        </p:grpSpPr>
        <p:sp>
          <p:nvSpPr>
            <p:cNvPr id="11" name="TextBox 10"/>
            <p:cNvSpPr txBox="1"/>
            <p:nvPr/>
          </p:nvSpPr>
          <p:spPr>
            <a:xfrm>
              <a:off x="-723818" y="2068180"/>
              <a:ext cx="7704861"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  đoạn 2:</a:t>
              </a:r>
              <a:endPar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sp>
          <p:nvSpPr>
            <p:cNvPr id="12" name="TextBox 11"/>
            <p:cNvSpPr txBox="1"/>
            <p:nvPr/>
          </p:nvSpPr>
          <p:spPr>
            <a:xfrm>
              <a:off x="-723818" y="2068180"/>
              <a:ext cx="7704861"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kumimoji="0" lang="sv-SE" sz="8000" b="0" i="0" u="none" strike="noStrike" kern="1200" cap="none" spc="0" normalizeH="0" baseline="0" noProof="0">
                  <a:ln>
                    <a:solidFill>
                      <a:sysClr val="windowText" lastClr="000000"/>
                    </a:solidFill>
                  </a:ln>
                  <a:solidFill>
                    <a:srgbClr val="FFAD24"/>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FF0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chính</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B0F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của</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FF506D"/>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2:</a:t>
              </a:r>
              <a:endParaRPr kumimoji="0" lang="sv-SE" sz="8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grpSp>
      <p:pic>
        <p:nvPicPr>
          <p:cNvPr id="2" name="Picture 2" descr="PHÁT TRIỂN NĂNG LỰC THẨM MỸ BẰNG TOÁN HỌC - POM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75453"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Rounded Corners 3"/>
          <p:cNvSpPr/>
          <p:nvPr/>
        </p:nvSpPr>
        <p:spPr>
          <a:xfrm>
            <a:off x="4323701" y="2819990"/>
            <a:ext cx="7348452" cy="1736646"/>
          </a:xfrm>
          <a:prstGeom prst="roundRect">
            <a:avLst/>
          </a:prstGeom>
          <a:solidFill>
            <a:srgbClr val="FFCCFF"/>
          </a:solidFill>
          <a:ln w="57150">
            <a:solidFill>
              <a:srgbClr val="7030A0"/>
            </a:solidFill>
          </a:ln>
        </p:spPr>
        <p:txBody>
          <a:bodyPr wrap="square" rtlCol="0">
            <a:spAutoFit/>
          </a:bodyPr>
          <a:lstStyle/>
          <a:p>
            <a:pPr lvl="0" algn="just">
              <a:defRPr/>
            </a:pPr>
            <a:r>
              <a:rPr lang="vi-VN" sz="4800">
                <a:solidFill>
                  <a:prstClr val="black"/>
                </a:solidFill>
                <a:latin typeface="Calibri" panose="020F0502020204030204" pitchFamily="34" charset="0"/>
                <a:ea typeface="Roboto" panose="02000000000000000000" pitchFamily="2" charset="0"/>
                <a:cs typeface="Calibri" panose="020F0502020204030204" pitchFamily="34" charset="0"/>
              </a:rPr>
              <a:t>Đức tính khiêm tốn và ước mơ của cậu bé Nghĩa.</a:t>
            </a:r>
            <a:endParaRPr kumimoji="0" lang="vi-VN" sz="48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8" name="Group 7"/>
          <p:cNvGrpSpPr/>
          <p:nvPr/>
        </p:nvGrpSpPr>
        <p:grpSpPr>
          <a:xfrm>
            <a:off x="824538" y="448603"/>
            <a:ext cx="10542923" cy="1323439"/>
            <a:chOff x="-723818" y="2068180"/>
            <a:chExt cx="7704861" cy="1323439"/>
          </a:xfrm>
        </p:grpSpPr>
        <p:sp>
          <p:nvSpPr>
            <p:cNvPr id="11" name="TextBox 10"/>
            <p:cNvSpPr txBox="1"/>
            <p:nvPr/>
          </p:nvSpPr>
          <p:spPr>
            <a:xfrm>
              <a:off x="-723818" y="2068180"/>
              <a:ext cx="7704861"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 chính của  đoạn 2:</a:t>
              </a:r>
              <a:endParaRPr kumimoji="0" lang="sv-SE" sz="8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sp>
          <p:nvSpPr>
            <p:cNvPr id="12" name="TextBox 11"/>
            <p:cNvSpPr txBox="1"/>
            <p:nvPr/>
          </p:nvSpPr>
          <p:spPr>
            <a:xfrm>
              <a:off x="-723818" y="2068180"/>
              <a:ext cx="7704861"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kumimoji="0" lang="sv-SE" sz="8000" b="0" i="0" u="none" strike="noStrike" kern="1200" cap="none" spc="0" normalizeH="0" baseline="0" noProof="0">
                  <a:ln>
                    <a:solidFill>
                      <a:sysClr val="windowText" lastClr="000000"/>
                    </a:solidFill>
                  </a:ln>
                  <a:solidFill>
                    <a:srgbClr val="FFAD24"/>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Ý</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FF0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chính</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00B0F0"/>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của</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FF506D"/>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đoạn</a:t>
              </a:r>
              <a:r>
                <a:rPr kumimoji="0" lang="sv-SE" sz="8000" b="0" i="0" u="none" strike="noStrike" kern="1200" cap="none" spc="0" normalizeH="0" baseline="0" noProof="0">
                  <a:ln>
                    <a:solidFill>
                      <a:sysClr val="windowText" lastClr="000000"/>
                    </a:solidFill>
                  </a:ln>
                  <a:solidFill>
                    <a:prstClr val="black"/>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 </a:t>
              </a:r>
              <a:r>
                <a:rPr kumimoji="0" lang="sv-SE" sz="8000" b="0" i="0" u="none" strike="noStrike" kern="1200" cap="none" spc="0" normalizeH="0" baseline="0" noProof="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rPr>
                <a:t>3:</a:t>
              </a:r>
              <a:endParaRPr kumimoji="0" lang="sv-SE" sz="8000" b="0" i="0" u="none" strike="noStrike" kern="1200" cap="none" spc="0" normalizeH="0" baseline="0" noProof="0" dirty="0">
                <a:ln>
                  <a:solidFill>
                    <a:sysClr val="windowText" lastClr="000000"/>
                  </a:solidFill>
                </a:ln>
                <a:solidFill>
                  <a:srgbClr val="FF66FF"/>
                </a:solidFill>
                <a:effectLst>
                  <a:outerShdw blurRad="50800" dist="38100" dir="2700000" algn="tl" rotWithShape="0">
                    <a:prstClr val="black">
                      <a:alpha val="40000"/>
                    </a:prstClr>
                  </a:outerShdw>
                </a:effectLst>
                <a:uLnTx/>
                <a:uFillTx/>
                <a:latin typeface="iCiel Pony" panose="02000000000000000000" pitchFamily="2" charset="-93"/>
                <a:ea typeface="+mn-ea"/>
                <a:cs typeface="Arial" panose="020B0604020202020204" pitchFamily="34" charset="0"/>
              </a:endParaRPr>
            </a:p>
          </p:txBody>
        </p:sp>
      </p:grpSp>
      <p:pic>
        <p:nvPicPr>
          <p:cNvPr id="2" name="Picture 2" descr="PHÁT TRIỂN NĂNG LỰC THẨM MỸ BẰNG TOÁN HỌC - POM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75453"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18" name="Freeform 3"/>
          <p:cNvSpPr/>
          <p:nvPr/>
        </p:nvSpPr>
        <p:spPr>
          <a:xfrm>
            <a:off x="363439" y="280833"/>
            <a:ext cx="3823736" cy="3044962"/>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340228" y="451459"/>
            <a:ext cx="10632572" cy="1162013"/>
            <a:chOff x="365110" y="474786"/>
            <a:chExt cx="10632572" cy="1162013"/>
          </a:xfrm>
        </p:grpSpPr>
        <p:sp>
          <p:nvSpPr>
            <p:cNvPr id="9" name="TextBox 8"/>
            <p:cNvSpPr txBox="1"/>
            <p:nvPr/>
          </p:nvSpPr>
          <p:spPr>
            <a:xfrm>
              <a:off x="1527123" y="767884"/>
              <a:ext cx="9470559" cy="851297"/>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4. Kể tóm tắt bài đọc bằng 4 – 5 câu. </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2" name="Freeform 27"/>
          <p:cNvSpPr/>
          <p:nvPr/>
        </p:nvSpPr>
        <p:spPr>
          <a:xfrm>
            <a:off x="4164003" y="2004456"/>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18" name="Freeform 3"/>
          <p:cNvSpPr/>
          <p:nvPr/>
        </p:nvSpPr>
        <p:spPr>
          <a:xfrm>
            <a:off x="363439" y="280833"/>
            <a:ext cx="3823736" cy="3044962"/>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p:cNvSpPr txBox="1"/>
          <p:nvPr/>
        </p:nvSpPr>
        <p:spPr>
          <a:xfrm>
            <a:off x="516835" y="619720"/>
            <a:ext cx="11171582" cy="5618559"/>
          </a:xfrm>
          <a:prstGeom prst="roundRect">
            <a:avLst/>
          </a:prstGeom>
          <a:solidFill>
            <a:schemeClr val="bg1"/>
          </a:solidFill>
          <a:ln w="38100">
            <a:solidFill>
              <a:srgbClr val="7030A0"/>
            </a:solidFill>
            <a:prstDash val="dash"/>
          </a:ln>
        </p:spPr>
        <p:txBody>
          <a:bodyPr wrap="square" rtlCol="0">
            <a:spAutoFit/>
          </a:bodyPr>
          <a:lstStyle/>
          <a:p>
            <a:pPr lvl="0" algn="just">
              <a:defRPr/>
            </a:pPr>
            <a:r>
              <a:rPr lang="vi-VN" sz="3600">
                <a:solidFill>
                  <a:prstClr val="black"/>
                </a:solidFill>
                <a:latin typeface="Calibri" panose="020F0502020204030204"/>
                <a:ea typeface="Roboto" panose="02000000000000000000" pitchFamily="2" charset="0"/>
              </a:rPr>
              <a:t>Đổng Trọng Nghĩa là một cậu bé người Chăm ở tỉnh Ninh Thuận. Nghĩa sớm bộc lộ năng khiếu toán học. Em luôn là người truyền cảm hứng cho các bạn trong giờ học toán, tích cực tham gia các hoạt động của trường, lớp. Năm học lớp Năm, em đoạt giải Nhì cuộc thi “Toán trí tuệ Quốc tế” tại Thái Lan. Em luôn tự nhủ phải khiêm tốn và cố gắng học tập tốt hơn nữa để trở thành một nhà sáng lập, tạo ra những trò chơi toán học, mang lại niềm vui và phát triển khả năng sáng tạo cho mọi người</a:t>
            </a:r>
            <a:r>
              <a:rPr lang="en-US" sz="3600">
                <a:solidFill>
                  <a:prstClr val="black"/>
                </a:solidFill>
                <a:latin typeface="Calibri" panose="020F0502020204030204"/>
                <a:ea typeface="Roboto" panose="02000000000000000000" pitchFamily="2"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p:cNvGrpSpPr/>
          <p:nvPr/>
        </p:nvGrpSpPr>
        <p:grpSpPr>
          <a:xfrm>
            <a:off x="230818" y="566309"/>
            <a:ext cx="11720011" cy="6389487"/>
            <a:chOff x="230818" y="566309"/>
            <a:chExt cx="11720011" cy="6389487"/>
          </a:xfrm>
        </p:grpSpPr>
        <p:sp>
          <p:nvSpPr>
            <p:cNvPr id="5" name="TextBox 4"/>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3286" y="5388253"/>
              <a:ext cx="1567543" cy="1567543"/>
            </a:xfrm>
            <a:prstGeom prst="rect">
              <a:avLst/>
            </a:prstGeom>
          </p:spPr>
        </p:pic>
      </p:grpSp>
      <p:sp>
        <p:nvSpPr>
          <p:cNvPr id="19" name="Rectangle: Rounded Corners 18"/>
          <p:cNvSpPr/>
          <p:nvPr/>
        </p:nvSpPr>
        <p:spPr>
          <a:xfrm>
            <a:off x="629802" y="2132210"/>
            <a:ext cx="11248465" cy="3597626"/>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a:solidFill>
                  <a:prstClr val="black"/>
                </a:solidFill>
              </a:rPr>
              <a:t>Niềm đam mê, sự chăm chỉ, những thành tích, ước mong của cậu bé say mê toán học – Đổng Trọng Nghĩa. </a:t>
            </a:r>
            <a:endParaRPr lang="en-US" sz="540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p:cNvGrpSpPr/>
          <p:nvPr/>
        </p:nvGrpSpPr>
        <p:grpSpPr>
          <a:xfrm>
            <a:off x="230817" y="566309"/>
            <a:ext cx="11331380" cy="6509153"/>
            <a:chOff x="230817" y="566309"/>
            <a:chExt cx="11331380" cy="6509153"/>
          </a:xfrm>
        </p:grpSpPr>
        <p:sp>
          <p:nvSpPr>
            <p:cNvPr id="5" name="TextBox 4"/>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lang="en-US" sz="6000" b="1">
                  <a:solidFill>
                    <a:prstClr val="black"/>
                  </a:solidFill>
                  <a:latin typeface="Calibri" panose="020F0502020204030204"/>
                  <a:ea typeface="Roboto" panose="02000000000000000000" pitchFamily="2" charset="0"/>
                </a:rPr>
                <a:t>Ý nghĩa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4654" y="5507919"/>
              <a:ext cx="1567543" cy="1567543"/>
            </a:xfrm>
            <a:prstGeom prst="rect">
              <a:avLst/>
            </a:prstGeom>
          </p:spPr>
        </p:pic>
      </p:grpSp>
      <p:sp>
        <p:nvSpPr>
          <p:cNvPr id="19" name="Rectangle: Rounded Corners 18"/>
          <p:cNvSpPr/>
          <p:nvPr/>
        </p:nvSpPr>
        <p:spPr>
          <a:xfrm>
            <a:off x="471767" y="2132209"/>
            <a:ext cx="11248465" cy="428114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Ca ngợi đức tính chăm chỉ, say mê, khiêm tốn của cậu bé Đổng Trọng Nghĩa; khuyên các bạn nhỏ nỗ lực, mạnh dạn sáng tạo để biến ước mơ thành hiện thực.</a:t>
            </a:r>
            <a:endParaRPr lang="vi-VN" sz="54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 name="Group 4"/>
          <p:cNvGrpSpPr/>
          <p:nvPr/>
        </p:nvGrpSpPr>
        <p:grpSpPr>
          <a:xfrm>
            <a:off x="2825894" y="1190495"/>
            <a:ext cx="6976836" cy="830997"/>
            <a:chOff x="-555806" y="0"/>
            <a:chExt cx="4930277" cy="830997"/>
          </a:xfrm>
        </p:grpSpPr>
        <p:sp>
          <p:nvSpPr>
            <p:cNvPr id="6" name="文本框 18"/>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7" name="文本框 18"/>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sp>
        <p:nvSpPr>
          <p:cNvPr id="10" name="Freeform 9"/>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2" name="Picture 11" descr="A group of kids reading book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184164" y="351771"/>
            <a:ext cx="2799288" cy="2799288"/>
          </a:xfrm>
          <a:prstGeom prst="rect">
            <a:avLst/>
          </a:prstGeom>
        </p:spPr>
      </p:pic>
      <p:grpSp>
        <p:nvGrpSpPr>
          <p:cNvPr id="79" name="Group 78"/>
          <p:cNvGrpSpPr/>
          <p:nvPr/>
        </p:nvGrpSpPr>
        <p:grpSpPr>
          <a:xfrm>
            <a:off x="1372832" y="1751415"/>
            <a:ext cx="9254001" cy="4390872"/>
            <a:chOff x="5250002" y="6565628"/>
            <a:chExt cx="13208091" cy="6341063"/>
          </a:xfrm>
        </p:grpSpPr>
        <p:sp>
          <p:nvSpPr>
            <p:cNvPr id="80" name="TextBox 79"/>
            <p:cNvSpPr txBox="1"/>
            <p:nvPr/>
          </p:nvSpPr>
          <p:spPr>
            <a:xfrm>
              <a:off x="5250003" y="6585062"/>
              <a:ext cx="13208090" cy="6321629"/>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TD Summer Show" pitchFamily="50" charset="0"/>
                </a:rPr>
                <a:t>LUYỆN </a:t>
              </a:r>
              <a:endPar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TD Summer Show" pitchFamily="50" charset="0"/>
              </a:endParaRPr>
            </a:p>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TD Summer Show" pitchFamily="50" charset="0"/>
                </a:rPr>
                <a:t>ĐỌC LạI</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TD Summer Show" pitchFamily="50" charset="0"/>
              </a:endParaRPr>
            </a:p>
          </p:txBody>
        </p:sp>
        <p:sp>
          <p:nvSpPr>
            <p:cNvPr id="81" name="TextBox 80"/>
            <p:cNvSpPr txBox="1"/>
            <p:nvPr/>
          </p:nvSpPr>
          <p:spPr>
            <a:xfrm>
              <a:off x="5250002" y="6565628"/>
              <a:ext cx="13208091" cy="6321630"/>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MTD Summer Show" pitchFamily="50" charset="0"/>
                </a:rPr>
                <a:t>L</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MTD Summer Show" pitchFamily="50" charset="0"/>
                </a:rPr>
                <a:t>U</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MTD Summer Show" pitchFamily="50" charset="0"/>
                </a:rPr>
                <a:t>Y</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Ệ</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MTD Summer Show" pitchFamily="50" charset="0"/>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 </a:t>
              </a:r>
              <a:endPar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endParaRPr>
            </a:p>
            <a:p>
              <a:pPr algn="ctr">
                <a:lnSpc>
                  <a:spcPct val="130000"/>
                </a:lnSpc>
              </a:pP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Đ</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MTD Summer Show" pitchFamily="50" charset="0"/>
                </a:rPr>
                <a:t>Ọ</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MTD Summer Show" pitchFamily="50" charset="0"/>
                </a:rPr>
                <a:t>C </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MTD Summer Show" pitchFamily="50" charset="0"/>
                </a:rPr>
                <a:t>L</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MTD Summer Show" pitchFamily="50" charset="0"/>
                </a:rPr>
                <a:t>Ạ</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MTD Summer Show" pitchFamily="50" charset="0"/>
                </a:rPr>
                <a:t>I</a:t>
              </a:r>
              <a:endParaRPr lang="en-US" sz="115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MTD Summer Show" pitchFamily="50" charset="0"/>
              </a:endParaRPr>
            </a:p>
          </p:txBody>
        </p:sp>
      </p:grpSp>
    </p:spTree>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250" fill="hold"/>
                                            <p:tgtEl>
                                              <p:spTgt spid="79"/>
                                            </p:tgtEl>
                                            <p:attrNameLst>
                                              <p:attrName>ppt_w</p:attrName>
                                            </p:attrNameLst>
                                          </p:cBhvr>
                                          <p:tavLst>
                                            <p:tav tm="0">
                                              <p:val>
                                                <p:fltVal val="0"/>
                                              </p:val>
                                            </p:tav>
                                            <p:tav tm="100000">
                                              <p:val>
                                                <p:strVal val="#ppt_w"/>
                                              </p:val>
                                            </p:tav>
                                          </p:tavLst>
                                        </p:anim>
                                        <p:anim calcmode="lin" valueType="num">
                                          <p:cBhvr>
                                            <p:cTn id="13" dur="250" fill="hold"/>
                                            <p:tgtEl>
                                              <p:spTgt spid="79"/>
                                            </p:tgtEl>
                                            <p:attrNameLst>
                                              <p:attrName>ppt_h</p:attrName>
                                            </p:attrNameLst>
                                          </p:cBhvr>
                                          <p:tavLst>
                                            <p:tav tm="0">
                                              <p:val>
                                                <p:fltVal val="0"/>
                                              </p:val>
                                            </p:tav>
                                            <p:tav tm="100000">
                                              <p:val>
                                                <p:strVal val="#ppt_h"/>
                                              </p:val>
                                            </p:tav>
                                          </p:tavLst>
                                        </p:anim>
                                        <p:animEffect transition="in" filter="fade">
                                          <p:cBhvr>
                                            <p:cTn id="14" dur="250"/>
                                            <p:tgtEl>
                                              <p:spTgt spid="79"/>
                                            </p:tgtEl>
                                          </p:cBhvr>
                                        </p:animEffect>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par>
                              <p:cTn id="15" fill="hold">
                                <p:stCondLst>
                                  <p:cond delay="1000"/>
                                </p:stCondLst>
                                <p:childTnLst>
                                  <p:par>
                                    <p:cTn id="16" presetID="6" presetClass="emph" presetSubtype="0" fill="hold" nodeType="afterEffect" p14:presetBounceEnd="98000">
                                      <p:stCondLst>
                                        <p:cond delay="0"/>
                                      </p:stCondLst>
                                      <p:childTnLst>
                                        <p:animScale p14:bounceEnd="98000">
                                          <p:cBhvr>
                                            <p:cTn id="17" dur="2000" fill="hold"/>
                                            <p:tgtEl>
                                              <p:spTgt spid="7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250" fill="hold"/>
                                            <p:tgtEl>
                                              <p:spTgt spid="79"/>
                                            </p:tgtEl>
                                            <p:attrNameLst>
                                              <p:attrName>ppt_w</p:attrName>
                                            </p:attrNameLst>
                                          </p:cBhvr>
                                          <p:tavLst>
                                            <p:tav tm="0">
                                              <p:val>
                                                <p:fltVal val="0"/>
                                              </p:val>
                                            </p:tav>
                                            <p:tav tm="100000">
                                              <p:val>
                                                <p:strVal val="#ppt_w"/>
                                              </p:val>
                                            </p:tav>
                                          </p:tavLst>
                                        </p:anim>
                                        <p:anim calcmode="lin" valueType="num">
                                          <p:cBhvr>
                                            <p:cTn id="13" dur="250" fill="hold"/>
                                            <p:tgtEl>
                                              <p:spTgt spid="79"/>
                                            </p:tgtEl>
                                            <p:attrNameLst>
                                              <p:attrName>ppt_h</p:attrName>
                                            </p:attrNameLst>
                                          </p:cBhvr>
                                          <p:tavLst>
                                            <p:tav tm="0">
                                              <p:val>
                                                <p:fltVal val="0"/>
                                              </p:val>
                                            </p:tav>
                                            <p:tav tm="100000">
                                              <p:val>
                                                <p:strVal val="#ppt_h"/>
                                              </p:val>
                                            </p:tav>
                                          </p:tavLst>
                                        </p:anim>
                                        <p:animEffect transition="in" filter="fade">
                                          <p:cBhvr>
                                            <p:cTn id="14" dur="250"/>
                                            <p:tgtEl>
                                              <p:spTgt spid="79"/>
                                            </p:tgtEl>
                                          </p:cBhvr>
                                        </p:animEffect>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par>
                              <p:cTn id="15" fill="hold">
                                <p:stCondLst>
                                  <p:cond delay="1000"/>
                                </p:stCondLst>
                                <p:childTnLst>
                                  <p:par>
                                    <p:cTn id="16" presetID="6" presetClass="emph" presetSubtype="0" fill="hold" nodeType="afterEffect">
                                      <p:stCondLst>
                                        <p:cond delay="0"/>
                                      </p:stCondLst>
                                      <p:childTnLst>
                                        <p:animScale>
                                          <p:cBhvr>
                                            <p:cTn id="17" dur="2000" fill="hold"/>
                                            <p:tgtEl>
                                              <p:spTgt spid="7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p:cNvGrpSpPr/>
          <p:nvPr/>
        </p:nvGrpSpPr>
        <p:grpSpPr>
          <a:xfrm>
            <a:off x="230818" y="566309"/>
            <a:ext cx="11720011" cy="6389487"/>
            <a:chOff x="230818" y="566309"/>
            <a:chExt cx="11720011" cy="6389487"/>
          </a:xfrm>
        </p:grpSpPr>
        <p:sp>
          <p:nvSpPr>
            <p:cNvPr id="5" name="TextBox 4"/>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3286" y="5388253"/>
              <a:ext cx="1567543" cy="1567543"/>
            </a:xfrm>
            <a:prstGeom prst="rect">
              <a:avLst/>
            </a:prstGeom>
          </p:spPr>
        </p:pic>
      </p:grpSp>
      <p:sp>
        <p:nvSpPr>
          <p:cNvPr id="19" name="Rectangle: Rounded Corners 18"/>
          <p:cNvSpPr/>
          <p:nvPr/>
        </p:nvSpPr>
        <p:spPr>
          <a:xfrm>
            <a:off x="629802" y="2132210"/>
            <a:ext cx="11248465" cy="3597626"/>
          </a:xfrm>
          <a:prstGeom prst="roundRect">
            <a:avLst/>
          </a:prstGeom>
          <a:solidFill>
            <a:srgbClr val="FFD5E6"/>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Niềm đam mê, sự chăm chỉ, những thành tích, ước mong của cậu bé say mê toán học – Đổng Trọng Nghĩa. </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p:cNvGrpSpPr/>
          <p:nvPr/>
        </p:nvGrpSpPr>
        <p:grpSpPr>
          <a:xfrm>
            <a:off x="230817" y="566309"/>
            <a:ext cx="11331380" cy="6509153"/>
            <a:chOff x="230817" y="566309"/>
            <a:chExt cx="11331380" cy="6509153"/>
          </a:xfrm>
        </p:grpSpPr>
        <p:sp>
          <p:nvSpPr>
            <p:cNvPr id="5" name="TextBox 4"/>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4654" y="5507919"/>
              <a:ext cx="1567543" cy="1567543"/>
            </a:xfrm>
            <a:prstGeom prst="rect">
              <a:avLst/>
            </a:prstGeom>
          </p:spPr>
        </p:pic>
      </p:grpSp>
      <p:sp>
        <p:nvSpPr>
          <p:cNvPr id="19" name="Rectangle: Rounded Corners 18"/>
          <p:cNvSpPr/>
          <p:nvPr/>
        </p:nvSpPr>
        <p:spPr>
          <a:xfrm>
            <a:off x="471767" y="2132209"/>
            <a:ext cx="11248465" cy="428114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 ngợi đức tính chăm chỉ, say mê, khiêm tốn của cậu bé Đổng Trọng Nghĩa; khuyên các bạn nhỏ nỗ lực, mạnh dạn sáng tạo để biến ước mơ thành hiện thực.</a:t>
            </a:r>
            <a:endPar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9" name="Group 8"/>
          <p:cNvGrpSpPr/>
          <p:nvPr/>
        </p:nvGrpSpPr>
        <p:grpSpPr>
          <a:xfrm>
            <a:off x="1358988" y="387077"/>
            <a:ext cx="8418425" cy="1554924"/>
            <a:chOff x="177888" y="242199"/>
            <a:chExt cx="8971003" cy="1554924"/>
          </a:xfrm>
        </p:grpSpPr>
        <p:sp>
          <p:nvSpPr>
            <p:cNvPr id="4" name="Rectangle: Rounded Corners 3"/>
            <p:cNvSpPr/>
            <p:nvPr/>
          </p:nvSpPr>
          <p:spPr>
            <a:xfrm>
              <a:off x="641997" y="242199"/>
              <a:ext cx="8506894"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Nói về nỗ lực và ước mơ của một nhân vật nhỏ tuổi mà em biết.</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endParaRPr lang="en-US"/>
          </a:p>
        </p:txBody>
      </p:sp>
      <p:pic>
        <p:nvPicPr>
          <p:cNvPr id="22"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38451" y="2939925"/>
            <a:ext cx="5025009" cy="2895661"/>
          </a:xfrm>
          <a:prstGeom prst="rect">
            <a:avLst/>
          </a:prstGeom>
        </p:spPr>
      </p:pic>
      <p:grpSp>
        <p:nvGrpSpPr>
          <p:cNvPr id="17" name="Group 16"/>
          <p:cNvGrpSpPr/>
          <p:nvPr/>
        </p:nvGrpSpPr>
        <p:grpSpPr>
          <a:xfrm>
            <a:off x="-600501" y="5350414"/>
            <a:ext cx="13088356" cy="1607728"/>
            <a:chOff x="0" y="5834926"/>
            <a:chExt cx="12168784" cy="1023074"/>
          </a:xfrm>
        </p:grpSpPr>
        <p:sp>
          <p:nvSpPr>
            <p:cNvPr id="18"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9"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20"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21"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5" name="Freeform 7"/>
          <p:cNvSpPr/>
          <p:nvPr/>
        </p:nvSpPr>
        <p:spPr>
          <a:xfrm>
            <a:off x="3000864" y="2364373"/>
            <a:ext cx="5595450" cy="4493628"/>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1" name="Freeform 8"/>
          <p:cNvSpPr/>
          <p:nvPr/>
        </p:nvSpPr>
        <p:spPr>
          <a:xfrm>
            <a:off x="-2135812" y="-1501681"/>
            <a:ext cx="6957662" cy="3132963"/>
          </a:xfrm>
          <a:custGeom>
            <a:avLst/>
            <a:gdLst/>
            <a:ahLst/>
            <a:cxnLst/>
            <a:rect l="l" t="t" r="r" b="b"/>
            <a:pathLst>
              <a:path w="5210749" h="3132963">
                <a:moveTo>
                  <a:pt x="0" y="0"/>
                </a:moveTo>
                <a:lnTo>
                  <a:pt x="5210749" y="0"/>
                </a:lnTo>
                <a:lnTo>
                  <a:pt x="5210749" y="3132963"/>
                </a:lnTo>
                <a:lnTo>
                  <a:pt x="0" y="3132963"/>
                </a:lnTo>
                <a:lnTo>
                  <a:pt x="0" y="0"/>
                </a:lnTo>
                <a:close/>
              </a:path>
            </a:pathLst>
          </a:custGeom>
          <a: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a:blipFill>
        </p:spPr>
        <p:txBody>
          <a:bodyPr/>
          <a:lstStyle/>
          <a:p>
            <a:endParaRPr lang="en-US"/>
          </a:p>
        </p:txBody>
      </p:sp>
      <p:sp>
        <p:nvSpPr>
          <p:cNvPr id="22" name="Freeform 8"/>
          <p:cNvSpPr/>
          <p:nvPr/>
        </p:nvSpPr>
        <p:spPr>
          <a:xfrm>
            <a:off x="9335796" y="933367"/>
            <a:ext cx="6957662" cy="3132963"/>
          </a:xfrm>
          <a:custGeom>
            <a:avLst/>
            <a:gdLst/>
            <a:ahLst/>
            <a:cxnLst/>
            <a:rect l="l" t="t" r="r" b="b"/>
            <a:pathLst>
              <a:path w="5210749" h="3132963">
                <a:moveTo>
                  <a:pt x="0" y="0"/>
                </a:moveTo>
                <a:lnTo>
                  <a:pt x="5210749" y="0"/>
                </a:lnTo>
                <a:lnTo>
                  <a:pt x="5210749" y="3132963"/>
                </a:lnTo>
                <a:lnTo>
                  <a:pt x="0" y="3132963"/>
                </a:lnTo>
                <a:lnTo>
                  <a:pt x="0" y="0"/>
                </a:lnTo>
                <a:close/>
              </a:path>
            </a:pathLst>
          </a:custGeom>
          <a: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a:blipFill>
        </p:spPr>
        <p:txBody>
          <a:bodyPr/>
          <a:lstStyle/>
          <a:p>
            <a:endParaRPr lang="en-US"/>
          </a:p>
        </p:txBody>
      </p:sp>
      <p:sp>
        <p:nvSpPr>
          <p:cNvPr id="25" name="Freeform 8"/>
          <p:cNvSpPr/>
          <p:nvPr/>
        </p:nvSpPr>
        <p:spPr>
          <a:xfrm>
            <a:off x="6713556" y="-450174"/>
            <a:ext cx="3974320" cy="1801302"/>
          </a:xfrm>
          <a:custGeom>
            <a:avLst/>
            <a:gdLst/>
            <a:ahLst/>
            <a:cxnLst/>
            <a:rect l="l" t="t" r="r" b="b"/>
            <a:pathLst>
              <a:path w="5210749" h="3132963">
                <a:moveTo>
                  <a:pt x="0" y="0"/>
                </a:moveTo>
                <a:lnTo>
                  <a:pt x="5210749" y="0"/>
                </a:lnTo>
                <a:lnTo>
                  <a:pt x="5210749" y="3132963"/>
                </a:lnTo>
                <a:lnTo>
                  <a:pt x="0" y="3132963"/>
                </a:lnTo>
                <a:lnTo>
                  <a:pt x="0" y="0"/>
                </a:lnTo>
                <a:close/>
              </a:path>
            </a:pathLst>
          </a:custGeom>
          <a: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a:blipFill>
        </p:spPr>
        <p:txBody>
          <a:bodyPr/>
          <a:lstStyle/>
          <a:p>
            <a:endParaRPr lang="en-US"/>
          </a:p>
        </p:txBody>
      </p:sp>
      <p:sp>
        <p:nvSpPr>
          <p:cNvPr id="24" name="Rectangle: Rounded Corners 23"/>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776095" algn="l"/>
              </a:tabLst>
            </a:pPr>
            <a:endParaRPr lang="vi-VN" sz="1800">
              <a:latin typeface="Calibri" panose="020F0502020204030204" pitchFamily="34" charset="0"/>
              <a:ea typeface="Calibri" panose="020F0502020204030204" pitchFamily="34" charset="0"/>
              <a:cs typeface="Calibri" panose="020F0502020204030204" pitchFamily="34" charset="0"/>
            </a:endParaRPr>
          </a:p>
        </p:txBody>
      </p:sp>
      <p:sp>
        <p:nvSpPr>
          <p:cNvPr id="2" name="TextBox 1"/>
          <p:cNvSpPr txBox="1"/>
          <p:nvPr/>
        </p:nvSpPr>
        <p:spPr>
          <a:xfrm>
            <a:off x="474312" y="881792"/>
            <a:ext cx="11104946" cy="5681555"/>
          </a:xfrm>
          <a:prstGeom prst="rect">
            <a:avLst/>
          </a:prstGeom>
          <a:noFill/>
        </p:spPr>
        <p:txBody>
          <a:bodyPr wrap="square" rtlCol="0">
            <a:spAutoFit/>
          </a:bodyPr>
          <a:lstStyle/>
          <a:p>
            <a:pPr indent="90170" algn="just">
              <a:lnSpc>
                <a:spcPct val="115000"/>
              </a:lnSpc>
            </a:pPr>
            <a:r>
              <a:rPr lang="en-US" sz="3200">
                <a:solidFill>
                  <a:srgbClr val="000000"/>
                </a:solidFill>
                <a:effectLst/>
                <a:latin typeface="Times New Roman" panose="02020603050405020304" pitchFamily="18" charset="0"/>
                <a:ea typeface="Calibri" panose="020F0502020204030204" pitchFamily="34" charset="0"/>
              </a:rPr>
              <a:t>	</a:t>
            </a:r>
            <a:r>
              <a:rPr lang="vi-VN" sz="3200" u="sng">
                <a:solidFill>
                  <a:srgbClr val="000000"/>
                </a:solidFill>
                <a:effectLst/>
                <a:latin typeface="Times New Roman" panose="02020603050405020304" pitchFamily="18" charset="0"/>
                <a:ea typeface="Calibri" panose="020F0502020204030204" pitchFamily="34" charset="0"/>
              </a:rPr>
              <a:t>Nhờ</a:t>
            </a:r>
            <a:r>
              <a:rPr lang="vi-VN" sz="3200">
                <a:solidFill>
                  <a:srgbClr val="000000"/>
                </a:solidFill>
                <a:effectLst/>
                <a:latin typeface="Times New Roman" panose="02020603050405020304" pitchFamily="18" charset="0"/>
                <a:ea typeface="Calibri" panose="020F0502020204030204" pitchFamily="34" charset="0"/>
              </a:rPr>
              <a:t> niềm </a:t>
            </a:r>
            <a:r>
              <a:rPr lang="vi-VN" sz="3200" u="sng">
                <a:solidFill>
                  <a:srgbClr val="000000"/>
                </a:solidFill>
                <a:effectLst/>
                <a:latin typeface="Times New Roman" panose="02020603050405020304" pitchFamily="18" charset="0"/>
                <a:ea typeface="Calibri" panose="020F0502020204030204" pitchFamily="34" charset="0"/>
              </a:rPr>
              <a:t>say mê</a:t>
            </a:r>
            <a:r>
              <a:rPr lang="vi-VN" sz="3200">
                <a:solidFill>
                  <a:srgbClr val="000000"/>
                </a:solidFill>
                <a:effectLst/>
                <a:latin typeface="Times New Roman" panose="02020603050405020304" pitchFamily="18" charset="0"/>
                <a:ea typeface="Calibri" panose="020F0502020204030204" pitchFamily="34" charset="0"/>
              </a:rPr>
              <a:t>/ và </a:t>
            </a:r>
            <a:r>
              <a:rPr lang="vi-VN" sz="3200" u="sng">
                <a:solidFill>
                  <a:srgbClr val="000000"/>
                </a:solidFill>
                <a:effectLst/>
                <a:latin typeface="Times New Roman" panose="02020603050405020304" pitchFamily="18" charset="0"/>
                <a:ea typeface="Calibri" panose="020F0502020204030204" pitchFamily="34" charset="0"/>
              </a:rPr>
              <a:t>không ngừng nỗ lực</a:t>
            </a:r>
            <a:r>
              <a:rPr lang="vi-VN" sz="3200">
                <a:solidFill>
                  <a:srgbClr val="000000"/>
                </a:solidFill>
                <a:effectLst/>
                <a:latin typeface="Times New Roman" panose="02020603050405020304" pitchFamily="18" charset="0"/>
                <a:ea typeface="Calibri" panose="020F0502020204030204" pitchFamily="34" charset="0"/>
              </a:rPr>
              <a:t>,/ năm học </a:t>
            </a:r>
            <a:r>
              <a:rPr lang="vi-VN" sz="3200" u="sng">
                <a:solidFill>
                  <a:srgbClr val="000000"/>
                </a:solidFill>
                <a:effectLst/>
                <a:latin typeface="Times New Roman" panose="02020603050405020304" pitchFamily="18" charset="0"/>
                <a:ea typeface="Calibri" panose="020F0502020204030204" pitchFamily="34" charset="0"/>
              </a:rPr>
              <a:t>lớp Năm</a:t>
            </a:r>
            <a:r>
              <a:rPr lang="vi-VN" sz="3200">
                <a:solidFill>
                  <a:srgbClr val="000000"/>
                </a:solidFill>
                <a:effectLst/>
                <a:latin typeface="Times New Roman" panose="02020603050405020304" pitchFamily="18" charset="0"/>
                <a:ea typeface="Calibri" panose="020F0502020204030204" pitchFamily="34" charset="0"/>
              </a:rPr>
              <a:t>,/ em được chọn/ là </a:t>
            </a:r>
            <a:r>
              <a:rPr lang="vi-VN" sz="3200" u="sng">
                <a:solidFill>
                  <a:srgbClr val="000000"/>
                </a:solidFill>
                <a:effectLst/>
                <a:latin typeface="Times New Roman" panose="02020603050405020304" pitchFamily="18" charset="0"/>
                <a:ea typeface="Calibri" panose="020F0502020204030204" pitchFamily="34" charset="0"/>
              </a:rPr>
              <a:t>một trong sáu</a:t>
            </a:r>
            <a:r>
              <a:rPr lang="vi-VN" sz="3200">
                <a:solidFill>
                  <a:srgbClr val="000000"/>
                </a:solidFill>
                <a:effectLst/>
                <a:latin typeface="Times New Roman" panose="02020603050405020304" pitchFamily="18" charset="0"/>
                <a:ea typeface="Calibri" panose="020F0502020204030204" pitchFamily="34" charset="0"/>
              </a:rPr>
              <a:t> thí sinh </a:t>
            </a:r>
            <a:r>
              <a:rPr lang="vi-VN" sz="3200" u="sng">
                <a:solidFill>
                  <a:srgbClr val="000000"/>
                </a:solidFill>
                <a:effectLst/>
                <a:latin typeface="Times New Roman" panose="02020603050405020304" pitchFamily="18" charset="0"/>
                <a:ea typeface="Calibri" panose="020F0502020204030204" pitchFamily="34" charset="0"/>
              </a:rPr>
              <a:t>đại diện cho Việt Nam</a:t>
            </a:r>
            <a:r>
              <a:rPr lang="vi-VN" sz="3200">
                <a:solidFill>
                  <a:srgbClr val="000000"/>
                </a:solidFill>
                <a:effectLst/>
                <a:latin typeface="Times New Roman" panose="02020603050405020304" pitchFamily="18" charset="0"/>
                <a:ea typeface="Calibri" panose="020F0502020204030204" pitchFamily="34" charset="0"/>
              </a:rPr>
              <a:t>/ tham dự cuộc thi “</a:t>
            </a:r>
            <a:r>
              <a:rPr lang="vi-VN" sz="3200" u="sng">
                <a:solidFill>
                  <a:srgbClr val="000000"/>
                </a:solidFill>
                <a:effectLst/>
                <a:latin typeface="Times New Roman" panose="02020603050405020304" pitchFamily="18" charset="0"/>
                <a:ea typeface="Calibri" panose="020F0502020204030204" pitchFamily="34" charset="0"/>
              </a:rPr>
              <a:t>Toán trí tuệ Quốc tế</a:t>
            </a:r>
            <a:r>
              <a:rPr lang="vi-VN" sz="3200">
                <a:solidFill>
                  <a:srgbClr val="000000"/>
                </a:solidFill>
                <a:effectLst/>
                <a:latin typeface="Times New Roman" panose="02020603050405020304" pitchFamily="18" charset="0"/>
                <a:ea typeface="Calibri" panose="020F0502020204030204" pitchFamily="34" charset="0"/>
              </a:rPr>
              <a:t>”/ tại Thái Lan.// Cậu bé </a:t>
            </a:r>
            <a:r>
              <a:rPr lang="vi-VN" sz="3200" u="sng">
                <a:solidFill>
                  <a:srgbClr val="000000"/>
                </a:solidFill>
                <a:effectLst/>
                <a:latin typeface="Times New Roman" panose="02020603050405020304" pitchFamily="18" charset="0"/>
                <a:ea typeface="Calibri" panose="020F0502020204030204" pitchFamily="34" charset="0"/>
              </a:rPr>
              <a:t>thông minh</a:t>
            </a:r>
            <a:r>
              <a:rPr lang="vi-VN" sz="3200">
                <a:solidFill>
                  <a:srgbClr val="000000"/>
                </a:solidFill>
                <a:effectLst/>
                <a:latin typeface="Times New Roman" panose="02020603050405020304" pitchFamily="18" charset="0"/>
                <a:ea typeface="Calibri" panose="020F0502020204030204" pitchFamily="34" charset="0"/>
              </a:rPr>
              <a:t>,/ </a:t>
            </a:r>
            <a:r>
              <a:rPr lang="vi-VN" sz="3200" u="sng">
                <a:solidFill>
                  <a:srgbClr val="000000"/>
                </a:solidFill>
                <a:effectLst/>
                <a:latin typeface="Times New Roman" panose="02020603050405020304" pitchFamily="18" charset="0"/>
                <a:ea typeface="Calibri" panose="020F0502020204030204" pitchFamily="34" charset="0"/>
              </a:rPr>
              <a:t>lanh lợi</a:t>
            </a:r>
            <a:r>
              <a:rPr lang="vi-VN" sz="3200">
                <a:solidFill>
                  <a:srgbClr val="000000"/>
                </a:solidFill>
                <a:effectLst/>
                <a:latin typeface="Times New Roman" panose="02020603050405020304" pitchFamily="18" charset="0"/>
                <a:ea typeface="Calibri" panose="020F0502020204030204" pitchFamily="34" charset="0"/>
              </a:rPr>
              <a:t> ấy/ đã </a:t>
            </a:r>
            <a:r>
              <a:rPr lang="vi-VN" sz="3200" u="sng">
                <a:solidFill>
                  <a:srgbClr val="000000"/>
                </a:solidFill>
                <a:effectLst/>
                <a:latin typeface="Times New Roman" panose="02020603050405020304" pitchFamily="18" charset="0"/>
                <a:ea typeface="Calibri" panose="020F0502020204030204" pitchFamily="34" charset="0"/>
              </a:rPr>
              <a:t>xuất sắc</a:t>
            </a:r>
            <a:r>
              <a:rPr lang="vi-VN" sz="3200">
                <a:solidFill>
                  <a:srgbClr val="000000"/>
                </a:solidFill>
                <a:effectLst/>
                <a:latin typeface="Times New Roman" panose="02020603050405020304" pitchFamily="18" charset="0"/>
                <a:ea typeface="Calibri" panose="020F0502020204030204" pitchFamily="34" charset="0"/>
              </a:rPr>
              <a:t> đoạt giải </a:t>
            </a:r>
            <a:r>
              <a:rPr lang="vi-VN" sz="3200" u="sng">
                <a:solidFill>
                  <a:srgbClr val="000000"/>
                </a:solidFill>
                <a:effectLst/>
                <a:latin typeface="Times New Roman" panose="02020603050405020304" pitchFamily="18" charset="0"/>
                <a:ea typeface="Calibri" panose="020F0502020204030204" pitchFamily="34" charset="0"/>
              </a:rPr>
              <a:t>Nhì</a:t>
            </a:r>
            <a:r>
              <a:rPr lang="vi-VN" sz="3200">
                <a:solidFill>
                  <a:srgbClr val="000000"/>
                </a:solidFill>
                <a:effectLst/>
                <a:latin typeface="Times New Roman" panose="02020603050405020304" pitchFamily="18" charset="0"/>
                <a:ea typeface="Calibri" panose="020F0502020204030204" pitchFamily="34" charset="0"/>
              </a:rPr>
              <a:t>.//</a:t>
            </a:r>
            <a:endParaRPr lang="en-US" sz="3200">
              <a:solidFill>
                <a:srgbClr val="000000"/>
              </a:solidFill>
              <a:effectLst/>
              <a:latin typeface="Times New Roman" panose="02020603050405020304" pitchFamily="18" charset="0"/>
              <a:ea typeface="Calibri" panose="020F0502020204030204" pitchFamily="34" charset="0"/>
            </a:endParaRPr>
          </a:p>
          <a:p>
            <a:pPr indent="90170" algn="just">
              <a:lnSpc>
                <a:spcPct val="115000"/>
              </a:lnSpc>
            </a:pPr>
            <a:r>
              <a:rPr lang="en-US" sz="3200">
                <a:solidFill>
                  <a:srgbClr val="000000"/>
                </a:solidFill>
                <a:effectLst/>
                <a:latin typeface="Times New Roman" panose="02020603050405020304" pitchFamily="18" charset="0"/>
                <a:ea typeface="Calibri" panose="020F0502020204030204" pitchFamily="34" charset="0"/>
              </a:rPr>
              <a:t>	</a:t>
            </a:r>
            <a:r>
              <a:rPr lang="vi-VN" sz="3200">
                <a:solidFill>
                  <a:srgbClr val="000000"/>
                </a:solidFill>
                <a:effectLst/>
                <a:latin typeface="Times New Roman" panose="02020603050405020304" pitchFamily="18" charset="0"/>
                <a:ea typeface="Calibri" panose="020F0502020204030204" pitchFamily="34" charset="0"/>
              </a:rPr>
              <a:t>Nghĩa xem những trải nghiệm từ cuộc thi/ với hơn </a:t>
            </a:r>
            <a:r>
              <a:rPr lang="vi-VN" sz="3200" u="sng">
                <a:solidFill>
                  <a:srgbClr val="000000"/>
                </a:solidFill>
                <a:effectLst/>
                <a:latin typeface="Times New Roman" panose="02020603050405020304" pitchFamily="18" charset="0"/>
                <a:ea typeface="Calibri" panose="020F0502020204030204" pitchFamily="34" charset="0"/>
              </a:rPr>
              <a:t>1 000 thí sinh</a:t>
            </a:r>
            <a:r>
              <a:rPr lang="vi-VN" sz="3200">
                <a:solidFill>
                  <a:srgbClr val="000000"/>
                </a:solidFill>
                <a:effectLst/>
                <a:latin typeface="Times New Roman" panose="02020603050405020304" pitchFamily="18" charset="0"/>
                <a:ea typeface="Calibri" panose="020F0502020204030204" pitchFamily="34" charset="0"/>
              </a:rPr>
              <a:t> đến từ </a:t>
            </a:r>
            <a:r>
              <a:rPr lang="vi-VN" sz="3200" u="sng">
                <a:solidFill>
                  <a:srgbClr val="000000"/>
                </a:solidFill>
                <a:effectLst/>
                <a:latin typeface="Times New Roman" panose="02020603050405020304" pitchFamily="18" charset="0"/>
                <a:ea typeface="Calibri" panose="020F0502020204030204" pitchFamily="34" charset="0"/>
              </a:rPr>
              <a:t>22 quốc gia</a:t>
            </a:r>
            <a:r>
              <a:rPr lang="vi-VN" sz="3200">
                <a:solidFill>
                  <a:srgbClr val="000000"/>
                </a:solidFill>
                <a:effectLst/>
                <a:latin typeface="Times New Roman" panose="02020603050405020304" pitchFamily="18" charset="0"/>
                <a:ea typeface="Calibri" panose="020F0502020204030204" pitchFamily="34" charset="0"/>
              </a:rPr>
              <a:t>/ là </a:t>
            </a:r>
            <a:r>
              <a:rPr lang="vi-VN" sz="3200" u="sng">
                <a:solidFill>
                  <a:srgbClr val="000000"/>
                </a:solidFill>
                <a:effectLst/>
                <a:latin typeface="Times New Roman" panose="02020603050405020304" pitchFamily="18" charset="0"/>
                <a:ea typeface="Calibri" panose="020F0502020204030204" pitchFamily="34" charset="0"/>
              </a:rPr>
              <a:t>kinh nghiệm quý báu</a:t>
            </a:r>
            <a:r>
              <a:rPr lang="vi-VN" sz="3200">
                <a:solidFill>
                  <a:srgbClr val="000000"/>
                </a:solidFill>
                <a:effectLst/>
                <a:latin typeface="Times New Roman" panose="02020603050405020304" pitchFamily="18" charset="0"/>
                <a:ea typeface="Calibri" panose="020F0502020204030204" pitchFamily="34" charset="0"/>
              </a:rPr>
              <a:t>.// Em luôn </a:t>
            </a:r>
            <a:r>
              <a:rPr lang="vi-VN" sz="3200" u="sng">
                <a:solidFill>
                  <a:srgbClr val="000000"/>
                </a:solidFill>
                <a:effectLst/>
                <a:latin typeface="Times New Roman" panose="02020603050405020304" pitchFamily="18" charset="0"/>
                <a:ea typeface="Calibri" panose="020F0502020204030204" pitchFamily="34" charset="0"/>
              </a:rPr>
              <a:t>tự nhủ</a:t>
            </a:r>
            <a:r>
              <a:rPr lang="vi-VN" sz="3200">
                <a:solidFill>
                  <a:srgbClr val="000000"/>
                </a:solidFill>
                <a:effectLst/>
                <a:latin typeface="Times New Roman" panose="02020603050405020304" pitchFamily="18" charset="0"/>
                <a:ea typeface="Calibri" panose="020F0502020204030204" pitchFamily="34" charset="0"/>
              </a:rPr>
              <a:t> phải </a:t>
            </a:r>
            <a:r>
              <a:rPr lang="vi-VN" sz="3200" u="sng">
                <a:solidFill>
                  <a:srgbClr val="000000"/>
                </a:solidFill>
                <a:effectLst/>
                <a:latin typeface="Times New Roman" panose="02020603050405020304" pitchFamily="18" charset="0"/>
                <a:ea typeface="Calibri" panose="020F0502020204030204" pitchFamily="34" charset="0"/>
              </a:rPr>
              <a:t>khiêm tốn</a:t>
            </a:r>
            <a:r>
              <a:rPr lang="vi-VN" sz="3200">
                <a:solidFill>
                  <a:srgbClr val="000000"/>
                </a:solidFill>
                <a:effectLst/>
                <a:latin typeface="Times New Roman" panose="02020603050405020304" pitchFamily="18" charset="0"/>
                <a:ea typeface="Calibri" panose="020F0502020204030204" pitchFamily="34" charset="0"/>
              </a:rPr>
              <a:t>/ và cố gắng </a:t>
            </a:r>
            <a:r>
              <a:rPr lang="vi-VN" sz="3200" u="sng">
                <a:solidFill>
                  <a:srgbClr val="000000"/>
                </a:solidFill>
                <a:effectLst/>
                <a:latin typeface="Times New Roman" panose="02020603050405020304" pitchFamily="18" charset="0"/>
                <a:ea typeface="Calibri" panose="020F0502020204030204" pitchFamily="34" charset="0"/>
              </a:rPr>
              <a:t>học tập tốt hơn nữa</a:t>
            </a:r>
            <a:r>
              <a:rPr lang="vi-VN" sz="3200">
                <a:solidFill>
                  <a:srgbClr val="000000"/>
                </a:solidFill>
                <a:effectLst/>
                <a:latin typeface="Times New Roman" panose="02020603050405020304" pitchFamily="18" charset="0"/>
                <a:ea typeface="Calibri" panose="020F0502020204030204" pitchFamily="34" charset="0"/>
              </a:rPr>
              <a:t>/ để trở thành một </a:t>
            </a:r>
            <a:r>
              <a:rPr lang="vi-VN" sz="3200" u="sng">
                <a:solidFill>
                  <a:srgbClr val="000000"/>
                </a:solidFill>
                <a:effectLst/>
                <a:latin typeface="Times New Roman" panose="02020603050405020304" pitchFamily="18" charset="0"/>
                <a:ea typeface="Calibri" panose="020F0502020204030204" pitchFamily="34" charset="0"/>
              </a:rPr>
              <a:t>nhà sáng lập</a:t>
            </a:r>
            <a:r>
              <a:rPr lang="vi-VN" sz="3200">
                <a:solidFill>
                  <a:srgbClr val="000000"/>
                </a:solidFill>
                <a:effectLst/>
                <a:latin typeface="Times New Roman" panose="02020603050405020304" pitchFamily="18" charset="0"/>
                <a:ea typeface="Calibri" panose="020F0502020204030204" pitchFamily="34" charset="0"/>
              </a:rPr>
              <a:t>,/ tạo ra những </a:t>
            </a:r>
            <a:r>
              <a:rPr lang="vi-VN" sz="3200" u="sng">
                <a:solidFill>
                  <a:srgbClr val="000000"/>
                </a:solidFill>
                <a:effectLst/>
                <a:latin typeface="Times New Roman" panose="02020603050405020304" pitchFamily="18" charset="0"/>
                <a:ea typeface="Calibri" panose="020F0502020204030204" pitchFamily="34" charset="0"/>
              </a:rPr>
              <a:t>trò chơi về toán học</a:t>
            </a:r>
            <a:r>
              <a:rPr lang="vi-VN" sz="3200">
                <a:solidFill>
                  <a:srgbClr val="000000"/>
                </a:solidFill>
                <a:effectLst/>
                <a:latin typeface="Times New Roman" panose="02020603050405020304" pitchFamily="18" charset="0"/>
                <a:ea typeface="Calibri" panose="020F0502020204030204" pitchFamily="34" charset="0"/>
              </a:rPr>
              <a:t>,/ mang lại </a:t>
            </a:r>
            <a:r>
              <a:rPr lang="vi-VN" sz="3200" u="sng">
                <a:solidFill>
                  <a:srgbClr val="000000"/>
                </a:solidFill>
                <a:effectLst/>
                <a:latin typeface="Times New Roman" panose="02020603050405020304" pitchFamily="18" charset="0"/>
                <a:ea typeface="Calibri" panose="020F0502020204030204" pitchFamily="34" charset="0"/>
              </a:rPr>
              <a:t>niềm vui</a:t>
            </a:r>
            <a:r>
              <a:rPr lang="vi-VN" sz="3200">
                <a:solidFill>
                  <a:srgbClr val="000000"/>
                </a:solidFill>
                <a:effectLst/>
                <a:latin typeface="Times New Roman" panose="02020603050405020304" pitchFamily="18" charset="0"/>
                <a:ea typeface="Calibri" panose="020F0502020204030204" pitchFamily="34" charset="0"/>
              </a:rPr>
              <a:t>/ và phát triển </a:t>
            </a:r>
            <a:r>
              <a:rPr lang="vi-VN" sz="3200" u="sng">
                <a:solidFill>
                  <a:srgbClr val="000000"/>
                </a:solidFill>
                <a:effectLst/>
                <a:latin typeface="Times New Roman" panose="02020603050405020304" pitchFamily="18" charset="0"/>
                <a:ea typeface="Calibri" panose="020F0502020204030204" pitchFamily="34" charset="0"/>
              </a:rPr>
              <a:t>khả năng sáng tạo</a:t>
            </a:r>
            <a:r>
              <a:rPr lang="vi-VN" sz="3200">
                <a:solidFill>
                  <a:srgbClr val="000000"/>
                </a:solidFill>
                <a:effectLst/>
                <a:latin typeface="Times New Roman" panose="02020603050405020304" pitchFamily="18" charset="0"/>
                <a:ea typeface="Calibri" panose="020F0502020204030204" pitchFamily="34" charset="0"/>
              </a:rPr>
              <a:t>/ cho mọi người.//</a:t>
            </a:r>
            <a:endParaRPr lang="en-US" sz="3200">
              <a:solidFill>
                <a:srgbClr val="000000"/>
              </a:solidFill>
              <a:effectLst/>
              <a:latin typeface="Times New Roman" panose="02020603050405020304" pitchFamily="18" charset="0"/>
              <a:ea typeface="Calibri" panose="020F0502020204030204" pitchFamily="34" charset="0"/>
            </a:endParaRPr>
          </a:p>
          <a:p>
            <a:endParaRPr lang="en-US" sz="32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a:p>
        </p:txBody>
      </p:sp>
      <p:grpSp>
        <p:nvGrpSpPr>
          <p:cNvPr id="6" name="Group 5"/>
          <p:cNvGrpSpPr/>
          <p:nvPr/>
        </p:nvGrpSpPr>
        <p:grpSpPr>
          <a:xfrm>
            <a:off x="-338457" y="621979"/>
            <a:ext cx="3357290" cy="1025140"/>
            <a:chOff x="158758" y="984526"/>
            <a:chExt cx="4264862" cy="1025140"/>
          </a:xfrm>
        </p:grpSpPr>
        <p:sp>
          <p:nvSpPr>
            <p:cNvPr id="9" name="TextBox 8"/>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5400" err="1">
                  <a:ln w="127000">
                    <a:solidFill>
                      <a:schemeClr val="bg1"/>
                    </a:solidFill>
                  </a:ln>
                  <a:latin typeface="#9Slide05 Phobia" panose="02000506000000020003" pitchFamily="2" charset="0"/>
                </a:rPr>
                <a:t>Hoạt</a:t>
              </a:r>
              <a:r>
                <a:rPr lang="en-US" sz="5400">
                  <a:ln w="127000">
                    <a:solidFill>
                      <a:schemeClr val="bg1"/>
                    </a:solidFill>
                  </a:ln>
                  <a:latin typeface="#9Slide05 Phobia" panose="02000506000000020003" pitchFamily="2" charset="0"/>
                </a:rPr>
                <a:t>  động</a:t>
              </a:r>
              <a:endParaRPr lang="en-US" sz="5400" dirty="0">
                <a:ln w="127000">
                  <a:solidFill>
                    <a:schemeClr val="bg1"/>
                  </a:solidFill>
                </a:ln>
                <a:latin typeface="#9Slide05 Phobia" panose="02000506000000020003" pitchFamily="2" charset="0"/>
              </a:endParaRPr>
            </a:p>
          </p:txBody>
        </p:sp>
        <p:sp>
          <p:nvSpPr>
            <p:cNvPr id="10" name="TextBox 9"/>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5400" err="1">
                  <a:solidFill>
                    <a:srgbClr val="003366"/>
                  </a:solidFill>
                  <a:latin typeface="#9Slide05 Phobia" panose="02000506000000020003" pitchFamily="2" charset="0"/>
                </a:rPr>
                <a:t>Hoạt</a:t>
              </a:r>
              <a:r>
                <a:rPr lang="en-US" sz="5400">
                  <a:solidFill>
                    <a:srgbClr val="003366"/>
                  </a:solidFill>
                  <a:latin typeface="#9Slide05 Phobia" panose="02000506000000020003" pitchFamily="2" charset="0"/>
                </a:rPr>
                <a:t>  động</a:t>
              </a:r>
              <a:endParaRPr lang="en-US" sz="5400" dirty="0">
                <a:solidFill>
                  <a:srgbClr val="003366"/>
                </a:solidFill>
                <a:latin typeface="#9Slide05 Phobia" panose="02000506000000020003" pitchFamily="2" charset="0"/>
              </a:endParaRPr>
            </a:p>
          </p:txBody>
        </p:sp>
      </p:grpSp>
      <p:grpSp>
        <p:nvGrpSpPr>
          <p:cNvPr id="11" name="Group 10"/>
          <p:cNvGrpSpPr/>
          <p:nvPr/>
        </p:nvGrpSpPr>
        <p:grpSpPr>
          <a:xfrm>
            <a:off x="545825" y="589755"/>
            <a:ext cx="12077808" cy="1000657"/>
            <a:chOff x="684233" y="1649303"/>
            <a:chExt cx="16902010" cy="1000657"/>
          </a:xfrm>
        </p:grpSpPr>
        <p:sp>
          <p:nvSpPr>
            <p:cNvPr id="12" name="TextBox 11"/>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THEO NHÓM</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p:cNvSpPr txBox="1"/>
            <p:nvPr/>
          </p:nvSpPr>
          <p:spPr>
            <a:xfrm>
              <a:off x="684233" y="1649303"/>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endPar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77" name="Group 76"/>
          <p:cNvGrpSpPr/>
          <p:nvPr/>
        </p:nvGrpSpPr>
        <p:grpSpPr>
          <a:xfrm>
            <a:off x="5260137" y="3923440"/>
            <a:ext cx="6840806" cy="2830928"/>
            <a:chOff x="6095999" y="3122833"/>
            <a:chExt cx="6840806" cy="2830928"/>
          </a:xfrm>
        </p:grpSpPr>
        <p:sp>
          <p:nvSpPr>
            <p:cNvPr id="76" name="Rectangle: Rounded Corners 75"/>
            <p:cNvSpPr/>
            <p:nvPr/>
          </p:nvSpPr>
          <p:spPr>
            <a:xfrm>
              <a:off x="6095999" y="3789681"/>
              <a:ext cx="6840806"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UTM Duepuntozero" panose="02040603050506020204" pitchFamily="18" charset="0"/>
                </a:rPr>
                <a:t> 1. Giọng đọc phù hợp.</a:t>
              </a:r>
              <a:endParaRPr lang="en-US" sz="3200">
                <a:solidFill>
                  <a:srgbClr val="000000"/>
                </a:solidFill>
                <a:latin typeface="UTM Duepuntozero" panose="02040603050506020204" pitchFamily="18" charset="0"/>
              </a:endParaRPr>
            </a:p>
            <a:p>
              <a:pPr algn="just">
                <a:lnSpc>
                  <a:spcPct val="110000"/>
                </a:lnSpc>
              </a:pPr>
              <a:r>
                <a:rPr lang="en-US" sz="3200">
                  <a:solidFill>
                    <a:srgbClr val="000000"/>
                  </a:solidFill>
                  <a:latin typeface="UTM Duepuntozero" panose="02040603050506020204" pitchFamily="18" charset="0"/>
                </a:rPr>
                <a:t>2. Đọc to, rõ.</a:t>
              </a:r>
              <a:endParaRPr lang="en-US" sz="3200">
                <a:solidFill>
                  <a:srgbClr val="000000"/>
                </a:solidFill>
                <a:latin typeface="UTM Duepuntozero" panose="02040603050506020204" pitchFamily="18" charset="0"/>
              </a:endParaRPr>
            </a:p>
            <a:p>
              <a:pPr algn="just">
                <a:lnSpc>
                  <a:spcPct val="110000"/>
                </a:lnSpc>
              </a:pPr>
              <a:r>
                <a:rPr lang="en-US" sz="3200">
                  <a:solidFill>
                    <a:srgbClr val="000000"/>
                  </a:solidFill>
                  <a:latin typeface="UTM Duepuntozero" panose="02040603050506020204" pitchFamily="18" charset="0"/>
                </a:rPr>
                <a:t>3. Nhấn giọng, ngắt nghỉ đúng chỗ.</a:t>
              </a:r>
              <a:endParaRPr lang="vi-VN" sz="3200" b="0" i="0">
                <a:solidFill>
                  <a:srgbClr val="000000"/>
                </a:solidFill>
                <a:effectLst/>
              </a:endParaRPr>
            </a:p>
          </p:txBody>
        </p:sp>
        <p:grpSp>
          <p:nvGrpSpPr>
            <p:cNvPr id="67" name="Group 66"/>
            <p:cNvGrpSpPr/>
            <p:nvPr/>
          </p:nvGrpSpPr>
          <p:grpSpPr>
            <a:xfrm>
              <a:off x="9391240" y="4064354"/>
              <a:ext cx="1583311" cy="469963"/>
              <a:chOff x="4220204" y="4256841"/>
              <a:chExt cx="1583311" cy="469963"/>
            </a:xfrm>
          </p:grpSpPr>
          <p:pic>
            <p:nvPicPr>
              <p:cNvPr id="64" name="Picture 63"/>
              <p:cNvPicPr>
                <a:picLocks noChangeAspect="1"/>
              </p:cNvPicPr>
              <p:nvPr/>
            </p:nvPicPr>
            <p:blipFill>
              <a:blip r:embed="rId2"/>
              <a:stretch>
                <a:fillRect/>
              </a:stretch>
            </p:blipFill>
            <p:spPr>
              <a:xfrm>
                <a:off x="4776878" y="4256841"/>
                <a:ext cx="469963" cy="469963"/>
              </a:xfrm>
              <a:prstGeom prst="rect">
                <a:avLst/>
              </a:prstGeom>
            </p:spPr>
          </p:pic>
          <p:pic>
            <p:nvPicPr>
              <p:cNvPr id="65" name="Picture 64"/>
              <p:cNvPicPr>
                <a:picLocks noChangeAspect="1"/>
              </p:cNvPicPr>
              <p:nvPr/>
            </p:nvPicPr>
            <p:blipFill>
              <a:blip r:embed="rId3"/>
              <a:stretch>
                <a:fillRect/>
              </a:stretch>
            </p:blipFill>
            <p:spPr>
              <a:xfrm>
                <a:off x="4220204" y="4256841"/>
                <a:ext cx="469963" cy="469963"/>
              </a:xfrm>
              <a:prstGeom prst="rect">
                <a:avLst/>
              </a:prstGeom>
            </p:spPr>
          </p:pic>
          <p:pic>
            <p:nvPicPr>
              <p:cNvPr id="66" name="Picture 65"/>
              <p:cNvPicPr>
                <a:picLocks noChangeAspect="1"/>
              </p:cNvPicPr>
              <p:nvPr/>
            </p:nvPicPr>
            <p:blipFill>
              <a:blip r:embed="rId4"/>
              <a:stretch>
                <a:fillRect/>
              </a:stretch>
            </p:blipFill>
            <p:spPr>
              <a:xfrm>
                <a:off x="5333552" y="4256841"/>
                <a:ext cx="469963" cy="469963"/>
              </a:xfrm>
              <a:prstGeom prst="rect">
                <a:avLst/>
              </a:prstGeom>
            </p:spPr>
          </p:pic>
        </p:grpSp>
        <p:grpSp>
          <p:nvGrpSpPr>
            <p:cNvPr id="68" name="Group 67"/>
            <p:cNvGrpSpPr/>
            <p:nvPr/>
          </p:nvGrpSpPr>
          <p:grpSpPr>
            <a:xfrm>
              <a:off x="8178886" y="4614509"/>
              <a:ext cx="1583311" cy="469963"/>
              <a:chOff x="2901159" y="4231271"/>
              <a:chExt cx="1583311" cy="469963"/>
            </a:xfrm>
          </p:grpSpPr>
          <p:pic>
            <p:nvPicPr>
              <p:cNvPr id="69" name="Picture 68"/>
              <p:cNvPicPr>
                <a:picLocks noChangeAspect="1"/>
              </p:cNvPicPr>
              <p:nvPr/>
            </p:nvPicPr>
            <p:blipFill>
              <a:blip r:embed="rId2"/>
              <a:stretch>
                <a:fillRect/>
              </a:stretch>
            </p:blipFill>
            <p:spPr>
              <a:xfrm>
                <a:off x="3457833" y="4231271"/>
                <a:ext cx="469963" cy="469963"/>
              </a:xfrm>
              <a:prstGeom prst="rect">
                <a:avLst/>
              </a:prstGeom>
            </p:spPr>
          </p:pic>
          <p:pic>
            <p:nvPicPr>
              <p:cNvPr id="70" name="Picture 69"/>
              <p:cNvPicPr>
                <a:picLocks noChangeAspect="1"/>
              </p:cNvPicPr>
              <p:nvPr/>
            </p:nvPicPr>
            <p:blipFill>
              <a:blip r:embed="rId3"/>
              <a:stretch>
                <a:fillRect/>
              </a:stretch>
            </p:blipFill>
            <p:spPr>
              <a:xfrm>
                <a:off x="2901159" y="4231271"/>
                <a:ext cx="469963" cy="469963"/>
              </a:xfrm>
              <a:prstGeom prst="rect">
                <a:avLst/>
              </a:prstGeom>
            </p:spPr>
          </p:pic>
          <p:pic>
            <p:nvPicPr>
              <p:cNvPr id="71" name="Picture 70"/>
              <p:cNvPicPr>
                <a:picLocks noChangeAspect="1"/>
              </p:cNvPicPr>
              <p:nvPr/>
            </p:nvPicPr>
            <p:blipFill>
              <a:blip r:embed="rId4"/>
              <a:stretch>
                <a:fillRect/>
              </a:stretch>
            </p:blipFill>
            <p:spPr>
              <a:xfrm>
                <a:off x="4014507" y="4231271"/>
                <a:ext cx="469963" cy="469963"/>
              </a:xfrm>
              <a:prstGeom prst="rect">
                <a:avLst/>
              </a:prstGeom>
            </p:spPr>
          </p:pic>
        </p:grpSp>
        <p:grpSp>
          <p:nvGrpSpPr>
            <p:cNvPr id="72" name="Group 71"/>
            <p:cNvGrpSpPr/>
            <p:nvPr/>
          </p:nvGrpSpPr>
          <p:grpSpPr>
            <a:xfrm>
              <a:off x="11213782" y="5155347"/>
              <a:ext cx="1583311" cy="469963"/>
              <a:chOff x="4411671" y="4186224"/>
              <a:chExt cx="1583311" cy="469963"/>
            </a:xfrm>
          </p:grpSpPr>
          <p:pic>
            <p:nvPicPr>
              <p:cNvPr id="73" name="Picture 72"/>
              <p:cNvPicPr>
                <a:picLocks noChangeAspect="1"/>
              </p:cNvPicPr>
              <p:nvPr/>
            </p:nvPicPr>
            <p:blipFill>
              <a:blip r:embed="rId2"/>
              <a:stretch>
                <a:fillRect/>
              </a:stretch>
            </p:blipFill>
            <p:spPr>
              <a:xfrm>
                <a:off x="4968345" y="4186224"/>
                <a:ext cx="469963" cy="469963"/>
              </a:xfrm>
              <a:prstGeom prst="rect">
                <a:avLst/>
              </a:prstGeom>
            </p:spPr>
          </p:pic>
          <p:pic>
            <p:nvPicPr>
              <p:cNvPr id="74" name="Picture 73"/>
              <p:cNvPicPr>
                <a:picLocks noChangeAspect="1"/>
              </p:cNvPicPr>
              <p:nvPr/>
            </p:nvPicPr>
            <p:blipFill>
              <a:blip r:embed="rId3"/>
              <a:stretch>
                <a:fillRect/>
              </a:stretch>
            </p:blipFill>
            <p:spPr>
              <a:xfrm>
                <a:off x="4411671" y="4186224"/>
                <a:ext cx="469963" cy="469963"/>
              </a:xfrm>
              <a:prstGeom prst="rect">
                <a:avLst/>
              </a:prstGeom>
            </p:spPr>
          </p:pic>
          <p:pic>
            <p:nvPicPr>
              <p:cNvPr id="75" name="Picture 74"/>
              <p:cNvPicPr>
                <a:picLocks noChangeAspect="1"/>
              </p:cNvPicPr>
              <p:nvPr/>
            </p:nvPicPr>
            <p:blipFill>
              <a:blip r:embed="rId4"/>
              <a:stretch>
                <a:fillRect/>
              </a:stretch>
            </p:blipFill>
            <p:spPr>
              <a:xfrm>
                <a:off x="5525019" y="4186224"/>
                <a:ext cx="469963" cy="469963"/>
              </a:xfrm>
              <a:prstGeom prst="rect">
                <a:avLst/>
              </a:prstGeom>
            </p:spPr>
          </p:pic>
        </p:grpSp>
        <p:sp>
          <p:nvSpPr>
            <p:cNvPr id="37" name="Rectangle: Rounded Corners 36"/>
            <p:cNvSpPr/>
            <p:nvPr/>
          </p:nvSpPr>
          <p:spPr>
            <a:xfrm>
              <a:off x="70992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62" name="Group 61"/>
          <p:cNvGrpSpPr/>
          <p:nvPr/>
        </p:nvGrpSpPr>
        <p:grpSpPr>
          <a:xfrm>
            <a:off x="352844" y="1721600"/>
            <a:ext cx="5370828" cy="2824841"/>
            <a:chOff x="226098" y="3128920"/>
            <a:chExt cx="5370828" cy="2824841"/>
          </a:xfrm>
        </p:grpSpPr>
        <p:sp>
          <p:nvSpPr>
            <p:cNvPr id="38" name="Rectangle: Rounded Corners 37"/>
            <p:cNvSpPr/>
            <p:nvPr/>
          </p:nvSpPr>
          <p:spPr>
            <a:xfrm>
              <a:off x="226098" y="3789681"/>
              <a:ext cx="5370828"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a:solidFill>
                    <a:srgbClr val="000000"/>
                  </a:solidFill>
                  <a:effectLst/>
                  <a:latin typeface="UTM Duepuntozero" panose="02040603050506020204" pitchFamily="18" charset="0"/>
                </a:rPr>
                <a:t>Phân công đọc theo nhân vật.</a:t>
              </a:r>
              <a:endParaRPr lang="en-US" sz="3200" b="0" i="0">
                <a:solidFill>
                  <a:srgbClr val="000000"/>
                </a:solidFill>
                <a:effectLst/>
                <a:latin typeface="UTM Duepuntozero" panose="02040603050506020204" pitchFamily="18" charset="0"/>
              </a:endParaRPr>
            </a:p>
            <a:p>
              <a:pPr marL="568325" algn="just">
                <a:lnSpc>
                  <a:spcPct val="120000"/>
                </a:lnSpc>
              </a:pPr>
              <a:r>
                <a:rPr lang="en-US" sz="3200" b="0" i="0">
                  <a:solidFill>
                    <a:srgbClr val="000000"/>
                  </a:solidFill>
                  <a:effectLst/>
                  <a:latin typeface="UTM Duepuntozero" panose="02040603050506020204" pitchFamily="18" charset="0"/>
                </a:rPr>
                <a:t>Tất cả thành viên đều đọc.</a:t>
              </a:r>
              <a:endParaRPr lang="en-US" sz="3200" b="0" i="0">
                <a:solidFill>
                  <a:srgbClr val="000000"/>
                </a:solidFill>
                <a:effectLst/>
                <a:latin typeface="UTM Duepuntozero" panose="02040603050506020204" pitchFamily="18" charset="0"/>
              </a:endParaRPr>
            </a:p>
          </p:txBody>
        </p:sp>
        <p:sp>
          <p:nvSpPr>
            <p:cNvPr id="58" name="Rectangle: Rounded Corners 57"/>
            <p:cNvSpPr/>
            <p:nvPr/>
          </p:nvSpPr>
          <p:spPr>
            <a:xfrm>
              <a:off x="1529166" y="3128920"/>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59" name="Picture 58"/>
            <p:cNvPicPr>
              <a:picLocks noChangeAspect="1"/>
            </p:cNvPicPr>
            <p:nvPr/>
          </p:nvPicPr>
          <p:blipFill>
            <a:blip r:embed="rId5"/>
            <a:stretch>
              <a:fillRect/>
            </a:stretch>
          </p:blipFill>
          <p:spPr>
            <a:xfrm flipH="1">
              <a:off x="324528" y="3950336"/>
              <a:ext cx="609091" cy="609091"/>
            </a:xfrm>
            <a:prstGeom prst="rect">
              <a:avLst/>
            </a:prstGeom>
          </p:spPr>
        </p:pic>
        <p:pic>
          <p:nvPicPr>
            <p:cNvPr id="60" name="Picture 59"/>
            <p:cNvPicPr>
              <a:picLocks noChangeAspect="1"/>
            </p:cNvPicPr>
            <p:nvPr/>
          </p:nvPicPr>
          <p:blipFill>
            <a:blip r:embed="rId5"/>
            <a:stretch>
              <a:fillRect/>
            </a:stretch>
          </p:blipFill>
          <p:spPr>
            <a:xfrm flipH="1">
              <a:off x="319418" y="4836320"/>
              <a:ext cx="609091" cy="60909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1+#ppt_w/2"/>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6" name="Trò-chơi-chíu.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whoosh.wav"/>
                                            </p:tgtEl>
                                          </p:cMediaNode>
                                        </p:audio>
                                      </p:sub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6" name="Trò-chơi-chíu.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whoosh.wav"/>
                                            </p:tgtEl>
                                          </p:cMediaNode>
                                        </p:audio>
                                      </p:sub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a:p>
        </p:txBody>
      </p:sp>
      <p:grpSp>
        <p:nvGrpSpPr>
          <p:cNvPr id="6" name="Group 5"/>
          <p:cNvGrpSpPr/>
          <p:nvPr/>
        </p:nvGrpSpPr>
        <p:grpSpPr>
          <a:xfrm rot="927784">
            <a:off x="4224887" y="590045"/>
            <a:ext cx="3357290" cy="1025140"/>
            <a:chOff x="158758" y="984526"/>
            <a:chExt cx="4264862" cy="1025140"/>
          </a:xfrm>
        </p:grpSpPr>
        <p:sp>
          <p:nvSpPr>
            <p:cNvPr id="9" name="TextBox 8"/>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000" err="1">
                  <a:ln w="127000">
                    <a:solidFill>
                      <a:schemeClr val="bg1"/>
                    </a:solidFill>
                  </a:ln>
                  <a:latin typeface="#9Slide05 Phobia" panose="02000506000000020003" pitchFamily="2" charset="0"/>
                </a:rPr>
                <a:t>Hoạt</a:t>
              </a:r>
              <a:r>
                <a:rPr lang="en-US" sz="6000">
                  <a:ln w="127000">
                    <a:solidFill>
                      <a:schemeClr val="bg1"/>
                    </a:solidFill>
                  </a:ln>
                  <a:latin typeface="#9Slide05 Phobia" panose="02000506000000020003" pitchFamily="2" charset="0"/>
                </a:rPr>
                <a:t>  động</a:t>
              </a:r>
              <a:endParaRPr lang="en-US" sz="6000" dirty="0">
                <a:ln w="127000">
                  <a:solidFill>
                    <a:schemeClr val="bg1"/>
                  </a:solidFill>
                </a:ln>
                <a:latin typeface="#9Slide05 Phobia" panose="02000506000000020003" pitchFamily="2" charset="0"/>
              </a:endParaRPr>
            </a:p>
          </p:txBody>
        </p:sp>
        <p:sp>
          <p:nvSpPr>
            <p:cNvPr id="10" name="TextBox 9"/>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6000" err="1">
                  <a:solidFill>
                    <a:srgbClr val="003366"/>
                  </a:solidFill>
                  <a:latin typeface="#9Slide05 Phobia" panose="02000506000000020003" pitchFamily="2" charset="0"/>
                </a:rPr>
                <a:t>Hoạt</a:t>
              </a:r>
              <a:r>
                <a:rPr lang="en-US" sz="6000">
                  <a:solidFill>
                    <a:srgbClr val="003366"/>
                  </a:solidFill>
                  <a:latin typeface="#9Slide05 Phobia" panose="02000506000000020003" pitchFamily="2" charset="0"/>
                </a:rPr>
                <a:t>  động</a:t>
              </a:r>
              <a:endParaRPr lang="en-US" sz="6000" dirty="0">
                <a:solidFill>
                  <a:srgbClr val="003366"/>
                </a:solidFill>
                <a:latin typeface="#9Slide05 Phobia" panose="02000506000000020003" pitchFamily="2" charset="0"/>
              </a:endParaRPr>
            </a:p>
          </p:txBody>
        </p:sp>
      </p:grpSp>
      <p:grpSp>
        <p:nvGrpSpPr>
          <p:cNvPr id="11" name="Group 10"/>
          <p:cNvGrpSpPr/>
          <p:nvPr/>
        </p:nvGrpSpPr>
        <p:grpSpPr>
          <a:xfrm>
            <a:off x="62014" y="1096685"/>
            <a:ext cx="12057568" cy="1186448"/>
            <a:chOff x="712557" y="1660810"/>
            <a:chExt cx="16873686" cy="1186448"/>
          </a:xfrm>
        </p:grpSpPr>
        <p:sp>
          <p:nvSpPr>
            <p:cNvPr id="12" name="TextBox 11"/>
            <p:cNvSpPr txBox="1"/>
            <p:nvPr/>
          </p:nvSpPr>
          <p:spPr>
            <a:xfrm>
              <a:off x="730330" y="1669820"/>
              <a:ext cx="16855913" cy="1177438"/>
            </a:xfrm>
            <a:prstGeom prst="rect">
              <a:avLst/>
            </a:prstGeom>
            <a:noFill/>
          </p:spPr>
          <p:txBody>
            <a:bodyPr wrap="square">
              <a:spAutoFit/>
            </a:bodyPr>
            <a:lstStyle/>
            <a:p>
              <a:pPr algn="ctr">
                <a:lnSpc>
                  <a:spcPct val="80000"/>
                </a:lnSpc>
              </a:pPr>
              <a:r>
                <a:rPr lang="en-US" sz="88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THI ĐUA ĐỌC TRƯỚC LỚP</a:t>
              </a:r>
              <a:endParaRPr lang="en-US" sz="88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p:cNvSpPr txBox="1"/>
            <p:nvPr/>
          </p:nvSpPr>
          <p:spPr>
            <a:xfrm>
              <a:off x="712557" y="1660810"/>
              <a:ext cx="16855913" cy="1177438"/>
            </a:xfrm>
            <a:prstGeom prst="rect">
              <a:avLst/>
            </a:prstGeom>
            <a:noFill/>
          </p:spPr>
          <p:txBody>
            <a:bodyPr wrap="square">
              <a:spAutoFit/>
            </a:bodyPr>
            <a:lstStyle/>
            <a:p>
              <a:pPr algn="ctr">
                <a:lnSpc>
                  <a:spcPct val="80000"/>
                </a:lnSpc>
              </a:pP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R</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Ư</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a:t>
              </a:r>
              <a:endParaRPr lang="en-US" sz="8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5" name="Group 4"/>
          <p:cNvGrpSpPr/>
          <p:nvPr/>
        </p:nvGrpSpPr>
        <p:grpSpPr>
          <a:xfrm>
            <a:off x="128712" y="2598101"/>
            <a:ext cx="7615882" cy="2830928"/>
            <a:chOff x="6095999" y="3122833"/>
            <a:chExt cx="7615882" cy="2830928"/>
          </a:xfrm>
        </p:grpSpPr>
        <p:sp>
          <p:nvSpPr>
            <p:cNvPr id="20" name="Rectangle: Rounded Corners 19"/>
            <p:cNvSpPr/>
            <p:nvPr/>
          </p:nvSpPr>
          <p:spPr>
            <a:xfrm>
              <a:off x="6095999" y="3789681"/>
              <a:ext cx="7615882"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 1. Giọng đọc phù hợp.</a:t>
              </a:r>
              <a:endParaRPr lang="en-US" sz="3600">
                <a:solidFill>
                  <a:srgbClr val="000000"/>
                </a:solidFill>
                <a:latin typeface="UTM Duepuntozero" panose="02040603050506020204" pitchFamily="18" charset="0"/>
              </a:endParaRPr>
            </a:p>
            <a:p>
              <a:pPr algn="just">
                <a:lnSpc>
                  <a:spcPct val="110000"/>
                </a:lnSpc>
              </a:pPr>
              <a:r>
                <a:rPr lang="en-US" sz="3600">
                  <a:solidFill>
                    <a:srgbClr val="000000"/>
                  </a:solidFill>
                  <a:latin typeface="UTM Duepuntozero" panose="02040603050506020204" pitchFamily="18" charset="0"/>
                </a:rPr>
                <a:t>2. Đọc to, rõ.</a:t>
              </a:r>
              <a:endParaRPr lang="en-US" sz="3600">
                <a:solidFill>
                  <a:srgbClr val="000000"/>
                </a:solidFill>
                <a:latin typeface="UTM Duepuntozero" panose="02040603050506020204" pitchFamily="18" charset="0"/>
              </a:endParaRPr>
            </a:p>
            <a:p>
              <a:pPr algn="just">
                <a:lnSpc>
                  <a:spcPct val="110000"/>
                </a:lnSpc>
              </a:pPr>
              <a:r>
                <a:rPr lang="en-US" sz="3600">
                  <a:solidFill>
                    <a:srgbClr val="000000"/>
                  </a:solidFill>
                  <a:latin typeface="UTM Duepuntozero" panose="02040603050506020204" pitchFamily="18" charset="0"/>
                </a:rPr>
                <a:t>3. Nhấn giọng, ngắt nghỉ đúng chỗ.</a:t>
              </a:r>
              <a:endParaRPr lang="vi-VN" sz="3600" b="0" i="0">
                <a:solidFill>
                  <a:srgbClr val="000000"/>
                </a:solidFill>
                <a:effectLst/>
              </a:endParaRPr>
            </a:p>
          </p:txBody>
        </p:sp>
        <p:grpSp>
          <p:nvGrpSpPr>
            <p:cNvPr id="23" name="Group 22"/>
            <p:cNvGrpSpPr/>
            <p:nvPr/>
          </p:nvGrpSpPr>
          <p:grpSpPr>
            <a:xfrm>
              <a:off x="9762197" y="4064354"/>
              <a:ext cx="1583311" cy="469963"/>
              <a:chOff x="4591161" y="4256841"/>
              <a:chExt cx="1583311" cy="469963"/>
            </a:xfrm>
          </p:grpSpPr>
          <p:pic>
            <p:nvPicPr>
              <p:cNvPr id="36" name="Picture 35"/>
              <p:cNvPicPr>
                <a:picLocks noChangeAspect="1"/>
              </p:cNvPicPr>
              <p:nvPr/>
            </p:nvPicPr>
            <p:blipFill>
              <a:blip r:embed="rId2"/>
              <a:stretch>
                <a:fillRect/>
              </a:stretch>
            </p:blipFill>
            <p:spPr>
              <a:xfrm>
                <a:off x="5147835" y="4256841"/>
                <a:ext cx="469963" cy="469963"/>
              </a:xfrm>
              <a:prstGeom prst="rect">
                <a:avLst/>
              </a:prstGeom>
            </p:spPr>
          </p:pic>
          <p:pic>
            <p:nvPicPr>
              <p:cNvPr id="37" name="Picture 36"/>
              <p:cNvPicPr>
                <a:picLocks noChangeAspect="1"/>
              </p:cNvPicPr>
              <p:nvPr/>
            </p:nvPicPr>
            <p:blipFill>
              <a:blip r:embed="rId3"/>
              <a:stretch>
                <a:fillRect/>
              </a:stretch>
            </p:blipFill>
            <p:spPr>
              <a:xfrm>
                <a:off x="4591161" y="4256841"/>
                <a:ext cx="469963" cy="469963"/>
              </a:xfrm>
              <a:prstGeom prst="rect">
                <a:avLst/>
              </a:prstGeom>
            </p:spPr>
          </p:pic>
          <p:pic>
            <p:nvPicPr>
              <p:cNvPr id="38" name="Picture 37"/>
              <p:cNvPicPr>
                <a:picLocks noChangeAspect="1"/>
              </p:cNvPicPr>
              <p:nvPr/>
            </p:nvPicPr>
            <p:blipFill>
              <a:blip r:embed="rId4"/>
              <a:stretch>
                <a:fillRect/>
              </a:stretch>
            </p:blipFill>
            <p:spPr>
              <a:xfrm>
                <a:off x="5704509" y="4256841"/>
                <a:ext cx="469963" cy="469963"/>
              </a:xfrm>
              <a:prstGeom prst="rect">
                <a:avLst/>
              </a:prstGeom>
            </p:spPr>
          </p:pic>
        </p:grpSp>
        <p:grpSp>
          <p:nvGrpSpPr>
            <p:cNvPr id="25" name="Group 24"/>
            <p:cNvGrpSpPr/>
            <p:nvPr/>
          </p:nvGrpSpPr>
          <p:grpSpPr>
            <a:xfrm>
              <a:off x="8563711" y="4614509"/>
              <a:ext cx="1583311" cy="469963"/>
              <a:chOff x="3285984" y="4231271"/>
              <a:chExt cx="1583311" cy="469963"/>
            </a:xfrm>
          </p:grpSpPr>
          <p:pic>
            <p:nvPicPr>
              <p:cNvPr id="33" name="Picture 32"/>
              <p:cNvPicPr>
                <a:picLocks noChangeAspect="1"/>
              </p:cNvPicPr>
              <p:nvPr/>
            </p:nvPicPr>
            <p:blipFill>
              <a:blip r:embed="rId2"/>
              <a:stretch>
                <a:fillRect/>
              </a:stretch>
            </p:blipFill>
            <p:spPr>
              <a:xfrm>
                <a:off x="3842658" y="4231271"/>
                <a:ext cx="469963" cy="469963"/>
              </a:xfrm>
              <a:prstGeom prst="rect">
                <a:avLst/>
              </a:prstGeom>
            </p:spPr>
          </p:pic>
          <p:pic>
            <p:nvPicPr>
              <p:cNvPr id="34" name="Picture 33"/>
              <p:cNvPicPr>
                <a:picLocks noChangeAspect="1"/>
              </p:cNvPicPr>
              <p:nvPr/>
            </p:nvPicPr>
            <p:blipFill>
              <a:blip r:embed="rId3"/>
              <a:stretch>
                <a:fillRect/>
              </a:stretch>
            </p:blipFill>
            <p:spPr>
              <a:xfrm>
                <a:off x="3285984" y="4231271"/>
                <a:ext cx="469963" cy="469963"/>
              </a:xfrm>
              <a:prstGeom prst="rect">
                <a:avLst/>
              </a:prstGeom>
            </p:spPr>
          </p:pic>
          <p:pic>
            <p:nvPicPr>
              <p:cNvPr id="35" name="Picture 34"/>
              <p:cNvPicPr>
                <a:picLocks noChangeAspect="1"/>
              </p:cNvPicPr>
              <p:nvPr/>
            </p:nvPicPr>
            <p:blipFill>
              <a:blip r:embed="rId4"/>
              <a:stretch>
                <a:fillRect/>
              </a:stretch>
            </p:blipFill>
            <p:spPr>
              <a:xfrm>
                <a:off x="4399332" y="4231271"/>
                <a:ext cx="469963" cy="469963"/>
              </a:xfrm>
              <a:prstGeom prst="rect">
                <a:avLst/>
              </a:prstGeom>
            </p:spPr>
          </p:pic>
        </p:grpSp>
        <p:grpSp>
          <p:nvGrpSpPr>
            <p:cNvPr id="26" name="Group 25"/>
            <p:cNvGrpSpPr/>
            <p:nvPr/>
          </p:nvGrpSpPr>
          <p:grpSpPr>
            <a:xfrm>
              <a:off x="11861983" y="5206147"/>
              <a:ext cx="1583311" cy="469963"/>
              <a:chOff x="5059872" y="4237024"/>
              <a:chExt cx="1583311" cy="469963"/>
            </a:xfrm>
          </p:grpSpPr>
          <p:pic>
            <p:nvPicPr>
              <p:cNvPr id="30" name="Picture 29"/>
              <p:cNvPicPr>
                <a:picLocks noChangeAspect="1"/>
              </p:cNvPicPr>
              <p:nvPr/>
            </p:nvPicPr>
            <p:blipFill>
              <a:blip r:embed="rId2"/>
              <a:stretch>
                <a:fillRect/>
              </a:stretch>
            </p:blipFill>
            <p:spPr>
              <a:xfrm>
                <a:off x="5616546" y="4237024"/>
                <a:ext cx="469963" cy="469963"/>
              </a:xfrm>
              <a:prstGeom prst="rect">
                <a:avLst/>
              </a:prstGeom>
            </p:spPr>
          </p:pic>
          <p:pic>
            <p:nvPicPr>
              <p:cNvPr id="31" name="Picture 30"/>
              <p:cNvPicPr>
                <a:picLocks noChangeAspect="1"/>
              </p:cNvPicPr>
              <p:nvPr/>
            </p:nvPicPr>
            <p:blipFill>
              <a:blip r:embed="rId3"/>
              <a:stretch>
                <a:fillRect/>
              </a:stretch>
            </p:blipFill>
            <p:spPr>
              <a:xfrm>
                <a:off x="5059872" y="4237024"/>
                <a:ext cx="469963" cy="469963"/>
              </a:xfrm>
              <a:prstGeom prst="rect">
                <a:avLst/>
              </a:prstGeom>
            </p:spPr>
          </p:pic>
          <p:pic>
            <p:nvPicPr>
              <p:cNvPr id="32" name="Picture 31"/>
              <p:cNvPicPr>
                <a:picLocks noChangeAspect="1"/>
              </p:cNvPicPr>
              <p:nvPr/>
            </p:nvPicPr>
            <p:blipFill>
              <a:blip r:embed="rId4"/>
              <a:stretch>
                <a:fillRect/>
              </a:stretch>
            </p:blipFill>
            <p:spPr>
              <a:xfrm>
                <a:off x="6173220" y="4237024"/>
                <a:ext cx="469963" cy="469963"/>
              </a:xfrm>
              <a:prstGeom prst="rect">
                <a:avLst/>
              </a:prstGeom>
            </p:spPr>
          </p:pic>
        </p:grpSp>
        <p:sp>
          <p:nvSpPr>
            <p:cNvPr id="29" name="Rectangle: Rounded Corners 28"/>
            <p:cNvSpPr/>
            <p:nvPr/>
          </p:nvSpPr>
          <p:spPr>
            <a:xfrm>
              <a:off x="75056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sp>
        <p:nvSpPr>
          <p:cNvPr id="27" name="Freeform 5"/>
          <p:cNvSpPr/>
          <p:nvPr/>
        </p:nvSpPr>
        <p:spPr>
          <a:xfrm>
            <a:off x="7377747" y="2507226"/>
            <a:ext cx="4841384" cy="4590775"/>
          </a:xfrm>
          <a:custGeom>
            <a:avLst/>
            <a:gdLst/>
            <a:ahLst/>
            <a:cxnLst/>
            <a:rect l="l" t="t" r="r" b="b"/>
            <a:pathLst>
              <a:path w="3158618" h="3277425">
                <a:moveTo>
                  <a:pt x="0" y="0"/>
                </a:moveTo>
                <a:lnTo>
                  <a:pt x="3158618" y="0"/>
                </a:lnTo>
                <a:lnTo>
                  <a:pt x="3158618" y="3277424"/>
                </a:lnTo>
                <a:lnTo>
                  <a:pt x="0" y="3277424"/>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6" name="whoosh.wav"/>
                                            </p:tgtEl>
                                          </p:cMediaNode>
                                        </p:audio>
                                      </p:subTnLst>
                                    </p:cTn>
                                  </p:par>
                                </p:childTnLst>
                              </p:cTn>
                            </p:par>
                            <p:par>
                              <p:cTn id="16" fill="hold">
                                <p:stCondLst>
                                  <p:cond delay="2000"/>
                                </p:stCondLst>
                                <p:childTnLst>
                                  <p:par>
                                    <p:cTn id="17" presetID="2" presetClass="entr" presetSubtype="4" fill="hold" nodeType="afterEffect" p14:presetBounceEnd="77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77000">
                                          <p:cBhvr additive="base">
                                            <p:cTn id="19"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6"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1"/>
            <a:stretch>
              <a:fillRect/>
            </a:stretch>
          </a:blipFill>
        </p:spPr>
        <p:txBody>
          <a:bodyPr/>
          <a:lstStyle/>
          <a:p>
            <a:endParaRPr lang="en-US"/>
          </a:p>
        </p:txBody>
      </p:sp>
      <p:grpSp>
        <p:nvGrpSpPr>
          <p:cNvPr id="11" name="Group 10"/>
          <p:cNvGrpSpPr/>
          <p:nvPr/>
        </p:nvGrpSpPr>
        <p:grpSpPr>
          <a:xfrm>
            <a:off x="73566" y="369577"/>
            <a:ext cx="12044868" cy="980967"/>
            <a:chOff x="730330" y="1668993"/>
            <a:chExt cx="16855913" cy="980967"/>
          </a:xfrm>
        </p:grpSpPr>
        <p:sp>
          <p:nvSpPr>
            <p:cNvPr id="12" name="TextBox 11"/>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BÌNH CHỌN NHÓM ĐỌC TỐT NHẤT</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p:cNvSpPr txBox="1"/>
            <p:nvPr/>
          </p:nvSpPr>
          <p:spPr>
            <a:xfrm>
              <a:off x="730330" y="1668993"/>
              <a:ext cx="16855913" cy="980140"/>
            </a:xfrm>
            <a:prstGeom prst="rect">
              <a:avLst/>
            </a:prstGeom>
            <a:noFill/>
          </p:spPr>
          <p:txBody>
            <a:bodyPr wrap="square">
              <a:spAutoFit/>
            </a:bodyPr>
            <a:lstStyle/>
            <a:p>
              <a:pPr algn="ctr">
                <a:lnSpc>
                  <a:spcPct val="80000"/>
                </a:lnSpc>
              </a:pP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Ì</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 </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72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 </a:t>
              </a:r>
              <a:r>
                <a:rPr lang="en-US" sz="72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Ấ</a:t>
              </a:r>
              <a:r>
                <a:rPr lang="en-US" sz="72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endPar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4" descr="A group of children holding awards and a trophy&#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ackgroundRemoval t="9174" b="89450" l="7627" r="94673">
                        <a14:foregroundMark x1="55690" y1="20489" x2="55690" y2="20489"/>
                        <a14:foregroundMark x1="55690" y1="20489" x2="55690" y2="20489"/>
                        <a14:foregroundMark x1="55690" y1="20489" x2="55690" y2="20489"/>
                        <a14:foregroundMark x1="55690" y1="47248" x2="55690" y2="47248"/>
                        <a14:foregroundMark x1="55690" y1="47248" x2="55690" y2="47248"/>
                        <a14:foregroundMark x1="55811" y1="44648" x2="55811" y2="44648"/>
                        <a14:foregroundMark x1="55811" y1="44648" x2="55811" y2="44648"/>
                        <a14:foregroundMark x1="56659" y1="41437" x2="56659" y2="41437"/>
                        <a14:foregroundMark x1="56659" y1="41437" x2="56659" y2="41437"/>
                        <a14:foregroundMark x1="56659" y1="41437" x2="56659" y2="41437"/>
                        <a14:foregroundMark x1="56659" y1="41437" x2="56659" y2="41437"/>
                        <a14:foregroundMark x1="56659" y1="41437" x2="56659" y2="41437"/>
                        <a14:foregroundMark x1="49637" y1="40520" x2="49637" y2="40520"/>
                        <a14:foregroundMark x1="49637" y1="40520" x2="49637" y2="40520"/>
                        <a14:foregroundMark x1="52906" y1="40826" x2="52906" y2="40826"/>
                        <a14:foregroundMark x1="52906" y1="40826" x2="52906" y2="40826"/>
                        <a14:foregroundMark x1="52906" y1="40826" x2="52906" y2="40826"/>
                        <a14:foregroundMark x1="49879" y1="38685" x2="63196" y2="34098"/>
                        <a14:foregroundMark x1="57143" y1="40826" x2="57143" y2="40826"/>
                        <a14:foregroundMark x1="57143" y1="40826" x2="57143" y2="40826"/>
                        <a14:foregroundMark x1="57143" y1="40826" x2="57143" y2="40826"/>
                        <a14:foregroundMark x1="64528" y1="30122" x2="52663" y2="44801"/>
                        <a14:foregroundMark x1="59322" y1="45107" x2="59322" y2="45107"/>
                        <a14:foregroundMark x1="59322" y1="45107" x2="59322" y2="45107"/>
                        <a14:foregroundMark x1="58959" y1="42202" x2="58959" y2="42202"/>
                        <a14:foregroundMark x1="58959" y1="42202" x2="58959" y2="42202"/>
                        <a14:foregroundMark x1="58959" y1="42202" x2="58959" y2="42202"/>
                        <a14:foregroundMark x1="58959" y1="42202" x2="58959" y2="42202"/>
                        <a14:foregroundMark x1="60654" y1="44801" x2="60654" y2="44801"/>
                        <a14:foregroundMark x1="60654" y1="44801" x2="60654" y2="44801"/>
                        <a14:foregroundMark x1="80024" y1="55505" x2="80024" y2="55505"/>
                        <a14:foregroundMark x1="80024" y1="55505" x2="80024" y2="55505"/>
                        <a14:foregroundMark x1="70944" y1="55352" x2="70944" y2="55352"/>
                        <a14:foregroundMark x1="70944" y1="55352" x2="70944" y2="55352"/>
                        <a14:foregroundMark x1="70944" y1="55352" x2="70944" y2="55352"/>
                        <a14:foregroundMark x1="87893" y1="55963" x2="87893" y2="55963"/>
                        <a14:foregroundMark x1="87893" y1="55963" x2="87893" y2="55963"/>
                        <a14:foregroundMark x1="88257" y1="57034" x2="88257" y2="57034"/>
                        <a14:foregroundMark x1="88257" y1="57034" x2="88257" y2="57034"/>
                        <a14:foregroundMark x1="88257" y1="57034" x2="88257" y2="57034"/>
                        <a14:foregroundMark x1="91404" y1="52141" x2="91404" y2="52141"/>
                        <a14:foregroundMark x1="91404" y1="52141" x2="91404" y2="52141"/>
                        <a14:foregroundMark x1="33777" y1="26147" x2="33777" y2="26147"/>
                        <a14:foregroundMark x1="33777" y1="26147" x2="33777" y2="26147"/>
                        <a14:foregroundMark x1="33777" y1="26147" x2="33777" y2="26147"/>
                        <a14:foregroundMark x1="33777" y1="26147" x2="33777" y2="26147"/>
                        <a14:foregroundMark x1="33051" y1="60092" x2="33051" y2="60092"/>
                        <a14:foregroundMark x1="33051" y1="60092" x2="33051" y2="60092"/>
                        <a14:foregroundMark x1="33051" y1="60092" x2="33051" y2="6009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2688" y2="65902"/>
                        <a14:foregroundMark x1="32688" y1="65902" x2="34140" y2="62385"/>
                        <a14:foregroundMark x1="34140" y1="62385" x2="34140" y2="62385"/>
                        <a14:foregroundMark x1="34140" y1="62385" x2="34140" y2="62385"/>
                        <a14:foregroundMark x1="29177" y1="58716" x2="32082" y2="68349"/>
                        <a14:foregroundMark x1="32082" y1="68349" x2="32082" y2="68502"/>
                        <a14:foregroundMark x1="35714" y1="57339" x2="36562" y2="61621"/>
                        <a14:foregroundMark x1="7869" y1="47401" x2="15012" y2="53670"/>
                        <a14:foregroundMark x1="27603" y1="57492" x2="34625" y2="56575"/>
                        <a14:foregroundMark x1="34625" y1="56575" x2="37530" y2="56575"/>
                        <a14:foregroundMark x1="27603" y1="55505" x2="28814" y2="62997"/>
                        <a14:foregroundMark x1="28814" y1="62997" x2="29177" y2="63761"/>
                        <a14:foregroundMark x1="37772" y1="54740" x2="40436" y2="64220"/>
                        <a14:foregroundMark x1="38378" y1="53823" x2="38378" y2="53823"/>
                        <a14:foregroundMark x1="38378" y1="53823" x2="38378" y2="53823"/>
                        <a14:foregroundMark x1="38378" y1="53823" x2="38378" y2="53823"/>
                        <a14:foregroundMark x1="33172" y1="53211" x2="33172" y2="53211"/>
                        <a14:foregroundMark x1="33172" y1="53211" x2="33172" y2="53211"/>
                        <a14:foregroundMark x1="33172" y1="53211" x2="33172" y2="53211"/>
                        <a14:foregroundMark x1="29782" y1="53823" x2="34262" y2="53517"/>
                        <a14:foregroundMark x1="34625" y1="52294" x2="34625" y2="52294"/>
                        <a14:foregroundMark x1="34625" y1="52294" x2="34625" y2="52294"/>
                        <a14:foregroundMark x1="34625" y1="52294" x2="34625" y2="52294"/>
                        <a14:foregroundMark x1="27361" y1="61315" x2="28935" y2="67584"/>
                        <a14:foregroundMark x1="55569" y1="9327" x2="55569" y2="9327"/>
                        <a14:foregroundMark x1="45278" y1="86239" x2="45278" y2="86239"/>
                        <a14:foregroundMark x1="77603" y1="54740" x2="77603" y2="54740"/>
                        <a14:foregroundMark x1="77603" y1="54740" x2="77603" y2="54740"/>
                        <a14:foregroundMark x1="77603" y1="54740" x2="77603" y2="54740"/>
                        <a14:foregroundMark x1="94673" y1="50459" x2="94673" y2="50459"/>
                      </a14:backgroundRemoval>
                    </a14:imgEffect>
                  </a14:imgLayer>
                </a14:imgProps>
              </a:ext>
              <a:ext uri="{28A0092B-C50C-407E-A947-70E740481C1C}">
                <a14:useLocalDpi xmlns:a14="http://schemas.microsoft.com/office/drawing/2010/main" val="0"/>
              </a:ext>
            </a:extLst>
          </a:blip>
          <a:stretch>
            <a:fillRect/>
          </a:stretch>
        </p:blipFill>
        <p:spPr>
          <a:xfrm>
            <a:off x="3976186" y="754626"/>
            <a:ext cx="8661633" cy="6858000"/>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grpSp>
        <p:nvGrpSpPr>
          <p:cNvPr id="9" name="Group 8"/>
          <p:cNvGrpSpPr/>
          <p:nvPr/>
        </p:nvGrpSpPr>
        <p:grpSpPr>
          <a:xfrm>
            <a:off x="3694146" y="280205"/>
            <a:ext cx="4974772" cy="1323439"/>
            <a:chOff x="3608614" y="0"/>
            <a:chExt cx="4974772" cy="1323439"/>
          </a:xfrm>
        </p:grpSpPr>
        <p:sp>
          <p:nvSpPr>
            <p:cNvPr id="10" name="TextBox 9"/>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endParaRPr lang="en-US" sz="8000" dirty="0">
                <a:ln w="254000">
                  <a:solidFill>
                    <a:schemeClr val="bg1"/>
                  </a:solidFill>
                </a:ln>
                <a:latin typeface="UVN Banh Mi" pitchFamily="2" charset="0"/>
              </a:endParaRPr>
            </a:p>
          </p:txBody>
        </p:sp>
        <p:sp>
          <p:nvSpPr>
            <p:cNvPr id="11" name="TextBox 10"/>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2"/>
          <a:stretch>
            <a:fillRect/>
          </a:stretch>
        </p:blipFill>
        <p:spPr>
          <a:xfrm>
            <a:off x="810824" y="992061"/>
            <a:ext cx="10570351" cy="4873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9" name="Group 8"/>
          <p:cNvGrpSpPr/>
          <p:nvPr/>
        </p:nvGrpSpPr>
        <p:grpSpPr>
          <a:xfrm>
            <a:off x="177888" y="242199"/>
            <a:ext cx="11939790" cy="1650351"/>
            <a:chOff x="177888" y="242199"/>
            <a:chExt cx="11939790" cy="1650351"/>
          </a:xfrm>
        </p:grpSpPr>
        <p:sp>
          <p:nvSpPr>
            <p:cNvPr id="4" name="Rectangle: Rounded Corners 3"/>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Gợi ý: </a:t>
              </a:r>
              <a:r>
                <a:rPr kumimoji="0" lang="vi-VN" sz="4000" b="0" i="1" u="none" strike="noStrike" kern="1200" cap="none" spc="0" normalizeH="0" baseline="0" noProof="0">
                  <a:ln>
                    <a:noFill/>
                  </a:ln>
                  <a:solidFill>
                    <a:prstClr val="black"/>
                  </a:solidFill>
                  <a:effectLst/>
                  <a:uLnTx/>
                  <a:uFillTx/>
                  <a:latin typeface="Calibri" panose="020F0502020204030204"/>
                  <a:ea typeface="+mn-ea"/>
                  <a:cs typeface="+mn-cs"/>
                </a:rPr>
                <a:t>Xti-vơn Hoóc-king, Tiến Anh, Uy-li-am Cam-goam-ba, Nguyễn Ngọc Ký,...</a:t>
              </a:r>
              <a:endParaRPr kumimoji="0" lang="en-US" sz="40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1" name="Freeform 2"/>
          <p:cNvSpPr/>
          <p:nvPr/>
        </p:nvSpPr>
        <p:spPr>
          <a:xfrm>
            <a:off x="-190386" y="142103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endParaRPr lang="en-US"/>
          </a:p>
        </p:txBody>
      </p:sp>
      <p:pic>
        <p:nvPicPr>
          <p:cNvPr id="12"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36471" y="2716987"/>
            <a:ext cx="5025009" cy="2895661"/>
          </a:xfrm>
          <a:prstGeom prst="rect">
            <a:avLst/>
          </a:prstGeom>
        </p:spPr>
      </p:pic>
      <p:grpSp>
        <p:nvGrpSpPr>
          <p:cNvPr id="13" name="Group 12"/>
          <p:cNvGrpSpPr/>
          <p:nvPr/>
        </p:nvGrpSpPr>
        <p:grpSpPr>
          <a:xfrm>
            <a:off x="-600501" y="5350414"/>
            <a:ext cx="13088356" cy="1607728"/>
            <a:chOff x="0" y="5834926"/>
            <a:chExt cx="12168784" cy="1023074"/>
          </a:xfrm>
        </p:grpSpPr>
        <p:sp>
          <p:nvSpPr>
            <p:cNvPr id="14"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p:cNvSpPr/>
          <p:nvPr/>
        </p:nvSpPr>
        <p:spPr>
          <a:xfrm>
            <a:off x="3989971" y="3351282"/>
            <a:ext cx="3369499" cy="3205316"/>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2"/>
          <p:cNvSpPr/>
          <p:nvPr/>
        </p:nvSpPr>
        <p:spPr>
          <a:xfrm>
            <a:off x="-190386" y="3351284"/>
            <a:ext cx="1780152" cy="2371191"/>
          </a:xfrm>
          <a:custGeom>
            <a:avLst/>
            <a:gdLst/>
            <a:ahLst/>
            <a:cxnLst/>
            <a:rect l="l" t="t" r="r" b="b"/>
            <a:pathLst>
              <a:path w="2626311" h="3257441">
                <a:moveTo>
                  <a:pt x="0" y="0"/>
                </a:moveTo>
                <a:lnTo>
                  <a:pt x="2626312" y="0"/>
                </a:lnTo>
                <a:lnTo>
                  <a:pt x="2626312" y="3257441"/>
                </a:lnTo>
                <a:lnTo>
                  <a:pt x="0" y="3257441"/>
                </a:lnTo>
                <a:lnTo>
                  <a:pt x="0" y="0"/>
                </a:lnTo>
                <a:close/>
              </a:path>
            </a:pathLst>
          </a:custGeom>
          <a:blipFill>
            <a:blip r:embed="rId10"/>
            <a:stretch>
              <a:fillRect/>
            </a:stretch>
          </a:blipFill>
        </p:spPr>
        <p:txBody>
          <a:bodyPr/>
          <a:lstStyle/>
          <a:p>
            <a:endParaRPr lang="en-US"/>
          </a:p>
        </p:txBody>
      </p:sp>
      <p:grpSp>
        <p:nvGrpSpPr>
          <p:cNvPr id="5" name="Group 4"/>
          <p:cNvGrpSpPr/>
          <p:nvPr/>
        </p:nvGrpSpPr>
        <p:grpSpPr>
          <a:xfrm>
            <a:off x="2737160" y="2601341"/>
            <a:ext cx="6858478" cy="1327374"/>
            <a:chOff x="1721012" y="3294845"/>
            <a:chExt cx="8020770" cy="1327374"/>
          </a:xfrm>
        </p:grpSpPr>
        <p:sp>
          <p:nvSpPr>
            <p:cNvPr id="6" name="TextBox 67"/>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11500" b="1" i="0" u="none" strike="noStrike" kern="1200" cap="none" spc="0" normalizeH="0" baseline="0" noProof="0">
                  <a:ln w="171450">
                    <a:solidFill>
                      <a:srgbClr val="FFFF85"/>
                    </a:solidFill>
                    <a:prstDash val="solid"/>
                  </a:ln>
                  <a:solidFill>
                    <a:prstClr val="white"/>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rPr>
                <a:t>Em là phóng viên nhí </a:t>
              </a:r>
              <a:endParaRPr kumimoji="0" lang="en-US" sz="11500" b="1" i="0" u="none" strike="noStrike" kern="1200" cap="none" spc="0" normalizeH="0" baseline="0" noProof="0" dirty="0">
                <a:ln w="171450">
                  <a:solidFill>
                    <a:srgbClr val="FFFF85"/>
                  </a:solidFill>
                  <a:prstDash val="solid"/>
                </a:ln>
                <a:solidFill>
                  <a:prstClr val="white"/>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endParaRPr>
            </a:p>
          </p:txBody>
        </p:sp>
        <p:sp>
          <p:nvSpPr>
            <p:cNvPr id="7" name="TextBox 67"/>
            <p:cNvSpPr txBox="1"/>
            <p:nvPr/>
          </p:nvSpPr>
          <p:spPr>
            <a:xfrm>
              <a:off x="1721012" y="329484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11500" b="1" i="0" u="none" strike="noStrike" kern="1200" cap="none" spc="0" normalizeH="0" baseline="0" noProof="0">
                  <a:ln w="9525">
                    <a:solidFill>
                      <a:srgbClr val="FFFF00"/>
                    </a:solidFill>
                    <a:prstDash val="solid"/>
                  </a:ln>
                  <a:solidFill>
                    <a:srgbClr val="ED7D31">
                      <a:lumMod val="75000"/>
                    </a:srgbClr>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rPr>
                <a:t>Em là phóng viên nhí </a:t>
              </a:r>
              <a:endParaRPr kumimoji="0" lang="en-US" sz="11500" b="1" i="0" u="none" strike="noStrike" kern="1200" cap="none" spc="0" normalizeH="0" baseline="0" noProof="0" dirty="0">
                <a:ln w="9525">
                  <a:solidFill>
                    <a:srgbClr val="FFFF00"/>
                  </a:solidFill>
                  <a:prstDash val="solid"/>
                </a:ln>
                <a:solidFill>
                  <a:srgbClr val="ED7D31">
                    <a:lumMod val="75000"/>
                  </a:srgbClr>
                </a:solidFill>
                <a:effectLst>
                  <a:outerShdw dist="38100" dir="2700000" algn="tl" rotWithShape="0">
                    <a:srgbClr val="FFC000"/>
                  </a:outerShdw>
                </a:effectLst>
                <a:uLnTx/>
                <a:uFillTx/>
                <a:latin typeface="LNTH-LuoLuoNotangYuanTi 1" pitchFamily="2" charset="-128"/>
                <a:ea typeface="LNTH-LuoLuoNotangYuanTi 1" pitchFamily="2" charset="-128"/>
                <a:cs typeface="LNTH-LuoLuoNotangYuanTi 1" pitchFamily="2" charset="-128"/>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sp>
        <p:nvSpPr>
          <p:cNvPr id="2" name="Freeform 8"/>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231" b="93297" l="9920" r="89966">
                        <a14:foregroundMark x1="71380" y1="44596" x2="65849" y2="53352"/>
                        <a14:foregroundMark x1="65849" y1="53352" x2="46066" y2="55130"/>
                        <a14:foregroundMark x1="46066" y1="55130" x2="22691" y2="10670"/>
                        <a14:foregroundMark x1="22691" y1="10670" x2="16363" y2="2736"/>
                        <a14:foregroundMark x1="16363" y1="2736" x2="16477" y2="76197"/>
                        <a14:foregroundMark x1="16477" y1="76197" x2="78962" y2="93297"/>
                        <a14:foregroundMark x1="78962" y1="93297" x2="86659" y2="71546"/>
                        <a14:foregroundMark x1="86659" y1="71546" x2="69555" y2="51984"/>
                        <a14:foregroundMark x1="69555" y1="51984" x2="69213" y2="50616"/>
                        <a14:foregroundMark x1="12828" y1="1231" x2="12828" y2="1231"/>
                        <a14:foregroundMark x1="12828" y1="2052" x2="13911" y2="4378"/>
                        <a14:backgroundMark x1="98233" y1="15869" x2="91049" y2="6293"/>
                        <a14:backgroundMark x1="91049" y1="6293" x2="76682" y2="4241"/>
                        <a14:backgroundMark x1="76682" y1="4241" x2="73033" y2="13817"/>
                        <a14:backgroundMark x1="73033" y1="13817" x2="74116" y2="24487"/>
                        <a14:backgroundMark x1="74116" y1="24487" x2="81129" y2="41997"/>
                        <a14:backgroundMark x1="81129" y1="41997" x2="88369" y2="40629"/>
                        <a14:backgroundMark x1="88369" y1="40629" x2="95268" y2="27497"/>
                        <a14:backgroundMark x1="95268" y1="27497" x2="97891" y2="15869"/>
                        <a14:backgroundMark x1="97891" y1="15869" x2="97891" y2="14090"/>
                        <a14:backgroundMark x1="71836" y1="12996" x2="78050" y2="32695"/>
                        <a14:backgroundMark x1="78050" y1="32695" x2="77936" y2="32832"/>
                        <a14:backgroundMark x1="72121" y1="21751" x2="76511" y2="31190"/>
                        <a14:backgroundMark x1="71380" y1="17784" x2="74686" y2="24350"/>
                        <a14:backgroundMark x1="71494" y1="16142" x2="74344" y2="25171"/>
                        <a14:backgroundMark x1="72463" y1="26129" x2="74344" y2="29138"/>
                        <a14:backgroundMark x1="73261" y1="24624" x2="74344" y2="26402"/>
                        <a14:backgroundMark x1="73546" y1="26129" x2="74002" y2="27770"/>
                        <a14:backgroundMark x1="73375" y1="28591" x2="76853" y2="34884"/>
                        <a14:backgroundMark x1="75998" y1="30096" x2="77423" y2="33789"/>
                        <a14:backgroundMark x1="74344" y1="26949" x2="75770" y2="30917"/>
                        <a14:backgroundMark x1="74116" y1="25445" x2="74230" y2="26129"/>
                        <a14:backgroundMark x1="73774" y1="24897" x2="72577" y2="25992"/>
                        <a14:backgroundMark x1="71494" y1="22982" x2="71494" y2="22982"/>
                        <a14:backgroundMark x1="73375" y1="11218" x2="73375" y2="11218"/>
                        <a14:backgroundMark x1="73489" y1="11218" x2="73489" y2="11218"/>
                        <a14:backgroundMark x1="73489" y1="11765" x2="73489" y2="11765"/>
                      </a14:backgroundRemoval>
                    </a14:imgEffect>
                  </a14:imgLayer>
                </a14:imgProps>
              </a:ext>
            </a:extLst>
          </a:blip>
          <a:stretch>
            <a:fillRect/>
          </a:stretch>
        </p:blipFill>
        <p:spPr>
          <a:xfrm>
            <a:off x="-394074" y="170555"/>
            <a:ext cx="10693311" cy="4456562"/>
          </a:xfrm>
          <a:prstGeom prst="rect">
            <a:avLst/>
          </a:prstGeom>
        </p:spPr>
      </p:pic>
      <p:sp>
        <p:nvSpPr>
          <p:cNvPr id="19" name="TextBox 18"/>
          <p:cNvSpPr txBox="1"/>
          <p:nvPr/>
        </p:nvSpPr>
        <p:spPr>
          <a:xfrm>
            <a:off x="2733371" y="636923"/>
            <a:ext cx="487387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9Slide05 Phobia" panose="02000506000000020003" pitchFamily="2" charset="0"/>
                <a:ea typeface="+mn-ea"/>
                <a:cs typeface="+mn-cs"/>
              </a:rPr>
              <a:t>Thứ … ngày … tháng … năm …</a:t>
            </a:r>
            <a:endParaRPr kumimoji="0" lang="vi-VN" sz="4000" b="0" i="0" u="none" strike="noStrike" kern="1200" cap="none" spc="0" normalizeH="0" baseline="0" noProof="0">
              <a:ln>
                <a:noFill/>
              </a:ln>
              <a:solidFill>
                <a:prstClr val="black"/>
              </a:solidFill>
              <a:effectLst/>
              <a:uLnTx/>
              <a:uFillTx/>
              <a:latin typeface="#9Slide05 Phobia" panose="02000506000000020003" pitchFamily="2" charset="0"/>
              <a:ea typeface="+mn-ea"/>
              <a:cs typeface="+mn-cs"/>
            </a:endParaRPr>
          </a:p>
        </p:txBody>
      </p:sp>
      <p:pic>
        <p:nvPicPr>
          <p:cNvPr id="1026" name="Picture 2" descr="PHÁT TRIỂN NĂNG LỰC THẨM MỸ BẰNG TOÁN HỌC - POM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051" y="3429000"/>
            <a:ext cx="6343144" cy="354937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Toán Học Hoạt Hình | Công cụ đồ họa PSD Tải xuống miễn phí - Pikbest"/>
          <p:cNvSpPr>
            <a:spLocks noChangeAspect="1" noChangeArrowheads="1"/>
          </p:cNvSpPr>
          <p:nvPr/>
        </p:nvSpPr>
        <p:spPr bwMode="auto">
          <a:xfrm>
            <a:off x="4647244" y="34367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p:cNvPicPr>
            <a:picLocks noChangeAspect="1"/>
          </p:cNvPicPr>
          <p:nvPr/>
        </p:nvPicPr>
        <p:blipFill>
          <a:blip r:embed="rId6"/>
          <a:stretch>
            <a:fillRect/>
          </a:stretch>
        </p:blipFill>
        <p:spPr>
          <a:xfrm>
            <a:off x="8966038" y="258169"/>
            <a:ext cx="2799288" cy="2799288"/>
          </a:xfrm>
          <a:prstGeom prst="rect">
            <a:avLst/>
          </a:prstGeom>
        </p:spPr>
      </p:pic>
      <p:pic>
        <p:nvPicPr>
          <p:cNvPr id="9" name="Picture 8"/>
          <p:cNvPicPr>
            <a:picLocks noChangeAspect="1"/>
          </p:cNvPicPr>
          <p:nvPr/>
        </p:nvPicPr>
        <p:blipFill>
          <a:blip r:embed="rId7"/>
          <a:stretch>
            <a:fillRect/>
          </a:stretch>
        </p:blipFill>
        <p:spPr>
          <a:xfrm>
            <a:off x="660584" y="1434089"/>
            <a:ext cx="9851990" cy="4005419"/>
          </a:xfrm>
          <a:prstGeom prst="rect">
            <a:avLst/>
          </a:prstGeom>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1"/>
            <a:stretch>
              <a:fillRect/>
            </a:stretch>
          </a:blipFill>
        </p:spPr>
        <p:txBody>
          <a:bodyPr/>
          <a:lstStyle/>
          <a:p>
            <a:endParaRPr lang="en-US"/>
          </a:p>
        </p:txBody>
      </p:sp>
      <p:grpSp>
        <p:nvGrpSpPr>
          <p:cNvPr id="2" name="Group 1"/>
          <p:cNvGrpSpPr/>
          <p:nvPr/>
        </p:nvGrpSpPr>
        <p:grpSpPr>
          <a:xfrm>
            <a:off x="1811621" y="1624820"/>
            <a:ext cx="8568757" cy="3608360"/>
            <a:chOff x="5250004" y="6585062"/>
            <a:chExt cx="13208089" cy="5210999"/>
          </a:xfrm>
        </p:grpSpPr>
        <p:sp>
          <p:nvSpPr>
            <p:cNvPr id="3" name="TextBox 2"/>
            <p:cNvSpPr txBox="1"/>
            <p:nvPr/>
          </p:nvSpPr>
          <p:spPr>
            <a:xfrm>
              <a:off x="5250004" y="6585062"/>
              <a:ext cx="13208089" cy="5210999"/>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LUYỆN ĐỌC THÀNH TIẾNG</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sp>
          <p:nvSpPr>
            <p:cNvPr id="4" name="TextBox 3"/>
            <p:cNvSpPr txBox="1"/>
            <p:nvPr/>
          </p:nvSpPr>
          <p:spPr>
            <a:xfrm>
              <a:off x="5250004" y="6585062"/>
              <a:ext cx="13208089" cy="5210999"/>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L</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U</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Y</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Ệ</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 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Ọ</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H</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À</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H</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 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I</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Ế</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MTD Summer Show" pitchFamily="50" charset="0"/>
                  <a:ea typeface="+mn-ea"/>
                  <a:cs typeface="+mn-cs"/>
                </a:rPr>
                <a:t>G</a:t>
              </a:r>
              <a:endParaRPr kumimoji="0" lang="en-US" sz="88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MTD Summer Show" pitchFamily="50" charset="0"/>
                <a:ea typeface="+mn-ea"/>
                <a:cs typeface="+mn-cs"/>
              </a:endParaRPr>
            </a:p>
          </p:txBody>
        </p:sp>
      </p:grpSp>
      <p:grpSp>
        <p:nvGrpSpPr>
          <p:cNvPr id="5" name="Group 4"/>
          <p:cNvGrpSpPr/>
          <p:nvPr/>
        </p:nvGrpSpPr>
        <p:grpSpPr>
          <a:xfrm>
            <a:off x="2825894" y="1190495"/>
            <a:ext cx="6976836" cy="830997"/>
            <a:chOff x="-555806" y="0"/>
            <a:chExt cx="4930277" cy="830997"/>
          </a:xfrm>
        </p:grpSpPr>
        <p:sp>
          <p:nvSpPr>
            <p:cNvPr id="6" name="文本框 18"/>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7" name="文本框 18"/>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sp>
        <p:nvSpPr>
          <p:cNvPr id="10" name="Freeform 9"/>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2" name="Picture 11" descr="A group of kids reading book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184164" y="351771"/>
            <a:ext cx="2799288" cy="2799288"/>
          </a:xfrm>
          <a:prstGeom prst="rect">
            <a:avLst/>
          </a:prstGeom>
        </p:spPr>
      </p:pic>
    </p:spTree>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50" fill="hold"/>
                                            <p:tgtEl>
                                              <p:spTgt spid="2"/>
                                            </p:tgtEl>
                                            <p:attrNameLst>
                                              <p:attrName>ppt_w</p:attrName>
                                            </p:attrNameLst>
                                          </p:cBhvr>
                                          <p:tavLst>
                                            <p:tav tm="0">
                                              <p:val>
                                                <p:fltVal val="0"/>
                                              </p:val>
                                            </p:tav>
                                            <p:tav tm="100000">
                                              <p:val>
                                                <p:strVal val="#ppt_w"/>
                                              </p:val>
                                            </p:tav>
                                          </p:tavLst>
                                        </p:anim>
                                        <p:anim calcmode="lin" valueType="num">
                                          <p:cBhvr>
                                            <p:cTn id="13" dur="250" fill="hold"/>
                                            <p:tgtEl>
                                              <p:spTgt spid="2"/>
                                            </p:tgtEl>
                                            <p:attrNameLst>
                                              <p:attrName>ppt_h</p:attrName>
                                            </p:attrNameLst>
                                          </p:cBhvr>
                                          <p:tavLst>
                                            <p:tav tm="0">
                                              <p:val>
                                                <p:fltVal val="0"/>
                                              </p:val>
                                            </p:tav>
                                            <p:tav tm="100000">
                                              <p:val>
                                                <p:strVal val="#ppt_h"/>
                                              </p:val>
                                            </p:tav>
                                          </p:tavLst>
                                        </p:anim>
                                        <p:animEffect transition="in" filter="fade">
                                          <p:cBhvr>
                                            <p:cTn id="14" dur="25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par>
                              <p:cTn id="15" fill="hold">
                                <p:stCondLst>
                                  <p:cond delay="1000"/>
                                </p:stCondLst>
                                <p:childTnLst>
                                  <p:par>
                                    <p:cTn id="16" presetID="6" presetClass="emph" presetSubtype="0" fill="hold" nodeType="afterEffect" p14:presetBounceEnd="98000">
                                      <p:stCondLst>
                                        <p:cond delay="0"/>
                                      </p:stCondLst>
                                      <p:childTnLst>
                                        <p:animScale p14:bounceEnd="98000">
                                          <p:cBhvr>
                                            <p:cTn id="17"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50" fill="hold"/>
                                            <p:tgtEl>
                                              <p:spTgt spid="2"/>
                                            </p:tgtEl>
                                            <p:attrNameLst>
                                              <p:attrName>ppt_w</p:attrName>
                                            </p:attrNameLst>
                                          </p:cBhvr>
                                          <p:tavLst>
                                            <p:tav tm="0">
                                              <p:val>
                                                <p:fltVal val="0"/>
                                              </p:val>
                                            </p:tav>
                                            <p:tav tm="100000">
                                              <p:val>
                                                <p:strVal val="#ppt_w"/>
                                              </p:val>
                                            </p:tav>
                                          </p:tavLst>
                                        </p:anim>
                                        <p:anim calcmode="lin" valueType="num">
                                          <p:cBhvr>
                                            <p:cTn id="13" dur="250" fill="hold"/>
                                            <p:tgtEl>
                                              <p:spTgt spid="2"/>
                                            </p:tgtEl>
                                            <p:attrNameLst>
                                              <p:attrName>ppt_h</p:attrName>
                                            </p:attrNameLst>
                                          </p:cBhvr>
                                          <p:tavLst>
                                            <p:tav tm="0">
                                              <p:val>
                                                <p:fltVal val="0"/>
                                              </p:val>
                                            </p:tav>
                                            <p:tav tm="100000">
                                              <p:val>
                                                <p:strVal val="#ppt_h"/>
                                              </p:val>
                                            </p:tav>
                                          </p:tavLst>
                                        </p:anim>
                                        <p:animEffect transition="in" filter="fade">
                                          <p:cBhvr>
                                            <p:cTn id="14" dur="25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par>
                              <p:cTn id="15" fill="hold">
                                <p:stCondLst>
                                  <p:cond delay="1000"/>
                                </p:stCondLst>
                                <p:childTnLst>
                                  <p:par>
                                    <p:cTn id="16" presetID="6" presetClass="emph" presetSubtype="0" fill="hold" nodeType="afterEffect">
                                      <p:stCondLst>
                                        <p:cond delay="0"/>
                                      </p:stCondLst>
                                      <p:childTnLst>
                                        <p:animScale>
                                          <p:cBhvr>
                                            <p:cTn id="17" dur="2000" fill="hold"/>
                                            <p:tgtEl>
                                              <p:spTgt spid="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
            <a:stretch>
              <a:fillRect/>
            </a:stretch>
          </a:blipFill>
        </p:spPr>
        <p:txBody>
          <a:bodyPr/>
          <a:lstStyle/>
          <a:p>
            <a:endParaRPr lang="en-US"/>
          </a:p>
        </p:txBody>
      </p:sp>
      <p:sp>
        <p:nvSpPr>
          <p:cNvPr id="22" name="Freeform 3"/>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1" name="Group 10"/>
          <p:cNvGrpSpPr/>
          <p:nvPr/>
        </p:nvGrpSpPr>
        <p:grpSpPr>
          <a:xfrm>
            <a:off x="603399" y="1531044"/>
            <a:ext cx="6548524" cy="2130907"/>
            <a:chOff x="5096037" y="6577740"/>
            <a:chExt cx="13362056" cy="3077342"/>
          </a:xfrm>
        </p:grpSpPr>
        <p:sp>
          <p:nvSpPr>
            <p:cNvPr id="12" name="TextBox 11"/>
            <p:cNvSpPr txBox="1"/>
            <p:nvPr/>
          </p:nvSpPr>
          <p:spPr>
            <a:xfrm>
              <a:off x="5250005" y="6585061"/>
              <a:ext cx="13208088" cy="307002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Đọc mẫu</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
          <p:nvSpPr>
            <p:cNvPr id="13" name="TextBox 12"/>
            <p:cNvSpPr txBox="1"/>
            <p:nvPr/>
          </p:nvSpPr>
          <p:spPr>
            <a:xfrm>
              <a:off x="5096037" y="6577740"/>
              <a:ext cx="13208092" cy="307002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ọ</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m</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ẫ</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u</a:t>
              </a:r>
              <a:endParaRPr kumimoji="0" lang="en-US" sz="8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grpSp>
      <p:grpSp>
        <p:nvGrpSpPr>
          <p:cNvPr id="5" name="Group 4"/>
          <p:cNvGrpSpPr/>
          <p:nvPr/>
        </p:nvGrpSpPr>
        <p:grpSpPr>
          <a:xfrm>
            <a:off x="1261693" y="4460013"/>
            <a:ext cx="4243485" cy="1802008"/>
            <a:chOff x="1261693" y="4460013"/>
            <a:chExt cx="4243485" cy="1802008"/>
          </a:xfrm>
        </p:grpSpPr>
        <p:sp>
          <p:nvSpPr>
            <p:cNvPr id="9" name="Rectangle: Rounded Corners 26"/>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419" t="24137" r="17940" b="18855"/>
            <a:stretch>
              <a:fillRect/>
            </a:stretch>
          </p:blipFill>
          <p:spPr>
            <a:xfrm>
              <a:off x="1261693" y="4460013"/>
              <a:ext cx="2074901" cy="1802008"/>
            </a:xfrm>
            <a:prstGeom prst="rect">
              <a:avLst/>
            </a:prstGeom>
          </p:spPr>
        </p:pic>
      </p:grpSp>
      <p:grpSp>
        <p:nvGrpSpPr>
          <p:cNvPr id="4" name="Group 3"/>
          <p:cNvGrpSpPr/>
          <p:nvPr/>
        </p:nvGrpSpPr>
        <p:grpSpPr>
          <a:xfrm>
            <a:off x="3925711" y="2830690"/>
            <a:ext cx="3312319" cy="1162566"/>
            <a:chOff x="3925711" y="2830690"/>
            <a:chExt cx="3312319" cy="1162566"/>
          </a:xfrm>
        </p:grpSpPr>
        <p:sp>
          <p:nvSpPr>
            <p:cNvPr id="6" name="Rectangle: Rounded Corners 20"/>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7" name="Picture 16"/>
            <p:cNvPicPr>
              <a:picLocks noChangeAspect="1"/>
            </p:cNvPicPr>
            <p:nvPr/>
          </p:nvPicPr>
          <p:blipFill>
            <a:blip r:embed="rId6"/>
            <a:stretch>
              <a:fillRect/>
            </a:stretch>
          </p:blipFill>
          <p:spPr>
            <a:xfrm>
              <a:off x="3925711" y="2939727"/>
              <a:ext cx="1012312" cy="1012312"/>
            </a:xfrm>
            <a:prstGeom prst="rect">
              <a:avLst/>
            </a:prstGeom>
          </p:spPr>
        </p:pic>
      </p:grpSp>
      <p:grpSp>
        <p:nvGrpSpPr>
          <p:cNvPr id="2" name="Group 1"/>
          <p:cNvGrpSpPr/>
          <p:nvPr/>
        </p:nvGrpSpPr>
        <p:grpSpPr>
          <a:xfrm>
            <a:off x="133740" y="2752512"/>
            <a:ext cx="3485482" cy="1243620"/>
            <a:chOff x="133740" y="2752512"/>
            <a:chExt cx="3485482" cy="1243620"/>
          </a:xfrm>
        </p:grpSpPr>
        <p:sp>
          <p:nvSpPr>
            <p:cNvPr id="3" name="Rectangle: Rounded Corners 14"/>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grpSp>
          <p:nvGrpSpPr>
            <p:cNvPr id="21" name="Group 20"/>
            <p:cNvGrpSpPr/>
            <p:nvPr/>
          </p:nvGrpSpPr>
          <p:grpSpPr>
            <a:xfrm>
              <a:off x="133740" y="2752512"/>
              <a:ext cx="956425" cy="1243620"/>
              <a:chOff x="-4373448" y="-1956816"/>
              <a:chExt cx="4876800" cy="6237159"/>
            </a:xfrm>
          </p:grpSpPr>
          <p:pic>
            <p:nvPicPr>
              <p:cNvPr id="9218" name="Picture 2" descr="Open book - Free education ic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8"/>
              <a:srcRect t="23900" b="29559"/>
              <a:stretch>
                <a:fillRect/>
              </a:stretch>
            </p:blipFill>
            <p:spPr>
              <a:xfrm>
                <a:off x="-3781044" y="-1956816"/>
                <a:ext cx="3604758" cy="1680328"/>
              </a:xfrm>
              <a:prstGeom prst="rect">
                <a:avLst/>
              </a:prstGeom>
            </p:spPr>
          </p:pic>
        </p:grpSp>
      </p:grpSp>
      <p:sp>
        <p:nvSpPr>
          <p:cNvPr id="18" name="Freeform 10"/>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2823276" y="334223"/>
            <a:ext cx="6416136" cy="979354"/>
            <a:chOff x="-429295" y="2382218"/>
            <a:chExt cx="7765173" cy="1313224"/>
          </a:xfrm>
        </p:grpSpPr>
        <p:sp>
          <p:nvSpPr>
            <p:cNvPr id="9" name="TextBox 8"/>
            <p:cNvSpPr txBox="1"/>
            <p:nvPr/>
          </p:nvSpPr>
          <p:spPr>
            <a:xfrm>
              <a:off x="-429295" y="2382218"/>
              <a:ext cx="7704860" cy="131322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defRPr/>
              </a:pPr>
              <a:r>
                <a:rPr kumimoji="0" lang="en-US" sz="4800" b="0" i="0" u="none" strike="noStrike" kern="1200" cap="none" spc="0" normalizeH="0" baseline="0" noProof="0">
                  <a:ln w="127000">
                    <a:solidFill>
                      <a:prstClr val="white"/>
                    </a:solidFill>
                  </a:ln>
                  <a:solidFill>
                    <a:prstClr val="white"/>
                  </a:solidFill>
                  <a:effectLst>
                    <a:outerShdw dist="88900" dir="3600000" algn="tl" rotWithShape="0">
                      <a:srgbClr val="5B9BD5">
                        <a:lumMod val="40000"/>
                        <a:lumOff val="60000"/>
                      </a:srgbClr>
                    </a:outerShdw>
                  </a:effectLst>
                  <a:uLnTx/>
                  <a:uFillTx/>
                  <a:latin typeface="UVN Banh Mi" pitchFamily="2" charset="0"/>
                  <a:cs typeface="Arial" panose="020B0604020202020204" pitchFamily="34" charset="0"/>
                </a:rPr>
                <a:t>Cậu bé say mê toán học</a:t>
              </a:r>
              <a:endParaRPr kumimoji="0" lang="vi-VN" sz="4800" b="0" i="0" u="none" strike="noStrike" kern="1200" cap="none" spc="0" normalizeH="0" baseline="0" noProof="0">
                <a:ln w="127000">
                  <a:solidFill>
                    <a:prstClr val="white"/>
                  </a:solidFill>
                </a:ln>
                <a:solidFill>
                  <a:prstClr val="white"/>
                </a:solidFill>
                <a:effectLst>
                  <a:outerShdw dist="88900" dir="3600000" algn="tl" rotWithShape="0">
                    <a:srgbClr val="5B9BD5">
                      <a:lumMod val="40000"/>
                      <a:lumOff val="60000"/>
                    </a:srgbClr>
                  </a:outerShdw>
                </a:effectLst>
                <a:uLnTx/>
                <a:uFillTx/>
                <a:latin typeface="UTM Edwardian" panose="02040603050506020204" pitchFamily="18" charset="0"/>
                <a:cs typeface="Arial" panose="020B0604020202020204" pitchFamily="34" charset="0"/>
              </a:endParaRPr>
            </a:p>
          </p:txBody>
        </p:sp>
        <p:sp>
          <p:nvSpPr>
            <p:cNvPr id="10" name="TextBox 9"/>
            <p:cNvSpPr txBox="1"/>
            <p:nvPr/>
          </p:nvSpPr>
          <p:spPr>
            <a:xfrm>
              <a:off x="-368983" y="2382218"/>
              <a:ext cx="7704861" cy="131322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defRPr/>
              </a:pPr>
              <a:r>
                <a:rPr kumimoji="0" lang="sv-SE" sz="4800" b="0" i="0" u="none" strike="noStrike" kern="1200" cap="none" spc="0" normalizeH="0" baseline="0" noProof="0">
                  <a:ln w="19050">
                    <a:solidFill>
                      <a:schemeClr val="tx1"/>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VN Banh Mi" pitchFamily="2" charset="0"/>
                  <a:cs typeface="Arial" panose="020B0604020202020204" pitchFamily="34" charset="0"/>
                </a:rPr>
                <a:t>Cậu bé say mê toán học</a:t>
              </a:r>
              <a:endParaRPr kumimoji="0" lang="sv-SE" sz="4800" b="0" i="0" u="none" strike="noStrike" kern="1200" cap="none" spc="0" normalizeH="0" baseline="0" noProof="0" dirty="0">
                <a:ln w="19050">
                  <a:solidFill>
                    <a:schemeClr val="tx1"/>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VN Banh Mi" pitchFamily="2" charset="0"/>
                <a:cs typeface="Arial" panose="020B0604020202020204" pitchFamily="34" charset="0"/>
              </a:endParaRPr>
            </a:p>
          </p:txBody>
        </p:sp>
      </p:grpSp>
      <p:sp>
        <p:nvSpPr>
          <p:cNvPr id="11" name="TextBox 10"/>
          <p:cNvSpPr txBox="1"/>
          <p:nvPr/>
        </p:nvSpPr>
        <p:spPr>
          <a:xfrm>
            <a:off x="491259" y="1166842"/>
            <a:ext cx="11110191" cy="4524315"/>
          </a:xfrm>
          <a:prstGeom prst="rect">
            <a:avLst/>
          </a:prstGeom>
          <a:noFill/>
        </p:spPr>
        <p:txBody>
          <a:bodyPr wrap="square">
            <a:spAutoFit/>
          </a:bodyPr>
          <a:lstStyle/>
          <a:p>
            <a:pPr algn="just"/>
            <a:r>
              <a:rPr lang="en-US" sz="36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000000"/>
                </a:solidFill>
                <a:latin typeface="Calibri" panose="020F0502020204030204" pitchFamily="34" charset="0"/>
                <a:ea typeface="Calibri" panose="020F0502020204030204" pitchFamily="34" charset="0"/>
                <a:cs typeface="Calibri" panose="020F0502020204030204" pitchFamily="34" charset="0"/>
              </a:rPr>
              <a:t>Ở thành phố Phan Rang – Tháp Chàm, tỉnh Ninh Thuận, có một bạn nhỏ người dân tộc Chăm tên là Đổng Trọng Nghĩa. Ở nhà, mọi người thường gọi Nghĩa là Ja Aok – tên một chàng dũng sĩ trong truyện cổ tích Chăm – với ước mong cậu luôn khoẻ mạnh, thông minh và tốt bụng. </a:t>
            </a:r>
            <a:endParaRPr lang="vi-VN" sz="36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en-US" sz="36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a:solidFill>
                  <a:srgbClr val="000000"/>
                </a:solidFill>
                <a:latin typeface="Calibri" panose="020F0502020204030204" pitchFamily="34" charset="0"/>
                <a:ea typeface="Calibri" panose="020F0502020204030204" pitchFamily="34" charset="0"/>
                <a:cs typeface="Calibri" panose="020F0502020204030204" pitchFamily="34" charset="0"/>
              </a:rPr>
              <a:t>Lên bốn tuổi, Nghĩa đã sớm bộc lộ năng khiếu toán học. Em tính nhẩm rất nhanh và đặc biệt thích thú với những trò chơi đố vui về toán.</a:t>
            </a:r>
            <a:endParaRPr lang="vi-VN" sz="3600" b="0" i="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93709" y="5039999"/>
            <a:ext cx="2550391" cy="1438461"/>
          </a:xfrm>
          <a:prstGeom prst="rect">
            <a:avLst/>
          </a:prstGeom>
        </p:spPr>
      </p:pic>
    </p:spTree>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386F1997-58C0-48A7-8DE7-DA983B7E2904}">
  <ds:schemaRefs/>
</ds:datastoreItem>
</file>

<file path=customXml/itemProps2.xml><?xml version="1.0" encoding="utf-8"?>
<ds:datastoreItem xmlns:ds="http://schemas.openxmlformats.org/officeDocument/2006/customXml" ds:itemID="{93ED9EF5-CF86-4AC8-B414-1A03C4613B46}">
  <ds:schemaRefs/>
</ds:datastoreItem>
</file>

<file path=customXml/itemProps3.xml><?xml version="1.0" encoding="utf-8"?>
<ds:datastoreItem xmlns:ds="http://schemas.openxmlformats.org/officeDocument/2006/customXml" ds:itemID="{4447383A-52EE-4670-BBCF-32741AFB336D}">
  <ds:schemaRefs/>
</ds:datastoreItem>
</file>

<file path=docProps/app.xml><?xml version="1.0" encoding="utf-8"?>
<Properties xmlns="http://schemas.openxmlformats.org/officeDocument/2006/extended-properties" xmlns:vt="http://schemas.openxmlformats.org/officeDocument/2006/docPropsVTypes">
  <Template>9Slide.vn</Template>
  <TotalTime>0</TotalTime>
  <Words>7762</Words>
  <Application>WPS Presentation</Application>
  <PresentationFormat>Widescreen</PresentationFormat>
  <Paragraphs>240</Paragraphs>
  <Slides>45</Slides>
  <Notes>2</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45</vt:i4>
      </vt:variant>
    </vt:vector>
  </HeadingPairs>
  <TitlesOfParts>
    <vt:vector size="74" baseType="lpstr">
      <vt:lpstr>Arial</vt:lpstr>
      <vt:lpstr>SimSun</vt:lpstr>
      <vt:lpstr>Wingdings</vt:lpstr>
      <vt:lpstr>#9Slide05 Phobia</vt:lpstr>
      <vt:lpstr>Yu Gothic UI</vt:lpstr>
      <vt:lpstr>Calibri</vt:lpstr>
      <vt:lpstr>MTD Summer Show</vt:lpstr>
      <vt:lpstr>Segoe Print</vt:lpstr>
      <vt:lpstr>LNTH-LuoLuoNotangYuanTi 1</vt:lpstr>
      <vt:lpstr>Yu Gothic</vt:lpstr>
      <vt:lpstr>Times New Roman</vt:lpstr>
      <vt:lpstr>Calibri</vt:lpstr>
      <vt:lpstr>Aptos</vt:lpstr>
      <vt:lpstr>字魂65号-时光手札体</vt:lpstr>
      <vt:lpstr>UTM Mother</vt:lpstr>
      <vt:lpstr>等线</vt:lpstr>
      <vt:lpstr>UTM Duepuntozero</vt:lpstr>
      <vt:lpstr>UVN Banh Mi</vt:lpstr>
      <vt:lpstr>UTM Edwardian</vt:lpstr>
      <vt:lpstr>Segoe UI</vt:lpstr>
      <vt:lpstr>Microsoft YaHei</vt:lpstr>
      <vt:lpstr>Arial Unicode MS</vt:lpstr>
      <vt:lpstr>Aptos Display</vt:lpstr>
      <vt:lpstr>Segoe UI Variable Display</vt:lpstr>
      <vt:lpstr>Roboto</vt:lpstr>
      <vt:lpstr>UTM Showcard</vt:lpstr>
      <vt:lpstr>iCiel Pony</vt:lpstr>
      <vt:lpstr>Wide Latin</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Thùy Linh</cp:lastModifiedBy>
  <cp:revision>18</cp:revision>
  <dcterms:created xsi:type="dcterms:W3CDTF">2023-07-30T15:19:00Z</dcterms:created>
  <dcterms:modified xsi:type="dcterms:W3CDTF">2025-10-06T07:33:59Z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y fmtid="{D5CDD505-2E9C-101B-9397-08002B2CF9AE}" pid="3" name="ICV">
    <vt:lpwstr>FC06C7235F504BD5953675D1E37FF84C_12</vt:lpwstr>
  </property>
  <property fmtid="{D5CDD505-2E9C-101B-9397-08002B2CF9AE}" pid="4" name="KSOProductBuildVer">
    <vt:lpwstr>1033-12.2.0.22549</vt:lpwstr>
  </property>
</Properties>
</file>