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26"/>
  </p:notesMasterIdLst>
  <p:sldIdLst>
    <p:sldId id="258" r:id="rId4"/>
    <p:sldId id="259" r:id="rId5"/>
    <p:sldId id="260" r:id="rId6"/>
    <p:sldId id="308" r:id="rId7"/>
    <p:sldId id="267" r:id="rId8"/>
    <p:sldId id="309" r:id="rId9"/>
    <p:sldId id="353" r:id="rId10"/>
    <p:sldId id="354" r:id="rId11"/>
    <p:sldId id="355" r:id="rId12"/>
    <p:sldId id="356" r:id="rId13"/>
    <p:sldId id="357" r:id="rId14"/>
    <p:sldId id="358" r:id="rId15"/>
    <p:sldId id="317" r:id="rId16"/>
    <p:sldId id="360" r:id="rId17"/>
    <p:sldId id="363" r:id="rId18"/>
    <p:sldId id="361" r:id="rId19"/>
    <p:sldId id="362" r:id="rId20"/>
    <p:sldId id="269" r:id="rId21"/>
    <p:sldId id="301" r:id="rId22"/>
    <p:sldId id="302" r:id="rId23"/>
    <p:sldId id="304" r:id="rId24"/>
    <p:sldId id="305" r:id="rId25"/>
    <p:sldId id="306" r:id="rId27"/>
    <p:sldId id="359" r:id="rId28"/>
    <p:sldId id="276" r:id="rId29"/>
    <p:sldId id="277" r:id="rId30"/>
    <p:sldId id="278" r:id="rId31"/>
    <p:sldId id="279" r:id="rId32"/>
    <p:sldId id="281" r:id="rId33"/>
    <p:sldId id="282" r:id="rId34"/>
    <p:sldId id="28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C2C85"/>
    <a:srgbClr val="FCC2FC"/>
    <a:srgbClr val="FF5033"/>
    <a:srgbClr val="FFB2A6"/>
    <a:srgbClr val="F94A29"/>
    <a:srgbClr val="B5F1CC"/>
    <a:srgbClr val="FFF6BD"/>
    <a:srgbClr val="FFF89A"/>
    <a:srgbClr val="FFE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08" autoAdjust="0"/>
    <p:restoredTop sz="78947" autoAdjust="0"/>
  </p:normalViewPr>
  <p:slideViewPr>
    <p:cSldViewPr snapToGrid="0">
      <p:cViewPr>
        <p:scale>
          <a:sx n="25" d="100"/>
          <a:sy n="25" d="100"/>
        </p:scale>
        <p:origin x="2466" y="7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notesMaster" Target="notesMasters/notes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53DB7-3ED9-480E-95F7-A401D7FCFF4D}"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2B766-1DF4-4786-9114-2F95A1EB91D6}"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F36B46-36BC-4478-B36A-082DA069441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7D595EB-BA7A-4628-B56D-8B4F4CA5AB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7D595EB-BA7A-4628-B56D-8B4F4CA5AB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7D595EB-BA7A-4628-B56D-8B4F4CA5AB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cSld>
  <p:clrMapOvr>
    <a:masterClrMapping/>
  </p:clrMapOvr>
  <p:transition spd="slow" advClick="0" advTm="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cSld>
  <p:clrMapOvr>
    <a:masterClrMapping/>
  </p:clrMapOvr>
  <p:transition spd="slow" advClick="0" advTm="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7252ADDE-1590-4FEE-8519-0C4E710815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252ADDE-1590-4FEE-8519-0C4E710815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7252ADDE-1590-4FEE-8519-0C4E710815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7252ADDE-1590-4FEE-8519-0C4E7108153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7252ADDE-1590-4FEE-8519-0C4E71081533}"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7252ADDE-1590-4FEE-8519-0C4E71081533}"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7D595EB-BA7A-4628-B56D-8B4F4CA5AB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52ADDE-1590-4FEE-8519-0C4E71081533}"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252ADDE-1590-4FEE-8519-0C4E7108153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7252ADDE-1590-4FEE-8519-0C4E71081533}"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252ADDE-1590-4FEE-8519-0C4E710815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7252ADDE-1590-4FEE-8519-0C4E71081533}"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3558FC-3AA9-48D1-AA88-DB97F60A48CE}"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7D595EB-BA7A-4628-B56D-8B4F4CA5AB82}"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7D595EB-BA7A-4628-B56D-8B4F4CA5AB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7D595EB-BA7A-4628-B56D-8B4F4CA5AB82}"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7D595EB-BA7A-4628-B56D-8B4F4CA5AB82}"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595EB-BA7A-4628-B56D-8B4F4CA5AB82}"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7D595EB-BA7A-4628-B56D-8B4F4CA5AB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7D595EB-BA7A-4628-B56D-8B4F4CA5AB82}"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D199B9-8C4C-4617-B451-65BC4C14B753}"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pn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2" Type="http://schemas.openxmlformats.org/officeDocument/2006/relationships/theme" Target="../theme/theme2.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D595EB-BA7A-4628-B56D-8B4F4CA5AB82}"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D199B9-8C4C-4617-B451-65BC4C14B753}" type="slidenum">
              <a:rPr lang="en-US" smtClean="0"/>
            </a:fld>
            <a:endParaRPr lang="en-US"/>
          </a:p>
        </p:txBody>
      </p:sp>
      <p:sp>
        <p:nvSpPr>
          <p:cNvPr id="7" name="Freeform 5"/>
          <p:cNvSpPr/>
          <p:nvPr userDrawn="1"/>
        </p:nvSpPr>
        <p:spPr>
          <a:xfrm>
            <a:off x="0" y="-138036"/>
            <a:ext cx="12192000" cy="6996036"/>
          </a:xfrm>
          <a:custGeom>
            <a:avLst/>
            <a:gdLst/>
            <a:ahLst/>
            <a:cxnLst/>
            <a:rect l="l" t="t" r="r" b="b"/>
            <a:pathLst>
              <a:path w="13141078" h="8229600">
                <a:moveTo>
                  <a:pt x="0" y="0"/>
                </a:moveTo>
                <a:lnTo>
                  <a:pt x="13141078" y="0"/>
                </a:lnTo>
                <a:lnTo>
                  <a:pt x="13141078" y="8229600"/>
                </a:lnTo>
                <a:lnTo>
                  <a:pt x="0" y="8229600"/>
                </a:lnTo>
                <a:lnTo>
                  <a:pt x="0" y="0"/>
                </a:lnTo>
                <a:close/>
              </a:path>
            </a:pathLst>
          </a:custGeom>
          <a:blipFill>
            <a:blip r:embed="rId14"/>
            <a:stretch>
              <a:fillRect/>
            </a:stretch>
          </a:blipFill>
        </p:spPr>
        <p:txBody>
          <a:bodyPr/>
          <a:lstStyle/>
          <a:p>
            <a:endParaRPr lang="en-US"/>
          </a:p>
        </p:txBody>
      </p:sp>
      <p:pic>
        <p:nvPicPr>
          <p:cNvPr id="17" name="Picture 1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381788" y="10371503"/>
            <a:ext cx="1961823" cy="19645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52ADDE-1590-4FEE-8519-0C4E71081533}"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3558FC-3AA9-48D1-AA88-DB97F60A48CE}"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hdphoto" Target="../media/image23.wdp"/><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9.png"/><Relationship Id="rId2" Type="http://schemas.openxmlformats.org/officeDocument/2006/relationships/image" Target="../media/image4.png"/><Relationship Id="rId10" Type="http://schemas.openxmlformats.org/officeDocument/2006/relationships/slideLayout" Target="../slideLayouts/slideLayout7.xml"/><Relationship Id="rId1" Type="http://schemas.openxmlformats.org/officeDocument/2006/relationships/image" Target="../media/image3.GIF"/></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7.emf"/><Relationship Id="rId3" Type="http://schemas.openxmlformats.org/officeDocument/2006/relationships/image" Target="../media/image16.emf"/><Relationship Id="rId2" Type="http://schemas.openxmlformats.org/officeDocument/2006/relationships/image" Target="../media/image29.png"/><Relationship Id="rId1" Type="http://schemas.openxmlformats.org/officeDocument/2006/relationships/image" Target="../media/image14.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9.png"/><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image" Target="../media/image3.GIF"/></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2.png"/><Relationship Id="rId4" Type="http://schemas.microsoft.com/office/2007/relationships/hdphoto" Target="../media/image11.wdp"/><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image" Target="../media/image3.GIF"/></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image36.wdp"/><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image" Target="../media/image3.GIF"/></Relationships>
</file>

<file path=ppt/slides/_rels/slide23.xml.rels><?xml version="1.0" encoding="UTF-8" standalone="yes"?>
<Relationships xmlns="http://schemas.openxmlformats.org/package/2006/relationships"><Relationship Id="rId9" Type="http://schemas.openxmlformats.org/officeDocument/2006/relationships/image" Target="../media/image46.png"/><Relationship Id="rId8" Type="http://schemas.openxmlformats.org/officeDocument/2006/relationships/image" Target="../media/image45.png"/><Relationship Id="rId7" Type="http://schemas.openxmlformats.org/officeDocument/2006/relationships/image" Target="../media/image44.png"/><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4.png"/><Relationship Id="rId12" Type="http://schemas.openxmlformats.org/officeDocument/2006/relationships/notesSlide" Target="../notesSlides/notesSlide2.xml"/><Relationship Id="rId11" Type="http://schemas.openxmlformats.org/officeDocument/2006/relationships/slideLayout" Target="../slideLayouts/slideLayout7.xml"/><Relationship Id="rId10" Type="http://schemas.openxmlformats.org/officeDocument/2006/relationships/image" Target="../media/image47.png"/><Relationship Id="rId1" Type="http://schemas.openxmlformats.org/officeDocument/2006/relationships/image" Target="../media/image3.GI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GIF"/></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2.jpeg"/></Relationships>
</file>

<file path=ppt/slides/_rels/slide29.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audio" Target="../media/audio1.wav"/><Relationship Id="rId4" Type="http://schemas.openxmlformats.org/officeDocument/2006/relationships/image" Target="../media/image51.png"/><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5.png"/><Relationship Id="rId6" Type="http://schemas.openxmlformats.org/officeDocument/2006/relationships/image" Target="../media/image54.png"/><Relationship Id="rId5" Type="http://schemas.microsoft.com/office/2007/relationships/hdphoto" Target="../media/image53.wdp"/><Relationship Id="rId4" Type="http://schemas.openxmlformats.org/officeDocument/2006/relationships/image" Target="../media/image52.png"/><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image" Target="../media/image3.GI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2.wav"/><Relationship Id="rId1"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8.png"/><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p:cNvPicPr>
            <a:picLocks noChangeAspect="1"/>
          </p:cNvPicPr>
          <p:nvPr/>
        </p:nvPicPr>
        <p:blipFill>
          <a:blip r:embed="rId4"/>
          <a:stretch>
            <a:fillRect/>
          </a:stretch>
        </p:blipFill>
        <p:spPr>
          <a:xfrm>
            <a:off x="0" y="5907024"/>
            <a:ext cx="12192000" cy="950976"/>
          </a:xfrm>
          <a:prstGeom prst="rect">
            <a:avLst/>
          </a:prstGeom>
        </p:spPr>
      </p:pic>
      <p:sp>
        <p:nvSpPr>
          <p:cNvPr id="18" name="TextBox 17"/>
          <p:cNvSpPr txBox="1"/>
          <p:nvPr/>
        </p:nvSpPr>
        <p:spPr>
          <a:xfrm>
            <a:off x="4401777" y="1089026"/>
            <a:ext cx="3388447" cy="707886"/>
          </a:xfrm>
          <a:prstGeom prst="rect">
            <a:avLst/>
          </a:prstGeom>
          <a:noFill/>
        </p:spPr>
        <p:txBody>
          <a:bodyPr wrap="square" rtlCol="0">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Tiếng</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rPr>
              <a:t>Việt</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VN Banh Mi" pitchFamily="2" charset="0"/>
            </a:endParaRPr>
          </a:p>
        </p:txBody>
      </p:sp>
      <p:pic>
        <p:nvPicPr>
          <p:cNvPr id="2" name="Picture 1"/>
          <p:cNvPicPr>
            <a:picLocks noChangeAspect="1"/>
          </p:cNvPicPr>
          <p:nvPr/>
        </p:nvPicPr>
        <p:blipFill>
          <a:blip r:embed="rId5"/>
          <a:stretch>
            <a:fillRect/>
          </a:stretch>
        </p:blipFill>
        <p:spPr>
          <a:xfrm>
            <a:off x="1221825" y="1543016"/>
            <a:ext cx="9748349" cy="360914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4018" b="6788"/>
          <a:stretch>
            <a:fillRect/>
          </a:stretch>
        </p:blipFill>
        <p:spPr>
          <a:xfrm>
            <a:off x="-95250" y="-342900"/>
            <a:ext cx="12287250" cy="7429500"/>
          </a:xfrm>
          <a:prstGeom prst="rect">
            <a:avLst/>
          </a:prstGeom>
        </p:spPr>
      </p:pic>
      <p:grpSp>
        <p:nvGrpSpPr>
          <p:cNvPr id="2" name="Group 1"/>
          <p:cNvGrpSpPr/>
          <p:nvPr/>
        </p:nvGrpSpPr>
        <p:grpSpPr>
          <a:xfrm>
            <a:off x="2296886" y="1664688"/>
            <a:ext cx="6828064" cy="2862322"/>
            <a:chOff x="2038350" y="2257960"/>
            <a:chExt cx="7372350" cy="2862322"/>
          </a:xfrm>
        </p:grpSpPr>
        <p:sp>
          <p:nvSpPr>
            <p:cNvPr id="5" name="TextBox 4"/>
            <p:cNvSpPr txBox="1"/>
            <p:nvPr/>
          </p:nvSpPr>
          <p:spPr>
            <a:xfrm>
              <a:off x="2038350" y="2257960"/>
              <a:ext cx="73723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2</a:t>
              </a:r>
              <a:r>
                <a:rPr kumimoji="0" lang="vi-VN"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 Viết đoạn văn tả sự thay đổi của cảnh </a:t>
              </a:r>
              <a:endParaRPr kumimoji="0" lang="en-US"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7" name="TextBox 6"/>
            <p:cNvSpPr txBox="1"/>
            <p:nvPr/>
          </p:nvSpPr>
          <p:spPr>
            <a:xfrm>
              <a:off x="2038350" y="2257960"/>
              <a:ext cx="73723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2</a:t>
              </a:r>
              <a:r>
                <a:rPr kumimoji="0" lang="vi-VN"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 Viết đoạn văn tả sự thay đổi của cảnh </a:t>
              </a:r>
              <a:endParaRPr kumimoji="0" lang="en-US"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endParaRPr>
            </a:p>
          </p:txBody>
        </p:sp>
      </p:grpSp>
    </p:spTree>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3585" y="0"/>
            <a:ext cx="12255585" cy="7048840"/>
          </a:xfrm>
          <a:prstGeom prst="rect">
            <a:avLst/>
          </a:prstGeom>
        </p:spPr>
      </p:pic>
      <p:sp>
        <p:nvSpPr>
          <p:cNvPr id="9" name="Rectangle: Rounded Corners 7"/>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792576" y="732669"/>
            <a:ext cx="10795156" cy="2062103"/>
          </a:xfrm>
          <a:prstGeom prst="rect">
            <a:avLst/>
          </a:prstGeom>
          <a:noFill/>
        </p:spPr>
        <p:txBody>
          <a:bodyPr wrap="square" rtlCol="0">
            <a:spAutoFit/>
          </a:bodyPr>
          <a:lstStyle/>
          <a:p>
            <a:pPr lvl="0" algn="just"/>
            <a:r>
              <a:rPr lang="vi-VN" sz="3200" b="1">
                <a:solidFill>
                  <a:srgbClr val="FF0000"/>
                </a:solidFill>
                <a:latin typeface="ArialMT"/>
              </a:rPr>
              <a:t>2.</a:t>
            </a:r>
            <a:r>
              <a:rPr lang="vi-VN" sz="3200">
                <a:solidFill>
                  <a:prstClr val="black"/>
                </a:solidFill>
                <a:latin typeface="ArialMT"/>
              </a:rPr>
              <a:t> Viết đoạn văn tả sự thay đổi của cảnh vật ở một danh lam thắng</a:t>
            </a:r>
            <a:r>
              <a:rPr lang="en-US" sz="3200">
                <a:solidFill>
                  <a:prstClr val="black"/>
                </a:solidFill>
                <a:latin typeface="ArialMT"/>
              </a:rPr>
              <a:t> </a:t>
            </a:r>
            <a:r>
              <a:rPr lang="vi-VN" sz="3200">
                <a:solidFill>
                  <a:prstClr val="black"/>
                </a:solidFill>
                <a:latin typeface="ArialMT"/>
              </a:rPr>
              <a:t>cảnh mà em đã có dịp đến thăm hoặc được biết qua sách báo, phim</a:t>
            </a:r>
            <a:r>
              <a:rPr lang="en-US" sz="3200">
                <a:solidFill>
                  <a:prstClr val="black"/>
                </a:solidFill>
                <a:latin typeface="ArialMT"/>
              </a:rPr>
              <a:t> </a:t>
            </a:r>
            <a:r>
              <a:rPr lang="vi-VN" sz="3200">
                <a:solidFill>
                  <a:prstClr val="black"/>
                </a:solidFill>
                <a:latin typeface="ArialMT"/>
              </a:rPr>
              <a:t>ảnh,..., trong đoạn văn có hình ảnh so sánh hoặc nhân hoá.</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6" name="Picture 5" descr="A cartoon of a child writing in a 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5" y="-134681"/>
            <a:ext cx="1156584" cy="1156584"/>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576" y="3114198"/>
            <a:ext cx="10795156" cy="2810873"/>
          </a:xfrm>
          <a:prstGeom prst="rect">
            <a:avLst/>
          </a:prstGeom>
        </p:spPr>
      </p:pic>
      <p:cxnSp>
        <p:nvCxnSpPr>
          <p:cNvPr id="11" name="Straight Connector 10"/>
          <p:cNvCxnSpPr/>
          <p:nvPr/>
        </p:nvCxnSpPr>
        <p:spPr>
          <a:xfrm>
            <a:off x="4038600" y="1238250"/>
            <a:ext cx="5295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096000" y="2228850"/>
            <a:ext cx="52959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92576" y="2737622"/>
            <a:ext cx="372227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3585" y="0"/>
            <a:ext cx="12255585" cy="7048840"/>
          </a:xfrm>
          <a:prstGeom prst="rect">
            <a:avLst/>
          </a:prstGeom>
        </p:spPr>
      </p:pic>
      <p:sp>
        <p:nvSpPr>
          <p:cNvPr id="9" name="Rectangle: Rounded Corners 7"/>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698421" y="1156584"/>
            <a:ext cx="10795156" cy="5016758"/>
          </a:xfrm>
          <a:prstGeom prst="rect">
            <a:avLst/>
          </a:prstGeom>
          <a:noFill/>
        </p:spPr>
        <p:txBody>
          <a:bodyPr wrap="square" rtlCol="0">
            <a:spAutoFit/>
          </a:bodyPr>
          <a:lstStyle/>
          <a:p>
            <a:pPr lvl="0" algn="just"/>
            <a:r>
              <a:rPr lang="en-US" sz="4000" b="1">
                <a:solidFill>
                  <a:srgbClr val="FF0000"/>
                </a:solidFill>
                <a:latin typeface="ArialMT"/>
              </a:rPr>
              <a:t>G</a:t>
            </a:r>
            <a:r>
              <a:rPr lang="vi-VN" sz="4000" b="1">
                <a:solidFill>
                  <a:srgbClr val="FF0000"/>
                </a:solidFill>
                <a:latin typeface="ArialMT"/>
              </a:rPr>
              <a:t>ợi ý : </a:t>
            </a:r>
            <a:endParaRPr lang="vi-VN" sz="4000" b="1">
              <a:solidFill>
                <a:srgbClr val="FF0000"/>
              </a:solidFill>
              <a:latin typeface="ArialMT"/>
            </a:endParaRPr>
          </a:p>
          <a:p>
            <a:pPr lvl="0" algn="just"/>
            <a:r>
              <a:rPr lang="vi-VN" sz="4000">
                <a:latin typeface="ArialMT"/>
              </a:rPr>
              <a:t>+ Em chọn tả danh lam thắng cảnh nào? Vào những thời điểm nào?</a:t>
            </a:r>
            <a:endParaRPr lang="vi-VN" sz="4000">
              <a:latin typeface="ArialMT"/>
            </a:endParaRPr>
          </a:p>
          <a:p>
            <a:pPr lvl="0" algn="just"/>
            <a:r>
              <a:rPr lang="vi-VN" sz="4000">
                <a:latin typeface="ArialMT"/>
              </a:rPr>
              <a:t>+ Vào mỗi thời điểm, cảnh có những đặc điểm gì nổi bật?</a:t>
            </a:r>
            <a:endParaRPr lang="vi-VN" sz="4000">
              <a:latin typeface="ArialMT"/>
            </a:endParaRPr>
          </a:p>
          <a:p>
            <a:pPr lvl="0" algn="just"/>
            <a:r>
              <a:rPr lang="vi-VN" sz="4000">
                <a:latin typeface="ArialMT"/>
              </a:rPr>
              <a:t>+ Em sẽ sử dụng hình ảnh so sánh hoặc nhân hoá nào?</a:t>
            </a:r>
            <a:endParaRPr lang="vi-VN" sz="4000">
              <a:latin typeface="ArialMT"/>
            </a:endParaRPr>
          </a:p>
          <a:p>
            <a:pPr lvl="0" algn="just"/>
            <a:r>
              <a:rPr lang="vi-VN" sz="4000">
                <a:latin typeface="ArialMT"/>
              </a:rPr>
              <a:t>+ …</a:t>
            </a:r>
            <a:endParaRPr lang="vi-VN" sz="4000">
              <a:latin typeface="ArialMT"/>
            </a:endParaRPr>
          </a:p>
        </p:txBody>
      </p:sp>
      <p:pic>
        <p:nvPicPr>
          <p:cNvPr id="6" name="Picture 5" descr="A cartoon of a child writing in a 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5" y="-134681"/>
            <a:ext cx="1156584" cy="115658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206" y="307258"/>
            <a:ext cx="11395587" cy="6243484"/>
          </a:xfrm>
          <a:prstGeom prst="rect">
            <a:avLst/>
          </a:prstGeom>
          <a:solidFill>
            <a:schemeClr val="bg1"/>
          </a:solidFill>
          <a:ln w="7620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p:cNvSpPr txBox="1"/>
          <p:nvPr/>
        </p:nvSpPr>
        <p:spPr>
          <a:xfrm>
            <a:off x="898633" y="704255"/>
            <a:ext cx="1039473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0" i="0" u="none" strike="noStrike" kern="1200" cap="none" spc="0" normalizeH="0" baseline="0" noProof="0">
                <a:ln>
                  <a:noFill/>
                </a:ln>
                <a:solidFill>
                  <a:srgbClr val="FF0000"/>
                </a:solidFill>
                <a:effectLst/>
                <a:uLnTx/>
                <a:uFillTx/>
                <a:latin typeface="Arial-Rounded-Bold"/>
                <a:ea typeface="+mn-ea"/>
                <a:cs typeface="+mn-cs"/>
              </a:rPr>
              <a:t>Làm bài vào VBT</a:t>
            </a:r>
            <a:endParaRPr kumimoji="0" lang="vi-VN" sz="6000" b="0" i="0" u="none" strike="noStrike" kern="1200" cap="none" spc="0" normalizeH="0" baseline="0" noProof="0">
              <a:ln>
                <a:noFill/>
              </a:ln>
              <a:solidFill>
                <a:srgbClr val="FF0000"/>
              </a:solidFill>
              <a:effectLst/>
              <a:uLnTx/>
              <a:uFillTx/>
              <a:latin typeface="Arial-Rounded-Bold"/>
              <a:ea typeface="+mn-ea"/>
              <a:cs typeface="+mn-cs"/>
            </a:endParaRPr>
          </a:p>
        </p:txBody>
      </p:sp>
      <p:pic>
        <p:nvPicPr>
          <p:cNvPr id="3074" name="Picture 2" descr="Hình ảnh Làm Bài Tập Clipart Cậu Bé Hoạt Hình đang Ngồi ở Bàn Và Làm Bài  Tập Về Nhà Vectơ PNG , Làm Bài Tập Về Nhà, Clip Nghệ Thuật, Hoạt"/>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8750" b="90000" l="10000" r="90000">
                        <a14:foregroundMark x1="44688" y1="23750" x2="47500" y2="39063"/>
                        <a14:foregroundMark x1="53750" y1="21875" x2="55000" y2="28438"/>
                        <a14:foregroundMark x1="44063" y1="10000" x2="45625" y2="8750"/>
                        <a14:foregroundMark x1="21250" y1="84688" x2="77813" y2="85625"/>
                        <a14:foregroundMark x1="48125" y1="80625" x2="72500" y2="80625"/>
                        <a14:foregroundMark x1="75938" y1="83750" x2="86250" y2="85313"/>
                        <a14:foregroundMark x1="30625" y1="88438" x2="46875" y2="89688"/>
                        <a14:foregroundMark x1="19063" y1="84375" x2="25625" y2="88438"/>
                        <a14:foregroundMark x1="14688" y1="84063" x2="25000" y2="83750"/>
                        <a14:foregroundMark x1="46250" y1="56563" x2="57188" y2="59688"/>
                        <a14:foregroundMark x1="51875" y1="51875" x2="78750" y2="56250"/>
                      </a14:backgroundRemoval>
                    </a14:imgEffect>
                  </a14:imgLayer>
                </a14:imgProps>
              </a:ext>
              <a:ext uri="{28A0092B-C50C-407E-A947-70E740481C1C}">
                <a14:useLocalDpi xmlns:a14="http://schemas.microsoft.com/office/drawing/2010/main" val="0"/>
              </a:ext>
            </a:extLst>
          </a:blip>
          <a:srcRect/>
          <a:stretch>
            <a:fillRect/>
          </a:stretch>
        </p:blipFill>
        <p:spPr bwMode="auto">
          <a:xfrm>
            <a:off x="3403180" y="1562100"/>
            <a:ext cx="5385639" cy="53856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4018" b="6788"/>
          <a:stretch>
            <a:fillRect/>
          </a:stretch>
        </p:blipFill>
        <p:spPr>
          <a:xfrm>
            <a:off x="0" y="-342900"/>
            <a:ext cx="12287250" cy="7429500"/>
          </a:xfrm>
          <a:prstGeom prst="rect">
            <a:avLst/>
          </a:prstGeom>
        </p:spPr>
      </p:pic>
      <p:grpSp>
        <p:nvGrpSpPr>
          <p:cNvPr id="2" name="Group 1"/>
          <p:cNvGrpSpPr/>
          <p:nvPr/>
        </p:nvGrpSpPr>
        <p:grpSpPr>
          <a:xfrm>
            <a:off x="2220686" y="1940689"/>
            <a:ext cx="7323364" cy="2938005"/>
            <a:chOff x="2038350" y="2182277"/>
            <a:chExt cx="7372350" cy="2938005"/>
          </a:xfrm>
        </p:grpSpPr>
        <p:sp>
          <p:nvSpPr>
            <p:cNvPr id="5" name="TextBox 4"/>
            <p:cNvSpPr txBox="1"/>
            <p:nvPr/>
          </p:nvSpPr>
          <p:spPr>
            <a:xfrm>
              <a:off x="2038350" y="2257960"/>
              <a:ext cx="73723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3. Đọc lại và chỉnh sửa bài viết </a:t>
              </a:r>
              <a:endParaRPr kumimoji="0" lang="en-US"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7" name="TextBox 6"/>
            <p:cNvSpPr txBox="1"/>
            <p:nvPr/>
          </p:nvSpPr>
          <p:spPr>
            <a:xfrm>
              <a:off x="2038350" y="2182277"/>
              <a:ext cx="73723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3</a:t>
              </a:r>
              <a:r>
                <a:rPr kumimoji="0" lang="vi-VN"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 Đọc lại và chỉnh sửa bài viết </a:t>
              </a:r>
              <a:endParaRPr kumimoji="0" lang="en-US"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endParaRPr>
            </a:p>
          </p:txBody>
        </p:sp>
      </p:grpSp>
    </p:spTree>
  </p:cSld>
  <p:clrMapOvr>
    <a:masterClrMapping/>
  </p:clrMapOvr>
  <p:transition spd="slow">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12227442" cy="6984922"/>
            <a:chOff x="0" y="0"/>
            <a:chExt cx="12227442" cy="6984922"/>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3"/>
          <a:srcRect/>
          <a:stretch>
            <a:fillRect/>
          </a:stretch>
        </p:blipFill>
        <p:spPr>
          <a:xfrm>
            <a:off x="-658695" y="5660985"/>
            <a:ext cx="3647787" cy="2092919"/>
          </a:xfrm>
          <a:prstGeom prst="rect">
            <a:avLst/>
          </a:prstGeom>
        </p:spPr>
      </p:pic>
      <p:sp>
        <p:nvSpPr>
          <p:cNvPr id="3" name="TextBox 2"/>
          <p:cNvSpPr txBox="1"/>
          <p:nvPr/>
        </p:nvSpPr>
        <p:spPr>
          <a:xfrm>
            <a:off x="377655" y="309622"/>
            <a:ext cx="114366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srgbClr val="FC2C85"/>
                </a:solidFill>
                <a:effectLst/>
                <a:uLnTx/>
                <a:uFillTx/>
                <a:latin typeface="Aptos" panose="02110004020202020204"/>
                <a:ea typeface="+mn-ea"/>
                <a:cs typeface="+mn-cs"/>
              </a:rPr>
              <a:t>2. Đọc lại, rà soát và chữa các lỗi trong đoạn văn đã viết.</a:t>
            </a:r>
            <a:endParaRPr kumimoji="0" lang="en-US" sz="3200" b="1" i="0" u="none" strike="noStrike" kern="1200" cap="none" spc="0" normalizeH="0" baseline="0" noProof="0">
              <a:ln>
                <a:noFill/>
              </a:ln>
              <a:solidFill>
                <a:srgbClr val="FC2C85"/>
              </a:solidFill>
              <a:effectLst/>
              <a:uLnTx/>
              <a:uFillTx/>
              <a:latin typeface="Aptos" panose="02110004020202020204"/>
              <a:ea typeface="+mn-ea"/>
              <a:cs typeface="+mn-cs"/>
            </a:endParaRPr>
          </a:p>
        </p:txBody>
      </p:sp>
      <p:grpSp>
        <p:nvGrpSpPr>
          <p:cNvPr id="16" name="Group 15"/>
          <p:cNvGrpSpPr/>
          <p:nvPr/>
        </p:nvGrpSpPr>
        <p:grpSpPr>
          <a:xfrm rot="342149">
            <a:off x="392027" y="938906"/>
            <a:ext cx="3209090" cy="3193360"/>
            <a:chOff x="-18928" y="632066"/>
            <a:chExt cx="4149561" cy="4129221"/>
          </a:xfrm>
        </p:grpSpPr>
        <p:pic>
          <p:nvPicPr>
            <p:cNvPr id="17" name="Picture 16"/>
            <p:cNvPicPr>
              <a:picLocks noChangeAspect="1"/>
            </p:cNvPicPr>
            <p:nvPr/>
          </p:nvPicPr>
          <p:blipFill rotWithShape="1">
            <a:blip r:embed="rId4">
              <a:extLst>
                <a:ext uri="{BEBA8EAE-BF5A-486C-A8C5-ECC9F3942E4B}">
                  <a14:imgProps xmlns:a14="http://schemas.microsoft.com/office/drawing/2010/main">
                    <a14:imgLayer r:embed="rId5">
                      <a14:imgEffect>
                        <a14:backgroundRemoval t="3050" b="52500" l="44150" r="100000"/>
                      </a14:imgEffect>
                    </a14:imgLayer>
                  </a14:imgProps>
                </a:ext>
                <a:ext uri="{28A0092B-C50C-407E-A947-70E740481C1C}">
                  <a14:useLocalDpi xmlns:a14="http://schemas.microsoft.com/office/drawing/2010/main" val="0"/>
                </a:ext>
              </a:extLst>
            </a:blip>
            <a:srcRect l="43334" b="43611"/>
            <a:stretch>
              <a:fillRect/>
            </a:stretch>
          </p:blipFill>
          <p:spPr>
            <a:xfrm rot="659428">
              <a:off x="-18928" y="632066"/>
              <a:ext cx="4149561" cy="4129221"/>
            </a:xfrm>
            <a:prstGeom prst="rect">
              <a:avLst/>
            </a:prstGeom>
          </p:spPr>
        </p:pic>
        <p:sp>
          <p:nvSpPr>
            <p:cNvPr id="18" name="TextBox 17"/>
            <p:cNvSpPr txBox="1"/>
            <p:nvPr/>
          </p:nvSpPr>
          <p:spPr>
            <a:xfrm rot="20981604">
              <a:off x="555438" y="2350297"/>
              <a:ext cx="3000826" cy="676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Sắp xếp ý</a:t>
              </a:r>
              <a:endParaRPr kumimoji="0" lang="en-US"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9" name="Group 18"/>
          <p:cNvGrpSpPr/>
          <p:nvPr/>
        </p:nvGrpSpPr>
        <p:grpSpPr>
          <a:xfrm>
            <a:off x="4514952" y="1062489"/>
            <a:ext cx="2667995" cy="2512932"/>
            <a:chOff x="3651480" y="813929"/>
            <a:chExt cx="4146936" cy="3905918"/>
          </a:xfrm>
        </p:grpSpPr>
        <p:pic>
          <p:nvPicPr>
            <p:cNvPr id="20" name="Picture 19"/>
            <p:cNvPicPr>
              <a:picLocks noChangeAspect="1"/>
            </p:cNvPicPr>
            <p:nvPr/>
          </p:nvPicPr>
          <p:blipFill rotWithShape="1">
            <a:blip r:embed="rId6">
              <a:extLst>
                <a:ext uri="{BEBA8EAE-BF5A-486C-A8C5-ECC9F3942E4B}">
                  <a14:imgProps xmlns:a14="http://schemas.microsoft.com/office/drawing/2010/main">
                    <a14:imgLayer r:embed="rId5">
                      <a14:imgEffect>
                        <a14:backgroundRemoval t="50550" b="100000" l="44150" r="100000"/>
                      </a14:imgEffect>
                    </a14:imgLayer>
                  </a14:imgProps>
                </a:ext>
                <a:ext uri="{28A0092B-C50C-407E-A947-70E740481C1C}">
                  <a14:useLocalDpi xmlns:a14="http://schemas.microsoft.com/office/drawing/2010/main" val="0"/>
                </a:ext>
              </a:extLst>
            </a:blip>
            <a:srcRect l="49349" t="53906" r="6479" b="4488"/>
            <a:stretch>
              <a:fillRect/>
            </a:stretch>
          </p:blipFill>
          <p:spPr>
            <a:xfrm rot="21361586">
              <a:off x="3651480" y="813929"/>
              <a:ext cx="4146936" cy="3905918"/>
            </a:xfrm>
            <a:prstGeom prst="rect">
              <a:avLst/>
            </a:prstGeom>
          </p:spPr>
        </p:pic>
        <p:sp>
          <p:nvSpPr>
            <p:cNvPr id="21" name="TextBox 20"/>
            <p:cNvSpPr txBox="1"/>
            <p:nvPr/>
          </p:nvSpPr>
          <p:spPr>
            <a:xfrm>
              <a:off x="4222406" y="2243667"/>
              <a:ext cx="3000827" cy="523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Dùng từ</a:t>
              </a:r>
              <a:endParaRPr kumimoji="0" lang="en-US"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 name="Group 21"/>
          <p:cNvGrpSpPr/>
          <p:nvPr/>
        </p:nvGrpSpPr>
        <p:grpSpPr>
          <a:xfrm rot="207595">
            <a:off x="7909122" y="1096845"/>
            <a:ext cx="2953632" cy="2749781"/>
            <a:chOff x="7815038" y="1025203"/>
            <a:chExt cx="4540856" cy="4453902"/>
          </a:xfrm>
        </p:grpSpPr>
        <p:pic>
          <p:nvPicPr>
            <p:cNvPr id="23" name="Picture 22"/>
            <p:cNvPicPr>
              <a:picLocks noChangeAspect="1"/>
            </p:cNvPicPr>
            <p:nvPr/>
          </p:nvPicPr>
          <p:blipFill rotWithShape="1">
            <a:blip r:embed="rId7">
              <a:extLst>
                <a:ext uri="{BEBA8EAE-BF5A-486C-A8C5-ECC9F3942E4B}">
                  <a14:imgProps xmlns:a14="http://schemas.microsoft.com/office/drawing/2010/main">
                    <a14:imgLayer r:embed="rId5">
                      <a14:imgEffect>
                        <a14:backgroundRemoval t="47850" b="97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600" t="46731" r="46599" b="1478"/>
            <a:stretch>
              <a:fillRect/>
            </a:stretch>
          </p:blipFill>
          <p:spPr>
            <a:xfrm rot="239434">
              <a:off x="7815038" y="1025203"/>
              <a:ext cx="4540856" cy="4453902"/>
            </a:xfrm>
            <a:prstGeom prst="rect">
              <a:avLst/>
            </a:prstGeom>
          </p:spPr>
        </p:pic>
        <p:sp>
          <p:nvSpPr>
            <p:cNvPr id="30" name="TextBox 29"/>
            <p:cNvSpPr txBox="1"/>
            <p:nvPr/>
          </p:nvSpPr>
          <p:spPr>
            <a:xfrm rot="21338696">
              <a:off x="8585053" y="3094154"/>
              <a:ext cx="300082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Đặt câu</a:t>
              </a:r>
              <a:endParaRPr kumimoji="0" lang="en-US"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1" name="Group 30"/>
          <p:cNvGrpSpPr/>
          <p:nvPr/>
        </p:nvGrpSpPr>
        <p:grpSpPr>
          <a:xfrm rot="21167562">
            <a:off x="6599098" y="3605882"/>
            <a:ext cx="2761583" cy="2489569"/>
            <a:chOff x="6258139" y="4058807"/>
            <a:chExt cx="2761583" cy="2489569"/>
          </a:xfrm>
        </p:grpSpPr>
        <p:pic>
          <p:nvPicPr>
            <p:cNvPr id="32" name="Picture 31"/>
            <p:cNvPicPr>
              <a:picLocks noChangeAspect="1"/>
            </p:cNvPicPr>
            <p:nvPr/>
          </p:nvPicPr>
          <p:blipFill rotWithShape="1">
            <a:blip r:embed="rId8">
              <a:extLst>
                <a:ext uri="{BEBA8EAE-BF5A-486C-A8C5-ECC9F3942E4B}">
                  <a14:imgProps xmlns:a14="http://schemas.microsoft.com/office/drawing/2010/main">
                    <a14:imgLayer r:embed="rId5">
                      <a14:imgEffect>
                        <a14:backgroundRemoval t="3300" b="52300" l="0" r="57600">
                          <a14:foregroundMark x1="34350" y1="54350" x2="44100" y2="62750"/>
                          <a14:foregroundMark x1="40100" y1="55200" x2="40100" y2="55200"/>
                          <a14:foregroundMark x1="43200" y1="85550" x2="45450" y2="91550"/>
                          <a14:foregroundMark x1="10000" y1="51000" x2="10650" y2="60100"/>
                          <a14:foregroundMark x1="3800" y1="58750" x2="3800" y2="58750"/>
                          <a14:foregroundMark x1="40750" y1="92000" x2="40750" y2="92000"/>
                          <a14:foregroundMark x1="39000" y1="90000" x2="39000" y2="90000"/>
                          <a14:foregroundMark x1="46100" y1="84700" x2="46100" y2="84700"/>
                          <a14:foregroundMark x1="50750" y1="89350" x2="50750" y2="89350"/>
                          <a14:foregroundMark x1="46300" y1="88250" x2="46300" y2="88250"/>
                          <a14:foregroundMark x1="48300" y1="85800" x2="48300" y2="85800"/>
                          <a14:foregroundMark x1="45450" y1="95550" x2="45450" y2="95550"/>
                          <a14:foregroundMark x1="45450" y1="94000" x2="45450" y2="94000"/>
                          <a14:foregroundMark x1="44750" y1="94000" x2="46100" y2="94650"/>
                          <a14:foregroundMark x1="44300" y1="92000" x2="45000" y2="95300"/>
                        </a14:backgroundRemoval>
                      </a14:imgEffect>
                    </a14:imgLayer>
                  </a14:imgProps>
                </a:ext>
                <a:ext uri="{28A0092B-C50C-407E-A947-70E740481C1C}">
                  <a14:useLocalDpi xmlns:a14="http://schemas.microsoft.com/office/drawing/2010/main" val="0"/>
                </a:ext>
              </a:extLst>
            </a:blip>
            <a:srcRect l="-3488" t="4159" r="50687" b="48240"/>
            <a:stretch>
              <a:fillRect/>
            </a:stretch>
          </p:blipFill>
          <p:spPr>
            <a:xfrm>
              <a:off x="6258139" y="4058807"/>
              <a:ext cx="2761583" cy="2489569"/>
            </a:xfrm>
            <a:prstGeom prst="rect">
              <a:avLst/>
            </a:prstGeom>
          </p:spPr>
        </p:pic>
        <p:sp>
          <p:nvSpPr>
            <p:cNvPr id="33" name="TextBox 32"/>
            <p:cNvSpPr txBox="1"/>
            <p:nvPr/>
          </p:nvSpPr>
          <p:spPr>
            <a:xfrm rot="269247">
              <a:off x="7416589" y="5026697"/>
              <a:ext cx="5042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a:ln>
                    <a:noFill/>
                  </a:ln>
                  <a:solidFill>
                    <a:prstClr val="black"/>
                  </a:solidFill>
                  <a:effectLst/>
                  <a:uLnTx/>
                  <a:uFillTx/>
                  <a:latin typeface="Aptos" panose="02110004020202020204"/>
                  <a:ea typeface="+mn-ea"/>
                  <a:cs typeface="+mn-cs"/>
                </a:rPr>
                <a:t>?</a:t>
              </a:r>
              <a:endParaRPr kumimoji="0" lang="en-US" sz="44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37" name="Group 36"/>
          <p:cNvGrpSpPr/>
          <p:nvPr/>
        </p:nvGrpSpPr>
        <p:grpSpPr>
          <a:xfrm rot="514008">
            <a:off x="3292481" y="3194497"/>
            <a:ext cx="3209090" cy="3193360"/>
            <a:chOff x="-18928" y="632066"/>
            <a:chExt cx="4149561" cy="4129221"/>
          </a:xfrm>
        </p:grpSpPr>
        <p:pic>
          <p:nvPicPr>
            <p:cNvPr id="38" name="Picture 37"/>
            <p:cNvPicPr>
              <a:picLocks noChangeAspect="1"/>
            </p:cNvPicPr>
            <p:nvPr/>
          </p:nvPicPr>
          <p:blipFill rotWithShape="1">
            <a:blip r:embed="rId4">
              <a:extLst>
                <a:ext uri="{BEBA8EAE-BF5A-486C-A8C5-ECC9F3942E4B}">
                  <a14:imgProps xmlns:a14="http://schemas.microsoft.com/office/drawing/2010/main">
                    <a14:imgLayer r:embed="rId5">
                      <a14:imgEffect>
                        <a14:backgroundRemoval t="3050" b="52500" l="44150" r="100000"/>
                      </a14:imgEffect>
                    </a14:imgLayer>
                  </a14:imgProps>
                </a:ext>
                <a:ext uri="{28A0092B-C50C-407E-A947-70E740481C1C}">
                  <a14:useLocalDpi xmlns:a14="http://schemas.microsoft.com/office/drawing/2010/main" val="0"/>
                </a:ext>
              </a:extLst>
            </a:blip>
            <a:srcRect l="43334" b="43611"/>
            <a:stretch>
              <a:fillRect/>
            </a:stretch>
          </p:blipFill>
          <p:spPr>
            <a:xfrm rot="659428">
              <a:off x="-18928" y="632066"/>
              <a:ext cx="4149561" cy="4129221"/>
            </a:xfrm>
            <a:prstGeom prst="rect">
              <a:avLst/>
            </a:prstGeom>
          </p:spPr>
        </p:pic>
        <p:sp>
          <p:nvSpPr>
            <p:cNvPr id="39" name="TextBox 38"/>
            <p:cNvSpPr txBox="1"/>
            <p:nvPr/>
          </p:nvSpPr>
          <p:spPr>
            <a:xfrm rot="20981604">
              <a:off x="555438" y="2350297"/>
              <a:ext cx="3000826" cy="6765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prstClr val="black"/>
                  </a:solidFill>
                  <a:effectLst/>
                  <a:uLnTx/>
                  <a:uFillTx/>
                  <a:latin typeface="Aptos" panose="02110004020202020204"/>
                  <a:ea typeface="+mn-ea"/>
                  <a:cs typeface="+mn-cs"/>
                </a:rPr>
                <a:t>Chính tả</a:t>
              </a:r>
              <a:endParaRPr kumimoji="0" lang="en-US" sz="28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9" name="Tiếng ting ting.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out)">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9" name="Tiếng ting ting.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ircle(out)">
                                      <p:cBhvr>
                                        <p:cTn id="17" dur="500"/>
                                        <p:tgtEl>
                                          <p:spTgt spid="22"/>
                                        </p:tgtEl>
                                      </p:cBhvr>
                                    </p:animEffect>
                                  </p:childTnLst>
                                  <p:subTnLst>
                                    <p:audio>
                                      <p:cMediaNode>
                                        <p:cTn display="0" masterRel="sameClick">
                                          <p:stCondLst>
                                            <p:cond evt="begin" delay="0">
                                              <p:tn val="15"/>
                                            </p:cond>
                                          </p:stCondLst>
                                          <p:endCondLst>
                                            <p:cond evt="onStopAudio" delay="0">
                                              <p:tgtEl>
                                                <p:sldTgt/>
                                              </p:tgtEl>
                                            </p:cond>
                                          </p:endCondLst>
                                        </p:cTn>
                                        <p:tgtEl>
                                          <p:sndTgt r:embed="rId9" name="Tiếng ting ting.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circle(out)">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9" name="Tiếng ting ting.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circle(out)">
                                      <p:cBhvr>
                                        <p:cTn id="27" dur="500"/>
                                        <p:tgtEl>
                                          <p:spTgt spid="31"/>
                                        </p:tgtEl>
                                      </p:cBhvr>
                                    </p:animEffect>
                                  </p:childTnLst>
                                  <p:subTnLst>
                                    <p:audio>
                                      <p:cMediaNode>
                                        <p:cTn display="0" masterRel="sameClick">
                                          <p:stCondLst>
                                            <p:cond evt="begin" delay="0">
                                              <p:tn val="25"/>
                                            </p:cond>
                                          </p:stCondLst>
                                          <p:endCondLst>
                                            <p:cond evt="onStopAudio" delay="0">
                                              <p:tgtEl>
                                                <p:sldTgt/>
                                              </p:tgtEl>
                                            </p:cond>
                                          </p:endCondLst>
                                        </p:cTn>
                                        <p:tgtEl>
                                          <p:sndTgt r:embed="rId9"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4018" b="6788"/>
          <a:stretch>
            <a:fillRect/>
          </a:stretch>
        </p:blipFill>
        <p:spPr>
          <a:xfrm>
            <a:off x="-95250" y="-342900"/>
            <a:ext cx="12287250" cy="7429500"/>
          </a:xfrm>
          <a:prstGeom prst="rect">
            <a:avLst/>
          </a:prstGeom>
        </p:spPr>
      </p:pic>
      <p:grpSp>
        <p:nvGrpSpPr>
          <p:cNvPr id="2" name="Group 1"/>
          <p:cNvGrpSpPr/>
          <p:nvPr/>
        </p:nvGrpSpPr>
        <p:grpSpPr>
          <a:xfrm>
            <a:off x="2220686" y="1997839"/>
            <a:ext cx="7323364" cy="2880855"/>
            <a:chOff x="2038350" y="2239427"/>
            <a:chExt cx="7372350" cy="2880855"/>
          </a:xfrm>
        </p:grpSpPr>
        <p:sp>
          <p:nvSpPr>
            <p:cNvPr id="5" name="TextBox 4"/>
            <p:cNvSpPr txBox="1"/>
            <p:nvPr/>
          </p:nvSpPr>
          <p:spPr>
            <a:xfrm>
              <a:off x="2038350" y="2257960"/>
              <a:ext cx="73723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4. Chia sẻ đoạn văn và bình chọn đoạn văn hay </a:t>
              </a:r>
              <a:endParaRPr kumimoji="0" lang="en-US" sz="60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7" name="TextBox 6"/>
            <p:cNvSpPr txBox="1"/>
            <p:nvPr/>
          </p:nvSpPr>
          <p:spPr>
            <a:xfrm>
              <a:off x="2038350" y="2239427"/>
              <a:ext cx="7372350"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4. Chia sẻ đoạn văn và bình chọn đoạn văn hay </a:t>
              </a:r>
              <a:endParaRPr kumimoji="0" lang="en-US" sz="60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endParaRPr>
            </a:p>
          </p:txBody>
        </p:sp>
      </p:grpSp>
    </p:spTree>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3585" y="0"/>
            <a:ext cx="12255585" cy="7048840"/>
          </a:xfrm>
          <a:prstGeom prst="rect">
            <a:avLst/>
          </a:prstGeom>
        </p:spPr>
      </p:pic>
      <p:sp>
        <p:nvSpPr>
          <p:cNvPr id="9" name="Rectangle: Rounded Corners 7"/>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1009019" y="1060322"/>
            <a:ext cx="11430121" cy="707886"/>
          </a:xfrm>
          <a:prstGeom prst="rect">
            <a:avLst/>
          </a:prstGeom>
          <a:noFill/>
        </p:spPr>
        <p:txBody>
          <a:bodyPr wrap="square" rtlCol="0">
            <a:spAutoFit/>
          </a:bodyPr>
          <a:lstStyle/>
          <a:p>
            <a:pPr lvl="0" algn="just"/>
            <a:r>
              <a:rPr lang="vi-VN" sz="4000">
                <a:solidFill>
                  <a:prstClr val="black"/>
                </a:solidFill>
                <a:latin typeface="ArialMT"/>
              </a:rPr>
              <a:t>Chia sẻ đoạn văn trong nhóm và bình chọn:</a:t>
            </a:r>
            <a:endParaRPr kumimoji="0" lang="vi-VN" sz="4000" b="0" i="0" u="none" strike="noStrike" kern="1200" cap="none" spc="0" normalizeH="0" baseline="0" noProof="0">
              <a:ln>
                <a:noFill/>
              </a:ln>
              <a:solidFill>
                <a:prstClr val="black"/>
              </a:solidFill>
              <a:effectLst/>
              <a:uLnTx/>
              <a:uFillTx/>
              <a:latin typeface="ArialM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578" y="2286831"/>
            <a:ext cx="10977326" cy="1351888"/>
          </a:xfrm>
          <a:prstGeom prst="rect">
            <a:avLst/>
          </a:prstGeom>
        </p:spPr>
      </p:pic>
      <p:pic>
        <p:nvPicPr>
          <p:cNvPr id="5" name="Picture 4"/>
          <p:cNvPicPr>
            <a:picLocks noChangeAspect="1"/>
          </p:cNvPicPr>
          <p:nvPr/>
        </p:nvPicPr>
        <p:blipFill>
          <a:blip r:embed="rId3"/>
          <a:stretch>
            <a:fillRect/>
          </a:stretch>
        </p:blipFill>
        <p:spPr>
          <a:xfrm>
            <a:off x="5943143" y="3429000"/>
            <a:ext cx="2345416" cy="3078845"/>
          </a:xfrm>
          <a:prstGeom prst="rect">
            <a:avLst/>
          </a:prstGeom>
        </p:spPr>
      </p:pic>
      <p:pic>
        <p:nvPicPr>
          <p:cNvPr id="6" name="Picture 5"/>
          <p:cNvPicPr>
            <a:picLocks noChangeAspect="1"/>
          </p:cNvPicPr>
          <p:nvPr/>
        </p:nvPicPr>
        <p:blipFill>
          <a:blip r:embed="rId4"/>
          <a:stretch>
            <a:fillRect/>
          </a:stretch>
        </p:blipFill>
        <p:spPr>
          <a:xfrm>
            <a:off x="2926595" y="3459729"/>
            <a:ext cx="2122239" cy="30788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0" y="1197436"/>
            <a:ext cx="4130267" cy="5908853"/>
          </a:xfrm>
          <a:prstGeom prst="rect">
            <a:avLst/>
          </a:prstGeom>
        </p:spPr>
      </p:pic>
      <p:pic>
        <p:nvPicPr>
          <p:cNvPr id="7" name="Picture 16"/>
          <p:cNvPicPr>
            <a:picLocks noChangeAspect="1"/>
          </p:cNvPicPr>
          <p:nvPr/>
        </p:nvPicPr>
        <p:blipFill>
          <a:blip r:embed="rId4"/>
          <a:srcRect/>
          <a:stretch>
            <a:fillRect/>
          </a:stretch>
        </p:blipFill>
        <p:spPr>
          <a:xfrm>
            <a:off x="0" y="5499230"/>
            <a:ext cx="2473991" cy="1419453"/>
          </a:xfrm>
          <a:prstGeom prst="rect">
            <a:avLst/>
          </a:prstGeom>
        </p:spPr>
      </p:pic>
      <p:grpSp>
        <p:nvGrpSpPr>
          <p:cNvPr id="5" name="Group 4"/>
          <p:cNvGrpSpPr/>
          <p:nvPr/>
        </p:nvGrpSpPr>
        <p:grpSpPr>
          <a:xfrm>
            <a:off x="807165" y="1752572"/>
            <a:ext cx="2946117" cy="1768255"/>
            <a:chOff x="807165" y="1752572"/>
            <a:chExt cx="2946117" cy="1768255"/>
          </a:xfrm>
        </p:grpSpPr>
        <p:sp>
          <p:nvSpPr>
            <p:cNvPr id="3" name="TextBox 2"/>
            <p:cNvSpPr txBox="1"/>
            <p:nvPr/>
          </p:nvSpPr>
          <p:spPr>
            <a:xfrm rot="21435884">
              <a:off x="807165" y="1752572"/>
              <a:ext cx="29461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w="177800">
                    <a:solidFill>
                      <a:prstClr val="white"/>
                    </a:solid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Thảo luận </a:t>
              </a:r>
              <a:br>
                <a:rPr kumimoji="0" lang="en-US" sz="5400" b="1" i="0" u="none" strike="noStrike" kern="1200" cap="none" spc="0" normalizeH="0" baseline="0" noProof="0">
                  <a:ln w="177800">
                    <a:solidFill>
                      <a:prstClr val="white"/>
                    </a:solid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br>
              <a:r>
                <a:rPr kumimoji="0" lang="en-US" sz="5400" b="1" i="0" u="none" strike="noStrike" kern="1200" cap="none" spc="0" normalizeH="0" baseline="0" noProof="0">
                  <a:ln w="177800">
                    <a:solidFill>
                      <a:prstClr val="white"/>
                    </a:solid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nhóm đôi</a:t>
              </a:r>
              <a:endParaRPr kumimoji="0" lang="en-US" sz="5400" b="1" i="0" u="none" strike="noStrike" kern="1200" cap="none" spc="0" normalizeH="0" baseline="0" noProof="0">
                <a:ln w="177800">
                  <a:solidFill>
                    <a:prstClr val="white"/>
                  </a:solidFill>
                </a:ln>
                <a:solidFill>
                  <a:prstClr val="white"/>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9" name="TextBox 8"/>
            <p:cNvSpPr txBox="1"/>
            <p:nvPr/>
          </p:nvSpPr>
          <p:spPr>
            <a:xfrm rot="21435884">
              <a:off x="807166" y="1766501"/>
              <a:ext cx="29461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a:ln>
                    <a:solidFill>
                      <a:prstClr val="black"/>
                    </a:solidFill>
                  </a:ln>
                  <a:solidFill>
                    <a:srgbClr val="30E3DF"/>
                  </a:solidFill>
                  <a:effectLst/>
                  <a:uLnTx/>
                  <a:uFillTx/>
                  <a:latin typeface="#9Slide05 SVNClementine" panose="020F0502020204030203" pitchFamily="34" charset="0"/>
                  <a:ea typeface="+mn-ea"/>
                  <a:cs typeface="+mn-cs"/>
                </a:rPr>
                <a:t>Thảo luận </a:t>
              </a:r>
              <a:br>
                <a:rPr kumimoji="0" lang="en-US" sz="5400" b="1" i="0" u="none" strike="noStrike" kern="1200" cap="none" spc="0" normalizeH="0" baseline="0" noProof="0">
                  <a:ln>
                    <a:solidFill>
                      <a:prstClr val="black"/>
                    </a:solidFill>
                  </a:ln>
                  <a:solidFill>
                    <a:srgbClr val="30E3DF"/>
                  </a:solidFill>
                  <a:effectLst/>
                  <a:uLnTx/>
                  <a:uFillTx/>
                  <a:latin typeface="#9Slide05 SVNClementine" panose="020F0502020204030203" pitchFamily="34" charset="0"/>
                  <a:ea typeface="+mn-ea"/>
                  <a:cs typeface="+mn-cs"/>
                </a:rPr>
              </a:br>
              <a:r>
                <a:rPr kumimoji="0" lang="en-US" sz="5400" b="1" i="0" u="none" strike="noStrike" kern="1200" cap="none" spc="0" normalizeH="0" baseline="0" noProof="0">
                  <a:ln>
                    <a:solidFill>
                      <a:prstClr val="black"/>
                    </a:solidFill>
                  </a:ln>
                  <a:solidFill>
                    <a:srgbClr val="30E3DF"/>
                  </a:solidFill>
                  <a:effectLst/>
                  <a:uLnTx/>
                  <a:uFillTx/>
                  <a:latin typeface="#9Slide05 SVNClementine" panose="020F0502020204030203" pitchFamily="34" charset="0"/>
                  <a:ea typeface="+mn-ea"/>
                  <a:cs typeface="+mn-cs"/>
                </a:rPr>
                <a:t>nhóm đôi</a:t>
              </a:r>
              <a:endParaRPr kumimoji="0" lang="en-US" sz="5400" b="1" i="0" u="none" strike="noStrike" kern="1200" cap="none" spc="0" normalizeH="0" baseline="0" noProof="0">
                <a:ln>
                  <a:solidFill>
                    <a:prstClr val="black"/>
                  </a:solidFill>
                </a:ln>
                <a:solidFill>
                  <a:srgbClr val="30E3DF"/>
                </a:solidFill>
                <a:effectLst/>
                <a:uLnTx/>
                <a:uFillTx/>
                <a:latin typeface="#9Slide05 SVNClementine" panose="020F0502020204030203"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1910" y="1395411"/>
            <a:ext cx="5572125" cy="406717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3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ou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49943"/>
            <a:ext cx="12192000" cy="7307943"/>
          </a:xfrm>
          <a:prstGeom prst="rect">
            <a:avLst/>
          </a:prstGeom>
        </p:spPr>
      </p:pic>
      <p:grpSp>
        <p:nvGrpSpPr>
          <p:cNvPr id="6" name="Group 5"/>
          <p:cNvGrpSpPr/>
          <p:nvPr/>
        </p:nvGrpSpPr>
        <p:grpSpPr>
          <a:xfrm>
            <a:off x="3982697" y="604883"/>
            <a:ext cx="5029074" cy="2308324"/>
            <a:chOff x="3982697" y="604883"/>
            <a:chExt cx="5029074" cy="2308324"/>
          </a:xfrm>
        </p:grpSpPr>
        <p:sp>
          <p:nvSpPr>
            <p:cNvPr id="7" name="Rectangle 6"/>
            <p:cNvSpPr/>
            <p:nvPr/>
          </p:nvSpPr>
          <p:spPr>
            <a:xfrm>
              <a:off x="3982697" y="604883"/>
              <a:ext cx="502907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w="1143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Chia sẻ trước lớp</a:t>
              </a:r>
              <a:endParaRPr kumimoji="0" lang="en-US" sz="7200" b="0" i="0" u="none" strike="noStrike" kern="1200" cap="none" spc="0" normalizeH="0" baseline="0" noProof="0">
                <a:ln w="11430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15" name="Rectangle 14"/>
            <p:cNvSpPr/>
            <p:nvPr/>
          </p:nvSpPr>
          <p:spPr>
            <a:xfrm>
              <a:off x="3982697" y="604883"/>
              <a:ext cx="5029074"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a:ln>
                    <a:solidFill>
                      <a:prstClr val="black"/>
                    </a:solidFill>
                  </a:ln>
                  <a:solidFill>
                    <a:srgbClr val="FFC000"/>
                  </a:solidFill>
                  <a:effectLst/>
                  <a:uLnTx/>
                  <a:uFillTx/>
                  <a:latin typeface="iCiel Pony" panose="02000000000000000000" pitchFamily="2" charset="0"/>
                  <a:ea typeface="+mn-ea"/>
                  <a:cs typeface="+mn-cs"/>
                </a:rPr>
                <a:t>Chia sẻ trước lớp</a:t>
              </a:r>
              <a:endParaRPr kumimoji="0" lang="en-US" sz="7200" b="0" i="0" u="none" strike="noStrike" kern="1200" cap="none" spc="0" normalizeH="0" baseline="0" noProof="0">
                <a:ln>
                  <a:solidFill>
                    <a:prstClr val="black"/>
                  </a:solidFill>
                </a:ln>
                <a:solidFill>
                  <a:srgbClr val="FFC000"/>
                </a:solidFill>
                <a:effectLst/>
                <a:uLnTx/>
                <a:uFillTx/>
                <a:latin typeface="iCiel Pony" panose="02000000000000000000" pitchFamily="2" charset="0"/>
                <a:ea typeface="+mn-ea"/>
                <a:cs typeface="+mn-cs"/>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29" y="-297"/>
            <a:ext cx="12193057" cy="6858594"/>
          </a:xfrm>
          <a:prstGeom prst="rect">
            <a:avLst/>
          </a:prstGeom>
        </p:spPr>
      </p:pic>
      <p:pic>
        <p:nvPicPr>
          <p:cNvPr id="7" name="Picture 16"/>
          <p:cNvPicPr>
            <a:picLocks noChangeAspect="1"/>
          </p:cNvPicPr>
          <p:nvPr/>
        </p:nvPicPr>
        <p:blipFill>
          <a:blip r:embed="rId2"/>
          <a:srcRect/>
          <a:stretch>
            <a:fillRect/>
          </a:stretch>
        </p:blipFill>
        <p:spPr>
          <a:xfrm>
            <a:off x="1948866" y="5686836"/>
            <a:ext cx="2473991" cy="1419453"/>
          </a:xfrm>
          <a:prstGeom prst="rect">
            <a:avLst/>
          </a:prstGeom>
        </p:spPr>
      </p:pic>
      <p:sp>
        <p:nvSpPr>
          <p:cNvPr id="11" name="Google Shape;2692;p47"/>
          <p:cNvSpPr/>
          <p:nvPr/>
        </p:nvSpPr>
        <p:spPr>
          <a:xfrm>
            <a:off x="2707554" y="533088"/>
            <a:ext cx="7663255" cy="903402"/>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00B05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TextBox 21"/>
          <p:cNvSpPr txBox="1"/>
          <p:nvPr/>
        </p:nvSpPr>
        <p:spPr>
          <a:xfrm>
            <a:off x="2526995" y="533088"/>
            <a:ext cx="7138011" cy="769441"/>
          </a:xfrm>
          <a:prstGeom prst="rect">
            <a:avLst/>
          </a:prstGeom>
          <a:noFill/>
        </p:spPr>
        <p:txBody>
          <a:bodyPr wrap="square">
            <a:spAutoFit/>
          </a:bodyPr>
          <a:lstStyle/>
          <a:p>
            <a:pPr algn="ctr">
              <a:defRPr/>
            </a:pPr>
            <a:r>
              <a:rPr lang="en-US" sz="4400" b="1">
                <a:ln w="9525">
                  <a:solidFill>
                    <a:sysClr val="windowText" lastClr="000000"/>
                  </a:solidFill>
                  <a:prstDash val="solid"/>
                </a:ln>
                <a:solidFill>
                  <a:schemeClr val="bg1"/>
                </a:solidFill>
                <a:effectLst>
                  <a:outerShdw blurRad="12700" dist="38100" dir="2700000" algn="tl" rotWithShape="0">
                    <a:srgbClr val="5B9BD5">
                      <a:lumMod val="60000"/>
                      <a:lumOff val="40000"/>
                    </a:srgbClr>
                  </a:outerShdw>
                </a:effectLst>
                <a:latin typeface="UTM Cookies" panose="02040603050506020204" pitchFamily="18" charset="0"/>
              </a:rPr>
              <a:t>Yêu cầu cần đạt</a:t>
            </a:r>
            <a:endParaRPr lang="en-US" sz="4400" b="1" dirty="0">
              <a:ln w="9525">
                <a:solidFill>
                  <a:sysClr val="windowText" lastClr="000000"/>
                </a:solidFill>
                <a:prstDash val="solid"/>
              </a:ln>
              <a:solidFill>
                <a:schemeClr val="bg1"/>
              </a:solidFill>
              <a:effectLst>
                <a:outerShdw blurRad="12700" dist="38100" dir="2700000" algn="tl" rotWithShape="0">
                  <a:srgbClr val="5B9BD5">
                    <a:lumMod val="60000"/>
                    <a:lumOff val="40000"/>
                  </a:srgbClr>
                </a:outerShdw>
              </a:effectLst>
              <a:latin typeface="UTM Cookies" panose="020406030505060202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308" b="99796" l="546" r="98818"/>
                    </a14:imgEffect>
                  </a14:imgLayer>
                </a14:imgProps>
              </a:ext>
              <a:ext uri="{28A0092B-C50C-407E-A947-70E740481C1C}">
                <a14:useLocalDpi xmlns:a14="http://schemas.microsoft.com/office/drawing/2010/main" val="0"/>
              </a:ext>
            </a:extLst>
          </a:blip>
          <a:stretch>
            <a:fillRect/>
          </a:stretch>
        </p:blipFill>
        <p:spPr>
          <a:xfrm>
            <a:off x="-252963" y="1265068"/>
            <a:ext cx="12444963" cy="654848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2534" y="2107625"/>
            <a:ext cx="1437421" cy="1437421"/>
          </a:xfrm>
          <a:prstGeom prst="rect">
            <a:avLst/>
          </a:prstGeom>
        </p:spPr>
      </p:pic>
      <p:sp>
        <p:nvSpPr>
          <p:cNvPr id="9" name="TextBox 8"/>
          <p:cNvSpPr txBox="1"/>
          <p:nvPr/>
        </p:nvSpPr>
        <p:spPr>
          <a:xfrm>
            <a:off x="2322107" y="2107625"/>
            <a:ext cx="8797359" cy="2585323"/>
          </a:xfrm>
          <a:prstGeom prst="rect">
            <a:avLst/>
          </a:prstGeom>
          <a:noFill/>
        </p:spPr>
        <p:txBody>
          <a:bodyPr wrap="square" rtlCol="0">
            <a:spAutoFit/>
          </a:bodyPr>
          <a:lstStyle/>
          <a:p>
            <a:pPr algn="ctr"/>
            <a:r>
              <a:rPr lang="vi-VN" sz="5400" b="1">
                <a:latin typeface="+mj-lt"/>
              </a:rPr>
              <a:t>Viết được đoạn văn tả sự thay đổi của cảnh vật ở một danh lam thắng cảnh.</a:t>
            </a:r>
            <a:endParaRPr lang="en-US" sz="5400" b="1">
              <a:latin typeface="+mj-l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 presetClass="entr" presetSubtype="2"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1">
            <a:extLst>
              <a:ext uri="{28A0092B-C50C-407E-A947-70E740481C1C}">
                <a14:useLocalDpi xmlns:a14="http://schemas.microsoft.com/office/drawing/2010/main" val="0"/>
              </a:ext>
            </a:extLst>
          </a:blip>
          <a:srcRect l="4018" b="6788"/>
          <a:stretch>
            <a:fillRect/>
          </a:stretch>
        </p:blipFill>
        <p:spPr>
          <a:xfrm>
            <a:off x="-95250" y="-342900"/>
            <a:ext cx="12287250" cy="7429500"/>
          </a:xfrm>
          <a:prstGeom prst="rect">
            <a:avLst/>
          </a:prstGeom>
        </p:spPr>
      </p:pic>
      <p:grpSp>
        <p:nvGrpSpPr>
          <p:cNvPr id="2" name="Group 1"/>
          <p:cNvGrpSpPr/>
          <p:nvPr/>
        </p:nvGrpSpPr>
        <p:grpSpPr>
          <a:xfrm>
            <a:off x="2096408" y="1728190"/>
            <a:ext cx="7372350" cy="2123658"/>
            <a:chOff x="2038350" y="2257960"/>
            <a:chExt cx="7372350" cy="2123658"/>
          </a:xfrm>
        </p:grpSpPr>
        <p:sp>
          <p:nvSpPr>
            <p:cNvPr id="5" name="TextBox 4"/>
            <p:cNvSpPr txBox="1"/>
            <p:nvPr/>
          </p:nvSpPr>
          <p:spPr>
            <a:xfrm>
              <a:off x="2038350" y="2257960"/>
              <a:ext cx="737235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BÌNH CHỌN</a:t>
              </a:r>
              <a:br>
                <a:rPr kumimoji="0" lang="en-US" sz="66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br>
              <a:r>
                <a:rPr kumimoji="0" lang="en-US" sz="66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rPr>
                <a:t>ĐOẠN VĂN HAY</a:t>
              </a:r>
              <a:endParaRPr kumimoji="0" lang="en-US" sz="6600" b="1" i="0" u="none" strike="noStrike" kern="1200" cap="none" spc="0" normalizeH="0" baseline="0" noProof="0">
                <a:ln w="69850">
                  <a:solidFill>
                    <a:prstClr val="white"/>
                  </a:solidFill>
                </a:ln>
                <a:solidFill>
                  <a:prstClr val="white"/>
                </a:solidFill>
                <a:effectLst>
                  <a:outerShdw blurRad="38100" dist="38100" dir="2700000" algn="tl">
                    <a:srgbClr val="000000">
                      <a:alpha val="43137"/>
                    </a:srgbClr>
                  </a:outerShdw>
                </a:effectLst>
                <a:uLnTx/>
                <a:uFillTx/>
                <a:latin typeface="iCiel Pony" panose="02000000000000000000" pitchFamily="2" charset="0"/>
                <a:ea typeface="+mn-ea"/>
                <a:cs typeface="+mn-cs"/>
              </a:endParaRPr>
            </a:p>
          </p:txBody>
        </p:sp>
        <p:sp>
          <p:nvSpPr>
            <p:cNvPr id="7" name="TextBox 6"/>
            <p:cNvSpPr txBox="1"/>
            <p:nvPr/>
          </p:nvSpPr>
          <p:spPr>
            <a:xfrm>
              <a:off x="2038350" y="2257960"/>
              <a:ext cx="737235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BÌNH CHỌN </a:t>
              </a:r>
              <a:br>
                <a:rPr kumimoji="0" lang="en-US" sz="66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br>
              <a:r>
                <a:rPr kumimoji="0" lang="en-US" sz="66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rPr>
                <a:t>ĐOẠN VĂN HAY</a:t>
              </a:r>
              <a:endParaRPr kumimoji="0" lang="en-US" sz="6600" b="1" i="0" u="none" strike="noStrike" kern="1200" cap="none" spc="0" normalizeH="0" baseline="0" noProof="0">
                <a:ln>
                  <a:noFill/>
                </a:ln>
                <a:gradFill>
                  <a:gsLst>
                    <a:gs pos="0">
                      <a:srgbClr val="FF0060"/>
                    </a:gs>
                    <a:gs pos="27000">
                      <a:srgbClr val="F6FA70"/>
                    </a:gs>
                    <a:gs pos="55000">
                      <a:srgbClr val="00DFA2"/>
                    </a:gs>
                    <a:gs pos="85000">
                      <a:srgbClr val="0079FF"/>
                    </a:gs>
                  </a:gsLst>
                  <a:lin ang="21594000" scaled="0"/>
                </a:gradFill>
                <a:effectLst/>
                <a:uLnTx/>
                <a:uFillTx/>
                <a:latin typeface="iCiel Pony" panose="02000000000000000000" pitchFamily="2" charset="0"/>
                <a:ea typeface="+mn-ea"/>
                <a:cs typeface="+mn-cs"/>
              </a:endParaRPr>
            </a:p>
          </p:txBody>
        </p:sp>
      </p:grpSp>
    </p:spTree>
  </p:cSld>
  <p:clrMapOvr>
    <a:masterClrMapping/>
  </p:clrMapOvr>
  <p:transition spd="slow">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12227442" cy="6984922"/>
            <a:chOff x="0" y="0"/>
            <a:chExt cx="12227442" cy="6984922"/>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0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4772"/>
            <a:ext cx="7320852" cy="6043033"/>
          </a:xfrm>
          <a:prstGeom prst="rect">
            <a:avLst/>
          </a:prstGeom>
        </p:spPr>
      </p:pic>
      <p:sp>
        <p:nvSpPr>
          <p:cNvPr id="21" name="Title 1"/>
          <p:cNvSpPr txBox="1"/>
          <p:nvPr/>
        </p:nvSpPr>
        <p:spPr>
          <a:xfrm>
            <a:off x="895916" y="710886"/>
            <a:ext cx="5520666" cy="49283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sz="6000" b="1" i="0" u="none" strike="noStrike" kern="1200" cap="none" spc="0" normalizeH="0" baseline="0" noProof="0">
                <a:ln>
                  <a:solidFill>
                    <a:prstClr val="black"/>
                  </a:solidFill>
                </a:ln>
                <a:solidFill>
                  <a:srgbClr val="0F9ED5">
                    <a:lumMod val="60000"/>
                    <a:lumOff val="40000"/>
                  </a:srgbClr>
                </a:solidFill>
                <a:effectLst/>
                <a:uLnTx/>
                <a:uFillTx/>
                <a:latin typeface="iCiel Pony" panose="02000000000000000000" pitchFamily="2" charset="0"/>
                <a:ea typeface="+mj-ea"/>
                <a:cs typeface="+mj-cs"/>
              </a:rPr>
              <a:t>Phòng tranh của em</a:t>
            </a:r>
            <a:endParaRPr kumimoji="0" lang="en-US" sz="6000" b="1" i="0" u="none" strike="noStrike" kern="1200" cap="none" spc="0" normalizeH="0" baseline="0" noProof="0">
              <a:ln>
                <a:solidFill>
                  <a:prstClr val="black"/>
                </a:solidFill>
              </a:ln>
              <a:solidFill>
                <a:srgbClr val="0F9ED5">
                  <a:lumMod val="60000"/>
                  <a:lumOff val="40000"/>
                </a:srgbClr>
              </a:solidFill>
              <a:effectLst/>
              <a:uLnTx/>
              <a:uFillTx/>
              <a:latin typeface="iCiel Pony" panose="02000000000000000000" pitchFamily="2" charset="0"/>
              <a:ea typeface="+mj-ea"/>
              <a:cs typeface="+mj-cs"/>
            </a:endParaRPr>
          </a:p>
        </p:txBody>
      </p:sp>
      <p:pic>
        <p:nvPicPr>
          <p:cNvPr id="7" name="Picture 6" descr="A picture containing vector graphics&#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6773" y="1457082"/>
            <a:ext cx="4013197" cy="465540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 calcmode="lin" valueType="num">
                                      <p:cBhvr>
                                        <p:cTn id="9" dur="500" fill="hold"/>
                                        <p:tgtEl>
                                          <p:spTgt spid="21"/>
                                        </p:tgtEl>
                                        <p:attrNameLst>
                                          <p:attrName>style.rotation</p:attrName>
                                        </p:attrNameLst>
                                      </p:cBhvr>
                                      <p:tavLst>
                                        <p:tav tm="0">
                                          <p:val>
                                            <p:fltVal val="360"/>
                                          </p:val>
                                        </p:tav>
                                        <p:tav tm="100000">
                                          <p:val>
                                            <p:fltVal val="0"/>
                                          </p:val>
                                        </p:tav>
                                      </p:tavLst>
                                    </p:anim>
                                    <p:animEffect transition="in" filter="fade">
                                      <p:cBhvr>
                                        <p:cTn id="10" dur="500"/>
                                        <p:tgtEl>
                                          <p:spTgt spid="21"/>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nvGrpSpPr>
          <p:cNvPr id="32" name="Group 31"/>
          <p:cNvGrpSpPr/>
          <p:nvPr/>
        </p:nvGrpSpPr>
        <p:grpSpPr>
          <a:xfrm>
            <a:off x="565476" y="359666"/>
            <a:ext cx="10722893" cy="1369559"/>
            <a:chOff x="2942745" y="811957"/>
            <a:chExt cx="6264686" cy="1369559"/>
          </a:xfrm>
        </p:grpSpPr>
        <p:sp>
          <p:nvSpPr>
            <p:cNvPr id="33" name="Rectangle: Rounded Corners 32"/>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solidFill>
            <a:ln w="28575">
              <a:solidFill>
                <a:srgbClr val="381F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p:cNvSpPr txBox="1"/>
            <p:nvPr/>
          </p:nvSpPr>
          <p:spPr>
            <a:xfrm>
              <a:off x="3107164" y="981187"/>
              <a:ext cx="593246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Trưng</a:t>
              </a:r>
              <a:r>
                <a:rPr kumimoji="0" lang="en-US" sz="36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 </a:t>
              </a:r>
              <a:r>
                <a:rPr kumimoji="0" lang="en-US" sz="3600" b="1" i="0" u="none" strike="noStrike" kern="1200" cap="none" spc="0" normalizeH="0" baseline="0" noProof="0" err="1">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bày</a:t>
              </a:r>
              <a:r>
                <a:rPr kumimoji="0" lang="en-US" sz="3600" b="1" i="0" u="none" strike="noStrike" kern="1200" cap="none" spc="0" normalizeH="0" baseline="0" noProof="0">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 bài viết theo </a:t>
              </a:r>
              <a:r>
                <a:rPr kumimoji="0" lang="en-US" sz="36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kỹ</a:t>
              </a:r>
              <a:r>
                <a:rPr kumimoji="0" lang="en-US" sz="36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 </a:t>
              </a:r>
              <a:r>
                <a:rPr kumimoji="0" lang="en-US" sz="3600" b="1" i="0" u="none" strike="noStrike" kern="1200" cap="none" spc="0" normalizeH="0" baseline="0" noProof="0" dirty="0" err="1">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thuật</a:t>
              </a:r>
              <a:r>
                <a:rPr kumimoji="0" lang="en-US" sz="3600" b="1" i="0" u="none" strike="noStrike" kern="1200" cap="none" spc="0" normalizeH="0" baseline="0" noProof="0" dirty="0">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 </a:t>
              </a:r>
              <a:r>
                <a:rPr kumimoji="0" lang="en-US" sz="3600" b="1" i="1" u="none" strike="noStrike" kern="1200" cap="none" spc="0" normalizeH="0" baseline="0" noProof="0" dirty="0" err="1">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Phòng</a:t>
              </a:r>
              <a:r>
                <a:rPr kumimoji="0" lang="en-US" sz="3600" b="1" i="1" u="none" strike="noStrike" kern="1200" cap="none" spc="0" normalizeH="0" baseline="0" noProof="0" dirty="0">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 </a:t>
              </a:r>
              <a:r>
                <a:rPr kumimoji="0" lang="en-US" sz="3600" b="1" i="1" u="none" strike="noStrike" kern="1200" cap="none" spc="0" normalizeH="0" baseline="0" noProof="0" dirty="0" err="1">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rPr>
                <a:t>tranh</a:t>
              </a:r>
              <a:endParaRPr kumimoji="0" lang="en-US" sz="3600" b="1" i="1" u="none" strike="noStrike" kern="1200" cap="none" spc="0" normalizeH="0" baseline="0" noProof="0" dirty="0">
                <a:ln w="9525">
                  <a:solidFill>
                    <a:prstClr val="black"/>
                  </a:solidFill>
                  <a:prstDash val="solid"/>
                </a:ln>
                <a:solidFill>
                  <a:srgbClr val="FFFF00"/>
                </a:solidFill>
                <a:effectLst>
                  <a:outerShdw blurRad="12700" dist="38100" dir="2700000" algn="tl" rotWithShape="0">
                    <a:srgbClr val="A02B93">
                      <a:lumMod val="60000"/>
                      <a:lumOff val="40000"/>
                    </a:srgbClr>
                  </a:outerShdw>
                </a:effectLst>
                <a:uLnTx/>
                <a:uFillTx/>
                <a:latin typeface="SVN-ARCO Typography" panose="020B0603050302020204" pitchFamily="34" charset="2"/>
                <a:ea typeface="+mn-ea"/>
                <a:cs typeface="+mn-cs"/>
              </a:endParaRPr>
            </a:p>
          </p:txBody>
        </p:sp>
      </p:grpSp>
      <p:grpSp>
        <p:nvGrpSpPr>
          <p:cNvPr id="5" name="Group 4"/>
          <p:cNvGrpSpPr/>
          <p:nvPr/>
        </p:nvGrpSpPr>
        <p:grpSpPr>
          <a:xfrm>
            <a:off x="920827" y="1707565"/>
            <a:ext cx="2835879" cy="2102721"/>
            <a:chOff x="1151435" y="1655540"/>
            <a:chExt cx="2835879" cy="2102721"/>
          </a:xfrm>
        </p:grpSpPr>
        <p:sp>
          <p:nvSpPr>
            <p:cNvPr id="4" name="Rounded Rectangle 3"/>
            <p:cNvSpPr/>
            <p:nvPr/>
          </p:nvSpPr>
          <p:spPr>
            <a:xfrm>
              <a:off x="1415490" y="1856964"/>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ackgroundRemoval t="566" b="49455" l="0" r="49597"/>
                      </a14:imgEffect>
                    </a14:imgLayer>
                  </a14:imgProps>
                </a:ext>
                <a:ext uri="{28A0092B-C50C-407E-A947-70E740481C1C}">
                  <a14:useLocalDpi xmlns:a14="http://schemas.microsoft.com/office/drawing/2010/main" val="0"/>
                </a:ext>
              </a:extLst>
            </a:blip>
            <a:srcRect r="50815" b="50665"/>
            <a:stretch>
              <a:fillRect/>
            </a:stretch>
          </p:blipFill>
          <p:spPr>
            <a:xfrm>
              <a:off x="1151435" y="1655540"/>
              <a:ext cx="2835879" cy="2102721"/>
            </a:xfrm>
            <a:prstGeom prst="rect">
              <a:avLst/>
            </a:prstGeom>
          </p:spPr>
        </p:pic>
      </p:grpSp>
      <p:grpSp>
        <p:nvGrpSpPr>
          <p:cNvPr id="6" name="Group 5"/>
          <p:cNvGrpSpPr/>
          <p:nvPr/>
        </p:nvGrpSpPr>
        <p:grpSpPr>
          <a:xfrm>
            <a:off x="4678061" y="1608369"/>
            <a:ext cx="2835879" cy="2102721"/>
            <a:chOff x="4384744" y="1608369"/>
            <a:chExt cx="2835879" cy="2102721"/>
          </a:xfrm>
        </p:grpSpPr>
        <p:sp>
          <p:nvSpPr>
            <p:cNvPr id="22" name="Rounded Rectangle 21"/>
            <p:cNvSpPr/>
            <p:nvPr/>
          </p:nvSpPr>
          <p:spPr>
            <a:xfrm>
              <a:off x="4648797" y="1903817"/>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Picture 14"/>
            <p:cNvPicPr>
              <a:picLocks noChangeAspect="1"/>
            </p:cNvPicPr>
            <p:nvPr/>
          </p:nvPicPr>
          <p:blipFill rotWithShape="1">
            <a:blip r:embed="rId5">
              <a:extLst>
                <a:ext uri="{BEBA8EAE-BF5A-486C-A8C5-ECC9F3942E4B}">
                  <a14:imgProps xmlns:a14="http://schemas.microsoft.com/office/drawing/2010/main">
                    <a14:imgLayer r:embed="rId4">
                      <a14:imgEffect>
                        <a14:backgroundRemoval t="51111" b="100000" l="0" r="49597"/>
                      </a14:imgEffect>
                    </a14:imgLayer>
                  </a14:imgProps>
                </a:ext>
                <a:ext uri="{28A0092B-C50C-407E-A947-70E740481C1C}">
                  <a14:useLocalDpi xmlns:a14="http://schemas.microsoft.com/office/drawing/2010/main" val="0"/>
                </a:ext>
              </a:extLst>
            </a:blip>
            <a:srcRect l="-572" t="50665" r="51387"/>
            <a:stretch>
              <a:fillRect/>
            </a:stretch>
          </p:blipFill>
          <p:spPr>
            <a:xfrm>
              <a:off x="4384744" y="1608369"/>
              <a:ext cx="2835879" cy="2102721"/>
            </a:xfrm>
            <a:prstGeom prst="rect">
              <a:avLst/>
            </a:prstGeom>
          </p:spPr>
        </p:pic>
      </p:grpSp>
      <p:grpSp>
        <p:nvGrpSpPr>
          <p:cNvPr id="7" name="Group 6"/>
          <p:cNvGrpSpPr/>
          <p:nvPr/>
        </p:nvGrpSpPr>
        <p:grpSpPr>
          <a:xfrm>
            <a:off x="920826" y="4075795"/>
            <a:ext cx="2835879" cy="2102721"/>
            <a:chOff x="954725" y="3959685"/>
            <a:chExt cx="2835879" cy="2102721"/>
          </a:xfrm>
        </p:grpSpPr>
        <p:sp>
          <p:nvSpPr>
            <p:cNvPr id="23" name="Rounded Rectangle 22"/>
            <p:cNvSpPr/>
            <p:nvPr/>
          </p:nvSpPr>
          <p:spPr>
            <a:xfrm>
              <a:off x="1218778" y="4193089"/>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p:cNvPicPr>
              <a:picLocks noChangeAspect="1"/>
            </p:cNvPicPr>
            <p:nvPr/>
          </p:nvPicPr>
          <p:blipFill rotWithShape="1">
            <a:blip r:embed="rId6">
              <a:extLst>
                <a:ext uri="{BEBA8EAE-BF5A-486C-A8C5-ECC9F3942E4B}">
                  <a14:imgProps xmlns:a14="http://schemas.microsoft.com/office/drawing/2010/main">
                    <a14:imgLayer r:embed="rId4">
                      <a14:imgEffect>
                        <a14:backgroundRemoval t="50949" b="99838" l="50403" r="100000"/>
                      </a14:imgEffect>
                    </a14:imgLayer>
                  </a14:imgProps>
                </a:ext>
                <a:ext uri="{28A0092B-C50C-407E-A947-70E740481C1C}">
                  <a14:useLocalDpi xmlns:a14="http://schemas.microsoft.com/office/drawing/2010/main" val="0"/>
                </a:ext>
              </a:extLst>
            </a:blip>
            <a:srcRect l="51870" t="51197" r="-1055" b="-532"/>
            <a:stretch>
              <a:fillRect/>
            </a:stretch>
          </p:blipFill>
          <p:spPr>
            <a:xfrm>
              <a:off x="954725" y="3959685"/>
              <a:ext cx="2835879" cy="2102721"/>
            </a:xfrm>
            <a:prstGeom prst="rect">
              <a:avLst/>
            </a:prstGeom>
          </p:spPr>
        </p:pic>
      </p:grpSp>
      <p:grpSp>
        <p:nvGrpSpPr>
          <p:cNvPr id="8" name="Group 7"/>
          <p:cNvGrpSpPr/>
          <p:nvPr/>
        </p:nvGrpSpPr>
        <p:grpSpPr>
          <a:xfrm>
            <a:off x="4678061" y="4075797"/>
            <a:ext cx="2835879" cy="2102721"/>
            <a:chOff x="4506083" y="3959683"/>
            <a:chExt cx="2835879" cy="2102721"/>
          </a:xfrm>
        </p:grpSpPr>
        <p:sp>
          <p:nvSpPr>
            <p:cNvPr id="24" name="Rounded Rectangle 23"/>
            <p:cNvSpPr/>
            <p:nvPr/>
          </p:nvSpPr>
          <p:spPr>
            <a:xfrm>
              <a:off x="4745858" y="4193089"/>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8" name="Picture 17"/>
            <p:cNvPicPr>
              <a:picLocks noChangeAspect="1"/>
            </p:cNvPicPr>
            <p:nvPr/>
          </p:nvPicPr>
          <p:blipFill rotWithShape="1">
            <a:blip r:embed="rId3">
              <a:duotone>
                <a:schemeClr val="accent6">
                  <a:shade val="45000"/>
                  <a:satMod val="135000"/>
                </a:schemeClr>
                <a:prstClr val="white"/>
              </a:duotone>
              <a:extLst>
                <a:ext uri="{BEBA8EAE-BF5A-486C-A8C5-ECC9F3942E4B}">
                  <a14:imgProps xmlns:a14="http://schemas.microsoft.com/office/drawing/2010/main">
                    <a14:imgLayer r:embed="rId4">
                      <a14:imgEffect>
                        <a14:backgroundRemoval t="566" b="49455" l="0" r="49597"/>
                      </a14:imgEffect>
                    </a14:imgLayer>
                  </a14:imgProps>
                </a:ext>
                <a:ext uri="{28A0092B-C50C-407E-A947-70E740481C1C}">
                  <a14:useLocalDpi xmlns:a14="http://schemas.microsoft.com/office/drawing/2010/main" val="0"/>
                </a:ext>
              </a:extLst>
            </a:blip>
            <a:srcRect r="50815" b="50665"/>
            <a:stretch>
              <a:fillRect/>
            </a:stretch>
          </p:blipFill>
          <p:spPr>
            <a:xfrm>
              <a:off x="4506083" y="3959683"/>
              <a:ext cx="2835879" cy="2102721"/>
            </a:xfrm>
            <a:prstGeom prst="rect">
              <a:avLst/>
            </a:prstGeom>
          </p:spPr>
        </p:pic>
      </p:grpSp>
      <p:grpSp>
        <p:nvGrpSpPr>
          <p:cNvPr id="9" name="Group 8"/>
          <p:cNvGrpSpPr/>
          <p:nvPr/>
        </p:nvGrpSpPr>
        <p:grpSpPr>
          <a:xfrm>
            <a:off x="8534401" y="4043694"/>
            <a:ext cx="2835879" cy="2102721"/>
            <a:chOff x="8165266" y="3959683"/>
            <a:chExt cx="2835879" cy="2102721"/>
          </a:xfrm>
        </p:grpSpPr>
        <p:sp>
          <p:nvSpPr>
            <p:cNvPr id="25" name="Rounded Rectangle 24"/>
            <p:cNvSpPr/>
            <p:nvPr/>
          </p:nvSpPr>
          <p:spPr>
            <a:xfrm>
              <a:off x="8429319" y="4193089"/>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9" name="Picture 18"/>
            <p:cNvPicPr>
              <a:picLocks noChangeAspect="1"/>
            </p:cNvPicPr>
            <p:nvPr/>
          </p:nvPicPr>
          <p:blipFill rotWithShape="1">
            <a:blip r:embed="rId3">
              <a:duotone>
                <a:schemeClr val="accent4">
                  <a:shade val="45000"/>
                  <a:satMod val="135000"/>
                </a:schemeClr>
                <a:prstClr val="white"/>
              </a:duotone>
              <a:extLst>
                <a:ext uri="{BEBA8EAE-BF5A-486C-A8C5-ECC9F3942E4B}">
                  <a14:imgProps xmlns:a14="http://schemas.microsoft.com/office/drawing/2010/main">
                    <a14:imgLayer r:embed="rId4">
                      <a14:imgEffect>
                        <a14:backgroundRemoval t="566" b="49455" l="0" r="49597"/>
                      </a14:imgEffect>
                    </a14:imgLayer>
                  </a14:imgProps>
                </a:ext>
                <a:ext uri="{28A0092B-C50C-407E-A947-70E740481C1C}">
                  <a14:useLocalDpi xmlns:a14="http://schemas.microsoft.com/office/drawing/2010/main" val="0"/>
                </a:ext>
              </a:extLst>
            </a:blip>
            <a:srcRect r="50815" b="50665"/>
            <a:stretch>
              <a:fillRect/>
            </a:stretch>
          </p:blipFill>
          <p:spPr>
            <a:xfrm>
              <a:off x="8165266" y="3959683"/>
              <a:ext cx="2835879" cy="2102721"/>
            </a:xfrm>
            <a:prstGeom prst="rect">
              <a:avLst/>
            </a:prstGeom>
          </p:spPr>
        </p:pic>
      </p:grpSp>
      <p:grpSp>
        <p:nvGrpSpPr>
          <p:cNvPr id="10" name="Group 9"/>
          <p:cNvGrpSpPr/>
          <p:nvPr/>
        </p:nvGrpSpPr>
        <p:grpSpPr>
          <a:xfrm>
            <a:off x="8534401" y="1623554"/>
            <a:ext cx="2835879" cy="2102721"/>
            <a:chOff x="8124782" y="1608370"/>
            <a:chExt cx="2835879" cy="2102721"/>
          </a:xfrm>
        </p:grpSpPr>
        <p:sp>
          <p:nvSpPr>
            <p:cNvPr id="26" name="Rounded Rectangle 25"/>
            <p:cNvSpPr/>
            <p:nvPr/>
          </p:nvSpPr>
          <p:spPr>
            <a:xfrm>
              <a:off x="8388835" y="1925789"/>
              <a:ext cx="2307771" cy="16359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Picture 15"/>
            <p:cNvPicPr>
              <a:picLocks noChangeAspect="1"/>
            </p:cNvPicPr>
            <p:nvPr/>
          </p:nvPicPr>
          <p:blipFill rotWithShape="1">
            <a:blip r:embed="rId7">
              <a:extLst>
                <a:ext uri="{BEBA8EAE-BF5A-486C-A8C5-ECC9F3942E4B}">
                  <a14:imgProps xmlns:a14="http://schemas.microsoft.com/office/drawing/2010/main">
                    <a14:imgLayer r:embed="rId4">
                      <a14:imgEffect>
                        <a14:backgroundRemoval t="0" b="48889" l="50403" r="100000"/>
                      </a14:imgEffect>
                    </a14:imgLayer>
                  </a14:imgProps>
                </a:ext>
                <a:ext uri="{28A0092B-C50C-407E-A947-70E740481C1C}">
                  <a14:useLocalDpi xmlns:a14="http://schemas.microsoft.com/office/drawing/2010/main" val="0"/>
                </a:ext>
              </a:extLst>
            </a:blip>
            <a:srcRect l="51675" t="-1667" r="-860" b="52332"/>
            <a:stretch>
              <a:fillRect/>
            </a:stretch>
          </p:blipFill>
          <p:spPr>
            <a:xfrm>
              <a:off x="8124782" y="1608370"/>
              <a:ext cx="2835879" cy="2102721"/>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12227442" cy="6984922"/>
            <a:chOff x="0" y="0"/>
            <a:chExt cx="12227442" cy="6984922"/>
          </a:xfrm>
        </p:grpSpPr>
        <p:pic>
          <p:nvPicPr>
            <p:cNvPr id="21" name="Picture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pic>
        <p:nvPicPr>
          <p:cNvPr id="15" name="Picture 14" descr="Text, whiteboard&#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7724" y="0"/>
            <a:ext cx="9932276" cy="5801710"/>
          </a:xfrm>
          <a:prstGeom prst="rect">
            <a:avLst/>
          </a:prstGeom>
          <a:ln>
            <a:noFill/>
          </a:ln>
          <a:effectLst>
            <a:outerShdw blurRad="292100" dist="139700" dir="2700000" algn="tl" rotWithShape="0">
              <a:srgbClr val="333333">
                <a:alpha val="65000"/>
              </a:srgbClr>
            </a:outerShdw>
          </a:effectLst>
        </p:spPr>
      </p:pic>
      <p:pic>
        <p:nvPicPr>
          <p:cNvPr id="7" name="Picture 6" descr="A group of flowers&#10;&#10;Description automatically generated with low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9" name="Group 8"/>
          <p:cNvGrpSpPr/>
          <p:nvPr/>
        </p:nvGrpSpPr>
        <p:grpSpPr>
          <a:xfrm>
            <a:off x="0" y="3635333"/>
            <a:ext cx="2175275" cy="3199383"/>
            <a:chOff x="522954" y="3271390"/>
            <a:chExt cx="2175275" cy="3199383"/>
          </a:xfrm>
        </p:grpSpPr>
        <p:pic>
          <p:nvPicPr>
            <p:cNvPr id="8" name="Picture 7" descr="Shape&#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954" y="3271390"/>
              <a:ext cx="2175275" cy="3199383"/>
            </a:xfrm>
            <a:prstGeom prst="rect">
              <a:avLst/>
            </a:prstGeom>
          </p:spPr>
        </p:pic>
        <p:sp>
          <p:nvSpPr>
            <p:cNvPr id="16" name="TextBox 15"/>
            <p:cNvSpPr txBox="1"/>
            <p:nvPr/>
          </p:nvSpPr>
          <p:spPr>
            <a:xfrm rot="21346003">
              <a:off x="546694" y="4216617"/>
              <a:ext cx="2055613" cy="584775"/>
            </a:xfrm>
            <a:prstGeom prst="rect">
              <a:avLst/>
            </a:prstGeom>
            <a:noFill/>
            <a:effectLst>
              <a:outerShdw blurRad="50800" dist="38100" dir="2700000" algn="tl" rotWithShape="0">
                <a:prstClr val="black">
                  <a:alpha val="40000"/>
                </a:prstClr>
              </a:outerShdw>
            </a:effectLst>
          </p:spPr>
          <p:txBody>
            <a:bodyPr wrap="square">
              <a:spAutoFit/>
            </a:bodyPr>
            <a:lstStyle/>
            <a:p>
              <a:pPr algn="ctr"/>
              <a:r>
                <a:rPr lang="en-US" sz="3200" b="1">
                  <a:ln w="28575" cap="sq" cmpd="sng">
                    <a:solidFill>
                      <a:schemeClr val="accent6">
                        <a:lumMod val="75000"/>
                      </a:schemeClr>
                    </a:solidFill>
                    <a:prstDash val="solid"/>
                    <a:miter lim="800000"/>
                  </a:ln>
                  <a:solidFill>
                    <a:schemeClr val="bg1"/>
                  </a:solidFill>
                  <a:latin typeface="iCiel Crocante" panose="02000000000000000000" pitchFamily="50" charset="0"/>
                </a:rPr>
                <a:t>Nội quy</a:t>
              </a:r>
              <a:endParaRPr lang="en-US" sz="3200" b="1" dirty="0">
                <a:ln w="28575" cap="sq" cmpd="sng">
                  <a:solidFill>
                    <a:schemeClr val="accent6">
                      <a:lumMod val="75000"/>
                    </a:schemeClr>
                  </a:solidFill>
                  <a:prstDash val="solid"/>
                  <a:miter lim="800000"/>
                </a:ln>
                <a:solidFill>
                  <a:schemeClr val="bg1"/>
                </a:solidFill>
                <a:latin typeface="iCiel Crocante" panose="02000000000000000000" pitchFamily="50" charset="0"/>
              </a:endParaRPr>
            </a:p>
          </p:txBody>
        </p:sp>
      </p:grpSp>
      <p:sp>
        <p:nvSpPr>
          <p:cNvPr id="18" name="TextBox 17"/>
          <p:cNvSpPr txBox="1"/>
          <p:nvPr/>
        </p:nvSpPr>
        <p:spPr>
          <a:xfrm>
            <a:off x="2342658" y="686557"/>
            <a:ext cx="7772401" cy="1323439"/>
          </a:xfrm>
          <a:prstGeom prst="rect">
            <a:avLst/>
          </a:prstGeom>
          <a:noFill/>
        </p:spPr>
        <p:txBody>
          <a:bodyPr wrap="square">
            <a:spAutoFit/>
          </a:bodyPr>
          <a:lstStyle/>
          <a:p>
            <a:r>
              <a:rPr lang="en-US" sz="4000" b="1">
                <a:ln w="6600">
                  <a:noFill/>
                  <a:prstDash val="solid"/>
                </a:ln>
                <a:latin typeface="+mj-lt"/>
              </a:rPr>
              <a:t>Tham quan phòng tranh nghiêm túc, không đùa giỡn.</a:t>
            </a:r>
            <a:endParaRPr lang="en-US" sz="4000" b="1" dirty="0">
              <a:ln w="6600">
                <a:noFill/>
                <a:prstDash val="solid"/>
              </a:ln>
              <a:latin typeface="+mj-lt"/>
            </a:endParaRPr>
          </a:p>
        </p:txBody>
      </p:sp>
      <p:sp>
        <p:nvSpPr>
          <p:cNvPr id="12" name="TextBox 11"/>
          <p:cNvSpPr txBox="1"/>
          <p:nvPr/>
        </p:nvSpPr>
        <p:spPr>
          <a:xfrm>
            <a:off x="2342658" y="1917339"/>
            <a:ext cx="10216055" cy="707886"/>
          </a:xfrm>
          <a:prstGeom prst="rect">
            <a:avLst/>
          </a:prstGeom>
          <a:noFill/>
        </p:spPr>
        <p:txBody>
          <a:bodyPr wrap="square">
            <a:spAutoFit/>
          </a:bodyPr>
          <a:lstStyle/>
          <a:p>
            <a:r>
              <a:rPr lang="en-US" sz="4000" b="1">
                <a:ln w="6600">
                  <a:noFill/>
                  <a:prstDash val="solid"/>
                </a:ln>
                <a:latin typeface="+mj-lt"/>
              </a:rPr>
              <a:t>Chọn đọc bài viết cảm thấy ấn tượng nhất.</a:t>
            </a:r>
            <a:endParaRPr lang="en-US" sz="4000" b="1" dirty="0">
              <a:ln w="6600">
                <a:noFill/>
                <a:prstDash val="solid"/>
              </a:ln>
              <a:latin typeface="+mj-lt"/>
            </a:endParaRPr>
          </a:p>
        </p:txBody>
      </p:sp>
      <p:sp>
        <p:nvSpPr>
          <p:cNvPr id="13" name="TextBox 12"/>
          <p:cNvSpPr txBox="1"/>
          <p:nvPr/>
        </p:nvSpPr>
        <p:spPr>
          <a:xfrm>
            <a:off x="2342658" y="2637242"/>
            <a:ext cx="9447631" cy="1323439"/>
          </a:xfrm>
          <a:prstGeom prst="rect">
            <a:avLst/>
          </a:prstGeom>
          <a:noFill/>
        </p:spPr>
        <p:txBody>
          <a:bodyPr wrap="square">
            <a:spAutoFit/>
          </a:bodyPr>
          <a:lstStyle/>
          <a:p>
            <a:r>
              <a:rPr lang="en-US" sz="4000" b="1">
                <a:ln w="6600">
                  <a:noFill/>
                  <a:prstDash val="solid"/>
                </a:ln>
                <a:latin typeface="+mj-lt"/>
              </a:rPr>
              <a:t>Dán 1 bông hoa hồng vào đoạn văn em thấy </a:t>
            </a:r>
            <a:br>
              <a:rPr lang="en-US" sz="4000" b="1">
                <a:ln w="6600">
                  <a:noFill/>
                  <a:prstDash val="solid"/>
                </a:ln>
                <a:latin typeface="+mj-lt"/>
              </a:rPr>
            </a:br>
            <a:r>
              <a:rPr lang="en-US" sz="4000" b="1">
                <a:ln w="6600">
                  <a:noFill/>
                  <a:prstDash val="solid"/>
                </a:ln>
                <a:latin typeface="+mj-lt"/>
              </a:rPr>
              <a:t>giàu từ ngữ nhân hoá, so sánh nhất</a:t>
            </a:r>
            <a:endParaRPr lang="en-US" sz="4000" b="1" dirty="0">
              <a:ln w="6600">
                <a:noFill/>
                <a:prstDash val="solid"/>
              </a:ln>
              <a:latin typeface="+mj-lt"/>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74215" t="9747" r="6705" b="72874"/>
          <a:stretch>
            <a:fillRect/>
          </a:stretch>
        </p:blipFill>
        <p:spPr>
          <a:xfrm>
            <a:off x="1858014" y="804434"/>
            <a:ext cx="552666" cy="503392"/>
          </a:xfrm>
          <a:prstGeom prst="rect">
            <a:avLst/>
          </a:prstGeom>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74215" t="9747" r="6705" b="72874"/>
          <a:stretch>
            <a:fillRect/>
          </a:stretch>
        </p:blipFill>
        <p:spPr>
          <a:xfrm>
            <a:off x="1858014" y="2080212"/>
            <a:ext cx="552666" cy="503392"/>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l="74215" t="9747" r="6705" b="72874"/>
          <a:stretch>
            <a:fillRect/>
          </a:stretch>
        </p:blipFill>
        <p:spPr>
          <a:xfrm>
            <a:off x="1858014" y="2792312"/>
            <a:ext cx="552666" cy="503392"/>
          </a:xfrm>
          <a:prstGeom prst="rect">
            <a:avLst/>
          </a:prstGeom>
        </p:spPr>
      </p:pic>
      <p:grpSp>
        <p:nvGrpSpPr>
          <p:cNvPr id="11" name="Group 10"/>
          <p:cNvGrpSpPr/>
          <p:nvPr/>
        </p:nvGrpSpPr>
        <p:grpSpPr>
          <a:xfrm>
            <a:off x="9959682" y="311450"/>
            <a:ext cx="1234212" cy="1590841"/>
            <a:chOff x="5584275" y="3903997"/>
            <a:chExt cx="1023450" cy="1319179"/>
          </a:xfrm>
        </p:grpSpPr>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r="22418"/>
            <a:stretch>
              <a:fillRect/>
            </a:stretch>
          </p:blipFill>
          <p:spPr>
            <a:xfrm>
              <a:off x="5584275" y="3903997"/>
              <a:ext cx="1023450" cy="131917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329" y="4735244"/>
              <a:ext cx="399396" cy="399396"/>
            </a:xfrm>
            <a:prstGeom prst="rect">
              <a:avLst/>
            </a:prstGeom>
          </p:spPr>
        </p:pic>
      </p:grpSp>
      <p:sp>
        <p:nvSpPr>
          <p:cNvPr id="23" name="TextBox 22"/>
          <p:cNvSpPr txBox="1"/>
          <p:nvPr/>
        </p:nvSpPr>
        <p:spPr>
          <a:xfrm>
            <a:off x="2287797" y="3900051"/>
            <a:ext cx="10216055" cy="1323439"/>
          </a:xfrm>
          <a:prstGeom prst="rect">
            <a:avLst/>
          </a:prstGeom>
          <a:noFill/>
        </p:spPr>
        <p:txBody>
          <a:bodyPr wrap="square">
            <a:spAutoFit/>
          </a:bodyPr>
          <a:lstStyle/>
          <a:p>
            <a:r>
              <a:rPr lang="en-US" sz="4000" b="1">
                <a:ln w="6600">
                  <a:noFill/>
                  <a:prstDash val="solid"/>
                </a:ln>
                <a:latin typeface="+mj-lt"/>
              </a:rPr>
              <a:t>Dán 1 bông hoa hướng dương vào đoạn văn </a:t>
            </a:r>
            <a:br>
              <a:rPr lang="en-US" sz="4000" b="1">
                <a:ln w="6600">
                  <a:noFill/>
                  <a:prstDash val="solid"/>
                </a:ln>
                <a:latin typeface="+mj-lt"/>
              </a:rPr>
            </a:br>
            <a:r>
              <a:rPr lang="en-US" sz="4000" b="1">
                <a:ln w="6600">
                  <a:noFill/>
                  <a:prstDash val="solid"/>
                </a:ln>
                <a:latin typeface="+mj-lt"/>
              </a:rPr>
              <a:t>em thấy thích nhất.</a:t>
            </a:r>
            <a:endParaRPr lang="en-US" sz="4000" b="1" dirty="0">
              <a:ln w="6600">
                <a:noFill/>
                <a:prstDash val="solid"/>
              </a:ln>
              <a:latin typeface="+mj-lt"/>
            </a:endParaRPr>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74215" t="9747" r="6705" b="72874"/>
          <a:stretch>
            <a:fillRect/>
          </a:stretch>
        </p:blipFill>
        <p:spPr>
          <a:xfrm>
            <a:off x="1803153" y="4055121"/>
            <a:ext cx="552666" cy="503392"/>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66473" y="4513350"/>
            <a:ext cx="604442" cy="604442"/>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41288" y="3302728"/>
            <a:ext cx="570961" cy="570961"/>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out)">
                                      <p:cBhvr>
                                        <p:cTn id="19" dur="500"/>
                                        <p:tgtEl>
                                          <p:spTgt spid="2"/>
                                        </p:tgtEl>
                                      </p:cBhvr>
                                    </p:animEffect>
                                  </p:childTnLst>
                                </p:cTn>
                              </p:par>
                            </p:childTnLst>
                          </p:cTn>
                        </p:par>
                        <p:par>
                          <p:cTn id="20" fill="hold">
                            <p:stCondLst>
                              <p:cond delay="500"/>
                            </p:stCondLst>
                            <p:childTnLst>
                              <p:par>
                                <p:cTn id="21" presetID="37" presetClass="entr" presetSubtype="0" fill="hold" grpId="0" nodeType="afterEffect">
                                  <p:stCondLst>
                                    <p:cond delay="0"/>
                                  </p:stCondLst>
                                  <p:iterate type="lt">
                                    <p:tmPct val="10000"/>
                                  </p:iterate>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fade">
                                      <p:cBhvr>
                                        <p:cTn id="23" dur="500"/>
                                        <p:tgtEl>
                                          <p:spTgt spid="18">
                                            <p:txEl>
                                              <p:pRg st="0" end="0"/>
                                            </p:txEl>
                                          </p:spTgt>
                                        </p:tgtEl>
                                      </p:cBhvr>
                                    </p:animEffect>
                                    <p:anim calcmode="lin" valueType="num">
                                      <p:cBhvr>
                                        <p:cTn id="2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25" dur="450" decel="100000" fill="hold"/>
                                        <p:tgtEl>
                                          <p:spTgt spid="18">
                                            <p:txEl>
                                              <p:pRg st="0" end="0"/>
                                            </p:txEl>
                                          </p:spTgt>
                                        </p:tgtEl>
                                        <p:attrNameLst>
                                          <p:attrName>ppt_y</p:attrName>
                                        </p:attrNameLst>
                                      </p:cBhvr>
                                      <p:tavLst>
                                        <p:tav tm="0">
                                          <p:val>
                                            <p:strVal val="#ppt_y+1"/>
                                          </p:val>
                                        </p:tav>
                                        <p:tav tm="100000">
                                          <p:val>
                                            <p:strVal val="#ppt_y-.03"/>
                                          </p:val>
                                        </p:tav>
                                      </p:tavLst>
                                    </p:anim>
                                    <p:anim calcmode="lin" valueType="num">
                                      <p:cBhvr>
                                        <p:cTn id="26" dur="50" accel="100000" fill="hold">
                                          <p:stCondLst>
                                            <p:cond delay="450"/>
                                          </p:stCondLst>
                                        </p:cTn>
                                        <p:tgtEl>
                                          <p:spTgt spid="1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out)">
                                      <p:cBhvr>
                                        <p:cTn id="31" dur="500"/>
                                        <p:tgtEl>
                                          <p:spTgt spid="17"/>
                                        </p:tgtEl>
                                      </p:cBhvr>
                                    </p:animEffect>
                                  </p:childTnLst>
                                </p:cTn>
                              </p:par>
                            </p:childTnLst>
                          </p:cTn>
                        </p:par>
                        <p:par>
                          <p:cTn id="32" fill="hold">
                            <p:stCondLst>
                              <p:cond delay="500"/>
                            </p:stCondLst>
                            <p:childTnLst>
                              <p:par>
                                <p:cTn id="33" presetID="37" presetClass="entr" presetSubtype="0" fill="hold" grpId="0" nodeType="afterEffect">
                                  <p:stCondLst>
                                    <p:cond delay="0"/>
                                  </p:stCondLst>
                                  <p:iterate type="lt">
                                    <p:tmPct val="10000"/>
                                  </p:iterate>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anim calcmode="lin" valueType="num">
                                      <p:cBhvr>
                                        <p:cTn id="36"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7" dur="450" decel="100000" fill="hold"/>
                                        <p:tgtEl>
                                          <p:spTgt spid="12">
                                            <p:txEl>
                                              <p:pRg st="0" end="0"/>
                                            </p:txEl>
                                          </p:spTgt>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12">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32"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circle(out)">
                                      <p:cBhvr>
                                        <p:cTn id="43" dur="500"/>
                                        <p:tgtEl>
                                          <p:spTgt spid="19"/>
                                        </p:tgtEl>
                                      </p:cBhvr>
                                    </p:animEffect>
                                  </p:childTnLst>
                                </p:cTn>
                              </p:par>
                            </p:childTnLst>
                          </p:cTn>
                        </p:par>
                        <p:par>
                          <p:cTn id="44" fill="hold">
                            <p:stCondLst>
                              <p:cond delay="500"/>
                            </p:stCondLst>
                            <p:childTnLst>
                              <p:par>
                                <p:cTn id="45" presetID="37" presetClass="entr" presetSubtype="0" fill="hold" grpId="0" nodeType="afterEffect">
                                  <p:stCondLst>
                                    <p:cond delay="0"/>
                                  </p:stCondLst>
                                  <p:iterate type="lt">
                                    <p:tmPct val="10000"/>
                                  </p:iterate>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fade">
                                      <p:cBhvr>
                                        <p:cTn id="47" dur="500"/>
                                        <p:tgtEl>
                                          <p:spTgt spid="13">
                                            <p:txEl>
                                              <p:pRg st="0" end="0"/>
                                            </p:txEl>
                                          </p:spTgt>
                                        </p:tgtEl>
                                      </p:cBhvr>
                                    </p:animEffect>
                                    <p:anim calcmode="lin" valueType="num">
                                      <p:cBhvr>
                                        <p:cTn id="48"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49" dur="450" decel="100000" fill="hold"/>
                                        <p:tgtEl>
                                          <p:spTgt spid="13">
                                            <p:txEl>
                                              <p:pRg st="0" end="0"/>
                                            </p:txEl>
                                          </p:spTgt>
                                        </p:tgtEl>
                                        <p:attrNameLst>
                                          <p:attrName>ppt_y</p:attrName>
                                        </p:attrNameLst>
                                      </p:cBhvr>
                                      <p:tavLst>
                                        <p:tav tm="0">
                                          <p:val>
                                            <p:strVal val="#ppt_y+1"/>
                                          </p:val>
                                        </p:tav>
                                        <p:tav tm="100000">
                                          <p:val>
                                            <p:strVal val="#ppt_y-.03"/>
                                          </p:val>
                                        </p:tav>
                                      </p:tavLst>
                                    </p:anim>
                                    <p:anim calcmode="lin" valueType="num">
                                      <p:cBhvr>
                                        <p:cTn id="50" dur="50" accel="100000" fill="hold">
                                          <p:stCondLst>
                                            <p:cond delay="450"/>
                                          </p:stCondLst>
                                        </p:cTn>
                                        <p:tgtEl>
                                          <p:spTgt spid="13">
                                            <p:txEl>
                                              <p:pRg st="0" end="0"/>
                                            </p:txEl>
                                          </p:spTgt>
                                        </p:tgtEl>
                                        <p:attrNameLst>
                                          <p:attrName>ppt_y</p:attrName>
                                        </p:attrNameLst>
                                      </p:cBhvr>
                                      <p:tavLst>
                                        <p:tav tm="0">
                                          <p:val>
                                            <p:strVal val="#ppt_y-.03"/>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par>
                          <p:cTn id="54" fill="hold">
                            <p:stCondLst>
                              <p:cond delay="4699"/>
                            </p:stCondLst>
                            <p:childTnLst>
                              <p:par>
                                <p:cTn id="55" presetID="22" presetClass="entr" presetSubtype="4" fill="hold" nodeType="after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circle(out)">
                                      <p:cBhvr>
                                        <p:cTn id="62" dur="500"/>
                                        <p:tgtEl>
                                          <p:spTgt spid="24"/>
                                        </p:tgtEl>
                                      </p:cBhvr>
                                    </p:animEffect>
                                  </p:childTnLst>
                                </p:cTn>
                              </p:par>
                            </p:childTnLst>
                          </p:cTn>
                        </p:par>
                        <p:par>
                          <p:cTn id="63" fill="hold">
                            <p:stCondLst>
                              <p:cond delay="500"/>
                            </p:stCondLst>
                            <p:childTnLst>
                              <p:par>
                                <p:cTn id="64" presetID="37" presetClass="entr" presetSubtype="0" fill="hold" grpId="0" nodeType="afterEffect">
                                  <p:stCondLst>
                                    <p:cond delay="0"/>
                                  </p:stCondLst>
                                  <p:iterate type="lt">
                                    <p:tmPct val="10000"/>
                                  </p:iterate>
                                  <p:childTnLst>
                                    <p:set>
                                      <p:cBhvr>
                                        <p:cTn id="65" dur="1" fill="hold">
                                          <p:stCondLst>
                                            <p:cond delay="0"/>
                                          </p:stCondLst>
                                        </p:cTn>
                                        <p:tgtEl>
                                          <p:spTgt spid="23">
                                            <p:txEl>
                                              <p:pRg st="0" end="0"/>
                                            </p:txEl>
                                          </p:spTgt>
                                        </p:tgtEl>
                                        <p:attrNameLst>
                                          <p:attrName>style.visibility</p:attrName>
                                        </p:attrNameLst>
                                      </p:cBhvr>
                                      <p:to>
                                        <p:strVal val="visible"/>
                                      </p:to>
                                    </p:set>
                                    <p:animEffect transition="in" filter="fade">
                                      <p:cBhvr>
                                        <p:cTn id="66" dur="500"/>
                                        <p:tgtEl>
                                          <p:spTgt spid="23">
                                            <p:txEl>
                                              <p:pRg st="0" end="0"/>
                                            </p:txEl>
                                          </p:spTgt>
                                        </p:tgtEl>
                                      </p:cBhvr>
                                    </p:animEffect>
                                    <p:anim calcmode="lin" valueType="num">
                                      <p:cBhvr>
                                        <p:cTn id="67"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68" dur="450" decel="100000" fill="hold"/>
                                        <p:tgtEl>
                                          <p:spTgt spid="23">
                                            <p:txEl>
                                              <p:pRg st="0" end="0"/>
                                            </p:txEl>
                                          </p:spTgt>
                                        </p:tgtEl>
                                        <p:attrNameLst>
                                          <p:attrName>ppt_y</p:attrName>
                                        </p:attrNameLst>
                                      </p:cBhvr>
                                      <p:tavLst>
                                        <p:tav tm="0">
                                          <p:val>
                                            <p:strVal val="#ppt_y+1"/>
                                          </p:val>
                                        </p:tav>
                                        <p:tav tm="100000">
                                          <p:val>
                                            <p:strVal val="#ppt_y-.03"/>
                                          </p:val>
                                        </p:tav>
                                      </p:tavLst>
                                    </p:anim>
                                    <p:anim calcmode="lin" valueType="num">
                                      <p:cBhvr>
                                        <p:cTn id="69" dur="50" accel="100000" fill="hold">
                                          <p:stCondLst>
                                            <p:cond delay="450"/>
                                          </p:stCondLst>
                                        </p:cTn>
                                        <p:tgtEl>
                                          <p:spTgt spid="23">
                                            <p:txEl>
                                              <p:pRg st="0" end="0"/>
                                            </p:txEl>
                                          </p:spTgt>
                                        </p:tgtEl>
                                        <p:attrNameLst>
                                          <p:attrName>ppt_y</p:attrName>
                                        </p:attrNameLst>
                                      </p:cBhvr>
                                      <p:tavLst>
                                        <p:tav tm="0">
                                          <p:val>
                                            <p:strVal val="#ppt_y-.03"/>
                                          </p:val>
                                        </p:tav>
                                        <p:tav tm="100000">
                                          <p:val>
                                            <p:strVal val="#ppt_y"/>
                                          </p:val>
                                        </p:tav>
                                      </p:tavLst>
                                    </p:anim>
                                  </p:childTnLst>
                                </p:cTn>
                              </p:par>
                            </p:childTnLst>
                          </p:cTn>
                        </p:par>
                        <p:par>
                          <p:cTn id="70" fill="hold">
                            <p:stCondLst>
                              <p:cond delay="3900"/>
                            </p:stCondLst>
                            <p:childTnLst>
                              <p:par>
                                <p:cTn id="71" presetID="22" presetClass="entr" presetSubtype="4" fill="hold" nodeType="afterEffect">
                                  <p:stCondLst>
                                    <p:cond delay="0"/>
                                  </p:stCondLst>
                                  <p:childTnLst>
                                    <p:set>
                                      <p:cBhvr>
                                        <p:cTn id="72" dur="1" fill="hold">
                                          <p:stCondLst>
                                            <p:cond delay="0"/>
                                          </p:stCondLst>
                                        </p:cTn>
                                        <p:tgtEl>
                                          <p:spTgt spid="3"/>
                                        </p:tgtEl>
                                        <p:attrNameLst>
                                          <p:attrName>style.visibility</p:attrName>
                                        </p:attrNameLst>
                                      </p:cBhvr>
                                      <p:to>
                                        <p:strVal val="visible"/>
                                      </p:to>
                                    </p:set>
                                    <p:animEffect transition="in" filter="wipe(down)">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allAtOnce"/>
      <p:bldP spid="12" grpId="0" build="allAtOnce"/>
      <p:bldP spid="13" grpId="0" build="allAtOnce"/>
      <p:bldP spid="23"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3585" y="0"/>
            <a:ext cx="12255585" cy="7048840"/>
          </a:xfrm>
          <a:prstGeom prst="rect">
            <a:avLst/>
          </a:prstGeom>
        </p:spPr>
      </p:pic>
      <p:sp>
        <p:nvSpPr>
          <p:cNvPr id="9" name="Rectangle: Rounded Corners 7"/>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418978" y="554754"/>
            <a:ext cx="11430121"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a:ln>
                  <a:noFill/>
                </a:ln>
                <a:solidFill>
                  <a:prstClr val="black"/>
                </a:solidFill>
                <a:effectLst/>
                <a:uLnTx/>
                <a:uFillTx/>
                <a:latin typeface="ArialMT"/>
                <a:ea typeface="+mn-ea"/>
                <a:cs typeface="+mn-cs"/>
              </a:rPr>
              <a:t> </a:t>
            </a:r>
            <a:r>
              <a:rPr kumimoji="0" lang="en-US" sz="3200" b="0" i="0" u="none" strike="noStrike" kern="1200" cap="none" spc="0" normalizeH="0" baseline="0" noProof="0">
                <a:ln>
                  <a:noFill/>
                </a:ln>
                <a:solidFill>
                  <a:prstClr val="black"/>
                </a:solidFill>
                <a:effectLst/>
                <a:uLnTx/>
                <a:uFillTx/>
                <a:latin typeface="ArialMT"/>
                <a:ea typeface="+mn-ea"/>
                <a:cs typeface="+mn-cs"/>
              </a:rPr>
              <a:t>	</a:t>
            </a:r>
            <a:r>
              <a:rPr kumimoji="0" lang="vi-VN" sz="3200" b="0" i="0" u="none" strike="noStrike" kern="1200" cap="none" spc="0" normalizeH="0" baseline="0" noProof="0">
                <a:ln>
                  <a:noFill/>
                </a:ln>
                <a:solidFill>
                  <a:prstClr val="black"/>
                </a:solidFill>
                <a:effectLst/>
                <a:uLnTx/>
                <a:uFillTx/>
                <a:latin typeface="ArialMT"/>
                <a:ea typeface="+mn-ea"/>
                <a:cs typeface="+mn-cs"/>
              </a:rPr>
              <a:t>Con sông của quê hương tôi thật êm đềm và đẹp đẽ. Sông thuộc một nhánh của sông Hồng. Quanh năm, nước sông vẫn đỏ nặng phù sa đã cung cấp dinh dưỡng cho cánh đồng quê tôi. </a:t>
            </a:r>
            <a:r>
              <a:rPr kumimoji="0" lang="vi-VN" sz="3200" b="0" i="0" u="none" strike="noStrike" kern="1200" cap="none" spc="0" normalizeH="0" baseline="0" noProof="0">
                <a:ln>
                  <a:noFill/>
                </a:ln>
                <a:solidFill>
                  <a:srgbClr val="FF0000"/>
                </a:solidFill>
                <a:effectLst/>
                <a:uLnTx/>
                <a:uFillTx/>
                <a:latin typeface="ArialMT"/>
                <a:ea typeface="+mn-ea"/>
                <a:cs typeface="+mn-cs"/>
              </a:rPr>
              <a:t>Buổi sáng</a:t>
            </a:r>
            <a:r>
              <a:rPr kumimoji="0" lang="vi-VN" sz="3200" b="0" i="0" u="none" strike="noStrike" kern="1200" cap="none" spc="0" normalizeH="0" baseline="0" noProof="0">
                <a:ln>
                  <a:noFill/>
                </a:ln>
                <a:solidFill>
                  <a:prstClr val="black"/>
                </a:solidFill>
                <a:effectLst/>
                <a:uLnTx/>
                <a:uFillTx/>
                <a:latin typeface="ArialMT"/>
                <a:ea typeface="+mn-ea"/>
                <a:cs typeface="+mn-cs"/>
              </a:rPr>
              <a:t>, </a:t>
            </a:r>
            <a:r>
              <a:rPr kumimoji="0" lang="vi-VN" sz="3200" b="0" i="1" u="none" strike="noStrike" kern="1200" cap="none" spc="0" normalizeH="0" baseline="0" noProof="0">
                <a:ln>
                  <a:noFill/>
                </a:ln>
                <a:solidFill>
                  <a:srgbClr val="0070C0"/>
                </a:solidFill>
                <a:effectLst/>
                <a:uLnTx/>
                <a:uFillTx/>
                <a:latin typeface="ArialMT"/>
                <a:ea typeface="+mn-ea"/>
                <a:cs typeface="+mn-cs"/>
              </a:rPr>
              <a:t>dòng sông như một dải lụa đào thướt tha.</a:t>
            </a:r>
            <a:r>
              <a:rPr kumimoji="0" lang="vi-VN" sz="3200" b="0" i="0" u="none" strike="noStrike" kern="1200" cap="none" spc="0" normalizeH="0" baseline="0" noProof="0">
                <a:ln>
                  <a:noFill/>
                </a:ln>
                <a:solidFill>
                  <a:prstClr val="black"/>
                </a:solidFill>
                <a:effectLst/>
                <a:uLnTx/>
                <a:uFillTx/>
                <a:latin typeface="ArialMT"/>
                <a:ea typeface="+mn-ea"/>
                <a:cs typeface="+mn-cs"/>
              </a:rPr>
              <a:t> </a:t>
            </a:r>
            <a:r>
              <a:rPr kumimoji="0" lang="vi-VN" sz="3200" b="0" i="0" u="none" strike="noStrike" kern="1200" cap="none" spc="0" normalizeH="0" baseline="0" noProof="0">
                <a:ln>
                  <a:noFill/>
                </a:ln>
                <a:solidFill>
                  <a:srgbClr val="FF0000"/>
                </a:solidFill>
                <a:effectLst/>
                <a:uLnTx/>
                <a:uFillTx/>
                <a:latin typeface="ArialMT"/>
                <a:ea typeface="+mn-ea"/>
                <a:cs typeface="+mn-cs"/>
              </a:rPr>
              <a:t>Trưa về</a:t>
            </a:r>
            <a:r>
              <a:rPr kumimoji="0" lang="vi-VN" sz="3200" b="0" i="0" u="none" strike="noStrike" kern="1200" cap="none" spc="0" normalizeH="0" baseline="0" noProof="0">
                <a:ln>
                  <a:noFill/>
                </a:ln>
                <a:solidFill>
                  <a:prstClr val="black"/>
                </a:solidFill>
                <a:effectLst/>
                <a:uLnTx/>
                <a:uFillTx/>
                <a:latin typeface="ArialMT"/>
                <a:ea typeface="+mn-ea"/>
                <a:cs typeface="+mn-cs"/>
              </a:rPr>
              <a:t>, nắng đổ xuống làm mặt sông lấp loáng một màu nắng chói chang. </a:t>
            </a:r>
            <a:r>
              <a:rPr kumimoji="0" lang="vi-VN" sz="3200" b="0" i="0" u="none" strike="noStrike" kern="1200" cap="none" spc="0" normalizeH="0" baseline="0" noProof="0">
                <a:ln>
                  <a:noFill/>
                </a:ln>
                <a:solidFill>
                  <a:srgbClr val="FF0000"/>
                </a:solidFill>
                <a:effectLst/>
                <a:uLnTx/>
                <a:uFillTx/>
                <a:latin typeface="ArialMT"/>
                <a:ea typeface="+mn-ea"/>
                <a:cs typeface="+mn-cs"/>
              </a:rPr>
              <a:t>Hoàng hôn buông xuống</a:t>
            </a:r>
            <a:r>
              <a:rPr kumimoji="0" lang="vi-VN" sz="3200" b="0" i="0" u="none" strike="noStrike" kern="1200" cap="none" spc="0" normalizeH="0" baseline="0" noProof="0">
                <a:ln>
                  <a:noFill/>
                </a:ln>
                <a:solidFill>
                  <a:prstClr val="black"/>
                </a:solidFill>
                <a:effectLst/>
                <a:uLnTx/>
                <a:uFillTx/>
                <a:latin typeface="ArialMT"/>
                <a:ea typeface="+mn-ea"/>
                <a:cs typeface="+mn-cs"/>
              </a:rPr>
              <a:t>, mặt sông lại nhuộm màu hồng rực. </a:t>
            </a:r>
            <a:r>
              <a:rPr kumimoji="0" lang="vi-VN" sz="3200" b="0" i="0" u="none" strike="noStrike" kern="1200" cap="none" spc="0" normalizeH="0" baseline="0" noProof="0">
                <a:ln>
                  <a:noFill/>
                </a:ln>
                <a:solidFill>
                  <a:srgbClr val="FF0000"/>
                </a:solidFill>
                <a:effectLst/>
                <a:uLnTx/>
                <a:uFillTx/>
                <a:latin typeface="ArialMT"/>
                <a:ea typeface="+mn-ea"/>
                <a:cs typeface="+mn-cs"/>
              </a:rPr>
              <a:t>Đến tối</a:t>
            </a:r>
            <a:r>
              <a:rPr kumimoji="0" lang="vi-VN" sz="3200" b="0" i="0" u="none" strike="noStrike" kern="1200" cap="none" spc="0" normalizeH="0" baseline="0" noProof="0">
                <a:ln>
                  <a:noFill/>
                </a:ln>
                <a:solidFill>
                  <a:prstClr val="black"/>
                </a:solidFill>
                <a:effectLst/>
                <a:uLnTx/>
                <a:uFillTx/>
                <a:latin typeface="ArialMT"/>
                <a:ea typeface="+mn-ea"/>
                <a:cs typeface="+mn-cs"/>
              </a:rPr>
              <a:t>, ông trăng tròn vành vạnh nhô lên khỏi rặng tre in bóng xuống mặt sông lung linh. Con sông đã gắn bó với đời sống của người dân nơi đây. </a:t>
            </a:r>
            <a:r>
              <a:rPr kumimoji="0" lang="vi-VN" sz="3200" b="0" i="1" u="none" strike="noStrike" kern="1200" cap="none" spc="0" normalizeH="0" baseline="0" noProof="0">
                <a:ln>
                  <a:noFill/>
                </a:ln>
                <a:solidFill>
                  <a:srgbClr val="0070C0"/>
                </a:solidFill>
                <a:effectLst/>
                <a:uLnTx/>
                <a:uFillTx/>
                <a:latin typeface="ArialMT"/>
                <a:ea typeface="+mn-ea"/>
                <a:cs typeface="+mn-cs"/>
              </a:rPr>
              <a:t>Nó đã trở thành người bạn tri kỉ của quê hương, xóm làng.</a:t>
            </a:r>
            <a:r>
              <a:rPr kumimoji="0" lang="vi-VN" sz="3200" b="0" i="0" u="none" strike="noStrike" kern="1200" cap="none" spc="0" normalizeH="0" baseline="0" noProof="0">
                <a:ln>
                  <a:noFill/>
                </a:ln>
                <a:solidFill>
                  <a:prstClr val="black"/>
                </a:solidFill>
                <a:effectLst/>
                <a:uLnTx/>
                <a:uFillTx/>
                <a:latin typeface="ArialMT"/>
                <a:ea typeface="+mn-ea"/>
                <a:cs typeface="+mn-cs"/>
              </a:rPr>
              <a:t> Tôi yêu biết bao con sông của quê hương. Vì vậy, tôi sẽ cố gắng giữ gìn và bảo vệ dòng sông quê hương mãi trong lành, mát mẻ.</a:t>
            </a:r>
            <a:endParaRPr kumimoji="0" lang="vi-VN" sz="3200" b="0" i="0" u="none" strike="noStrike" kern="1200" cap="none" spc="0" normalizeH="0" baseline="0" noProof="0">
              <a:ln>
                <a:noFill/>
              </a:ln>
              <a:solidFill>
                <a:prstClr val="black"/>
              </a:solidFill>
              <a:effectLst/>
              <a:uLnTx/>
              <a:uFillTx/>
              <a:latin typeface="ArialM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1">
            <a:extLst>
              <a:ext uri="{28A0092B-C50C-407E-A947-70E740481C1C}">
                <a14:useLocalDpi xmlns:a14="http://schemas.microsoft.com/office/drawing/2010/main" val="0"/>
              </a:ext>
            </a:extLst>
          </a:blip>
          <a:srcRect l="4018" b="6788"/>
          <a:stretch>
            <a:fillRect/>
          </a:stretch>
        </p:blipFill>
        <p:spPr>
          <a:xfrm>
            <a:off x="0" y="-342901"/>
            <a:ext cx="12287250" cy="7429501"/>
          </a:xfrm>
        </p:spPr>
      </p:pic>
      <p:grpSp>
        <p:nvGrpSpPr>
          <p:cNvPr id="2" name="Group 1"/>
          <p:cNvGrpSpPr/>
          <p:nvPr/>
        </p:nvGrpSpPr>
        <p:grpSpPr>
          <a:xfrm>
            <a:off x="1808824" y="2356186"/>
            <a:ext cx="7814148" cy="1015663"/>
            <a:chOff x="2038349" y="2257960"/>
            <a:chExt cx="8722146" cy="1015663"/>
          </a:xfrm>
        </p:grpSpPr>
        <p:sp>
          <p:nvSpPr>
            <p:cNvPr id="5" name="TextBox 4"/>
            <p:cNvSpPr txBox="1"/>
            <p:nvPr/>
          </p:nvSpPr>
          <p:spPr>
            <a:xfrm>
              <a:off x="2038349" y="2257960"/>
              <a:ext cx="8722146" cy="1015663"/>
            </a:xfrm>
            <a:prstGeom prst="rect">
              <a:avLst/>
            </a:prstGeom>
            <a:noFill/>
          </p:spPr>
          <p:txBody>
            <a:bodyPr wrap="square" rtlCol="0">
              <a:spAutoFit/>
            </a:bodyPr>
            <a:lstStyle/>
            <a:p>
              <a:pPr algn="ctr"/>
              <a:r>
                <a:rPr lang="en-US"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VẬN DỤNG</a:t>
              </a:r>
              <a:endParaRPr lang="en-US"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7" name="TextBox 6"/>
            <p:cNvSpPr txBox="1"/>
            <p:nvPr/>
          </p:nvSpPr>
          <p:spPr>
            <a:xfrm>
              <a:off x="2276905" y="2257960"/>
              <a:ext cx="8245032" cy="1015663"/>
            </a:xfrm>
            <a:prstGeom prst="rect">
              <a:avLst/>
            </a:prstGeom>
            <a:noFill/>
          </p:spPr>
          <p:txBody>
            <a:bodyPr wrap="square" rtlCol="0">
              <a:spAutoFit/>
            </a:bodyPr>
            <a:lstStyle/>
            <a:p>
              <a:pPr algn="ctr"/>
              <a:r>
                <a:rPr lang="en-US"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rPr>
                <a:t>VẬN DỤNG</a:t>
              </a:r>
              <a:endParaRPr lang="en-US"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12227442" cy="6984922"/>
            <a:chOff x="0" y="0"/>
            <a:chExt cx="12227442" cy="6984922"/>
          </a:xfrm>
        </p:grpSpPr>
        <p:pic>
          <p:nvPicPr>
            <p:cNvPr id="15" name="Picture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3"/>
          <a:srcRect/>
          <a:stretch>
            <a:fillRect/>
          </a:stretch>
        </p:blipFill>
        <p:spPr>
          <a:xfrm>
            <a:off x="-658695" y="5660985"/>
            <a:ext cx="3647787" cy="2092919"/>
          </a:xfrm>
          <a:prstGeom prst="rect">
            <a:avLst/>
          </a:prstGeom>
        </p:spPr>
      </p:pic>
      <p:sp>
        <p:nvSpPr>
          <p:cNvPr id="3" name="TextBox 2"/>
          <p:cNvSpPr txBox="1"/>
          <p:nvPr/>
        </p:nvSpPr>
        <p:spPr>
          <a:xfrm>
            <a:off x="1559100" y="582464"/>
            <a:ext cx="9109242" cy="1200329"/>
          </a:xfrm>
          <a:prstGeom prst="rect">
            <a:avLst/>
          </a:prstGeom>
          <a:noFill/>
        </p:spPr>
        <p:txBody>
          <a:bodyPr wrap="square" rtlCol="0">
            <a:spAutoFit/>
          </a:bodyPr>
          <a:lstStyle/>
          <a:p>
            <a:pPr algn="ctr"/>
            <a:r>
              <a:rPr lang="vi-VN" sz="3600" b="1">
                <a:solidFill>
                  <a:srgbClr val="FF0060"/>
                </a:solidFill>
              </a:rPr>
              <a:t>Viết và trang trí một tấm thiệp chúc mừng bạn nhân dịp bạn tròn mười tuổi.</a:t>
            </a:r>
            <a:endParaRPr lang="en-US" sz="3600" b="1">
              <a:solidFill>
                <a:srgbClr val="FF0060"/>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4165" b="13732"/>
          <a:stretch>
            <a:fillRect/>
          </a:stretch>
        </p:blipFill>
        <p:spPr bwMode="auto">
          <a:xfrm>
            <a:off x="462432" y="2421745"/>
            <a:ext cx="5483511" cy="29653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551" y="2419818"/>
            <a:ext cx="5271746" cy="2965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134882"/>
            <a:ext cx="12192000" cy="6773547"/>
          </a:xfrm>
        </p:spPr>
      </p:pic>
      <p:sp>
        <p:nvSpPr>
          <p:cNvPr id="7" name="TextBox 6"/>
          <p:cNvSpPr txBox="1"/>
          <p:nvPr/>
        </p:nvSpPr>
        <p:spPr>
          <a:xfrm rot="21435884">
            <a:off x="-831850" y="742950"/>
            <a:ext cx="5067300" cy="2262157"/>
          </a:xfrm>
          <a:prstGeom prst="rect">
            <a:avLst/>
          </a:prstGeom>
          <a:noFill/>
        </p:spPr>
        <p:txBody>
          <a:bodyPr wrap="square" rtlCol="0">
            <a:spAutoFit/>
          </a:bodyPr>
          <a:lstStyle/>
          <a:p>
            <a:pPr algn="ctr"/>
            <a:r>
              <a:rPr lang="en-US" sz="7200" b="1">
                <a:ln w="1778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Thảo luận </a:t>
            </a:r>
            <a:br>
              <a:rPr lang="en-US" sz="7200" b="1">
                <a:ln w="1778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br>
            <a:r>
              <a:rPr lang="en-US" sz="7200" b="1">
                <a:ln w="1778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rPr>
              <a:t>theo nhóm</a:t>
            </a:r>
            <a:endParaRPr lang="en-US" sz="7200" b="1">
              <a:ln w="177800">
                <a:solidFill>
                  <a:schemeClr val="bg1"/>
                </a:solidFill>
              </a:ln>
              <a:solidFill>
                <a:schemeClr val="bg1"/>
              </a:solidFill>
              <a:effectLst>
                <a:outerShdw blurRad="38100" dist="38100" dir="2700000" algn="tl">
                  <a:srgbClr val="000000">
                    <a:alpha val="43137"/>
                  </a:srgbClr>
                </a:outerShdw>
              </a:effectLst>
              <a:latin typeface="#9Slide05 SVNClementine" panose="020F0502020204030203" pitchFamily="34" charset="0"/>
            </a:endParaRPr>
          </a:p>
        </p:txBody>
      </p:sp>
      <p:sp>
        <p:nvSpPr>
          <p:cNvPr id="8" name="TextBox 7"/>
          <p:cNvSpPr txBox="1"/>
          <p:nvPr/>
        </p:nvSpPr>
        <p:spPr>
          <a:xfrm rot="21435884">
            <a:off x="-831850" y="719867"/>
            <a:ext cx="5067300" cy="2308324"/>
          </a:xfrm>
          <a:prstGeom prst="rect">
            <a:avLst/>
          </a:prstGeom>
          <a:noFill/>
        </p:spPr>
        <p:txBody>
          <a:bodyPr wrap="square" rtlCol="0">
            <a:spAutoFit/>
          </a:bodyPr>
          <a:lstStyle/>
          <a:p>
            <a:pPr algn="ctr"/>
            <a:r>
              <a:rPr lang="en-US" sz="7200" b="1">
                <a:solidFill>
                  <a:srgbClr val="F24C3D"/>
                </a:solidFill>
                <a:latin typeface="#9Slide05 SVNClementine" panose="020F0502020204030203" pitchFamily="34" charset="0"/>
              </a:rPr>
              <a:t>Thảo luận </a:t>
            </a:r>
            <a:br>
              <a:rPr lang="en-US" sz="7200" b="1">
                <a:solidFill>
                  <a:srgbClr val="F24C3D"/>
                </a:solidFill>
                <a:latin typeface="#9Slide05 SVNClementine" panose="020F0502020204030203" pitchFamily="34" charset="0"/>
              </a:rPr>
            </a:br>
            <a:r>
              <a:rPr lang="en-US" sz="7200" b="1">
                <a:solidFill>
                  <a:srgbClr val="F24C3D"/>
                </a:solidFill>
                <a:latin typeface="#9Slide05 SVNClementine" panose="020F0502020204030203" pitchFamily="34" charset="0"/>
              </a:rPr>
              <a:t>theo nhóm</a:t>
            </a:r>
            <a:endParaRPr lang="en-US" sz="7200" b="1">
              <a:solidFill>
                <a:srgbClr val="F24C3D"/>
              </a:solidFill>
              <a:latin typeface="#9Slide05 SVNClementine" panose="020F0502020204030203"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49943"/>
            <a:ext cx="12192000" cy="7307943"/>
          </a:xfrm>
          <a:prstGeom prst="rect">
            <a:avLst/>
          </a:prstGeom>
        </p:spPr>
      </p:pic>
      <p:grpSp>
        <p:nvGrpSpPr>
          <p:cNvPr id="6" name="Group 5"/>
          <p:cNvGrpSpPr/>
          <p:nvPr/>
        </p:nvGrpSpPr>
        <p:grpSpPr>
          <a:xfrm>
            <a:off x="3982697" y="604883"/>
            <a:ext cx="5029074" cy="2308324"/>
            <a:chOff x="3982697" y="604883"/>
            <a:chExt cx="5029074" cy="2308324"/>
          </a:xfrm>
        </p:grpSpPr>
        <p:sp>
          <p:nvSpPr>
            <p:cNvPr id="7" name="Rectangle 6"/>
            <p:cNvSpPr/>
            <p:nvPr/>
          </p:nvSpPr>
          <p:spPr>
            <a:xfrm>
              <a:off x="3982697" y="604883"/>
              <a:ext cx="5029074" cy="2308324"/>
            </a:xfrm>
            <a:prstGeom prst="rect">
              <a:avLst/>
            </a:prstGeom>
          </p:spPr>
          <p:txBody>
            <a:bodyPr wrap="square">
              <a:spAutoFit/>
            </a:bodyPr>
            <a:lstStyle/>
            <a:p>
              <a:pPr algn="ctr"/>
              <a:r>
                <a:rPr lang="en-US" sz="7200" b="1">
                  <a:ln w="1143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Chia sẻ trước lớp</a:t>
              </a:r>
              <a:endParaRPr lang="en-US" sz="7200">
                <a:ln w="11430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15" name="Rectangle 14"/>
            <p:cNvSpPr/>
            <p:nvPr/>
          </p:nvSpPr>
          <p:spPr>
            <a:xfrm>
              <a:off x="3982697" y="604883"/>
              <a:ext cx="5029074" cy="2308324"/>
            </a:xfrm>
            <a:prstGeom prst="rect">
              <a:avLst/>
            </a:prstGeom>
          </p:spPr>
          <p:txBody>
            <a:bodyPr wrap="square">
              <a:spAutoFit/>
            </a:bodyPr>
            <a:lstStyle/>
            <a:p>
              <a:pPr algn="ctr"/>
              <a:r>
                <a:rPr lang="en-US" sz="7200" b="1">
                  <a:ln>
                    <a:solidFill>
                      <a:schemeClr val="tx1"/>
                    </a:solidFill>
                  </a:ln>
                  <a:solidFill>
                    <a:srgbClr val="FFC000"/>
                  </a:solidFill>
                  <a:latin typeface="iCiel Pony" panose="02000000000000000000" pitchFamily="2" charset="0"/>
                </a:rPr>
                <a:t>Chia sẻ trước lớp</a:t>
              </a:r>
              <a:endParaRPr lang="en-US" sz="7200">
                <a:ln>
                  <a:solidFill>
                    <a:schemeClr val="tx1"/>
                  </a:solidFill>
                </a:ln>
                <a:solidFill>
                  <a:srgbClr val="FFC000"/>
                </a:solidFill>
                <a:latin typeface="iCiel Pony" panose="02000000000000000000" pitchFamily="2"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12227442" cy="6984922"/>
            <a:chOff x="0" y="0"/>
            <a:chExt cx="12227442" cy="6984922"/>
          </a:xfrm>
        </p:grpSpPr>
        <p:pic>
          <p:nvPicPr>
            <p:cNvPr id="18" name="Picture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p:cNvSpPr txBox="1"/>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6" name="Picture 16"/>
          <p:cNvPicPr>
            <a:picLocks noChangeAspect="1"/>
          </p:cNvPicPr>
          <p:nvPr/>
        </p:nvPicPr>
        <p:blipFill>
          <a:blip r:embed="rId3"/>
          <a:srcRect/>
          <a:stretch>
            <a:fillRect/>
          </a:stretch>
        </p:blipFill>
        <p:spPr>
          <a:xfrm>
            <a:off x="-658695" y="5660985"/>
            <a:ext cx="3647787" cy="2092919"/>
          </a:xfrm>
          <a:prstGeom prst="rect">
            <a:avLst/>
          </a:prstGeom>
        </p:spPr>
      </p:pic>
      <p:sp>
        <p:nvSpPr>
          <p:cNvPr id="3" name="TextBox 2"/>
          <p:cNvSpPr txBox="1"/>
          <p:nvPr/>
        </p:nvSpPr>
        <p:spPr>
          <a:xfrm>
            <a:off x="276055" y="508559"/>
            <a:ext cx="11436687" cy="1015663"/>
          </a:xfrm>
          <a:prstGeom prst="rect">
            <a:avLst/>
          </a:prstGeom>
          <a:noFill/>
        </p:spPr>
        <p:txBody>
          <a:bodyPr wrap="square" rtlCol="0">
            <a:spAutoFit/>
          </a:bodyPr>
          <a:lstStyle/>
          <a:p>
            <a:pPr algn="ctr"/>
            <a:r>
              <a:rPr lang="en-US" sz="6000" b="1">
                <a:ln>
                  <a:solidFill>
                    <a:schemeClr val="tx1"/>
                  </a:solidFill>
                </a:ln>
                <a:solidFill>
                  <a:srgbClr val="00DFA2"/>
                </a:solidFill>
                <a:latin typeface="LNTH-Dinomiko" panose="02000500000000000000" pitchFamily="2" charset="0"/>
              </a:rPr>
              <a:t>Gợi ý</a:t>
            </a:r>
            <a:endParaRPr lang="en-US" sz="6000" b="1">
              <a:ln>
                <a:solidFill>
                  <a:schemeClr val="tx1"/>
                </a:solidFill>
              </a:ln>
              <a:solidFill>
                <a:srgbClr val="00DFA2"/>
              </a:solidFill>
              <a:latin typeface="LNTH-Dinomiko" panose="02000500000000000000" pitchFamily="2" charset="0"/>
            </a:endParaRPr>
          </a:p>
        </p:txBody>
      </p:sp>
      <p:grpSp>
        <p:nvGrpSpPr>
          <p:cNvPr id="5" name="Group 4"/>
          <p:cNvGrpSpPr/>
          <p:nvPr/>
        </p:nvGrpSpPr>
        <p:grpSpPr>
          <a:xfrm>
            <a:off x="2013433" y="1016000"/>
            <a:ext cx="8799709" cy="5181600"/>
            <a:chOff x="2013433" y="1016000"/>
            <a:chExt cx="8799709" cy="518160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6629" b="20883"/>
            <a:stretch>
              <a:fillRect/>
            </a:stretch>
          </p:blipFill>
          <p:spPr>
            <a:xfrm>
              <a:off x="2013433" y="1016000"/>
              <a:ext cx="8799709" cy="5181600"/>
            </a:xfrm>
            <a:prstGeom prst="rect">
              <a:avLst/>
            </a:prstGeom>
          </p:spPr>
        </p:pic>
        <p:sp>
          <p:nvSpPr>
            <p:cNvPr id="14" name="TextBox 13"/>
            <p:cNvSpPr txBox="1"/>
            <p:nvPr/>
          </p:nvSpPr>
          <p:spPr>
            <a:xfrm>
              <a:off x="3061662" y="2689590"/>
              <a:ext cx="6851594" cy="3300455"/>
            </a:xfrm>
            <a:prstGeom prst="rect">
              <a:avLst/>
            </a:prstGeom>
            <a:noFill/>
          </p:spPr>
          <p:txBody>
            <a:bodyPr wrap="square" rtlCol="0">
              <a:spAutoFit/>
            </a:bodyPr>
            <a:lstStyle/>
            <a:p>
              <a:pPr algn="just">
                <a:lnSpc>
                  <a:spcPct val="110000"/>
                </a:lnSpc>
              </a:pPr>
              <a:r>
                <a:rPr lang="vi-VN" sz="3200" b="1"/>
                <a:t>+ Em viết thiệp tặng ai?</a:t>
              </a:r>
              <a:endParaRPr lang="vi-VN" sz="3200" b="1"/>
            </a:p>
            <a:p>
              <a:pPr algn="just">
                <a:lnSpc>
                  <a:spcPct val="110000"/>
                </a:lnSpc>
              </a:pPr>
              <a:r>
                <a:rPr lang="vi-VN" sz="3200" b="1"/>
                <a:t>+ Em sẽ nói gì để chúc mừng bạn nhân dịp sinh nhật?</a:t>
              </a:r>
              <a:endParaRPr lang="vi-VN" sz="3200" b="1"/>
            </a:p>
            <a:p>
              <a:pPr algn="just">
                <a:lnSpc>
                  <a:spcPct val="110000"/>
                </a:lnSpc>
              </a:pPr>
              <a:r>
                <a:rPr lang="vi-VN" sz="3200" b="1"/>
                <a:t>+ Em muốn trang trí thiệp như thế nào? </a:t>
              </a:r>
              <a:endParaRPr lang="vi-VN" sz="3200" b="1"/>
            </a:p>
            <a:p>
              <a:pPr algn="just">
                <a:lnSpc>
                  <a:spcPct val="110000"/>
                </a:lnSpc>
              </a:pPr>
              <a:r>
                <a:rPr lang="vi-VN" sz="3200" b="1"/>
                <a:t>+ … </a:t>
              </a:r>
              <a:endParaRPr lang="vi-VN" sz="3200" b="1"/>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5"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1">
            <a:extLst>
              <a:ext uri="{28A0092B-C50C-407E-A947-70E740481C1C}">
                <a14:useLocalDpi xmlns:a14="http://schemas.microsoft.com/office/drawing/2010/main" val="0"/>
              </a:ext>
            </a:extLst>
          </a:blip>
          <a:srcRect l="4018" b="6788"/>
          <a:stretch>
            <a:fillRect/>
          </a:stretch>
        </p:blipFill>
        <p:spPr>
          <a:xfrm>
            <a:off x="0" y="-342901"/>
            <a:ext cx="12287250" cy="7429501"/>
          </a:xfrm>
        </p:spPr>
      </p:pic>
      <p:grpSp>
        <p:nvGrpSpPr>
          <p:cNvPr id="2" name="Group 1"/>
          <p:cNvGrpSpPr/>
          <p:nvPr/>
        </p:nvGrpSpPr>
        <p:grpSpPr>
          <a:xfrm>
            <a:off x="2125436" y="1702788"/>
            <a:ext cx="7372350" cy="2881371"/>
            <a:chOff x="2038350" y="2257960"/>
            <a:chExt cx="7372350" cy="2881371"/>
          </a:xfrm>
        </p:grpSpPr>
        <p:sp>
          <p:nvSpPr>
            <p:cNvPr id="5" name="TextBox 4"/>
            <p:cNvSpPr txBox="1"/>
            <p:nvPr/>
          </p:nvSpPr>
          <p:spPr>
            <a:xfrm>
              <a:off x="2038350" y="2257960"/>
              <a:ext cx="7372350" cy="2862322"/>
            </a:xfrm>
            <a:prstGeom prst="rect">
              <a:avLst/>
            </a:prstGeom>
            <a:noFill/>
          </p:spPr>
          <p:txBody>
            <a:bodyPr wrap="square" rtlCol="0">
              <a:spAutoFit/>
            </a:bodyPr>
            <a:lstStyle/>
            <a:p>
              <a:pPr algn="ctr"/>
              <a:r>
                <a:rPr lang="vi-VN"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rPr>
                <a:t>Tìm hiểu cách viết đoạn văn tả sự thay đổi của cảnh </a:t>
              </a:r>
              <a:endParaRPr lang="en-US" sz="6000" b="1">
                <a:ln w="69850">
                  <a:solidFill>
                    <a:schemeClr val="bg1"/>
                  </a:solidFill>
                </a:ln>
                <a:solidFill>
                  <a:schemeClr val="bg1"/>
                </a:solidFill>
                <a:effectLst>
                  <a:outerShdw blurRad="38100" dist="38100" dir="2700000" algn="tl">
                    <a:srgbClr val="000000">
                      <a:alpha val="43137"/>
                    </a:srgbClr>
                  </a:outerShdw>
                </a:effectLst>
                <a:latin typeface="iCiel Pony" panose="02000000000000000000" pitchFamily="2" charset="0"/>
              </a:endParaRPr>
            </a:p>
          </p:txBody>
        </p:sp>
        <p:sp>
          <p:nvSpPr>
            <p:cNvPr id="7" name="TextBox 6"/>
            <p:cNvSpPr txBox="1"/>
            <p:nvPr/>
          </p:nvSpPr>
          <p:spPr>
            <a:xfrm>
              <a:off x="2038350" y="2277009"/>
              <a:ext cx="7372350" cy="2862322"/>
            </a:xfrm>
            <a:prstGeom prst="rect">
              <a:avLst/>
            </a:prstGeom>
            <a:noFill/>
          </p:spPr>
          <p:txBody>
            <a:bodyPr wrap="square" rtlCol="0">
              <a:spAutoFit/>
            </a:bodyPr>
            <a:lstStyle/>
            <a:p>
              <a:pPr algn="ctr"/>
              <a:r>
                <a:rPr lang="vi-VN"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rPr>
                <a:t>Tìm hiểu cách viết đoạn văn tả sự thay đổi của cảnh </a:t>
              </a:r>
              <a:endParaRPr lang="en-US" sz="6000" b="1">
                <a:gradFill>
                  <a:gsLst>
                    <a:gs pos="0">
                      <a:srgbClr val="FF0060"/>
                    </a:gs>
                    <a:gs pos="27000">
                      <a:srgbClr val="F6FA70"/>
                    </a:gs>
                    <a:gs pos="55000">
                      <a:srgbClr val="00DFA2"/>
                    </a:gs>
                    <a:gs pos="85000">
                      <a:srgbClr val="0079FF"/>
                    </a:gs>
                  </a:gsLst>
                  <a:lin ang="21594000" scaled="0"/>
                </a:gradFill>
                <a:latin typeface="iCiel Pony" panose="02000000000000000000" pitchFamily="2" charset="0"/>
              </a:endParaRPr>
            </a:p>
          </p:txBody>
        </p:sp>
      </p:grpSp>
    </p:spTree>
  </p:cSld>
  <p:clrMapOvr>
    <a:masterClrMapping/>
  </p:clrMapOvr>
  <p:transition spd="slow">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0" y="0"/>
            <a:ext cx="12227442" cy="6984922"/>
            <a:chOff x="0" y="0"/>
            <a:chExt cx="12227442" cy="6984922"/>
          </a:xfrm>
        </p:grpSpPr>
        <p:pic>
          <p:nvPicPr>
            <p:cNvPr id="32" name="Picture 3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p:cNvSpPr txBox="1"/>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6" name="Picture 16"/>
          <p:cNvPicPr>
            <a:picLocks noChangeAspect="1"/>
          </p:cNvPicPr>
          <p:nvPr/>
        </p:nvPicPr>
        <p:blipFill>
          <a:blip r:embed="rId3"/>
          <a:srcRect/>
          <a:stretch>
            <a:fillRect/>
          </a:stretch>
        </p:blipFill>
        <p:spPr>
          <a:xfrm>
            <a:off x="1948866" y="5686836"/>
            <a:ext cx="2473991" cy="1419453"/>
          </a:xfrm>
          <a:prstGeom prst="rect">
            <a:avLst/>
          </a:prstGeom>
        </p:spPr>
      </p:pic>
      <p:pic>
        <p:nvPicPr>
          <p:cNvPr id="17" name="Picture 16"/>
          <p:cNvPicPr>
            <a:picLocks noChangeAspect="1"/>
          </p:cNvPicPr>
          <p:nvPr/>
        </p:nvPicPr>
        <p:blipFill>
          <a:blip r:embed="rId3"/>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19" name="Title 1"/>
          <p:cNvSpPr txBox="1"/>
          <p:nvPr/>
        </p:nvSpPr>
        <p:spPr>
          <a:xfrm>
            <a:off x="433276" y="1962181"/>
            <a:ext cx="2860727" cy="101019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rPr>
              <a:t>Dặn dò</a:t>
            </a:r>
            <a:endParaRPr lang="en-US" sz="8000" b="1">
              <a:ln>
                <a:solidFill>
                  <a:schemeClr val="tx1"/>
                </a:solidFill>
              </a:ln>
              <a:solidFill>
                <a:srgbClr val="FFC000"/>
              </a:solidFill>
              <a:latin typeface="#9Slide05 Phobia" panose="02000506000000020003" pitchFamily="2" charset="0"/>
              <a:ea typeface="LNTH-LuoLuoNotangYuanTi 1" pitchFamily="2" charset="-128"/>
              <a:cs typeface="LNTH-LuoLuoNotangYuanTi 1" pitchFamily="2" charset="-128"/>
            </a:endParaRPr>
          </a:p>
        </p:txBody>
      </p:sp>
      <p:pic>
        <p:nvPicPr>
          <p:cNvPr id="28" name="Picture 27" descr="A picture containing vector graphics&#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grpSp>
        <p:nvGrpSpPr>
          <p:cNvPr id="10" name="Group 9"/>
          <p:cNvGrpSpPr/>
          <p:nvPr/>
        </p:nvGrpSpPr>
        <p:grpSpPr>
          <a:xfrm>
            <a:off x="3969203" y="246743"/>
            <a:ext cx="7685770" cy="2554545"/>
            <a:chOff x="-716245" y="1869863"/>
            <a:chExt cx="7265378" cy="15973098"/>
          </a:xfrm>
        </p:grpSpPr>
        <p:sp>
          <p:nvSpPr>
            <p:cNvPr id="12" name="TextBox 11"/>
            <p:cNvSpPr txBox="1"/>
            <p:nvPr/>
          </p:nvSpPr>
          <p:spPr>
            <a:xfrm>
              <a:off x="-716245" y="1869863"/>
              <a:ext cx="7265378" cy="15973098"/>
            </a:xfrm>
            <a:prstGeom prst="rect">
              <a:avLst/>
            </a:prstGeom>
            <a:noFill/>
          </p:spPr>
          <p:txBody>
            <a:bodyPr wrap="square">
              <a:spAutoFit/>
            </a:bodyPr>
            <a:lstStyle/>
            <a:p>
              <a:pPr algn="ct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Tạm biệt và </a:t>
              </a:r>
              <a:b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br>
              <a:r>
                <a:rPr lang="en-US" sz="8000" b="1">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292100">
                  <a:solidFill>
                    <a:schemeClr val="bg1"/>
                  </a:solidFill>
                  <a:prstDash val="solid"/>
                </a:ln>
                <a:effectLst>
                  <a:outerShdw blurRad="12700" dist="38100" dir="2700000" algn="tl" rotWithShape="0">
                    <a:schemeClr val="accent5">
                      <a:lumMod val="60000"/>
                      <a:lumOff val="40000"/>
                    </a:schemeClr>
                  </a:outerShdw>
                </a:effectLst>
                <a:latin typeface="UVN Banh Mi" pitchFamily="2" charset="0"/>
              </a:endParaRPr>
            </a:p>
          </p:txBody>
        </p:sp>
        <p:sp>
          <p:nvSpPr>
            <p:cNvPr id="13" name="TextBox 12"/>
            <p:cNvSpPr txBox="1"/>
            <p:nvPr/>
          </p:nvSpPr>
          <p:spPr>
            <a:xfrm>
              <a:off x="-716245" y="1869863"/>
              <a:ext cx="7265376" cy="15973098"/>
            </a:xfrm>
            <a:prstGeom prst="rect">
              <a:avLst/>
            </a:prstGeom>
            <a:noFill/>
          </p:spPr>
          <p:txBody>
            <a:bodyPr wrap="square">
              <a:spAutoFit/>
            </a:bodyPr>
            <a:lstStyle/>
            <a:p>
              <a:pPr algn="ct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Tạm biệt và </a:t>
              </a:r>
              <a:b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br>
              <a:r>
                <a:rPr lang="en-US" sz="8000" b="1">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rPr>
                <a:t>hẹn gặp lại</a:t>
              </a:r>
              <a:endParaRPr lang="en-US" sz="8000" b="1" dirty="0">
                <a:ln w="9525">
                  <a:solidFill>
                    <a:schemeClr val="bg1"/>
                  </a:solidFill>
                  <a:prstDash val="solid"/>
                </a:ln>
                <a:gradFill>
                  <a:gsLst>
                    <a:gs pos="0">
                      <a:srgbClr val="FF0060"/>
                    </a:gs>
                    <a:gs pos="20000">
                      <a:srgbClr val="F94A29"/>
                    </a:gs>
                    <a:gs pos="41000">
                      <a:srgbClr val="FCE22A"/>
                    </a:gs>
                    <a:gs pos="95000">
                      <a:srgbClr val="D61355"/>
                    </a:gs>
                    <a:gs pos="78000">
                      <a:srgbClr val="0079FF"/>
                    </a:gs>
                    <a:gs pos="60000">
                      <a:srgbClr val="00DFA2"/>
                    </a:gs>
                  </a:gsLst>
                  <a:lin ang="21594000" scaled="0"/>
                </a:gradFill>
                <a:effectLst>
                  <a:outerShdw blurRad="12700" dist="38100" dir="2700000" algn="tl" rotWithShape="0">
                    <a:schemeClr val="accent5">
                      <a:lumMod val="60000"/>
                      <a:lumOff val="40000"/>
                    </a:schemeClr>
                  </a:outerShdw>
                </a:effectLst>
                <a:latin typeface="UVN Banh Mi" pitchFamily="2"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2" name="Tiếng yeah trẻ con.wav"/>
                                        </p:tgtEl>
                                      </p:cMediaNode>
                                    </p:audio>
                                  </p:subTnLst>
                                </p:cTn>
                              </p:par>
                            </p:childTnLst>
                          </p:cTn>
                        </p:par>
                        <p:par>
                          <p:cTn id="15" fill="hold">
                            <p:stCondLst>
                              <p:cond delay="1000"/>
                            </p:stCondLst>
                            <p:childTnLst>
                              <p:par>
                                <p:cTn id="16" presetID="32" presetClass="emph" presetSubtype="0" fill="hold" nodeType="afterEffect">
                                  <p:stCondLst>
                                    <p:cond delay="0"/>
                                  </p:stCondLst>
                                  <p:childTnLst>
                                    <p:animRot by="120000">
                                      <p:cBhvr>
                                        <p:cTn id="17" dur="50" fill="hold">
                                          <p:stCondLst>
                                            <p:cond delay="0"/>
                                          </p:stCondLst>
                                        </p:cTn>
                                        <p:tgtEl>
                                          <p:spTgt spid="10"/>
                                        </p:tgtEl>
                                        <p:attrNameLst>
                                          <p:attrName>r</p:attrName>
                                        </p:attrNameLst>
                                      </p:cBhvr>
                                    </p:animRot>
                                    <p:animRot by="-240000">
                                      <p:cBhvr>
                                        <p:cTn id="18" dur="100" fill="hold">
                                          <p:stCondLst>
                                            <p:cond delay="100"/>
                                          </p:stCondLst>
                                        </p:cTn>
                                        <p:tgtEl>
                                          <p:spTgt spid="10"/>
                                        </p:tgtEl>
                                        <p:attrNameLst>
                                          <p:attrName>r</p:attrName>
                                        </p:attrNameLst>
                                      </p:cBhvr>
                                    </p:animRot>
                                    <p:animRot by="240000">
                                      <p:cBhvr>
                                        <p:cTn id="19" dur="100" fill="hold">
                                          <p:stCondLst>
                                            <p:cond delay="200"/>
                                          </p:stCondLst>
                                        </p:cTn>
                                        <p:tgtEl>
                                          <p:spTgt spid="10"/>
                                        </p:tgtEl>
                                        <p:attrNameLst>
                                          <p:attrName>r</p:attrName>
                                        </p:attrNameLst>
                                      </p:cBhvr>
                                    </p:animRot>
                                    <p:animRot by="-240000">
                                      <p:cBhvr>
                                        <p:cTn id="20" dur="100" fill="hold">
                                          <p:stCondLst>
                                            <p:cond delay="300"/>
                                          </p:stCondLst>
                                        </p:cTn>
                                        <p:tgtEl>
                                          <p:spTgt spid="10"/>
                                        </p:tgtEl>
                                        <p:attrNameLst>
                                          <p:attrName>r</p:attrName>
                                        </p:attrNameLst>
                                      </p:cBhvr>
                                    </p:animRot>
                                    <p:animRot by="120000">
                                      <p:cBhvr>
                                        <p:cTn id="21" dur="100" fill="hold">
                                          <p:stCondLst>
                                            <p:cond delay="4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63585" y="0"/>
            <a:ext cx="12255585" cy="7048840"/>
          </a:xfrm>
          <a:prstGeom prst="rect">
            <a:avLst/>
          </a:prstGeom>
        </p:spPr>
      </p:pic>
      <p:sp>
        <p:nvSpPr>
          <p:cNvPr id="9" name="Rectangle: Rounded Corners 7"/>
          <p:cNvSpPr/>
          <p:nvPr/>
        </p:nvSpPr>
        <p:spPr>
          <a:xfrm>
            <a:off x="183555"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p:cNvSpPr txBox="1"/>
          <p:nvPr/>
        </p:nvSpPr>
        <p:spPr>
          <a:xfrm>
            <a:off x="456273" y="1803502"/>
            <a:ext cx="11215868" cy="4462760"/>
          </a:xfrm>
          <a:prstGeom prst="rect">
            <a:avLst/>
          </a:prstGeom>
          <a:noFill/>
        </p:spPr>
        <p:txBody>
          <a:bodyPr wrap="square" rtlCol="0">
            <a:spAutoFit/>
          </a:bodyPr>
          <a:lstStyle/>
          <a:p>
            <a:pPr algn="just"/>
            <a:r>
              <a:rPr lang="en-US" sz="3600">
                <a:latin typeface="ArialMT"/>
              </a:rPr>
              <a:t>	</a:t>
            </a:r>
            <a:r>
              <a:rPr lang="vi-VN" sz="3600">
                <a:latin typeface="ArialMT"/>
              </a:rPr>
              <a:t>Những buổi bình minh, mặt trời còn bẽn lẽn núp sau sườn núi, phong</a:t>
            </a:r>
            <a:r>
              <a:rPr lang="en-US" sz="3600">
                <a:latin typeface="ArialMT"/>
              </a:rPr>
              <a:t> cảnh nhuộm những màu sắc đẹp lạ lùng. Hòn núi từ màu xám xịt đổi ra màu tím sẫm; từ màu tím sẫm đổi ra màu hồng; rồi từ màu hồng lần lần đổi ra màu vàng nhạt. Cho đến lúc mặt trời chễm chệ ngự trị trên chòm mây, </a:t>
            </a:r>
            <a:r>
              <a:rPr lang="vi-VN" sz="3600">
                <a:latin typeface="ArialMT"/>
              </a:rPr>
              <a:t>ngọn núi mới trở lại màu xanh biếc thường ngày của nó.</a:t>
            </a:r>
            <a:endParaRPr lang="vi-VN" sz="3600">
              <a:latin typeface="ArialMT"/>
            </a:endParaRPr>
          </a:p>
          <a:p>
            <a:pPr algn="just"/>
            <a:r>
              <a:rPr lang="en-US" sz="3200" i="1">
                <a:latin typeface="Arial-ItalicMT"/>
              </a:rPr>
              <a:t>							Theo </a:t>
            </a:r>
            <a:r>
              <a:rPr lang="en-US" sz="3200">
                <a:latin typeface="ArialMT"/>
              </a:rPr>
              <a:t>Thẩm Thệ Hà</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Rounded Corners 2"/>
          <p:cNvSpPr/>
          <p:nvPr/>
        </p:nvSpPr>
        <p:spPr>
          <a:xfrm>
            <a:off x="2065510" y="580787"/>
            <a:ext cx="8085487" cy="923330"/>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2966203" y="780842"/>
            <a:ext cx="6668813" cy="584775"/>
          </a:xfrm>
          <a:prstGeom prst="rect">
            <a:avLst/>
          </a:prstGeom>
          <a:noFill/>
        </p:spPr>
        <p:txBody>
          <a:bodyPr wrap="none" rtlCol="0">
            <a:spAutoFit/>
          </a:bodyPr>
          <a:lstStyle/>
          <a:p>
            <a:pPr lvl="0"/>
            <a:r>
              <a:rPr lang="en-US" sz="3200" b="1">
                <a:solidFill>
                  <a:prstClr val="black"/>
                </a:solidFill>
              </a:rPr>
              <a:t>1. Đọc đoạn văn sau và trả lời câu hỏi:</a:t>
            </a:r>
            <a:endParaRPr kumimoji="0" lang="en-US" sz="3200" b="1" i="0" u="none" strike="noStrike" kern="1200" cap="none" spc="0" normalizeH="0" baseline="0" noProof="0" dirty="0">
              <a:ln>
                <a:noFill/>
              </a:ln>
              <a:solidFill>
                <a:prstClr val="black"/>
              </a:solidFill>
              <a:effectLst/>
              <a:uLnTx/>
              <a:uFillTx/>
              <a:latin typeface="Calibri" panose="020F0502020204030204"/>
            </a:endParaRPr>
          </a:p>
        </p:txBody>
      </p:sp>
      <p:pic>
        <p:nvPicPr>
          <p:cNvPr id="6" name="Picture 5" descr="A cartoon of a child writing in a book&#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630" y="20041"/>
            <a:ext cx="1912649" cy="19126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900" decel="100000" fill="hold"/>
                                        <p:tgtEl>
                                          <p:spTgt spid="2"/>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80871" y="-1"/>
            <a:ext cx="12255585" cy="7048840"/>
          </a:xfrm>
          <a:prstGeom prst="rect">
            <a:avLst/>
          </a:prstGeom>
        </p:spPr>
      </p:pic>
      <p:sp>
        <p:nvSpPr>
          <p:cNvPr id="9" name="Rectangle: Rounded Corners 7"/>
          <p:cNvSpPr/>
          <p:nvPr/>
        </p:nvSpPr>
        <p:spPr>
          <a:xfrm>
            <a:off x="183555" y="319426"/>
            <a:ext cx="11824889" cy="6538574"/>
          </a:xfrm>
          <a:custGeom>
            <a:avLst/>
            <a:gdLst>
              <a:gd name="connsiteX0" fmla="*/ 0 w 11824889"/>
              <a:gd name="connsiteY0" fmla="*/ 650130 h 6538574"/>
              <a:gd name="connsiteX1" fmla="*/ 650130 w 11824889"/>
              <a:gd name="connsiteY1" fmla="*/ 0 h 6538574"/>
              <a:gd name="connsiteX2" fmla="*/ 11174759 w 11824889"/>
              <a:gd name="connsiteY2" fmla="*/ 0 h 6538574"/>
              <a:gd name="connsiteX3" fmla="*/ 11824889 w 11824889"/>
              <a:gd name="connsiteY3" fmla="*/ 650130 h 6538574"/>
              <a:gd name="connsiteX4" fmla="*/ 11824889 w 11824889"/>
              <a:gd name="connsiteY4" fmla="*/ 5888444 h 6538574"/>
              <a:gd name="connsiteX5" fmla="*/ 11174759 w 11824889"/>
              <a:gd name="connsiteY5" fmla="*/ 6538574 h 6538574"/>
              <a:gd name="connsiteX6" fmla="*/ 650130 w 11824889"/>
              <a:gd name="connsiteY6" fmla="*/ 6538574 h 6538574"/>
              <a:gd name="connsiteX7" fmla="*/ 0 w 11824889"/>
              <a:gd name="connsiteY7" fmla="*/ 5888444 h 6538574"/>
              <a:gd name="connsiteX8" fmla="*/ 0 w 11824889"/>
              <a:gd name="connsiteY8" fmla="*/ 650130 h 6538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538574" fill="none" extrusionOk="0">
                <a:moveTo>
                  <a:pt x="0" y="650130"/>
                </a:moveTo>
                <a:cubicBezTo>
                  <a:pt x="-63521" y="280799"/>
                  <a:pt x="294528" y="2825"/>
                  <a:pt x="650130" y="0"/>
                </a:cubicBezTo>
                <a:cubicBezTo>
                  <a:pt x="2441671" y="130954"/>
                  <a:pt x="6828680" y="43574"/>
                  <a:pt x="11174759" y="0"/>
                </a:cubicBezTo>
                <a:cubicBezTo>
                  <a:pt x="11549541" y="24222"/>
                  <a:pt x="11837568" y="306604"/>
                  <a:pt x="11824889" y="650130"/>
                </a:cubicBezTo>
                <a:cubicBezTo>
                  <a:pt x="11674450" y="2236971"/>
                  <a:pt x="11910768" y="5110676"/>
                  <a:pt x="11824889" y="5888444"/>
                </a:cubicBezTo>
                <a:cubicBezTo>
                  <a:pt x="11819486" y="6248388"/>
                  <a:pt x="11475188" y="6498122"/>
                  <a:pt x="11174759" y="6538574"/>
                </a:cubicBezTo>
                <a:cubicBezTo>
                  <a:pt x="9792424" y="6693771"/>
                  <a:pt x="5066856" y="6701594"/>
                  <a:pt x="650130" y="6538574"/>
                </a:cubicBezTo>
                <a:cubicBezTo>
                  <a:pt x="294639" y="6490343"/>
                  <a:pt x="-6443" y="6251263"/>
                  <a:pt x="0" y="5888444"/>
                </a:cubicBezTo>
                <a:cubicBezTo>
                  <a:pt x="64656" y="3971479"/>
                  <a:pt x="-17807" y="2432380"/>
                  <a:pt x="0" y="650130"/>
                </a:cubicBezTo>
                <a:close/>
              </a:path>
              <a:path w="11824889" h="6538574" stroke="0" extrusionOk="0">
                <a:moveTo>
                  <a:pt x="0" y="650130"/>
                </a:moveTo>
                <a:cubicBezTo>
                  <a:pt x="-17665" y="280177"/>
                  <a:pt x="224691" y="24914"/>
                  <a:pt x="650130" y="0"/>
                </a:cubicBezTo>
                <a:cubicBezTo>
                  <a:pt x="3739404" y="132882"/>
                  <a:pt x="7288012" y="-84951"/>
                  <a:pt x="11174759" y="0"/>
                </a:cubicBezTo>
                <a:cubicBezTo>
                  <a:pt x="11490944" y="41867"/>
                  <a:pt x="11812273" y="360803"/>
                  <a:pt x="11824889" y="650130"/>
                </a:cubicBezTo>
                <a:cubicBezTo>
                  <a:pt x="11845076" y="1558241"/>
                  <a:pt x="11977369" y="3273514"/>
                  <a:pt x="11824889" y="5888444"/>
                </a:cubicBezTo>
                <a:cubicBezTo>
                  <a:pt x="11852463" y="6250772"/>
                  <a:pt x="11560076" y="6484532"/>
                  <a:pt x="11174759" y="6538574"/>
                </a:cubicBezTo>
                <a:cubicBezTo>
                  <a:pt x="9233795" y="6626213"/>
                  <a:pt x="3568051" y="6465895"/>
                  <a:pt x="650130" y="6538574"/>
                </a:cubicBezTo>
                <a:cubicBezTo>
                  <a:pt x="287280" y="6502403"/>
                  <a:pt x="-16661" y="6270655"/>
                  <a:pt x="0" y="5888444"/>
                </a:cubicBezTo>
                <a:cubicBezTo>
                  <a:pt x="-38581" y="3414427"/>
                  <a:pt x="63341" y="2611601"/>
                  <a:pt x="0" y="650130"/>
                </a:cubicBezTo>
                <a:close/>
              </a:path>
            </a:pathLst>
          </a:custGeom>
          <a:solidFill>
            <a:schemeClr val="bg1">
              <a:alpha val="87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0" name="Group 9"/>
          <p:cNvGrpSpPr/>
          <p:nvPr/>
        </p:nvGrpSpPr>
        <p:grpSpPr>
          <a:xfrm>
            <a:off x="6304312" y="562632"/>
            <a:ext cx="4762231" cy="1961573"/>
            <a:chOff x="7155814" y="511573"/>
            <a:chExt cx="8187704" cy="3039510"/>
          </a:xfrm>
        </p:grpSpPr>
        <p:sp>
          <p:nvSpPr>
            <p:cNvPr id="11" name="Rectangle: Rounded Corners 10"/>
            <p:cNvSpPr/>
            <p:nvPr/>
          </p:nvSpPr>
          <p:spPr>
            <a:xfrm>
              <a:off x="7155814" y="511573"/>
              <a:ext cx="4655258" cy="2571492"/>
            </a:xfrm>
            <a:custGeom>
              <a:avLst/>
              <a:gdLst>
                <a:gd name="connsiteX0" fmla="*/ 0 w 2707647"/>
                <a:gd name="connsiteY0" fmla="*/ 276595 h 1659534"/>
                <a:gd name="connsiteX1" fmla="*/ 276595 w 2707647"/>
                <a:gd name="connsiteY1" fmla="*/ 0 h 1659534"/>
                <a:gd name="connsiteX2" fmla="*/ 2431052 w 2707647"/>
                <a:gd name="connsiteY2" fmla="*/ 0 h 1659534"/>
                <a:gd name="connsiteX3" fmla="*/ 2707647 w 2707647"/>
                <a:gd name="connsiteY3" fmla="*/ 276595 h 1659534"/>
                <a:gd name="connsiteX4" fmla="*/ 2707647 w 2707647"/>
                <a:gd name="connsiteY4" fmla="*/ 1382939 h 1659534"/>
                <a:gd name="connsiteX5" fmla="*/ 2431052 w 2707647"/>
                <a:gd name="connsiteY5" fmla="*/ 1659534 h 1659534"/>
                <a:gd name="connsiteX6" fmla="*/ 276595 w 2707647"/>
                <a:gd name="connsiteY6" fmla="*/ 1659534 h 1659534"/>
                <a:gd name="connsiteX7" fmla="*/ 0 w 2707647"/>
                <a:gd name="connsiteY7" fmla="*/ 1382939 h 1659534"/>
                <a:gd name="connsiteX8" fmla="*/ 0 w 2707647"/>
                <a:gd name="connsiteY8" fmla="*/ 276595 h 1659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7647" h="1659534" fill="none" extrusionOk="0">
                  <a:moveTo>
                    <a:pt x="0" y="276595"/>
                  </a:moveTo>
                  <a:cubicBezTo>
                    <a:pt x="191" y="129008"/>
                    <a:pt x="135041" y="18805"/>
                    <a:pt x="276595" y="0"/>
                  </a:cubicBezTo>
                  <a:cubicBezTo>
                    <a:pt x="1190525" y="72427"/>
                    <a:pt x="1427484" y="61419"/>
                    <a:pt x="2431052" y="0"/>
                  </a:cubicBezTo>
                  <a:cubicBezTo>
                    <a:pt x="2580629" y="-21907"/>
                    <a:pt x="2691313" y="118895"/>
                    <a:pt x="2707647" y="276595"/>
                  </a:cubicBezTo>
                  <a:cubicBezTo>
                    <a:pt x="2617328" y="774570"/>
                    <a:pt x="2782345" y="1054059"/>
                    <a:pt x="2707647" y="1382939"/>
                  </a:cubicBezTo>
                  <a:cubicBezTo>
                    <a:pt x="2710765" y="1519871"/>
                    <a:pt x="2579231" y="1654400"/>
                    <a:pt x="2431052" y="1659534"/>
                  </a:cubicBezTo>
                  <a:cubicBezTo>
                    <a:pt x="1625227" y="1689361"/>
                    <a:pt x="1213143" y="1580228"/>
                    <a:pt x="276595" y="1659534"/>
                  </a:cubicBezTo>
                  <a:cubicBezTo>
                    <a:pt x="153502" y="1656180"/>
                    <a:pt x="-8758" y="1537430"/>
                    <a:pt x="0" y="1382939"/>
                  </a:cubicBezTo>
                  <a:cubicBezTo>
                    <a:pt x="68051" y="848153"/>
                    <a:pt x="-44975" y="638239"/>
                    <a:pt x="0" y="276595"/>
                  </a:cubicBezTo>
                  <a:close/>
                </a:path>
                <a:path w="2707647" h="1659534" stroke="0" extrusionOk="0">
                  <a:moveTo>
                    <a:pt x="0" y="276595"/>
                  </a:moveTo>
                  <a:cubicBezTo>
                    <a:pt x="21827" y="129785"/>
                    <a:pt x="129142" y="11056"/>
                    <a:pt x="276595" y="0"/>
                  </a:cubicBezTo>
                  <a:cubicBezTo>
                    <a:pt x="890620" y="123000"/>
                    <a:pt x="1362010" y="-96860"/>
                    <a:pt x="2431052" y="0"/>
                  </a:cubicBezTo>
                  <a:cubicBezTo>
                    <a:pt x="2561843" y="-16743"/>
                    <a:pt x="2715613" y="107776"/>
                    <a:pt x="2707647" y="276595"/>
                  </a:cubicBezTo>
                  <a:cubicBezTo>
                    <a:pt x="2732794" y="409176"/>
                    <a:pt x="2708668" y="1240967"/>
                    <a:pt x="2707647" y="1382939"/>
                  </a:cubicBezTo>
                  <a:cubicBezTo>
                    <a:pt x="2692049" y="1541349"/>
                    <a:pt x="2566230" y="1656657"/>
                    <a:pt x="2431052" y="1659534"/>
                  </a:cubicBezTo>
                  <a:cubicBezTo>
                    <a:pt x="2158632" y="1498827"/>
                    <a:pt x="980009" y="1699201"/>
                    <a:pt x="276595" y="1659534"/>
                  </a:cubicBezTo>
                  <a:cubicBezTo>
                    <a:pt x="102046" y="1655133"/>
                    <a:pt x="-2281" y="1534665"/>
                    <a:pt x="0" y="1382939"/>
                  </a:cubicBezTo>
                  <a:cubicBezTo>
                    <a:pt x="-41285" y="899373"/>
                    <a:pt x="28219" y="467540"/>
                    <a:pt x="0" y="276595"/>
                  </a:cubicBezTo>
                  <a:close/>
                </a:path>
              </a:pathLst>
            </a:custGeom>
            <a:solidFill>
              <a:srgbClr val="FFFFCC"/>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Calibri" panose="020F0502020204030204" pitchFamily="34" charset="0"/>
                </a:rPr>
                <a:t>THẢO LUẬN NHÓM ĐÔI</a:t>
              </a:r>
              <a:endPar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Calibri" panose="020F0502020204030204" pitchFamily="34" charset="0"/>
              </a:endParaRPr>
            </a:p>
          </p:txBody>
        </p:sp>
        <p:grpSp>
          <p:nvGrpSpPr>
            <p:cNvPr id="12" name="Group 11"/>
            <p:cNvGrpSpPr/>
            <p:nvPr/>
          </p:nvGrpSpPr>
          <p:grpSpPr>
            <a:xfrm>
              <a:off x="11499242" y="804784"/>
              <a:ext cx="3844276" cy="2746299"/>
              <a:chOff x="4643223" y="1358657"/>
              <a:chExt cx="3788054" cy="2644365"/>
            </a:xfrm>
          </p:grpSpPr>
          <p:pic>
            <p:nvPicPr>
              <p:cNvPr id="13" name="Picture 12"/>
              <p:cNvPicPr>
                <a:picLocks noChangeAspect="1"/>
              </p:cNvPicPr>
              <p:nvPr/>
            </p:nvPicPr>
            <p:blipFill>
              <a:blip r:embed="rId2"/>
              <a:stretch>
                <a:fillRect/>
              </a:stretch>
            </p:blipFill>
            <p:spPr>
              <a:xfrm>
                <a:off x="6168282" y="1358657"/>
                <a:ext cx="2262995" cy="2616200"/>
              </a:xfrm>
              <a:prstGeom prst="rect">
                <a:avLst/>
              </a:prstGeom>
            </p:spPr>
          </p:pic>
          <p:pic>
            <p:nvPicPr>
              <p:cNvPr id="14" name="Picture 13"/>
              <p:cNvPicPr>
                <a:picLocks noChangeAspect="1"/>
              </p:cNvPicPr>
              <p:nvPr/>
            </p:nvPicPr>
            <p:blipFill>
              <a:blip r:embed="rId3"/>
              <a:stretch>
                <a:fillRect/>
              </a:stretch>
            </p:blipFill>
            <p:spPr>
              <a:xfrm>
                <a:off x="4643223" y="1386822"/>
                <a:ext cx="2047662" cy="2616200"/>
              </a:xfrm>
              <a:prstGeom prst="rect">
                <a:avLst/>
              </a:prstGeom>
            </p:spPr>
          </p:pic>
        </p:grpSp>
      </p:grpSp>
      <p:pic>
        <p:nvPicPr>
          <p:cNvPr id="16" name="Picture 15" descr="A white cloud with blue dots on a string&#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36" y="-838515"/>
            <a:ext cx="5191125" cy="3714750"/>
          </a:xfrm>
          <a:prstGeom prst="rect">
            <a:avLst/>
          </a:prstGeom>
        </p:spPr>
      </p:pic>
      <p:sp>
        <p:nvSpPr>
          <p:cNvPr id="17" name="Hộp Văn bản 15"/>
          <p:cNvSpPr txBox="1"/>
          <p:nvPr/>
        </p:nvSpPr>
        <p:spPr>
          <a:xfrm>
            <a:off x="1693759" y="1025775"/>
            <a:ext cx="2880180"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600"/>
              </a:spcAft>
              <a:buClrTx/>
              <a:buSzTx/>
              <a:buFontTx/>
              <a:buNone/>
              <a:defRPr/>
            </a:pPr>
            <a:r>
              <a:rPr kumimoji="0" lang="en-US" sz="5400" b="0" i="0" u="none" strike="noStrike" kern="1200" cap="none" spc="0" normalizeH="0" baseline="0" noProof="0" dirty="0" err="1">
                <a:ln>
                  <a:noFill/>
                </a:ln>
                <a:solidFill>
                  <a:srgbClr val="C00000"/>
                </a:solidFill>
                <a:effectLst/>
                <a:uLnTx/>
                <a:uFillTx/>
                <a:latin typeface="UTM Mother" panose="02040603050506020204" pitchFamily="18" charset="0"/>
                <a:ea typeface="+mn-ea"/>
                <a:cs typeface="Arial" panose="020B0604020202020204" pitchFamily="34" charset="0"/>
              </a:rPr>
              <a:t>Câu</a:t>
            </a:r>
            <a:r>
              <a:rPr kumimoji="0" lang="en-US" sz="5400" b="0" i="0" u="none" strike="noStrike" kern="1200" cap="none" spc="0" normalizeH="0" baseline="0" noProof="0" dirty="0">
                <a:ln>
                  <a:noFill/>
                </a:ln>
                <a:solidFill>
                  <a:srgbClr val="C00000"/>
                </a:solidFill>
                <a:effectLst/>
                <a:uLnTx/>
                <a:uFillTx/>
                <a:latin typeface="UTM Mother" panose="02040603050506020204" pitchFamily="18" charset="0"/>
                <a:ea typeface="+mn-ea"/>
                <a:cs typeface="Arial" panose="020B0604020202020204" pitchFamily="34" charset="0"/>
              </a:rPr>
              <a:t> </a:t>
            </a:r>
            <a:r>
              <a:rPr kumimoji="0" lang="en-US" sz="5400" b="0" i="0" u="none" strike="noStrike" kern="1200" cap="none" spc="0" normalizeH="0" baseline="0" noProof="0" dirty="0" err="1">
                <a:ln>
                  <a:noFill/>
                </a:ln>
                <a:solidFill>
                  <a:srgbClr val="C00000"/>
                </a:solidFill>
                <a:effectLst/>
                <a:uLnTx/>
                <a:uFillTx/>
                <a:latin typeface="UTM Mother" panose="02040603050506020204" pitchFamily="18" charset="0"/>
                <a:ea typeface="+mn-ea"/>
                <a:cs typeface="Arial" panose="020B0604020202020204" pitchFamily="34" charset="0"/>
              </a:rPr>
              <a:t>hỏi</a:t>
            </a:r>
            <a:endParaRPr kumimoji="0" lang="sv-SE" sz="5400" b="0" i="0" u="none" strike="noStrike" kern="1200" cap="none" spc="0" normalizeH="0" baseline="0" noProof="0" dirty="0">
              <a:ln>
                <a:noFill/>
              </a:ln>
              <a:solidFill>
                <a:srgbClr val="C00000"/>
              </a:solidFill>
              <a:effectLst/>
              <a:uLnTx/>
              <a:uFillTx/>
              <a:latin typeface="UTM Mother" panose="02040603050506020204" pitchFamily="18" charset="0"/>
              <a:ea typeface="+mn-ea"/>
              <a:cs typeface="Arial" panose="020B0604020202020204" pitchFamily="34" charset="0"/>
            </a:endParaRPr>
          </a:p>
        </p:txBody>
      </p:sp>
      <p:sp>
        <p:nvSpPr>
          <p:cNvPr id="2" name="Rectangle: Rounded Corners 1"/>
          <p:cNvSpPr/>
          <p:nvPr/>
        </p:nvSpPr>
        <p:spPr>
          <a:xfrm>
            <a:off x="410330" y="2856298"/>
            <a:ext cx="11497951" cy="1236887"/>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700344" y="3056354"/>
            <a:ext cx="10791312" cy="1077218"/>
          </a:xfrm>
          <a:prstGeom prst="rect">
            <a:avLst/>
          </a:prstGeom>
          <a:noFill/>
        </p:spPr>
        <p:txBody>
          <a:bodyPr wrap="square" rtlCol="0">
            <a:spAutoFit/>
          </a:bodyPr>
          <a:lstStyle/>
          <a:p>
            <a:pPr lvl="0"/>
            <a:r>
              <a:rPr lang="vi-VN" sz="3200">
                <a:solidFill>
                  <a:prstClr val="black"/>
                </a:solidFill>
                <a:latin typeface="Calibri" panose="020F0502020204030204"/>
              </a:rPr>
              <a:t>a. Đoạn văn tả sự thay đổi của cảnh từ thời điểm nào đến thời điểm nào?</a:t>
            </a:r>
            <a:r>
              <a:rPr lang="en-US" sz="3200">
                <a:solidFill>
                  <a:prstClr val="black"/>
                </a:solidFill>
                <a:latin typeface="Calibri" panose="020F0502020204030204"/>
              </a:rPr>
              <a:t> </a:t>
            </a:r>
            <a:r>
              <a:rPr lang="vi-VN" sz="3200">
                <a:solidFill>
                  <a:prstClr val="black"/>
                </a:solidFill>
                <a:latin typeface="Calibri" panose="020F0502020204030204"/>
              </a:rPr>
              <a:t>Những từ ngữ nào cho biết điều đó?</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3" name="Rectangle: Rounded Corners 2"/>
          <p:cNvSpPr/>
          <p:nvPr/>
        </p:nvSpPr>
        <p:spPr>
          <a:xfrm>
            <a:off x="410328" y="4254813"/>
            <a:ext cx="11207936" cy="1158294"/>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p:cNvSpPr/>
          <p:nvPr/>
        </p:nvSpPr>
        <p:spPr>
          <a:xfrm>
            <a:off x="534070" y="5595457"/>
            <a:ext cx="11084193" cy="1158294"/>
          </a:xfrm>
          <a:prstGeom prst="roundRect">
            <a:avLst>
              <a:gd name="adj" fmla="val 50000"/>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906567" y="5698493"/>
            <a:ext cx="10390083" cy="1077218"/>
          </a:xfrm>
          <a:prstGeom prst="rect">
            <a:avLst/>
          </a:prstGeom>
          <a:noFill/>
        </p:spPr>
        <p:txBody>
          <a:bodyPr wrap="square" rtlCol="0">
            <a:spAutoFit/>
          </a:bodyPr>
          <a:lstStyle/>
          <a:p>
            <a:pPr lvl="0" algn="just"/>
            <a:r>
              <a:rPr lang="vi-VN" sz="3200">
                <a:solidFill>
                  <a:prstClr val="black"/>
                </a:solidFill>
                <a:latin typeface="Calibri" panose="020F0502020204030204"/>
              </a:rPr>
              <a:t>c. Mặt trời được nhân hoá bằng cách nào? Cách nhân hoá đó có gì thú vị?</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6" name="TextBox 5"/>
          <p:cNvSpPr txBox="1"/>
          <p:nvPr/>
        </p:nvSpPr>
        <p:spPr>
          <a:xfrm>
            <a:off x="770185" y="4272610"/>
            <a:ext cx="10721472" cy="1077218"/>
          </a:xfrm>
          <a:prstGeom prst="rect">
            <a:avLst/>
          </a:prstGeom>
          <a:noFill/>
        </p:spPr>
        <p:txBody>
          <a:bodyPr wrap="square" rtlCol="0">
            <a:spAutoFit/>
          </a:bodyPr>
          <a:lstStyle/>
          <a:p>
            <a:pPr lvl="0" algn="just"/>
            <a:r>
              <a:rPr lang="vi-VN" sz="3200">
                <a:solidFill>
                  <a:prstClr val="black"/>
                </a:solidFill>
                <a:latin typeface="Calibri" panose="020F0502020204030204"/>
              </a:rPr>
              <a:t>b. Tác giả đã sử dụng những từ ngữ nào để tả màu sắc của núi ở các</a:t>
            </a:r>
            <a:r>
              <a:rPr lang="en-US" sz="3200">
                <a:solidFill>
                  <a:prstClr val="black"/>
                </a:solidFill>
                <a:latin typeface="Calibri" panose="020F0502020204030204"/>
              </a:rPr>
              <a:t> </a:t>
            </a:r>
            <a:r>
              <a:rPr lang="vi-VN" sz="3200">
                <a:solidFill>
                  <a:prstClr val="black"/>
                </a:solidFill>
                <a:latin typeface="Calibri" panose="020F0502020204030204"/>
              </a:rPr>
              <a:t>thời điểm khác nhau?</a:t>
            </a:r>
            <a:endParaRPr lang="vi-VN" sz="3200" dirty="0">
              <a:solidFill>
                <a:prstClr val="black"/>
              </a:solidFill>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500"/>
                            </p:stCondLst>
                            <p:childTnLst>
                              <p:par>
                                <p:cTn id="26" presetID="37"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3500"/>
                            </p:stCondLst>
                            <p:childTnLst>
                              <p:par>
                                <p:cTn id="39" presetID="37" presetClass="entr" presetSubtype="0"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900" decel="100000" fill="hold"/>
                                        <p:tgtEl>
                                          <p:spTgt spid="3"/>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900" decel="100000" fill="hold"/>
                                        <p:tgtEl>
                                          <p:spTgt spid="6"/>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51" fill="hold">
                            <p:stCondLst>
                              <p:cond delay="4500"/>
                            </p:stCondLst>
                            <p:childTnLst>
                              <p:par>
                                <p:cTn id="52" presetID="37" presetClass="entr" presetSubtype="0" fill="hold" grpId="0" nodeType="after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900" decel="100000" fill="hold"/>
                                        <p:tgtEl>
                                          <p:spTgt spid="4"/>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900" decel="100000" fill="hold"/>
                                        <p:tgtEl>
                                          <p:spTgt spid="7"/>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fade">
                                      <p:cBhvr>
                                        <p:cTn id="6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5" grpId="0"/>
      <p:bldP spid="3" grpId="0" animBg="1"/>
      <p:bldP spid="4" grpId="0" animBg="1"/>
      <p:bldP spid="7"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b="17344"/>
          <a:stretch>
            <a:fillRect/>
          </a:stretch>
        </p:blipFill>
        <p:spPr>
          <a:xfrm>
            <a:off x="-58838" y="1"/>
            <a:ext cx="12291999" cy="6858000"/>
          </a:xfrm>
          <a:prstGeom prst="rect">
            <a:avLst/>
          </a:prstGeom>
        </p:spPr>
      </p:pic>
      <p:pic>
        <p:nvPicPr>
          <p:cNvPr id="14" name="Picture 13"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69193"/>
          <a:stretch>
            <a:fillRect/>
          </a:stretch>
        </p:blipFill>
        <p:spPr>
          <a:xfrm>
            <a:off x="-583210" y="5428526"/>
            <a:ext cx="5619114" cy="1731113"/>
          </a:xfrm>
          <a:prstGeom prst="rect">
            <a:avLst/>
          </a:prstGeom>
        </p:spPr>
      </p:pic>
      <p:pic>
        <p:nvPicPr>
          <p:cNvPr id="17" name="Picture 16"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3299"/>
          <a:stretch>
            <a:fillRect/>
          </a:stretch>
        </p:blipFill>
        <p:spPr>
          <a:xfrm>
            <a:off x="1906595" y="5625294"/>
            <a:ext cx="5619114" cy="1500359"/>
          </a:xfrm>
          <a:prstGeom prst="rect">
            <a:avLst/>
          </a:prstGeom>
        </p:spPr>
      </p:pic>
      <p:pic>
        <p:nvPicPr>
          <p:cNvPr id="16" name="Picture 15"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4208"/>
          <a:stretch>
            <a:fillRect/>
          </a:stretch>
        </p:blipFill>
        <p:spPr>
          <a:xfrm>
            <a:off x="6614047" y="5625295"/>
            <a:ext cx="5619114" cy="1449273"/>
          </a:xfrm>
          <a:prstGeom prst="rect">
            <a:avLst/>
          </a:prstGeom>
        </p:spPr>
      </p:pic>
      <p:sp>
        <p:nvSpPr>
          <p:cNvPr id="6" name="Rectangle: Rounded Corners 5"/>
          <p:cNvSpPr/>
          <p:nvPr/>
        </p:nvSpPr>
        <p:spPr>
          <a:xfrm>
            <a:off x="804225" y="573920"/>
            <a:ext cx="10187626" cy="142364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534424" y="648669"/>
            <a:ext cx="9123150" cy="1323439"/>
          </a:xfrm>
          <a:prstGeom prst="rect">
            <a:avLst/>
          </a:prstGeom>
          <a:noFill/>
        </p:spPr>
        <p:txBody>
          <a:bodyPr wrap="square" rtlCol="0">
            <a:spAutoFit/>
          </a:bodyPr>
          <a:lstStyle/>
          <a:p>
            <a:pPr lvl="0" algn="ctr"/>
            <a:r>
              <a:rPr lang="vi-VN" sz="4000">
                <a:solidFill>
                  <a:prstClr val="black"/>
                </a:solidFill>
                <a:latin typeface="Calibri" panose="020F0502020204030204"/>
              </a:rPr>
              <a:t>a. Đoạn văn tả sự thay đổi của cảnh từ thời điểm nào đến thời điểm nào?</a:t>
            </a:r>
            <a:r>
              <a:rPr lang="en-US" sz="4000">
                <a:solidFill>
                  <a:prstClr val="black"/>
                </a:solidFill>
                <a:latin typeface="Calibri" panose="020F0502020204030204"/>
              </a:rPr>
              <a:t> </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sp>
        <p:nvSpPr>
          <p:cNvPr id="8" name="Rectangle: Rounded Corners 7"/>
          <p:cNvSpPr/>
          <p:nvPr/>
        </p:nvSpPr>
        <p:spPr>
          <a:xfrm>
            <a:off x="183555" y="2148379"/>
            <a:ext cx="11824889" cy="3513978"/>
          </a:xfrm>
          <a:custGeom>
            <a:avLst/>
            <a:gdLst>
              <a:gd name="connsiteX0" fmla="*/ 0 w 11824889"/>
              <a:gd name="connsiteY0" fmla="*/ 349395 h 3513978"/>
              <a:gd name="connsiteX1" fmla="*/ 349395 w 11824889"/>
              <a:gd name="connsiteY1" fmla="*/ 0 h 3513978"/>
              <a:gd name="connsiteX2" fmla="*/ 11475494 w 11824889"/>
              <a:gd name="connsiteY2" fmla="*/ 0 h 3513978"/>
              <a:gd name="connsiteX3" fmla="*/ 11824889 w 11824889"/>
              <a:gd name="connsiteY3" fmla="*/ 349395 h 3513978"/>
              <a:gd name="connsiteX4" fmla="*/ 11824889 w 11824889"/>
              <a:gd name="connsiteY4" fmla="*/ 3164583 h 3513978"/>
              <a:gd name="connsiteX5" fmla="*/ 11475494 w 11824889"/>
              <a:gd name="connsiteY5" fmla="*/ 3513978 h 3513978"/>
              <a:gd name="connsiteX6" fmla="*/ 349395 w 11824889"/>
              <a:gd name="connsiteY6" fmla="*/ 3513978 h 3513978"/>
              <a:gd name="connsiteX7" fmla="*/ 0 w 11824889"/>
              <a:gd name="connsiteY7" fmla="*/ 3164583 h 3513978"/>
              <a:gd name="connsiteX8" fmla="*/ 0 w 11824889"/>
              <a:gd name="connsiteY8" fmla="*/ 349395 h 351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3513978" fill="none" extrusionOk="0">
                <a:moveTo>
                  <a:pt x="0" y="349395"/>
                </a:moveTo>
                <a:cubicBezTo>
                  <a:pt x="-33796" y="150963"/>
                  <a:pt x="169900" y="11017"/>
                  <a:pt x="349395" y="0"/>
                </a:cubicBezTo>
                <a:cubicBezTo>
                  <a:pt x="3516881" y="130954"/>
                  <a:pt x="7902141" y="43574"/>
                  <a:pt x="11475494" y="0"/>
                </a:cubicBezTo>
                <a:cubicBezTo>
                  <a:pt x="11685704" y="26562"/>
                  <a:pt x="11838624" y="173253"/>
                  <a:pt x="11824889" y="349395"/>
                </a:cubicBezTo>
                <a:cubicBezTo>
                  <a:pt x="11674450" y="664229"/>
                  <a:pt x="11910768" y="2769596"/>
                  <a:pt x="11824889" y="3164583"/>
                </a:cubicBezTo>
                <a:cubicBezTo>
                  <a:pt x="11786838" y="3363798"/>
                  <a:pt x="11638592" y="3493370"/>
                  <a:pt x="11475494" y="3513978"/>
                </a:cubicBezTo>
                <a:cubicBezTo>
                  <a:pt x="8129303" y="3669175"/>
                  <a:pt x="2063442" y="3676998"/>
                  <a:pt x="349395" y="3513978"/>
                </a:cubicBezTo>
                <a:cubicBezTo>
                  <a:pt x="158973" y="3479570"/>
                  <a:pt x="-23931" y="3371523"/>
                  <a:pt x="0" y="3164583"/>
                </a:cubicBezTo>
                <a:cubicBezTo>
                  <a:pt x="64656" y="2628511"/>
                  <a:pt x="-17807" y="1151751"/>
                  <a:pt x="0" y="349395"/>
                </a:cubicBezTo>
                <a:close/>
              </a:path>
              <a:path w="11824889" h="3513978" stroke="0" extrusionOk="0">
                <a:moveTo>
                  <a:pt x="0" y="349395"/>
                </a:moveTo>
                <a:cubicBezTo>
                  <a:pt x="-9727" y="150429"/>
                  <a:pt x="144471" y="4488"/>
                  <a:pt x="349395" y="0"/>
                </a:cubicBezTo>
                <a:cubicBezTo>
                  <a:pt x="2521593" y="132882"/>
                  <a:pt x="6909196" y="-84951"/>
                  <a:pt x="11475494" y="0"/>
                </a:cubicBezTo>
                <a:cubicBezTo>
                  <a:pt x="11642891" y="24970"/>
                  <a:pt x="11822002" y="172385"/>
                  <a:pt x="11824889" y="349395"/>
                </a:cubicBezTo>
                <a:cubicBezTo>
                  <a:pt x="11845076" y="1692836"/>
                  <a:pt x="11977369" y="2457554"/>
                  <a:pt x="11824889" y="3164583"/>
                </a:cubicBezTo>
                <a:cubicBezTo>
                  <a:pt x="11859743" y="3361684"/>
                  <a:pt x="11679751" y="3490741"/>
                  <a:pt x="11475494" y="3513978"/>
                </a:cubicBezTo>
                <a:cubicBezTo>
                  <a:pt x="6361610" y="3601617"/>
                  <a:pt x="4657258" y="3441299"/>
                  <a:pt x="349395" y="3513978"/>
                </a:cubicBezTo>
                <a:cubicBezTo>
                  <a:pt x="155648" y="3506532"/>
                  <a:pt x="-14118" y="3377169"/>
                  <a:pt x="0" y="3164583"/>
                </a:cubicBezTo>
                <a:cubicBezTo>
                  <a:pt x="-38581" y="2726553"/>
                  <a:pt x="63341" y="1734310"/>
                  <a:pt x="0" y="34939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456272" y="2273746"/>
            <a:ext cx="11215868" cy="3539430"/>
          </a:xfrm>
          <a:prstGeom prst="rect">
            <a:avLst/>
          </a:prstGeom>
          <a:noFill/>
        </p:spPr>
        <p:txBody>
          <a:bodyPr wrap="square" rtlCol="0">
            <a:spAutoFit/>
          </a:bodyPr>
          <a:lstStyle/>
          <a:p>
            <a:pPr algn="just"/>
            <a:r>
              <a:rPr lang="en-US" sz="3200">
                <a:latin typeface="ArialMT"/>
              </a:rPr>
              <a:t>	</a:t>
            </a:r>
            <a:r>
              <a:rPr lang="vi-VN" sz="3200">
                <a:latin typeface="ArialMT"/>
              </a:rPr>
              <a:t>Những buổi bình minh, mặt trời còn bẽn lẽn núp sau sườn núi, phong</a:t>
            </a:r>
            <a:r>
              <a:rPr lang="en-US" sz="3200">
                <a:latin typeface="ArialMT"/>
              </a:rPr>
              <a:t> cảnh nhuộm những màu sắc đẹp lạ lùng. Hòn núi từ màu xám xịt đổi ra màu tím sẫm; từ màu tím sẫm đổi ra màu hồng; rồi từ màu hồng lần lần đổi ra màu vàng nhạt. Cho đến lúc mặt trời chễm chệ ngự trị trên chòm mây, </a:t>
            </a:r>
            <a:r>
              <a:rPr lang="vi-VN" sz="3200">
                <a:latin typeface="ArialMT"/>
              </a:rPr>
              <a:t>ngọn núi mới trở lại màu xanh biếc thường ngày của nó.</a:t>
            </a:r>
            <a:endParaRPr lang="vi-VN" sz="3200">
              <a:latin typeface="ArialMT"/>
            </a:endParaRPr>
          </a:p>
          <a:p>
            <a:pPr algn="just"/>
            <a:r>
              <a:rPr lang="en-US" sz="2800" i="1">
                <a:latin typeface="Arial-ItalicMT"/>
              </a:rPr>
              <a:t>							Theo </a:t>
            </a:r>
            <a:r>
              <a:rPr lang="en-US" sz="2800">
                <a:latin typeface="ArialMT"/>
              </a:rPr>
              <a:t>Thẩm Thệ 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p:cNvCxnSpPr/>
          <p:nvPr/>
        </p:nvCxnSpPr>
        <p:spPr>
          <a:xfrm>
            <a:off x="1496324" y="2783686"/>
            <a:ext cx="40927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21289" y="4745836"/>
            <a:ext cx="2726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任意多边形: 形状 70"/>
          <p:cNvSpPr/>
          <p:nvPr/>
        </p:nvSpPr>
        <p:spPr>
          <a:xfrm>
            <a:off x="119969" y="2122927"/>
            <a:ext cx="11856681" cy="3664797"/>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TextBox 1"/>
          <p:cNvSpPr txBox="1"/>
          <p:nvPr/>
        </p:nvSpPr>
        <p:spPr>
          <a:xfrm>
            <a:off x="498418" y="2814679"/>
            <a:ext cx="11205515" cy="1754326"/>
          </a:xfrm>
          <a:prstGeom prst="rect">
            <a:avLst/>
          </a:prstGeom>
          <a:noFill/>
        </p:spPr>
        <p:txBody>
          <a:bodyPr wrap="square" rtlCol="0">
            <a:spAutoFit/>
          </a:bodyPr>
          <a:lstStyle/>
          <a:p>
            <a:pPr lvl="0" algn="ctr"/>
            <a:r>
              <a:rPr lang="en-US" sz="5400">
                <a:solidFill>
                  <a:prstClr val="black"/>
                </a:solidFill>
              </a:rPr>
              <a:t>Đoạn văn tả sự thay đổi của cảnh từ lúc </a:t>
            </a:r>
            <a:r>
              <a:rPr lang="en-US" sz="5400">
                <a:solidFill>
                  <a:srgbClr val="FF0000"/>
                </a:solidFill>
              </a:rPr>
              <a:t>bình minh</a:t>
            </a:r>
            <a:r>
              <a:rPr lang="en-US" sz="5400">
                <a:solidFill>
                  <a:prstClr val="black"/>
                </a:solidFill>
              </a:rPr>
              <a:t> đến khi </a:t>
            </a:r>
            <a:r>
              <a:rPr lang="en-US" sz="5400">
                <a:solidFill>
                  <a:srgbClr val="FF0000"/>
                </a:solidFill>
              </a:rPr>
              <a:t>mặt trời lên cao</a:t>
            </a:r>
            <a:r>
              <a:rPr lang="en-US" sz="5400">
                <a:solidFill>
                  <a:prstClr val="black"/>
                </a:solidFill>
              </a:rPr>
              <a:t>. </a:t>
            </a:r>
            <a:endParaRPr kumimoji="0" lang="en-US" sz="5400" b="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5"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b="17344"/>
          <a:stretch>
            <a:fillRect/>
          </a:stretch>
        </p:blipFill>
        <p:spPr>
          <a:xfrm>
            <a:off x="-58838" y="1"/>
            <a:ext cx="12291999" cy="6858000"/>
          </a:xfrm>
          <a:prstGeom prst="rect">
            <a:avLst/>
          </a:prstGeom>
        </p:spPr>
      </p:pic>
      <p:pic>
        <p:nvPicPr>
          <p:cNvPr id="14" name="Picture 13"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69193"/>
          <a:stretch>
            <a:fillRect/>
          </a:stretch>
        </p:blipFill>
        <p:spPr>
          <a:xfrm>
            <a:off x="-583210" y="5428526"/>
            <a:ext cx="5619114" cy="1731113"/>
          </a:xfrm>
          <a:prstGeom prst="rect">
            <a:avLst/>
          </a:prstGeom>
        </p:spPr>
      </p:pic>
      <p:pic>
        <p:nvPicPr>
          <p:cNvPr id="17" name="Picture 16"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3299"/>
          <a:stretch>
            <a:fillRect/>
          </a:stretch>
        </p:blipFill>
        <p:spPr>
          <a:xfrm>
            <a:off x="1906595" y="5625294"/>
            <a:ext cx="5619114" cy="1500359"/>
          </a:xfrm>
          <a:prstGeom prst="rect">
            <a:avLst/>
          </a:prstGeom>
        </p:spPr>
      </p:pic>
      <p:pic>
        <p:nvPicPr>
          <p:cNvPr id="16" name="Picture 15"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4208"/>
          <a:stretch>
            <a:fillRect/>
          </a:stretch>
        </p:blipFill>
        <p:spPr>
          <a:xfrm>
            <a:off x="6614047" y="5625295"/>
            <a:ext cx="5619114" cy="1449273"/>
          </a:xfrm>
          <a:prstGeom prst="rect">
            <a:avLst/>
          </a:prstGeom>
        </p:spPr>
      </p:pic>
      <p:sp>
        <p:nvSpPr>
          <p:cNvPr id="6" name="Rectangle: Rounded Corners 5"/>
          <p:cNvSpPr/>
          <p:nvPr/>
        </p:nvSpPr>
        <p:spPr>
          <a:xfrm>
            <a:off x="804225" y="573920"/>
            <a:ext cx="10187626" cy="142364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496324" y="971536"/>
            <a:ext cx="9123150" cy="707886"/>
          </a:xfrm>
          <a:prstGeom prst="rect">
            <a:avLst/>
          </a:prstGeom>
          <a:noFill/>
        </p:spPr>
        <p:txBody>
          <a:bodyPr wrap="square" rtlCol="0">
            <a:spAutoFit/>
          </a:bodyPr>
          <a:lstStyle/>
          <a:p>
            <a:pPr lvl="0" algn="ctr"/>
            <a:r>
              <a:rPr lang="vi-VN" sz="4000">
                <a:solidFill>
                  <a:prstClr val="black"/>
                </a:solidFill>
                <a:latin typeface="Calibri" panose="020F0502020204030204"/>
              </a:rPr>
              <a:t>Những từ ngữ nào cho biết điều đó?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p:cNvSpPr/>
          <p:nvPr/>
        </p:nvSpPr>
        <p:spPr>
          <a:xfrm>
            <a:off x="183555" y="2148379"/>
            <a:ext cx="11824889" cy="3513978"/>
          </a:xfrm>
          <a:custGeom>
            <a:avLst/>
            <a:gdLst>
              <a:gd name="connsiteX0" fmla="*/ 0 w 11824889"/>
              <a:gd name="connsiteY0" fmla="*/ 349395 h 3513978"/>
              <a:gd name="connsiteX1" fmla="*/ 349395 w 11824889"/>
              <a:gd name="connsiteY1" fmla="*/ 0 h 3513978"/>
              <a:gd name="connsiteX2" fmla="*/ 11475494 w 11824889"/>
              <a:gd name="connsiteY2" fmla="*/ 0 h 3513978"/>
              <a:gd name="connsiteX3" fmla="*/ 11824889 w 11824889"/>
              <a:gd name="connsiteY3" fmla="*/ 349395 h 3513978"/>
              <a:gd name="connsiteX4" fmla="*/ 11824889 w 11824889"/>
              <a:gd name="connsiteY4" fmla="*/ 3164583 h 3513978"/>
              <a:gd name="connsiteX5" fmla="*/ 11475494 w 11824889"/>
              <a:gd name="connsiteY5" fmla="*/ 3513978 h 3513978"/>
              <a:gd name="connsiteX6" fmla="*/ 349395 w 11824889"/>
              <a:gd name="connsiteY6" fmla="*/ 3513978 h 3513978"/>
              <a:gd name="connsiteX7" fmla="*/ 0 w 11824889"/>
              <a:gd name="connsiteY7" fmla="*/ 3164583 h 3513978"/>
              <a:gd name="connsiteX8" fmla="*/ 0 w 11824889"/>
              <a:gd name="connsiteY8" fmla="*/ 349395 h 351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3513978" fill="none" extrusionOk="0">
                <a:moveTo>
                  <a:pt x="0" y="349395"/>
                </a:moveTo>
                <a:cubicBezTo>
                  <a:pt x="-33796" y="150963"/>
                  <a:pt x="169900" y="11017"/>
                  <a:pt x="349395" y="0"/>
                </a:cubicBezTo>
                <a:cubicBezTo>
                  <a:pt x="3516881" y="130954"/>
                  <a:pt x="7902141" y="43574"/>
                  <a:pt x="11475494" y="0"/>
                </a:cubicBezTo>
                <a:cubicBezTo>
                  <a:pt x="11685704" y="26562"/>
                  <a:pt x="11838624" y="173253"/>
                  <a:pt x="11824889" y="349395"/>
                </a:cubicBezTo>
                <a:cubicBezTo>
                  <a:pt x="11674450" y="664229"/>
                  <a:pt x="11910768" y="2769596"/>
                  <a:pt x="11824889" y="3164583"/>
                </a:cubicBezTo>
                <a:cubicBezTo>
                  <a:pt x="11786838" y="3363798"/>
                  <a:pt x="11638592" y="3493370"/>
                  <a:pt x="11475494" y="3513978"/>
                </a:cubicBezTo>
                <a:cubicBezTo>
                  <a:pt x="8129303" y="3669175"/>
                  <a:pt x="2063442" y="3676998"/>
                  <a:pt x="349395" y="3513978"/>
                </a:cubicBezTo>
                <a:cubicBezTo>
                  <a:pt x="158973" y="3479570"/>
                  <a:pt x="-23931" y="3371523"/>
                  <a:pt x="0" y="3164583"/>
                </a:cubicBezTo>
                <a:cubicBezTo>
                  <a:pt x="64656" y="2628511"/>
                  <a:pt x="-17807" y="1151751"/>
                  <a:pt x="0" y="349395"/>
                </a:cubicBezTo>
                <a:close/>
              </a:path>
              <a:path w="11824889" h="3513978" stroke="0" extrusionOk="0">
                <a:moveTo>
                  <a:pt x="0" y="349395"/>
                </a:moveTo>
                <a:cubicBezTo>
                  <a:pt x="-9727" y="150429"/>
                  <a:pt x="144471" y="4488"/>
                  <a:pt x="349395" y="0"/>
                </a:cubicBezTo>
                <a:cubicBezTo>
                  <a:pt x="2521593" y="132882"/>
                  <a:pt x="6909196" y="-84951"/>
                  <a:pt x="11475494" y="0"/>
                </a:cubicBezTo>
                <a:cubicBezTo>
                  <a:pt x="11642891" y="24970"/>
                  <a:pt x="11822002" y="172385"/>
                  <a:pt x="11824889" y="349395"/>
                </a:cubicBezTo>
                <a:cubicBezTo>
                  <a:pt x="11845076" y="1692836"/>
                  <a:pt x="11977369" y="2457554"/>
                  <a:pt x="11824889" y="3164583"/>
                </a:cubicBezTo>
                <a:cubicBezTo>
                  <a:pt x="11859743" y="3361684"/>
                  <a:pt x="11679751" y="3490741"/>
                  <a:pt x="11475494" y="3513978"/>
                </a:cubicBezTo>
                <a:cubicBezTo>
                  <a:pt x="6361610" y="3601617"/>
                  <a:pt x="4657258" y="3441299"/>
                  <a:pt x="349395" y="3513978"/>
                </a:cubicBezTo>
                <a:cubicBezTo>
                  <a:pt x="155648" y="3506532"/>
                  <a:pt x="-14118" y="3377169"/>
                  <a:pt x="0" y="3164583"/>
                </a:cubicBezTo>
                <a:cubicBezTo>
                  <a:pt x="-38581" y="2726553"/>
                  <a:pt x="63341" y="1734310"/>
                  <a:pt x="0" y="34939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456272" y="2273746"/>
            <a:ext cx="11215868"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ArialMT"/>
                <a:ea typeface="+mn-ea"/>
                <a:cs typeface="+mn-cs"/>
              </a:rPr>
              <a:t>	</a:t>
            </a:r>
            <a:r>
              <a:rPr kumimoji="0" lang="vi-VN" sz="3200" b="0" i="0" u="none" strike="noStrike" kern="1200" cap="none" spc="0" normalizeH="0" baseline="0" noProof="0">
                <a:ln>
                  <a:noFill/>
                </a:ln>
                <a:solidFill>
                  <a:prstClr val="black"/>
                </a:solidFill>
                <a:effectLst/>
                <a:uLnTx/>
                <a:uFillTx/>
                <a:latin typeface="ArialMT"/>
                <a:ea typeface="+mn-ea"/>
                <a:cs typeface="+mn-cs"/>
              </a:rPr>
              <a:t>Những buổi bình minh, mặt trời còn bẽn lẽn núp sau sườn núi, phong</a:t>
            </a:r>
            <a:r>
              <a:rPr kumimoji="0" lang="en-US" sz="3200" b="0" i="0" u="none" strike="noStrike" kern="1200" cap="none" spc="0" normalizeH="0" baseline="0" noProof="0">
                <a:ln>
                  <a:noFill/>
                </a:ln>
                <a:solidFill>
                  <a:prstClr val="black"/>
                </a:solidFill>
                <a:effectLst/>
                <a:uLnTx/>
                <a:uFillTx/>
                <a:latin typeface="ArialMT"/>
                <a:ea typeface="+mn-ea"/>
                <a:cs typeface="+mn-cs"/>
              </a:rPr>
              <a:t> cảnh nhuộm những màu sắc đẹp lạ lùng. Hòn núi từ màu xám xịt đổi ra màu tím sẫm; từ màu tím sẫm đổi ra màu hồng; rồi từ màu hồng lần lần đổi ra màu vàng nhạt. Cho đến lúc mặt trời chễm chệ ngự trị trên chòm mây, </a:t>
            </a:r>
            <a:r>
              <a:rPr kumimoji="0" lang="vi-VN" sz="3200" b="0" i="0" u="none" strike="noStrike" kern="1200" cap="none" spc="0" normalizeH="0" baseline="0" noProof="0">
                <a:ln>
                  <a:noFill/>
                </a:ln>
                <a:solidFill>
                  <a:prstClr val="black"/>
                </a:solidFill>
                <a:effectLst/>
                <a:uLnTx/>
                <a:uFillTx/>
                <a:latin typeface="ArialMT"/>
                <a:ea typeface="+mn-ea"/>
                <a:cs typeface="+mn-cs"/>
              </a:rPr>
              <a:t>ngọn núi mới trở lại màu xanh biếc thường ngày của nó.</a:t>
            </a:r>
            <a:endParaRPr kumimoji="0" lang="vi-VN" sz="3200" b="0" i="0" u="none" strike="noStrike" kern="1200" cap="none" spc="0" normalizeH="0" baseline="0" noProof="0">
              <a:ln>
                <a:noFill/>
              </a:ln>
              <a:solidFill>
                <a:prstClr val="black"/>
              </a:solidFill>
              <a:effectLst/>
              <a:uLnTx/>
              <a:uFillTx/>
              <a:latin typeface="Arial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a:ln>
                  <a:noFill/>
                </a:ln>
                <a:solidFill>
                  <a:prstClr val="black"/>
                </a:solidFill>
                <a:effectLst/>
                <a:uLnTx/>
                <a:uFillTx/>
                <a:latin typeface="Arial-ItalicMT"/>
                <a:ea typeface="+mn-ea"/>
                <a:cs typeface="+mn-cs"/>
              </a:rPr>
              <a:t>							Theo </a:t>
            </a:r>
            <a:r>
              <a:rPr kumimoji="0" lang="en-US" sz="2800" b="0" i="0" u="none" strike="noStrike" kern="1200" cap="none" spc="0" normalizeH="0" baseline="0" noProof="0">
                <a:ln>
                  <a:noFill/>
                </a:ln>
                <a:solidFill>
                  <a:prstClr val="black"/>
                </a:solidFill>
                <a:effectLst/>
                <a:uLnTx/>
                <a:uFillTx/>
                <a:latin typeface="ArialMT"/>
                <a:ea typeface="+mn-ea"/>
                <a:cs typeface="+mn-cs"/>
              </a:rPr>
              <a:t>Thẩm Thệ 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3" name="Straight Connector 12"/>
          <p:cNvCxnSpPr/>
          <p:nvPr/>
        </p:nvCxnSpPr>
        <p:spPr>
          <a:xfrm>
            <a:off x="5898038" y="2821786"/>
            <a:ext cx="56272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64338" y="4707736"/>
            <a:ext cx="72704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456272" y="3240886"/>
            <a:ext cx="1770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b="17344"/>
          <a:stretch>
            <a:fillRect/>
          </a:stretch>
        </p:blipFill>
        <p:spPr>
          <a:xfrm>
            <a:off x="-58838" y="1"/>
            <a:ext cx="12291999" cy="6858000"/>
          </a:xfrm>
          <a:prstGeom prst="rect">
            <a:avLst/>
          </a:prstGeom>
        </p:spPr>
      </p:pic>
      <p:pic>
        <p:nvPicPr>
          <p:cNvPr id="14" name="Picture 13"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69193"/>
          <a:stretch>
            <a:fillRect/>
          </a:stretch>
        </p:blipFill>
        <p:spPr>
          <a:xfrm>
            <a:off x="-583210" y="5428526"/>
            <a:ext cx="5619114" cy="1731113"/>
          </a:xfrm>
          <a:prstGeom prst="rect">
            <a:avLst/>
          </a:prstGeom>
        </p:spPr>
      </p:pic>
      <p:pic>
        <p:nvPicPr>
          <p:cNvPr id="17" name="Picture 16"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3299"/>
          <a:stretch>
            <a:fillRect/>
          </a:stretch>
        </p:blipFill>
        <p:spPr>
          <a:xfrm>
            <a:off x="1906595" y="5625294"/>
            <a:ext cx="5619114" cy="1500359"/>
          </a:xfrm>
          <a:prstGeom prst="rect">
            <a:avLst/>
          </a:prstGeom>
        </p:spPr>
      </p:pic>
      <p:pic>
        <p:nvPicPr>
          <p:cNvPr id="16" name="Picture 15"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4208"/>
          <a:stretch>
            <a:fillRect/>
          </a:stretch>
        </p:blipFill>
        <p:spPr>
          <a:xfrm>
            <a:off x="6614047" y="5625295"/>
            <a:ext cx="5619114" cy="1449273"/>
          </a:xfrm>
          <a:prstGeom prst="rect">
            <a:avLst/>
          </a:prstGeom>
        </p:spPr>
      </p:pic>
      <p:sp>
        <p:nvSpPr>
          <p:cNvPr id="6" name="Rectangle: Rounded Corners 5"/>
          <p:cNvSpPr/>
          <p:nvPr/>
        </p:nvSpPr>
        <p:spPr>
          <a:xfrm>
            <a:off x="804225" y="573920"/>
            <a:ext cx="10187626" cy="142364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47750" y="648669"/>
            <a:ext cx="9609824" cy="1323439"/>
          </a:xfrm>
          <a:prstGeom prst="rect">
            <a:avLst/>
          </a:prstGeom>
          <a:noFill/>
        </p:spPr>
        <p:txBody>
          <a:bodyPr wrap="square" rtlCol="0">
            <a:spAutoFit/>
          </a:bodyPr>
          <a:lstStyle/>
          <a:p>
            <a:pPr lvl="0" algn="ctr"/>
            <a:r>
              <a:rPr lang="vi-VN" sz="4000">
                <a:solidFill>
                  <a:prstClr val="black"/>
                </a:solidFill>
                <a:latin typeface="Calibri" panose="020F0502020204030204"/>
              </a:rPr>
              <a:t>b. Tác giả đã sử dụng những từ ngữ nào để tả màu sắc của núi ở các thời điểm khác nhau?</a:t>
            </a:r>
            <a:endParaRPr lang="vi-VN" sz="4000">
              <a:solidFill>
                <a:prstClr val="black"/>
              </a:solidFill>
              <a:latin typeface="Calibri" panose="020F0502020204030204"/>
            </a:endParaRPr>
          </a:p>
        </p:txBody>
      </p:sp>
      <p:sp>
        <p:nvSpPr>
          <p:cNvPr id="8" name="Rectangle: Rounded Corners 7"/>
          <p:cNvSpPr/>
          <p:nvPr/>
        </p:nvSpPr>
        <p:spPr>
          <a:xfrm>
            <a:off x="183555" y="2148379"/>
            <a:ext cx="11824889" cy="3513978"/>
          </a:xfrm>
          <a:custGeom>
            <a:avLst/>
            <a:gdLst>
              <a:gd name="connsiteX0" fmla="*/ 0 w 11824889"/>
              <a:gd name="connsiteY0" fmla="*/ 349395 h 3513978"/>
              <a:gd name="connsiteX1" fmla="*/ 349395 w 11824889"/>
              <a:gd name="connsiteY1" fmla="*/ 0 h 3513978"/>
              <a:gd name="connsiteX2" fmla="*/ 11475494 w 11824889"/>
              <a:gd name="connsiteY2" fmla="*/ 0 h 3513978"/>
              <a:gd name="connsiteX3" fmla="*/ 11824889 w 11824889"/>
              <a:gd name="connsiteY3" fmla="*/ 349395 h 3513978"/>
              <a:gd name="connsiteX4" fmla="*/ 11824889 w 11824889"/>
              <a:gd name="connsiteY4" fmla="*/ 3164583 h 3513978"/>
              <a:gd name="connsiteX5" fmla="*/ 11475494 w 11824889"/>
              <a:gd name="connsiteY5" fmla="*/ 3513978 h 3513978"/>
              <a:gd name="connsiteX6" fmla="*/ 349395 w 11824889"/>
              <a:gd name="connsiteY6" fmla="*/ 3513978 h 3513978"/>
              <a:gd name="connsiteX7" fmla="*/ 0 w 11824889"/>
              <a:gd name="connsiteY7" fmla="*/ 3164583 h 3513978"/>
              <a:gd name="connsiteX8" fmla="*/ 0 w 11824889"/>
              <a:gd name="connsiteY8" fmla="*/ 349395 h 351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3513978" fill="none" extrusionOk="0">
                <a:moveTo>
                  <a:pt x="0" y="349395"/>
                </a:moveTo>
                <a:cubicBezTo>
                  <a:pt x="-33796" y="150963"/>
                  <a:pt x="169900" y="11017"/>
                  <a:pt x="349395" y="0"/>
                </a:cubicBezTo>
                <a:cubicBezTo>
                  <a:pt x="3516881" y="130954"/>
                  <a:pt x="7902141" y="43574"/>
                  <a:pt x="11475494" y="0"/>
                </a:cubicBezTo>
                <a:cubicBezTo>
                  <a:pt x="11685704" y="26562"/>
                  <a:pt x="11838624" y="173253"/>
                  <a:pt x="11824889" y="349395"/>
                </a:cubicBezTo>
                <a:cubicBezTo>
                  <a:pt x="11674450" y="664229"/>
                  <a:pt x="11910768" y="2769596"/>
                  <a:pt x="11824889" y="3164583"/>
                </a:cubicBezTo>
                <a:cubicBezTo>
                  <a:pt x="11786838" y="3363798"/>
                  <a:pt x="11638592" y="3493370"/>
                  <a:pt x="11475494" y="3513978"/>
                </a:cubicBezTo>
                <a:cubicBezTo>
                  <a:pt x="8129303" y="3669175"/>
                  <a:pt x="2063442" y="3676998"/>
                  <a:pt x="349395" y="3513978"/>
                </a:cubicBezTo>
                <a:cubicBezTo>
                  <a:pt x="158973" y="3479570"/>
                  <a:pt x="-23931" y="3371523"/>
                  <a:pt x="0" y="3164583"/>
                </a:cubicBezTo>
                <a:cubicBezTo>
                  <a:pt x="64656" y="2628511"/>
                  <a:pt x="-17807" y="1151751"/>
                  <a:pt x="0" y="349395"/>
                </a:cubicBezTo>
                <a:close/>
              </a:path>
              <a:path w="11824889" h="3513978" stroke="0" extrusionOk="0">
                <a:moveTo>
                  <a:pt x="0" y="349395"/>
                </a:moveTo>
                <a:cubicBezTo>
                  <a:pt x="-9727" y="150429"/>
                  <a:pt x="144471" y="4488"/>
                  <a:pt x="349395" y="0"/>
                </a:cubicBezTo>
                <a:cubicBezTo>
                  <a:pt x="2521593" y="132882"/>
                  <a:pt x="6909196" y="-84951"/>
                  <a:pt x="11475494" y="0"/>
                </a:cubicBezTo>
                <a:cubicBezTo>
                  <a:pt x="11642891" y="24970"/>
                  <a:pt x="11822002" y="172385"/>
                  <a:pt x="11824889" y="349395"/>
                </a:cubicBezTo>
                <a:cubicBezTo>
                  <a:pt x="11845076" y="1692836"/>
                  <a:pt x="11977369" y="2457554"/>
                  <a:pt x="11824889" y="3164583"/>
                </a:cubicBezTo>
                <a:cubicBezTo>
                  <a:pt x="11859743" y="3361684"/>
                  <a:pt x="11679751" y="3490741"/>
                  <a:pt x="11475494" y="3513978"/>
                </a:cubicBezTo>
                <a:cubicBezTo>
                  <a:pt x="6361610" y="3601617"/>
                  <a:pt x="4657258" y="3441299"/>
                  <a:pt x="349395" y="3513978"/>
                </a:cubicBezTo>
                <a:cubicBezTo>
                  <a:pt x="155648" y="3506532"/>
                  <a:pt x="-14118" y="3377169"/>
                  <a:pt x="0" y="3164583"/>
                </a:cubicBezTo>
                <a:cubicBezTo>
                  <a:pt x="-38581" y="2726553"/>
                  <a:pt x="63341" y="1734310"/>
                  <a:pt x="0" y="34939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456272" y="2273746"/>
            <a:ext cx="11215868"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ArialMT"/>
                <a:ea typeface="+mn-ea"/>
                <a:cs typeface="+mn-cs"/>
              </a:rPr>
              <a:t>	</a:t>
            </a:r>
            <a:r>
              <a:rPr kumimoji="0" lang="vi-VN" sz="3200" b="0" i="0" u="none" strike="noStrike" kern="1200" cap="none" spc="0" normalizeH="0" baseline="0" noProof="0">
                <a:ln>
                  <a:noFill/>
                </a:ln>
                <a:solidFill>
                  <a:prstClr val="black"/>
                </a:solidFill>
                <a:effectLst/>
                <a:uLnTx/>
                <a:uFillTx/>
                <a:latin typeface="ArialMT"/>
                <a:ea typeface="+mn-ea"/>
                <a:cs typeface="+mn-cs"/>
              </a:rPr>
              <a:t>Những buổi bình minh, mặt trời còn bẽn lẽn núp sau sườn núi, phong</a:t>
            </a:r>
            <a:r>
              <a:rPr kumimoji="0" lang="en-US" sz="3200" b="0" i="0" u="none" strike="noStrike" kern="1200" cap="none" spc="0" normalizeH="0" baseline="0" noProof="0">
                <a:ln>
                  <a:noFill/>
                </a:ln>
                <a:solidFill>
                  <a:prstClr val="black"/>
                </a:solidFill>
                <a:effectLst/>
                <a:uLnTx/>
                <a:uFillTx/>
                <a:latin typeface="ArialMT"/>
                <a:ea typeface="+mn-ea"/>
                <a:cs typeface="+mn-cs"/>
              </a:rPr>
              <a:t> cảnh nhuộm những màu sắc đẹp lạ lùng. Hòn núi từ màu xám xịt đổi ra màu tím sẫm; từ màu tím sẫm đổi ra màu hồng; rồi từ màu hồng lần lần đổi ra màu vàng nhạt. Cho đến lúc mặt trời chễm chệ ngự trị trên chòm mây, </a:t>
            </a:r>
            <a:r>
              <a:rPr kumimoji="0" lang="vi-VN" sz="3200" b="0" i="0" u="none" strike="noStrike" kern="1200" cap="none" spc="0" normalizeH="0" baseline="0" noProof="0">
                <a:ln>
                  <a:noFill/>
                </a:ln>
                <a:solidFill>
                  <a:prstClr val="black"/>
                </a:solidFill>
                <a:effectLst/>
                <a:uLnTx/>
                <a:uFillTx/>
                <a:latin typeface="ArialMT"/>
                <a:ea typeface="+mn-ea"/>
                <a:cs typeface="+mn-cs"/>
              </a:rPr>
              <a:t>ngọn núi mới trở lại màu xanh biếc thường ngày của nó.</a:t>
            </a:r>
            <a:endParaRPr kumimoji="0" lang="vi-VN" sz="3200" b="0" i="0" u="none" strike="noStrike" kern="1200" cap="none" spc="0" normalizeH="0" baseline="0" noProof="0">
              <a:ln>
                <a:noFill/>
              </a:ln>
              <a:solidFill>
                <a:prstClr val="black"/>
              </a:solidFill>
              <a:effectLst/>
              <a:uLnTx/>
              <a:uFillTx/>
              <a:latin typeface="Arial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a:ln>
                  <a:noFill/>
                </a:ln>
                <a:solidFill>
                  <a:prstClr val="black"/>
                </a:solidFill>
                <a:effectLst/>
                <a:uLnTx/>
                <a:uFillTx/>
                <a:latin typeface="Arial-ItalicMT"/>
                <a:ea typeface="+mn-ea"/>
                <a:cs typeface="+mn-cs"/>
              </a:rPr>
              <a:t>							Theo </a:t>
            </a:r>
            <a:r>
              <a:rPr kumimoji="0" lang="en-US" sz="2800" b="0" i="0" u="none" strike="noStrike" kern="1200" cap="none" spc="0" normalizeH="0" baseline="0" noProof="0">
                <a:ln>
                  <a:noFill/>
                </a:ln>
                <a:solidFill>
                  <a:prstClr val="black"/>
                </a:solidFill>
                <a:effectLst/>
                <a:uLnTx/>
                <a:uFillTx/>
                <a:latin typeface="ArialMT"/>
                <a:ea typeface="+mn-ea"/>
                <a:cs typeface="+mn-cs"/>
              </a:rPr>
              <a:t>Thẩm Thệ 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任意多边形: 形状 70"/>
          <p:cNvSpPr/>
          <p:nvPr/>
        </p:nvSpPr>
        <p:spPr>
          <a:xfrm>
            <a:off x="0" y="2114515"/>
            <a:ext cx="11856681" cy="461489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TextBox 1"/>
          <p:cNvSpPr txBox="1"/>
          <p:nvPr/>
        </p:nvSpPr>
        <p:spPr>
          <a:xfrm>
            <a:off x="424479" y="2316985"/>
            <a:ext cx="11205515" cy="4154984"/>
          </a:xfrm>
          <a:prstGeom prst="rect">
            <a:avLst/>
          </a:prstGeom>
          <a:noFill/>
        </p:spPr>
        <p:txBody>
          <a:bodyPr wrap="square" rtlCol="0">
            <a:spAutoFit/>
          </a:bodyPr>
          <a:lstStyle/>
          <a:p>
            <a:pPr lvl="0" algn="just"/>
            <a:r>
              <a:rPr lang="en-US" sz="4400" i="1">
                <a:solidFill>
                  <a:srgbClr val="FF0000"/>
                </a:solidFill>
              </a:rPr>
              <a:t>+ Mặt trời mới ló dạng:</a:t>
            </a:r>
            <a:r>
              <a:rPr lang="en-US" sz="4400">
                <a:solidFill>
                  <a:prstClr val="black"/>
                </a:solidFill>
              </a:rPr>
              <a:t> Núi từ màu xám xịt đổi ra màu tím sẫm.</a:t>
            </a:r>
            <a:endParaRPr lang="en-US" sz="4400">
              <a:solidFill>
                <a:prstClr val="black"/>
              </a:solidFill>
            </a:endParaRPr>
          </a:p>
          <a:p>
            <a:pPr lvl="0" algn="just"/>
            <a:r>
              <a:rPr lang="en-US" sz="4400" i="1">
                <a:solidFill>
                  <a:srgbClr val="FF0000"/>
                </a:solidFill>
              </a:rPr>
              <a:t>+ Mặt trời nhô lên dần: </a:t>
            </a:r>
            <a:r>
              <a:rPr lang="en-US" sz="4400">
                <a:solidFill>
                  <a:prstClr val="black"/>
                </a:solidFill>
              </a:rPr>
              <a:t>Núi từ màu tím sẫm đổi ra màu hồng, rồi từ màu hồng lần lần đổi ra màu vàng nhạt.</a:t>
            </a:r>
            <a:endParaRPr lang="en-US" sz="4400">
              <a:solidFill>
                <a:prstClr val="black"/>
              </a:solidFill>
            </a:endParaRPr>
          </a:p>
          <a:p>
            <a:pPr lvl="0" algn="just"/>
            <a:r>
              <a:rPr lang="en-US" sz="4400" i="1">
                <a:solidFill>
                  <a:srgbClr val="FF0000"/>
                </a:solidFill>
              </a:rPr>
              <a:t>+ Mặt trời đã lên cao: </a:t>
            </a:r>
            <a:r>
              <a:rPr lang="en-US" sz="4400">
                <a:solidFill>
                  <a:prstClr val="black"/>
                </a:solidFill>
              </a:rPr>
              <a:t>Núi trở lại màu xanh biếc.</a:t>
            </a:r>
            <a:endParaRPr lang="en-US" sz="4400">
              <a:solidFill>
                <a:prstClr val="black"/>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5"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7"/>
          <p:cNvSpPr/>
          <p:nvPr/>
        </p:nvSpPr>
        <p:spPr>
          <a:xfrm>
            <a:off x="151762" y="319426"/>
            <a:ext cx="11824889" cy="6409987"/>
          </a:xfrm>
          <a:custGeom>
            <a:avLst/>
            <a:gdLst>
              <a:gd name="connsiteX0" fmla="*/ 0 w 11824889"/>
              <a:gd name="connsiteY0" fmla="*/ 637345 h 6409987"/>
              <a:gd name="connsiteX1" fmla="*/ 637345 w 11824889"/>
              <a:gd name="connsiteY1" fmla="*/ 0 h 6409987"/>
              <a:gd name="connsiteX2" fmla="*/ 11187544 w 11824889"/>
              <a:gd name="connsiteY2" fmla="*/ 0 h 6409987"/>
              <a:gd name="connsiteX3" fmla="*/ 11824889 w 11824889"/>
              <a:gd name="connsiteY3" fmla="*/ 637345 h 6409987"/>
              <a:gd name="connsiteX4" fmla="*/ 11824889 w 11824889"/>
              <a:gd name="connsiteY4" fmla="*/ 5772642 h 6409987"/>
              <a:gd name="connsiteX5" fmla="*/ 11187544 w 11824889"/>
              <a:gd name="connsiteY5" fmla="*/ 6409987 h 6409987"/>
              <a:gd name="connsiteX6" fmla="*/ 637345 w 11824889"/>
              <a:gd name="connsiteY6" fmla="*/ 6409987 h 6409987"/>
              <a:gd name="connsiteX7" fmla="*/ 0 w 11824889"/>
              <a:gd name="connsiteY7" fmla="*/ 5772642 h 6409987"/>
              <a:gd name="connsiteX8" fmla="*/ 0 w 11824889"/>
              <a:gd name="connsiteY8" fmla="*/ 637345 h 6409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6409987" fill="none" extrusionOk="0">
                <a:moveTo>
                  <a:pt x="0" y="637345"/>
                </a:moveTo>
                <a:cubicBezTo>
                  <a:pt x="-45590" y="277975"/>
                  <a:pt x="319182" y="27669"/>
                  <a:pt x="637345" y="0"/>
                </a:cubicBezTo>
                <a:cubicBezTo>
                  <a:pt x="3491071" y="130954"/>
                  <a:pt x="7121209" y="43574"/>
                  <a:pt x="11187544" y="0"/>
                </a:cubicBezTo>
                <a:cubicBezTo>
                  <a:pt x="11568727" y="44957"/>
                  <a:pt x="11828608" y="289904"/>
                  <a:pt x="11824889" y="637345"/>
                </a:cubicBezTo>
                <a:cubicBezTo>
                  <a:pt x="11674450" y="1505597"/>
                  <a:pt x="11910768" y="5041729"/>
                  <a:pt x="11824889" y="5772642"/>
                </a:cubicBezTo>
                <a:cubicBezTo>
                  <a:pt x="11755900" y="6135967"/>
                  <a:pt x="11492259" y="6377364"/>
                  <a:pt x="11187544" y="6409987"/>
                </a:cubicBezTo>
                <a:cubicBezTo>
                  <a:pt x="6143050" y="6565184"/>
                  <a:pt x="2421887" y="6573007"/>
                  <a:pt x="637345" y="6409987"/>
                </a:cubicBezTo>
                <a:cubicBezTo>
                  <a:pt x="290295" y="6343084"/>
                  <a:pt x="-23766" y="6138515"/>
                  <a:pt x="0" y="5772642"/>
                </a:cubicBezTo>
                <a:cubicBezTo>
                  <a:pt x="64656" y="3698033"/>
                  <a:pt x="-17807" y="1949015"/>
                  <a:pt x="0" y="637345"/>
                </a:cubicBezTo>
                <a:close/>
              </a:path>
              <a:path w="11824889" h="6409987" stroke="0" extrusionOk="0">
                <a:moveTo>
                  <a:pt x="0" y="637345"/>
                </a:moveTo>
                <a:cubicBezTo>
                  <a:pt x="-11090" y="278508"/>
                  <a:pt x="253388" y="11995"/>
                  <a:pt x="637345" y="0"/>
                </a:cubicBezTo>
                <a:cubicBezTo>
                  <a:pt x="5695013" y="132882"/>
                  <a:pt x="7954893" y="-84951"/>
                  <a:pt x="11187544" y="0"/>
                </a:cubicBezTo>
                <a:cubicBezTo>
                  <a:pt x="11498204" y="40366"/>
                  <a:pt x="11814203" y="344415"/>
                  <a:pt x="11824889" y="637345"/>
                </a:cubicBezTo>
                <a:cubicBezTo>
                  <a:pt x="11845076" y="3058255"/>
                  <a:pt x="11977369" y="3663279"/>
                  <a:pt x="11824889" y="5772642"/>
                </a:cubicBezTo>
                <a:cubicBezTo>
                  <a:pt x="11887864" y="6132109"/>
                  <a:pt x="11561229" y="6365351"/>
                  <a:pt x="11187544" y="6409987"/>
                </a:cubicBezTo>
                <a:cubicBezTo>
                  <a:pt x="7104309" y="6497626"/>
                  <a:pt x="2232266" y="6337308"/>
                  <a:pt x="637345" y="6409987"/>
                </a:cubicBezTo>
                <a:cubicBezTo>
                  <a:pt x="279753" y="6356619"/>
                  <a:pt x="-37987" y="6177429"/>
                  <a:pt x="0" y="5772642"/>
                </a:cubicBezTo>
                <a:cubicBezTo>
                  <a:pt x="-38581" y="3588819"/>
                  <a:pt x="63341" y="2562850"/>
                  <a:pt x="0" y="637345"/>
                </a:cubicBezTo>
                <a:close/>
              </a:path>
            </a:pathLst>
          </a:custGeom>
          <a:solidFill>
            <a:schemeClr val="bg1">
              <a:alpha val="87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2" name="Picture 11" descr="A green grass field with trees and butterflies&#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b="17344"/>
          <a:stretch>
            <a:fillRect/>
          </a:stretch>
        </p:blipFill>
        <p:spPr>
          <a:xfrm>
            <a:off x="-58838" y="1"/>
            <a:ext cx="12291999" cy="6858000"/>
          </a:xfrm>
          <a:prstGeom prst="rect">
            <a:avLst/>
          </a:prstGeom>
        </p:spPr>
      </p:pic>
      <p:pic>
        <p:nvPicPr>
          <p:cNvPr id="14" name="Picture 13"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69193"/>
          <a:stretch>
            <a:fillRect/>
          </a:stretch>
        </p:blipFill>
        <p:spPr>
          <a:xfrm>
            <a:off x="-583210" y="5428526"/>
            <a:ext cx="5619114" cy="1731113"/>
          </a:xfrm>
          <a:prstGeom prst="rect">
            <a:avLst/>
          </a:prstGeom>
        </p:spPr>
      </p:pic>
      <p:pic>
        <p:nvPicPr>
          <p:cNvPr id="17" name="Picture 16"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3299"/>
          <a:stretch>
            <a:fillRect/>
          </a:stretch>
        </p:blipFill>
        <p:spPr>
          <a:xfrm>
            <a:off x="1906595" y="5625294"/>
            <a:ext cx="5619114" cy="1500359"/>
          </a:xfrm>
          <a:prstGeom prst="rect">
            <a:avLst/>
          </a:prstGeom>
        </p:spPr>
      </p:pic>
      <p:pic>
        <p:nvPicPr>
          <p:cNvPr id="16" name="Picture 15" descr="A green grass field with blue flowers&#10;&#10;Description automatically generated"/>
          <p:cNvPicPr>
            <a:picLocks noChangeAspect="1"/>
          </p:cNvPicPr>
          <p:nvPr/>
        </p:nvPicPr>
        <p:blipFill rotWithShape="1">
          <a:blip r:embed="rId2">
            <a:extLst>
              <a:ext uri="{28A0092B-C50C-407E-A947-70E740481C1C}">
                <a14:useLocalDpi xmlns:a14="http://schemas.microsoft.com/office/drawing/2010/main" val="0"/>
              </a:ext>
            </a:extLst>
          </a:blip>
          <a:srcRect t="74208"/>
          <a:stretch>
            <a:fillRect/>
          </a:stretch>
        </p:blipFill>
        <p:spPr>
          <a:xfrm>
            <a:off x="6614047" y="5625295"/>
            <a:ext cx="5619114" cy="1449273"/>
          </a:xfrm>
          <a:prstGeom prst="rect">
            <a:avLst/>
          </a:prstGeom>
        </p:spPr>
      </p:pic>
      <p:sp>
        <p:nvSpPr>
          <p:cNvPr id="6" name="Rectangle: Rounded Corners 5"/>
          <p:cNvSpPr/>
          <p:nvPr/>
        </p:nvSpPr>
        <p:spPr>
          <a:xfrm>
            <a:off x="804225" y="573920"/>
            <a:ext cx="10187626" cy="1423640"/>
          </a:xfrm>
          <a:prstGeom prst="roundRect">
            <a:avLst>
              <a:gd name="adj" fmla="val 5000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047750" y="648669"/>
            <a:ext cx="9609824" cy="1323439"/>
          </a:xfrm>
          <a:prstGeom prst="rect">
            <a:avLst/>
          </a:prstGeom>
          <a:noFill/>
        </p:spPr>
        <p:txBody>
          <a:bodyPr wrap="square" rtlCol="0">
            <a:spAutoFit/>
          </a:bodyPr>
          <a:lstStyle/>
          <a:p>
            <a:pPr lvl="0" algn="ctr"/>
            <a:r>
              <a:rPr lang="vi-VN" sz="4000">
                <a:solidFill>
                  <a:prstClr val="black"/>
                </a:solidFill>
                <a:latin typeface="Calibri" panose="020F0502020204030204"/>
              </a:rPr>
              <a:t>c. Mặt trời được nhân hoá bằng cách nào? Cách nhân hoá đó có gì thú vị?</a:t>
            </a:r>
            <a:endParaRPr lang="vi-VN" sz="4000">
              <a:solidFill>
                <a:prstClr val="black"/>
              </a:solidFill>
              <a:latin typeface="Calibri" panose="020F0502020204030204"/>
            </a:endParaRPr>
          </a:p>
        </p:txBody>
      </p:sp>
      <p:sp>
        <p:nvSpPr>
          <p:cNvPr id="8" name="Rectangle: Rounded Corners 7"/>
          <p:cNvSpPr/>
          <p:nvPr/>
        </p:nvSpPr>
        <p:spPr>
          <a:xfrm>
            <a:off x="183555" y="2148379"/>
            <a:ext cx="11824889" cy="3513978"/>
          </a:xfrm>
          <a:custGeom>
            <a:avLst/>
            <a:gdLst>
              <a:gd name="connsiteX0" fmla="*/ 0 w 11824889"/>
              <a:gd name="connsiteY0" fmla="*/ 349395 h 3513978"/>
              <a:gd name="connsiteX1" fmla="*/ 349395 w 11824889"/>
              <a:gd name="connsiteY1" fmla="*/ 0 h 3513978"/>
              <a:gd name="connsiteX2" fmla="*/ 11475494 w 11824889"/>
              <a:gd name="connsiteY2" fmla="*/ 0 h 3513978"/>
              <a:gd name="connsiteX3" fmla="*/ 11824889 w 11824889"/>
              <a:gd name="connsiteY3" fmla="*/ 349395 h 3513978"/>
              <a:gd name="connsiteX4" fmla="*/ 11824889 w 11824889"/>
              <a:gd name="connsiteY4" fmla="*/ 3164583 h 3513978"/>
              <a:gd name="connsiteX5" fmla="*/ 11475494 w 11824889"/>
              <a:gd name="connsiteY5" fmla="*/ 3513978 h 3513978"/>
              <a:gd name="connsiteX6" fmla="*/ 349395 w 11824889"/>
              <a:gd name="connsiteY6" fmla="*/ 3513978 h 3513978"/>
              <a:gd name="connsiteX7" fmla="*/ 0 w 11824889"/>
              <a:gd name="connsiteY7" fmla="*/ 3164583 h 3513978"/>
              <a:gd name="connsiteX8" fmla="*/ 0 w 11824889"/>
              <a:gd name="connsiteY8" fmla="*/ 349395 h 351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24889" h="3513978" fill="none" extrusionOk="0">
                <a:moveTo>
                  <a:pt x="0" y="349395"/>
                </a:moveTo>
                <a:cubicBezTo>
                  <a:pt x="-33796" y="150963"/>
                  <a:pt x="169900" y="11017"/>
                  <a:pt x="349395" y="0"/>
                </a:cubicBezTo>
                <a:cubicBezTo>
                  <a:pt x="3516881" y="130954"/>
                  <a:pt x="7902141" y="43574"/>
                  <a:pt x="11475494" y="0"/>
                </a:cubicBezTo>
                <a:cubicBezTo>
                  <a:pt x="11685704" y="26562"/>
                  <a:pt x="11838624" y="173253"/>
                  <a:pt x="11824889" y="349395"/>
                </a:cubicBezTo>
                <a:cubicBezTo>
                  <a:pt x="11674450" y="664229"/>
                  <a:pt x="11910768" y="2769596"/>
                  <a:pt x="11824889" y="3164583"/>
                </a:cubicBezTo>
                <a:cubicBezTo>
                  <a:pt x="11786838" y="3363798"/>
                  <a:pt x="11638592" y="3493370"/>
                  <a:pt x="11475494" y="3513978"/>
                </a:cubicBezTo>
                <a:cubicBezTo>
                  <a:pt x="8129303" y="3669175"/>
                  <a:pt x="2063442" y="3676998"/>
                  <a:pt x="349395" y="3513978"/>
                </a:cubicBezTo>
                <a:cubicBezTo>
                  <a:pt x="158973" y="3479570"/>
                  <a:pt x="-23931" y="3371523"/>
                  <a:pt x="0" y="3164583"/>
                </a:cubicBezTo>
                <a:cubicBezTo>
                  <a:pt x="64656" y="2628511"/>
                  <a:pt x="-17807" y="1151751"/>
                  <a:pt x="0" y="349395"/>
                </a:cubicBezTo>
                <a:close/>
              </a:path>
              <a:path w="11824889" h="3513978" stroke="0" extrusionOk="0">
                <a:moveTo>
                  <a:pt x="0" y="349395"/>
                </a:moveTo>
                <a:cubicBezTo>
                  <a:pt x="-9727" y="150429"/>
                  <a:pt x="144471" y="4488"/>
                  <a:pt x="349395" y="0"/>
                </a:cubicBezTo>
                <a:cubicBezTo>
                  <a:pt x="2521593" y="132882"/>
                  <a:pt x="6909196" y="-84951"/>
                  <a:pt x="11475494" y="0"/>
                </a:cubicBezTo>
                <a:cubicBezTo>
                  <a:pt x="11642891" y="24970"/>
                  <a:pt x="11822002" y="172385"/>
                  <a:pt x="11824889" y="349395"/>
                </a:cubicBezTo>
                <a:cubicBezTo>
                  <a:pt x="11845076" y="1692836"/>
                  <a:pt x="11977369" y="2457554"/>
                  <a:pt x="11824889" y="3164583"/>
                </a:cubicBezTo>
                <a:cubicBezTo>
                  <a:pt x="11859743" y="3361684"/>
                  <a:pt x="11679751" y="3490741"/>
                  <a:pt x="11475494" y="3513978"/>
                </a:cubicBezTo>
                <a:cubicBezTo>
                  <a:pt x="6361610" y="3601617"/>
                  <a:pt x="4657258" y="3441299"/>
                  <a:pt x="349395" y="3513978"/>
                </a:cubicBezTo>
                <a:cubicBezTo>
                  <a:pt x="155648" y="3506532"/>
                  <a:pt x="-14118" y="3377169"/>
                  <a:pt x="0" y="3164583"/>
                </a:cubicBezTo>
                <a:cubicBezTo>
                  <a:pt x="-38581" y="2726553"/>
                  <a:pt x="63341" y="1734310"/>
                  <a:pt x="0" y="349395"/>
                </a:cubicBezTo>
                <a:close/>
              </a:path>
            </a:pathLst>
          </a:custGeom>
          <a:solidFill>
            <a:schemeClr val="bg1">
              <a:alpha val="96000"/>
            </a:schemeClr>
          </a:solidFill>
          <a:ln w="44450" cap="rnd" cmpd="thickThin">
            <a:solidFill>
              <a:srgbClr val="FFC00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TextBox 8"/>
          <p:cNvSpPr txBox="1"/>
          <p:nvPr/>
        </p:nvSpPr>
        <p:spPr>
          <a:xfrm>
            <a:off x="456272" y="2273746"/>
            <a:ext cx="11215868"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black"/>
                </a:solidFill>
                <a:effectLst/>
                <a:uLnTx/>
                <a:uFillTx/>
                <a:latin typeface="ArialMT"/>
                <a:ea typeface="+mn-ea"/>
                <a:cs typeface="+mn-cs"/>
              </a:rPr>
              <a:t>	</a:t>
            </a:r>
            <a:r>
              <a:rPr kumimoji="0" lang="vi-VN" sz="3200" b="0" i="0" u="none" strike="noStrike" kern="1200" cap="none" spc="0" normalizeH="0" baseline="0" noProof="0">
                <a:ln>
                  <a:noFill/>
                </a:ln>
                <a:solidFill>
                  <a:prstClr val="black"/>
                </a:solidFill>
                <a:effectLst/>
                <a:uLnTx/>
                <a:uFillTx/>
                <a:latin typeface="ArialMT"/>
                <a:ea typeface="+mn-ea"/>
                <a:cs typeface="+mn-cs"/>
              </a:rPr>
              <a:t>Những buổi bình minh, mặt trời còn bẽn lẽn núp sau sườn núi, phong</a:t>
            </a:r>
            <a:r>
              <a:rPr kumimoji="0" lang="en-US" sz="3200" b="0" i="0" u="none" strike="noStrike" kern="1200" cap="none" spc="0" normalizeH="0" baseline="0" noProof="0">
                <a:ln>
                  <a:noFill/>
                </a:ln>
                <a:solidFill>
                  <a:prstClr val="black"/>
                </a:solidFill>
                <a:effectLst/>
                <a:uLnTx/>
                <a:uFillTx/>
                <a:latin typeface="ArialMT"/>
                <a:ea typeface="+mn-ea"/>
                <a:cs typeface="+mn-cs"/>
              </a:rPr>
              <a:t> cảnh nhuộm những màu sắc đẹp lạ lùng. Hòn núi từ màu xám xịt đổi ra màu tím sẫm; từ màu tím sẫm đổi ra màu hồng; rồi từ màu hồng lần lần đổi ra màu vàng nhạt. Cho đến lúc mặt trời chễm chệ ngự trị trên chòm mây, </a:t>
            </a:r>
            <a:r>
              <a:rPr kumimoji="0" lang="vi-VN" sz="3200" b="0" i="0" u="none" strike="noStrike" kern="1200" cap="none" spc="0" normalizeH="0" baseline="0" noProof="0">
                <a:ln>
                  <a:noFill/>
                </a:ln>
                <a:solidFill>
                  <a:prstClr val="black"/>
                </a:solidFill>
                <a:effectLst/>
                <a:uLnTx/>
                <a:uFillTx/>
                <a:latin typeface="ArialMT"/>
                <a:ea typeface="+mn-ea"/>
                <a:cs typeface="+mn-cs"/>
              </a:rPr>
              <a:t>ngọn núi mới trở lại màu xanh biếc thường ngày của nó.</a:t>
            </a:r>
            <a:endParaRPr kumimoji="0" lang="vi-VN" sz="3200" b="0" i="0" u="none" strike="noStrike" kern="1200" cap="none" spc="0" normalizeH="0" baseline="0" noProof="0">
              <a:ln>
                <a:noFill/>
              </a:ln>
              <a:solidFill>
                <a:prstClr val="black"/>
              </a:solidFill>
              <a:effectLst/>
              <a:uLnTx/>
              <a:uFillTx/>
              <a:latin typeface="ArialM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a:ln>
                  <a:noFill/>
                </a:ln>
                <a:solidFill>
                  <a:prstClr val="black"/>
                </a:solidFill>
                <a:effectLst/>
                <a:uLnTx/>
                <a:uFillTx/>
                <a:latin typeface="Arial-ItalicMT"/>
                <a:ea typeface="+mn-ea"/>
                <a:cs typeface="+mn-cs"/>
              </a:rPr>
              <a:t>							Theo </a:t>
            </a:r>
            <a:r>
              <a:rPr kumimoji="0" lang="en-US" sz="2800" b="0" i="0" u="none" strike="noStrike" kern="1200" cap="none" spc="0" normalizeH="0" baseline="0" noProof="0">
                <a:ln>
                  <a:noFill/>
                </a:ln>
                <a:solidFill>
                  <a:prstClr val="black"/>
                </a:solidFill>
                <a:effectLst/>
                <a:uLnTx/>
                <a:uFillTx/>
                <a:latin typeface="ArialMT"/>
                <a:ea typeface="+mn-ea"/>
                <a:cs typeface="+mn-cs"/>
              </a:rPr>
              <a:t>Thẩm Thệ Hà</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p:cNvCxnSpPr/>
          <p:nvPr/>
        </p:nvCxnSpPr>
        <p:spPr>
          <a:xfrm>
            <a:off x="5950288" y="2821786"/>
            <a:ext cx="3917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930988" y="4745836"/>
            <a:ext cx="73656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任意多边形: 形状 70"/>
          <p:cNvSpPr/>
          <p:nvPr/>
        </p:nvSpPr>
        <p:spPr>
          <a:xfrm>
            <a:off x="21947" y="1997560"/>
            <a:ext cx="11856681" cy="4614898"/>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solidFill>
              <a:srgbClr val="FF0000"/>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 name="TextBox 1"/>
          <p:cNvSpPr txBox="1"/>
          <p:nvPr/>
        </p:nvSpPr>
        <p:spPr>
          <a:xfrm>
            <a:off x="461448" y="2584123"/>
            <a:ext cx="11205515" cy="3477875"/>
          </a:xfrm>
          <a:prstGeom prst="rect">
            <a:avLst/>
          </a:prstGeom>
          <a:noFill/>
        </p:spPr>
        <p:txBody>
          <a:bodyPr wrap="square" rtlCol="0">
            <a:spAutoFit/>
          </a:bodyPr>
          <a:lstStyle/>
          <a:p>
            <a:pPr lvl="0" algn="just"/>
            <a:r>
              <a:rPr lang="en-US" sz="4400" i="1">
                <a:solidFill>
                  <a:srgbClr val="FF0000"/>
                </a:solidFill>
                <a:latin typeface="Calibri" panose="020F0502020204030204"/>
              </a:rPr>
              <a:t>- </a:t>
            </a:r>
            <a:r>
              <a:rPr lang="vi-VN" sz="4400" i="1">
                <a:solidFill>
                  <a:srgbClr val="FF0000"/>
                </a:solidFill>
                <a:latin typeface="Calibri" panose="020F0502020204030204"/>
              </a:rPr>
              <a:t>Mặt trời được nhân hoá bằng cách </a:t>
            </a:r>
            <a:r>
              <a:rPr lang="vi-VN" sz="4400" i="1">
                <a:solidFill>
                  <a:sysClr val="windowText" lastClr="000000"/>
                </a:solidFill>
                <a:latin typeface="Calibri" panose="020F0502020204030204"/>
              </a:rPr>
              <a:t>dùng từ ngữ tả hoạt động của người để miêu tả hoạt động của vật </a:t>
            </a:r>
            <a:r>
              <a:rPr lang="vi-VN" sz="4400" i="1">
                <a:solidFill>
                  <a:srgbClr val="7030A0"/>
                </a:solidFill>
                <a:latin typeface="Calibri" panose="020F0502020204030204"/>
              </a:rPr>
              <a:t>(chễm chệ ngự trị trên chòm mây) </a:t>
            </a:r>
            <a:endParaRPr lang="en-US" sz="4400" i="1">
              <a:solidFill>
                <a:srgbClr val="7030A0"/>
              </a:solidFill>
              <a:latin typeface="Calibri" panose="020F0502020204030204"/>
            </a:endParaRPr>
          </a:p>
          <a:p>
            <a:pPr lvl="0" algn="just"/>
            <a:r>
              <a:rPr lang="en-US" sz="4400" i="1">
                <a:solidFill>
                  <a:srgbClr val="FF0000"/>
                </a:solidFill>
                <a:latin typeface="Calibri" panose="020F0502020204030204"/>
              </a:rPr>
              <a:t>- Cách nhân hoá thú vị: </a:t>
            </a:r>
            <a:r>
              <a:rPr lang="vi-VN" sz="4400" i="1">
                <a:solidFill>
                  <a:srgbClr val="00B050"/>
                </a:solidFill>
                <a:latin typeface="Calibri" panose="020F0502020204030204"/>
              </a:rPr>
              <a:t>Mặt trời hiện lên sinh động, uy nghi như một vị vua.</a:t>
            </a:r>
            <a:endParaRPr kumimoji="0" lang="en-US" sz="4400" b="0" i="0" u="none" strike="noStrike" kern="1200" cap="none" spc="0" normalizeH="0" baseline="0" noProof="0">
              <a:ln>
                <a:noFill/>
              </a:ln>
              <a:solidFill>
                <a:srgbClr val="00B050"/>
              </a:solidFill>
              <a:effectLst/>
              <a:uLnTx/>
              <a:uFillTx/>
              <a:latin typeface="Calibri" panose="020F050202020403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900" decel="100000" fill="hold"/>
                                        <p:tgtEl>
                                          <p:spTgt spid="7"/>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5" grpId="0" animBg="1"/>
      <p:bldP spid="2" grpId="0"/>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5365</Words>
  <Application>WPS Presentation</Application>
  <PresentationFormat>Widescreen</PresentationFormat>
  <Paragraphs>145</Paragraphs>
  <Slides>31</Slides>
  <Notes>2</Notes>
  <HiddenSlides>0</HiddenSlides>
  <MMClips>0</MMClips>
  <ScaleCrop>false</ScaleCrop>
  <HeadingPairs>
    <vt:vector size="6" baseType="variant">
      <vt:variant>
        <vt:lpstr>已用的字体</vt:lpstr>
      </vt:variant>
      <vt:variant>
        <vt:i4>34</vt:i4>
      </vt:variant>
      <vt:variant>
        <vt:lpstr>主题</vt:lpstr>
      </vt:variant>
      <vt:variant>
        <vt:i4>2</vt:i4>
      </vt:variant>
      <vt:variant>
        <vt:lpstr>幻灯片标题</vt:lpstr>
      </vt:variant>
      <vt:variant>
        <vt:i4>31</vt:i4>
      </vt:variant>
    </vt:vector>
  </HeadingPairs>
  <TitlesOfParts>
    <vt:vector size="67" baseType="lpstr">
      <vt:lpstr>Arial</vt:lpstr>
      <vt:lpstr>SimSun</vt:lpstr>
      <vt:lpstr>Wingdings</vt:lpstr>
      <vt:lpstr>UVN Banh Mi</vt:lpstr>
      <vt:lpstr>Segoe Print</vt:lpstr>
      <vt:lpstr>Arial</vt:lpstr>
      <vt:lpstr>UTM Cookies</vt:lpstr>
      <vt:lpstr>iCiel Pony</vt:lpstr>
      <vt:lpstr>Wide Latin</vt:lpstr>
      <vt:lpstr>ArialMT</vt:lpstr>
      <vt:lpstr>Arial-ItalicMT</vt:lpstr>
      <vt:lpstr>Calibri</vt:lpstr>
      <vt:lpstr>Calibri</vt:lpstr>
      <vt:lpstr>UTM Mother</vt:lpstr>
      <vt:lpstr>思源黑体 CN Bold</vt:lpstr>
      <vt:lpstr>Aptos</vt:lpstr>
      <vt:lpstr>Segoe UI</vt:lpstr>
      <vt:lpstr>Aptos Display</vt:lpstr>
      <vt:lpstr>Segoe UI Variable Display</vt:lpstr>
      <vt:lpstr>Microsoft YaHei</vt:lpstr>
      <vt:lpstr>Arial Unicode MS</vt:lpstr>
      <vt:lpstr>Aptos</vt:lpstr>
      <vt:lpstr>Arial-Rounded-Bold</vt:lpstr>
      <vt:lpstr>#9Slide05 SVNClementine</vt:lpstr>
      <vt:lpstr>UTM Duepuntozero</vt:lpstr>
      <vt:lpstr>SVN-ARCO Typography</vt:lpstr>
      <vt:lpstr>iCiel Crocante</vt:lpstr>
      <vt:lpstr>LNTH-Dinomiko</vt:lpstr>
      <vt:lpstr>VNI 27 Bendigo</vt:lpstr>
      <vt:lpstr>#9Slide05 Phobia</vt:lpstr>
      <vt:lpstr>Yu Gothic UI</vt:lpstr>
      <vt:lpstr>LNTH-LuoLuoNotangYuanTi 1</vt:lpstr>
      <vt:lpstr>Times New Roman</vt:lpstr>
      <vt:lpstr>Yu Gothic</vt:lpstr>
      <vt:lpstr>1_Custom Design</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Lan Hương 0354473852</dc:creator>
  <cp:lastModifiedBy>Thùy Linh</cp:lastModifiedBy>
  <cp:revision>1</cp:revision>
  <dcterms:created xsi:type="dcterms:W3CDTF">2025-10-06T07:33:35Z</dcterms:created>
  <dcterms:modified xsi:type="dcterms:W3CDTF">2025-10-06T07:33:35Z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309DE2E22F2A426F9F51522EB8934587_12</vt:lpwstr>
  </property>
  <property fmtid="{D5CDD505-2E9C-101B-9397-08002B2CF9AE}" pid="3" name="KSOProductBuildVer">
    <vt:lpwstr>1033-12.2.0.22549</vt:lpwstr>
  </property>
</Properties>
</file>