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24"/>
  </p:handoutMasterIdLst>
  <p:sldIdLst>
    <p:sldId id="281" r:id="rId3"/>
    <p:sldId id="282" r:id="rId4"/>
    <p:sldId id="307" r:id="rId5"/>
    <p:sldId id="308" r:id="rId6"/>
    <p:sldId id="300" r:id="rId7"/>
    <p:sldId id="309" r:id="rId8"/>
    <p:sldId id="310" r:id="rId10"/>
    <p:sldId id="311" r:id="rId11"/>
    <p:sldId id="303" r:id="rId12"/>
    <p:sldId id="312" r:id="rId13"/>
    <p:sldId id="301" r:id="rId14"/>
    <p:sldId id="313" r:id="rId15"/>
    <p:sldId id="304" r:id="rId16"/>
    <p:sldId id="314" r:id="rId17"/>
    <p:sldId id="315" r:id="rId18"/>
    <p:sldId id="302" r:id="rId19"/>
    <p:sldId id="316" r:id="rId20"/>
    <p:sldId id="317" r:id="rId21"/>
    <p:sldId id="306" r:id="rId22"/>
    <p:sldId id="296"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3366FF"/>
    <a:srgbClr val="CCFFFF"/>
    <a:srgbClr val="336600"/>
    <a:srgbClr val="71BB27"/>
    <a:srgbClr val="F8D1B6"/>
    <a:srgbClr val="70A8DA"/>
    <a:srgbClr val="FF3399"/>
    <a:srgbClr val="FF6600"/>
    <a:srgbClr val="017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2752" autoAdjust="0"/>
  </p:normalViewPr>
  <p:slideViewPr>
    <p:cSldViewPr snapToGrid="0">
      <p:cViewPr varScale="1">
        <p:scale>
          <a:sx n="61" d="100"/>
          <a:sy n="61" d="100"/>
        </p:scale>
        <p:origin x="1086" y="108"/>
      </p:cViewPr>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5079DE-594D-4B7F-AC06-ECFB9443D27B}"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2145D5-D5A0-490D-B703-5014F6ABBCF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D1F53F-27C0-48CA-8F68-A964ADDEC04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7E869-E28C-4D99-9C87-098E3C4249C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a:solidFill>
                  <a:srgbClr val="000000"/>
                </a:solidFill>
                <a:effectLst/>
                <a:latin typeface="Times New Roman" panose="02020603050405020304" pitchFamily="18" charset="0"/>
                <a:ea typeface="Calibri" panose="020F0502020204030204" pitchFamily="34" charset="0"/>
              </a:rPr>
              <a:t>HS chơi trò chơi </a:t>
            </a:r>
            <a:r>
              <a:rPr lang="vi-VN" sz="1800" i="1">
                <a:solidFill>
                  <a:srgbClr val="000000"/>
                </a:solidFill>
                <a:effectLst/>
                <a:latin typeface="Times New Roman" panose="02020603050405020304" pitchFamily="18" charset="0"/>
                <a:ea typeface="Calibri" panose="020F0502020204030204" pitchFamily="34" charset="0"/>
              </a:rPr>
              <a:t>Chuyền hoa </a:t>
            </a:r>
            <a:r>
              <a:rPr lang="vi-VN" sz="1800">
                <a:solidFill>
                  <a:srgbClr val="000000"/>
                </a:solidFill>
                <a:effectLst/>
                <a:latin typeface="Times New Roman" panose="02020603050405020304" pitchFamily="18" charset="0"/>
                <a:ea typeface="Calibri" panose="020F0502020204030204" pitchFamily="34" charset="0"/>
              </a:rPr>
              <a:t>để chia sẻ kết quả trước lớp.</a:t>
            </a:r>
            <a:endParaRPr lang="en-US"/>
          </a:p>
        </p:txBody>
      </p:sp>
      <p:sp>
        <p:nvSpPr>
          <p:cNvPr id="4" name="Slide Number Placeholder 3"/>
          <p:cNvSpPr>
            <a:spLocks noGrp="1"/>
          </p:cNvSpPr>
          <p:nvPr>
            <p:ph type="sldNum" sz="quarter" idx="5"/>
          </p:nvPr>
        </p:nvSpPr>
        <p:spPr/>
        <p:txBody>
          <a:bodyPr/>
          <a:lstStyle/>
          <a:p>
            <a:fld id="{ABC7E869-E28C-4D99-9C87-098E3C4249C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 chơi trò chơi </a:t>
            </a:r>
            <a:r>
              <a:rPr lang="vi-VN" sz="1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 sức </a:t>
            </a:r>
            <a:r>
              <a:rPr lang="vi-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 chữa bài trước lớp.</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BC7E869-E28C-4D99-9C87-098E3C4249C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C7E869-E28C-4D99-9C87-098E3C4249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7D595EB-BA7A-4628-B56D-8B4F4CA5AB8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199B9-8C4C-4617-B451-65BC4C14B75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7D595EB-BA7A-4628-B56D-8B4F4CA5AB8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199B9-8C4C-4617-B451-65BC4C14B75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7D595EB-BA7A-4628-B56D-8B4F4CA5AB8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199B9-8C4C-4617-B451-65BC4C14B75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cSld>
  <p:clrMapOvr>
    <a:masterClrMapping/>
  </p:clrMapOvr>
  <p:transition spd="slow" advClick="0" advTm="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ransition spd="slow" advClick="0"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7D595EB-BA7A-4628-B56D-8B4F4CA5AB8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199B9-8C4C-4617-B451-65BC4C14B75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7D595EB-BA7A-4628-B56D-8B4F4CA5AB8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199B9-8C4C-4617-B451-65BC4C14B75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7D595EB-BA7A-4628-B56D-8B4F4CA5AB8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199B9-8C4C-4617-B451-65BC4C14B75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7D595EB-BA7A-4628-B56D-8B4F4CA5AB8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199B9-8C4C-4617-B451-65BC4C14B75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7D595EB-BA7A-4628-B56D-8B4F4CA5AB8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D199B9-8C4C-4617-B451-65BC4C14B75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595EB-BA7A-4628-B56D-8B4F4CA5AB8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199B9-8C4C-4617-B451-65BC4C14B75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7D595EB-BA7A-4628-B56D-8B4F4CA5AB8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199B9-8C4C-4617-B451-65BC4C14B75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7D595EB-BA7A-4628-B56D-8B4F4CA5AB8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199B9-8C4C-4617-B451-65BC4C14B75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D595EB-BA7A-4628-B56D-8B4F4CA5AB8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D199B9-8C4C-4617-B451-65BC4C14B753}" type="slidenum">
              <a:rPr lang="en-US" smtClean="0"/>
            </a:fld>
            <a:endParaRPr lang="en-US"/>
          </a:p>
        </p:txBody>
      </p:sp>
      <p:sp>
        <p:nvSpPr>
          <p:cNvPr id="7" name="Freeform 5"/>
          <p:cNvSpPr/>
          <p:nvPr userDrawn="1"/>
        </p:nvSpPr>
        <p:spPr>
          <a:xfrm>
            <a:off x="0" y="-138036"/>
            <a:ext cx="12192000" cy="6996036"/>
          </a:xfrm>
          <a:custGeom>
            <a:avLst/>
            <a:gdLst/>
            <a:ahLst/>
            <a:cxnLst/>
            <a:rect l="l" t="t" r="r" b="b"/>
            <a:pathLst>
              <a:path w="13141078" h="8229600">
                <a:moveTo>
                  <a:pt x="0" y="0"/>
                </a:moveTo>
                <a:lnTo>
                  <a:pt x="13141078" y="0"/>
                </a:lnTo>
                <a:lnTo>
                  <a:pt x="13141078" y="8229600"/>
                </a:lnTo>
                <a:lnTo>
                  <a:pt x="0" y="8229600"/>
                </a:lnTo>
                <a:lnTo>
                  <a:pt x="0" y="0"/>
                </a:lnTo>
                <a:close/>
              </a:path>
            </a:pathLst>
          </a:custGeom>
          <a:blipFill>
            <a:blip r:embed="rId14"/>
            <a:stretch>
              <a:fillRect/>
            </a:stretch>
          </a:blipFill>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7.wdp"/><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microsoft.com/office/2007/relationships/media" Target="../media/media1.mp4"/><Relationship Id="rId1" Type="http://schemas.openxmlformats.org/officeDocument/2006/relationships/video" Target="../media/media1.mp4"/></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5"/>
          <p:cNvSpPr>
            <a:spLocks noChangeArrowheads="1"/>
          </p:cNvSpPr>
          <p:nvPr/>
        </p:nvSpPr>
        <p:spPr bwMode="auto">
          <a:xfrm rot="16200000">
            <a:off x="4882726" y="-2452611"/>
            <a:ext cx="2438400" cy="12203852"/>
          </a:xfrm>
          <a:prstGeom prst="rect">
            <a:avLst/>
          </a:prstGeom>
          <a:solidFill>
            <a:srgbClr val="FFC000">
              <a:alpha val="70000"/>
            </a:srgbClr>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endParaRPr lang="zh-CN" altLang="zh-CN">
              <a:solidFill>
                <a:srgbClr val="FFFFFF"/>
              </a:solidFill>
              <a:latin typeface="SimSun" panose="02010600030101010101" pitchFamily="2" charset="-122"/>
              <a:sym typeface="SimSun" panose="02010600030101010101" pitchFamily="2" charset="-122"/>
            </a:endParaRPr>
          </a:p>
        </p:txBody>
      </p:sp>
      <p:sp>
        <p:nvSpPr>
          <p:cNvPr id="39" name="TextBox 38"/>
          <p:cNvSpPr txBox="1"/>
          <p:nvPr/>
        </p:nvSpPr>
        <p:spPr>
          <a:xfrm>
            <a:off x="3472180" y="1050925"/>
            <a:ext cx="5670550" cy="937260"/>
          </a:xfrm>
          <a:prstGeom prst="rect">
            <a:avLst/>
          </a:prstGeom>
          <a:noFill/>
        </p:spPr>
        <p:txBody>
          <a:bodyPr wrap="square" rtlCol="0">
            <a:spAutoFit/>
          </a:bodyPr>
          <a:lstStyle/>
          <a:p>
            <a:r>
              <a:rPr lang="vi-VN" sz="5500" b="1" dirty="0">
                <a:solidFill>
                  <a:sysClr val="windowText" lastClr="000000"/>
                </a:solidFill>
                <a:latin typeface="#9Slide03 SFU Helvetica" panose="00000400000000000000" pitchFamily="2" charset="0"/>
              </a:rPr>
              <a:t>LUYỆN TẬP VỀ</a:t>
            </a:r>
            <a:endParaRPr lang="en-US" sz="5500" b="1" dirty="0">
              <a:solidFill>
                <a:sysClr val="windowText" lastClr="000000"/>
              </a:solidFill>
              <a:latin typeface="#9Slide03 SFU Helvetica" panose="00000400000000000000" pitchFamily="2" charset="0"/>
            </a:endParaRPr>
          </a:p>
        </p:txBody>
      </p:sp>
      <p:grpSp>
        <p:nvGrpSpPr>
          <p:cNvPr id="42" name="Group 41"/>
          <p:cNvGrpSpPr/>
          <p:nvPr/>
        </p:nvGrpSpPr>
        <p:grpSpPr>
          <a:xfrm>
            <a:off x="389203" y="2771835"/>
            <a:ext cx="12353860" cy="1753870"/>
            <a:chOff x="-206587" y="2504451"/>
            <a:chExt cx="12353860" cy="1753870"/>
          </a:xfrm>
        </p:grpSpPr>
        <p:sp>
          <p:nvSpPr>
            <p:cNvPr id="40" name="TextBox 39"/>
            <p:cNvSpPr txBox="1"/>
            <p:nvPr/>
          </p:nvSpPr>
          <p:spPr>
            <a:xfrm>
              <a:off x="1231688" y="2504451"/>
              <a:ext cx="10915585" cy="1738938"/>
            </a:xfrm>
            <a:prstGeom prst="rect">
              <a:avLst/>
            </a:prstGeom>
            <a:noFill/>
          </p:spPr>
          <p:txBody>
            <a:bodyPr wrap="square" rtlCol="0">
              <a:spAutoFit/>
            </a:bodyPr>
            <a:lstStyle/>
            <a:p>
              <a:r>
                <a:rPr lang="en-US" sz="10700" b="1">
                  <a:ln w="190500">
                    <a:solidFill>
                      <a:schemeClr val="bg1"/>
                    </a:solidFill>
                  </a:ln>
                  <a:latin typeface="#9Slide03 Modulus" panose="02000500000000000000" pitchFamily="2" charset="0"/>
                </a:rPr>
                <a:t>TỪ ĐA NGHĨA</a:t>
              </a:r>
              <a:endParaRPr lang="en-US" sz="10700" b="1">
                <a:ln w="190500">
                  <a:solidFill>
                    <a:schemeClr val="bg1"/>
                  </a:solidFill>
                </a:ln>
                <a:latin typeface="#9Slide03 Modulus" panose="02000500000000000000" pitchFamily="2" charset="0"/>
              </a:endParaRPr>
            </a:p>
          </p:txBody>
        </p:sp>
        <p:sp>
          <p:nvSpPr>
            <p:cNvPr id="41" name="TextBox 40"/>
            <p:cNvSpPr txBox="1"/>
            <p:nvPr/>
          </p:nvSpPr>
          <p:spPr>
            <a:xfrm>
              <a:off x="-206587" y="2520326"/>
              <a:ext cx="11275695" cy="1737995"/>
            </a:xfrm>
            <a:prstGeom prst="rect">
              <a:avLst/>
            </a:prstGeom>
            <a:noFill/>
          </p:spPr>
          <p:txBody>
            <a:bodyPr wrap="square" rtlCol="0">
              <a:spAutoFit/>
            </a:bodyPr>
            <a:lstStyle/>
            <a:p>
              <a:r>
                <a:rPr lang="en-US" sz="10700" b="1">
                  <a:latin typeface="Times New Roman" panose="02020603050405020304" pitchFamily="18" charset="0"/>
                  <a:cs typeface="Times New Roman" panose="02020603050405020304" pitchFamily="18" charset="0"/>
                </a:rPr>
                <a:t>TỪ ĐA NGHĨA</a:t>
              </a:r>
              <a:endParaRPr lang="en-US" sz="10700" b="1" dirty="0">
                <a:latin typeface="Times New Roman" panose="02020603050405020304" pitchFamily="18" charset="0"/>
                <a:cs typeface="Times New Roman" panose="02020603050405020304" pitchFamily="18"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par>
                                <p:cTn id="13" presetID="22" presetClass="entr" presetSubtype="8"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933450" y="1276350"/>
            <a:ext cx="10191268" cy="4171950"/>
          </a:xfrm>
          <a:prstGeom prst="roundRect">
            <a:avLst/>
          </a:prstGeom>
          <a:solidFill>
            <a:schemeClr val="bg1"/>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TextBox 30"/>
          <p:cNvSpPr txBox="1"/>
          <p:nvPr/>
        </p:nvSpPr>
        <p:spPr>
          <a:xfrm>
            <a:off x="1067282" y="1536174"/>
            <a:ext cx="10057435" cy="3785652"/>
          </a:xfrm>
          <a:prstGeom prst="rect">
            <a:avLst/>
          </a:prstGeom>
          <a:noFill/>
        </p:spPr>
        <p:txBody>
          <a:bodyPr wrap="square" rtlCol="0">
            <a:spAutoFit/>
          </a:bodyPr>
          <a:lstStyle/>
          <a:p>
            <a:pPr lvl="0" algn="ctr"/>
            <a:r>
              <a:rPr lang="en-US" sz="8000" b="1">
                <a:solidFill>
                  <a:srgbClr val="FF0000"/>
                </a:solidFill>
                <a:latin typeface="#9Slide03 SFU Helvetica" panose="00000400000000000000" pitchFamily="2" charset="0"/>
              </a:rPr>
              <a:t>2</a:t>
            </a:r>
            <a:r>
              <a:rPr lang="vi-VN" sz="8000" b="1">
                <a:solidFill>
                  <a:srgbClr val="FF0000"/>
                </a:solidFill>
                <a:latin typeface="#9Slide03 SFU Helvetica" panose="00000400000000000000" pitchFamily="2" charset="0"/>
              </a:rPr>
              <a:t>. Luyện tập sử dụng từ điển để phân biệt các nghĩa của từ đa nghĩa </a:t>
            </a:r>
            <a:endParaRPr kumimoji="0" lang="en-US" sz="8000" b="1" i="0" u="none" strike="noStrike" kern="1200" cap="none" spc="0" normalizeH="0" baseline="0" noProof="0" dirty="0">
              <a:ln>
                <a:noFill/>
              </a:ln>
              <a:solidFill>
                <a:srgbClr val="FF0000"/>
              </a:solidFill>
              <a:effectLst/>
              <a:uLnTx/>
              <a:uFillTx/>
              <a:latin typeface="#9Slide03 SFU Helvetica" panose="00000400000000000000" pitchFamily="2" charset="0"/>
              <a:ea typeface="+mn-ea"/>
              <a:cs typeface="+mn-cs"/>
            </a:endParaRPr>
          </a:p>
        </p:txBody>
      </p:sp>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40000">
                                          <p:cBhvr additive="base">
                                            <p:cTn id="7" dur="350" fill="hold"/>
                                            <p:tgtEl>
                                              <p:spTgt spid="31"/>
                                            </p:tgtEl>
                                            <p:attrNameLst>
                                              <p:attrName>ppt_x</p:attrName>
                                            </p:attrNameLst>
                                          </p:cBhvr>
                                          <p:tavLst>
                                            <p:tav tm="0">
                                              <p:val>
                                                <p:strVal val="0-#ppt_w/2"/>
                                              </p:val>
                                            </p:tav>
                                            <p:tav tm="100000">
                                              <p:val>
                                                <p:strVal val="#ppt_x"/>
                                              </p:val>
                                            </p:tav>
                                          </p:tavLst>
                                        </p:anim>
                                        <p:anim calcmode="lin" valueType="num" p14:bounceEnd="40000">
                                          <p:cBhvr additive="base">
                                            <p:cTn id="8" dur="3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50" fill="hold"/>
                                            <p:tgtEl>
                                              <p:spTgt spid="31"/>
                                            </p:tgtEl>
                                            <p:attrNameLst>
                                              <p:attrName>ppt_x</p:attrName>
                                            </p:attrNameLst>
                                          </p:cBhvr>
                                          <p:tavLst>
                                            <p:tav tm="0">
                                              <p:val>
                                                <p:strVal val="0-#ppt_w/2"/>
                                              </p:val>
                                            </p:tav>
                                            <p:tav tm="100000">
                                              <p:val>
                                                <p:strVal val="#ppt_x"/>
                                              </p:val>
                                            </p:tav>
                                          </p:tavLst>
                                        </p:anim>
                                        <p:anim calcmode="lin" valueType="num">
                                          <p:cBhvr additive="base">
                                            <p:cTn id="8" dur="3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206" y="307258"/>
            <a:ext cx="11395587" cy="6243484"/>
          </a:xfrm>
          <a:prstGeom prst="rect">
            <a:avLst/>
          </a:prstGeom>
          <a:solidFill>
            <a:schemeClr val="bg1"/>
          </a:solidFill>
          <a:ln w="762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p:cNvSpPr txBox="1"/>
          <p:nvPr/>
        </p:nvSpPr>
        <p:spPr>
          <a:xfrm>
            <a:off x="987971" y="797510"/>
            <a:ext cx="1021605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4000" b="1" i="0" u="none" strike="noStrike" baseline="0">
                <a:solidFill>
                  <a:srgbClr val="FF00FF"/>
                </a:solidFill>
                <a:latin typeface="Arial-Rounded-Bold"/>
              </a:rPr>
              <a:t>2. </a:t>
            </a:r>
            <a:r>
              <a:rPr lang="en-US" sz="4000" b="1" i="0" u="none" strike="noStrike" baseline="0">
                <a:solidFill>
                  <a:srgbClr val="000000"/>
                </a:solidFill>
                <a:latin typeface="Arial-BoldMT"/>
              </a:rPr>
              <a:t>Tra từ điển để tìm nghĩa gốc và nghĩa chuyển của từ “mặt”, “chân”.</a:t>
            </a:r>
            <a:endParaRPr kumimoji="0" lang="en-US" sz="5400" b="0" i="0" u="none" strike="noStrike" kern="1200" cap="none" spc="0" normalizeH="0" baseline="0" noProof="0">
              <a:ln>
                <a:noFill/>
              </a:ln>
              <a:solidFill>
                <a:srgbClr val="FF0000"/>
              </a:solidFill>
              <a:effectLst/>
              <a:uLnTx/>
              <a:uFillTx/>
              <a:latin typeface="Aptos" panose="02110004020202020204"/>
              <a:ea typeface="+mn-ea"/>
              <a:cs typeface="+mn-cs"/>
            </a:endParaRPr>
          </a:p>
        </p:txBody>
      </p:sp>
      <p:sp>
        <p:nvSpPr>
          <p:cNvPr id="4" name="TextBox 3"/>
          <p:cNvSpPr txBox="1"/>
          <p:nvPr/>
        </p:nvSpPr>
        <p:spPr>
          <a:xfrm>
            <a:off x="987970" y="2274838"/>
            <a:ext cx="1021605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4000" i="0" u="none" strike="noStrike" baseline="0">
                <a:solidFill>
                  <a:srgbClr val="FF0000"/>
                </a:solidFill>
                <a:latin typeface="Arial-Rounded-Bold"/>
              </a:rPr>
              <a:t>Lưu ý các bước tra từ điển:</a:t>
            </a:r>
            <a:endParaRPr lang="en-US" sz="4000" i="0" u="none" strike="noStrike" baseline="0">
              <a:solidFill>
                <a:srgbClr val="FF0000"/>
              </a:solidFill>
              <a:latin typeface="Arial-Rounded-Bold"/>
            </a:endParaRPr>
          </a:p>
          <a:p>
            <a:pPr marL="0" marR="0" lvl="0" indent="0" algn="l" defTabSz="914400" rtl="0" eaLnBrk="1" fontAlgn="auto" latinLnBrk="0" hangingPunct="1">
              <a:lnSpc>
                <a:spcPct val="100000"/>
              </a:lnSpc>
              <a:spcBef>
                <a:spcPts val="0"/>
              </a:spcBef>
              <a:spcAft>
                <a:spcPts val="0"/>
              </a:spcAft>
              <a:buClrTx/>
              <a:buSzTx/>
              <a:buFontTx/>
              <a:buNone/>
              <a:defRPr/>
            </a:pPr>
            <a:r>
              <a:rPr lang="vi-VN" sz="4000" i="0" u="none" strike="noStrike" baseline="0">
                <a:solidFill>
                  <a:srgbClr val="FF0000"/>
                </a:solidFill>
                <a:latin typeface="Arial-Rounded-Bold"/>
              </a:rPr>
              <a:t>1. Dò trang có chữ cái đầu tiên của từ.</a:t>
            </a:r>
            <a:endParaRPr lang="en-US" sz="4000" i="0" u="none" strike="noStrike" baseline="0">
              <a:solidFill>
                <a:srgbClr val="FF0000"/>
              </a:solidFill>
              <a:latin typeface="Arial-Rounded-Bold"/>
            </a:endParaRPr>
          </a:p>
          <a:p>
            <a:pPr marL="0" marR="0" lvl="0" indent="0" algn="l" defTabSz="914400" rtl="0" eaLnBrk="1" fontAlgn="auto" latinLnBrk="0" hangingPunct="1">
              <a:lnSpc>
                <a:spcPct val="100000"/>
              </a:lnSpc>
              <a:spcBef>
                <a:spcPts val="0"/>
              </a:spcBef>
              <a:spcAft>
                <a:spcPts val="0"/>
              </a:spcAft>
              <a:buClrTx/>
              <a:buSzTx/>
              <a:buFontTx/>
              <a:buNone/>
              <a:defRPr/>
            </a:pPr>
            <a:r>
              <a:rPr lang="vi-VN" sz="4000" i="0" u="none" strike="noStrike" baseline="0">
                <a:solidFill>
                  <a:srgbClr val="FF0000"/>
                </a:solidFill>
                <a:latin typeface="Arial-Rounded-Bold"/>
              </a:rPr>
              <a:t>2. Dò từ trên xuống theo thứ tự để tìm vị trí của từ cần tra.</a:t>
            </a:r>
            <a:endParaRPr lang="en-US" sz="4000" i="0" u="none" strike="noStrike" baseline="0">
              <a:solidFill>
                <a:srgbClr val="FF0000"/>
              </a:solidFill>
              <a:latin typeface="Arial-Rounded-Bold"/>
            </a:endParaRPr>
          </a:p>
          <a:p>
            <a:pPr marL="0" marR="0" lvl="0" indent="0" algn="l" defTabSz="914400" rtl="0" eaLnBrk="1" fontAlgn="auto" latinLnBrk="0" hangingPunct="1">
              <a:lnSpc>
                <a:spcPct val="100000"/>
              </a:lnSpc>
              <a:spcBef>
                <a:spcPts val="0"/>
              </a:spcBef>
              <a:spcAft>
                <a:spcPts val="0"/>
              </a:spcAft>
              <a:buClrTx/>
              <a:buSzTx/>
              <a:buFontTx/>
              <a:buNone/>
              <a:defRPr/>
            </a:pPr>
            <a:r>
              <a:rPr lang="vi-VN" sz="4000" i="0" u="none" strike="noStrike" baseline="0">
                <a:solidFill>
                  <a:srgbClr val="FF0000"/>
                </a:solidFill>
                <a:latin typeface="Arial-Rounded-Bold"/>
              </a:rPr>
              <a:t>3. Đọc phần giải nghĩa của từ và chọn nghĩa phù hợp.</a:t>
            </a:r>
            <a:endParaRPr kumimoji="0" lang="en-US" sz="5400" i="0" u="none" strike="noStrike" kern="1200" cap="none" spc="0" normalizeH="0" baseline="0" noProof="0">
              <a:ln>
                <a:noFill/>
              </a:ln>
              <a:solidFill>
                <a:srgbClr val="FF0000"/>
              </a:solidFill>
              <a:effectLst/>
              <a:uLnTx/>
              <a:uFillTx/>
              <a:latin typeface="Aptos" panose="02110004020202020204"/>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206" y="307258"/>
            <a:ext cx="11395587" cy="6243484"/>
          </a:xfrm>
          <a:prstGeom prst="rect">
            <a:avLst/>
          </a:prstGeom>
          <a:solidFill>
            <a:schemeClr val="bg1"/>
          </a:solidFill>
          <a:ln w="762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050" name="Picture 2" descr="Viết báo cáo cho một buổi thảo luận của nhóm em lớp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1549" y="1553152"/>
            <a:ext cx="9181110" cy="4813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55212" y="845266"/>
            <a:ext cx="62887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a:ln>
                  <a:noFill/>
                </a:ln>
                <a:solidFill>
                  <a:srgbClr val="3366FF"/>
                </a:solidFill>
                <a:effectLst/>
                <a:uLnTx/>
                <a:uFillTx/>
                <a:latin typeface="ArialMT"/>
                <a:ea typeface="+mn-ea"/>
                <a:cs typeface="+mn-cs"/>
              </a:rPr>
              <a:t>THẢO LUẬN NHÓM 4</a:t>
            </a:r>
            <a:endParaRPr kumimoji="0" lang="en-US" sz="4000" b="0" i="0" u="none" strike="noStrike" kern="1200" cap="none" spc="0" normalizeH="0" baseline="0" noProof="0">
              <a:ln>
                <a:noFill/>
              </a:ln>
              <a:solidFill>
                <a:srgbClr val="3366FF"/>
              </a:solidFill>
              <a:effectLst/>
              <a:uLnTx/>
              <a:uFillTx/>
              <a:latin typeface="ArialM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206" y="307258"/>
            <a:ext cx="11395587" cy="6243484"/>
          </a:xfrm>
          <a:prstGeom prst="rect">
            <a:avLst/>
          </a:prstGeom>
          <a:solidFill>
            <a:schemeClr val="bg1"/>
          </a:solidFill>
          <a:ln w="762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Rounded Corners 3"/>
          <p:cNvSpPr/>
          <p:nvPr/>
        </p:nvSpPr>
        <p:spPr>
          <a:xfrm>
            <a:off x="723901" y="797510"/>
            <a:ext cx="1543050" cy="57409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87971" y="797510"/>
            <a:ext cx="10216055" cy="5632311"/>
          </a:xfrm>
          <a:prstGeom prst="rect">
            <a:avLst/>
          </a:prstGeom>
          <a:noFill/>
        </p:spPr>
        <p:txBody>
          <a:bodyPr wrap="square" rtlCol="0">
            <a:spAutoFit/>
          </a:bodyPr>
          <a:lstStyle/>
          <a:p>
            <a:pPr lvl="0" algn="just"/>
            <a:r>
              <a:rPr lang="vi-VN" sz="3600">
                <a:latin typeface="Arial-Rounded-Bold"/>
              </a:rPr>
              <a:t>Mặt</a:t>
            </a:r>
            <a:endParaRPr lang="en-US" sz="3600">
              <a:latin typeface="Arial-Rounded-Bold"/>
            </a:endParaRPr>
          </a:p>
          <a:p>
            <a:pPr lvl="0" algn="just"/>
            <a:r>
              <a:rPr lang="vi-VN" sz="3600" i="1">
                <a:solidFill>
                  <a:srgbClr val="FF0000"/>
                </a:solidFill>
                <a:latin typeface="Arial-Rounded-Bold"/>
              </a:rPr>
              <a:t>+ Nghĩa gốc: </a:t>
            </a:r>
            <a:r>
              <a:rPr lang="vi-VN" sz="3600">
                <a:latin typeface="Arial-Rounded-Bold"/>
              </a:rPr>
              <a:t>phần phía trước, từ trán đến cằm của người, hay phần phía trước của đầu con thú, nơi có các bộ phận như mắt, mũi, mồm.</a:t>
            </a:r>
            <a:endParaRPr lang="en-US" sz="3600">
              <a:latin typeface="Arial-Rounded-Bold"/>
            </a:endParaRPr>
          </a:p>
          <a:p>
            <a:pPr lvl="0" algn="just"/>
            <a:r>
              <a:rPr lang="vi-VN" sz="3600" i="1">
                <a:solidFill>
                  <a:srgbClr val="FF0000"/>
                </a:solidFill>
                <a:latin typeface="Arial-Rounded-Bold"/>
              </a:rPr>
              <a:t>+ Nghĩa chuyển:</a:t>
            </a:r>
            <a:r>
              <a:rPr lang="vi-VN" sz="3600">
                <a:latin typeface="Arial-Rounded-Bold"/>
              </a:rPr>
              <a:t> </a:t>
            </a:r>
            <a:endParaRPr lang="en-US" sz="3600">
              <a:latin typeface="Arial-Rounded-Bold"/>
            </a:endParaRPr>
          </a:p>
          <a:p>
            <a:pPr lvl="0" algn="just"/>
            <a:r>
              <a:rPr lang="en-US" sz="3600">
                <a:latin typeface="Arial-Rounded-Bold"/>
              </a:rPr>
              <a:t>- P</a:t>
            </a:r>
            <a:r>
              <a:rPr lang="vi-VN" sz="3600">
                <a:latin typeface="Arial-Rounded-Bold"/>
              </a:rPr>
              <a:t>hần phẳng ở phía trên hoặc phía ngoài của vật, phân biệt với phần bên dưới hoặc bên trong.</a:t>
            </a:r>
            <a:endParaRPr lang="en-US" sz="3600">
              <a:latin typeface="Arial-Rounded-Bold"/>
            </a:endParaRPr>
          </a:p>
          <a:p>
            <a:pPr lvl="0" algn="just"/>
            <a:r>
              <a:rPr lang="en-US" sz="3600">
                <a:latin typeface="Arial-Rounded-Bold"/>
              </a:rPr>
              <a:t>-</a:t>
            </a:r>
            <a:r>
              <a:rPr lang="vi-VN" sz="3600">
                <a:latin typeface="Arial-Rounded-Bold"/>
              </a:rPr>
              <a:t> </a:t>
            </a:r>
            <a:r>
              <a:rPr lang="en-US" sz="3600">
                <a:latin typeface="Arial-Rounded-Bold"/>
              </a:rPr>
              <a:t>P</a:t>
            </a:r>
            <a:r>
              <a:rPr lang="vi-VN" sz="3600">
                <a:latin typeface="Arial-Rounded-Bold"/>
              </a:rPr>
              <a:t>hần được trừu tượng hoá khỏi chỉnh thể để xem xét, phân biệt với phần đối lập hoặc những phần còn lại...</a:t>
            </a:r>
            <a:endParaRPr kumimoji="0" lang="en-US" sz="4800" i="0" u="none" strike="noStrike" kern="1200" cap="none" spc="0" normalizeH="0" baseline="0" noProof="0">
              <a:ln>
                <a:noFill/>
              </a:ln>
              <a:effectLst/>
              <a:uLnTx/>
              <a:uFillTx/>
              <a:latin typeface="Aptos" panose="021100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206" y="307258"/>
            <a:ext cx="11395587" cy="6243484"/>
          </a:xfrm>
          <a:prstGeom prst="rect">
            <a:avLst/>
          </a:prstGeom>
          <a:solidFill>
            <a:schemeClr val="bg1"/>
          </a:solidFill>
          <a:ln w="762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Rounded Corners 3"/>
          <p:cNvSpPr/>
          <p:nvPr/>
        </p:nvSpPr>
        <p:spPr>
          <a:xfrm>
            <a:off x="723901" y="797510"/>
            <a:ext cx="1543050" cy="57409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p:cNvSpPr txBox="1"/>
          <p:nvPr/>
        </p:nvSpPr>
        <p:spPr>
          <a:xfrm>
            <a:off x="838201" y="756820"/>
            <a:ext cx="10216055" cy="5078313"/>
          </a:xfrm>
          <a:prstGeom prst="rect">
            <a:avLst/>
          </a:prstGeom>
          <a:noFill/>
        </p:spPr>
        <p:txBody>
          <a:bodyPr wrap="square" rtlCol="0">
            <a:spAutoFit/>
          </a:bodyPr>
          <a:lstStyle/>
          <a:p>
            <a:pPr lvl="0" algn="just"/>
            <a:r>
              <a:rPr lang="vi-VN" sz="3600">
                <a:solidFill>
                  <a:prstClr val="black"/>
                </a:solidFill>
                <a:latin typeface="Arial-Rounded-Bold"/>
              </a:rPr>
              <a:t>Chân</a:t>
            </a:r>
            <a:endParaRPr lang="en-US" sz="3600">
              <a:solidFill>
                <a:prstClr val="black"/>
              </a:solidFill>
              <a:latin typeface="Arial-Rounded-Bold"/>
            </a:endParaRPr>
          </a:p>
          <a:p>
            <a:pPr lvl="0" algn="just"/>
            <a:r>
              <a:rPr kumimoji="0" lang="vi-VN" sz="3600" b="0" i="1" u="none" strike="noStrike" kern="1200" cap="none" spc="0" normalizeH="0" baseline="0" noProof="0">
                <a:ln>
                  <a:noFill/>
                </a:ln>
                <a:solidFill>
                  <a:srgbClr val="FF0000"/>
                </a:solidFill>
                <a:effectLst/>
                <a:uLnTx/>
                <a:uFillTx/>
                <a:latin typeface="Arial-Rounded-Bold"/>
              </a:rPr>
              <a:t>+ Nghĩa gốc: </a:t>
            </a:r>
            <a:r>
              <a:rPr lang="vi-VN" sz="3600">
                <a:solidFill>
                  <a:prstClr val="black"/>
                </a:solidFill>
                <a:latin typeface="Arial-Rounded-Bold"/>
              </a:rPr>
              <a:t>bộ phận dưới cùng của cơ thể người hay động vật, dùng để đi, đứng, chạy, nhảy, v.v.</a:t>
            </a:r>
            <a:endParaRPr kumimoji="0" lang="en-US" sz="3600" b="0" i="0" u="none" strike="noStrike" kern="1200" cap="none" spc="0" normalizeH="0" baseline="0" noProof="0">
              <a:ln>
                <a:noFill/>
              </a:ln>
              <a:solidFill>
                <a:prstClr val="black"/>
              </a:solidFill>
              <a:effectLst/>
              <a:uLnTx/>
              <a:uFillTx/>
              <a:latin typeface="Arial-Rounded-Bold"/>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1" u="none" strike="noStrike" kern="1200" cap="none" spc="0" normalizeH="0" baseline="0" noProof="0">
                <a:ln>
                  <a:noFill/>
                </a:ln>
                <a:solidFill>
                  <a:srgbClr val="FF0000"/>
                </a:solidFill>
                <a:effectLst/>
                <a:uLnTx/>
                <a:uFillTx/>
                <a:latin typeface="Arial-Rounded-Bold"/>
              </a:rPr>
              <a:t>+ Nghĩa chuyển:</a:t>
            </a:r>
            <a:r>
              <a:rPr kumimoji="0" lang="vi-VN" sz="3600" b="0" i="0" u="none" strike="noStrike" kern="1200" cap="none" spc="0" normalizeH="0" baseline="0" noProof="0">
                <a:ln>
                  <a:noFill/>
                </a:ln>
                <a:solidFill>
                  <a:prstClr val="black"/>
                </a:solidFill>
                <a:effectLst/>
                <a:uLnTx/>
                <a:uFillTx/>
                <a:latin typeface="Arial-Rounded-Bold"/>
              </a:rPr>
              <a:t> </a:t>
            </a:r>
            <a:endParaRPr kumimoji="0" lang="en-US" sz="3600" b="0" i="0" u="none" strike="noStrike" kern="1200" cap="none" spc="0" normalizeH="0" baseline="0" noProof="0">
              <a:ln>
                <a:noFill/>
              </a:ln>
              <a:solidFill>
                <a:prstClr val="black"/>
              </a:solidFill>
              <a:effectLst/>
              <a:uLnTx/>
              <a:uFillTx/>
              <a:latin typeface="Arial-Rounded-Bold"/>
            </a:endParaRPr>
          </a:p>
          <a:p>
            <a:pPr lvl="0" algn="just"/>
            <a:r>
              <a:rPr kumimoji="0" lang="en-US" sz="3600" b="0" i="0" u="none" strike="noStrike" kern="1200" cap="none" spc="0" normalizeH="0" baseline="0" noProof="0">
                <a:ln>
                  <a:noFill/>
                </a:ln>
                <a:solidFill>
                  <a:prstClr val="black"/>
                </a:solidFill>
                <a:effectLst/>
                <a:uLnTx/>
                <a:uFillTx/>
                <a:latin typeface="Arial-Rounded-Bold"/>
              </a:rPr>
              <a:t>- </a:t>
            </a:r>
            <a:r>
              <a:rPr lang="en-US" sz="3600">
                <a:solidFill>
                  <a:prstClr val="black"/>
                </a:solidFill>
                <a:latin typeface="Arial-Rounded-Bold"/>
              </a:rPr>
              <a:t>B</a:t>
            </a:r>
            <a:r>
              <a:rPr lang="vi-VN" sz="3600">
                <a:solidFill>
                  <a:prstClr val="black"/>
                </a:solidFill>
                <a:latin typeface="Arial-Rounded-Bold"/>
              </a:rPr>
              <a:t>ộ phận dưới cùng của một số đồ dùng, có tác dụng đỡ cho các bộ phận khác.</a:t>
            </a:r>
            <a:endParaRPr lang="vi-VN" sz="3600">
              <a:solidFill>
                <a:prstClr val="black"/>
              </a:solidFill>
              <a:latin typeface="Arial-Rounded-Bold"/>
            </a:endParaRPr>
          </a:p>
          <a:p>
            <a:pPr lvl="0" algn="just"/>
            <a:r>
              <a:rPr lang="en-US" sz="3600">
                <a:solidFill>
                  <a:prstClr val="black"/>
                </a:solidFill>
                <a:latin typeface="Arial-Rounded-Bold"/>
              </a:rPr>
              <a:t>- P</a:t>
            </a:r>
            <a:r>
              <a:rPr lang="vi-VN" sz="3600">
                <a:solidFill>
                  <a:prstClr val="black"/>
                </a:solidFill>
                <a:latin typeface="Arial-Rounded-Bold"/>
              </a:rPr>
              <a:t>hần dưới cùng của một số vật, tiếp giáp và bám chặt vào mặt nền.</a:t>
            </a:r>
            <a:endParaRPr lang="vi-VN" sz="3600">
              <a:solidFill>
                <a:prstClr val="black"/>
              </a:solidFill>
              <a:latin typeface="Arial-Rounded-Bo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933450" y="1276350"/>
            <a:ext cx="10191268" cy="4171950"/>
          </a:xfrm>
          <a:prstGeom prst="roundRect">
            <a:avLst/>
          </a:prstGeom>
          <a:solidFill>
            <a:schemeClr val="bg1"/>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TextBox 30"/>
          <p:cNvSpPr txBox="1"/>
          <p:nvPr/>
        </p:nvSpPr>
        <p:spPr>
          <a:xfrm>
            <a:off x="1067282" y="1745724"/>
            <a:ext cx="10057435" cy="2554545"/>
          </a:xfrm>
          <a:prstGeom prst="rect">
            <a:avLst/>
          </a:prstGeom>
          <a:noFill/>
        </p:spPr>
        <p:txBody>
          <a:bodyPr wrap="square" rtlCol="0">
            <a:spAutoFit/>
          </a:bodyPr>
          <a:lstStyle/>
          <a:p>
            <a:pPr lvl="0" algn="ctr"/>
            <a:r>
              <a:rPr lang="en-US" sz="8000" b="1">
                <a:solidFill>
                  <a:srgbClr val="FF0000"/>
                </a:solidFill>
                <a:latin typeface="#9Slide03 SFU Helvetica" panose="00000400000000000000" pitchFamily="2" charset="0"/>
              </a:rPr>
              <a:t>3. Viết câu có sử dụng từ mang nghĩa chuyển </a:t>
            </a:r>
            <a:endParaRPr kumimoji="0" lang="en-US" sz="8000" b="1" i="0" u="none" strike="noStrike" kern="1200" cap="none" spc="0" normalizeH="0" baseline="0" noProof="0" dirty="0">
              <a:ln>
                <a:noFill/>
              </a:ln>
              <a:solidFill>
                <a:srgbClr val="FF0000"/>
              </a:solidFill>
              <a:effectLst/>
              <a:uLnTx/>
              <a:uFillTx/>
              <a:latin typeface="#9Slide03 SFU Helvetica" panose="00000400000000000000" pitchFamily="2" charset="0"/>
              <a:ea typeface="+mn-ea"/>
              <a:cs typeface="+mn-cs"/>
            </a:endParaRPr>
          </a:p>
        </p:txBody>
      </p:sp>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40000">
                                          <p:cBhvr additive="base">
                                            <p:cTn id="7" dur="350" fill="hold"/>
                                            <p:tgtEl>
                                              <p:spTgt spid="31"/>
                                            </p:tgtEl>
                                            <p:attrNameLst>
                                              <p:attrName>ppt_x</p:attrName>
                                            </p:attrNameLst>
                                          </p:cBhvr>
                                          <p:tavLst>
                                            <p:tav tm="0">
                                              <p:val>
                                                <p:strVal val="0-#ppt_w/2"/>
                                              </p:val>
                                            </p:tav>
                                            <p:tav tm="100000">
                                              <p:val>
                                                <p:strVal val="#ppt_x"/>
                                              </p:val>
                                            </p:tav>
                                          </p:tavLst>
                                        </p:anim>
                                        <p:anim calcmode="lin" valueType="num" p14:bounceEnd="40000">
                                          <p:cBhvr additive="base">
                                            <p:cTn id="8" dur="3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50" fill="hold"/>
                                            <p:tgtEl>
                                              <p:spTgt spid="31"/>
                                            </p:tgtEl>
                                            <p:attrNameLst>
                                              <p:attrName>ppt_x</p:attrName>
                                            </p:attrNameLst>
                                          </p:cBhvr>
                                          <p:tavLst>
                                            <p:tav tm="0">
                                              <p:val>
                                                <p:strVal val="0-#ppt_w/2"/>
                                              </p:val>
                                            </p:tav>
                                            <p:tav tm="100000">
                                              <p:val>
                                                <p:strVal val="#ppt_x"/>
                                              </p:val>
                                            </p:tav>
                                          </p:tavLst>
                                        </p:anim>
                                        <p:anim calcmode="lin" valueType="num">
                                          <p:cBhvr additive="base">
                                            <p:cTn id="8" dur="3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206" y="307258"/>
            <a:ext cx="11395587" cy="6243484"/>
          </a:xfrm>
          <a:prstGeom prst="rect">
            <a:avLst/>
          </a:prstGeom>
          <a:solidFill>
            <a:schemeClr val="bg1"/>
          </a:solidFill>
          <a:ln w="762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p:cNvSpPr txBox="1"/>
          <p:nvPr/>
        </p:nvSpPr>
        <p:spPr>
          <a:xfrm>
            <a:off x="987971" y="494705"/>
            <a:ext cx="10394732" cy="2123658"/>
          </a:xfrm>
          <a:prstGeom prst="rect">
            <a:avLst/>
          </a:prstGeom>
          <a:noFill/>
        </p:spPr>
        <p:txBody>
          <a:bodyPr wrap="square" rtlCol="0">
            <a:spAutoFit/>
          </a:bodyPr>
          <a:lstStyle/>
          <a:p>
            <a:pPr algn="just"/>
            <a:r>
              <a:rPr lang="en-US" sz="3600" i="0" u="none" strike="noStrike" baseline="0">
                <a:solidFill>
                  <a:srgbClr val="FF00FF"/>
                </a:solidFill>
                <a:latin typeface="Arial-Rounded-Bold"/>
              </a:rPr>
              <a:t>3. </a:t>
            </a:r>
            <a:r>
              <a:rPr lang="en-US" sz="3200" i="0" u="none" strike="noStrike" baseline="0">
                <a:solidFill>
                  <a:srgbClr val="000000"/>
                </a:solidFill>
                <a:latin typeface="Arial-BoldMT"/>
              </a:rPr>
              <a:t>Viết 3 – 4 câu tả một cảnh đẹp thiên nhiên, trong đó có sử dụng từ </a:t>
            </a:r>
            <a:r>
              <a:rPr lang="vi-VN" sz="3200" i="0" u="none" strike="noStrike" baseline="0">
                <a:solidFill>
                  <a:srgbClr val="000000"/>
                </a:solidFill>
                <a:latin typeface="Arial-BoldMT"/>
              </a:rPr>
              <a:t>“mặt” hoặc từ “chân” được dùng với nghĩa chuyển.</a:t>
            </a:r>
            <a:endParaRPr lang="vi-VN" sz="3200" i="0" u="none" strike="noStrike" baseline="0">
              <a:solidFill>
                <a:srgbClr val="000000"/>
              </a:solidFill>
              <a:latin typeface="Arial-BoldMT"/>
            </a:endParaRPr>
          </a:p>
          <a:p>
            <a:pPr algn="just"/>
            <a:r>
              <a:rPr lang="en-US" sz="3200" i="1" u="sng" strike="noStrike" baseline="0">
                <a:solidFill>
                  <a:srgbClr val="000000"/>
                </a:solidFill>
                <a:latin typeface="Arial-BoldItalicMT"/>
              </a:rPr>
              <a:t>Gợi ý:</a:t>
            </a:r>
            <a:endParaRPr kumimoji="0" lang="en-US" sz="4400" i="0" u="sng" strike="noStrike" kern="1200" cap="none" spc="0" normalizeH="0" baseline="0" noProof="0">
              <a:ln>
                <a:noFill/>
              </a:ln>
              <a:solidFill>
                <a:srgbClr val="FF0000"/>
              </a:solidFill>
              <a:effectLst/>
              <a:uLnTx/>
              <a:uFillTx/>
              <a:latin typeface="Aptos" panose="02110004020202020204"/>
              <a:ea typeface="+mn-ea"/>
              <a:cs typeface="+mn-cs"/>
            </a:endParaRPr>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65737" y="2673542"/>
            <a:ext cx="9107215" cy="34940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206" y="307258"/>
            <a:ext cx="11395587" cy="6243484"/>
          </a:xfrm>
          <a:prstGeom prst="rect">
            <a:avLst/>
          </a:prstGeom>
          <a:solidFill>
            <a:schemeClr val="bg1"/>
          </a:solidFill>
          <a:ln w="762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p:cNvSpPr txBox="1"/>
          <p:nvPr/>
        </p:nvSpPr>
        <p:spPr>
          <a:xfrm>
            <a:off x="898633" y="704255"/>
            <a:ext cx="10394732" cy="5016758"/>
          </a:xfrm>
          <a:prstGeom prst="rect">
            <a:avLst/>
          </a:prstGeom>
          <a:noFill/>
        </p:spPr>
        <p:txBody>
          <a:bodyPr wrap="square" rtlCol="0">
            <a:spAutoFit/>
          </a:bodyPr>
          <a:lstStyle/>
          <a:p>
            <a:pPr lvl="0" algn="just"/>
            <a:r>
              <a:rPr lang="en-US" sz="4000">
                <a:solidFill>
                  <a:srgbClr val="FF00FF"/>
                </a:solidFill>
                <a:latin typeface="Arial-Rounded-Bold"/>
              </a:rPr>
              <a:t>G</a:t>
            </a:r>
            <a:r>
              <a:rPr lang="vi-VN" sz="4000">
                <a:solidFill>
                  <a:srgbClr val="FF00FF"/>
                </a:solidFill>
                <a:latin typeface="Arial-Rounded-Bold"/>
              </a:rPr>
              <a:t>ợi ý :</a:t>
            </a:r>
            <a:endParaRPr lang="vi-VN" sz="4000">
              <a:solidFill>
                <a:srgbClr val="FF00FF"/>
              </a:solidFill>
              <a:latin typeface="Arial-Rounded-Bold"/>
            </a:endParaRPr>
          </a:p>
          <a:p>
            <a:pPr lvl="0" algn="just"/>
            <a:r>
              <a:rPr lang="vi-VN" sz="4000">
                <a:solidFill>
                  <a:sysClr val="windowText" lastClr="000000"/>
                </a:solidFill>
                <a:latin typeface="Arial-Rounded-Bold"/>
              </a:rPr>
              <a:t>+ Em chọn tả cảnh đẹp nào?</a:t>
            </a:r>
            <a:endParaRPr lang="vi-VN" sz="4000">
              <a:solidFill>
                <a:sysClr val="windowText" lastClr="000000"/>
              </a:solidFill>
              <a:latin typeface="Arial-Rounded-Bold"/>
            </a:endParaRPr>
          </a:p>
          <a:p>
            <a:pPr lvl="0" algn="just"/>
            <a:r>
              <a:rPr lang="vi-VN" sz="4000">
                <a:solidFill>
                  <a:sysClr val="windowText" lastClr="000000"/>
                </a:solidFill>
                <a:latin typeface="Arial-Rounded-Bold"/>
              </a:rPr>
              <a:t>+ Cảnh đẹp thiên nhiên đó có đặc điểm gì nổi bật?</a:t>
            </a:r>
            <a:endParaRPr lang="vi-VN" sz="4000">
              <a:solidFill>
                <a:sysClr val="windowText" lastClr="000000"/>
              </a:solidFill>
              <a:latin typeface="Arial-Rounded-Bold"/>
            </a:endParaRPr>
          </a:p>
          <a:p>
            <a:pPr lvl="0" algn="just"/>
            <a:r>
              <a:rPr lang="vi-VN" sz="4000">
                <a:solidFill>
                  <a:sysClr val="windowText" lastClr="000000"/>
                </a:solidFill>
                <a:latin typeface="Arial-Rounded-Bold"/>
              </a:rPr>
              <a:t>+ Cảm xúc của em trước cảnh đẹp đó là gì?</a:t>
            </a:r>
            <a:endParaRPr lang="vi-VN" sz="4000">
              <a:solidFill>
                <a:sysClr val="windowText" lastClr="000000"/>
              </a:solidFill>
              <a:latin typeface="Arial-Rounded-Bold"/>
            </a:endParaRPr>
          </a:p>
          <a:p>
            <a:pPr lvl="0" algn="just"/>
            <a:r>
              <a:rPr lang="vi-VN" sz="4000">
                <a:solidFill>
                  <a:sysClr val="windowText" lastClr="000000"/>
                </a:solidFill>
                <a:latin typeface="Arial-Rounded-Bold"/>
              </a:rPr>
              <a:t>+ Em sử dụng từ “mặt” hay từ “chân” được dùng với nghĩa chuyển?</a:t>
            </a:r>
            <a:endParaRPr lang="vi-VN" sz="4000">
              <a:solidFill>
                <a:sysClr val="windowText" lastClr="000000"/>
              </a:solidFill>
              <a:latin typeface="Arial-Rounded-Bold"/>
            </a:endParaRPr>
          </a:p>
          <a:p>
            <a:pPr lvl="0" algn="just"/>
            <a:r>
              <a:rPr lang="vi-VN" sz="4000">
                <a:solidFill>
                  <a:sysClr val="windowText" lastClr="000000"/>
                </a:solidFill>
                <a:latin typeface="Arial-Rounded-Bold"/>
              </a:rPr>
              <a:t>+ …</a:t>
            </a:r>
            <a:endParaRPr lang="vi-VN" sz="4000">
              <a:solidFill>
                <a:sysClr val="windowText" lastClr="000000"/>
              </a:solidFill>
              <a:latin typeface="Arial-Rounded-Bo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206" y="307258"/>
            <a:ext cx="11395587" cy="6243484"/>
          </a:xfrm>
          <a:prstGeom prst="rect">
            <a:avLst/>
          </a:prstGeom>
          <a:solidFill>
            <a:schemeClr val="bg1"/>
          </a:solidFill>
          <a:ln w="762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p:cNvSpPr txBox="1"/>
          <p:nvPr/>
        </p:nvSpPr>
        <p:spPr>
          <a:xfrm>
            <a:off x="898633" y="704255"/>
            <a:ext cx="10394732" cy="1015663"/>
          </a:xfrm>
          <a:prstGeom prst="rect">
            <a:avLst/>
          </a:prstGeom>
          <a:noFill/>
        </p:spPr>
        <p:txBody>
          <a:bodyPr wrap="square" rtlCol="0">
            <a:spAutoFit/>
          </a:bodyPr>
          <a:lstStyle/>
          <a:p>
            <a:pPr lvl="0" algn="ctr"/>
            <a:r>
              <a:rPr lang="en-US" sz="6000">
                <a:solidFill>
                  <a:srgbClr val="FF0000"/>
                </a:solidFill>
                <a:latin typeface="Arial-Rounded-Bold"/>
              </a:rPr>
              <a:t>Làm bài vào VBT</a:t>
            </a:r>
            <a:endParaRPr kumimoji="0" lang="vi-VN" sz="6000" b="0" i="0" u="none" strike="noStrike" kern="1200" cap="none" spc="0" normalizeH="0" baseline="0" noProof="0">
              <a:ln>
                <a:noFill/>
              </a:ln>
              <a:solidFill>
                <a:srgbClr val="FF0000"/>
              </a:solidFill>
              <a:effectLst/>
              <a:uLnTx/>
              <a:uFillTx/>
              <a:latin typeface="Arial-Rounded-Bold"/>
            </a:endParaRPr>
          </a:p>
        </p:txBody>
      </p:sp>
      <p:pic>
        <p:nvPicPr>
          <p:cNvPr id="3074" name="Picture 2" descr="Hình ảnh Làm Bài Tập Clipart Cậu Bé Hoạt Hình đang Ngồi ở Bàn Và Làm Bài  Tập Về Nhà Vectơ PNG , Làm Bài Tập Về Nhà, Clip Nghệ Thuật, Hoạt"/>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8750" b="90000" l="10000" r="90000">
                        <a14:foregroundMark x1="44688" y1="23750" x2="47500" y2="39063"/>
                        <a14:foregroundMark x1="53750" y1="21875" x2="55000" y2="28438"/>
                        <a14:foregroundMark x1="44063" y1="10000" x2="45625" y2="8750"/>
                        <a14:foregroundMark x1="21250" y1="84688" x2="77813" y2="85625"/>
                        <a14:foregroundMark x1="48125" y1="80625" x2="72500" y2="80625"/>
                        <a14:foregroundMark x1="75938" y1="83750" x2="86250" y2="85313"/>
                        <a14:foregroundMark x1="30625" y1="88438" x2="46875" y2="89688"/>
                        <a14:foregroundMark x1="19063" y1="84375" x2="25625" y2="88438"/>
                        <a14:foregroundMark x1="14688" y1="84063" x2="25000" y2="83750"/>
                        <a14:foregroundMark x1="46250" y1="56563" x2="57188" y2="59688"/>
                        <a14:foregroundMark x1="51875" y1="51875" x2="78750" y2="56250"/>
                      </a14:backgroundRemoval>
                    </a14:imgEffect>
                  </a14:imgLayer>
                </a14:imgProps>
              </a:ext>
              <a:ext uri="{28A0092B-C50C-407E-A947-70E740481C1C}">
                <a14:useLocalDpi xmlns:a14="http://schemas.microsoft.com/office/drawing/2010/main" val="0"/>
              </a:ext>
            </a:extLst>
          </a:blip>
          <a:srcRect/>
          <a:stretch>
            <a:fillRect/>
          </a:stretch>
        </p:blipFill>
        <p:spPr bwMode="auto">
          <a:xfrm>
            <a:off x="3228939" y="1472361"/>
            <a:ext cx="5385639" cy="53856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206" y="307258"/>
            <a:ext cx="11395587" cy="6243484"/>
          </a:xfrm>
          <a:prstGeom prst="rect">
            <a:avLst/>
          </a:prstGeom>
          <a:solidFill>
            <a:schemeClr val="bg1"/>
          </a:solidFill>
          <a:ln w="762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p:cNvSpPr txBox="1"/>
          <p:nvPr/>
        </p:nvSpPr>
        <p:spPr>
          <a:xfrm>
            <a:off x="746233" y="428178"/>
            <a:ext cx="10394732"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a:ln>
                  <a:noFill/>
                </a:ln>
                <a:effectLst/>
                <a:uLnTx/>
                <a:uFillTx/>
                <a:latin typeface="Arial-Rounded-Bold"/>
                <a:ea typeface="+mn-ea"/>
                <a:cs typeface="+mn-cs"/>
              </a:rPr>
              <a:t> </a:t>
            </a:r>
            <a:r>
              <a:rPr kumimoji="0" lang="en-US" sz="3200" b="0" i="0" u="none" strike="noStrike" kern="1200" cap="none" spc="0" normalizeH="0" baseline="0" noProof="0">
                <a:ln>
                  <a:noFill/>
                </a:ln>
                <a:effectLst/>
                <a:uLnTx/>
                <a:uFillTx/>
                <a:latin typeface="Arial-Rounded-Bold"/>
                <a:ea typeface="+mn-ea"/>
                <a:cs typeface="+mn-cs"/>
              </a:rPr>
              <a:t>	</a:t>
            </a:r>
            <a:r>
              <a:rPr kumimoji="0" lang="vi-VN" sz="3200" b="0" i="0" u="none" strike="noStrike" kern="1200" cap="none" spc="0" normalizeH="0" baseline="0" noProof="0">
                <a:ln>
                  <a:noFill/>
                </a:ln>
                <a:effectLst/>
                <a:uLnTx/>
                <a:uFillTx/>
                <a:latin typeface="Arial-Rounded-Bold"/>
                <a:ea typeface="+mn-ea"/>
                <a:cs typeface="+mn-cs"/>
              </a:rPr>
              <a:t>Con sông của quê hương tôi thật êm đềm và đẹp đẽ. Quanh năm, nước sông vẫn đỏ nặng phù sa đã cung cấp dinh dưỡng cho cánh đồng quê tôi. Buổi sáng, dòng sông như một dải lụa đào thướt tha. Trưa về, nắng đổ xuống làm </a:t>
            </a:r>
            <a:r>
              <a:rPr kumimoji="0" lang="vi-VN" sz="3200" b="0" i="0" u="none" strike="noStrike" kern="1200" cap="none" spc="0" normalizeH="0" baseline="0" noProof="0">
                <a:ln>
                  <a:noFill/>
                </a:ln>
                <a:solidFill>
                  <a:srgbClr val="FF0000"/>
                </a:solidFill>
                <a:effectLst/>
                <a:uLnTx/>
                <a:uFillTx/>
                <a:latin typeface="Arial-Rounded-Bold"/>
                <a:ea typeface="+mn-ea"/>
                <a:cs typeface="+mn-cs"/>
              </a:rPr>
              <a:t>mặt sông</a:t>
            </a:r>
            <a:r>
              <a:rPr kumimoji="0" lang="vi-VN" sz="3200" b="0" i="0" u="none" strike="noStrike" kern="1200" cap="none" spc="0" normalizeH="0" baseline="0" noProof="0">
                <a:ln>
                  <a:noFill/>
                </a:ln>
                <a:effectLst/>
                <a:uLnTx/>
                <a:uFillTx/>
                <a:latin typeface="Arial-Rounded-Bold"/>
                <a:ea typeface="+mn-ea"/>
                <a:cs typeface="+mn-cs"/>
              </a:rPr>
              <a:t> lấp loáng một màu nắng chói chang. Hoàng hôn buông xuống, mặt sông lại nhuộm màu hồng rực. Đến tối, ông trăng tròn vành vạnh nhô lên khỏi rặng tre in bóng xuống mặt sông lung linh. Con sông đã gắn bó với đời sống của người dân nơi đây. Nó đã trở thành người bạn tri kỉ của quê hương, xóm làng. Tôi yêu biết bao con sông của quê hương. Vì vậy, tôi sẽ cố gắng giữ gìn và bảo vệ dòng sông quê hương.</a:t>
            </a:r>
            <a:endParaRPr kumimoji="0" lang="en-US" sz="4000" b="0" i="0" u="sng" strike="noStrike" kern="1200" cap="none" spc="0" normalizeH="0" baseline="0" noProof="0">
              <a:ln>
                <a:noFill/>
              </a:ln>
              <a:effectLst/>
              <a:uLnTx/>
              <a:uFillTx/>
              <a:latin typeface="Aptos" panose="02110004020202020204"/>
              <a:ea typeface="+mn-ea"/>
              <a:cs typeface="+mn-cs"/>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62054" y="2040835"/>
            <a:ext cx="10057435" cy="2400657"/>
          </a:xfrm>
          <a:prstGeom prst="rect">
            <a:avLst/>
          </a:prstGeom>
          <a:noFill/>
        </p:spPr>
        <p:txBody>
          <a:bodyPr wrap="square" rtlCol="0">
            <a:spAutoFit/>
          </a:bodyPr>
          <a:lstStyle/>
          <a:p>
            <a:r>
              <a:rPr lang="en-US" sz="15000" b="1">
                <a:solidFill>
                  <a:srgbClr val="FF0000"/>
                </a:solidFill>
                <a:latin typeface="#9Slide03 SFU Helvetica" panose="00000400000000000000" pitchFamily="2" charset="0"/>
              </a:rPr>
              <a:t>KHỞI ĐỘNG</a:t>
            </a:r>
            <a:endParaRPr lang="en-US" sz="15000" b="1" dirty="0">
              <a:solidFill>
                <a:srgbClr val="FF0000"/>
              </a:solidFill>
              <a:latin typeface="#9Slide03 SFU Helvetica" panose="00000400000000000000" pitchFamily="2" charset="0"/>
            </a:endParaRPr>
          </a:p>
        </p:txBody>
      </p:sp>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40000">
                                          <p:cBhvr additive="base">
                                            <p:cTn id="7" dur="350" fill="hold"/>
                                            <p:tgtEl>
                                              <p:spTgt spid="31"/>
                                            </p:tgtEl>
                                            <p:attrNameLst>
                                              <p:attrName>ppt_x</p:attrName>
                                            </p:attrNameLst>
                                          </p:cBhvr>
                                          <p:tavLst>
                                            <p:tav tm="0">
                                              <p:val>
                                                <p:strVal val="0-#ppt_w/2"/>
                                              </p:val>
                                            </p:tav>
                                            <p:tav tm="100000">
                                              <p:val>
                                                <p:strVal val="#ppt_x"/>
                                              </p:val>
                                            </p:tav>
                                          </p:tavLst>
                                        </p:anim>
                                        <p:anim calcmode="lin" valueType="num" p14:bounceEnd="40000">
                                          <p:cBhvr additive="base">
                                            <p:cTn id="8" dur="3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50" fill="hold"/>
                                            <p:tgtEl>
                                              <p:spTgt spid="31"/>
                                            </p:tgtEl>
                                            <p:attrNameLst>
                                              <p:attrName>ppt_x</p:attrName>
                                            </p:attrNameLst>
                                          </p:cBhvr>
                                          <p:tavLst>
                                            <p:tav tm="0">
                                              <p:val>
                                                <p:strVal val="0-#ppt_w/2"/>
                                              </p:val>
                                            </p:tav>
                                            <p:tav tm="100000">
                                              <p:val>
                                                <p:strVal val="#ppt_x"/>
                                              </p:val>
                                            </p:tav>
                                          </p:tavLst>
                                        </p:anim>
                                        <p:anim calcmode="lin" valueType="num">
                                          <p:cBhvr additive="base">
                                            <p:cTn id="8" dur="3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2054" y="2040835"/>
            <a:ext cx="10057435" cy="2400657"/>
          </a:xfrm>
          <a:prstGeom prst="rect">
            <a:avLst/>
          </a:prstGeom>
          <a:noFill/>
        </p:spPr>
        <p:txBody>
          <a:bodyPr wrap="square" rtlCol="0">
            <a:spAutoFit/>
          </a:bodyPr>
          <a:lstStyle/>
          <a:p>
            <a:r>
              <a:rPr lang="en-US" sz="15000" b="1">
                <a:solidFill>
                  <a:srgbClr val="FF0000"/>
                </a:solidFill>
                <a:latin typeface="#9Slide03 SFU Helvetica" panose="00000400000000000000" pitchFamily="2" charset="0"/>
              </a:rPr>
              <a:t>TẠM BIỆT</a:t>
            </a:r>
            <a:endParaRPr lang="en-US" sz="15000" b="1" dirty="0">
              <a:solidFill>
                <a:srgbClr val="FF0000"/>
              </a:solidFill>
              <a:latin typeface="#9Slide03 SFU Helvetica" panose="00000400000000000000" pitchFamily="2" charset="0"/>
            </a:endParaRPr>
          </a:p>
        </p:txBody>
      </p:sp>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35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3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50" fill="hold"/>
                                            <p:tgtEl>
                                              <p:spTgt spid="2"/>
                                            </p:tgtEl>
                                            <p:attrNameLst>
                                              <p:attrName>ppt_x</p:attrName>
                                            </p:attrNameLst>
                                          </p:cBhvr>
                                          <p:tavLst>
                                            <p:tav tm="0">
                                              <p:val>
                                                <p:strVal val="0-#ppt_w/2"/>
                                              </p:val>
                                            </p:tav>
                                            <p:tav tm="100000">
                                              <p:val>
                                                <p:strVal val="#ppt_x"/>
                                              </p:val>
                                            </p:tav>
                                          </p:tavLst>
                                        </p:anim>
                                        <p:anim calcmode="lin" valueType="num">
                                          <p:cBhvr additive="base">
                                            <p:cTn id="8" dur="3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Đ-BABYLON">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171451" y="-209550"/>
            <a:ext cx="12937067" cy="72771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933450" y="1276350"/>
            <a:ext cx="10191268" cy="4171950"/>
          </a:xfrm>
          <a:prstGeom prst="roundRect">
            <a:avLst/>
          </a:prstGeom>
          <a:solidFill>
            <a:schemeClr val="bg1"/>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TextBox 30"/>
          <p:cNvSpPr txBox="1"/>
          <p:nvPr/>
        </p:nvSpPr>
        <p:spPr>
          <a:xfrm>
            <a:off x="1067282" y="1536174"/>
            <a:ext cx="10057435" cy="3785652"/>
          </a:xfrm>
          <a:prstGeom prst="rect">
            <a:avLst/>
          </a:prstGeom>
          <a:noFill/>
        </p:spPr>
        <p:txBody>
          <a:bodyPr wrap="square" rtlCol="0">
            <a:spAutoFit/>
          </a:bodyPr>
          <a:lstStyle/>
          <a:p>
            <a:pPr lvl="0" algn="ctr"/>
            <a:r>
              <a:rPr lang="vi-VN" sz="8000" b="1">
                <a:solidFill>
                  <a:srgbClr val="FF0000"/>
                </a:solidFill>
                <a:latin typeface="#9Slide03 SFU Helvetica" panose="00000400000000000000" pitchFamily="2" charset="0"/>
              </a:rPr>
              <a:t>1. Luyện tập phân biệt nghĩa gốc và nghĩa chuyển của từ </a:t>
            </a:r>
            <a:endParaRPr kumimoji="0" lang="en-US" sz="8000" b="1" i="0" u="none" strike="noStrike" kern="1200" cap="none" spc="0" normalizeH="0" baseline="0" noProof="0" dirty="0">
              <a:ln>
                <a:noFill/>
              </a:ln>
              <a:solidFill>
                <a:srgbClr val="FF0000"/>
              </a:solidFill>
              <a:effectLst/>
              <a:uLnTx/>
              <a:uFillTx/>
              <a:latin typeface="#9Slide03 SFU Helvetica" panose="00000400000000000000" pitchFamily="2" charset="0"/>
            </a:endParaRPr>
          </a:p>
        </p:txBody>
      </p:sp>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40000">
                                          <p:cBhvr additive="base">
                                            <p:cTn id="7" dur="350" fill="hold"/>
                                            <p:tgtEl>
                                              <p:spTgt spid="31"/>
                                            </p:tgtEl>
                                            <p:attrNameLst>
                                              <p:attrName>ppt_x</p:attrName>
                                            </p:attrNameLst>
                                          </p:cBhvr>
                                          <p:tavLst>
                                            <p:tav tm="0">
                                              <p:val>
                                                <p:strVal val="0-#ppt_w/2"/>
                                              </p:val>
                                            </p:tav>
                                            <p:tav tm="100000">
                                              <p:val>
                                                <p:strVal val="#ppt_x"/>
                                              </p:val>
                                            </p:tav>
                                          </p:tavLst>
                                        </p:anim>
                                        <p:anim calcmode="lin" valueType="num" p14:bounceEnd="40000">
                                          <p:cBhvr additive="base">
                                            <p:cTn id="8" dur="3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50" fill="hold"/>
                                            <p:tgtEl>
                                              <p:spTgt spid="31"/>
                                            </p:tgtEl>
                                            <p:attrNameLst>
                                              <p:attrName>ppt_x</p:attrName>
                                            </p:attrNameLst>
                                          </p:cBhvr>
                                          <p:tavLst>
                                            <p:tav tm="0">
                                              <p:val>
                                                <p:strVal val="0-#ppt_w/2"/>
                                              </p:val>
                                            </p:tav>
                                            <p:tav tm="100000">
                                              <p:val>
                                                <p:strVal val="#ppt_x"/>
                                              </p:val>
                                            </p:tav>
                                          </p:tavLst>
                                        </p:anim>
                                        <p:anim calcmode="lin" valueType="num">
                                          <p:cBhvr additive="base">
                                            <p:cTn id="8" dur="3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206" y="307258"/>
            <a:ext cx="11395587" cy="6243484"/>
          </a:xfrm>
          <a:prstGeom prst="rect">
            <a:avLst/>
          </a:prstGeom>
          <a:solidFill>
            <a:schemeClr val="bg1"/>
          </a:solidFill>
          <a:ln w="762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87971" y="674400"/>
            <a:ext cx="10216055" cy="5509200"/>
          </a:xfrm>
          <a:prstGeom prst="rect">
            <a:avLst/>
          </a:prstGeom>
          <a:noFill/>
        </p:spPr>
        <p:txBody>
          <a:bodyPr wrap="square" rtlCol="0">
            <a:spAutoFit/>
          </a:bodyPr>
          <a:lstStyle/>
          <a:p>
            <a:pPr algn="l"/>
            <a:r>
              <a:rPr lang="vi-VN" sz="3200" b="1" i="0" u="none" strike="noStrike" baseline="0">
                <a:solidFill>
                  <a:srgbClr val="FF00FF"/>
                </a:solidFill>
                <a:latin typeface="Arial-Rounded-Bold"/>
              </a:rPr>
              <a:t>1. </a:t>
            </a:r>
            <a:r>
              <a:rPr lang="vi-VN" sz="3200" b="1" i="0" u="none" strike="noStrike" baseline="0">
                <a:solidFill>
                  <a:srgbClr val="000000"/>
                </a:solidFill>
                <a:latin typeface="Arial-BoldMT"/>
              </a:rPr>
              <a:t>Đọc câu thơ, câu văn sau và thực hiện yêu cầu:</a:t>
            </a:r>
            <a:endParaRPr lang="vi-VN" sz="3200" b="1" i="0" u="none" strike="noStrike" baseline="0">
              <a:solidFill>
                <a:srgbClr val="000000"/>
              </a:solidFill>
              <a:latin typeface="Arial-BoldMT"/>
            </a:endParaRPr>
          </a:p>
          <a:p>
            <a:pPr algn="l"/>
            <a:r>
              <a:rPr lang="en-US" sz="3200" b="0" i="0" u="none" strike="noStrike" baseline="0">
                <a:solidFill>
                  <a:srgbClr val="000000"/>
                </a:solidFill>
                <a:latin typeface="ArialMT"/>
              </a:rPr>
              <a:t>a. 		Thân dừa bạc phếch tháng năm</a:t>
            </a:r>
            <a:endParaRPr lang="en-US" sz="3200" b="0" i="0" u="none" strike="noStrike" baseline="0">
              <a:solidFill>
                <a:srgbClr val="000000"/>
              </a:solidFill>
              <a:latin typeface="ArialMT"/>
            </a:endParaRPr>
          </a:p>
          <a:p>
            <a:pPr algn="l"/>
            <a:r>
              <a:rPr lang="en-US" sz="3200" b="0" i="0" u="none" strike="noStrike" baseline="0">
                <a:solidFill>
                  <a:srgbClr val="000000"/>
                </a:solidFill>
                <a:latin typeface="ArialMT"/>
              </a:rPr>
              <a:t>	Quả dừa </a:t>
            </a:r>
            <a:r>
              <a:rPr lang="en-US" sz="3200" b="0" i="0" u="none" strike="noStrike" baseline="0">
                <a:solidFill>
                  <a:srgbClr val="000000"/>
                </a:solidFill>
                <a:latin typeface="Arial" panose="020B0604020202020204" pitchFamily="34" charset="0"/>
              </a:rPr>
              <a:t>– </a:t>
            </a:r>
            <a:r>
              <a:rPr lang="en-US" sz="3200" b="0" i="0" u="none" strike="noStrike" baseline="0">
                <a:solidFill>
                  <a:srgbClr val="000000"/>
                </a:solidFill>
                <a:latin typeface="ArialMT"/>
              </a:rPr>
              <a:t>đàn lợn con nằm trên cao.</a:t>
            </a:r>
            <a:endParaRPr lang="en-US" sz="3200" b="0" i="0" u="none" strike="noStrike" baseline="0">
              <a:solidFill>
                <a:srgbClr val="000000"/>
              </a:solidFill>
              <a:latin typeface="ArialMT"/>
            </a:endParaRPr>
          </a:p>
          <a:p>
            <a:pPr algn="l"/>
            <a:r>
              <a:rPr lang="en-US" sz="3200" b="0" i="0" u="none" strike="noStrike" baseline="0">
                <a:solidFill>
                  <a:srgbClr val="000000"/>
                </a:solidFill>
                <a:latin typeface="ArialMT"/>
              </a:rPr>
              <a:t>					</a:t>
            </a:r>
            <a:r>
              <a:rPr lang="en-US" sz="2800" b="0" i="1" u="none" strike="noStrike" baseline="0">
                <a:solidFill>
                  <a:srgbClr val="000000"/>
                </a:solidFill>
                <a:latin typeface="ArialMT"/>
              </a:rPr>
              <a:t>Trần Đăng Khoa</a:t>
            </a:r>
            <a:endParaRPr lang="en-US" sz="3200" b="0" i="1" u="none" strike="noStrike" baseline="0">
              <a:solidFill>
                <a:srgbClr val="000000"/>
              </a:solidFill>
              <a:latin typeface="ArialMT"/>
            </a:endParaRPr>
          </a:p>
          <a:p>
            <a:pPr algn="l"/>
            <a:r>
              <a:rPr lang="en-US" sz="3200" b="0" i="0" u="none" strike="noStrike" baseline="0">
                <a:solidFill>
                  <a:srgbClr val="000000"/>
                </a:solidFill>
                <a:latin typeface="ArialMT"/>
              </a:rPr>
              <a:t>b. Mặt trời còn khuất sau quả đồi, ánh một vùng hồng lên nền trời xanh biếc.</a:t>
            </a:r>
            <a:endParaRPr lang="en-US" sz="3200" b="0" i="0" u="none" strike="noStrike" baseline="0">
              <a:solidFill>
                <a:srgbClr val="000000"/>
              </a:solidFill>
              <a:latin typeface="ArialMT"/>
            </a:endParaRPr>
          </a:p>
          <a:p>
            <a:pPr algn="l"/>
            <a:r>
              <a:rPr lang="en-US" sz="3200" b="0" i="0" u="none" strike="noStrike" baseline="0">
                <a:solidFill>
                  <a:srgbClr val="000000"/>
                </a:solidFill>
                <a:latin typeface="ArialMT"/>
              </a:rPr>
              <a:t>					</a:t>
            </a:r>
            <a:r>
              <a:rPr lang="en-US" sz="2800" b="0" i="1" u="none" strike="noStrike" baseline="0">
                <a:solidFill>
                  <a:srgbClr val="000000"/>
                </a:solidFill>
                <a:latin typeface="ArialMT"/>
              </a:rPr>
              <a:t>Thạch Lam</a:t>
            </a:r>
            <a:endParaRPr lang="en-US" sz="3200" b="0" i="1" u="none" strike="noStrike" baseline="0">
              <a:solidFill>
                <a:srgbClr val="000000"/>
              </a:solidFill>
              <a:latin typeface="ArialMT"/>
            </a:endParaRPr>
          </a:p>
          <a:p>
            <a:pPr algn="l"/>
            <a:r>
              <a:rPr lang="vi-VN" sz="3200" b="0" i="0" u="none" strike="noStrike" baseline="0">
                <a:solidFill>
                  <a:srgbClr val="FF0000"/>
                </a:solidFill>
                <a:latin typeface="ArialMT"/>
              </a:rPr>
              <a:t>– Từ “quả” trong câu nào được dùng với nghĩa gốc, từ “quả” trong câu</a:t>
            </a:r>
            <a:r>
              <a:rPr lang="en-US" sz="3200" b="0" i="0" u="none" strike="noStrike" baseline="0">
                <a:solidFill>
                  <a:srgbClr val="FF0000"/>
                </a:solidFill>
                <a:latin typeface="ArialMT"/>
              </a:rPr>
              <a:t> </a:t>
            </a:r>
            <a:r>
              <a:rPr lang="vi-VN" sz="3200" b="0" i="0" u="none" strike="noStrike" baseline="0">
                <a:solidFill>
                  <a:srgbClr val="FF0000"/>
                </a:solidFill>
                <a:latin typeface="ArialMT"/>
              </a:rPr>
              <a:t>nào được dùng với nghĩa chuyển?</a:t>
            </a:r>
            <a:endParaRPr lang="vi-VN" sz="3200" b="0" i="0" u="none" strike="noStrike" baseline="0">
              <a:solidFill>
                <a:srgbClr val="FF0000"/>
              </a:solidFill>
              <a:latin typeface="ArialMT"/>
            </a:endParaRPr>
          </a:p>
          <a:p>
            <a:pPr algn="l"/>
            <a:r>
              <a:rPr lang="en-US" sz="3200" b="0" i="0" u="none" strike="noStrike" baseline="0">
                <a:solidFill>
                  <a:srgbClr val="FF0000"/>
                </a:solidFill>
                <a:latin typeface="ArialMT"/>
              </a:rPr>
              <a:t>– Tìm thêm 1 – 2 nghĩa chuyển của từ “quả”.</a:t>
            </a:r>
            <a:endParaRPr lang="en-US" sz="3200" b="0" i="0" u="none" strike="noStrike" baseline="0">
              <a:solidFill>
                <a:srgbClr val="FF0000"/>
              </a:solidFill>
              <a:latin typeface="ArialMT"/>
            </a:endParaRPr>
          </a:p>
          <a:p>
            <a:pPr algn="l"/>
            <a:r>
              <a:rPr lang="vi-VN" sz="3200" b="0" i="0" u="none" strike="noStrike" baseline="0">
                <a:solidFill>
                  <a:srgbClr val="FF0000"/>
                </a:solidFill>
                <a:latin typeface="ArialMT"/>
              </a:rPr>
              <a:t>– Đặt câu có từ “quả” với mỗi nghĩa chuyển tìm được.</a:t>
            </a:r>
            <a:endParaRPr lang="en-US" sz="3200">
              <a:solidFill>
                <a:srgbClr val="FF0000"/>
              </a:solidFil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206" y="307258"/>
            <a:ext cx="11395587" cy="6243484"/>
          </a:xfrm>
          <a:prstGeom prst="rect">
            <a:avLst/>
          </a:prstGeom>
          <a:solidFill>
            <a:schemeClr val="bg1"/>
          </a:solidFill>
          <a:ln w="762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p:cNvSpPr txBox="1"/>
          <p:nvPr/>
        </p:nvSpPr>
        <p:spPr>
          <a:xfrm>
            <a:off x="987971" y="674400"/>
            <a:ext cx="10216055"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a:ln>
                  <a:noFill/>
                </a:ln>
                <a:solidFill>
                  <a:srgbClr val="FF00FF"/>
                </a:solidFill>
                <a:effectLst/>
                <a:uLnTx/>
                <a:uFillTx/>
                <a:latin typeface="Arial-Rounded-Bold"/>
                <a:ea typeface="+mn-ea"/>
                <a:cs typeface="+mn-cs"/>
              </a:rPr>
              <a:t>THẢO LUẬN</a:t>
            </a:r>
            <a:endParaRPr kumimoji="0" lang="en-US" sz="8000" b="1" i="0" u="none" strike="noStrike" kern="1200" cap="none" spc="0" normalizeH="0" baseline="0" noProof="0">
              <a:ln>
                <a:noFill/>
              </a:ln>
              <a:solidFill>
                <a:srgbClr val="FF00FF"/>
              </a:solidFill>
              <a:effectLst/>
              <a:uLnTx/>
              <a:uFillTx/>
              <a:latin typeface="Arial-Rounded-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8000" b="1" i="0" u="none" strike="noStrike" kern="1200" cap="none" spc="0" normalizeH="0" baseline="0" noProof="0">
                <a:ln>
                  <a:noFill/>
                </a:ln>
                <a:solidFill>
                  <a:srgbClr val="FF00FF"/>
                </a:solidFill>
                <a:effectLst/>
                <a:uLnTx/>
                <a:uFillTx/>
                <a:latin typeface="Arial-Rounded-Bold"/>
                <a:ea typeface="+mn-ea"/>
                <a:cs typeface="+mn-cs"/>
              </a:rPr>
              <a:t>nhóm đôi</a:t>
            </a:r>
            <a:endParaRPr kumimoji="0" lang="en-US" sz="8000" b="0" i="0" u="none" strike="noStrike" kern="1200" cap="none" spc="0" normalizeH="0" baseline="0" noProof="0">
              <a:ln>
                <a:noFill/>
              </a:ln>
              <a:solidFill>
                <a:srgbClr val="FF0000"/>
              </a:solidFill>
              <a:effectLst/>
              <a:uLnTx/>
              <a:uFillTx/>
              <a:latin typeface="Aptos" panose="02110004020202020204"/>
              <a:ea typeface="+mn-ea"/>
              <a:cs typeface="+mn-cs"/>
            </a:endParaRPr>
          </a:p>
        </p:txBody>
      </p:sp>
      <p:pic>
        <p:nvPicPr>
          <p:cNvPr id="1026" name="Picture 2" descr="MỘT SỐ KĨ THUẬT DẠY HỌC TÍCH CỰ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90848" y="2027872"/>
            <a:ext cx="5657852" cy="56578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206" y="307258"/>
            <a:ext cx="11395587" cy="6243484"/>
          </a:xfrm>
          <a:prstGeom prst="rect">
            <a:avLst/>
          </a:prstGeom>
          <a:solidFill>
            <a:schemeClr val="bg1"/>
          </a:solidFill>
          <a:ln w="762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Rounded Corners 3"/>
          <p:cNvSpPr/>
          <p:nvPr/>
        </p:nvSpPr>
        <p:spPr>
          <a:xfrm>
            <a:off x="1600200" y="1733550"/>
            <a:ext cx="971550" cy="62865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p:cNvSpPr/>
          <p:nvPr/>
        </p:nvSpPr>
        <p:spPr>
          <a:xfrm>
            <a:off x="5391148" y="3214687"/>
            <a:ext cx="781052" cy="581025"/>
          </a:xfrm>
          <a:prstGeom prst="round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0321" y="788700"/>
            <a:ext cx="10216055"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a:ln>
                  <a:noFill/>
                </a:ln>
                <a:solidFill>
                  <a:srgbClr val="FF00FF"/>
                </a:solidFill>
                <a:effectLst/>
                <a:uLnTx/>
                <a:uFillTx/>
                <a:latin typeface="Arial-Rounded-Bold"/>
                <a:ea typeface="+mn-ea"/>
                <a:cs typeface="+mn-cs"/>
              </a:rPr>
              <a:t>1. </a:t>
            </a:r>
            <a:r>
              <a:rPr kumimoji="0" lang="vi-VN" sz="3200" b="1" i="0" u="none" strike="noStrike" kern="1200" cap="none" spc="0" normalizeH="0" baseline="0" noProof="0">
                <a:ln>
                  <a:noFill/>
                </a:ln>
                <a:solidFill>
                  <a:srgbClr val="000000"/>
                </a:solidFill>
                <a:effectLst/>
                <a:uLnTx/>
                <a:uFillTx/>
                <a:latin typeface="Arial-BoldMT"/>
                <a:ea typeface="+mn-ea"/>
                <a:cs typeface="+mn-cs"/>
              </a:rPr>
              <a:t>Đọc câu thơ, câu văn sau và thực hiện yêu cầu:</a:t>
            </a:r>
            <a:endParaRPr kumimoji="0" lang="vi-VN" sz="3200" b="1" i="0" u="none" strike="noStrike" kern="1200" cap="none" spc="0" normalizeH="0" baseline="0" noProof="0">
              <a:ln>
                <a:noFill/>
              </a:ln>
              <a:solidFill>
                <a:srgbClr val="000000"/>
              </a:solidFill>
              <a:effectLst/>
              <a:uLnTx/>
              <a:uFillTx/>
              <a:latin typeface="Arial-Bold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srgbClr val="000000"/>
                </a:solidFill>
                <a:effectLst/>
                <a:uLnTx/>
                <a:uFillTx/>
                <a:latin typeface="ArialMT"/>
                <a:ea typeface="+mn-ea"/>
                <a:cs typeface="+mn-cs"/>
              </a:rPr>
              <a:t>a. 		Thân dừa bạc phếch tháng năm</a:t>
            </a:r>
            <a:endParaRPr kumimoji="0" lang="en-US" sz="3200" b="0" i="0" u="none" strike="noStrike" kern="1200" cap="none" spc="0" normalizeH="0" baseline="0" noProof="0">
              <a:ln>
                <a:noFill/>
              </a:ln>
              <a:solidFill>
                <a:srgbClr val="000000"/>
              </a:solidFill>
              <a:effectLst/>
              <a:uLnTx/>
              <a:uFillTx/>
              <a:latin typeface="Arial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srgbClr val="000000"/>
                </a:solidFill>
                <a:effectLst/>
                <a:uLnTx/>
                <a:uFillTx/>
                <a:latin typeface="ArialMT"/>
                <a:ea typeface="+mn-ea"/>
                <a:cs typeface="+mn-cs"/>
              </a:rPr>
              <a:t>	Quả dừa </a:t>
            </a: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sz="3200" b="0" i="0" u="none" strike="noStrike" kern="1200" cap="none" spc="0" normalizeH="0" baseline="0" noProof="0">
                <a:ln>
                  <a:noFill/>
                </a:ln>
                <a:solidFill>
                  <a:srgbClr val="000000"/>
                </a:solidFill>
                <a:effectLst/>
                <a:uLnTx/>
                <a:uFillTx/>
                <a:latin typeface="ArialMT"/>
                <a:ea typeface="+mn-ea"/>
                <a:cs typeface="+mn-cs"/>
              </a:rPr>
              <a:t>đàn lợn con nằm trên cao.</a:t>
            </a:r>
            <a:endParaRPr kumimoji="0" lang="en-US" sz="3200" b="0" i="0" u="none" strike="noStrike" kern="1200" cap="none" spc="0" normalizeH="0" baseline="0" noProof="0">
              <a:ln>
                <a:noFill/>
              </a:ln>
              <a:solidFill>
                <a:srgbClr val="000000"/>
              </a:solidFill>
              <a:effectLst/>
              <a:uLnTx/>
              <a:uFillTx/>
              <a:latin typeface="Arial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srgbClr val="000000"/>
                </a:solidFill>
                <a:effectLst/>
                <a:uLnTx/>
                <a:uFillTx/>
                <a:latin typeface="ArialMT"/>
                <a:ea typeface="+mn-ea"/>
                <a:cs typeface="+mn-cs"/>
              </a:rPr>
              <a:t>					</a:t>
            </a:r>
            <a:r>
              <a:rPr kumimoji="0" lang="en-US" sz="2800" b="0" i="1" u="none" strike="noStrike" kern="1200" cap="none" spc="0" normalizeH="0" baseline="0" noProof="0">
                <a:ln>
                  <a:noFill/>
                </a:ln>
                <a:solidFill>
                  <a:srgbClr val="000000"/>
                </a:solidFill>
                <a:effectLst/>
                <a:uLnTx/>
                <a:uFillTx/>
                <a:latin typeface="ArialMT"/>
                <a:ea typeface="+mn-ea"/>
                <a:cs typeface="+mn-cs"/>
              </a:rPr>
              <a:t>Trần Đăng Khoa</a:t>
            </a:r>
            <a:endParaRPr kumimoji="0" lang="en-US" sz="2800" b="0" i="1" u="none" strike="noStrike" kern="1200" cap="none" spc="0" normalizeH="0" baseline="0" noProof="0">
              <a:ln>
                <a:noFill/>
              </a:ln>
              <a:solidFill>
                <a:srgbClr val="000000"/>
              </a:solidFill>
              <a:effectLst/>
              <a:uLnTx/>
              <a:uFillTx/>
              <a:latin typeface="Arial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1" u="none" strike="noStrike" kern="1200" cap="none" spc="0" normalizeH="0" baseline="0" noProof="0">
              <a:ln>
                <a:noFill/>
              </a:ln>
              <a:solidFill>
                <a:srgbClr val="000000"/>
              </a:solidFill>
              <a:effectLst/>
              <a:uLnTx/>
              <a:uFillTx/>
              <a:latin typeface="Arial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srgbClr val="000000"/>
                </a:solidFill>
                <a:effectLst/>
                <a:uLnTx/>
                <a:uFillTx/>
                <a:latin typeface="ArialMT"/>
                <a:ea typeface="+mn-ea"/>
                <a:cs typeface="+mn-cs"/>
              </a:rPr>
              <a:t>b. Mặt trời còn khuất sau quả đồi, ánh một vùng hồng lên nền trời xanh biếc.</a:t>
            </a:r>
            <a:endParaRPr kumimoji="0" lang="en-US" sz="3200" b="0" i="0" u="none" strike="noStrike" kern="1200" cap="none" spc="0" normalizeH="0" baseline="0" noProof="0">
              <a:ln>
                <a:noFill/>
              </a:ln>
              <a:solidFill>
                <a:srgbClr val="000000"/>
              </a:solidFill>
              <a:effectLst/>
              <a:uLnTx/>
              <a:uFillTx/>
              <a:latin typeface="Arial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srgbClr val="000000"/>
                </a:solidFill>
                <a:effectLst/>
                <a:uLnTx/>
                <a:uFillTx/>
                <a:latin typeface="ArialMT"/>
                <a:ea typeface="+mn-ea"/>
                <a:cs typeface="+mn-cs"/>
              </a:rPr>
              <a:t>					</a:t>
            </a:r>
            <a:r>
              <a:rPr kumimoji="0" lang="en-US" sz="2800" b="0" i="1" u="none" strike="noStrike" kern="1200" cap="none" spc="0" normalizeH="0" baseline="0" noProof="0">
                <a:ln>
                  <a:noFill/>
                </a:ln>
                <a:solidFill>
                  <a:srgbClr val="000000"/>
                </a:solidFill>
                <a:effectLst/>
                <a:uLnTx/>
                <a:uFillTx/>
                <a:latin typeface="ArialMT"/>
                <a:ea typeface="+mn-ea"/>
                <a:cs typeface="+mn-cs"/>
              </a:rPr>
              <a:t>Thạch Lam</a:t>
            </a:r>
            <a:endParaRPr kumimoji="0" lang="en-US" sz="3200" b="0" i="1" u="none" strike="noStrike" kern="1200" cap="none" spc="0" normalizeH="0" baseline="0" noProof="0">
              <a:ln>
                <a:noFill/>
              </a:ln>
              <a:solidFill>
                <a:srgbClr val="000000"/>
              </a:solidFill>
              <a:effectLst/>
              <a:uLnTx/>
              <a:uFillTx/>
              <a:latin typeface="Arial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FF0000"/>
              </a:solidFill>
              <a:effectLst/>
              <a:uLnTx/>
              <a:uFillTx/>
              <a:latin typeface="Arial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a:ln>
                  <a:noFill/>
                </a:ln>
                <a:solidFill>
                  <a:srgbClr val="FF0000"/>
                </a:solidFill>
                <a:effectLst/>
                <a:uLnTx/>
                <a:uFillTx/>
                <a:latin typeface="ArialMT"/>
                <a:ea typeface="+mn-ea"/>
                <a:cs typeface="+mn-cs"/>
              </a:rPr>
              <a:t>– Từ “quả” trong câu nào được dùng với nghĩa gốc, từ “quả” trong câu</a:t>
            </a:r>
            <a:r>
              <a:rPr kumimoji="0" lang="en-US" sz="3200" b="0" i="0" u="none" strike="noStrike" kern="1200" cap="none" spc="0" normalizeH="0" baseline="0" noProof="0">
                <a:ln>
                  <a:noFill/>
                </a:ln>
                <a:solidFill>
                  <a:srgbClr val="FF0000"/>
                </a:solidFill>
                <a:effectLst/>
                <a:uLnTx/>
                <a:uFillTx/>
                <a:latin typeface="ArialMT"/>
                <a:ea typeface="+mn-ea"/>
                <a:cs typeface="+mn-cs"/>
              </a:rPr>
              <a:t> </a:t>
            </a:r>
            <a:r>
              <a:rPr kumimoji="0" lang="vi-VN" sz="3200" b="0" i="0" u="none" strike="noStrike" kern="1200" cap="none" spc="0" normalizeH="0" baseline="0" noProof="0">
                <a:ln>
                  <a:noFill/>
                </a:ln>
                <a:solidFill>
                  <a:srgbClr val="FF0000"/>
                </a:solidFill>
                <a:effectLst/>
                <a:uLnTx/>
                <a:uFillTx/>
                <a:latin typeface="ArialMT"/>
                <a:ea typeface="+mn-ea"/>
                <a:cs typeface="+mn-cs"/>
              </a:rPr>
              <a:t>nào được dùng với nghĩa chuyển?</a:t>
            </a:r>
            <a:endParaRPr kumimoji="0" lang="vi-VN" sz="3200" b="0" i="0" u="none" strike="noStrike" kern="1200" cap="none" spc="0" normalizeH="0" baseline="0" noProof="0">
              <a:ln>
                <a:noFill/>
              </a:ln>
              <a:solidFill>
                <a:srgbClr val="FF0000"/>
              </a:solidFill>
              <a:effectLst/>
              <a:uLnTx/>
              <a:uFillTx/>
              <a:latin typeface="ArialMT"/>
              <a:ea typeface="+mn-ea"/>
              <a:cs typeface="+mn-cs"/>
            </a:endParaRPr>
          </a:p>
        </p:txBody>
      </p:sp>
      <p:cxnSp>
        <p:nvCxnSpPr>
          <p:cNvPr id="7" name="Straight Arrow Connector 6"/>
          <p:cNvCxnSpPr/>
          <p:nvPr/>
        </p:nvCxnSpPr>
        <p:spPr>
          <a:xfrm>
            <a:off x="2076450" y="2362200"/>
            <a:ext cx="0" cy="47625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Rounded Corners 8"/>
          <p:cNvSpPr/>
          <p:nvPr/>
        </p:nvSpPr>
        <p:spPr>
          <a:xfrm>
            <a:off x="1235623" y="2800350"/>
            <a:ext cx="2581929" cy="5067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3366FF"/>
                </a:solidFill>
                <a:latin typeface="Arial" panose="020B0604020202020204" pitchFamily="34" charset="0"/>
                <a:cs typeface="Arial" panose="020B0604020202020204" pitchFamily="34" charset="0"/>
              </a:rPr>
              <a:t>Nghĩa gốc</a:t>
            </a:r>
            <a:endParaRPr lang="en-US" sz="3200">
              <a:solidFill>
                <a:srgbClr val="3366FF"/>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a:off x="5810250" y="3839004"/>
            <a:ext cx="0" cy="47625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p:cNvSpPr/>
          <p:nvPr/>
        </p:nvSpPr>
        <p:spPr>
          <a:xfrm>
            <a:off x="4969423" y="4277154"/>
            <a:ext cx="2936325" cy="50670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3366FF"/>
                </a:solidFill>
                <a:latin typeface="Arial" panose="020B0604020202020204" pitchFamily="34" charset="0"/>
                <a:cs typeface="Arial" panose="020B0604020202020204" pitchFamily="34" charset="0"/>
              </a:rPr>
              <a:t>Nghĩa chuyển</a:t>
            </a:r>
            <a:endParaRPr lang="en-US" sz="3200">
              <a:solidFill>
                <a:srgbClr val="3366FF"/>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206" y="307258"/>
            <a:ext cx="11395587" cy="6243484"/>
          </a:xfrm>
          <a:prstGeom prst="rect">
            <a:avLst/>
          </a:prstGeom>
          <a:solidFill>
            <a:schemeClr val="bg1"/>
          </a:solidFill>
          <a:ln w="762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p:cNvSpPr txBox="1"/>
          <p:nvPr/>
        </p:nvSpPr>
        <p:spPr>
          <a:xfrm>
            <a:off x="740321" y="788700"/>
            <a:ext cx="1139558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a:ln>
                  <a:noFill/>
                </a:ln>
                <a:solidFill>
                  <a:srgbClr val="FF0000"/>
                </a:solidFill>
                <a:effectLst/>
                <a:uLnTx/>
                <a:uFillTx/>
                <a:latin typeface="ArialMT"/>
                <a:ea typeface="+mn-ea"/>
                <a:cs typeface="+mn-cs"/>
              </a:rPr>
              <a:t>– Tìm thêm 1 – 2 nghĩa chuyển của từ “quả”.</a:t>
            </a:r>
            <a:endParaRPr kumimoji="0" lang="en-US" sz="3600" b="0" i="0" u="none" strike="noStrike" kern="1200" cap="none" spc="0" normalizeH="0" baseline="0" noProof="0">
              <a:ln>
                <a:noFill/>
              </a:ln>
              <a:solidFill>
                <a:srgbClr val="FF0000"/>
              </a:solidFill>
              <a:effectLst/>
              <a:uLnTx/>
              <a:uFillTx/>
              <a:latin typeface="Arial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a:ln>
                  <a:noFill/>
                </a:ln>
                <a:solidFill>
                  <a:srgbClr val="FF0000"/>
                </a:solidFill>
                <a:effectLst/>
                <a:uLnTx/>
                <a:uFillTx/>
                <a:latin typeface="ArialMT"/>
                <a:ea typeface="+mn-ea"/>
                <a:cs typeface="+mn-cs"/>
              </a:rPr>
              <a:t>– Đặt câu có từ “quả” với mỗi nghĩa chuyển tìm được.</a:t>
            </a:r>
            <a:endParaRPr kumimoji="0" lang="en-US" sz="3600" b="0" i="0" u="none" strike="noStrike" kern="1200" cap="none" spc="0" normalizeH="0" baseline="0" noProof="0">
              <a:ln>
                <a:noFill/>
              </a:ln>
              <a:solidFill>
                <a:srgbClr val="FF0000"/>
              </a:solidFill>
              <a:effectLst/>
              <a:uLnTx/>
              <a:uFillTx/>
              <a:latin typeface="Aptos" panose="02110004020202020204"/>
              <a:ea typeface="+mn-ea"/>
              <a:cs typeface="+mn-cs"/>
            </a:endParaRPr>
          </a:p>
        </p:txBody>
      </p:sp>
      <p:pic>
        <p:nvPicPr>
          <p:cNvPr id="2050" name="Picture 2" descr="Viết báo cáo cho một buổi thảo luận của nhóm em lớp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62249" y="2799046"/>
            <a:ext cx="6667500" cy="3495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41012" y="2388608"/>
            <a:ext cx="628873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a:ln>
                  <a:noFill/>
                </a:ln>
                <a:solidFill>
                  <a:srgbClr val="3366FF"/>
                </a:solidFill>
                <a:effectLst/>
                <a:uLnTx/>
                <a:uFillTx/>
                <a:latin typeface="ArialMT"/>
                <a:ea typeface="+mn-ea"/>
                <a:cs typeface="+mn-cs"/>
              </a:rPr>
              <a:t>THẢO LUẬN NHÓM 4</a:t>
            </a:r>
            <a:endParaRPr kumimoji="0" lang="en-US" sz="4000" b="0" i="0" u="none" strike="noStrike" kern="1200" cap="none" spc="0" normalizeH="0" baseline="0" noProof="0">
              <a:ln>
                <a:noFill/>
              </a:ln>
              <a:solidFill>
                <a:srgbClr val="3366FF"/>
              </a:solidFill>
              <a:effectLst/>
              <a:uLnTx/>
              <a:uFillTx/>
              <a:latin typeface="ArialM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4000">
                <a:solidFill>
                  <a:srgbClr val="3366FF"/>
                </a:solidFill>
                <a:latin typeface="ArialMT"/>
              </a:rPr>
              <a:t>KHĂN TRẢI BÀN</a:t>
            </a:r>
            <a:endParaRPr kumimoji="0" lang="en-US" sz="4000" b="0" i="0" u="none" strike="noStrike" kern="1200" cap="none" spc="0" normalizeH="0" baseline="0" noProof="0">
              <a:ln>
                <a:noFill/>
              </a:ln>
              <a:solidFill>
                <a:srgbClr val="3366FF"/>
              </a:solidFill>
              <a:effectLst/>
              <a:uLnTx/>
              <a:uFillTx/>
              <a:latin typeface="Aptos" panose="02110004020202020204"/>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206" y="307258"/>
            <a:ext cx="11395587" cy="6243484"/>
          </a:xfrm>
          <a:prstGeom prst="rect">
            <a:avLst/>
          </a:prstGeom>
          <a:solidFill>
            <a:schemeClr val="bg1"/>
          </a:solidFill>
          <a:ln w="762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p:cNvSpPr txBox="1"/>
          <p:nvPr/>
        </p:nvSpPr>
        <p:spPr>
          <a:xfrm>
            <a:off x="987971" y="797510"/>
            <a:ext cx="10216055"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i="1" u="none" strike="noStrike" kern="1200" cap="none" spc="0" normalizeH="0" baseline="0" noProof="0">
                <a:ln>
                  <a:noFill/>
                </a:ln>
                <a:solidFill>
                  <a:srgbClr val="3366FF"/>
                </a:solidFill>
                <a:effectLst/>
                <a:uLnTx/>
                <a:uFillTx/>
                <a:latin typeface="Arial-Rounded-Bold"/>
                <a:ea typeface="+mn-ea"/>
                <a:cs typeface="+mn-cs"/>
              </a:rPr>
              <a:t>- 1 - 2 nghĩa chuyển của từ “quả”:</a:t>
            </a:r>
            <a:endParaRPr kumimoji="0" lang="en-US" sz="4000" i="1" u="none" strike="noStrike" kern="1200" cap="none" spc="0" normalizeH="0" baseline="0" noProof="0">
              <a:ln>
                <a:noFill/>
              </a:ln>
              <a:solidFill>
                <a:srgbClr val="3366FF"/>
              </a:solidFill>
              <a:effectLst/>
              <a:uLnTx/>
              <a:uFillTx/>
              <a:latin typeface="Arial-Rounded-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i="0" u="none" strike="noStrike" kern="1200" cap="none" spc="0" normalizeH="0" baseline="0" noProof="0">
                <a:ln>
                  <a:noFill/>
                </a:ln>
                <a:effectLst/>
                <a:uLnTx/>
                <a:uFillTx/>
                <a:latin typeface="Arial-Rounded-Bold"/>
                <a:ea typeface="+mn-ea"/>
                <a:cs typeface="+mn-cs"/>
              </a:rPr>
              <a:t>+ Từ dùng để chỉ từng đơn vị những vật có hình giống như quả cây (quả bóng).</a:t>
            </a:r>
            <a:endParaRPr kumimoji="0" lang="vi-VN" sz="4000" i="0" u="none" strike="noStrike" kern="1200" cap="none" spc="0" normalizeH="0" baseline="0" noProof="0">
              <a:ln>
                <a:noFill/>
              </a:ln>
              <a:effectLst/>
              <a:uLnTx/>
              <a:uFillTx/>
              <a:latin typeface="Arial-Rounded-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i="0" u="none" strike="noStrike" kern="1200" cap="none" spc="0" normalizeH="0" baseline="0" noProof="0">
                <a:ln>
                  <a:noFill/>
                </a:ln>
                <a:effectLst/>
                <a:uLnTx/>
                <a:uFillTx/>
                <a:latin typeface="Arial-Rounded-Bold"/>
                <a:ea typeface="+mn-ea"/>
                <a:cs typeface="+mn-cs"/>
              </a:rPr>
              <a:t>+ Món lợi thu được trong làm ăn, buôn bán (trúng quả lớn).</a:t>
            </a:r>
            <a:endParaRPr kumimoji="0" lang="en-US" sz="4000" i="0" u="none" strike="noStrike" kern="1200" cap="none" spc="0" normalizeH="0" baseline="0" noProof="0">
              <a:ln>
                <a:noFill/>
              </a:ln>
              <a:effectLst/>
              <a:uLnTx/>
              <a:uFillTx/>
              <a:latin typeface="Arial-Rounded-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i="0" u="none" strike="noStrike" kern="1200" cap="none" spc="0" normalizeH="0" baseline="0" noProof="0">
                <a:ln>
                  <a:noFill/>
                </a:ln>
                <a:effectLst/>
                <a:uLnTx/>
                <a:uFillTx/>
                <a:latin typeface="Arial-Rounded-Bold"/>
                <a:ea typeface="+mn-ea"/>
                <a:cs typeface="+mn-cs"/>
              </a:rPr>
              <a:t>+ </a:t>
            </a:r>
            <a:r>
              <a:rPr kumimoji="0" lang="en-US" sz="4000" i="0" u="none" strike="noStrike" kern="1200" cap="none" spc="0" normalizeH="0" baseline="0" noProof="0">
                <a:ln>
                  <a:noFill/>
                </a:ln>
                <a:effectLst/>
                <a:uLnTx/>
                <a:uFillTx/>
                <a:latin typeface="Arial-Rounded-Bold"/>
                <a:ea typeface="+mn-ea"/>
                <a:cs typeface="+mn-cs"/>
              </a:rPr>
              <a:t>K</a:t>
            </a:r>
            <a:r>
              <a:rPr kumimoji="0" lang="vi-VN" sz="4000" i="0" u="none" strike="noStrike" kern="1200" cap="none" spc="0" normalizeH="0" baseline="0" noProof="0">
                <a:ln>
                  <a:noFill/>
                </a:ln>
                <a:effectLst/>
                <a:uLnTx/>
                <a:uFillTx/>
                <a:latin typeface="Arial-Rounded-Bold"/>
                <a:ea typeface="+mn-ea"/>
                <a:cs typeface="+mn-cs"/>
              </a:rPr>
              <a:t>ết quả (nói tắt)</a:t>
            </a:r>
            <a:endParaRPr kumimoji="0" lang="en-US" sz="4000" i="0" u="none" strike="noStrike" kern="1200" cap="none" spc="0" normalizeH="0" baseline="0" noProof="0">
              <a:ln>
                <a:noFill/>
              </a:ln>
              <a:effectLst/>
              <a:uLnTx/>
              <a:uFillTx/>
              <a:latin typeface="Arial-Rounded-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i="1" u="none" strike="noStrike" kern="1200" cap="none" spc="0" normalizeH="0" baseline="0" noProof="0">
                <a:ln>
                  <a:noFill/>
                </a:ln>
                <a:solidFill>
                  <a:srgbClr val="3366FF"/>
                </a:solidFill>
                <a:effectLst/>
                <a:uLnTx/>
                <a:uFillTx/>
                <a:latin typeface="Arial-Rounded-Bold"/>
                <a:ea typeface="+mn-ea"/>
                <a:cs typeface="+mn-cs"/>
              </a:rPr>
              <a:t>- </a:t>
            </a:r>
            <a:r>
              <a:rPr lang="en-US" sz="4000" i="1">
                <a:solidFill>
                  <a:srgbClr val="3366FF"/>
                </a:solidFill>
                <a:latin typeface="Arial-Rounded-Bold"/>
              </a:rPr>
              <a:t>Đặt câu:</a:t>
            </a:r>
            <a:endParaRPr lang="en-US" sz="4000" i="1">
              <a:solidFill>
                <a:srgbClr val="3366FF"/>
              </a:solidFill>
              <a:latin typeface="Arial-Rounded-Bold"/>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i="0" u="none" strike="noStrike" kern="1200" cap="none" spc="0" normalizeH="0" baseline="0" noProof="0">
                <a:ln>
                  <a:noFill/>
                </a:ln>
                <a:solidFill>
                  <a:srgbClr val="C00000"/>
                </a:solidFill>
                <a:effectLst/>
                <a:uLnTx/>
                <a:uFillTx/>
                <a:latin typeface="Arial-Rounded-Bold"/>
                <a:ea typeface="+mn-ea"/>
                <a:cs typeface="+mn-cs"/>
              </a:rPr>
              <a:t>Kết quả của trận đấu là đội A thắng.</a:t>
            </a:r>
            <a:endParaRPr kumimoji="0" lang="en-US" sz="4000" i="0" u="none" strike="noStrike" kern="1200" cap="none" spc="0" normalizeH="0" baseline="0" noProof="0">
              <a:ln>
                <a:noFill/>
              </a:ln>
              <a:solidFill>
                <a:srgbClr val="C00000"/>
              </a:solidFill>
              <a:effectLst/>
              <a:uLnTx/>
              <a:uFillTx/>
              <a:latin typeface="Aptos" panose="02110004020202020204"/>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3233</Words>
  <Application>WPS Presentation</Application>
  <PresentationFormat>Widescreen</PresentationFormat>
  <Paragraphs>91</Paragraphs>
  <Slides>20</Slides>
  <Notes>3</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20</vt:i4>
      </vt:variant>
    </vt:vector>
  </HeadingPairs>
  <TitlesOfParts>
    <vt:vector size="43" baseType="lpstr">
      <vt:lpstr>Arial</vt:lpstr>
      <vt:lpstr>SimSun</vt:lpstr>
      <vt:lpstr>Wingdings</vt:lpstr>
      <vt:lpstr>#9Slide03 SFU Helvetica</vt:lpstr>
      <vt:lpstr>Segoe Print</vt:lpstr>
      <vt:lpstr>#9Slide03 Modulus</vt:lpstr>
      <vt:lpstr>Arial-Rounded-Bold</vt:lpstr>
      <vt:lpstr>Arial-BoldMT</vt:lpstr>
      <vt:lpstr>ArialMT</vt:lpstr>
      <vt:lpstr>Aptos</vt:lpstr>
      <vt:lpstr>Times New Roman</vt:lpstr>
      <vt:lpstr>Calibri</vt:lpstr>
      <vt:lpstr>Segoe UI</vt:lpstr>
      <vt:lpstr>VNI 27 Bendigo</vt:lpstr>
      <vt:lpstr>Microsoft YaHei</vt:lpstr>
      <vt:lpstr>Arial Unicode MS</vt:lpstr>
      <vt:lpstr>Aptos Display</vt:lpstr>
      <vt:lpstr>Segoe UI Variable Display</vt:lpstr>
      <vt:lpstr>等线</vt:lpstr>
      <vt:lpstr>等线</vt:lpstr>
      <vt:lpstr>等线</vt:lpstr>
      <vt:lpstr>Arial-BoldItalicMT</vt:lpstr>
      <vt:lpstr>Custom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9Slide.vn</Company>
  <LinksUpToDate>false</LinksUpToDate>
  <SharedDoc>false</SharedDoc>
  <HyperlinksChanged>false</HyperlinksChanged>
  <AppVersion>14.0000</AppVersion>
  <Manager>9Slide.vn</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creator>huong</dc:creator>
  <dc:description>9Slide.vn</dc:description>
  <dc:subject>9Slide.vn</dc:subject>
  <cp:category>9Slide.vn</cp:category>
  <cp:lastModifiedBy>Thùy Linh</cp:lastModifiedBy>
  <cp:revision>3</cp:revision>
  <dcterms:created xsi:type="dcterms:W3CDTF">2017-07-23T08:30:00Z</dcterms:created>
  <dcterms:modified xsi:type="dcterms:W3CDTF">2025-10-06T07:32:58Z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B278651167034EF3BE74A300EF0937D2_12</vt:lpwstr>
  </property>
  <property fmtid="{D5CDD505-2E9C-101B-9397-08002B2CF9AE}" pid="3" name="KSOProductBuildVer">
    <vt:lpwstr>1033-12.2.0.22549</vt:lpwstr>
  </property>
</Properties>
</file>