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mf" ContentType="image/x-wmf"/>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svg" ContentType="image/svg+xml"/>
  <Override PartName="/ppt/media/image3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8" r:id="rId3"/>
    <p:sldId id="269" r:id="rId5"/>
    <p:sldId id="331" r:id="rId6"/>
    <p:sldId id="270" r:id="rId7"/>
    <p:sldId id="262" r:id="rId8"/>
    <p:sldId id="261" r:id="rId9"/>
    <p:sldId id="264" r:id="rId10"/>
    <p:sldId id="259" r:id="rId11"/>
    <p:sldId id="333" r:id="rId12"/>
    <p:sldId id="273" r:id="rId13"/>
    <p:sldId id="286" r:id="rId14"/>
    <p:sldId id="335" r:id="rId15"/>
    <p:sldId id="336" r:id="rId16"/>
    <p:sldId id="275" r:id="rId17"/>
    <p:sldId id="276" r:id="rId18"/>
    <p:sldId id="274" r:id="rId19"/>
    <p:sldId id="263" r:id="rId20"/>
    <p:sldId id="266" r:id="rId21"/>
    <p:sldId id="282" r:id="rId22"/>
    <p:sldId id="283" r:id="rId23"/>
    <p:sldId id="334" r:id="rId24"/>
    <p:sldId id="292" r:id="rId25"/>
    <p:sldId id="281" r:id="rId26"/>
    <p:sldId id="294" r:id="rId27"/>
    <p:sldId id="293" r:id="rId28"/>
    <p:sldId id="297" r:id="rId29"/>
    <p:sldId id="337" r:id="rId30"/>
    <p:sldId id="298" r:id="rId31"/>
    <p:sldId id="338" r:id="rId32"/>
    <p:sldId id="339" r:id="rId33"/>
    <p:sldId id="300" r:id="rId34"/>
    <p:sldId id="323" r:id="rId35"/>
    <p:sldId id="328" r:id="rId36"/>
    <p:sldId id="329" r:id="rId37"/>
    <p:sldId id="322" r:id="rId38"/>
    <p:sldId id="306" r:id="rId39"/>
    <p:sldId id="307" r:id="rId40"/>
    <p:sldId id="260" r:id="rId41"/>
    <p:sldId id="340" r:id="rId42"/>
    <p:sldId id="308" r:id="rId43"/>
    <p:sldId id="258" r:id="rId44"/>
    <p:sldId id="309" r:id="rId45"/>
    <p:sldId id="310"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FFCC"/>
    <a:srgbClr val="CCCCFF"/>
    <a:srgbClr val="FF99CC"/>
    <a:srgbClr val="FFCC66"/>
    <a:srgbClr val="9999FF"/>
    <a:srgbClr val="CCFF33"/>
    <a:srgbClr val="534D8A"/>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65" autoAdjust="0"/>
    <p:restoredTop sz="85216" autoAdjust="0"/>
  </p:normalViewPr>
  <p:slideViewPr>
    <p:cSldViewPr snapToGrid="0">
      <p:cViewPr varScale="1">
        <p:scale>
          <a:sx n="61" d="100"/>
          <a:sy n="61" d="100"/>
        </p:scale>
        <p:origin x="10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0B6B3-B161-458F-A514-180B2A07099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DB880-2B12-4081-8DC6-706985E305D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DB880-2B12-4081-8DC6-706985E305D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a:solidFill>
                  <a:srgbClr val="000000"/>
                </a:solidFill>
                <a:effectLst/>
                <a:latin typeface="Times New Roman" panose="02020603050405020304" pitchFamily="18" charset="0"/>
                <a:ea typeface="Times New Roman" panose="02020603050405020304" pitchFamily="18" charset="0"/>
              </a:rPr>
              <a:t>HS hoạt động nhóm nhỏ </a:t>
            </a:r>
            <a:r>
              <a:rPr lang="en-US" sz="1800">
                <a:solidFill>
                  <a:srgbClr val="000000"/>
                </a:solidFill>
                <a:effectLst/>
                <a:latin typeface="Times New Roman" panose="02020603050405020304" pitchFamily="18" charset="0"/>
                <a:ea typeface="Times New Roman" panose="02020603050405020304" pitchFamily="18" charset="0"/>
              </a:rPr>
              <a:t>theo kĩ thuật </a:t>
            </a:r>
            <a:r>
              <a:rPr lang="en-US" sz="1800" i="1">
                <a:solidFill>
                  <a:srgbClr val="000000"/>
                </a:solidFill>
                <a:effectLst/>
                <a:latin typeface="Times New Roman" panose="02020603050405020304" pitchFamily="18" charset="0"/>
                <a:ea typeface="Times New Roman" panose="02020603050405020304" pitchFamily="18" charset="0"/>
              </a:rPr>
              <a:t>Băng chuyền</a:t>
            </a:r>
            <a:r>
              <a:rPr lang="vi-VN" sz="1800">
                <a:solidFill>
                  <a:srgbClr val="000000"/>
                </a:solidFill>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nói với bạn về một niềm vui của em trong ngày sinh nhật hoặc một dịp đặc biệt</a:t>
            </a:r>
            <a:r>
              <a:rPr lang="vi-VN"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BDB880-2B12-4081-8DC6-706985E305D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Tùy</a:t>
            </a:r>
            <a:r>
              <a:rPr lang="en-US" baseline="0" dirty="0"/>
              <a:t> </a:t>
            </a:r>
            <a:r>
              <a:rPr lang="en-US" baseline="0" dirty="0" err="1"/>
              <a:t>thuộc</a:t>
            </a:r>
            <a:r>
              <a:rPr lang="en-US" baseline="0" dirty="0"/>
              <a:t> </a:t>
            </a:r>
            <a:r>
              <a:rPr lang="en-US" baseline="0" dirty="0" err="1"/>
              <a:t>vào</a:t>
            </a:r>
            <a:r>
              <a:rPr lang="en-US" baseline="0" dirty="0"/>
              <a:t> </a:t>
            </a:r>
            <a:r>
              <a:rPr lang="en-US" baseline="0" dirty="0" err="1"/>
              <a:t>năng</a:t>
            </a:r>
            <a:r>
              <a:rPr lang="en-US" baseline="0" dirty="0"/>
              <a:t> </a:t>
            </a:r>
            <a:r>
              <a:rPr lang="en-US" baseline="0" dirty="0" err="1"/>
              <a:t>lực</a:t>
            </a:r>
            <a:r>
              <a:rPr lang="en-US" baseline="0" dirty="0"/>
              <a:t> </a:t>
            </a:r>
            <a:r>
              <a:rPr lang="en-US" baseline="0" dirty="0" err="1"/>
              <a:t>của</a:t>
            </a:r>
            <a:r>
              <a:rPr lang="en-US" baseline="0" dirty="0"/>
              <a:t> HS </a:t>
            </a:r>
            <a:r>
              <a:rPr lang="en-US" baseline="0" dirty="0" err="1"/>
              <a:t>mà</a:t>
            </a:r>
            <a:r>
              <a:rPr lang="en-US" baseline="0" dirty="0"/>
              <a:t> GV </a:t>
            </a:r>
            <a:r>
              <a:rPr lang="en-US" baseline="0" dirty="0" err="1"/>
              <a:t>có</a:t>
            </a:r>
            <a:r>
              <a:rPr lang="en-US" baseline="0" dirty="0"/>
              <a:t> </a:t>
            </a:r>
            <a:r>
              <a:rPr lang="en-US" baseline="0" dirty="0" err="1"/>
              <a:t>thể</a:t>
            </a:r>
            <a:r>
              <a:rPr lang="en-US" baseline="0" dirty="0"/>
              <a:t> </a:t>
            </a:r>
            <a:r>
              <a:rPr lang="en-US" baseline="0" dirty="0" err="1"/>
              <a:t>tách</a:t>
            </a:r>
            <a:r>
              <a:rPr lang="en-US" baseline="0" dirty="0"/>
              <a:t> </a:t>
            </a:r>
            <a:r>
              <a:rPr lang="en-US" baseline="0" dirty="0" err="1"/>
              <a:t>hoặc</a:t>
            </a:r>
            <a:r>
              <a:rPr lang="en-US" baseline="0" dirty="0"/>
              <a:t> </a:t>
            </a:r>
            <a:r>
              <a:rPr lang="en-US" baseline="0" dirty="0" err="1"/>
              <a:t>ghép</a:t>
            </a:r>
            <a:r>
              <a:rPr lang="en-US" baseline="0" dirty="0"/>
              <a:t> </a:t>
            </a:r>
            <a:r>
              <a:rPr lang="en-US" baseline="0" dirty="0" err="1"/>
              <a:t>các</a:t>
            </a:r>
            <a:r>
              <a:rPr lang="en-US" baseline="0" dirty="0"/>
              <a:t> </a:t>
            </a:r>
            <a:r>
              <a:rPr lang="en-US" baseline="0" dirty="0" err="1"/>
              <a:t>khổ</a:t>
            </a:r>
            <a:r>
              <a:rPr lang="en-US" baseline="0" dirty="0"/>
              <a:t> </a:t>
            </a:r>
            <a:r>
              <a:rPr lang="en-US" baseline="0" dirty="0" err="1"/>
              <a:t>thơ</a:t>
            </a:r>
            <a:r>
              <a:rPr lang="en-US" baseline="0" dirty="0"/>
              <a:t> </a:t>
            </a:r>
            <a:r>
              <a:rPr lang="en-US" baseline="0" dirty="0" err="1"/>
              <a:t>để</a:t>
            </a:r>
            <a:r>
              <a:rPr lang="en-US" baseline="0" dirty="0"/>
              <a:t> </a:t>
            </a:r>
            <a:r>
              <a:rPr lang="en-US" baseline="0" dirty="0" err="1"/>
              <a:t>thuận</a:t>
            </a:r>
            <a:r>
              <a:rPr lang="en-US" baseline="0" dirty="0"/>
              <a:t> </a:t>
            </a:r>
            <a:r>
              <a:rPr lang="en-US" baseline="0" dirty="0" err="1"/>
              <a:t>tiện</a:t>
            </a:r>
            <a:r>
              <a:rPr lang="en-US" baseline="0" dirty="0"/>
              <a:t> </a:t>
            </a:r>
            <a:r>
              <a:rPr lang="en-US" baseline="0" dirty="0" err="1"/>
              <a:t>trong</a:t>
            </a:r>
            <a:r>
              <a:rPr lang="en-US" baseline="0" dirty="0"/>
              <a:t> </a:t>
            </a:r>
            <a:r>
              <a:rPr lang="en-US" baseline="0" dirty="0" err="1"/>
              <a:t>việc</a:t>
            </a:r>
            <a:r>
              <a:rPr lang="en-US" baseline="0" dirty="0"/>
              <a:t> </a:t>
            </a:r>
            <a:r>
              <a:rPr lang="en-US" baseline="0" dirty="0" err="1"/>
              <a:t>hướng</a:t>
            </a:r>
            <a:r>
              <a:rPr lang="en-US" baseline="0" dirty="0"/>
              <a:t> </a:t>
            </a:r>
            <a:r>
              <a:rPr lang="en-US" baseline="0" dirty="0" err="1"/>
              <a:t>dẫn</a:t>
            </a:r>
            <a:r>
              <a:rPr lang="en-US" baseline="0" dirty="0"/>
              <a:t> HS </a:t>
            </a:r>
            <a:r>
              <a:rPr lang="en-US" baseline="0" dirty="0" err="1"/>
              <a:t>luyện</a:t>
            </a:r>
            <a:r>
              <a:rPr lang="en-US" baseline="0" dirty="0"/>
              <a:t> </a:t>
            </a:r>
            <a:r>
              <a:rPr lang="en-US" baseline="0" dirty="0" err="1"/>
              <a:t>đọc</a:t>
            </a:r>
            <a:endParaRPr lang="en-US" dirty="0"/>
          </a:p>
          <a:p>
            <a:endParaRPr lang="en-US" dirty="0"/>
          </a:p>
        </p:txBody>
      </p:sp>
      <p:sp>
        <p:nvSpPr>
          <p:cNvPr id="4" name="Slide Number Placeholder 3"/>
          <p:cNvSpPr>
            <a:spLocks noGrp="1"/>
          </p:cNvSpPr>
          <p:nvPr>
            <p:ph type="sldNum" sz="quarter" idx="10"/>
          </p:nvPr>
        </p:nvSpPr>
        <p:spPr/>
        <p:txBody>
          <a:bodyPr/>
          <a:lstStyle/>
          <a:p>
            <a:fld id="{D8BDB880-2B12-4081-8DC6-706985E305D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i="0">
                <a:solidFill>
                  <a:srgbClr val="050505"/>
                </a:solidFill>
                <a:effectLst/>
                <a:latin typeface="Segoe UI Historic" panose="020B0502040204020203" pitchFamily="34" charset="0"/>
              </a:rPr>
              <a:t>HS nêu từ khó xong GV gõ ngay từ đó trên BÀI GIẢNG ĐANG TRÌNH CHIẾU luôn mà không cần phải thoát ra. (CLICK CHUỘT VÀO KHUNG TỪ KHÓ ĐỌC VÀ GÕ)</a:t>
            </a:r>
            <a:endParaRPr lang="en-US" b="1"/>
          </a:p>
          <a:p>
            <a:endParaRPr lang="en-US"/>
          </a:p>
          <a:p>
            <a:endParaRPr lang="en-US"/>
          </a:p>
        </p:txBody>
      </p:sp>
      <p:sp>
        <p:nvSpPr>
          <p:cNvPr id="4" name="Slide Number Placeholder 3"/>
          <p:cNvSpPr>
            <a:spLocks noGrp="1"/>
          </p:cNvSpPr>
          <p:nvPr>
            <p:ph type="sldNum" sz="quarter" idx="5"/>
          </p:nvPr>
        </p:nvSpPr>
        <p:spPr/>
        <p:txBody>
          <a:bodyPr/>
          <a:lstStyle/>
          <a:p>
            <a:fld id="{D8BDB880-2B12-4081-8DC6-706985E305D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DB880-2B12-4081-8DC6-706985E305D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DB880-2B12-4081-8DC6-706985E305D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DB880-2B12-4081-8DC6-706985E305D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GIF"/><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8" name="Freeform 2"/>
          <p:cNvSpPr/>
          <p:nvPr userDrawn="1"/>
        </p:nvSpPr>
        <p:spPr>
          <a:xfrm>
            <a:off x="0" y="0"/>
            <a:ext cx="12192000" cy="682752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12"/>
            <a:stretch>
              <a:fillRect/>
            </a:stretch>
          </a:blipFill>
        </p:spPr>
        <p:txBody>
          <a:bodyPr/>
          <a:lstStyle/>
          <a:p>
            <a:pPr defTabSz="609600"/>
            <a:endParaRPr lang="en-US" sz="1200">
              <a:solidFill>
                <a:prstClr val="black"/>
              </a:solidFill>
              <a:latin typeface="Calibri" panose="020F0502020204030204"/>
            </a:endParaRPr>
          </a:p>
        </p:txBody>
      </p:sp>
      <p:sp>
        <p:nvSpPr>
          <p:cNvPr id="10" name="Freeform 4"/>
          <p:cNvSpPr/>
          <p:nvPr userDrawn="1"/>
        </p:nvSpPr>
        <p:spPr>
          <a:xfrm>
            <a:off x="-410297" y="962909"/>
            <a:ext cx="5555848" cy="5486400"/>
          </a:xfrm>
          <a:custGeom>
            <a:avLst/>
            <a:gdLst/>
            <a:ahLst/>
            <a:cxnLst/>
            <a:rect l="l" t="t" r="r" b="b"/>
            <a:pathLst>
              <a:path w="8333772" h="8229600">
                <a:moveTo>
                  <a:pt x="0" y="0"/>
                </a:moveTo>
                <a:lnTo>
                  <a:pt x="8333773" y="0"/>
                </a:lnTo>
                <a:lnTo>
                  <a:pt x="8333773" y="8229600"/>
                </a:lnTo>
                <a:lnTo>
                  <a:pt x="0" y="8229600"/>
                </a:lnTo>
                <a:lnTo>
                  <a:pt x="0" y="0"/>
                </a:lnTo>
                <a:close/>
              </a:path>
            </a:pathLst>
          </a:custGeom>
          <a:blipFill>
            <a:blip r:embed="rId13"/>
            <a:stretch>
              <a:fillRect/>
            </a:stretch>
          </a:blipFill>
        </p:spPr>
        <p:txBody>
          <a:bodyPr/>
          <a:lstStyle/>
          <a:p>
            <a:pPr defTabSz="609600"/>
            <a:endParaRPr lang="en-US" sz="1200">
              <a:solidFill>
                <a:prstClr val="black"/>
              </a:solidFill>
              <a:latin typeface="Calibri" panose="020F0502020204030204"/>
            </a:endParaRPr>
          </a:p>
        </p:txBody>
      </p:sp>
      <p:pic>
        <p:nvPicPr>
          <p:cNvPr id="12" name="Picture 5"/>
          <p:cNvPicPr>
            <a:picLocks noChangeAspect="1"/>
          </p:cNvPicPr>
          <p:nvPr userDrawn="1"/>
        </p:nvPicPr>
        <p:blipFill>
          <a:blip r:embed="rId14"/>
          <a:srcRect/>
          <a:stretch>
            <a:fillRect/>
          </a:stretch>
        </p:blipFill>
        <p:spPr>
          <a:xfrm>
            <a:off x="10110580" y="685800"/>
            <a:ext cx="1395620" cy="138864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24.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24.jpe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jpeg"/><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 Id="rId3" Type="http://schemas.microsoft.com/office/2007/relationships/hdphoto" Target="../media/image36.wdp"/><Relationship Id="rId2" Type="http://schemas.openxmlformats.org/officeDocument/2006/relationships/image" Target="../media/image35.png"/><Relationship Id="rId12" Type="http://schemas.openxmlformats.org/officeDocument/2006/relationships/slideLayout" Target="../slideLayouts/slideLayout2.xml"/><Relationship Id="rId11" Type="http://schemas.openxmlformats.org/officeDocument/2006/relationships/image" Target="../media/image44.jpeg"/><Relationship Id="rId10" Type="http://schemas.openxmlformats.org/officeDocument/2006/relationships/image" Target="../media/image43.pn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45.jpeg"/><Relationship Id="rId10" Type="http://schemas.openxmlformats.org/officeDocument/2006/relationships/slideLayout" Target="../slideLayouts/slideLayout2.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jpeg"/><Relationship Id="rId2" Type="http://schemas.openxmlformats.org/officeDocument/2006/relationships/image" Target="../media/image24.jpeg"/><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53.jpeg"/><Relationship Id="rId1" Type="http://schemas.openxmlformats.org/officeDocument/2006/relationships/image" Target="../media/image52.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2.wav"/><Relationship Id="rId7" Type="http://schemas.openxmlformats.org/officeDocument/2006/relationships/image" Target="../media/image55.png"/><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24.jpeg"/><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jpeg"/><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 Id="rId3" Type="http://schemas.microsoft.com/office/2007/relationships/hdphoto" Target="../media/image36.wdp"/><Relationship Id="rId2" Type="http://schemas.openxmlformats.org/officeDocument/2006/relationships/image" Target="../media/image35.png"/><Relationship Id="rId11" Type="http://schemas.openxmlformats.org/officeDocument/2006/relationships/slideLayout" Target="../slideLayouts/slideLayout2.xml"/><Relationship Id="rId10" Type="http://schemas.openxmlformats.org/officeDocument/2006/relationships/image" Target="../media/image43.png"/><Relationship Id="rId1" Type="http://schemas.openxmlformats.org/officeDocument/2006/relationships/image" Target="../media/image31.jpeg"/></Relationships>
</file>

<file path=ppt/slides/_rels/slide34.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jpeg"/><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 Id="rId3" Type="http://schemas.openxmlformats.org/officeDocument/2006/relationships/image" Target="../media/image33.jpeg"/><Relationship Id="rId2" Type="http://schemas.openxmlformats.org/officeDocument/2006/relationships/image" Target="../media/image45.jpeg"/><Relationship Id="rId11" Type="http://schemas.openxmlformats.org/officeDocument/2006/relationships/slideLayout" Target="../slideLayouts/slideLayout2.xml"/><Relationship Id="rId10" Type="http://schemas.openxmlformats.org/officeDocument/2006/relationships/image" Target="../media/image43.png"/><Relationship Id="rId1" Type="http://schemas.openxmlformats.org/officeDocument/2006/relationships/image" Target="../media/image31.jpeg"/></Relationships>
</file>

<file path=ppt/slides/_rels/slide35.xml.rels><?xml version="1.0" encoding="UTF-8" standalone="yes"?>
<Relationships xmlns="http://schemas.openxmlformats.org/package/2006/relationships"><Relationship Id="rId5" Type="http://schemas.openxmlformats.org/officeDocument/2006/relationships/vmlDrawing" Target="../drawings/vmlDrawing5.vml"/><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15.jpe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1.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19.sv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image" Target="../media/image31.jpeg"/></Relationships>
</file>

<file path=ppt/slides/_rels/slide41.xml.rels><?xml version="1.0" encoding="UTF-8" standalone="yes"?>
<Relationships xmlns="http://schemas.openxmlformats.org/package/2006/relationships"><Relationship Id="rId9" Type="http://schemas.openxmlformats.org/officeDocument/2006/relationships/image" Target="../media/image72.jpeg"/><Relationship Id="rId8" Type="http://schemas.openxmlformats.org/officeDocument/2006/relationships/image" Target="../media/image33.jpe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38.svg"/><Relationship Id="rId2" Type="http://schemas.openxmlformats.org/officeDocument/2006/relationships/image" Target="../media/image37.png"/><Relationship Id="rId10" Type="http://schemas.openxmlformats.org/officeDocument/2006/relationships/slideLayout" Target="../slideLayouts/slideLayout2.xml"/><Relationship Id="rId1"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73.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4.png"/><Relationship Id="rId3" Type="http://schemas.openxmlformats.org/officeDocument/2006/relationships/image" Target="../media/image19.svg"/><Relationship Id="rId2" Type="http://schemas.openxmlformats.org/officeDocument/2006/relationships/image" Target="../media/image64.png"/><Relationship Id="rId1" Type="http://schemas.openxmlformats.org/officeDocument/2006/relationships/image" Target="../media/image52.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3622611" y="1635558"/>
            <a:ext cx="6535984" cy="2311252"/>
            <a:chOff x="236216" y="2391824"/>
            <a:chExt cx="7704861" cy="2311252"/>
          </a:xfrm>
        </p:grpSpPr>
        <p:sp>
          <p:nvSpPr>
            <p:cNvPr id="9" name="TextBox 8"/>
            <p:cNvSpPr txBox="1"/>
            <p:nvPr/>
          </p:nvSpPr>
          <p:spPr>
            <a:xfrm>
              <a:off x="236216" y="2394752"/>
              <a:ext cx="7704861" cy="2308324"/>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sv-SE" sz="72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KHỞI  ĐỘNG</a:t>
              </a:r>
              <a:endParaRPr lang="sv-SE"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10" name="TextBox 9"/>
            <p:cNvSpPr txBox="1"/>
            <p:nvPr/>
          </p:nvSpPr>
          <p:spPr>
            <a:xfrm>
              <a:off x="236216" y="2391824"/>
              <a:ext cx="7704861" cy="2308324"/>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defRPr/>
              </a:pPr>
              <a:r>
                <a:rPr lang="sv-SE" sz="7200" dirty="0">
                  <a:solidFill>
                    <a:srgbClr val="77D460"/>
                  </a:solidFill>
                  <a:latin typeface="UTM Showcard" panose="02040603050506020204" pitchFamily="18" charset="0"/>
                  <a:cs typeface="Arial" panose="020B0604020202020204" pitchFamily="34" charset="0"/>
                </a:rPr>
                <a:t>KHỞI</a:t>
              </a:r>
              <a:r>
                <a:rPr lang="sv-SE" sz="7200" dirty="0">
                  <a:latin typeface="UTM Showcard" panose="02040603050506020204" pitchFamily="18" charset="0"/>
                  <a:cs typeface="Arial" panose="020B0604020202020204" pitchFamily="34" charset="0"/>
                </a:rPr>
                <a:t>  </a:t>
              </a:r>
              <a:r>
                <a:rPr lang="sv-SE" sz="7200" dirty="0">
                  <a:solidFill>
                    <a:srgbClr val="FFC000"/>
                  </a:solidFill>
                  <a:latin typeface="UTM Showcard" panose="02040603050506020204" pitchFamily="18" charset="0"/>
                  <a:cs typeface="Arial" panose="020B0604020202020204" pitchFamily="34" charset="0"/>
                </a:rPr>
                <a:t>ĐỘNG</a:t>
              </a:r>
              <a:endParaRPr lang="sv-SE" sz="7200" dirty="0">
                <a:solidFill>
                  <a:srgbClr val="FFC000"/>
                </a:solidFill>
                <a:latin typeface="UTM Showcard" panose="02040603050506020204" pitchFamily="18" charset="0"/>
                <a:cs typeface="Arial" panose="020B0604020202020204" pitchFamily="34" charset="0"/>
              </a:endParaRPr>
            </a:p>
          </p:txBody>
        </p:sp>
      </p:grpSp>
      <p:sp>
        <p:nvSpPr>
          <p:cNvPr id="12" name="Title 1"/>
          <p:cNvSpPr txBox="1"/>
          <p:nvPr/>
        </p:nvSpPr>
        <p:spPr>
          <a:xfrm>
            <a:off x="390525" y="-166082"/>
            <a:ext cx="5090878"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Hoạt</a:t>
            </a:r>
            <a:r>
              <a:rPr lang="en-US" sz="4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48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động</a:t>
            </a:r>
            <a:endParaRPr lang="en-US" sz="4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6" presetClass="emph" presetSubtype="0" fill="hold" nodeType="withEffect" p14:presetBounceEnd="98000">
                                      <p:stCondLst>
                                        <p:cond delay="500"/>
                                      </p:stCondLst>
                                      <p:childTnLst>
                                        <p:animScale p14:bounceEnd="98000">
                                          <p:cBhvr>
                                            <p:cTn id="16"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6" presetClass="emph" presetSubtype="0" fill="hold" nodeType="withEffect">
                                      <p:stCondLst>
                                        <p:cond delay="500"/>
                                      </p:stCondLst>
                                      <p:childTnLst>
                                        <p:animScale>
                                          <p:cBhvr>
                                            <p:cTn id="16"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38" t="-3521" r="52769" b="3521"/>
          <a:stretch>
            <a:fillRect/>
          </a:stretch>
        </p:blipFill>
        <p:spPr bwMode="auto">
          <a:xfrm>
            <a:off x="946171" y="1766005"/>
            <a:ext cx="2432304" cy="4933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a:off x="946170" y="2120168"/>
            <a:ext cx="2724785" cy="493395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276600" y="1766005"/>
            <a:ext cx="8610599" cy="4309313"/>
            <a:chOff x="489897" y="1732597"/>
            <a:chExt cx="11253639" cy="3069870"/>
          </a:xfrm>
        </p:grpSpPr>
        <p:sp>
          <p:nvSpPr>
            <p:cNvPr id="20" name="Rectangle: Rounded Corners 15"/>
            <p:cNvSpPr/>
            <p:nvPr/>
          </p:nvSpPr>
          <p:spPr>
            <a:xfrm>
              <a:off x="489897" y="1732597"/>
              <a:ext cx="11253639" cy="3069870"/>
            </a:xfrm>
            <a:prstGeom prst="roundRect">
              <a:avLst/>
            </a:prstGeom>
            <a:solidFill>
              <a:schemeClr val="accent2">
                <a:lumMod val="20000"/>
                <a:lumOff val="80000"/>
              </a:schemeClr>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p:cNvSpPr txBox="1"/>
            <p:nvPr/>
          </p:nvSpPr>
          <p:spPr>
            <a:xfrm>
              <a:off x="697106" y="1984896"/>
              <a:ext cx="10729370" cy="2433720"/>
            </a:xfrm>
            <a:prstGeom prst="rect">
              <a:avLst/>
            </a:prstGeom>
            <a:noFill/>
          </p:spPr>
          <p:txBody>
            <a:bodyPr wrap="square" rtlCol="0">
              <a:spAutoFit/>
            </a:bodyPr>
            <a:lstStyle/>
            <a:p>
              <a:pPr algn="just"/>
              <a:r>
                <a:rPr lang="en-US" sz="3600"/>
                <a:t>+ </a:t>
              </a:r>
              <a:r>
                <a:rPr lang="vi-VN" sz="3600"/>
                <a:t>Toàn bài đọc với giọng trong trẻo, tươi vui; khổ thơ cuối đọc trầm hơn các khổ thơ trước.</a:t>
              </a:r>
              <a:endParaRPr lang="vi-VN" sz="3600"/>
            </a:p>
            <a:p>
              <a:pPr algn="just"/>
              <a:r>
                <a:rPr lang="vi-VN" sz="3600"/>
                <a:t>+ Nhấn giọng ở những từ ngữ miêu tả cảnh vật, thể hiện tình cảm, cảm xúc và hoạt động của sự vật,…</a:t>
              </a:r>
              <a:endParaRPr lang="vi-VN" sz="3600" dirty="0"/>
            </a:p>
          </p:txBody>
        </p:sp>
      </p:grpSp>
      <p:pic>
        <p:nvPicPr>
          <p:cNvPr id="24" name="Picture 23"/>
          <p:cNvPicPr>
            <a:picLocks noChangeAspect="1"/>
          </p:cNvPicPr>
          <p:nvPr/>
        </p:nvPicPr>
        <p:blipFill>
          <a:blip r:embed="rId3"/>
          <a:stretch>
            <a:fillRect/>
          </a:stretch>
        </p:blipFill>
        <p:spPr>
          <a:xfrm rot="1370500">
            <a:off x="11003407" y="5803654"/>
            <a:ext cx="931388" cy="931388"/>
          </a:xfrm>
          <a:prstGeom prst="rect">
            <a:avLst/>
          </a:prstGeom>
        </p:spPr>
      </p:pic>
      <p:sp>
        <p:nvSpPr>
          <p:cNvPr id="13" name="TextBox 12"/>
          <p:cNvSpPr txBox="1"/>
          <p:nvPr/>
        </p:nvSpPr>
        <p:spPr>
          <a:xfrm rot="21591154">
            <a:off x="306642" y="125287"/>
            <a:ext cx="11522794"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Giọng</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toàn</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bài</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32" presetClass="emph" presetSubtype="0"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38" t="-3521" r="52769" b="3521"/>
          <a:stretch>
            <a:fillRect/>
          </a:stretch>
        </p:blipFill>
        <p:spPr bwMode="auto">
          <a:xfrm>
            <a:off x="946171" y="1766005"/>
            <a:ext cx="2432304" cy="4933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a:off x="946171" y="2116074"/>
            <a:ext cx="2724785" cy="493395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666743" y="1766005"/>
            <a:ext cx="7680962" cy="4309313"/>
            <a:chOff x="489897" y="1732597"/>
            <a:chExt cx="11253639" cy="3069870"/>
          </a:xfrm>
        </p:grpSpPr>
        <p:sp>
          <p:nvSpPr>
            <p:cNvPr id="20" name="Rectangle: Rounded Corners 15"/>
            <p:cNvSpPr/>
            <p:nvPr/>
          </p:nvSpPr>
          <p:spPr>
            <a:xfrm>
              <a:off x="489897" y="1732597"/>
              <a:ext cx="11253639" cy="3069870"/>
            </a:xfrm>
            <a:prstGeom prst="roundRect">
              <a:avLst/>
            </a:prstGeom>
            <a:solidFill>
              <a:schemeClr val="accent2">
                <a:lumMod val="20000"/>
                <a:lumOff val="80000"/>
              </a:schemeClr>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p:cNvSpPr txBox="1"/>
            <p:nvPr/>
          </p:nvSpPr>
          <p:spPr>
            <a:xfrm>
              <a:off x="918421" y="2241386"/>
              <a:ext cx="10694491" cy="1381300"/>
            </a:xfrm>
            <a:prstGeom prst="rect">
              <a:avLst/>
            </a:prstGeom>
            <a:noFill/>
          </p:spPr>
          <p:txBody>
            <a:bodyPr wrap="square" rtlCol="0">
              <a:spAutoFit/>
            </a:bodyPr>
            <a:lstStyle/>
            <a:p>
              <a:pPr algn="just"/>
              <a:r>
                <a:rPr lang="en-US" sz="4000" dirty="0" err="1"/>
                <a:t>Bài</a:t>
              </a:r>
              <a:r>
                <a:rPr lang="en-US" sz="4000" dirty="0"/>
                <a:t> </a:t>
              </a:r>
              <a:r>
                <a:rPr lang="en-US" sz="4000" dirty="0" err="1"/>
                <a:t>đọc</a:t>
              </a:r>
              <a:r>
                <a:rPr lang="en-US" sz="4000" dirty="0"/>
                <a:t> </a:t>
              </a:r>
              <a:r>
                <a:rPr lang="en-US" sz="4000" dirty="0" err="1"/>
                <a:t>được</a:t>
              </a:r>
              <a:r>
                <a:rPr lang="en-US" sz="4000" dirty="0"/>
                <a:t> chia </a:t>
              </a:r>
              <a:r>
                <a:rPr lang="en-US" sz="4000" err="1"/>
                <a:t>thành</a:t>
              </a:r>
              <a:r>
                <a:rPr lang="en-US" sz="4000"/>
                <a:t> </a:t>
              </a:r>
              <a:r>
                <a:rPr lang="en-US" sz="4000" b="1"/>
                <a:t>2 đoạn</a:t>
              </a:r>
              <a:r>
                <a:rPr lang="en-US" sz="4000" dirty="0"/>
                <a:t>:</a:t>
              </a:r>
              <a:endParaRPr lang="en-US" sz="4000" dirty="0"/>
            </a:p>
            <a:p>
              <a:pPr marL="457200" indent="-457200" algn="just">
                <a:buFont typeface="Wingdings" panose="05000000000000000000" pitchFamily="2" charset="2"/>
                <a:buChar char="§"/>
              </a:pPr>
              <a:r>
                <a:rPr lang="en-US" sz="4000" dirty="0" err="1"/>
                <a:t>Đoạn</a:t>
              </a:r>
              <a:r>
                <a:rPr lang="en-US" sz="4000" dirty="0"/>
                <a:t> 1</a:t>
              </a:r>
              <a:r>
                <a:rPr lang="en-US" sz="4000"/>
                <a:t>: </a:t>
              </a:r>
              <a:r>
                <a:rPr lang="vi-VN" sz="4000"/>
                <a:t>Ba khổ thơ đầu.</a:t>
              </a:r>
              <a:endParaRPr lang="en-US" sz="4000" dirty="0"/>
            </a:p>
            <a:p>
              <a:pPr marL="457200" indent="-457200" algn="just">
                <a:buFont typeface="Wingdings" panose="05000000000000000000" pitchFamily="2" charset="2"/>
                <a:buChar char="§"/>
              </a:pPr>
              <a:r>
                <a:rPr lang="en-US" sz="4000"/>
                <a:t>Đoạn 2: </a:t>
              </a:r>
              <a:r>
                <a:rPr lang="en-US" sz="4000" dirty="0" err="1"/>
                <a:t>Khổ</a:t>
              </a:r>
              <a:r>
                <a:rPr lang="en-US" sz="4000" dirty="0"/>
                <a:t> </a:t>
              </a:r>
              <a:r>
                <a:rPr lang="en-US" sz="4000" dirty="0" err="1"/>
                <a:t>thơ</a:t>
              </a:r>
              <a:r>
                <a:rPr lang="en-US" sz="4000" dirty="0"/>
                <a:t> </a:t>
              </a:r>
              <a:r>
                <a:rPr lang="en-US" sz="4000" dirty="0" err="1"/>
                <a:t>cuối</a:t>
              </a:r>
              <a:r>
                <a:rPr lang="en-US" sz="4000" dirty="0"/>
                <a:t>.</a:t>
              </a:r>
              <a:endParaRPr lang="vi-VN" sz="4000" dirty="0"/>
            </a:p>
          </p:txBody>
        </p:sp>
      </p:grpSp>
      <p:pic>
        <p:nvPicPr>
          <p:cNvPr id="23"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pic>
        <p:nvPicPr>
          <p:cNvPr id="24" name="Picture 23"/>
          <p:cNvPicPr>
            <a:picLocks noChangeAspect="1"/>
          </p:cNvPicPr>
          <p:nvPr/>
        </p:nvPicPr>
        <p:blipFill>
          <a:blip r:embed="rId6"/>
          <a:stretch>
            <a:fillRect/>
          </a:stretch>
        </p:blipFill>
        <p:spPr>
          <a:xfrm rot="1370500">
            <a:off x="11003407" y="5803654"/>
            <a:ext cx="931388" cy="931388"/>
          </a:xfrm>
          <a:prstGeom prst="rect">
            <a:avLst/>
          </a:prstGeom>
        </p:spPr>
      </p:pic>
      <p:sp>
        <p:nvSpPr>
          <p:cNvPr id="12" name="TextBox 11"/>
          <p:cNvSpPr txBox="1"/>
          <p:nvPr/>
        </p:nvSpPr>
        <p:spPr>
          <a:xfrm rot="21591154">
            <a:off x="306642" y="29992"/>
            <a:ext cx="11579512"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Bài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được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chia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thành</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mấy</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đoạn</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32" presetClass="emph" presetSubtype="0"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par>
                                <p:cTn id="29" presetID="1" presetClass="mediacall" presetSubtype="0" fill="hold" nodeType="withEffect">
                                  <p:stCondLst>
                                    <p:cond delay="0"/>
                                  </p:stCondLst>
                                  <p:childTnLst>
                                    <p:cmd type="call" cmd="playFrom(0.0)">
                                      <p:cBhvr>
                                        <p:cTn id="30" dur="367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2000" b="-72000"/>
          </a:stretch>
        </a:blipFill>
        <a:effectLst/>
      </p:bgPr>
    </p:bg>
    <p:spTree>
      <p:nvGrpSpPr>
        <p:cNvPr id="1" name=""/>
        <p:cNvGrpSpPr/>
        <p:nvPr/>
      </p:nvGrpSpPr>
      <p:grpSpPr>
        <a:xfrm>
          <a:off x="0" y="0"/>
          <a:ext cx="0" cy="0"/>
          <a:chOff x="0" y="0"/>
          <a:chExt cx="0" cy="0"/>
        </a:xfrm>
      </p:grpSpPr>
      <p:sp>
        <p:nvSpPr>
          <p:cNvPr id="9" name="Rectangle: Rounded Corners 21"/>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Google Shape;1768;p26"/>
          <p:cNvSpPr txBox="1"/>
          <p:nvPr/>
        </p:nvSpPr>
        <p:spPr>
          <a:xfrm>
            <a:off x="2234707" y="2669857"/>
            <a:ext cx="10423823" cy="29664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Nắng hồi hộp thức suốt đêm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Đợi ban mai tới mừng em lên mười</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Trống trường vang tiếng nói cười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Thu đi học cõng khoảng trời dễ thương.</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endPar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Trăng khuya lóng lánh ven đường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Cỏ xanh hớn hở đính sương làm quà</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Chú gà dậy sớm nhất nhà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Ó o gọi cả bao la rực hồng.</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lvl="0" algn="just">
              <a:buClr>
                <a:srgbClr val="4EA72E"/>
              </a:buClr>
              <a:defRPr/>
            </a:pPr>
            <a:r>
              <a:rPr lang="vi-VN" sz="3200" b="0">
                <a:solidFill>
                  <a:prstClr val="black"/>
                </a:solidFill>
                <a:latin typeface="Calibri" panose="020F0502020204030204" pitchFamily="34" charset="0"/>
                <a:cs typeface="Calibri" panose="020F0502020204030204" pitchFamily="34" charset="0"/>
              </a:rPr>
              <a:t>	Lúa phơi bông khắp cánh đồng     </a:t>
            </a:r>
            <a:endParaRPr lang="vi-VN" sz="3200" b="0">
              <a:solidFill>
                <a:prstClr val="black"/>
              </a:solidFill>
              <a:latin typeface="Calibri" panose="020F0502020204030204" pitchFamily="34" charset="0"/>
              <a:cs typeface="Calibri" panose="020F0502020204030204" pitchFamily="34" charset="0"/>
            </a:endParaRPr>
          </a:p>
          <a:p>
            <a:pPr lvl="0" algn="just">
              <a:buClr>
                <a:srgbClr val="4EA72E"/>
              </a:buClr>
              <a:defRPr/>
            </a:pPr>
            <a:r>
              <a:rPr lang="vi-VN" sz="3200" b="0">
                <a:solidFill>
                  <a:prstClr val="black"/>
                </a:solidFill>
                <a:latin typeface="Calibri" panose="020F0502020204030204" pitchFamily="34" charset="0"/>
                <a:cs typeface="Calibri" panose="020F0502020204030204" pitchFamily="34" charset="0"/>
              </a:rPr>
              <a:t>Gió thơm bay giữa mênh mông thảm vàng</a:t>
            </a:r>
            <a:endParaRPr lang="vi-VN" sz="3200" b="0">
              <a:solidFill>
                <a:prstClr val="black"/>
              </a:solidFill>
              <a:latin typeface="Calibri" panose="020F0502020204030204" pitchFamily="34" charset="0"/>
              <a:cs typeface="Calibri" panose="020F0502020204030204" pitchFamily="34" charset="0"/>
            </a:endParaRPr>
          </a:p>
          <a:p>
            <a:pPr lvl="0" algn="just">
              <a:buClr>
                <a:srgbClr val="4EA72E"/>
              </a:buClr>
              <a:defRPr/>
            </a:pPr>
            <a:r>
              <a:rPr lang="vi-VN" sz="3200" b="0">
                <a:solidFill>
                  <a:prstClr val="black"/>
                </a:solidFill>
                <a:latin typeface="Calibri" panose="020F0502020204030204" pitchFamily="34" charset="0"/>
                <a:cs typeface="Calibri" panose="020F0502020204030204" pitchFamily="34" charset="0"/>
              </a:rPr>
              <a:t>	Để trang cổ tích mơ màng     </a:t>
            </a:r>
            <a:endParaRPr lang="vi-VN" sz="3200" b="0">
              <a:solidFill>
                <a:prstClr val="black"/>
              </a:solidFill>
              <a:latin typeface="Calibri" panose="020F0502020204030204" pitchFamily="34" charset="0"/>
              <a:cs typeface="Calibri" panose="020F0502020204030204" pitchFamily="34" charset="0"/>
            </a:endParaRPr>
          </a:p>
          <a:p>
            <a:pPr lvl="0" algn="just">
              <a:buClr>
                <a:srgbClr val="4EA72E"/>
              </a:buClr>
              <a:defRPr/>
            </a:pPr>
            <a:r>
              <a:rPr lang="vi-VN" sz="3200" b="0">
                <a:solidFill>
                  <a:prstClr val="black"/>
                </a:solidFill>
                <a:latin typeface="Calibri" panose="020F0502020204030204" pitchFamily="34" charset="0"/>
                <a:cs typeface="Calibri" panose="020F0502020204030204" pitchFamily="34" charset="0"/>
              </a:rPr>
              <a:t>Căng tròn trái thị dịu dàng toả hương.</a:t>
            </a:r>
            <a:endParaRPr lang="vi-VN" sz="3200" b="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endPar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p:txBody>
      </p:sp>
      <p:sp>
        <p:nvSpPr>
          <p:cNvPr id="2" name="TextBox 1"/>
          <p:cNvSpPr txBox="1"/>
          <p:nvPr/>
        </p:nvSpPr>
        <p:spPr>
          <a:xfrm>
            <a:off x="3264937" y="379342"/>
            <a:ext cx="5314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Nay em mười tuổi</a:t>
            </a:r>
            <a:endParaRPr kumimoji="0" lang="en-US" sz="2800" b="1" i="0" u="none" strike="noStrike" kern="1200" cap="none" spc="0" normalizeH="0" baseline="0" noProof="0">
              <a:ln>
                <a:noFill/>
              </a:ln>
              <a:solidFill>
                <a:srgbClr val="FF0000"/>
              </a:solidFill>
              <a:effectLst/>
              <a:uLnTx/>
              <a:uFillTx/>
              <a:latin typeface="Aptos" panose="02110004020202020204"/>
              <a:ea typeface="+mn-ea"/>
              <a:cs typeface="+mn-cs"/>
            </a:endParaRPr>
          </a:p>
        </p:txBody>
      </p:sp>
      <p:pic>
        <p:nvPicPr>
          <p:cNvPr id="3" name="Picture 2"/>
          <p:cNvPicPr>
            <a:picLocks noChangeAspect="1"/>
          </p:cNvPicPr>
          <p:nvPr/>
        </p:nvPicPr>
        <p:blipFill>
          <a:blip r:embed="rId2"/>
          <a:stretch>
            <a:fillRect/>
          </a:stretch>
        </p:blipFill>
        <p:spPr>
          <a:xfrm>
            <a:off x="309225" y="386511"/>
            <a:ext cx="2274005" cy="835224"/>
          </a:xfrm>
          <a:prstGeom prst="rect">
            <a:avLst/>
          </a:prstGeom>
        </p:spPr>
      </p:pic>
      <p:cxnSp>
        <p:nvCxnSpPr>
          <p:cNvPr id="5" name="Straight Connector 4"/>
          <p:cNvCxnSpPr/>
          <p:nvPr/>
        </p:nvCxnSpPr>
        <p:spPr>
          <a:xfrm flipH="1">
            <a:off x="5393094" y="902562"/>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908525" y="922459"/>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198387" y="1312657"/>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8134301" y="1302591"/>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8285342" y="1312657"/>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262465" y="1712902"/>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697640" y="1712902"/>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836445" y="2122997"/>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8848681" y="2122997"/>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020768" y="2142895"/>
            <a:ext cx="261257" cy="52696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controls/>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2000" b="-72000"/>
          </a:stretch>
        </a:blipFill>
        <a:effectLst/>
      </p:bgPr>
    </p:bg>
    <p:spTree>
      <p:nvGrpSpPr>
        <p:cNvPr id="1" name=""/>
        <p:cNvGrpSpPr/>
        <p:nvPr/>
      </p:nvGrpSpPr>
      <p:grpSpPr>
        <a:xfrm>
          <a:off x="0" y="0"/>
          <a:ext cx="0" cy="0"/>
          <a:chOff x="0" y="0"/>
          <a:chExt cx="0" cy="0"/>
        </a:xfrm>
      </p:grpSpPr>
      <p:sp>
        <p:nvSpPr>
          <p:cNvPr id="9" name="Rectangle: Rounded Corners 21"/>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Google Shape;1768;p26"/>
          <p:cNvSpPr txBox="1"/>
          <p:nvPr/>
        </p:nvSpPr>
        <p:spPr>
          <a:xfrm>
            <a:off x="1768177" y="787336"/>
            <a:ext cx="10423823" cy="53677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endPar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Ngắm bầy chim liệng thân thương     </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Ríu ran bỗng thấy bốn phương reo mời</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Sáng vui đón tuổi lên mười     </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Ngỡ như đất nước đẹp tươi lớn cùng.</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40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Hoài Khánh</a:t>
            </a:r>
            <a:endParaRPr kumimoji="0" lang="vi-VN" sz="40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p:txBody>
      </p:sp>
      <p:pic>
        <p:nvPicPr>
          <p:cNvPr id="2" name="Picture 1"/>
          <p:cNvPicPr>
            <a:picLocks noChangeAspect="1"/>
          </p:cNvPicPr>
          <p:nvPr/>
        </p:nvPicPr>
        <p:blipFill>
          <a:blip r:embed="rId2"/>
          <a:stretch>
            <a:fillRect/>
          </a:stretch>
        </p:blipFill>
        <p:spPr>
          <a:xfrm>
            <a:off x="631174" y="735525"/>
            <a:ext cx="2274005" cy="835224"/>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p:cNvSpPr/>
          <p:nvPr/>
        </p:nvSpPr>
        <p:spPr>
          <a:xfrm>
            <a:off x="350982" y="225007"/>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Hand drawn shrug illustration"/>
          <p:cNvPicPr>
            <a:picLocks noChangeAspect="1" noChangeArrowheads="1"/>
          </p:cNvPicPr>
          <p:nvPr/>
        </p:nvPicPr>
        <p:blipFill>
          <a:blip r:embed="rId2">
            <a:clrChange>
              <a:clrFrom>
                <a:srgbClr val="EAEFF2"/>
              </a:clrFrom>
              <a:clrTo>
                <a:srgbClr val="EAEFF2">
                  <a:alpha val="0"/>
                </a:srgbClr>
              </a:clrTo>
            </a:clrChange>
            <a:extLst>
              <a:ext uri="{28A0092B-C50C-407E-A947-70E740481C1C}">
                <a14:useLocalDpi xmlns:a14="http://schemas.microsoft.com/office/drawing/2010/main" val="0"/>
              </a:ext>
            </a:extLst>
          </a:blip>
          <a:srcRect/>
          <a:stretch>
            <a:fillRect/>
          </a:stretch>
        </p:blipFill>
        <p:spPr bwMode="auto">
          <a:xfrm>
            <a:off x="901122" y="2277338"/>
            <a:ext cx="4714587" cy="4714587"/>
          </a:xfrm>
          <a:prstGeom prst="rect">
            <a:avLst/>
          </a:prstGeom>
          <a:noFill/>
          <a:extLst>
            <a:ext uri="{909E8E84-426E-40DD-AFC4-6F175D3DCCD1}">
              <a14:hiddenFill xmlns:a14="http://schemas.microsoft.com/office/drawing/2010/main">
                <a:solidFill>
                  <a:srgbClr val="FFFFFF"/>
                </a:solidFill>
              </a14:hiddenFill>
            </a:ext>
          </a:extLst>
        </p:spPr>
      </p:pic>
      <p:sp>
        <p:nvSpPr>
          <p:cNvPr id="25" name="Cloud Callout 24"/>
          <p:cNvSpPr/>
          <p:nvPr/>
        </p:nvSpPr>
        <p:spPr>
          <a:xfrm>
            <a:off x="5615709" y="1272801"/>
            <a:ext cx="5838497" cy="3361830"/>
          </a:xfrm>
          <a:prstGeom prst="cloudCallout">
            <a:avLst>
              <a:gd name="adj1" fmla="val -67180"/>
              <a:gd name="adj2" fmla="val 35433"/>
            </a:avLst>
          </a:prstGeom>
          <a:solidFill>
            <a:schemeClr val="accent2">
              <a:lumMod val="20000"/>
              <a:lumOff val="80000"/>
            </a:schemeClr>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283475" y="1983076"/>
            <a:ext cx="4713888" cy="2308324"/>
          </a:xfrm>
          <a:prstGeom prst="rect">
            <a:avLst/>
          </a:prstGeom>
          <a:noFill/>
        </p:spPr>
        <p:txBody>
          <a:bodyPr wrap="square" rtlCol="0">
            <a:spAutoFit/>
          </a:bodyPr>
          <a:lstStyle/>
          <a:p>
            <a:pPr algn="just"/>
            <a:r>
              <a:rPr lang="en-US" sz="3600" dirty="0" err="1"/>
              <a:t>Trong</a:t>
            </a:r>
            <a:r>
              <a:rPr lang="en-US" sz="3600" dirty="0"/>
              <a:t> </a:t>
            </a:r>
            <a:r>
              <a:rPr lang="en-US" sz="3600" dirty="0" err="1"/>
              <a:t>bài</a:t>
            </a:r>
            <a:r>
              <a:rPr lang="en-US" sz="3600" dirty="0"/>
              <a:t> </a:t>
            </a:r>
            <a:r>
              <a:rPr lang="en-US" sz="3600" dirty="0" err="1"/>
              <a:t>đọc</a:t>
            </a:r>
            <a:r>
              <a:rPr lang="vi-VN" sz="3600" dirty="0"/>
              <a:t> </a:t>
            </a:r>
            <a:r>
              <a:rPr lang="en-US" sz="3600" dirty="0" err="1"/>
              <a:t>có</a:t>
            </a:r>
            <a:r>
              <a:rPr lang="en-US" sz="3600" dirty="0"/>
              <a:t> </a:t>
            </a:r>
            <a:r>
              <a:rPr lang="en-US" sz="3600" dirty="0" err="1"/>
              <a:t>những</a:t>
            </a:r>
            <a:r>
              <a:rPr lang="en-US" sz="3600" dirty="0"/>
              <a:t> </a:t>
            </a:r>
            <a:r>
              <a:rPr lang="en-US" sz="3600" dirty="0" err="1"/>
              <a:t>từ</a:t>
            </a:r>
            <a:r>
              <a:rPr lang="en-US" sz="3600" dirty="0"/>
              <a:t> </a:t>
            </a:r>
            <a:r>
              <a:rPr lang="en-US" sz="3600" dirty="0" err="1"/>
              <a:t>nào</a:t>
            </a:r>
            <a:r>
              <a:rPr lang="en-US" sz="3600" dirty="0"/>
              <a:t> </a:t>
            </a:r>
            <a:r>
              <a:rPr lang="en-US" sz="3600" dirty="0" err="1"/>
              <a:t>em</a:t>
            </a:r>
            <a:r>
              <a:rPr lang="en-US" sz="3600" dirty="0"/>
              <a:t> </a:t>
            </a:r>
            <a:r>
              <a:rPr lang="en-US" sz="3600" dirty="0" err="1"/>
              <a:t>chưa</a:t>
            </a:r>
            <a:r>
              <a:rPr lang="en-US" sz="3600" dirty="0"/>
              <a:t> </a:t>
            </a:r>
            <a:r>
              <a:rPr lang="en-US" sz="3600" dirty="0" err="1"/>
              <a:t>hiểu</a:t>
            </a:r>
            <a:r>
              <a:rPr lang="en-US" sz="3600" dirty="0"/>
              <a:t> </a:t>
            </a:r>
            <a:r>
              <a:rPr lang="en-US" sz="3600" dirty="0" err="1"/>
              <a:t>nghĩa</a:t>
            </a:r>
            <a:r>
              <a:rPr lang="en-US" sz="3600" dirty="0"/>
              <a:t>?</a:t>
            </a:r>
            <a:endParaRPr lang="en-US" sz="3600" dirty="0"/>
          </a:p>
          <a:p>
            <a:pPr algn="ctr"/>
            <a:endParaRPr lang="en-US" sz="3600" b="1" dirty="0">
              <a:solidFill>
                <a:srgbClr val="002060"/>
              </a:solidFill>
            </a:endParaRPr>
          </a:p>
        </p:txBody>
      </p:sp>
      <p:pic>
        <p:nvPicPr>
          <p:cNvPr id="27" name="Picture 8" descr="Free vector bullock cart cartoon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9752" y="5428434"/>
            <a:ext cx="2495223" cy="14987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1591154">
            <a:off x="197875" y="-2285"/>
            <a:ext cx="11593581"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Giải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nghĩa</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từ</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khó</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hiểu</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ontrols/>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p:cNvSpPr/>
          <p:nvPr/>
        </p:nvSpPr>
        <p:spPr>
          <a:xfrm>
            <a:off x="350982" y="225007"/>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Rounded Corners 17"/>
          <p:cNvSpPr/>
          <p:nvPr/>
        </p:nvSpPr>
        <p:spPr>
          <a:xfrm>
            <a:off x="2705299" y="1701385"/>
            <a:ext cx="4062917" cy="2649894"/>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solidFill>
                <a:schemeClr val="bg2">
                  <a:lumMod val="10000"/>
                </a:schemeClr>
              </a:solidFill>
              <a:latin typeface="Calibri" panose="020F0502020204030204" pitchFamily="34" charset="0"/>
              <a:cs typeface="Calibri" panose="020F0502020204030204" pitchFamily="34" charset="0"/>
            </a:endParaRPr>
          </a:p>
        </p:txBody>
      </p:sp>
      <p:pic>
        <p:nvPicPr>
          <p:cNvPr id="15"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flipH="1">
            <a:off x="6397748" y="2075174"/>
            <a:ext cx="2724785" cy="493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05526" y="2166473"/>
            <a:ext cx="3696435" cy="1569660"/>
          </a:xfrm>
          <a:prstGeom prst="rect">
            <a:avLst/>
          </a:prstGeom>
          <a:noFill/>
        </p:spPr>
        <p:txBody>
          <a:bodyPr wrap="square">
            <a:spAutoFit/>
          </a:bodyPr>
          <a:lstStyle/>
          <a:p>
            <a:pPr algn="just"/>
            <a:r>
              <a:rPr lang="vi-VN" sz="3200">
                <a:solidFill>
                  <a:srgbClr val="FF33CC"/>
                </a:solidFill>
              </a:rPr>
              <a:t>hớn hở</a:t>
            </a:r>
            <a:r>
              <a:rPr lang="vi-VN" sz="3200">
                <a:solidFill>
                  <a:srgbClr val="002060"/>
                </a:solidFill>
              </a:rPr>
              <a:t> (nét mặt) tươi tỉnh, lộ rõ vẻ vui mừng)</a:t>
            </a:r>
            <a:endParaRPr lang="vi-VN" sz="3200" dirty="0">
              <a:solidFill>
                <a:srgbClr val="002060"/>
              </a:solidFill>
            </a:endParaRPr>
          </a:p>
        </p:txBody>
      </p:sp>
      <p:pic>
        <p:nvPicPr>
          <p:cNvPr id="19"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sp>
        <p:nvSpPr>
          <p:cNvPr id="21" name="TextBox 20"/>
          <p:cNvSpPr txBox="1"/>
          <p:nvPr/>
        </p:nvSpPr>
        <p:spPr>
          <a:xfrm rot="21591154">
            <a:off x="197875" y="-2285"/>
            <a:ext cx="11593581"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Giải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nghĩa</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từ</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khó</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hiểu</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 presetClass="mediacall" presetSubtype="0" fill="hold" nodeType="withEffect">
                                  <p:stCondLst>
                                    <p:cond delay="0"/>
                                  </p:stCondLst>
                                  <p:childTnLst>
                                    <p:cmd type="call" cmd="playFrom(0.0)">
                                      <p:cBhvr>
                                        <p:cTn id="15" dur="367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9"/>
                </p:tgtEl>
              </p:cMediaNode>
            </p:audio>
          </p:childTnLst>
        </p:cTn>
      </p:par>
    </p:tnLst>
    <p:bldLst>
      <p:bldP spid="14"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13" name="Rectangle: Rounded Corners 2"/>
          <p:cNvSpPr/>
          <p:nvPr/>
        </p:nvSpPr>
        <p:spPr>
          <a:xfrm>
            <a:off x="229981" y="51063"/>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Rounded Corners 1"/>
          <p:cNvSpPr/>
          <p:nvPr/>
        </p:nvSpPr>
        <p:spPr>
          <a:xfrm>
            <a:off x="837920" y="1626211"/>
            <a:ext cx="5641861"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9897" y="1851946"/>
            <a:ext cx="7530525" cy="1754326"/>
          </a:xfrm>
          <a:prstGeom prst="rect">
            <a:avLst/>
          </a:prstGeom>
          <a:noFill/>
        </p:spPr>
        <p:txBody>
          <a:bodyPr wrap="square" rtlCol="0">
            <a:spAutoFit/>
          </a:bodyPr>
          <a:lstStyle/>
          <a:p>
            <a:pPr algn="just"/>
            <a:r>
              <a:rPr lang="en-US" sz="3600" dirty="0"/>
              <a:t>     </a:t>
            </a: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 </a:t>
            </a:r>
            <a:endParaRPr lang="en-US" sz="3600" dirty="0"/>
          </a:p>
          <a:p>
            <a:pPr algn="just"/>
            <a:r>
              <a:rPr lang="en-US" sz="3600" dirty="0"/>
              <a:t>     </a:t>
            </a: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endParaRPr lang="en-US" sz="3600" dirty="0"/>
          </a:p>
          <a:p>
            <a:pPr algn="just"/>
            <a:r>
              <a:rPr lang="en-US" sz="3600" dirty="0"/>
              <a:t>     </a:t>
            </a: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endParaRPr lang="en-US" sz="3600" dirty="0"/>
          </a:p>
        </p:txBody>
      </p:sp>
      <p:pic>
        <p:nvPicPr>
          <p:cNvPr id="20"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6729" y="2463524"/>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1549" y="1922900"/>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13492" y="1259803"/>
            <a:ext cx="3008632" cy="856732"/>
          </a:xfrm>
          <a:prstGeom prst="rect">
            <a:avLst/>
          </a:prstGeom>
        </p:spPr>
      </p:pic>
      <p:sp>
        <p:nvSpPr>
          <p:cNvPr id="23" name="TextBox 22"/>
          <p:cNvSpPr txBox="1"/>
          <p:nvPr/>
        </p:nvSpPr>
        <p:spPr>
          <a:xfrm>
            <a:off x="1842979" y="1352249"/>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pic>
        <p:nvPicPr>
          <p:cNvPr id="24"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98356" y="2997054"/>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1"/>
          <p:cNvSpPr/>
          <p:nvPr/>
        </p:nvSpPr>
        <p:spPr>
          <a:xfrm>
            <a:off x="5122124" y="3858779"/>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6"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30780" y="3484703"/>
            <a:ext cx="2999488" cy="854128"/>
          </a:xfrm>
          <a:prstGeom prst="rect">
            <a:avLst/>
          </a:prstGeom>
        </p:spPr>
      </p:pic>
      <p:sp>
        <p:nvSpPr>
          <p:cNvPr id="27" name="TextBox 26"/>
          <p:cNvSpPr txBox="1"/>
          <p:nvPr/>
        </p:nvSpPr>
        <p:spPr>
          <a:xfrm>
            <a:off x="6839207" y="3512870"/>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28" name="TextBox 27"/>
          <p:cNvSpPr txBox="1"/>
          <p:nvPr/>
        </p:nvSpPr>
        <p:spPr>
          <a:xfrm>
            <a:off x="5589200" y="4196883"/>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2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5229089" y="4314297"/>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5247380" y="4817639"/>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5171291" y="5304147"/>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879559" y="437713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5179" y="437713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4660" y="438163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823751" y="4813145"/>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9371" y="4813145"/>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8852" y="4817639"/>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969530" y="5364324"/>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07522" y="5361806"/>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84998" y="5372318"/>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drawn scavenger hunt illustration"/>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3683"/>
          <a:stretch>
            <a:fillRect/>
          </a:stretch>
        </p:blipFill>
        <p:spPr bwMode="auto">
          <a:xfrm rot="10800000" flipV="1">
            <a:off x="393275" y="3687719"/>
            <a:ext cx="4629394" cy="353301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rot="21591154">
            <a:off x="231822" y="39937"/>
            <a:ext cx="11593581" cy="1323439"/>
          </a:xfrm>
          <a:prstGeom prst="rect">
            <a:avLst/>
          </a:prstGeom>
          <a:noFill/>
        </p:spPr>
        <p:txBody>
          <a:bodyPr wrap="square" rtlCol="0">
            <a:spAutoFit/>
          </a:bodyPr>
          <a:lstStyle/>
          <a:p>
            <a:pPr algn="ct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Luyện</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tập</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nối</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tiếp</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đoạn</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theo</a:t>
            </a:r>
            <a:r>
              <a:rPr lang="en-US" sz="8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000" dirty="0" err="1">
                <a:ln w="0"/>
                <a:solidFill>
                  <a:srgbClr val="C00000"/>
                </a:solidFill>
                <a:latin typeface="UTM Edwardian" panose="02040603050506020204" pitchFamily="18" charset="0"/>
                <a:ea typeface="LNTH-LuoLuoNotangYuanTi 1" pitchFamily="2" charset="-128"/>
                <a:cs typeface="LNTH-LuoLuoNotangYuanTi 1" pitchFamily="2" charset="-128"/>
              </a:rPr>
              <a:t>nhóm</a:t>
            </a:r>
            <a:endParaRPr lang="en-US" sz="8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par>
                                <p:cTn id="13" presetID="1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par>
                                <p:cTn id="17" presetID="1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up)">
                                      <p:cBhvr>
                                        <p:cTn id="24" dur="500"/>
                                        <p:tgtEl>
                                          <p:spTgt spid="2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par>
                                <p:cTn id="29" presetID="1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cTn>
                              </p:par>
                              <p:par>
                                <p:cTn id="37" presetID="1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p:tgtEl>
                                          <p:spTgt spid="26"/>
                                        </p:tgtEl>
                                        <p:attrNameLst>
                                          <p:attrName>ppt_y</p:attrName>
                                        </p:attrNameLst>
                                      </p:cBhvr>
                                      <p:tavLst>
                                        <p:tav tm="0">
                                          <p:val>
                                            <p:strVal val="#ppt_y+#ppt_h*1.125000"/>
                                          </p:val>
                                        </p:tav>
                                        <p:tav tm="100000">
                                          <p:val>
                                            <p:strVal val="#ppt_y"/>
                                          </p:val>
                                        </p:tav>
                                      </p:tavLst>
                                    </p:anim>
                                    <p:animEffect transition="in" filter="wipe(up)">
                                      <p:cBhvr>
                                        <p:cTn id="40" dur="500"/>
                                        <p:tgtEl>
                                          <p:spTgt spid="26"/>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ppt_y</p:attrName>
                                        </p:attrNameLst>
                                      </p:cBhvr>
                                      <p:tavLst>
                                        <p:tav tm="0">
                                          <p:val>
                                            <p:strVal val="#ppt_y+#ppt_h*1.125000"/>
                                          </p:val>
                                        </p:tav>
                                        <p:tav tm="100000">
                                          <p:val>
                                            <p:strVal val="#ppt_y"/>
                                          </p:val>
                                        </p:tav>
                                      </p:tavLst>
                                    </p:anim>
                                    <p:animEffect transition="in" filter="wipe(up)">
                                      <p:cBhvr>
                                        <p:cTn id="44" dur="500"/>
                                        <p:tgtEl>
                                          <p:spTgt spid="27"/>
                                        </p:tgtEl>
                                      </p:cBhvr>
                                    </p:animEffect>
                                  </p:childTnLst>
                                </p:cTn>
                              </p:par>
                              <p:par>
                                <p:cTn id="45" presetID="1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p:tgtEl>
                                          <p:spTgt spid="31"/>
                                        </p:tgtEl>
                                        <p:attrNameLst>
                                          <p:attrName>ppt_y</p:attrName>
                                        </p:attrNameLst>
                                      </p:cBhvr>
                                      <p:tavLst>
                                        <p:tav tm="0">
                                          <p:val>
                                            <p:strVal val="#ppt_y+#ppt_h*1.125000"/>
                                          </p:val>
                                        </p:tav>
                                        <p:tav tm="100000">
                                          <p:val>
                                            <p:strVal val="#ppt_y"/>
                                          </p:val>
                                        </p:tav>
                                      </p:tavLst>
                                    </p:anim>
                                    <p:animEffect transition="in" filter="wipe(up)">
                                      <p:cBhvr>
                                        <p:cTn id="48" dur="500"/>
                                        <p:tgtEl>
                                          <p:spTgt spid="31"/>
                                        </p:tgtEl>
                                      </p:cBhvr>
                                    </p:animEffect>
                                  </p:childTnLst>
                                </p:cTn>
                              </p:par>
                              <p:par>
                                <p:cTn id="49" presetID="1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up)">
                                      <p:cBhvr>
                                        <p:cTn id="52" dur="500"/>
                                        <p:tgtEl>
                                          <p:spTgt spid="29"/>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up)">
                                      <p:cBhvr>
                                        <p:cTn id="60" dur="500"/>
                                        <p:tgtEl>
                                          <p:spTgt spid="28"/>
                                        </p:tgtEl>
                                      </p:cBhvr>
                                    </p:animEffect>
                                  </p:childTnLst>
                                </p:cTn>
                              </p:par>
                              <p:par>
                                <p:cTn id="61" presetID="12" presetClass="entr" presetSubtype="4"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p:tgtEl>
                                          <p:spTgt spid="34"/>
                                        </p:tgtEl>
                                        <p:attrNameLst>
                                          <p:attrName>ppt_y</p:attrName>
                                        </p:attrNameLst>
                                      </p:cBhvr>
                                      <p:tavLst>
                                        <p:tav tm="0">
                                          <p:val>
                                            <p:strVal val="#ppt_y+#ppt_h*1.125000"/>
                                          </p:val>
                                        </p:tav>
                                        <p:tav tm="100000">
                                          <p:val>
                                            <p:strVal val="#ppt_y"/>
                                          </p:val>
                                        </p:tav>
                                      </p:tavLst>
                                    </p:anim>
                                    <p:animEffect transition="in" filter="wipe(up)">
                                      <p:cBhvr>
                                        <p:cTn id="64" dur="500"/>
                                        <p:tgtEl>
                                          <p:spTgt spid="34"/>
                                        </p:tgtEl>
                                      </p:cBhvr>
                                    </p:animEffect>
                                  </p:childTnLst>
                                </p:cTn>
                              </p:par>
                              <p:par>
                                <p:cTn id="65" presetID="12" presetClass="entr" presetSubtype="4"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par>
                                <p:cTn id="69" presetID="1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p:tgtEl>
                                          <p:spTgt spid="33"/>
                                        </p:tgtEl>
                                        <p:attrNameLst>
                                          <p:attrName>ppt_y</p:attrName>
                                        </p:attrNameLst>
                                      </p:cBhvr>
                                      <p:tavLst>
                                        <p:tav tm="0">
                                          <p:val>
                                            <p:strVal val="#ppt_y+#ppt_h*1.125000"/>
                                          </p:val>
                                        </p:tav>
                                        <p:tav tm="100000">
                                          <p:val>
                                            <p:strVal val="#ppt_y"/>
                                          </p:val>
                                        </p:tav>
                                      </p:tavLst>
                                    </p:anim>
                                    <p:animEffect transition="in" filter="wipe(up)">
                                      <p:cBhvr>
                                        <p:cTn id="72" dur="500"/>
                                        <p:tgtEl>
                                          <p:spTgt spid="33"/>
                                        </p:tgtEl>
                                      </p:cBhvr>
                                    </p:animEffect>
                                  </p:childTnLst>
                                </p:cTn>
                              </p:par>
                              <p:par>
                                <p:cTn id="73" presetID="12" presetClass="entr" presetSubtype="4"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p:tgtEl>
                                          <p:spTgt spid="37"/>
                                        </p:tgtEl>
                                        <p:attrNameLst>
                                          <p:attrName>ppt_y</p:attrName>
                                        </p:attrNameLst>
                                      </p:cBhvr>
                                      <p:tavLst>
                                        <p:tav tm="0">
                                          <p:val>
                                            <p:strVal val="#ppt_y+#ppt_h*1.125000"/>
                                          </p:val>
                                        </p:tav>
                                        <p:tav tm="100000">
                                          <p:val>
                                            <p:strVal val="#ppt_y"/>
                                          </p:val>
                                        </p:tav>
                                      </p:tavLst>
                                    </p:anim>
                                    <p:animEffect transition="in" filter="wipe(up)">
                                      <p:cBhvr>
                                        <p:cTn id="76" dur="500"/>
                                        <p:tgtEl>
                                          <p:spTgt spid="37"/>
                                        </p:tgtEl>
                                      </p:cBhvr>
                                    </p:animEffect>
                                  </p:childTnLst>
                                </p:cTn>
                              </p:par>
                              <p:par>
                                <p:cTn id="77" presetID="12" presetClass="entr" presetSubtype="4"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p:tgtEl>
                                          <p:spTgt spid="36"/>
                                        </p:tgtEl>
                                        <p:attrNameLst>
                                          <p:attrName>ppt_y</p:attrName>
                                        </p:attrNameLst>
                                      </p:cBhvr>
                                      <p:tavLst>
                                        <p:tav tm="0">
                                          <p:val>
                                            <p:strVal val="#ppt_y+#ppt_h*1.125000"/>
                                          </p:val>
                                        </p:tav>
                                        <p:tav tm="100000">
                                          <p:val>
                                            <p:strVal val="#ppt_y"/>
                                          </p:val>
                                        </p:tav>
                                      </p:tavLst>
                                    </p:anim>
                                    <p:animEffect transition="in" filter="wipe(up)">
                                      <p:cBhvr>
                                        <p:cTn id="80" dur="500"/>
                                        <p:tgtEl>
                                          <p:spTgt spid="36"/>
                                        </p:tgtEl>
                                      </p:cBhvr>
                                    </p:animEffect>
                                  </p:childTnLst>
                                </p:cTn>
                              </p:par>
                              <p:par>
                                <p:cTn id="81" presetID="12" presetClass="entr" presetSubtype="4"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p:tgtEl>
                                          <p:spTgt spid="35"/>
                                        </p:tgtEl>
                                        <p:attrNameLst>
                                          <p:attrName>ppt_y</p:attrName>
                                        </p:attrNameLst>
                                      </p:cBhvr>
                                      <p:tavLst>
                                        <p:tav tm="0">
                                          <p:val>
                                            <p:strVal val="#ppt_y+#ppt_h*1.125000"/>
                                          </p:val>
                                        </p:tav>
                                        <p:tav tm="100000">
                                          <p:val>
                                            <p:strVal val="#ppt_y"/>
                                          </p:val>
                                        </p:tav>
                                      </p:tavLst>
                                    </p:anim>
                                    <p:animEffect transition="in" filter="wipe(up)">
                                      <p:cBhvr>
                                        <p:cTn id="84" dur="500"/>
                                        <p:tgtEl>
                                          <p:spTgt spid="35"/>
                                        </p:tgtEl>
                                      </p:cBhvr>
                                    </p:animEffect>
                                  </p:childTnLst>
                                </p:cTn>
                              </p:par>
                              <p:par>
                                <p:cTn id="85" presetID="12" presetClass="entr" presetSubtype="4"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p:tgtEl>
                                          <p:spTgt spid="38"/>
                                        </p:tgtEl>
                                        <p:attrNameLst>
                                          <p:attrName>ppt_y</p:attrName>
                                        </p:attrNameLst>
                                      </p:cBhvr>
                                      <p:tavLst>
                                        <p:tav tm="0">
                                          <p:val>
                                            <p:strVal val="#ppt_y+#ppt_h*1.125000"/>
                                          </p:val>
                                        </p:tav>
                                        <p:tav tm="100000">
                                          <p:val>
                                            <p:strVal val="#ppt_y"/>
                                          </p:val>
                                        </p:tav>
                                      </p:tavLst>
                                    </p:anim>
                                    <p:animEffect transition="in" filter="wipe(up)">
                                      <p:cBhvr>
                                        <p:cTn id="88" dur="500"/>
                                        <p:tgtEl>
                                          <p:spTgt spid="38"/>
                                        </p:tgtEl>
                                      </p:cBhvr>
                                    </p:animEffect>
                                  </p:childTnLst>
                                </p:cTn>
                              </p:par>
                              <p:par>
                                <p:cTn id="89" presetID="12" presetClass="entr" presetSubtype="4"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p:tgtEl>
                                          <p:spTgt spid="40"/>
                                        </p:tgtEl>
                                        <p:attrNameLst>
                                          <p:attrName>ppt_y</p:attrName>
                                        </p:attrNameLst>
                                      </p:cBhvr>
                                      <p:tavLst>
                                        <p:tav tm="0">
                                          <p:val>
                                            <p:strVal val="#ppt_y+#ppt_h*1.125000"/>
                                          </p:val>
                                        </p:tav>
                                        <p:tav tm="100000">
                                          <p:val>
                                            <p:strVal val="#ppt_y"/>
                                          </p:val>
                                        </p:tav>
                                      </p:tavLst>
                                    </p:anim>
                                    <p:animEffect transition="in" filter="wipe(up)">
                                      <p:cBhvr>
                                        <p:cTn id="92" dur="500"/>
                                        <p:tgtEl>
                                          <p:spTgt spid="40"/>
                                        </p:tgtEl>
                                      </p:cBhvr>
                                    </p:animEffect>
                                  </p:childTnLst>
                                </p:cTn>
                              </p:par>
                              <p:par>
                                <p:cTn id="93" presetID="12" presetClass="entr" presetSubtype="4"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p:tgtEl>
                                          <p:spTgt spid="39"/>
                                        </p:tgtEl>
                                        <p:attrNameLst>
                                          <p:attrName>ppt_y</p:attrName>
                                        </p:attrNameLst>
                                      </p:cBhvr>
                                      <p:tavLst>
                                        <p:tav tm="0">
                                          <p:val>
                                            <p:strVal val="#ppt_y+#ppt_h*1.125000"/>
                                          </p:val>
                                        </p:tav>
                                        <p:tav tm="100000">
                                          <p:val>
                                            <p:strVal val="#ppt_y"/>
                                          </p:val>
                                        </p:tav>
                                      </p:tavLst>
                                    </p:anim>
                                    <p:animEffect transition="in" filter="wipe(up)">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p:bldP spid="25" grpId="0" animBg="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745" y="1647536"/>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Rectangle: Rounded Corners 21"/>
          <p:cNvSpPr/>
          <p:nvPr/>
        </p:nvSpPr>
        <p:spPr>
          <a:xfrm>
            <a:off x="4599609" y="2656879"/>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08265" y="2282803"/>
            <a:ext cx="2999488" cy="854128"/>
          </a:xfrm>
          <a:prstGeom prst="rect">
            <a:avLst/>
          </a:prstGeom>
        </p:spPr>
      </p:pic>
      <p:sp>
        <p:nvSpPr>
          <p:cNvPr id="28" name="TextBox 27"/>
          <p:cNvSpPr txBox="1"/>
          <p:nvPr/>
        </p:nvSpPr>
        <p:spPr>
          <a:xfrm>
            <a:off x="6316692" y="2310970"/>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29" name="TextBox 28"/>
          <p:cNvSpPr txBox="1"/>
          <p:nvPr/>
        </p:nvSpPr>
        <p:spPr>
          <a:xfrm>
            <a:off x="5066685" y="2994983"/>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30"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4706574" y="3112397"/>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4724865" y="3615739"/>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4648776" y="4102247"/>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357044" y="317523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2664" y="317523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2145" y="317973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301236" y="3611245"/>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6856" y="3611245"/>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76337" y="3615739"/>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447015" y="4162424"/>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5007" y="4159906"/>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2483" y="4170418"/>
            <a:ext cx="385059" cy="38505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rot="21591154">
            <a:off x="197875" y="-2285"/>
            <a:ext cx="11593581"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Thi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đua</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trước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lớp</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par>
                                <p:cTn id="17" presetID="1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up)">
                                      <p:cBhvr>
                                        <p:cTn id="20" dur="500"/>
                                        <p:tgtEl>
                                          <p:spTgt spid="32"/>
                                        </p:tgtEl>
                                      </p:cBhvr>
                                    </p:animEffect>
                                  </p:childTnLst>
                                </p:cTn>
                              </p:par>
                              <p:par>
                                <p:cTn id="21" presetID="1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up)">
                                      <p:cBhvr>
                                        <p:cTn id="24" dur="500"/>
                                        <p:tgtEl>
                                          <p:spTgt spid="30"/>
                                        </p:tgtEl>
                                      </p:cBhvr>
                                    </p:animEffect>
                                  </p:childTnLst>
                                </p:cTn>
                              </p:par>
                              <p:par>
                                <p:cTn id="25" presetID="1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ppt_y</p:attrName>
                                        </p:attrNameLst>
                                      </p:cBhvr>
                                      <p:tavLst>
                                        <p:tav tm="0">
                                          <p:val>
                                            <p:strVal val="#ppt_y+#ppt_h*1.125000"/>
                                          </p:val>
                                        </p:tav>
                                        <p:tav tm="100000">
                                          <p:val>
                                            <p:strVal val="#ppt_y"/>
                                          </p:val>
                                        </p:tav>
                                      </p:tavLst>
                                    </p:anim>
                                    <p:animEffect transition="in" filter="wipe(up)">
                                      <p:cBhvr>
                                        <p:cTn id="28" dur="500"/>
                                        <p:tgtEl>
                                          <p:spTgt spid="3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p:tgtEl>
                                          <p:spTgt spid="29"/>
                                        </p:tgtEl>
                                        <p:attrNameLst>
                                          <p:attrName>ppt_y</p:attrName>
                                        </p:attrNameLst>
                                      </p:cBhvr>
                                      <p:tavLst>
                                        <p:tav tm="0">
                                          <p:val>
                                            <p:strVal val="#ppt_y+#ppt_h*1.125000"/>
                                          </p:val>
                                        </p:tav>
                                        <p:tav tm="100000">
                                          <p:val>
                                            <p:strVal val="#ppt_y"/>
                                          </p:val>
                                        </p:tav>
                                      </p:tavLst>
                                    </p:anim>
                                    <p:animEffect transition="in" filter="wipe(up)">
                                      <p:cBhvr>
                                        <p:cTn id="32" dur="500"/>
                                        <p:tgtEl>
                                          <p:spTgt spid="29"/>
                                        </p:tgtEl>
                                      </p:cBhvr>
                                    </p:animEffect>
                                  </p:childTnLst>
                                </p:cTn>
                              </p:par>
                              <p:par>
                                <p:cTn id="33" presetID="1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p:tgtEl>
                                          <p:spTgt spid="35"/>
                                        </p:tgtEl>
                                        <p:attrNameLst>
                                          <p:attrName>ppt_y</p:attrName>
                                        </p:attrNameLst>
                                      </p:cBhvr>
                                      <p:tavLst>
                                        <p:tav tm="0">
                                          <p:val>
                                            <p:strVal val="#ppt_y+#ppt_h*1.125000"/>
                                          </p:val>
                                        </p:tav>
                                        <p:tav tm="100000">
                                          <p:val>
                                            <p:strVal val="#ppt_y"/>
                                          </p:val>
                                        </p:tav>
                                      </p:tavLst>
                                    </p:anim>
                                    <p:animEffect transition="in" filter="wipe(up)">
                                      <p:cBhvr>
                                        <p:cTn id="36" dur="500"/>
                                        <p:tgtEl>
                                          <p:spTgt spid="35"/>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p:tgtEl>
                                          <p:spTgt spid="33"/>
                                        </p:tgtEl>
                                        <p:attrNameLst>
                                          <p:attrName>ppt_y</p:attrName>
                                        </p:attrNameLst>
                                      </p:cBhvr>
                                      <p:tavLst>
                                        <p:tav tm="0">
                                          <p:val>
                                            <p:strVal val="#ppt_y+#ppt_h*1.125000"/>
                                          </p:val>
                                        </p:tav>
                                        <p:tav tm="100000">
                                          <p:val>
                                            <p:strVal val="#ppt_y"/>
                                          </p:val>
                                        </p:tav>
                                      </p:tavLst>
                                    </p:anim>
                                    <p:animEffect transition="in" filter="wipe(up)">
                                      <p:cBhvr>
                                        <p:cTn id="40" dur="500"/>
                                        <p:tgtEl>
                                          <p:spTgt spid="33"/>
                                        </p:tgtEl>
                                      </p:cBhvr>
                                    </p:animEffect>
                                  </p:childTnLst>
                                </p:cTn>
                              </p:par>
                              <p:par>
                                <p:cTn id="41" presetID="12" presetClass="entr" presetSubtype="4"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ppt_y</p:attrName>
                                        </p:attrNameLst>
                                      </p:cBhvr>
                                      <p:tavLst>
                                        <p:tav tm="0">
                                          <p:val>
                                            <p:strVal val="#ppt_y+#ppt_h*1.125000"/>
                                          </p:val>
                                        </p:tav>
                                        <p:tav tm="100000">
                                          <p:val>
                                            <p:strVal val="#ppt_y"/>
                                          </p:val>
                                        </p:tav>
                                      </p:tavLst>
                                    </p:anim>
                                    <p:animEffect transition="in" filter="wipe(up)">
                                      <p:cBhvr>
                                        <p:cTn id="44" dur="500"/>
                                        <p:tgtEl>
                                          <p:spTgt spid="34"/>
                                        </p:tgtEl>
                                      </p:cBhvr>
                                    </p:animEffect>
                                  </p:childTnLst>
                                </p:cTn>
                              </p:par>
                              <p:par>
                                <p:cTn id="45" presetID="1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p:tgtEl>
                                          <p:spTgt spid="38"/>
                                        </p:tgtEl>
                                        <p:attrNameLst>
                                          <p:attrName>ppt_y</p:attrName>
                                        </p:attrNameLst>
                                      </p:cBhvr>
                                      <p:tavLst>
                                        <p:tav tm="0">
                                          <p:val>
                                            <p:strVal val="#ppt_y+#ppt_h*1.125000"/>
                                          </p:val>
                                        </p:tav>
                                        <p:tav tm="100000">
                                          <p:val>
                                            <p:strVal val="#ppt_y"/>
                                          </p:val>
                                        </p:tav>
                                      </p:tavLst>
                                    </p:anim>
                                    <p:animEffect transition="in" filter="wipe(up)">
                                      <p:cBhvr>
                                        <p:cTn id="48" dur="500"/>
                                        <p:tgtEl>
                                          <p:spTgt spid="38"/>
                                        </p:tgtEl>
                                      </p:cBhvr>
                                    </p:animEffect>
                                  </p:childTnLst>
                                </p:cTn>
                              </p:par>
                              <p:par>
                                <p:cTn id="49" presetID="1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p:tgtEl>
                                          <p:spTgt spid="37"/>
                                        </p:tgtEl>
                                        <p:attrNameLst>
                                          <p:attrName>ppt_y</p:attrName>
                                        </p:attrNameLst>
                                      </p:cBhvr>
                                      <p:tavLst>
                                        <p:tav tm="0">
                                          <p:val>
                                            <p:strVal val="#ppt_y+#ppt_h*1.125000"/>
                                          </p:val>
                                        </p:tav>
                                        <p:tav tm="100000">
                                          <p:val>
                                            <p:strVal val="#ppt_y"/>
                                          </p:val>
                                        </p:tav>
                                      </p:tavLst>
                                    </p:anim>
                                    <p:animEffect transition="in" filter="wipe(up)">
                                      <p:cBhvr>
                                        <p:cTn id="52" dur="500"/>
                                        <p:tgtEl>
                                          <p:spTgt spid="37"/>
                                        </p:tgtEl>
                                      </p:cBhvr>
                                    </p:animEffect>
                                  </p:childTnLst>
                                </p:cTn>
                              </p:par>
                              <p:par>
                                <p:cTn id="53" presetID="1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p:tgtEl>
                                          <p:spTgt spid="36"/>
                                        </p:tgtEl>
                                        <p:attrNameLst>
                                          <p:attrName>ppt_y</p:attrName>
                                        </p:attrNameLst>
                                      </p:cBhvr>
                                      <p:tavLst>
                                        <p:tav tm="0">
                                          <p:val>
                                            <p:strVal val="#ppt_y+#ppt_h*1.125000"/>
                                          </p:val>
                                        </p:tav>
                                        <p:tav tm="100000">
                                          <p:val>
                                            <p:strVal val="#ppt_y"/>
                                          </p:val>
                                        </p:tav>
                                      </p:tavLst>
                                    </p:anim>
                                    <p:animEffect transition="in" filter="wipe(up)">
                                      <p:cBhvr>
                                        <p:cTn id="56" dur="500"/>
                                        <p:tgtEl>
                                          <p:spTgt spid="36"/>
                                        </p:tgtEl>
                                      </p:cBhvr>
                                    </p:animEffect>
                                  </p:childTnLst>
                                </p:cTn>
                              </p:par>
                              <p:par>
                                <p:cTn id="57" presetID="1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p:tgtEl>
                                          <p:spTgt spid="39"/>
                                        </p:tgtEl>
                                        <p:attrNameLst>
                                          <p:attrName>ppt_y</p:attrName>
                                        </p:attrNameLst>
                                      </p:cBhvr>
                                      <p:tavLst>
                                        <p:tav tm="0">
                                          <p:val>
                                            <p:strVal val="#ppt_y+#ppt_h*1.125000"/>
                                          </p:val>
                                        </p:tav>
                                        <p:tav tm="100000">
                                          <p:val>
                                            <p:strVal val="#ppt_y"/>
                                          </p:val>
                                        </p:tav>
                                      </p:tavLst>
                                    </p:anim>
                                    <p:animEffect transition="in" filter="wipe(up)">
                                      <p:cBhvr>
                                        <p:cTn id="60" dur="500"/>
                                        <p:tgtEl>
                                          <p:spTgt spid="39"/>
                                        </p:tgtEl>
                                      </p:cBhvr>
                                    </p:animEffect>
                                  </p:childTnLst>
                                </p:cTn>
                              </p:par>
                              <p:par>
                                <p:cTn id="61" presetID="1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p:tgtEl>
                                          <p:spTgt spid="41"/>
                                        </p:tgtEl>
                                        <p:attrNameLst>
                                          <p:attrName>ppt_y</p:attrName>
                                        </p:attrNameLst>
                                      </p:cBhvr>
                                      <p:tavLst>
                                        <p:tav tm="0">
                                          <p:val>
                                            <p:strVal val="#ppt_y+#ppt_h*1.125000"/>
                                          </p:val>
                                        </p:tav>
                                        <p:tav tm="100000">
                                          <p:val>
                                            <p:strVal val="#ppt_y"/>
                                          </p:val>
                                        </p:tav>
                                      </p:tavLst>
                                    </p:anim>
                                    <p:animEffect transition="in" filter="wipe(up)">
                                      <p:cBhvr>
                                        <p:cTn id="64" dur="500"/>
                                        <p:tgtEl>
                                          <p:spTgt spid="41"/>
                                        </p:tgtEl>
                                      </p:cBhvr>
                                    </p:animEffect>
                                  </p:childTnLst>
                                </p:cTn>
                              </p:par>
                              <p:par>
                                <p:cTn id="65" presetID="1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p:tgtEl>
                                          <p:spTgt spid="40"/>
                                        </p:tgtEl>
                                        <p:attrNameLst>
                                          <p:attrName>ppt_y</p:attrName>
                                        </p:attrNameLst>
                                      </p:cBhvr>
                                      <p:tavLst>
                                        <p:tav tm="0">
                                          <p:val>
                                            <p:strVal val="#ppt_y+#ppt_h*1.125000"/>
                                          </p:val>
                                        </p:tav>
                                        <p:tav tm="100000">
                                          <p:val>
                                            <p:strVal val="#ppt_y"/>
                                          </p:val>
                                        </p:tav>
                                      </p:tavLst>
                                    </p:anim>
                                    <p:animEffect transition="in" filter="wipe(up)">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p:cNvPicPr>
            <a:picLocks noChangeAspect="1"/>
          </p:cNvPicPr>
          <p:nvPr/>
        </p:nvPicPr>
        <p:blipFill>
          <a:blip r:embed="rId1"/>
          <a:srcRect/>
          <a:stretch>
            <a:fillRect/>
          </a:stretch>
        </p:blipFill>
        <p:spPr>
          <a:xfrm>
            <a:off x="4099496" y="3436650"/>
            <a:ext cx="3686759" cy="3204408"/>
          </a:xfrm>
          <a:prstGeom prst="rect">
            <a:avLst/>
          </a:prstGeom>
        </p:spPr>
      </p:pic>
      <p:pic>
        <p:nvPicPr>
          <p:cNvPr id="9218" name="Picture 2" descr="Free vector fireworks design for diwali"/>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5450" y="1212662"/>
            <a:ext cx="3182342" cy="31823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1611" b="46810"/>
          <a:stretch>
            <a:fillRect/>
          </a:stretch>
        </p:blipFill>
        <p:spPr bwMode="auto">
          <a:xfrm>
            <a:off x="1369336" y="2450327"/>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45077" r="58049" b="1733"/>
          <a:stretch>
            <a:fillRect/>
          </a:stretch>
        </p:blipFill>
        <p:spPr bwMode="auto">
          <a:xfrm>
            <a:off x="7453745" y="1496142"/>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838" t="19363" r="28773" b="27447"/>
          <a:stretch>
            <a:fillRect/>
          </a:stretch>
        </p:blipFill>
        <p:spPr bwMode="auto">
          <a:xfrm>
            <a:off x="8975807" y="3686464"/>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624" t="43373" r="3987" b="3437"/>
          <a:stretch>
            <a:fillRect/>
          </a:stretch>
        </p:blipFill>
        <p:spPr bwMode="auto">
          <a:xfrm>
            <a:off x="-703435" y="4433551"/>
            <a:ext cx="2289031" cy="3171536"/>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8"/>
          <p:cNvSpPr txBox="1"/>
          <p:nvPr/>
        </p:nvSpPr>
        <p:spPr>
          <a:xfrm>
            <a:off x="2906898" y="0"/>
            <a:ext cx="7313427" cy="1754326"/>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UTM Mother" panose="02040603050506020204" pitchFamily="18" charset="0"/>
              </a:rPr>
              <a:t>Bình</a:t>
            </a:r>
            <a:r>
              <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rPr>
              <a:t> </a:t>
            </a:r>
            <a:r>
              <a:rPr kumimoji="0" lang="en-US" altLang="zh-CN" sz="5400" b="1" i="0" u="none" strike="noStrike" kern="1200" cap="none" spc="0" normalizeH="0" noProof="0" dirty="0" err="1">
                <a:ln>
                  <a:noFill/>
                </a:ln>
                <a:solidFill>
                  <a:srgbClr val="FF0000"/>
                </a:solidFill>
                <a:effectLst/>
                <a:uLnTx/>
                <a:uFillTx/>
                <a:latin typeface="UTM Mother" panose="02040603050506020204" pitchFamily="18" charset="0"/>
              </a:rPr>
              <a:t>chọn</a:t>
            </a:r>
            <a:endPar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aseline="0" dirty="0" err="1">
                <a:solidFill>
                  <a:srgbClr val="FF0000"/>
                </a:solidFill>
                <a:latin typeface="UTM Mother" panose="02040603050506020204" pitchFamily="18" charset="0"/>
              </a:rPr>
              <a:t>Nhóm</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đọc</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tốt</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nhất</a:t>
            </a:r>
            <a:endParaRPr kumimoji="0" lang="zh-CN" altLang="en-US" sz="5400" b="1" i="0" u="none" strike="noStrike" kern="1200" cap="none" spc="0" normalizeH="0" baseline="0" noProof="0" dirty="0">
              <a:ln>
                <a:noFill/>
              </a:ln>
              <a:solidFill>
                <a:srgbClr val="FF0000"/>
              </a:solidFill>
              <a:effectLst/>
              <a:uLnTx/>
              <a:uFillTx/>
              <a:latin typeface="UTM Mother" panose="02040603050506020204" pitchFamily="18" charset="0"/>
            </a:endParaRPr>
          </a:p>
        </p:txBody>
      </p:sp>
    </p:spTree>
    <p:controls/>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1135" y="2051185"/>
            <a:ext cx="9254530" cy="1377815"/>
          </a:xfrm>
          <a:prstGeom prst="rect">
            <a:avLst/>
          </a:prstGeom>
        </p:spPr>
      </p:pic>
      <p:pic>
        <p:nvPicPr>
          <p:cNvPr id="3" name="Picture 2"/>
          <p:cNvPicPr>
            <a:picLocks noChangeAspect="1"/>
          </p:cNvPicPr>
          <p:nvPr/>
        </p:nvPicPr>
        <p:blipFill>
          <a:blip r:embed="rId3"/>
          <a:stretch>
            <a:fillRect/>
          </a:stretch>
        </p:blipFill>
        <p:spPr>
          <a:xfrm>
            <a:off x="5093749" y="785553"/>
            <a:ext cx="5090601" cy="15911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grpSp>
        <p:nvGrpSpPr>
          <p:cNvPr id="37" name="Group 36"/>
          <p:cNvGrpSpPr/>
          <p:nvPr/>
        </p:nvGrpSpPr>
        <p:grpSpPr>
          <a:xfrm>
            <a:off x="206991" y="529145"/>
            <a:ext cx="11798300" cy="5985469"/>
            <a:chOff x="196850" y="158750"/>
            <a:chExt cx="11798300" cy="6540500"/>
          </a:xfrm>
        </p:grpSpPr>
        <p:sp>
          <p:nvSpPr>
            <p:cNvPr id="38" name="Rounded Rectangle 37"/>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234244" y="985568"/>
            <a:ext cx="9035289" cy="1455480"/>
            <a:chOff x="1645027" y="749938"/>
            <a:chExt cx="7870388" cy="1278193"/>
          </a:xfrm>
        </p:grpSpPr>
        <p:sp>
          <p:nvSpPr>
            <p:cNvPr id="41" name="TextBox 40"/>
            <p:cNvSpPr txBox="1"/>
            <p:nvPr/>
          </p:nvSpPr>
          <p:spPr>
            <a:xfrm>
              <a:off x="1717075" y="749938"/>
              <a:ext cx="7798340" cy="627987"/>
            </a:xfrm>
            <a:prstGeom prst="roundRect">
              <a:avLst/>
            </a:prstGeom>
            <a:solidFill>
              <a:schemeClr val="accent2">
                <a:lumMod val="40000"/>
                <a:lumOff val="60000"/>
              </a:schemeClr>
            </a:solidFill>
            <a:ln w="28575">
              <a:solidFill>
                <a:schemeClr val="accent2"/>
              </a:solidFill>
              <a:prstDash val="dash"/>
            </a:ln>
          </p:spPr>
          <p:txBody>
            <a:bodyPr wrap="square" rtlCol="0">
              <a:spAutoFit/>
            </a:bodyPr>
            <a:lstStyle/>
            <a:p>
              <a:endParaRPr lang="en-US" sz="3600" dirty="0">
                <a:latin typeface="Calibri" panose="020F0502020204030204" pitchFamily="34" charset="0"/>
              </a:endParaRPr>
            </a:p>
          </p:txBody>
        </p:sp>
        <p:sp>
          <p:nvSpPr>
            <p:cNvPr id="42" name="TextBox 41"/>
            <p:cNvSpPr txBox="1"/>
            <p:nvPr/>
          </p:nvSpPr>
          <p:spPr>
            <a:xfrm>
              <a:off x="1645027" y="861870"/>
              <a:ext cx="7870388" cy="1166261"/>
            </a:xfrm>
            <a:prstGeom prst="roundRect">
              <a:avLst/>
            </a:prstGeom>
            <a:solidFill>
              <a:schemeClr val="accent2">
                <a:lumMod val="20000"/>
                <a:lumOff val="80000"/>
              </a:schemeClr>
            </a:solidFill>
            <a:ln>
              <a:solidFill>
                <a:schemeClr val="accent2"/>
              </a:solidFill>
            </a:ln>
          </p:spPr>
          <p:txBody>
            <a:bodyPr wrap="square" rtlCol="0">
              <a:spAutoFit/>
            </a:bodyPr>
            <a:lstStyle/>
            <a:p>
              <a:pPr algn="ctr"/>
              <a:r>
                <a:rPr lang="vi-VN" sz="3600">
                  <a:latin typeface="Calibri" panose="020F0502020204030204" pitchFamily="34" charset="0"/>
                </a:rPr>
                <a:t>Nói về một niềm vui của em trong ngày sinh nhật hoặc một dịp</a:t>
              </a:r>
              <a:r>
                <a:rPr lang="en-US" sz="3600">
                  <a:latin typeface="Calibri" panose="020F0502020204030204" pitchFamily="34" charset="0"/>
                </a:rPr>
                <a:t> </a:t>
              </a:r>
              <a:r>
                <a:rPr lang="vi-VN" sz="3600">
                  <a:latin typeface="Calibri" panose="020F0502020204030204" pitchFamily="34" charset="0"/>
                </a:rPr>
                <a:t>đặc biệt.</a:t>
              </a:r>
              <a:endParaRPr lang="en-US" sz="3600" dirty="0">
                <a:latin typeface="Calibri" panose="020F0502020204030204" pitchFamily="34" charset="0"/>
              </a:endParaRPr>
            </a:p>
          </p:txBody>
        </p:sp>
      </p:grpSp>
      <p:sp>
        <p:nvSpPr>
          <p:cNvPr id="43" name="Cloud 42"/>
          <p:cNvSpPr/>
          <p:nvPr/>
        </p:nvSpPr>
        <p:spPr>
          <a:xfrm>
            <a:off x="3361196" y="2891272"/>
            <a:ext cx="4756435" cy="3030942"/>
          </a:xfrm>
          <a:prstGeom prst="cloud">
            <a:avLst/>
          </a:prstGeom>
          <a:solidFill>
            <a:schemeClr val="bg1"/>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Free vector women talking with blank spa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333" b="100000" l="41693" r="61502"/>
                    </a14:imgEffect>
                  </a14:imgLayer>
                </a14:imgProps>
              </a:ext>
              <a:ext uri="{28A0092B-C50C-407E-A947-70E740481C1C}">
                <a14:useLocalDpi xmlns:a14="http://schemas.microsoft.com/office/drawing/2010/main" val="0"/>
              </a:ext>
            </a:extLst>
          </a:blip>
          <a:srcRect l="42630" t="54143" r="36360"/>
          <a:stretch>
            <a:fillRect/>
          </a:stretch>
        </p:blipFill>
        <p:spPr bwMode="auto">
          <a:xfrm flipH="1">
            <a:off x="4519911" y="3941760"/>
            <a:ext cx="957226" cy="120153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Free vector women talking with blank space"/>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4167" b="100000" l="10064" r="31629"/>
                    </a14:imgEffect>
                  </a14:imgLayer>
                </a14:imgProps>
              </a:ext>
              <a:ext uri="{28A0092B-C50C-407E-A947-70E740481C1C}">
                <a14:useLocalDpi xmlns:a14="http://schemas.microsoft.com/office/drawing/2010/main" val="0"/>
              </a:ext>
            </a:extLst>
          </a:blip>
          <a:srcRect l="9965" t="53077" r="69025" b="1066"/>
          <a:stretch>
            <a:fillRect/>
          </a:stretch>
        </p:blipFill>
        <p:spPr bwMode="auto">
          <a:xfrm>
            <a:off x="5369244" y="3941760"/>
            <a:ext cx="957226" cy="1201530"/>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1"/>
          <p:cNvSpPr txBox="1"/>
          <p:nvPr/>
        </p:nvSpPr>
        <p:spPr>
          <a:xfrm>
            <a:off x="5875461" y="3506278"/>
            <a:ext cx="1808726" cy="759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Chia sẻ</a:t>
            </a:r>
            <a:endParaRPr lang="en-US" sz="4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80">
                                          <p:stCondLst>
                                            <p:cond delay="0"/>
                                          </p:stCondLst>
                                        </p:cTn>
                                        <p:tgtEl>
                                          <p:spTgt spid="46"/>
                                        </p:tgtEl>
                                      </p:cBhvr>
                                    </p:animEffect>
                                    <p:anim calcmode="lin" valueType="num">
                                      <p:cBhvr>
                                        <p:cTn id="11"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6" dur="26">
                                          <p:stCondLst>
                                            <p:cond delay="650"/>
                                          </p:stCondLst>
                                        </p:cTn>
                                        <p:tgtEl>
                                          <p:spTgt spid="46"/>
                                        </p:tgtEl>
                                      </p:cBhvr>
                                      <p:to x="100000" y="60000"/>
                                    </p:animScale>
                                    <p:animScale>
                                      <p:cBhvr>
                                        <p:cTn id="17" dur="166" decel="50000">
                                          <p:stCondLst>
                                            <p:cond delay="676"/>
                                          </p:stCondLst>
                                        </p:cTn>
                                        <p:tgtEl>
                                          <p:spTgt spid="46"/>
                                        </p:tgtEl>
                                      </p:cBhvr>
                                      <p:to x="100000" y="100000"/>
                                    </p:animScale>
                                    <p:animScale>
                                      <p:cBhvr>
                                        <p:cTn id="18" dur="26">
                                          <p:stCondLst>
                                            <p:cond delay="1312"/>
                                          </p:stCondLst>
                                        </p:cTn>
                                        <p:tgtEl>
                                          <p:spTgt spid="46"/>
                                        </p:tgtEl>
                                      </p:cBhvr>
                                      <p:to x="100000" y="80000"/>
                                    </p:animScale>
                                    <p:animScale>
                                      <p:cBhvr>
                                        <p:cTn id="19" dur="166" decel="50000">
                                          <p:stCondLst>
                                            <p:cond delay="1338"/>
                                          </p:stCondLst>
                                        </p:cTn>
                                        <p:tgtEl>
                                          <p:spTgt spid="46"/>
                                        </p:tgtEl>
                                      </p:cBhvr>
                                      <p:to x="100000" y="100000"/>
                                    </p:animScale>
                                    <p:animScale>
                                      <p:cBhvr>
                                        <p:cTn id="20" dur="26">
                                          <p:stCondLst>
                                            <p:cond delay="1642"/>
                                          </p:stCondLst>
                                        </p:cTn>
                                        <p:tgtEl>
                                          <p:spTgt spid="46"/>
                                        </p:tgtEl>
                                      </p:cBhvr>
                                      <p:to x="100000" y="90000"/>
                                    </p:animScale>
                                    <p:animScale>
                                      <p:cBhvr>
                                        <p:cTn id="21" dur="166" decel="50000">
                                          <p:stCondLst>
                                            <p:cond delay="1668"/>
                                          </p:stCondLst>
                                        </p:cTn>
                                        <p:tgtEl>
                                          <p:spTgt spid="46"/>
                                        </p:tgtEl>
                                      </p:cBhvr>
                                      <p:to x="100000" y="100000"/>
                                    </p:animScale>
                                    <p:animScale>
                                      <p:cBhvr>
                                        <p:cTn id="22" dur="26">
                                          <p:stCondLst>
                                            <p:cond delay="1808"/>
                                          </p:stCondLst>
                                        </p:cTn>
                                        <p:tgtEl>
                                          <p:spTgt spid="46"/>
                                        </p:tgtEl>
                                      </p:cBhvr>
                                      <p:to x="100000" y="95000"/>
                                    </p:animScale>
                                    <p:animScale>
                                      <p:cBhvr>
                                        <p:cTn id="23"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r="-3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656907" y="254701"/>
            <a:ext cx="11033962" cy="1191816"/>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vi-VN" sz="3200" b="1">
                <a:ea typeface="Roboto" panose="02000000000000000000" pitchFamily="2" charset="0"/>
              </a:rPr>
              <a:t>Mỗi món quà thiên nhiên tặng bạn nhỏ vào tuổi lên mười được tả bằng những từ ngữ, hình ảnh nào?</a:t>
            </a:r>
            <a:endParaRPr lang="vi-VN" sz="3200" b="1" dirty="0">
              <a:ea typeface="Roboto" panose="02000000000000000000" pitchFamily="2" charset="0"/>
            </a:endParaRPr>
          </a:p>
        </p:txBody>
      </p:sp>
      <p:pic>
        <p:nvPicPr>
          <p:cNvPr id="12"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79606" b="67929"/>
          <a:stretch>
            <a:fillRect/>
          </a:stretch>
        </p:blipFill>
        <p:spPr bwMode="auto">
          <a:xfrm>
            <a:off x="161942" y="0"/>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17"/>
          <p:cNvSpPr/>
          <p:nvPr/>
        </p:nvSpPr>
        <p:spPr>
          <a:xfrm>
            <a:off x="656906" y="1885950"/>
            <a:ext cx="11033962" cy="4755449"/>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solidFill>
                <a:schemeClr val="bg2">
                  <a:lumMod val="10000"/>
                </a:schemeClr>
              </a:solidFill>
              <a:latin typeface="Calibri" panose="020F0502020204030204" pitchFamily="34" charset="0"/>
              <a:cs typeface="Calibri" panose="020F0502020204030204" pitchFamily="34" charset="0"/>
            </a:endParaRPr>
          </a:p>
        </p:txBody>
      </p:sp>
      <p:sp>
        <p:nvSpPr>
          <p:cNvPr id="2" name="Google Shape;1768;p26"/>
          <p:cNvSpPr txBox="1"/>
          <p:nvPr/>
        </p:nvSpPr>
        <p:spPr>
          <a:xfrm>
            <a:off x="1151870" y="2412367"/>
            <a:ext cx="9970220" cy="37644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4400" b="0">
                <a:solidFill>
                  <a:schemeClr val="tx1"/>
                </a:solidFill>
                <a:latin typeface="Calibri" panose="020F0502020204030204" pitchFamily="34" charset="0"/>
                <a:cs typeface="Calibri" panose="020F0502020204030204" pitchFamily="34" charset="0"/>
              </a:rPr>
              <a:t>Mỗi món quà thiên nhiên tặng bạn nhỏ vào tuổi lên mười được tả:</a:t>
            </a:r>
            <a:r>
              <a:rPr lang="vi-VN" sz="4400" b="0" i="1">
                <a:solidFill>
                  <a:srgbClr val="FF0000"/>
                </a:solidFill>
                <a:latin typeface="Calibri" panose="020F0502020204030204" pitchFamily="34" charset="0"/>
                <a:cs typeface="Calibri" panose="020F0502020204030204" pitchFamily="34" charset="0"/>
              </a:rPr>
              <a:t> Nắng ban mai, khoảng trời dễ thương, ánh trăng lóng lánh, cỏ xanh đính sương, tiếng gà gọi bình minh, cánh đồng lúa, làn gió thơm, quả thị toả hương.</a:t>
            </a:r>
            <a:endParaRPr lang="vi-VN" sz="4400" b="0" i="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r="-3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656907" y="254701"/>
            <a:ext cx="11033962" cy="1191816"/>
          </a:xfrm>
          <a:prstGeom prst="roundRect">
            <a:avLst/>
          </a:prstGeom>
          <a:solidFill>
            <a:srgbClr val="E0FFC1"/>
          </a:solidFill>
          <a:ln w="38100">
            <a:solidFill>
              <a:srgbClr val="00B050"/>
            </a:solidFill>
          </a:ln>
        </p:spPr>
        <p:txBody>
          <a:bodyPr wrap="square" rtlCol="0">
            <a:spAutoFit/>
          </a:bodyPr>
          <a:lstStyle/>
          <a:p>
            <a:pPr lvl="0" algn="just"/>
            <a:r>
              <a:rPr lang="en-US" sz="3200" b="1">
                <a:solidFill>
                  <a:prstClr val="black"/>
                </a:solidFill>
                <a:latin typeface="Aptos" panose="02110004020202020204"/>
                <a:ea typeface="Roboto" panose="02000000000000000000" pitchFamily="2" charset="0"/>
              </a:rPr>
              <a:t>	</a:t>
            </a:r>
            <a:r>
              <a:rPr lang="vi-VN" sz="3200" b="1">
                <a:solidFill>
                  <a:prstClr val="black"/>
                </a:solidFill>
                <a:latin typeface="Aptos" panose="02110004020202020204"/>
                <a:ea typeface="Roboto" panose="02000000000000000000" pitchFamily="2" charset="0"/>
              </a:rPr>
              <a:t>Nắng và cỏ được nhân hoá bằng cách nào? Cách nhân hoá đó có gì hay?</a:t>
            </a:r>
            <a:endParaRPr lang="vi-VN" sz="3200" b="1">
              <a:solidFill>
                <a:prstClr val="black"/>
              </a:solidFill>
              <a:latin typeface="Aptos" panose="02110004020202020204"/>
              <a:ea typeface="Roboto" panose="02000000000000000000" pitchFamily="2" charset="0"/>
            </a:endParaRPr>
          </a:p>
        </p:txBody>
      </p:sp>
      <p:sp>
        <p:nvSpPr>
          <p:cNvPr id="28" name="Rectangle: Rounded Corners 17"/>
          <p:cNvSpPr/>
          <p:nvPr/>
        </p:nvSpPr>
        <p:spPr>
          <a:xfrm>
            <a:off x="656906" y="1885950"/>
            <a:ext cx="11033962" cy="4755449"/>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3276600" y="2190750"/>
            <a:ext cx="5486400" cy="6096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p:cNvSpPr/>
          <p:nvPr/>
        </p:nvSpPr>
        <p:spPr>
          <a:xfrm>
            <a:off x="2377775" y="4936479"/>
            <a:ext cx="6747173" cy="47628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1768;p26"/>
          <p:cNvSpPr txBox="1"/>
          <p:nvPr/>
        </p:nvSpPr>
        <p:spPr>
          <a:xfrm>
            <a:off x="2377777" y="3068296"/>
            <a:ext cx="10423823" cy="29664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Nắng hồi hộp thức suốt đêm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Đợi ban mai tới mừng em lên mười</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Trống trường vang tiếng nói cười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Thu đi học cõng khoảng trời dễ thương.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endPar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Trăng khuya lóng lánh ven đường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Cỏ xanh hớn hở đính sương làm quà</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Chú gà dậy sớm nhất nhà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Ó o gọi cả bao la rực hồng.</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a:p>
            <a:pPr marL="0" marR="0" lvl="0" indent="0" algn="just" defTabSz="914400" rtl="0" eaLnBrk="1" fontAlgn="auto" latinLnBrk="0" hangingPunct="1">
              <a:lnSpc>
                <a:spcPct val="80000"/>
              </a:lnSpc>
              <a:spcBef>
                <a:spcPts val="0"/>
              </a:spcBef>
              <a:spcAft>
                <a:spcPts val="0"/>
              </a:spcAft>
              <a:buClr>
                <a:srgbClr val="4EA72E"/>
              </a:buClr>
              <a:buSzPts val="2800"/>
              <a:buFont typeface="Jua"/>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rPr>
              <a:t>	</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Jua"/>
            </a:endParaRPr>
          </a:p>
        </p:txBody>
      </p:sp>
      <p:sp>
        <p:nvSpPr>
          <p:cNvPr id="4" name="Hình chữ nhật: Góc Tròn 11"/>
          <p:cNvSpPr/>
          <p:nvPr/>
        </p:nvSpPr>
        <p:spPr>
          <a:xfrm>
            <a:off x="501132" y="1847851"/>
            <a:ext cx="11189736" cy="4755448"/>
          </a:xfrm>
          <a:custGeom>
            <a:avLst/>
            <a:gdLst>
              <a:gd name="connsiteX0" fmla="*/ 0 w 11189736"/>
              <a:gd name="connsiteY0" fmla="*/ 792591 h 4755448"/>
              <a:gd name="connsiteX1" fmla="*/ 792591 w 11189736"/>
              <a:gd name="connsiteY1" fmla="*/ 0 h 4755448"/>
              <a:gd name="connsiteX2" fmla="*/ 10397145 w 11189736"/>
              <a:gd name="connsiteY2" fmla="*/ 0 h 4755448"/>
              <a:gd name="connsiteX3" fmla="*/ 11189736 w 11189736"/>
              <a:gd name="connsiteY3" fmla="*/ 792591 h 4755448"/>
              <a:gd name="connsiteX4" fmla="*/ 11189736 w 11189736"/>
              <a:gd name="connsiteY4" fmla="*/ 3962857 h 4755448"/>
              <a:gd name="connsiteX5" fmla="*/ 10397145 w 11189736"/>
              <a:gd name="connsiteY5" fmla="*/ 4755448 h 4755448"/>
              <a:gd name="connsiteX6" fmla="*/ 792591 w 11189736"/>
              <a:gd name="connsiteY6" fmla="*/ 4755448 h 4755448"/>
              <a:gd name="connsiteX7" fmla="*/ 0 w 11189736"/>
              <a:gd name="connsiteY7" fmla="*/ 3962857 h 4755448"/>
              <a:gd name="connsiteX8" fmla="*/ 0 w 11189736"/>
              <a:gd name="connsiteY8" fmla="*/ 792591 h 47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9736" h="4755448" fill="none" extrusionOk="0">
                <a:moveTo>
                  <a:pt x="0" y="792591"/>
                </a:moveTo>
                <a:cubicBezTo>
                  <a:pt x="53445" y="315546"/>
                  <a:pt x="383430" y="58147"/>
                  <a:pt x="792591" y="0"/>
                </a:cubicBezTo>
                <a:cubicBezTo>
                  <a:pt x="2823781" y="-106144"/>
                  <a:pt x="5881606" y="-57456"/>
                  <a:pt x="10397145" y="0"/>
                </a:cubicBezTo>
                <a:cubicBezTo>
                  <a:pt x="10874909" y="21105"/>
                  <a:pt x="11206778" y="354935"/>
                  <a:pt x="11189736" y="792591"/>
                </a:cubicBezTo>
                <a:cubicBezTo>
                  <a:pt x="11045180" y="2071179"/>
                  <a:pt x="11081055" y="3422984"/>
                  <a:pt x="11189736" y="3962857"/>
                </a:cubicBezTo>
                <a:cubicBezTo>
                  <a:pt x="11195511" y="4408784"/>
                  <a:pt x="10838844" y="4743029"/>
                  <a:pt x="10397145" y="4755448"/>
                </a:cubicBezTo>
                <a:cubicBezTo>
                  <a:pt x="7627650" y="4726451"/>
                  <a:pt x="4172877" y="4682084"/>
                  <a:pt x="792591" y="4755448"/>
                </a:cubicBezTo>
                <a:cubicBezTo>
                  <a:pt x="387389" y="4701424"/>
                  <a:pt x="7240" y="4370855"/>
                  <a:pt x="0" y="3962857"/>
                </a:cubicBezTo>
                <a:cubicBezTo>
                  <a:pt x="-124905" y="3481718"/>
                  <a:pt x="-168306" y="1481726"/>
                  <a:pt x="0" y="792591"/>
                </a:cubicBezTo>
                <a:close/>
              </a:path>
              <a:path w="11189736" h="4755448" stroke="0" extrusionOk="0">
                <a:moveTo>
                  <a:pt x="0" y="792591"/>
                </a:moveTo>
                <a:cubicBezTo>
                  <a:pt x="34505" y="343138"/>
                  <a:pt x="332402" y="56234"/>
                  <a:pt x="792591" y="0"/>
                </a:cubicBezTo>
                <a:cubicBezTo>
                  <a:pt x="4842298" y="-6525"/>
                  <a:pt x="6674898" y="152743"/>
                  <a:pt x="10397145" y="0"/>
                </a:cubicBezTo>
                <a:cubicBezTo>
                  <a:pt x="10893392" y="30624"/>
                  <a:pt x="11163480" y="392920"/>
                  <a:pt x="11189736" y="792591"/>
                </a:cubicBezTo>
                <a:cubicBezTo>
                  <a:pt x="11177714" y="1543422"/>
                  <a:pt x="11268915" y="3463631"/>
                  <a:pt x="11189736" y="3962857"/>
                </a:cubicBezTo>
                <a:cubicBezTo>
                  <a:pt x="11267071" y="4393841"/>
                  <a:pt x="10808797" y="4784930"/>
                  <a:pt x="10397145" y="4755448"/>
                </a:cubicBezTo>
                <a:cubicBezTo>
                  <a:pt x="7628009" y="4869282"/>
                  <a:pt x="3496052" y="4754802"/>
                  <a:pt x="792591" y="4755448"/>
                </a:cubicBezTo>
                <a:cubicBezTo>
                  <a:pt x="391063" y="4834053"/>
                  <a:pt x="-4535" y="4375199"/>
                  <a:pt x="0" y="3962857"/>
                </a:cubicBezTo>
                <a:cubicBezTo>
                  <a:pt x="-119259" y="2412802"/>
                  <a:pt x="-86911" y="1927201"/>
                  <a:pt x="0" y="792591"/>
                </a:cubicBezTo>
                <a:close/>
              </a:path>
            </a:pathLst>
          </a:custGeom>
          <a:solidFill>
            <a:schemeClr val="bg1"/>
          </a:solidFill>
          <a:ln w="571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3600">
                <a:solidFill>
                  <a:srgbClr val="FF0000"/>
                </a:solidFill>
              </a:rPr>
              <a:t>	</a:t>
            </a:r>
            <a:r>
              <a:rPr lang="vi-VN" sz="3600">
                <a:solidFill>
                  <a:srgbClr val="FF0000"/>
                </a:solidFill>
              </a:rPr>
              <a:t>- Nắng và cỏ được nhân hóa bằng cách: </a:t>
            </a:r>
            <a:r>
              <a:rPr lang="vi-VN" sz="3600">
                <a:solidFill>
                  <a:srgbClr val="00B0F0"/>
                </a:solidFill>
              </a:rPr>
              <a:t>Dùng từ ngữ gọi người để gọi vật, dùng từ chỉ quan hệ, chỉ đặc điểm, hoạt động của người.</a:t>
            </a:r>
            <a:endParaRPr lang="en-US" sz="3600">
              <a:solidFill>
                <a:srgbClr val="00B0F0"/>
              </a:solidFill>
            </a:endParaRPr>
          </a:p>
          <a:p>
            <a:pPr lvl="1" algn="just"/>
            <a:r>
              <a:rPr lang="en-US" sz="3600">
                <a:solidFill>
                  <a:srgbClr val="FF0000"/>
                </a:solidFill>
              </a:rPr>
              <a:t>	</a:t>
            </a:r>
            <a:r>
              <a:rPr lang="vi-VN" sz="3600">
                <a:solidFill>
                  <a:srgbClr val="FF0000"/>
                </a:solidFill>
              </a:rPr>
              <a:t>=&gt; Cách nhân hóa đó </a:t>
            </a:r>
            <a:r>
              <a:rPr lang="vi-VN" sz="3600">
                <a:solidFill>
                  <a:srgbClr val="00B050"/>
                </a:solidFill>
              </a:rPr>
              <a:t>giúp nắng và cỏ trở nên sinh động, cũng có cảm xúc như con người.</a:t>
            </a:r>
            <a:endParaRPr lang="en-US" sz="3600">
              <a:solidFill>
                <a:srgbClr val="00B050"/>
              </a:solidFill>
            </a:endParaRPr>
          </a:p>
        </p:txBody>
      </p:sp>
      <p:pic>
        <p:nvPicPr>
          <p:cNvPr id="8"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a:off x="124142" y="3896733"/>
            <a:ext cx="1538205" cy="27853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62" t="-550" r="59144" b="68479"/>
          <a:stretch>
            <a:fillRect/>
          </a:stretch>
        </p:blipFill>
        <p:spPr bwMode="auto">
          <a:xfrm>
            <a:off x="161942" y="96179"/>
            <a:ext cx="989927" cy="92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ppt_y</p:attrName>
                                        </p:attrNameLst>
                                      </p:cBhvr>
                                      <p:tavLst>
                                        <p:tav tm="0">
                                          <p:val>
                                            <p:strVal val="#ppt_y+#ppt_h*1.125000"/>
                                          </p:val>
                                        </p:tav>
                                        <p:tav tm="100000">
                                          <p:val>
                                            <p:strVal val="#ppt_y"/>
                                          </p:val>
                                        </p:tav>
                                      </p:tavLst>
                                    </p:anim>
                                    <p:animEffect transition="in" filter="wipe(up)">
                                      <p:cBhvr>
                                        <p:cTn id="34" dur="500"/>
                                        <p:tgtEl>
                                          <p:spTgt spid="4"/>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3" grpId="0" animBg="1"/>
      <p:bldP spid="6" grpId="0" animBg="1"/>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r="-3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656907" y="254701"/>
            <a:ext cx="11033962" cy="1464231"/>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vi-VN" sz="4000" b="1">
                <a:ea typeface="Roboto" panose="02000000000000000000" pitchFamily="2" charset="0"/>
              </a:rPr>
              <a:t>Mỗi âm thanh được tả trong bài gợi cho em cảm xúc gì?</a:t>
            </a:r>
            <a:endParaRPr lang="vi-VN" sz="4000" b="1" dirty="0">
              <a:ea typeface="Roboto" panose="02000000000000000000" pitchFamily="2" charset="0"/>
            </a:endParaRPr>
          </a:p>
        </p:txBody>
      </p:sp>
      <p:pic>
        <p:nvPicPr>
          <p:cNvPr id="44"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8651" t="549" r="40955" b="67380"/>
          <a:stretch>
            <a:fillRect/>
          </a:stretch>
        </p:blipFill>
        <p:spPr bwMode="auto">
          <a:xfrm>
            <a:off x="161944" y="254701"/>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1"/>
          <p:cNvSpPr/>
          <p:nvPr/>
        </p:nvSpPr>
        <p:spPr>
          <a:xfrm>
            <a:off x="579020" y="2343149"/>
            <a:ext cx="11189736" cy="3838575"/>
          </a:xfrm>
          <a:custGeom>
            <a:avLst/>
            <a:gdLst>
              <a:gd name="connsiteX0" fmla="*/ 0 w 11189736"/>
              <a:gd name="connsiteY0" fmla="*/ 639775 h 3838575"/>
              <a:gd name="connsiteX1" fmla="*/ 639775 w 11189736"/>
              <a:gd name="connsiteY1" fmla="*/ 0 h 3838575"/>
              <a:gd name="connsiteX2" fmla="*/ 10549961 w 11189736"/>
              <a:gd name="connsiteY2" fmla="*/ 0 h 3838575"/>
              <a:gd name="connsiteX3" fmla="*/ 11189736 w 11189736"/>
              <a:gd name="connsiteY3" fmla="*/ 639775 h 3838575"/>
              <a:gd name="connsiteX4" fmla="*/ 11189736 w 11189736"/>
              <a:gd name="connsiteY4" fmla="*/ 3198800 h 3838575"/>
              <a:gd name="connsiteX5" fmla="*/ 10549961 w 11189736"/>
              <a:gd name="connsiteY5" fmla="*/ 3838575 h 3838575"/>
              <a:gd name="connsiteX6" fmla="*/ 639775 w 11189736"/>
              <a:gd name="connsiteY6" fmla="*/ 3838575 h 3838575"/>
              <a:gd name="connsiteX7" fmla="*/ 0 w 11189736"/>
              <a:gd name="connsiteY7" fmla="*/ 3198800 h 3838575"/>
              <a:gd name="connsiteX8" fmla="*/ 0 w 11189736"/>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9736" h="3838575" fill="none" extrusionOk="0">
                <a:moveTo>
                  <a:pt x="0" y="639775"/>
                </a:moveTo>
                <a:cubicBezTo>
                  <a:pt x="47887" y="251216"/>
                  <a:pt x="313451" y="54971"/>
                  <a:pt x="639775" y="0"/>
                </a:cubicBezTo>
                <a:cubicBezTo>
                  <a:pt x="5281402" y="-106144"/>
                  <a:pt x="8981339" y="-57456"/>
                  <a:pt x="10549961" y="0"/>
                </a:cubicBezTo>
                <a:cubicBezTo>
                  <a:pt x="10949250" y="24228"/>
                  <a:pt x="11232076" y="286635"/>
                  <a:pt x="11189736" y="639775"/>
                </a:cubicBezTo>
                <a:cubicBezTo>
                  <a:pt x="11045180" y="1774694"/>
                  <a:pt x="11081055" y="2255438"/>
                  <a:pt x="11189736" y="3198800"/>
                </a:cubicBezTo>
                <a:cubicBezTo>
                  <a:pt x="11218513" y="3592959"/>
                  <a:pt x="10922998" y="3776842"/>
                  <a:pt x="10549961" y="3838575"/>
                </a:cubicBezTo>
                <a:cubicBezTo>
                  <a:pt x="8372598" y="3809578"/>
                  <a:pt x="1681550" y="3765211"/>
                  <a:pt x="639775" y="3838575"/>
                </a:cubicBezTo>
                <a:cubicBezTo>
                  <a:pt x="316965" y="3787882"/>
                  <a:pt x="15158" y="3489883"/>
                  <a:pt x="0" y="3198800"/>
                </a:cubicBezTo>
                <a:cubicBezTo>
                  <a:pt x="-124905" y="2568771"/>
                  <a:pt x="-168306" y="1219725"/>
                  <a:pt x="0" y="639775"/>
                </a:cubicBezTo>
                <a:close/>
              </a:path>
              <a:path w="11189736" h="3838575" stroke="0" extrusionOk="0">
                <a:moveTo>
                  <a:pt x="0" y="639775"/>
                </a:moveTo>
                <a:cubicBezTo>
                  <a:pt x="54987" y="267765"/>
                  <a:pt x="269442" y="42564"/>
                  <a:pt x="639775" y="0"/>
                </a:cubicBezTo>
                <a:cubicBezTo>
                  <a:pt x="2984509" y="-6525"/>
                  <a:pt x="9368452" y="152743"/>
                  <a:pt x="10549961" y="0"/>
                </a:cubicBezTo>
                <a:cubicBezTo>
                  <a:pt x="10931575" y="14800"/>
                  <a:pt x="11170888" y="313762"/>
                  <a:pt x="11189736" y="639775"/>
                </a:cubicBezTo>
                <a:cubicBezTo>
                  <a:pt x="11177714" y="903529"/>
                  <a:pt x="11268915" y="2003176"/>
                  <a:pt x="11189736" y="3198800"/>
                </a:cubicBezTo>
                <a:cubicBezTo>
                  <a:pt x="11195341" y="3551649"/>
                  <a:pt x="10893837" y="3849270"/>
                  <a:pt x="10549961" y="3838575"/>
                </a:cubicBezTo>
                <a:cubicBezTo>
                  <a:pt x="7428640" y="3952409"/>
                  <a:pt x="3618304" y="3837929"/>
                  <a:pt x="639775" y="3838575"/>
                </a:cubicBezTo>
                <a:cubicBezTo>
                  <a:pt x="298589" y="3864957"/>
                  <a:pt x="-12077" y="3484508"/>
                  <a:pt x="0" y="3198800"/>
                </a:cubicBezTo>
                <a:cubicBezTo>
                  <a:pt x="-119259" y="2719203"/>
                  <a:pt x="-86911" y="1386920"/>
                  <a:pt x="0" y="639775"/>
                </a:cubicBezTo>
                <a:close/>
              </a:path>
            </a:pathLst>
          </a:custGeom>
          <a:solidFill>
            <a:schemeClr val="bg1"/>
          </a:solidFill>
          <a:ln w="571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vi-VN" sz="4800">
                <a:solidFill>
                  <a:srgbClr val="FF0000"/>
                </a:solidFill>
              </a:rPr>
              <a:t>Mỗi âm thanh gợi cho em cảm xúc vui tươi, háo hức, đón chờ tuổi lên mười</a:t>
            </a:r>
            <a:endParaRPr lang="en-US" sz="4800">
              <a:solidFill>
                <a:srgbClr val="00B050"/>
              </a:solidFill>
            </a:endParaRPr>
          </a:p>
        </p:txBody>
      </p:sp>
      <p:pic>
        <p:nvPicPr>
          <p:cNvPr id="3" name="Picture 2" descr="Vector cute girl who thinks and find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a:off x="-112196" y="4020610"/>
            <a:ext cx="1538205" cy="2785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p:tgtEl>
                                          <p:spTgt spid="44"/>
                                        </p:tgtEl>
                                        <p:attrNameLst>
                                          <p:attrName>ppt_y</p:attrName>
                                        </p:attrNameLst>
                                      </p:cBhvr>
                                      <p:tavLst>
                                        <p:tav tm="0">
                                          <p:val>
                                            <p:strVal val="#ppt_y+#ppt_h*1.125000"/>
                                          </p:val>
                                        </p:tav>
                                        <p:tav tm="100000">
                                          <p:val>
                                            <p:strVal val="#ppt_y"/>
                                          </p:val>
                                        </p:tav>
                                      </p:tavLst>
                                    </p:anim>
                                    <p:animEffect transition="in" filter="wipe(up)">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5" name="TextBox 12"/>
          <p:cNvSpPr txBox="1"/>
          <p:nvPr/>
        </p:nvSpPr>
        <p:spPr>
          <a:xfrm rot="21591154">
            <a:off x="83579" y="10250"/>
            <a:ext cx="10037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Ý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chính</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của</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đoạn</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1</a:t>
            </a:r>
            <a:endPar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67444" y="2574639"/>
            <a:ext cx="7267256" cy="3046988"/>
          </a:xfrm>
          <a:prstGeom prst="rect">
            <a:avLst/>
          </a:prstGeom>
          <a:noFill/>
        </p:spPr>
        <p:txBody>
          <a:bodyPr wrap="square" rtlCol="0">
            <a:spAutoFit/>
          </a:bodyPr>
          <a:lstStyle/>
          <a:p>
            <a:pPr lvl="0" algn="just"/>
            <a:r>
              <a:rPr lang="vi-VN" sz="4800" i="1">
                <a:solidFill>
                  <a:prstClr val="black"/>
                </a:solidFill>
                <a:latin typeface="Aptos" panose="02110004020202020204"/>
              </a:rPr>
              <a:t>Những món quà đặc biệt của thiên nhiên mùa thu tặng bạn nhỏ vào tuổi lên mười.</a:t>
            </a:r>
            <a:endParaRPr kumimoji="0" lang="en-US" sz="4800" b="1" i="0" u="none" strike="noStrike" kern="1200" cap="none" spc="0" normalizeH="0" baseline="0" noProof="0" dirty="0">
              <a:ln>
                <a:noFill/>
              </a:ln>
              <a:solidFill>
                <a:srgbClr val="002060"/>
              </a:solidFill>
              <a:effectLst/>
              <a:uLnTx/>
              <a:uFillTx/>
              <a:latin typeface="Aptos" panose="02110004020202020204"/>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r="-3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656906" y="254701"/>
            <a:ext cx="11335069" cy="1328023"/>
          </a:xfrm>
          <a:prstGeom prst="roundRect">
            <a:avLst/>
          </a:prstGeom>
          <a:solidFill>
            <a:srgbClr val="E0FFC1"/>
          </a:solidFill>
          <a:ln w="38100">
            <a:solidFill>
              <a:srgbClr val="00B050"/>
            </a:solidFill>
          </a:ln>
        </p:spPr>
        <p:txBody>
          <a:bodyPr wrap="square" rtlCol="0">
            <a:spAutoFit/>
          </a:bodyPr>
          <a:lstStyle/>
          <a:p>
            <a:pPr algn="just"/>
            <a:r>
              <a:rPr lang="en-US" sz="3600" b="1">
                <a:ea typeface="Roboto" panose="02000000000000000000" pitchFamily="2" charset="0"/>
              </a:rPr>
              <a:t>	</a:t>
            </a:r>
            <a:r>
              <a:rPr lang="vi-VN" sz="3600" b="1">
                <a:ea typeface="Roboto" panose="02000000000000000000" pitchFamily="2" charset="0"/>
              </a:rPr>
              <a:t>Vì sao tác giả nói “Sáng vui đón tuổi lên mười/ Ngỡ như đất nước đẹp tươi lớn cùng.”?</a:t>
            </a:r>
            <a:endParaRPr lang="en-US" sz="3600" b="1" dirty="0">
              <a:ea typeface="Roboto" panose="02000000000000000000" pitchFamily="2" charset="0"/>
            </a:endParaRPr>
          </a:p>
        </p:txBody>
      </p:sp>
      <p:pic>
        <p:nvPicPr>
          <p:cNvPr id="11" name="Picture 4" descr="Number 0 to 9 with math symbol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863" t="-1775" r="20743" b="69704"/>
          <a:stretch>
            <a:fillRect/>
          </a:stretch>
        </p:blipFill>
        <p:spPr bwMode="auto">
          <a:xfrm>
            <a:off x="161943" y="117794"/>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7"/>
          <p:cNvSpPr/>
          <p:nvPr/>
        </p:nvSpPr>
        <p:spPr>
          <a:xfrm>
            <a:off x="990601" y="2444908"/>
            <a:ext cx="10306050" cy="389874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solidFill>
                <a:schemeClr val="bg2">
                  <a:lumMod val="10000"/>
                </a:schemeClr>
              </a:solidFill>
              <a:latin typeface="Calibri" panose="020F0502020204030204" pitchFamily="34" charset="0"/>
              <a:cs typeface="Calibri" panose="020F0502020204030204" pitchFamily="34" charset="0"/>
            </a:endParaRPr>
          </a:p>
        </p:txBody>
      </p:sp>
      <p:sp>
        <p:nvSpPr>
          <p:cNvPr id="13" name="Google Shape;1768;p26"/>
          <p:cNvSpPr txBox="1"/>
          <p:nvPr/>
        </p:nvSpPr>
        <p:spPr>
          <a:xfrm>
            <a:off x="1333501" y="3693752"/>
            <a:ext cx="9620249"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4000" b="0">
                <a:solidFill>
                  <a:srgbClr val="C00000"/>
                </a:solidFill>
                <a:latin typeface="Calibri" panose="020F0502020204030204" pitchFamily="34" charset="0"/>
                <a:cs typeface="Calibri" panose="020F0502020204030204" pitchFamily="34" charset="0"/>
              </a:rPr>
              <a:t>Tác giả nói “Sáng vui đón tuổi lên mười/ Ngỡ như đất nước đẹp tươi lớn cùng.” </a:t>
            </a:r>
            <a:r>
              <a:rPr lang="vi-VN" sz="4000" b="0">
                <a:solidFill>
                  <a:srgbClr val="002060"/>
                </a:solidFill>
                <a:latin typeface="Calibri" panose="020F0502020204030204" pitchFamily="34" charset="0"/>
                <a:cs typeface="Calibri" panose="020F0502020204030204" pitchFamily="34" charset="0"/>
              </a:rPr>
              <a:t>vì vào buổi sáng ngày sinh nhật của bạn thiên nhiên rất tươi đẹp, bạn nhỏ cảm thấy như thiên nhiên dành tặng những món quà đặc biệt đó cho mình, để mình được lớn lên cùng thiên nhiên</a:t>
            </a:r>
            <a:endParaRPr lang="vi-VN" sz="4000" b="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ppt_h*1.125000"/>
                                          </p:val>
                                        </p:tav>
                                        <p:tav tm="100000">
                                          <p:val>
                                            <p:strVal val="#ppt_y"/>
                                          </p:val>
                                        </p:tav>
                                      </p:tavLst>
                                    </p:anim>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5" name="TextBox 12"/>
          <p:cNvSpPr txBox="1"/>
          <p:nvPr/>
        </p:nvSpPr>
        <p:spPr>
          <a:xfrm rot="21591154">
            <a:off x="83579" y="10250"/>
            <a:ext cx="10037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Ý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chính</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của</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đoạn</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2</a:t>
            </a:r>
            <a:endPar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6856" y="2905774"/>
            <a:ext cx="8104819" cy="2585323"/>
          </a:xfrm>
          <a:prstGeom prst="rect">
            <a:avLst/>
          </a:prstGeom>
          <a:noFill/>
        </p:spPr>
        <p:txBody>
          <a:bodyPr wrap="square" rtlCol="0">
            <a:spAutoFit/>
          </a:bodyPr>
          <a:lstStyle/>
          <a:p>
            <a:pPr lvl="0" algn="ctr"/>
            <a:r>
              <a:rPr lang="vi-VN" sz="5400" i="1">
                <a:solidFill>
                  <a:prstClr val="black"/>
                </a:solidFill>
                <a:latin typeface="Aptos" panose="02110004020202020204"/>
              </a:rPr>
              <a:t>Thiên nhiên, đất nước đẹp tươi như vui cùng bạn nhỏ đón tuổi lên mười.</a:t>
            </a:r>
            <a:endParaRPr kumimoji="0" lang="en-US" sz="5400" b="1" i="0" u="none" strike="noStrike" kern="1200" cap="none" spc="0" normalizeH="0" baseline="0" noProof="0" dirty="0">
              <a:ln>
                <a:noFill/>
              </a:ln>
              <a:solidFill>
                <a:srgbClr val="002060"/>
              </a:solidFill>
              <a:effectLst/>
              <a:uLnTx/>
              <a:uFillTx/>
              <a:latin typeface="Aptos" panose="02110004020202020204"/>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5" name="TextBox 12"/>
          <p:cNvSpPr txBox="1"/>
          <p:nvPr/>
        </p:nvSpPr>
        <p:spPr>
          <a:xfrm rot="21591154">
            <a:off x="522117" y="-166007"/>
            <a:ext cx="10037472"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Nội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dung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chính</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của</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bài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55715" y="2386697"/>
            <a:ext cx="7693232" cy="3785652"/>
          </a:xfrm>
          <a:prstGeom prst="rect">
            <a:avLst/>
          </a:prstGeom>
          <a:noFill/>
        </p:spPr>
        <p:txBody>
          <a:bodyPr wrap="square" rtlCol="0">
            <a:spAutoFit/>
          </a:bodyPr>
          <a:lstStyle/>
          <a:p>
            <a:pPr algn="just"/>
            <a:r>
              <a:rPr lang="vi-VN" sz="6000">
                <a:latin typeface="Calibri" panose="020F0502020204030204" pitchFamily="34" charset="0"/>
                <a:cs typeface="Calibri" panose="020F0502020204030204" pitchFamily="34" charset="0"/>
              </a:rPr>
              <a:t> Thiên nhiên, đất trời mùa thu như cùng mừng tuổi lên mười với bạn nhỏ. </a:t>
            </a:r>
            <a:endParaRPr lang="en-US" sz="4000" b="1" dirty="0">
              <a:solidFill>
                <a:srgbClr val="002060"/>
              </a:solidFill>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5" name="TextBox 12"/>
          <p:cNvSpPr txBox="1"/>
          <p:nvPr/>
        </p:nvSpPr>
        <p:spPr>
          <a:xfrm rot="21591154">
            <a:off x="1077262" y="348782"/>
            <a:ext cx="10037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Ý nghĩa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của</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bài</a:t>
            </a:r>
            <a:r>
              <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88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đọc</a:t>
            </a:r>
            <a:endParaRPr kumimoji="0" lang="en-US" sz="88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87305" y="2640726"/>
            <a:ext cx="769323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 ngợi niềm vui hồn nhiên, trong trẻo của tuổi thơ vào sinh nhật mười tuổi. </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910" y="911134"/>
            <a:ext cx="11449280" cy="2517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55715" y="2386697"/>
            <a:ext cx="7693232"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Thiên nhiên, đất trời mùa thu như cùng mừng tuổi lên mười với bạn nhỏ. </a:t>
            </a:r>
            <a:endParaRPr kumimoji="0" lang="en-US" sz="4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
        <p:nvSpPr>
          <p:cNvPr id="2" name="TextBox 12"/>
          <p:cNvSpPr txBox="1"/>
          <p:nvPr/>
        </p:nvSpPr>
        <p:spPr>
          <a:xfrm rot="21591154">
            <a:off x="397872" y="15027"/>
            <a:ext cx="11679774" cy="1107996"/>
          </a:xfrm>
          <a:prstGeom prst="rect">
            <a:avLst/>
          </a:prstGeom>
          <a:noFill/>
        </p:spPr>
        <p:txBody>
          <a:bodyPr wrap="square" rtlCol="0">
            <a:spAutoFit/>
          </a:bodyPr>
          <a:lstStyle/>
          <a:p>
            <a:pPr algn="ct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Nhắc</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lại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nội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dung, ý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nghĩa</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nội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dung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của</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bài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endParaRPr lang="en-US" sz="66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grpSp>
        <p:nvGrpSpPr>
          <p:cNvPr id="37" name="Group 36"/>
          <p:cNvGrpSpPr/>
          <p:nvPr/>
        </p:nvGrpSpPr>
        <p:grpSpPr>
          <a:xfrm>
            <a:off x="206991" y="529145"/>
            <a:ext cx="11798300" cy="5985469"/>
            <a:chOff x="196850" y="158750"/>
            <a:chExt cx="11798300" cy="6540500"/>
          </a:xfrm>
        </p:grpSpPr>
        <p:sp>
          <p:nvSpPr>
            <p:cNvPr id="38" name="Rounded Rectangle 37"/>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ounded Rectangle 38"/>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8" y="777101"/>
            <a:ext cx="5332941" cy="5418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7" name="Hình chữ nhật: Góc Tròn 11"/>
          <p:cNvSpPr/>
          <p:nvPr/>
        </p:nvSpPr>
        <p:spPr>
          <a:xfrm>
            <a:off x="810325" y="2105025"/>
            <a:ext cx="11076875" cy="4417105"/>
          </a:xfrm>
          <a:custGeom>
            <a:avLst/>
            <a:gdLst>
              <a:gd name="connsiteX0" fmla="*/ 0 w 11076875"/>
              <a:gd name="connsiteY0" fmla="*/ 736199 h 4417105"/>
              <a:gd name="connsiteX1" fmla="*/ 736199 w 11076875"/>
              <a:gd name="connsiteY1" fmla="*/ 0 h 4417105"/>
              <a:gd name="connsiteX2" fmla="*/ 10340676 w 11076875"/>
              <a:gd name="connsiteY2" fmla="*/ 0 h 4417105"/>
              <a:gd name="connsiteX3" fmla="*/ 11076875 w 11076875"/>
              <a:gd name="connsiteY3" fmla="*/ 736199 h 4417105"/>
              <a:gd name="connsiteX4" fmla="*/ 11076875 w 11076875"/>
              <a:gd name="connsiteY4" fmla="*/ 3680906 h 4417105"/>
              <a:gd name="connsiteX5" fmla="*/ 10340676 w 11076875"/>
              <a:gd name="connsiteY5" fmla="*/ 4417105 h 4417105"/>
              <a:gd name="connsiteX6" fmla="*/ 736199 w 11076875"/>
              <a:gd name="connsiteY6" fmla="*/ 4417105 h 4417105"/>
              <a:gd name="connsiteX7" fmla="*/ 0 w 11076875"/>
              <a:gd name="connsiteY7" fmla="*/ 3680906 h 4417105"/>
              <a:gd name="connsiteX8" fmla="*/ 0 w 11076875"/>
              <a:gd name="connsiteY8" fmla="*/ 736199 h 44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417105" fill="none" extrusionOk="0">
                <a:moveTo>
                  <a:pt x="0" y="736199"/>
                </a:moveTo>
                <a:cubicBezTo>
                  <a:pt x="56515" y="288041"/>
                  <a:pt x="341067" y="23318"/>
                  <a:pt x="736199" y="0"/>
                </a:cubicBezTo>
                <a:cubicBezTo>
                  <a:pt x="2778715" y="-106144"/>
                  <a:pt x="5846366" y="-57456"/>
                  <a:pt x="10340676" y="0"/>
                </a:cubicBezTo>
                <a:cubicBezTo>
                  <a:pt x="10796924" y="26182"/>
                  <a:pt x="11149342" y="329946"/>
                  <a:pt x="11076875" y="736199"/>
                </a:cubicBezTo>
                <a:cubicBezTo>
                  <a:pt x="10932319" y="1996694"/>
                  <a:pt x="10968194" y="2894193"/>
                  <a:pt x="11076875" y="3680906"/>
                </a:cubicBezTo>
                <a:cubicBezTo>
                  <a:pt x="11107236" y="4130565"/>
                  <a:pt x="10756809" y="4387202"/>
                  <a:pt x="10340676" y="4417105"/>
                </a:cubicBezTo>
                <a:cubicBezTo>
                  <a:pt x="7543069" y="4388108"/>
                  <a:pt x="4102093" y="4343741"/>
                  <a:pt x="736199" y="4417105"/>
                </a:cubicBezTo>
                <a:cubicBezTo>
                  <a:pt x="337283" y="4404361"/>
                  <a:pt x="3994" y="4071094"/>
                  <a:pt x="0" y="3680906"/>
                </a:cubicBezTo>
                <a:cubicBezTo>
                  <a:pt x="-124905" y="2216084"/>
                  <a:pt x="-168306" y="1525804"/>
                  <a:pt x="0" y="736199"/>
                </a:cubicBezTo>
                <a:close/>
              </a:path>
              <a:path w="11076875" h="4417105" stroke="0" extrusionOk="0">
                <a:moveTo>
                  <a:pt x="0" y="736199"/>
                </a:moveTo>
                <a:cubicBezTo>
                  <a:pt x="43159" y="314953"/>
                  <a:pt x="303912" y="64354"/>
                  <a:pt x="736199" y="0"/>
                </a:cubicBezTo>
                <a:cubicBezTo>
                  <a:pt x="4802314" y="-6525"/>
                  <a:pt x="6650746" y="152743"/>
                  <a:pt x="10340676" y="0"/>
                </a:cubicBezTo>
                <a:cubicBezTo>
                  <a:pt x="10771726" y="12802"/>
                  <a:pt x="11073400" y="334646"/>
                  <a:pt x="11076875" y="736199"/>
                </a:cubicBezTo>
                <a:cubicBezTo>
                  <a:pt x="11064853" y="1700943"/>
                  <a:pt x="11156054" y="3138383"/>
                  <a:pt x="11076875" y="3680906"/>
                </a:cubicBezTo>
                <a:cubicBezTo>
                  <a:pt x="11140857" y="4081911"/>
                  <a:pt x="10699991" y="4470541"/>
                  <a:pt x="10340676" y="4417105"/>
                </a:cubicBezTo>
                <a:cubicBezTo>
                  <a:pt x="7546662" y="4530939"/>
                  <a:pt x="3439590" y="4416459"/>
                  <a:pt x="736199" y="4417105"/>
                </a:cubicBezTo>
                <a:cubicBezTo>
                  <a:pt x="340330" y="4440383"/>
                  <a:pt x="-10882" y="4026558"/>
                  <a:pt x="0" y="3680906"/>
                </a:cubicBezTo>
                <a:cubicBezTo>
                  <a:pt x="-119259" y="2593172"/>
                  <a:pt x="-86911" y="1564316"/>
                  <a:pt x="0" y="736199"/>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45" y="1638011"/>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87305" y="2640726"/>
            <a:ext cx="769323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 ngợi niềm vui hồn nhiên, trong trẻo của tuổi thơ vào sinh nhật mười tuổi. </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 name="Picture 9"/>
          <p:cNvPicPr>
            <a:picLocks noChangeAspect="1"/>
          </p:cNvPicPr>
          <p:nvPr/>
        </p:nvPicPr>
        <p:blipFill>
          <a:blip r:embed="rId3"/>
          <a:stretch>
            <a:fillRect/>
          </a:stretch>
        </p:blipFill>
        <p:spPr>
          <a:xfrm rot="1370500">
            <a:off x="11003407" y="5803654"/>
            <a:ext cx="931388" cy="931388"/>
          </a:xfrm>
          <a:prstGeom prst="rect">
            <a:avLst/>
          </a:prstGeom>
        </p:spPr>
      </p:pic>
      <p:sp>
        <p:nvSpPr>
          <p:cNvPr id="2" name="TextBox 12"/>
          <p:cNvSpPr txBox="1"/>
          <p:nvPr/>
        </p:nvSpPr>
        <p:spPr>
          <a:xfrm rot="21591154">
            <a:off x="397872" y="15027"/>
            <a:ext cx="11679774" cy="1107996"/>
          </a:xfrm>
          <a:prstGeom prst="rect">
            <a:avLst/>
          </a:prstGeom>
          <a:noFill/>
        </p:spPr>
        <p:txBody>
          <a:bodyPr wrap="square" rtlCol="0">
            <a:spAutoFit/>
          </a:bodyPr>
          <a:lstStyle/>
          <a:p>
            <a:pPr algn="ct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Nhắc</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lại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nội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dung, ý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nghĩa</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nội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dung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của</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bài</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endParaRPr lang="en-US" sz="66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38" t="-3521" r="52769" b="3521"/>
          <a:stretch>
            <a:fillRect/>
          </a:stretch>
        </p:blipFill>
        <p:spPr bwMode="auto">
          <a:xfrm>
            <a:off x="946171" y="1766005"/>
            <a:ext cx="2432304" cy="4933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ector cute girl who thinks and fin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a:fillRect/>
          </a:stretch>
        </p:blipFill>
        <p:spPr bwMode="auto">
          <a:xfrm>
            <a:off x="941958" y="1959488"/>
            <a:ext cx="2724785" cy="493395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666743" y="1766005"/>
            <a:ext cx="8153782" cy="4309313"/>
            <a:chOff x="489897" y="1732597"/>
            <a:chExt cx="11253639" cy="3069870"/>
          </a:xfrm>
        </p:grpSpPr>
        <p:sp>
          <p:nvSpPr>
            <p:cNvPr id="20" name="Rectangle: Rounded Corners 15"/>
            <p:cNvSpPr/>
            <p:nvPr/>
          </p:nvSpPr>
          <p:spPr>
            <a:xfrm>
              <a:off x="489897" y="1732597"/>
              <a:ext cx="11253639" cy="3069870"/>
            </a:xfrm>
            <a:prstGeom prst="roundRect">
              <a:avLst/>
            </a:prstGeom>
            <a:solidFill>
              <a:schemeClr val="accent2">
                <a:lumMod val="20000"/>
                <a:lumOff val="80000"/>
              </a:schemeClr>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p:cNvSpPr txBox="1"/>
            <p:nvPr/>
          </p:nvSpPr>
          <p:spPr>
            <a:xfrm>
              <a:off x="489897" y="2133857"/>
              <a:ext cx="11150926" cy="2433719"/>
            </a:xfrm>
            <a:prstGeom prst="rect">
              <a:avLst/>
            </a:prstGeom>
            <a:noFill/>
          </p:spPr>
          <p:txBody>
            <a:bodyPr wrap="square" rtlCol="0">
              <a:spAutoFit/>
            </a:bodyPr>
            <a:lstStyle/>
            <a:p>
              <a:pPr marL="571500" indent="-571500" algn="just">
                <a:buFont typeface="Wingdings" panose="05000000000000000000" pitchFamily="2" charset="2"/>
                <a:buChar char="Ø"/>
              </a:pPr>
              <a:r>
                <a:rPr lang="vi-VN" sz="3600"/>
                <a:t>Toàn bài đọc với giọng trong trẻo, tươi vui; khổ thơ cuối đọc trầm hơn các khổ thơ trước</a:t>
              </a:r>
              <a:endParaRPr lang="en-US" sz="3600"/>
            </a:p>
            <a:p>
              <a:pPr marL="571500" indent="-571500" algn="just">
                <a:buFont typeface="Wingdings" panose="05000000000000000000" pitchFamily="2" charset="2"/>
                <a:buChar char="Ø"/>
              </a:pPr>
              <a:r>
                <a:rPr lang="vi-VN" sz="3600"/>
                <a:t>Nhấn giọng ở những từ ngữ miêu tả cảnh vật, thể hiện tình cảm, cảm xúc và hoạt động của sự vật</a:t>
              </a:r>
              <a:endParaRPr lang="vi-VN" sz="3600" dirty="0"/>
            </a:p>
          </p:txBody>
        </p:sp>
      </p:grpSp>
      <p:pic>
        <p:nvPicPr>
          <p:cNvPr id="23" name="âm thanh trả lời đúng">
            <a:hlinkClick r:id="" action="ppaction://media"/>
          </p:cNvPr>
          <p:cNvPicPr>
            <a:picLocks noChangeAspect="1"/>
          </p:cNvPicPr>
          <p:nvPr>
            <a:audioFile r:link="rId3"/>
            <p:extLst>
              <p:ext uri="{DAA4B4D4-6D71-4841-9C94-3DE7FCFB9230}">
                <p14:media xmlns:p14="http://schemas.microsoft.com/office/powerpoint/2010/main" r:embed="rId4">
                  <p14:trim end="4413.833496"/>
                </p14:media>
              </p:ext>
            </p:extLst>
          </p:nvPr>
        </p:nvPicPr>
        <p:blipFill>
          <a:blip r:embed="rId5"/>
          <a:stretch>
            <a:fillRect/>
          </a:stretch>
        </p:blipFill>
        <p:spPr>
          <a:xfrm>
            <a:off x="-628858" y="5152351"/>
            <a:ext cx="609600" cy="609600"/>
          </a:xfrm>
          <a:prstGeom prst="rect">
            <a:avLst/>
          </a:prstGeom>
        </p:spPr>
      </p:pic>
      <p:pic>
        <p:nvPicPr>
          <p:cNvPr id="24" name="Picture 23"/>
          <p:cNvPicPr>
            <a:picLocks noChangeAspect="1"/>
          </p:cNvPicPr>
          <p:nvPr/>
        </p:nvPicPr>
        <p:blipFill>
          <a:blip r:embed="rId6"/>
          <a:stretch>
            <a:fillRect/>
          </a:stretch>
        </p:blipFill>
        <p:spPr>
          <a:xfrm rot="1370500">
            <a:off x="11003407" y="5803654"/>
            <a:ext cx="931388" cy="931388"/>
          </a:xfrm>
          <a:prstGeom prst="rect">
            <a:avLst/>
          </a:prstGeom>
        </p:spPr>
      </p:pic>
      <p:grpSp>
        <p:nvGrpSpPr>
          <p:cNvPr id="13" name="Group 12"/>
          <p:cNvGrpSpPr/>
          <p:nvPr/>
        </p:nvGrpSpPr>
        <p:grpSpPr>
          <a:xfrm>
            <a:off x="688235" y="213623"/>
            <a:ext cx="10432172" cy="1464231"/>
            <a:chOff x="1565003" y="926145"/>
            <a:chExt cx="7831167" cy="1464231"/>
          </a:xfrm>
        </p:grpSpPr>
        <p:sp>
          <p:nvSpPr>
            <p:cNvPr id="14" name="TextBox 13"/>
            <p:cNvSpPr txBox="1"/>
            <p:nvPr/>
          </p:nvSpPr>
          <p:spPr>
            <a:xfrm>
              <a:off x="1861907" y="926145"/>
              <a:ext cx="7534263" cy="1464231"/>
            </a:xfrm>
            <a:prstGeom prst="roundRect">
              <a:avLst/>
            </a:prstGeom>
            <a:solidFill>
              <a:srgbClr val="E0FFC1"/>
            </a:solidFill>
            <a:ln w="38100">
              <a:solidFill>
                <a:srgbClr val="00B050"/>
              </a:solidFill>
            </a:ln>
          </p:spPr>
          <p:txBody>
            <a:bodyPr wrap="square" rtlCol="0">
              <a:spAutoFit/>
            </a:bodyPr>
            <a:lstStyle/>
            <a:p>
              <a:pPr algn="just"/>
              <a:r>
                <a:rPr lang="vi-VN" sz="4000" b="1" dirty="0">
                  <a:solidFill>
                    <a:schemeClr val="bg2">
                      <a:lumMod val="10000"/>
                    </a:schemeClr>
                  </a:solidFill>
                  <a:ea typeface="Roboto" panose="02000000000000000000" pitchFamily="2" charset="0"/>
                </a:rPr>
                <a:t>Theo em, em sẽ </a:t>
              </a:r>
              <a:r>
                <a:rPr lang="vi-VN" sz="4000" b="1">
                  <a:solidFill>
                    <a:schemeClr val="bg2">
                      <a:lumMod val="10000"/>
                    </a:schemeClr>
                  </a:solidFill>
                  <a:ea typeface="Roboto" panose="02000000000000000000" pitchFamily="2" charset="0"/>
                </a:rPr>
                <a:t>đọc với </a:t>
              </a:r>
              <a:r>
                <a:rPr lang="vi-VN" sz="4000" b="1" dirty="0">
                  <a:solidFill>
                    <a:schemeClr val="bg2">
                      <a:lumMod val="10000"/>
                    </a:schemeClr>
                  </a:solidFill>
                  <a:ea typeface="Roboto" panose="02000000000000000000" pitchFamily="2" charset="0"/>
                </a:rPr>
                <a:t>giọng đọc như thế nào? </a:t>
              </a:r>
              <a:endParaRPr lang="vi-VN" sz="4000" b="1" dirty="0">
                <a:solidFill>
                  <a:schemeClr val="bg2">
                    <a:lumMod val="10000"/>
                  </a:schemeClr>
                </a:solidFill>
              </a:endParaRPr>
            </a:p>
          </p:txBody>
        </p:sp>
        <p:pic>
          <p:nvPicPr>
            <p:cNvPr id="16" name="Picture 15"/>
            <p:cNvPicPr>
              <a:picLocks noChangeAspect="1"/>
            </p:cNvPicPr>
            <p:nvPr/>
          </p:nvPicPr>
          <p:blipFill>
            <a:blip r:embed="rId7"/>
            <a:stretch>
              <a:fillRect/>
            </a:stretch>
          </p:blipFill>
          <p:spPr>
            <a:xfrm>
              <a:off x="1565003" y="1256940"/>
              <a:ext cx="593808"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17"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childTnLst>
                                </p:cTn>
                              </p:par>
                              <p:par>
                                <p:cTn id="34" presetID="1" presetClass="mediacall" presetSubtype="0" fill="hold" nodeType="withEffect">
                                  <p:stCondLst>
                                    <p:cond delay="0"/>
                                  </p:stCondLst>
                                  <p:childTnLst>
                                    <p:cmd type="call" cmd="playFrom(0.0)">
                                      <p:cBhvr>
                                        <p:cTn id="35" dur="367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2000" b="-72000"/>
          </a:stretch>
        </a:blipFill>
        <a:effectLst/>
      </p:bgPr>
    </p:bg>
    <p:spTree>
      <p:nvGrpSpPr>
        <p:cNvPr id="1" name=""/>
        <p:cNvGrpSpPr/>
        <p:nvPr/>
      </p:nvGrpSpPr>
      <p:grpSpPr>
        <a:xfrm>
          <a:off x="0" y="0"/>
          <a:ext cx="0" cy="0"/>
          <a:chOff x="0" y="0"/>
          <a:chExt cx="0" cy="0"/>
        </a:xfrm>
      </p:grpSpPr>
      <p:sp>
        <p:nvSpPr>
          <p:cNvPr id="9" name="Rectangle: Rounded Corners 21"/>
          <p:cNvSpPr/>
          <p:nvPr/>
        </p:nvSpPr>
        <p:spPr>
          <a:xfrm>
            <a:off x="-69847" y="147357"/>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Google Shape;1768;p26"/>
          <p:cNvSpPr txBox="1"/>
          <p:nvPr/>
        </p:nvSpPr>
        <p:spPr>
          <a:xfrm>
            <a:off x="1258286" y="2972494"/>
            <a:ext cx="10637468"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indent="739775" algn="just">
              <a:lnSpc>
                <a:spcPct val="115000"/>
              </a:lnSpc>
            </a:pPr>
            <a:r>
              <a:rPr lang="en-US" sz="3200">
                <a:solidFill>
                  <a:srgbClr val="000000"/>
                </a:solidFill>
                <a:latin typeface="Times New Roman" panose="02020603050405020304" pitchFamily="18" charset="0"/>
                <a:ea typeface="Calibri" panose="020F0502020204030204" pitchFamily="34" charset="0"/>
              </a:rPr>
              <a:t>		</a:t>
            </a:r>
            <a:r>
              <a:rPr lang="vi-VN" sz="3200">
                <a:solidFill>
                  <a:srgbClr val="000000"/>
                </a:solidFill>
                <a:latin typeface="Times New Roman" panose="02020603050405020304" pitchFamily="18" charset="0"/>
                <a:ea typeface="Calibri" panose="020F0502020204030204" pitchFamily="34" charset="0"/>
              </a:rPr>
              <a:t>Lúa/ </a:t>
            </a:r>
            <a:r>
              <a:rPr lang="vi-VN" sz="3200" u="sng">
                <a:solidFill>
                  <a:srgbClr val="000000"/>
                </a:solidFill>
                <a:latin typeface="Times New Roman" panose="02020603050405020304" pitchFamily="18" charset="0"/>
                <a:ea typeface="Calibri" panose="020F0502020204030204" pitchFamily="34" charset="0"/>
              </a:rPr>
              <a:t>phơi bông</a:t>
            </a:r>
            <a:r>
              <a:rPr lang="vi-VN" sz="3200">
                <a:solidFill>
                  <a:srgbClr val="000000"/>
                </a:solidFill>
                <a:latin typeface="Times New Roman" panose="02020603050405020304" pitchFamily="18" charset="0"/>
                <a:ea typeface="Calibri" panose="020F0502020204030204" pitchFamily="34" charset="0"/>
              </a:rPr>
              <a:t>/ khắp cánh đồng/</a:t>
            </a:r>
            <a:endParaRPr lang="en-US" sz="3200">
              <a:solidFill>
                <a:srgbClr val="000000"/>
              </a:solidFill>
              <a:latin typeface="Times New Roman" panose="02020603050405020304" pitchFamily="18" charset="0"/>
              <a:ea typeface="Calibri" panose="020F0502020204030204" pitchFamily="34" charset="0"/>
            </a:endParaRPr>
          </a:p>
          <a:p>
            <a:pPr indent="560070" algn="just">
              <a:lnSpc>
                <a:spcPct val="115000"/>
              </a:lnSpc>
            </a:pPr>
            <a:r>
              <a:rPr lang="vi-VN" sz="3200">
                <a:solidFill>
                  <a:srgbClr val="000000"/>
                </a:solidFill>
                <a:latin typeface="Times New Roman" panose="02020603050405020304" pitchFamily="18" charset="0"/>
                <a:ea typeface="Calibri" panose="020F0502020204030204" pitchFamily="34" charset="0"/>
              </a:rPr>
              <a:t>Gió thơm/ bay giữa </a:t>
            </a:r>
            <a:r>
              <a:rPr lang="vi-VN" sz="3200" u="sng">
                <a:solidFill>
                  <a:srgbClr val="000000"/>
                </a:solidFill>
                <a:latin typeface="Times New Roman" panose="02020603050405020304" pitchFamily="18" charset="0"/>
                <a:ea typeface="Calibri" panose="020F0502020204030204" pitchFamily="34" charset="0"/>
              </a:rPr>
              <a:t>mênh mông thảm vàng</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en-US" sz="3200">
                <a:solidFill>
                  <a:srgbClr val="000000"/>
                </a:solidFill>
                <a:latin typeface="Times New Roman" panose="02020603050405020304" pitchFamily="18" charset="0"/>
                <a:ea typeface="Calibri" panose="020F0502020204030204" pitchFamily="34" charset="0"/>
              </a:rPr>
              <a:t>		</a:t>
            </a:r>
            <a:r>
              <a:rPr lang="vi-VN" sz="3200">
                <a:solidFill>
                  <a:srgbClr val="000000"/>
                </a:solidFill>
                <a:latin typeface="Times New Roman" panose="02020603050405020304" pitchFamily="18" charset="0"/>
                <a:ea typeface="Calibri" panose="020F0502020204030204" pitchFamily="34" charset="0"/>
              </a:rPr>
              <a:t>Để trang cổ tích/ </a:t>
            </a:r>
            <a:r>
              <a:rPr lang="vi-VN" sz="3200" u="sng">
                <a:solidFill>
                  <a:srgbClr val="000000"/>
                </a:solidFill>
                <a:latin typeface="Times New Roman" panose="02020603050405020304" pitchFamily="18" charset="0"/>
                <a:ea typeface="Calibri" panose="020F0502020204030204" pitchFamily="34" charset="0"/>
              </a:rPr>
              <a:t>mơ màng</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a:p>
            <a:pPr indent="560070" algn="just">
              <a:lnSpc>
                <a:spcPct val="115000"/>
              </a:lnSpc>
            </a:pPr>
            <a:r>
              <a:rPr lang="vi-VN" sz="3200" u="sng">
                <a:solidFill>
                  <a:srgbClr val="000000"/>
                </a:solidFill>
                <a:latin typeface="Times New Roman" panose="02020603050405020304" pitchFamily="18" charset="0"/>
                <a:ea typeface="Calibri" panose="020F0502020204030204" pitchFamily="34" charset="0"/>
              </a:rPr>
              <a:t>Căng tròn</a:t>
            </a:r>
            <a:r>
              <a:rPr lang="vi-VN" sz="3200">
                <a:solidFill>
                  <a:srgbClr val="000000"/>
                </a:solidFill>
                <a:latin typeface="Times New Roman" panose="02020603050405020304" pitchFamily="18" charset="0"/>
                <a:ea typeface="Calibri" panose="020F0502020204030204" pitchFamily="34" charset="0"/>
              </a:rPr>
              <a:t> trái thị/ </a:t>
            </a:r>
            <a:r>
              <a:rPr lang="vi-VN" sz="3200" u="sng">
                <a:solidFill>
                  <a:srgbClr val="000000"/>
                </a:solidFill>
                <a:latin typeface="Times New Roman" panose="02020603050405020304" pitchFamily="18" charset="0"/>
                <a:ea typeface="Calibri" panose="020F0502020204030204" pitchFamily="34" charset="0"/>
              </a:rPr>
              <a:t>dịu dàng</a:t>
            </a:r>
            <a:r>
              <a:rPr lang="vi-VN" sz="3200">
                <a:solidFill>
                  <a:srgbClr val="000000"/>
                </a:solidFill>
                <a:latin typeface="Times New Roman" panose="02020603050405020304" pitchFamily="18" charset="0"/>
                <a:ea typeface="Calibri" panose="020F0502020204030204" pitchFamily="34" charset="0"/>
              </a:rPr>
              <a:t> toả hương.//</a:t>
            </a:r>
            <a:endParaRPr lang="en-US" sz="3200">
              <a:solidFill>
                <a:srgbClr val="000000"/>
              </a:solidFill>
              <a:latin typeface="Times New Roman" panose="02020603050405020304" pitchFamily="18" charset="0"/>
              <a:ea typeface="Calibri" panose="020F0502020204030204" pitchFamily="34" charset="0"/>
            </a:endParaRPr>
          </a:p>
          <a:p>
            <a:pPr indent="560070" algn="just">
              <a:lnSpc>
                <a:spcPct val="115000"/>
              </a:lnSpc>
            </a:pPr>
            <a:r>
              <a:rPr lang="vi-VN" sz="3200">
                <a:solidFill>
                  <a:srgbClr val="000000"/>
                </a:solidFill>
                <a:latin typeface="Times New Roman" panose="02020603050405020304" pitchFamily="18" charset="0"/>
                <a:ea typeface="Calibri" panose="020F0502020204030204" pitchFamily="34" charset="0"/>
              </a:rPr>
              <a:t> </a:t>
            </a:r>
            <a:endParaRPr lang="en-US" sz="3200">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en-US" sz="3200">
                <a:solidFill>
                  <a:srgbClr val="000000"/>
                </a:solidFill>
                <a:latin typeface="Times New Roman" panose="02020603050405020304" pitchFamily="18" charset="0"/>
                <a:ea typeface="Calibri" panose="020F0502020204030204" pitchFamily="34" charset="0"/>
              </a:rPr>
              <a:t>		</a:t>
            </a:r>
            <a:r>
              <a:rPr lang="vi-VN" sz="3200">
                <a:solidFill>
                  <a:srgbClr val="000000"/>
                </a:solidFill>
                <a:latin typeface="Times New Roman" panose="02020603050405020304" pitchFamily="18" charset="0"/>
                <a:ea typeface="Calibri" panose="020F0502020204030204" pitchFamily="34" charset="0"/>
              </a:rPr>
              <a:t>Ngắm bầy chim liệng/ </a:t>
            </a:r>
            <a:r>
              <a:rPr lang="vi-VN" sz="3200" u="sng">
                <a:solidFill>
                  <a:srgbClr val="000000"/>
                </a:solidFill>
                <a:latin typeface="Times New Roman" panose="02020603050405020304" pitchFamily="18" charset="0"/>
                <a:ea typeface="Calibri" panose="020F0502020204030204" pitchFamily="34" charset="0"/>
              </a:rPr>
              <a:t>thân thương</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a:p>
            <a:pPr indent="560070" algn="just">
              <a:lnSpc>
                <a:spcPct val="115000"/>
              </a:lnSpc>
            </a:pPr>
            <a:r>
              <a:rPr lang="vi-VN" sz="3200" u="sng">
                <a:solidFill>
                  <a:srgbClr val="000000"/>
                </a:solidFill>
                <a:latin typeface="Times New Roman" panose="02020603050405020304" pitchFamily="18" charset="0"/>
                <a:ea typeface="Calibri" panose="020F0502020204030204" pitchFamily="34" charset="0"/>
              </a:rPr>
              <a:t>Ríu ran</a:t>
            </a:r>
            <a:r>
              <a:rPr lang="vi-VN" sz="3200">
                <a:solidFill>
                  <a:srgbClr val="000000"/>
                </a:solidFill>
                <a:latin typeface="Times New Roman" panose="02020603050405020304" pitchFamily="18" charset="0"/>
                <a:ea typeface="Calibri" panose="020F0502020204030204" pitchFamily="34" charset="0"/>
              </a:rPr>
              <a:t>/ bỗng thấy </a:t>
            </a:r>
            <a:r>
              <a:rPr lang="vi-VN" sz="3200" u="sng">
                <a:solidFill>
                  <a:srgbClr val="000000"/>
                </a:solidFill>
                <a:latin typeface="Times New Roman" panose="02020603050405020304" pitchFamily="18" charset="0"/>
                <a:ea typeface="Calibri" panose="020F0502020204030204" pitchFamily="34" charset="0"/>
              </a:rPr>
              <a:t>bốn phương reo mời</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en-US" sz="3200">
                <a:solidFill>
                  <a:srgbClr val="000000"/>
                </a:solidFill>
                <a:latin typeface="Times New Roman" panose="02020603050405020304" pitchFamily="18" charset="0"/>
                <a:ea typeface="Calibri" panose="020F0502020204030204" pitchFamily="34" charset="0"/>
              </a:rPr>
              <a:t>		</a:t>
            </a:r>
            <a:r>
              <a:rPr lang="vi-VN" sz="3200">
                <a:solidFill>
                  <a:srgbClr val="000000"/>
                </a:solidFill>
                <a:latin typeface="Times New Roman" panose="02020603050405020304" pitchFamily="18" charset="0"/>
                <a:ea typeface="Calibri" panose="020F0502020204030204" pitchFamily="34" charset="0"/>
              </a:rPr>
              <a:t>Sáng vui/ đón </a:t>
            </a:r>
            <a:r>
              <a:rPr lang="vi-VN" sz="3200" u="sng">
                <a:solidFill>
                  <a:srgbClr val="000000"/>
                </a:solidFill>
                <a:latin typeface="Times New Roman" panose="02020603050405020304" pitchFamily="18" charset="0"/>
                <a:ea typeface="Calibri" panose="020F0502020204030204" pitchFamily="34" charset="0"/>
              </a:rPr>
              <a:t>tuổi lên mười</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a:p>
            <a:pPr indent="560070" algn="just">
              <a:lnSpc>
                <a:spcPct val="115000"/>
              </a:lnSpc>
            </a:pPr>
            <a:r>
              <a:rPr lang="vi-VN" sz="3200">
                <a:solidFill>
                  <a:srgbClr val="000000"/>
                </a:solidFill>
                <a:latin typeface="Times New Roman" panose="02020603050405020304" pitchFamily="18" charset="0"/>
                <a:ea typeface="Calibri" panose="020F0502020204030204" pitchFamily="34" charset="0"/>
              </a:rPr>
              <a:t>Ngỡ như/ </a:t>
            </a:r>
            <a:r>
              <a:rPr lang="vi-VN" sz="3200" u="sng">
                <a:solidFill>
                  <a:srgbClr val="000000"/>
                </a:solidFill>
                <a:latin typeface="Times New Roman" panose="02020603050405020304" pitchFamily="18" charset="0"/>
                <a:ea typeface="Calibri" panose="020F0502020204030204" pitchFamily="34" charset="0"/>
              </a:rPr>
              <a:t>đất nước đẹp tươi</a:t>
            </a:r>
            <a:r>
              <a:rPr lang="vi-VN" sz="3200">
                <a:solidFill>
                  <a:srgbClr val="000000"/>
                </a:solidFill>
                <a:latin typeface="Times New Roman" panose="02020603050405020304" pitchFamily="18" charset="0"/>
                <a:ea typeface="Calibri" panose="020F0502020204030204" pitchFamily="34" charset="0"/>
              </a:rPr>
              <a:t>/ </a:t>
            </a:r>
            <a:r>
              <a:rPr lang="vi-VN" sz="3200" u="sng">
                <a:solidFill>
                  <a:srgbClr val="000000"/>
                </a:solidFill>
                <a:latin typeface="Times New Roman" panose="02020603050405020304" pitchFamily="18" charset="0"/>
                <a:ea typeface="Calibri" panose="020F0502020204030204" pitchFamily="34" charset="0"/>
              </a:rPr>
              <a:t>lớn cùng</a:t>
            </a:r>
            <a:r>
              <a:rPr lang="vi-VN" sz="3200">
                <a:solidFill>
                  <a:srgbClr val="000000"/>
                </a:solidFill>
                <a:latin typeface="Times New Roman" panose="02020603050405020304" pitchFamily="18" charset="0"/>
                <a:ea typeface="Calibri" panose="020F0502020204030204" pitchFamily="34" charset="0"/>
              </a:rPr>
              <a:t>.//</a:t>
            </a:r>
            <a:endParaRPr lang="en-US" sz="3200">
              <a:solidFill>
                <a:srgbClr val="000000"/>
              </a:solidFill>
              <a:latin typeface="Times New Roman" panose="02020603050405020304" pitchFamily="18" charset="0"/>
              <a:ea typeface="Calibri" panose="020F0502020204030204" pitchFamily="34" charset="0"/>
            </a:endParaRPr>
          </a:p>
        </p:txBody>
      </p:sp>
      <p:sp>
        <p:nvSpPr>
          <p:cNvPr id="12" name="TextBox 12"/>
          <p:cNvSpPr txBox="1"/>
          <p:nvPr/>
        </p:nvSpPr>
        <p:spPr>
          <a:xfrm rot="21591154">
            <a:off x="214574" y="162382"/>
            <a:ext cx="11679774" cy="1107996"/>
          </a:xfrm>
          <a:prstGeom prst="rect">
            <a:avLst/>
          </a:prstGeom>
          <a:noFill/>
        </p:spPr>
        <p:txBody>
          <a:bodyPr wrap="square" rtlCol="0">
            <a:spAutoFit/>
          </a:bodyPr>
          <a:lstStyle/>
          <a:p>
            <a:pPr algn="ct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Lắng</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nghe</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theo</a:t>
            </a:r>
            <a:r>
              <a:rPr lang="en-US" sz="66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6600" dirty="0" err="1">
                <a:ln w="0"/>
                <a:solidFill>
                  <a:srgbClr val="C00000"/>
                </a:solidFill>
                <a:latin typeface="UTM Edwardian" panose="02040603050506020204" pitchFamily="18" charset="0"/>
                <a:ea typeface="LNTH-LuoLuoNotangYuanTi 1" pitchFamily="2" charset="-128"/>
                <a:cs typeface="LNTH-LuoLuoNotangYuanTi 1" pitchFamily="2" charset="-128"/>
              </a:rPr>
              <a:t>mẫu</a:t>
            </a:r>
            <a:endParaRPr lang="en-US" sz="66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13" name="Rectangle: Rounded Corners 2"/>
          <p:cNvSpPr/>
          <p:nvPr/>
        </p:nvSpPr>
        <p:spPr>
          <a:xfrm>
            <a:off x="229981" y="51063"/>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Rounded Corners 1"/>
          <p:cNvSpPr/>
          <p:nvPr/>
        </p:nvSpPr>
        <p:spPr>
          <a:xfrm>
            <a:off x="837920" y="1626211"/>
            <a:ext cx="5641861"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9897" y="1851946"/>
            <a:ext cx="7530525" cy="1754326"/>
          </a:xfrm>
          <a:prstGeom prst="rect">
            <a:avLst/>
          </a:prstGeom>
          <a:noFill/>
        </p:spPr>
        <p:txBody>
          <a:bodyPr wrap="square" rtlCol="0">
            <a:spAutoFit/>
          </a:bodyPr>
          <a:lstStyle/>
          <a:p>
            <a:pPr algn="just"/>
            <a:r>
              <a:rPr lang="en-US" sz="3600" dirty="0"/>
              <a:t>     </a:t>
            </a: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 </a:t>
            </a:r>
            <a:endParaRPr lang="en-US" sz="3600" dirty="0"/>
          </a:p>
          <a:p>
            <a:pPr algn="just"/>
            <a:r>
              <a:rPr lang="en-US" sz="3600" dirty="0"/>
              <a:t>     </a:t>
            </a: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endParaRPr lang="en-US" sz="3600" dirty="0"/>
          </a:p>
          <a:p>
            <a:pPr algn="just"/>
            <a:r>
              <a:rPr lang="en-US" sz="3600" dirty="0"/>
              <a:t>     </a:t>
            </a: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endParaRPr lang="en-US" sz="3600" dirty="0"/>
          </a:p>
        </p:txBody>
      </p:sp>
      <p:pic>
        <p:nvPicPr>
          <p:cNvPr id="20"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6729" y="2463524"/>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71549" y="1922900"/>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13492" y="1259803"/>
            <a:ext cx="3008632" cy="856732"/>
          </a:xfrm>
          <a:prstGeom prst="rect">
            <a:avLst/>
          </a:prstGeom>
        </p:spPr>
      </p:pic>
      <p:sp>
        <p:nvSpPr>
          <p:cNvPr id="23" name="TextBox 22"/>
          <p:cNvSpPr txBox="1"/>
          <p:nvPr/>
        </p:nvSpPr>
        <p:spPr>
          <a:xfrm>
            <a:off x="1842979" y="1352249"/>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pic>
        <p:nvPicPr>
          <p:cNvPr id="24" name="Picture 2" descr="Check mark. Check mark vector icons. Green and black check marks in circle and square. check mark collection, isolated. Eps10"/>
          <p:cNvPicPr>
            <a:picLocks noChangeAspect="1" noChangeArrowheads="1"/>
          </p:cNvPicPr>
          <p:nvPr/>
        </p:nvPicPr>
        <p:blipFill rotWithShape="1">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a:fillRect/>
          </a:stretch>
        </p:blipFill>
        <p:spPr bwMode="auto">
          <a:xfrm>
            <a:off x="798356" y="2997054"/>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1"/>
          <p:cNvSpPr/>
          <p:nvPr/>
        </p:nvSpPr>
        <p:spPr>
          <a:xfrm>
            <a:off x="5122124" y="3858779"/>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6"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30780" y="3484703"/>
            <a:ext cx="2999488" cy="854128"/>
          </a:xfrm>
          <a:prstGeom prst="rect">
            <a:avLst/>
          </a:prstGeom>
        </p:spPr>
      </p:pic>
      <p:sp>
        <p:nvSpPr>
          <p:cNvPr id="27" name="TextBox 26"/>
          <p:cNvSpPr txBox="1"/>
          <p:nvPr/>
        </p:nvSpPr>
        <p:spPr>
          <a:xfrm>
            <a:off x="6839207" y="3512870"/>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28" name="TextBox 27"/>
          <p:cNvSpPr txBox="1"/>
          <p:nvPr/>
        </p:nvSpPr>
        <p:spPr>
          <a:xfrm>
            <a:off x="5589200" y="4196883"/>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2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5229089" y="4314297"/>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5247380" y="4817639"/>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5171291" y="5304147"/>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879559" y="437713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5179" y="437713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4660" y="438163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823751" y="4813145"/>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9371" y="4813145"/>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8852" y="4817639"/>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969530" y="5364324"/>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07522" y="5361806"/>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84998" y="5372318"/>
            <a:ext cx="385059" cy="38505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rot="21591154">
            <a:off x="197875" y="-2285"/>
            <a:ext cx="11593581"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Luyện</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tập</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nối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tiếp</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theo</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nhóm</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par>
                                <p:cTn id="13" presetID="1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par>
                                <p:cTn id="17" presetID="1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up)">
                                      <p:cBhvr>
                                        <p:cTn id="24" dur="500"/>
                                        <p:tgtEl>
                                          <p:spTgt spid="2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par>
                                <p:cTn id="29" presetID="1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cTn>
                              </p:par>
                              <p:par>
                                <p:cTn id="37" presetID="1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p:tgtEl>
                                          <p:spTgt spid="26"/>
                                        </p:tgtEl>
                                        <p:attrNameLst>
                                          <p:attrName>ppt_y</p:attrName>
                                        </p:attrNameLst>
                                      </p:cBhvr>
                                      <p:tavLst>
                                        <p:tav tm="0">
                                          <p:val>
                                            <p:strVal val="#ppt_y+#ppt_h*1.125000"/>
                                          </p:val>
                                        </p:tav>
                                        <p:tav tm="100000">
                                          <p:val>
                                            <p:strVal val="#ppt_y"/>
                                          </p:val>
                                        </p:tav>
                                      </p:tavLst>
                                    </p:anim>
                                    <p:animEffect transition="in" filter="wipe(up)">
                                      <p:cBhvr>
                                        <p:cTn id="40" dur="500"/>
                                        <p:tgtEl>
                                          <p:spTgt spid="26"/>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ppt_y</p:attrName>
                                        </p:attrNameLst>
                                      </p:cBhvr>
                                      <p:tavLst>
                                        <p:tav tm="0">
                                          <p:val>
                                            <p:strVal val="#ppt_y+#ppt_h*1.125000"/>
                                          </p:val>
                                        </p:tav>
                                        <p:tav tm="100000">
                                          <p:val>
                                            <p:strVal val="#ppt_y"/>
                                          </p:val>
                                        </p:tav>
                                      </p:tavLst>
                                    </p:anim>
                                    <p:animEffect transition="in" filter="wipe(up)">
                                      <p:cBhvr>
                                        <p:cTn id="44" dur="500"/>
                                        <p:tgtEl>
                                          <p:spTgt spid="27"/>
                                        </p:tgtEl>
                                      </p:cBhvr>
                                    </p:animEffect>
                                  </p:childTnLst>
                                </p:cTn>
                              </p:par>
                              <p:par>
                                <p:cTn id="45" presetID="1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p:tgtEl>
                                          <p:spTgt spid="31"/>
                                        </p:tgtEl>
                                        <p:attrNameLst>
                                          <p:attrName>ppt_y</p:attrName>
                                        </p:attrNameLst>
                                      </p:cBhvr>
                                      <p:tavLst>
                                        <p:tav tm="0">
                                          <p:val>
                                            <p:strVal val="#ppt_y+#ppt_h*1.125000"/>
                                          </p:val>
                                        </p:tav>
                                        <p:tav tm="100000">
                                          <p:val>
                                            <p:strVal val="#ppt_y"/>
                                          </p:val>
                                        </p:tav>
                                      </p:tavLst>
                                    </p:anim>
                                    <p:animEffect transition="in" filter="wipe(up)">
                                      <p:cBhvr>
                                        <p:cTn id="48" dur="500"/>
                                        <p:tgtEl>
                                          <p:spTgt spid="31"/>
                                        </p:tgtEl>
                                      </p:cBhvr>
                                    </p:animEffect>
                                  </p:childTnLst>
                                </p:cTn>
                              </p:par>
                              <p:par>
                                <p:cTn id="49" presetID="1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up)">
                                      <p:cBhvr>
                                        <p:cTn id="52" dur="500"/>
                                        <p:tgtEl>
                                          <p:spTgt spid="29"/>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up)">
                                      <p:cBhvr>
                                        <p:cTn id="60" dur="500"/>
                                        <p:tgtEl>
                                          <p:spTgt spid="28"/>
                                        </p:tgtEl>
                                      </p:cBhvr>
                                    </p:animEffect>
                                  </p:childTnLst>
                                </p:cTn>
                              </p:par>
                              <p:par>
                                <p:cTn id="61" presetID="12" presetClass="entr" presetSubtype="4"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p:tgtEl>
                                          <p:spTgt spid="34"/>
                                        </p:tgtEl>
                                        <p:attrNameLst>
                                          <p:attrName>ppt_y</p:attrName>
                                        </p:attrNameLst>
                                      </p:cBhvr>
                                      <p:tavLst>
                                        <p:tav tm="0">
                                          <p:val>
                                            <p:strVal val="#ppt_y+#ppt_h*1.125000"/>
                                          </p:val>
                                        </p:tav>
                                        <p:tav tm="100000">
                                          <p:val>
                                            <p:strVal val="#ppt_y"/>
                                          </p:val>
                                        </p:tav>
                                      </p:tavLst>
                                    </p:anim>
                                    <p:animEffect transition="in" filter="wipe(up)">
                                      <p:cBhvr>
                                        <p:cTn id="64" dur="500"/>
                                        <p:tgtEl>
                                          <p:spTgt spid="34"/>
                                        </p:tgtEl>
                                      </p:cBhvr>
                                    </p:animEffect>
                                  </p:childTnLst>
                                </p:cTn>
                              </p:par>
                              <p:par>
                                <p:cTn id="65" presetID="12" presetClass="entr" presetSubtype="4"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par>
                                <p:cTn id="69" presetID="1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p:tgtEl>
                                          <p:spTgt spid="33"/>
                                        </p:tgtEl>
                                        <p:attrNameLst>
                                          <p:attrName>ppt_y</p:attrName>
                                        </p:attrNameLst>
                                      </p:cBhvr>
                                      <p:tavLst>
                                        <p:tav tm="0">
                                          <p:val>
                                            <p:strVal val="#ppt_y+#ppt_h*1.125000"/>
                                          </p:val>
                                        </p:tav>
                                        <p:tav tm="100000">
                                          <p:val>
                                            <p:strVal val="#ppt_y"/>
                                          </p:val>
                                        </p:tav>
                                      </p:tavLst>
                                    </p:anim>
                                    <p:animEffect transition="in" filter="wipe(up)">
                                      <p:cBhvr>
                                        <p:cTn id="72" dur="500"/>
                                        <p:tgtEl>
                                          <p:spTgt spid="33"/>
                                        </p:tgtEl>
                                      </p:cBhvr>
                                    </p:animEffect>
                                  </p:childTnLst>
                                </p:cTn>
                              </p:par>
                              <p:par>
                                <p:cTn id="73" presetID="12" presetClass="entr" presetSubtype="4"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p:tgtEl>
                                          <p:spTgt spid="37"/>
                                        </p:tgtEl>
                                        <p:attrNameLst>
                                          <p:attrName>ppt_y</p:attrName>
                                        </p:attrNameLst>
                                      </p:cBhvr>
                                      <p:tavLst>
                                        <p:tav tm="0">
                                          <p:val>
                                            <p:strVal val="#ppt_y+#ppt_h*1.125000"/>
                                          </p:val>
                                        </p:tav>
                                        <p:tav tm="100000">
                                          <p:val>
                                            <p:strVal val="#ppt_y"/>
                                          </p:val>
                                        </p:tav>
                                      </p:tavLst>
                                    </p:anim>
                                    <p:animEffect transition="in" filter="wipe(up)">
                                      <p:cBhvr>
                                        <p:cTn id="76" dur="500"/>
                                        <p:tgtEl>
                                          <p:spTgt spid="37"/>
                                        </p:tgtEl>
                                      </p:cBhvr>
                                    </p:animEffect>
                                  </p:childTnLst>
                                </p:cTn>
                              </p:par>
                              <p:par>
                                <p:cTn id="77" presetID="12" presetClass="entr" presetSubtype="4"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p:tgtEl>
                                          <p:spTgt spid="36"/>
                                        </p:tgtEl>
                                        <p:attrNameLst>
                                          <p:attrName>ppt_y</p:attrName>
                                        </p:attrNameLst>
                                      </p:cBhvr>
                                      <p:tavLst>
                                        <p:tav tm="0">
                                          <p:val>
                                            <p:strVal val="#ppt_y+#ppt_h*1.125000"/>
                                          </p:val>
                                        </p:tav>
                                        <p:tav tm="100000">
                                          <p:val>
                                            <p:strVal val="#ppt_y"/>
                                          </p:val>
                                        </p:tav>
                                      </p:tavLst>
                                    </p:anim>
                                    <p:animEffect transition="in" filter="wipe(up)">
                                      <p:cBhvr>
                                        <p:cTn id="80" dur="500"/>
                                        <p:tgtEl>
                                          <p:spTgt spid="36"/>
                                        </p:tgtEl>
                                      </p:cBhvr>
                                    </p:animEffect>
                                  </p:childTnLst>
                                </p:cTn>
                              </p:par>
                              <p:par>
                                <p:cTn id="81" presetID="12" presetClass="entr" presetSubtype="4"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p:tgtEl>
                                          <p:spTgt spid="35"/>
                                        </p:tgtEl>
                                        <p:attrNameLst>
                                          <p:attrName>ppt_y</p:attrName>
                                        </p:attrNameLst>
                                      </p:cBhvr>
                                      <p:tavLst>
                                        <p:tav tm="0">
                                          <p:val>
                                            <p:strVal val="#ppt_y+#ppt_h*1.125000"/>
                                          </p:val>
                                        </p:tav>
                                        <p:tav tm="100000">
                                          <p:val>
                                            <p:strVal val="#ppt_y"/>
                                          </p:val>
                                        </p:tav>
                                      </p:tavLst>
                                    </p:anim>
                                    <p:animEffect transition="in" filter="wipe(up)">
                                      <p:cBhvr>
                                        <p:cTn id="84" dur="500"/>
                                        <p:tgtEl>
                                          <p:spTgt spid="35"/>
                                        </p:tgtEl>
                                      </p:cBhvr>
                                    </p:animEffect>
                                  </p:childTnLst>
                                </p:cTn>
                              </p:par>
                              <p:par>
                                <p:cTn id="85" presetID="12" presetClass="entr" presetSubtype="4"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p:tgtEl>
                                          <p:spTgt spid="38"/>
                                        </p:tgtEl>
                                        <p:attrNameLst>
                                          <p:attrName>ppt_y</p:attrName>
                                        </p:attrNameLst>
                                      </p:cBhvr>
                                      <p:tavLst>
                                        <p:tav tm="0">
                                          <p:val>
                                            <p:strVal val="#ppt_y+#ppt_h*1.125000"/>
                                          </p:val>
                                        </p:tav>
                                        <p:tav tm="100000">
                                          <p:val>
                                            <p:strVal val="#ppt_y"/>
                                          </p:val>
                                        </p:tav>
                                      </p:tavLst>
                                    </p:anim>
                                    <p:animEffect transition="in" filter="wipe(up)">
                                      <p:cBhvr>
                                        <p:cTn id="88" dur="500"/>
                                        <p:tgtEl>
                                          <p:spTgt spid="38"/>
                                        </p:tgtEl>
                                      </p:cBhvr>
                                    </p:animEffect>
                                  </p:childTnLst>
                                </p:cTn>
                              </p:par>
                              <p:par>
                                <p:cTn id="89" presetID="12" presetClass="entr" presetSubtype="4"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p:tgtEl>
                                          <p:spTgt spid="40"/>
                                        </p:tgtEl>
                                        <p:attrNameLst>
                                          <p:attrName>ppt_y</p:attrName>
                                        </p:attrNameLst>
                                      </p:cBhvr>
                                      <p:tavLst>
                                        <p:tav tm="0">
                                          <p:val>
                                            <p:strVal val="#ppt_y+#ppt_h*1.125000"/>
                                          </p:val>
                                        </p:tav>
                                        <p:tav tm="100000">
                                          <p:val>
                                            <p:strVal val="#ppt_y"/>
                                          </p:val>
                                        </p:tav>
                                      </p:tavLst>
                                    </p:anim>
                                    <p:animEffect transition="in" filter="wipe(up)">
                                      <p:cBhvr>
                                        <p:cTn id="92" dur="500"/>
                                        <p:tgtEl>
                                          <p:spTgt spid="40"/>
                                        </p:tgtEl>
                                      </p:cBhvr>
                                    </p:animEffect>
                                  </p:childTnLst>
                                </p:cTn>
                              </p:par>
                              <p:par>
                                <p:cTn id="93" presetID="12" presetClass="entr" presetSubtype="4"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p:tgtEl>
                                          <p:spTgt spid="39"/>
                                        </p:tgtEl>
                                        <p:attrNameLst>
                                          <p:attrName>ppt_y</p:attrName>
                                        </p:attrNameLst>
                                      </p:cBhvr>
                                      <p:tavLst>
                                        <p:tav tm="0">
                                          <p:val>
                                            <p:strVal val="#ppt_y+#ppt_h*1.125000"/>
                                          </p:val>
                                        </p:tav>
                                        <p:tav tm="100000">
                                          <p:val>
                                            <p:strVal val="#ppt_y"/>
                                          </p:val>
                                        </p:tav>
                                      </p:tavLst>
                                    </p:anim>
                                    <p:animEffect transition="in" filter="wipe(up)">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p:bldP spid="25" grpId="0" animBg="1"/>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 cute girl charatc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745" y="1647536"/>
            <a:ext cx="2857119" cy="505241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2" name="Picture 8" descr="Free vector bullock cart cartoon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9752" y="5428434"/>
            <a:ext cx="2495223" cy="14987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1"/>
          <p:cNvSpPr/>
          <p:nvPr/>
        </p:nvSpPr>
        <p:spPr>
          <a:xfrm>
            <a:off x="4599609" y="2656879"/>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08265" y="2282803"/>
            <a:ext cx="2999488" cy="854128"/>
          </a:xfrm>
          <a:prstGeom prst="rect">
            <a:avLst/>
          </a:prstGeom>
        </p:spPr>
      </p:pic>
      <p:sp>
        <p:nvSpPr>
          <p:cNvPr id="28" name="TextBox 27"/>
          <p:cNvSpPr txBox="1"/>
          <p:nvPr/>
        </p:nvSpPr>
        <p:spPr>
          <a:xfrm>
            <a:off x="6316692" y="2310970"/>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29" name="TextBox 28"/>
          <p:cNvSpPr txBox="1"/>
          <p:nvPr/>
        </p:nvSpPr>
        <p:spPr>
          <a:xfrm>
            <a:off x="5066685" y="2994983"/>
            <a:ext cx="5725593" cy="2308324"/>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Đọc đúng.</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Đọc to, rõ.</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Ngắt, nghỉ đúng chỗ</a:t>
            </a:r>
            <a:endParaRPr lang="en-US" sz="3600" dirty="0">
              <a:latin typeface="Calibri" panose="020F0502020204030204" pitchFamily="34" charset="0"/>
              <a:cs typeface="Calibri" panose="020F0502020204030204" pitchFamily="34" charset="0"/>
            </a:endParaRPr>
          </a:p>
          <a:p>
            <a:pPr algn="just"/>
            <a:endParaRPr lang="en-US" sz="3600" dirty="0"/>
          </a:p>
        </p:txBody>
      </p:sp>
      <p:pic>
        <p:nvPicPr>
          <p:cNvPr id="30"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4706574" y="3112397"/>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4724865" y="3615739"/>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4648776" y="4102247"/>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357044" y="317523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2664" y="317523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2145" y="317973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301236" y="3611245"/>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6856" y="3611245"/>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6337" y="3615739"/>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Ghim của Phương Thư trên Icon | Hài hước, Hình vui, Lol"/>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447015" y="4162424"/>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ổng hợp những hình mặt cười đẹp | Cười, Mắt, Hì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5007" y="4159906"/>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2483" y="4170418"/>
            <a:ext cx="385059" cy="38505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rot="21591154">
            <a:off x="197875" y="-2285"/>
            <a:ext cx="11593581" cy="1446550"/>
          </a:xfrm>
          <a:prstGeom prst="rect">
            <a:avLst/>
          </a:prstGeom>
          <a:noFill/>
        </p:spPr>
        <p:txBody>
          <a:bodyPr wrap="square" rtlCol="0">
            <a:spAutoFit/>
          </a:bodyPr>
          <a:lstStyle/>
          <a:p>
            <a:pPr algn="ct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Thi</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đua</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đọc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trước</a:t>
            </a:r>
            <a:r>
              <a:rPr lang="en-US" sz="88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8800" dirty="0" err="1">
                <a:ln w="0"/>
                <a:solidFill>
                  <a:srgbClr val="C00000"/>
                </a:solidFill>
                <a:latin typeface="UTM Edwardian" panose="02040603050506020204" pitchFamily="18" charset="0"/>
                <a:ea typeface="LNTH-LuoLuoNotangYuanTi 1" pitchFamily="2" charset="-128"/>
                <a:cs typeface="LNTH-LuoLuoNotangYuanTi 1" pitchFamily="2" charset="-128"/>
              </a:rPr>
              <a:t>lớp</a:t>
            </a:r>
            <a:endParaRPr lang="en-US" sz="88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par>
                                <p:cTn id="17" presetID="1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up)">
                                      <p:cBhvr>
                                        <p:cTn id="20" dur="500"/>
                                        <p:tgtEl>
                                          <p:spTgt spid="32"/>
                                        </p:tgtEl>
                                      </p:cBhvr>
                                    </p:animEffect>
                                  </p:childTnLst>
                                </p:cTn>
                              </p:par>
                              <p:par>
                                <p:cTn id="21" presetID="1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up)">
                                      <p:cBhvr>
                                        <p:cTn id="24" dur="500"/>
                                        <p:tgtEl>
                                          <p:spTgt spid="30"/>
                                        </p:tgtEl>
                                      </p:cBhvr>
                                    </p:animEffect>
                                  </p:childTnLst>
                                </p:cTn>
                              </p:par>
                              <p:par>
                                <p:cTn id="25" presetID="1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ppt_y</p:attrName>
                                        </p:attrNameLst>
                                      </p:cBhvr>
                                      <p:tavLst>
                                        <p:tav tm="0">
                                          <p:val>
                                            <p:strVal val="#ppt_y+#ppt_h*1.125000"/>
                                          </p:val>
                                        </p:tav>
                                        <p:tav tm="100000">
                                          <p:val>
                                            <p:strVal val="#ppt_y"/>
                                          </p:val>
                                        </p:tav>
                                      </p:tavLst>
                                    </p:anim>
                                    <p:animEffect transition="in" filter="wipe(up)">
                                      <p:cBhvr>
                                        <p:cTn id="28" dur="500"/>
                                        <p:tgtEl>
                                          <p:spTgt spid="3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p:tgtEl>
                                          <p:spTgt spid="29"/>
                                        </p:tgtEl>
                                        <p:attrNameLst>
                                          <p:attrName>ppt_y</p:attrName>
                                        </p:attrNameLst>
                                      </p:cBhvr>
                                      <p:tavLst>
                                        <p:tav tm="0">
                                          <p:val>
                                            <p:strVal val="#ppt_y+#ppt_h*1.125000"/>
                                          </p:val>
                                        </p:tav>
                                        <p:tav tm="100000">
                                          <p:val>
                                            <p:strVal val="#ppt_y"/>
                                          </p:val>
                                        </p:tav>
                                      </p:tavLst>
                                    </p:anim>
                                    <p:animEffect transition="in" filter="wipe(up)">
                                      <p:cBhvr>
                                        <p:cTn id="32" dur="500"/>
                                        <p:tgtEl>
                                          <p:spTgt spid="29"/>
                                        </p:tgtEl>
                                      </p:cBhvr>
                                    </p:animEffect>
                                  </p:childTnLst>
                                </p:cTn>
                              </p:par>
                              <p:par>
                                <p:cTn id="33" presetID="1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p:tgtEl>
                                          <p:spTgt spid="35"/>
                                        </p:tgtEl>
                                        <p:attrNameLst>
                                          <p:attrName>ppt_y</p:attrName>
                                        </p:attrNameLst>
                                      </p:cBhvr>
                                      <p:tavLst>
                                        <p:tav tm="0">
                                          <p:val>
                                            <p:strVal val="#ppt_y+#ppt_h*1.125000"/>
                                          </p:val>
                                        </p:tav>
                                        <p:tav tm="100000">
                                          <p:val>
                                            <p:strVal val="#ppt_y"/>
                                          </p:val>
                                        </p:tav>
                                      </p:tavLst>
                                    </p:anim>
                                    <p:animEffect transition="in" filter="wipe(up)">
                                      <p:cBhvr>
                                        <p:cTn id="36" dur="500"/>
                                        <p:tgtEl>
                                          <p:spTgt spid="35"/>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p:tgtEl>
                                          <p:spTgt spid="33"/>
                                        </p:tgtEl>
                                        <p:attrNameLst>
                                          <p:attrName>ppt_y</p:attrName>
                                        </p:attrNameLst>
                                      </p:cBhvr>
                                      <p:tavLst>
                                        <p:tav tm="0">
                                          <p:val>
                                            <p:strVal val="#ppt_y+#ppt_h*1.125000"/>
                                          </p:val>
                                        </p:tav>
                                        <p:tav tm="100000">
                                          <p:val>
                                            <p:strVal val="#ppt_y"/>
                                          </p:val>
                                        </p:tav>
                                      </p:tavLst>
                                    </p:anim>
                                    <p:animEffect transition="in" filter="wipe(up)">
                                      <p:cBhvr>
                                        <p:cTn id="40" dur="500"/>
                                        <p:tgtEl>
                                          <p:spTgt spid="33"/>
                                        </p:tgtEl>
                                      </p:cBhvr>
                                    </p:animEffect>
                                  </p:childTnLst>
                                </p:cTn>
                              </p:par>
                              <p:par>
                                <p:cTn id="41" presetID="12" presetClass="entr" presetSubtype="4"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ppt_y</p:attrName>
                                        </p:attrNameLst>
                                      </p:cBhvr>
                                      <p:tavLst>
                                        <p:tav tm="0">
                                          <p:val>
                                            <p:strVal val="#ppt_y+#ppt_h*1.125000"/>
                                          </p:val>
                                        </p:tav>
                                        <p:tav tm="100000">
                                          <p:val>
                                            <p:strVal val="#ppt_y"/>
                                          </p:val>
                                        </p:tav>
                                      </p:tavLst>
                                    </p:anim>
                                    <p:animEffect transition="in" filter="wipe(up)">
                                      <p:cBhvr>
                                        <p:cTn id="44" dur="500"/>
                                        <p:tgtEl>
                                          <p:spTgt spid="34"/>
                                        </p:tgtEl>
                                      </p:cBhvr>
                                    </p:animEffect>
                                  </p:childTnLst>
                                </p:cTn>
                              </p:par>
                              <p:par>
                                <p:cTn id="45" presetID="1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p:tgtEl>
                                          <p:spTgt spid="38"/>
                                        </p:tgtEl>
                                        <p:attrNameLst>
                                          <p:attrName>ppt_y</p:attrName>
                                        </p:attrNameLst>
                                      </p:cBhvr>
                                      <p:tavLst>
                                        <p:tav tm="0">
                                          <p:val>
                                            <p:strVal val="#ppt_y+#ppt_h*1.125000"/>
                                          </p:val>
                                        </p:tav>
                                        <p:tav tm="100000">
                                          <p:val>
                                            <p:strVal val="#ppt_y"/>
                                          </p:val>
                                        </p:tav>
                                      </p:tavLst>
                                    </p:anim>
                                    <p:animEffect transition="in" filter="wipe(up)">
                                      <p:cBhvr>
                                        <p:cTn id="48" dur="500"/>
                                        <p:tgtEl>
                                          <p:spTgt spid="38"/>
                                        </p:tgtEl>
                                      </p:cBhvr>
                                    </p:animEffect>
                                  </p:childTnLst>
                                </p:cTn>
                              </p:par>
                              <p:par>
                                <p:cTn id="49" presetID="1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p:tgtEl>
                                          <p:spTgt spid="37"/>
                                        </p:tgtEl>
                                        <p:attrNameLst>
                                          <p:attrName>ppt_y</p:attrName>
                                        </p:attrNameLst>
                                      </p:cBhvr>
                                      <p:tavLst>
                                        <p:tav tm="0">
                                          <p:val>
                                            <p:strVal val="#ppt_y+#ppt_h*1.125000"/>
                                          </p:val>
                                        </p:tav>
                                        <p:tav tm="100000">
                                          <p:val>
                                            <p:strVal val="#ppt_y"/>
                                          </p:val>
                                        </p:tav>
                                      </p:tavLst>
                                    </p:anim>
                                    <p:animEffect transition="in" filter="wipe(up)">
                                      <p:cBhvr>
                                        <p:cTn id="52" dur="500"/>
                                        <p:tgtEl>
                                          <p:spTgt spid="37"/>
                                        </p:tgtEl>
                                      </p:cBhvr>
                                    </p:animEffect>
                                  </p:childTnLst>
                                </p:cTn>
                              </p:par>
                              <p:par>
                                <p:cTn id="53" presetID="1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p:tgtEl>
                                          <p:spTgt spid="36"/>
                                        </p:tgtEl>
                                        <p:attrNameLst>
                                          <p:attrName>ppt_y</p:attrName>
                                        </p:attrNameLst>
                                      </p:cBhvr>
                                      <p:tavLst>
                                        <p:tav tm="0">
                                          <p:val>
                                            <p:strVal val="#ppt_y+#ppt_h*1.125000"/>
                                          </p:val>
                                        </p:tav>
                                        <p:tav tm="100000">
                                          <p:val>
                                            <p:strVal val="#ppt_y"/>
                                          </p:val>
                                        </p:tav>
                                      </p:tavLst>
                                    </p:anim>
                                    <p:animEffect transition="in" filter="wipe(up)">
                                      <p:cBhvr>
                                        <p:cTn id="56" dur="500"/>
                                        <p:tgtEl>
                                          <p:spTgt spid="36"/>
                                        </p:tgtEl>
                                      </p:cBhvr>
                                    </p:animEffect>
                                  </p:childTnLst>
                                </p:cTn>
                              </p:par>
                              <p:par>
                                <p:cTn id="57" presetID="1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p:tgtEl>
                                          <p:spTgt spid="39"/>
                                        </p:tgtEl>
                                        <p:attrNameLst>
                                          <p:attrName>ppt_y</p:attrName>
                                        </p:attrNameLst>
                                      </p:cBhvr>
                                      <p:tavLst>
                                        <p:tav tm="0">
                                          <p:val>
                                            <p:strVal val="#ppt_y+#ppt_h*1.125000"/>
                                          </p:val>
                                        </p:tav>
                                        <p:tav tm="100000">
                                          <p:val>
                                            <p:strVal val="#ppt_y"/>
                                          </p:val>
                                        </p:tav>
                                      </p:tavLst>
                                    </p:anim>
                                    <p:animEffect transition="in" filter="wipe(up)">
                                      <p:cBhvr>
                                        <p:cTn id="60" dur="500"/>
                                        <p:tgtEl>
                                          <p:spTgt spid="39"/>
                                        </p:tgtEl>
                                      </p:cBhvr>
                                    </p:animEffect>
                                  </p:childTnLst>
                                </p:cTn>
                              </p:par>
                              <p:par>
                                <p:cTn id="61" presetID="1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p:tgtEl>
                                          <p:spTgt spid="41"/>
                                        </p:tgtEl>
                                        <p:attrNameLst>
                                          <p:attrName>ppt_y</p:attrName>
                                        </p:attrNameLst>
                                      </p:cBhvr>
                                      <p:tavLst>
                                        <p:tav tm="0">
                                          <p:val>
                                            <p:strVal val="#ppt_y+#ppt_h*1.125000"/>
                                          </p:val>
                                        </p:tav>
                                        <p:tav tm="100000">
                                          <p:val>
                                            <p:strVal val="#ppt_y"/>
                                          </p:val>
                                        </p:tav>
                                      </p:tavLst>
                                    </p:anim>
                                    <p:animEffect transition="in" filter="wipe(up)">
                                      <p:cBhvr>
                                        <p:cTn id="64" dur="500"/>
                                        <p:tgtEl>
                                          <p:spTgt spid="41"/>
                                        </p:tgtEl>
                                      </p:cBhvr>
                                    </p:animEffect>
                                  </p:childTnLst>
                                </p:cTn>
                              </p:par>
                              <p:par>
                                <p:cTn id="65" presetID="1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p:tgtEl>
                                          <p:spTgt spid="40"/>
                                        </p:tgtEl>
                                        <p:attrNameLst>
                                          <p:attrName>ppt_y</p:attrName>
                                        </p:attrNameLst>
                                      </p:cBhvr>
                                      <p:tavLst>
                                        <p:tav tm="0">
                                          <p:val>
                                            <p:strVal val="#ppt_y+#ppt_h*1.125000"/>
                                          </p:val>
                                        </p:tav>
                                        <p:tav tm="100000">
                                          <p:val>
                                            <p:strVal val="#ppt_y"/>
                                          </p:val>
                                        </p:tav>
                                      </p:tavLst>
                                    </p:anim>
                                    <p:animEffect transition="in" filter="wipe(up)">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p:cNvPicPr>
            <a:picLocks noChangeAspect="1"/>
          </p:cNvPicPr>
          <p:nvPr/>
        </p:nvPicPr>
        <p:blipFill>
          <a:blip r:embed="rId1"/>
          <a:srcRect/>
          <a:stretch>
            <a:fillRect/>
          </a:stretch>
        </p:blipFill>
        <p:spPr>
          <a:xfrm>
            <a:off x="4099496" y="3436650"/>
            <a:ext cx="3686759" cy="3204408"/>
          </a:xfrm>
          <a:prstGeom prst="rect">
            <a:avLst/>
          </a:prstGeom>
        </p:spPr>
      </p:pic>
      <p:pic>
        <p:nvPicPr>
          <p:cNvPr id="9218" name="Picture 2" descr="Free vector fireworks design for diwali"/>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5450" y="1212662"/>
            <a:ext cx="3182342" cy="31823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1611" b="46810"/>
          <a:stretch>
            <a:fillRect/>
          </a:stretch>
        </p:blipFill>
        <p:spPr bwMode="auto">
          <a:xfrm>
            <a:off x="1369336" y="2450327"/>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45077" r="58049" b="1733"/>
          <a:stretch>
            <a:fillRect/>
          </a:stretch>
        </p:blipFill>
        <p:spPr bwMode="auto">
          <a:xfrm>
            <a:off x="7453745" y="1496142"/>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838" t="19363" r="28773" b="27447"/>
          <a:stretch>
            <a:fillRect/>
          </a:stretch>
        </p:blipFill>
        <p:spPr bwMode="auto">
          <a:xfrm>
            <a:off x="8975807" y="3686464"/>
            <a:ext cx="2289031" cy="31715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ector a set of fireworks vector illustration of a doodl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624" t="43373" r="3987" b="3437"/>
          <a:stretch>
            <a:fillRect/>
          </a:stretch>
        </p:blipFill>
        <p:spPr bwMode="auto">
          <a:xfrm>
            <a:off x="-703435" y="4433551"/>
            <a:ext cx="2289031" cy="3171536"/>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8"/>
          <p:cNvSpPr txBox="1"/>
          <p:nvPr/>
        </p:nvSpPr>
        <p:spPr>
          <a:xfrm>
            <a:off x="2906898" y="0"/>
            <a:ext cx="7313427" cy="1754326"/>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UTM Mother" panose="02040603050506020204" pitchFamily="18" charset="0"/>
              </a:rPr>
              <a:t>Bình</a:t>
            </a:r>
            <a:r>
              <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rPr>
              <a:t> </a:t>
            </a:r>
            <a:r>
              <a:rPr kumimoji="0" lang="en-US" altLang="zh-CN" sz="5400" b="1" i="0" u="none" strike="noStrike" kern="1200" cap="none" spc="0" normalizeH="0" noProof="0" dirty="0" err="1">
                <a:ln>
                  <a:noFill/>
                </a:ln>
                <a:solidFill>
                  <a:srgbClr val="FF0000"/>
                </a:solidFill>
                <a:effectLst/>
                <a:uLnTx/>
                <a:uFillTx/>
                <a:latin typeface="UTM Mother" panose="02040603050506020204" pitchFamily="18" charset="0"/>
              </a:rPr>
              <a:t>chọn</a:t>
            </a:r>
            <a:endParaRPr kumimoji="0" lang="en-US" altLang="zh-CN" sz="5400" b="1" i="0" u="none" strike="noStrike" kern="1200" cap="none" spc="0" normalizeH="0" noProof="0" dirty="0">
              <a:ln>
                <a:noFill/>
              </a:ln>
              <a:solidFill>
                <a:srgbClr val="FF0000"/>
              </a:solidFill>
              <a:effectLst/>
              <a:uLnTx/>
              <a:uFillTx/>
              <a:latin typeface="UTM Mother"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aseline="0" dirty="0" err="1">
                <a:solidFill>
                  <a:srgbClr val="FF0000"/>
                </a:solidFill>
                <a:latin typeface="UTM Mother" panose="02040603050506020204" pitchFamily="18" charset="0"/>
              </a:rPr>
              <a:t>Nhóm</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đọc</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tốt</a:t>
            </a:r>
            <a:r>
              <a:rPr lang="en-US" altLang="zh-CN" sz="5400" dirty="0">
                <a:solidFill>
                  <a:srgbClr val="FF0000"/>
                </a:solidFill>
                <a:latin typeface="UTM Mother" panose="02040603050506020204" pitchFamily="18" charset="0"/>
              </a:rPr>
              <a:t> </a:t>
            </a:r>
            <a:r>
              <a:rPr lang="en-US" altLang="zh-CN" sz="5400" dirty="0" err="1">
                <a:solidFill>
                  <a:srgbClr val="FF0000"/>
                </a:solidFill>
                <a:latin typeface="UTM Mother" panose="02040603050506020204" pitchFamily="18" charset="0"/>
              </a:rPr>
              <a:t>nhất</a:t>
            </a:r>
            <a:endParaRPr kumimoji="0" lang="zh-CN" altLang="en-US" sz="5400" b="1" i="0" u="none" strike="noStrike" kern="1200" cap="none" spc="0" normalizeH="0" baseline="0" noProof="0" dirty="0">
              <a:ln>
                <a:noFill/>
              </a:ln>
              <a:solidFill>
                <a:srgbClr val="FF0000"/>
              </a:solidFill>
              <a:effectLst/>
              <a:uLnTx/>
              <a:uFillTx/>
              <a:latin typeface="UTM Mother" panose="02040603050506020204" pitchFamily="18" charset="0"/>
            </a:endParaRPr>
          </a:p>
        </p:txBody>
      </p:sp>
    </p:spTree>
    <p:controls/>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360" y="996485"/>
            <a:ext cx="11449280" cy="243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7" name="Hình chữ nhật: Góc Tròn 11"/>
          <p:cNvSpPr/>
          <p:nvPr/>
        </p:nvSpPr>
        <p:spPr>
          <a:xfrm>
            <a:off x="810325" y="1704975"/>
            <a:ext cx="11076875" cy="4967921"/>
          </a:xfrm>
          <a:custGeom>
            <a:avLst/>
            <a:gdLst>
              <a:gd name="connsiteX0" fmla="*/ 0 w 11076875"/>
              <a:gd name="connsiteY0" fmla="*/ 828003 h 4967921"/>
              <a:gd name="connsiteX1" fmla="*/ 828003 w 11076875"/>
              <a:gd name="connsiteY1" fmla="*/ 0 h 4967921"/>
              <a:gd name="connsiteX2" fmla="*/ 10248872 w 11076875"/>
              <a:gd name="connsiteY2" fmla="*/ 0 h 4967921"/>
              <a:gd name="connsiteX3" fmla="*/ 11076875 w 11076875"/>
              <a:gd name="connsiteY3" fmla="*/ 828003 h 4967921"/>
              <a:gd name="connsiteX4" fmla="*/ 11076875 w 11076875"/>
              <a:gd name="connsiteY4" fmla="*/ 4139918 h 4967921"/>
              <a:gd name="connsiteX5" fmla="*/ 10248872 w 11076875"/>
              <a:gd name="connsiteY5" fmla="*/ 4967921 h 4967921"/>
              <a:gd name="connsiteX6" fmla="*/ 828003 w 11076875"/>
              <a:gd name="connsiteY6" fmla="*/ 4967921 h 4967921"/>
              <a:gd name="connsiteX7" fmla="*/ 0 w 11076875"/>
              <a:gd name="connsiteY7" fmla="*/ 4139918 h 4967921"/>
              <a:gd name="connsiteX8" fmla="*/ 0 w 11076875"/>
              <a:gd name="connsiteY8" fmla="*/ 828003 h 49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967921" fill="none" extrusionOk="0">
                <a:moveTo>
                  <a:pt x="0" y="828003"/>
                </a:moveTo>
                <a:cubicBezTo>
                  <a:pt x="66098" y="322094"/>
                  <a:pt x="389229" y="37684"/>
                  <a:pt x="828003" y="0"/>
                </a:cubicBezTo>
                <a:cubicBezTo>
                  <a:pt x="3500816" y="-106144"/>
                  <a:pt x="7386756" y="-57456"/>
                  <a:pt x="10248872" y="0"/>
                </a:cubicBezTo>
                <a:cubicBezTo>
                  <a:pt x="10759338" y="28036"/>
                  <a:pt x="11163604" y="371115"/>
                  <a:pt x="11076875" y="828003"/>
                </a:cubicBezTo>
                <a:cubicBezTo>
                  <a:pt x="10932319" y="1649404"/>
                  <a:pt x="10968194" y="3621187"/>
                  <a:pt x="11076875" y="4139918"/>
                </a:cubicBezTo>
                <a:cubicBezTo>
                  <a:pt x="11102923" y="4634161"/>
                  <a:pt x="10720373" y="4923397"/>
                  <a:pt x="10248872" y="4967921"/>
                </a:cubicBezTo>
                <a:cubicBezTo>
                  <a:pt x="8246259" y="4938924"/>
                  <a:pt x="3792700" y="4894557"/>
                  <a:pt x="828003" y="4967921"/>
                </a:cubicBezTo>
                <a:cubicBezTo>
                  <a:pt x="401196" y="4917298"/>
                  <a:pt x="20774" y="4511890"/>
                  <a:pt x="0" y="4139918"/>
                </a:cubicBezTo>
                <a:cubicBezTo>
                  <a:pt x="-124905" y="3198737"/>
                  <a:pt x="-168306" y="1484103"/>
                  <a:pt x="0" y="828003"/>
                </a:cubicBezTo>
                <a:close/>
              </a:path>
              <a:path w="11076875" h="4967921" stroke="0" extrusionOk="0">
                <a:moveTo>
                  <a:pt x="0" y="828003"/>
                </a:moveTo>
                <a:cubicBezTo>
                  <a:pt x="62779" y="349392"/>
                  <a:pt x="365648" y="12678"/>
                  <a:pt x="828003" y="0"/>
                </a:cubicBezTo>
                <a:cubicBezTo>
                  <a:pt x="2569148" y="-6525"/>
                  <a:pt x="8252248" y="152743"/>
                  <a:pt x="10248872" y="0"/>
                </a:cubicBezTo>
                <a:cubicBezTo>
                  <a:pt x="10716809" y="5571"/>
                  <a:pt x="11033534" y="433545"/>
                  <a:pt x="11076875" y="828003"/>
                </a:cubicBezTo>
                <a:cubicBezTo>
                  <a:pt x="11064853" y="1498729"/>
                  <a:pt x="11156054" y="3508600"/>
                  <a:pt x="11076875" y="4139918"/>
                </a:cubicBezTo>
                <a:cubicBezTo>
                  <a:pt x="11152525" y="4590607"/>
                  <a:pt x="10679271" y="4998319"/>
                  <a:pt x="10248872" y="4967921"/>
                </a:cubicBezTo>
                <a:cubicBezTo>
                  <a:pt x="8424691" y="5081755"/>
                  <a:pt x="3366147" y="4967275"/>
                  <a:pt x="828003" y="4967921"/>
                </a:cubicBezTo>
                <a:cubicBezTo>
                  <a:pt x="381403" y="4991136"/>
                  <a:pt x="-14794" y="4514366"/>
                  <a:pt x="0" y="4139918"/>
                </a:cubicBezTo>
                <a:cubicBezTo>
                  <a:pt x="-119259" y="3553953"/>
                  <a:pt x="-86911" y="2285550"/>
                  <a:pt x="0" y="828003"/>
                </a:cubicBezTo>
                <a:close/>
              </a:path>
            </a:pathLst>
          </a:cu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96330" y="1949092"/>
            <a:ext cx="5072312" cy="1737511"/>
          </a:xfrm>
          <a:prstGeom prst="rect">
            <a:avLst/>
          </a:prstGeom>
        </p:spPr>
      </p:pic>
      <p:pic>
        <p:nvPicPr>
          <p:cNvPr id="4" name="Picture 3"/>
          <p:cNvPicPr>
            <a:picLocks noChangeAspect="1"/>
          </p:cNvPicPr>
          <p:nvPr/>
        </p:nvPicPr>
        <p:blipFill>
          <a:blip r:embed="rId3"/>
          <a:stretch>
            <a:fillRect/>
          </a:stretch>
        </p:blipFill>
        <p:spPr>
          <a:xfrm>
            <a:off x="5327890" y="3120469"/>
            <a:ext cx="6224555" cy="1615580"/>
          </a:xfrm>
          <a:prstGeom prst="rect">
            <a:avLst/>
          </a:prstGeom>
        </p:spPr>
      </p:pic>
      <p:pic>
        <p:nvPicPr>
          <p:cNvPr id="5" name="Picture 4"/>
          <p:cNvPicPr>
            <a:picLocks noChangeAspect="1"/>
          </p:cNvPicPr>
          <p:nvPr/>
        </p:nvPicPr>
        <p:blipFill>
          <a:blip r:embed="rId4"/>
          <a:stretch>
            <a:fillRect/>
          </a:stretch>
        </p:blipFill>
        <p:spPr>
          <a:xfrm>
            <a:off x="3638550" y="4892357"/>
            <a:ext cx="7029297" cy="1877731"/>
          </a:xfrm>
          <a:prstGeom prst="rect">
            <a:avLst/>
          </a:prstGeom>
        </p:spPr>
      </p:pic>
      <p:pic>
        <p:nvPicPr>
          <p:cNvPr id="6" name="Picture 5"/>
          <p:cNvPicPr>
            <a:picLocks noChangeAspect="1"/>
          </p:cNvPicPr>
          <p:nvPr/>
        </p:nvPicPr>
        <p:blipFill>
          <a:blip r:embed="rId5"/>
          <a:stretch>
            <a:fillRect/>
          </a:stretch>
        </p:blipFill>
        <p:spPr>
          <a:xfrm>
            <a:off x="304800" y="-57769"/>
            <a:ext cx="11260288" cy="20667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Hình chữ nhật: Góc Tròn 11"/>
          <p:cNvSpPr/>
          <p:nvPr/>
        </p:nvSpPr>
        <p:spPr>
          <a:xfrm>
            <a:off x="214609" y="399758"/>
            <a:ext cx="11428830" cy="6105818"/>
          </a:xfrm>
          <a:custGeom>
            <a:avLst/>
            <a:gdLst>
              <a:gd name="connsiteX0" fmla="*/ 0 w 11428830"/>
              <a:gd name="connsiteY0" fmla="*/ 1017657 h 6105818"/>
              <a:gd name="connsiteX1" fmla="*/ 1017657 w 11428830"/>
              <a:gd name="connsiteY1" fmla="*/ 0 h 6105818"/>
              <a:gd name="connsiteX2" fmla="*/ 10411173 w 11428830"/>
              <a:gd name="connsiteY2" fmla="*/ 0 h 6105818"/>
              <a:gd name="connsiteX3" fmla="*/ 11428830 w 11428830"/>
              <a:gd name="connsiteY3" fmla="*/ 1017657 h 6105818"/>
              <a:gd name="connsiteX4" fmla="*/ 11428830 w 11428830"/>
              <a:gd name="connsiteY4" fmla="*/ 5088161 h 6105818"/>
              <a:gd name="connsiteX5" fmla="*/ 10411173 w 11428830"/>
              <a:gd name="connsiteY5" fmla="*/ 6105818 h 6105818"/>
              <a:gd name="connsiteX6" fmla="*/ 1017657 w 11428830"/>
              <a:gd name="connsiteY6" fmla="*/ 6105818 h 6105818"/>
              <a:gd name="connsiteX7" fmla="*/ 0 w 11428830"/>
              <a:gd name="connsiteY7" fmla="*/ 5088161 h 6105818"/>
              <a:gd name="connsiteX8" fmla="*/ 0 w 11428830"/>
              <a:gd name="connsiteY8" fmla="*/ 1017657 h 610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8830" h="6105818" fill="none" extrusionOk="0">
                <a:moveTo>
                  <a:pt x="0" y="1017657"/>
                </a:moveTo>
                <a:cubicBezTo>
                  <a:pt x="80867" y="396143"/>
                  <a:pt x="492348" y="74737"/>
                  <a:pt x="1017657" y="0"/>
                </a:cubicBezTo>
                <a:cubicBezTo>
                  <a:pt x="4033277" y="-106144"/>
                  <a:pt x="7717700" y="-57456"/>
                  <a:pt x="10411173" y="0"/>
                </a:cubicBezTo>
                <a:cubicBezTo>
                  <a:pt x="11035829" y="33017"/>
                  <a:pt x="11492676" y="455919"/>
                  <a:pt x="11428830" y="1017657"/>
                </a:cubicBezTo>
                <a:cubicBezTo>
                  <a:pt x="11284274" y="2695411"/>
                  <a:pt x="11320149" y="3998673"/>
                  <a:pt x="11428830" y="5088161"/>
                </a:cubicBezTo>
                <a:cubicBezTo>
                  <a:pt x="11437092" y="5661917"/>
                  <a:pt x="10979075" y="6087435"/>
                  <a:pt x="10411173" y="6105818"/>
                </a:cubicBezTo>
                <a:cubicBezTo>
                  <a:pt x="5739853" y="6076821"/>
                  <a:pt x="2529014" y="6032454"/>
                  <a:pt x="1017657" y="6105818"/>
                </a:cubicBezTo>
                <a:cubicBezTo>
                  <a:pt x="497045" y="6037032"/>
                  <a:pt x="3083" y="5637534"/>
                  <a:pt x="0" y="5088161"/>
                </a:cubicBezTo>
                <a:cubicBezTo>
                  <a:pt x="-124905" y="3735199"/>
                  <a:pt x="-168306" y="2580369"/>
                  <a:pt x="0" y="1017657"/>
                </a:cubicBezTo>
                <a:close/>
              </a:path>
              <a:path w="11428830" h="6105818" stroke="0" extrusionOk="0">
                <a:moveTo>
                  <a:pt x="0" y="1017657"/>
                </a:moveTo>
                <a:cubicBezTo>
                  <a:pt x="95987" y="423027"/>
                  <a:pt x="425974" y="74251"/>
                  <a:pt x="1017657" y="0"/>
                </a:cubicBezTo>
                <a:cubicBezTo>
                  <a:pt x="4950673" y="-6525"/>
                  <a:pt x="8841205" y="152743"/>
                  <a:pt x="10411173" y="0"/>
                </a:cubicBezTo>
                <a:cubicBezTo>
                  <a:pt x="11021083" y="25057"/>
                  <a:pt x="11397134" y="501572"/>
                  <a:pt x="11428830" y="1017657"/>
                </a:cubicBezTo>
                <a:cubicBezTo>
                  <a:pt x="11416808" y="2245981"/>
                  <a:pt x="11508009" y="4354668"/>
                  <a:pt x="11428830" y="5088161"/>
                </a:cubicBezTo>
                <a:cubicBezTo>
                  <a:pt x="11440589" y="5649170"/>
                  <a:pt x="10946596" y="6135898"/>
                  <a:pt x="10411173" y="6105818"/>
                </a:cubicBezTo>
                <a:cubicBezTo>
                  <a:pt x="7088993" y="6219652"/>
                  <a:pt x="3531183" y="6105172"/>
                  <a:pt x="1017657" y="6105818"/>
                </a:cubicBezTo>
                <a:cubicBezTo>
                  <a:pt x="498188" y="6198228"/>
                  <a:pt x="-2371" y="5636921"/>
                  <a:pt x="0" y="5088161"/>
                </a:cubicBezTo>
                <a:cubicBezTo>
                  <a:pt x="-119259" y="4665750"/>
                  <a:pt x="-86911" y="2951825"/>
                  <a:pt x="0" y="1017657"/>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2680" b="24485"/>
          <a:stretch>
            <a:fillRect/>
          </a:stretch>
        </p:blipFill>
        <p:spPr>
          <a:xfrm>
            <a:off x="3509262" y="1185570"/>
            <a:ext cx="8127981" cy="4534193"/>
          </a:xfrm>
          <a:prstGeom prst="rect">
            <a:avLst/>
          </a:prstGeom>
        </p:spPr>
      </p:pic>
      <p:grpSp>
        <p:nvGrpSpPr>
          <p:cNvPr id="3" name="Group 2"/>
          <p:cNvGrpSpPr/>
          <p:nvPr/>
        </p:nvGrpSpPr>
        <p:grpSpPr>
          <a:xfrm>
            <a:off x="-614565" y="-140892"/>
            <a:ext cx="5262765" cy="3131742"/>
            <a:chOff x="2412079" y="2001568"/>
            <a:chExt cx="8945299" cy="503173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12079" y="2001568"/>
              <a:ext cx="8945299" cy="5031730"/>
            </a:xfrm>
            <a:prstGeom prst="rect">
              <a:avLst/>
            </a:prstGeom>
          </p:spPr>
        </p:pic>
        <p:sp>
          <p:nvSpPr>
            <p:cNvPr id="5" name="TextBox 4"/>
            <p:cNvSpPr txBox="1"/>
            <p:nvPr/>
          </p:nvSpPr>
          <p:spPr>
            <a:xfrm>
              <a:off x="4164708" y="3728575"/>
              <a:ext cx="5440038" cy="2506705"/>
            </a:xfrm>
            <a:prstGeom prst="rect">
              <a:avLst/>
            </a:prstGeom>
            <a:noFill/>
          </p:spPr>
          <p:txBody>
            <a:bodyPr wrap="square">
              <a:spAutoFit/>
            </a:bodyPr>
            <a:lstStyle/>
            <a:p>
              <a:pPr algn="ctr"/>
              <a:r>
                <a:rPr lang="vi-VN" sz="3200" b="1" i="0" dirty="0">
                  <a:solidFill>
                    <a:srgbClr val="000000"/>
                  </a:solidFill>
                  <a:effectLst/>
                  <a:latin typeface="Calibri" panose="020F0502020204030204" pitchFamily="34" charset="0"/>
                  <a:cs typeface="Calibri" panose="020F0502020204030204" pitchFamily="34" charset="0"/>
                </a:rPr>
                <a:t>Em hãy </a:t>
              </a:r>
              <a:r>
                <a:rPr lang="vi-VN" sz="3200" b="1" i="0">
                  <a:solidFill>
                    <a:srgbClr val="000000"/>
                  </a:solidFill>
                  <a:effectLst/>
                  <a:latin typeface="Calibri" panose="020F0502020204030204" pitchFamily="34" charset="0"/>
                  <a:cs typeface="Calibri" panose="020F0502020204030204" pitchFamily="34" charset="0"/>
                </a:rPr>
                <a:t>tìm đọc bài thơ hoặc lời bài hát:</a:t>
              </a:r>
              <a:endParaRPr lang="vi-VN" sz="3200" b="1" i="0" dirty="0">
                <a:solidFill>
                  <a:srgbClr val="000000"/>
                </a:solidFill>
                <a:effectLst/>
                <a:latin typeface="Calibri" panose="020F0502020204030204" pitchFamily="34" charset="0"/>
                <a:cs typeface="Calibri" panose="020F0502020204030204" pitchFamily="34" charset="0"/>
              </a:endParaRPr>
            </a:p>
          </p:txBody>
        </p:sp>
      </p:grpSp>
      <p:pic>
        <p:nvPicPr>
          <p:cNvPr id="6" name="Graphic 1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 y="3133360"/>
            <a:ext cx="3485154" cy="3724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9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9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9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14" name="文本框 18"/>
          <p:cNvSpPr txBox="1"/>
          <p:nvPr/>
        </p:nvSpPr>
        <p:spPr>
          <a:xfrm>
            <a:off x="350129" y="154937"/>
            <a:ext cx="11258300"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a:ln>
                  <a:noFill/>
                </a:ln>
                <a:solidFill>
                  <a:srgbClr val="FF0000"/>
                </a:solidFill>
                <a:effectLst/>
                <a:uLnTx/>
                <a:uFillTx/>
                <a:latin typeface="UTM Mother" panose="02040603050506020204" pitchFamily="18" charset="0"/>
                <a:ea typeface="字魂65号-时光手札体" panose="00000500000000000000" pitchFamily="2" charset="-122"/>
                <a:cs typeface="+mn-cs"/>
              </a:rPr>
              <a:t>GỢI Ý</a:t>
            </a:r>
            <a:endParaRPr kumimoji="0" lang="vi-VN" altLang="zh-CN" sz="4800" b="1" i="0" u="none" strike="noStrike" kern="1200" cap="none" spc="0" normalizeH="0" baseline="0" noProof="0" dirty="0">
              <a:ln>
                <a:noFill/>
              </a:ln>
              <a:solidFill>
                <a:srgbClr val="FF0000"/>
              </a:solidFill>
              <a:effectLst/>
              <a:uLnTx/>
              <a:uFillTx/>
              <a:latin typeface="UTM Mother" panose="02040603050506020204" pitchFamily="18" charset="0"/>
              <a:ea typeface="字魂65号-时光手札体" panose="00000500000000000000" pitchFamily="2" charset="-122"/>
              <a:cs typeface="+mn-cs"/>
            </a:endParaRPr>
          </a:p>
        </p:txBody>
      </p:sp>
      <p:sp>
        <p:nvSpPr>
          <p:cNvPr id="15" name="Hình chữ nhật: Góc Tròn 11"/>
          <p:cNvSpPr/>
          <p:nvPr/>
        </p:nvSpPr>
        <p:spPr>
          <a:xfrm>
            <a:off x="605051" y="985934"/>
            <a:ext cx="11236820" cy="5435035"/>
          </a:xfrm>
          <a:custGeom>
            <a:avLst/>
            <a:gdLst>
              <a:gd name="connsiteX0" fmla="*/ 0 w 11236820"/>
              <a:gd name="connsiteY0" fmla="*/ 905857 h 5435035"/>
              <a:gd name="connsiteX1" fmla="*/ 905857 w 11236820"/>
              <a:gd name="connsiteY1" fmla="*/ 0 h 5435035"/>
              <a:gd name="connsiteX2" fmla="*/ 10330963 w 11236820"/>
              <a:gd name="connsiteY2" fmla="*/ 0 h 5435035"/>
              <a:gd name="connsiteX3" fmla="*/ 11236820 w 11236820"/>
              <a:gd name="connsiteY3" fmla="*/ 905857 h 5435035"/>
              <a:gd name="connsiteX4" fmla="*/ 11236820 w 11236820"/>
              <a:gd name="connsiteY4" fmla="*/ 4529178 h 5435035"/>
              <a:gd name="connsiteX5" fmla="*/ 10330963 w 11236820"/>
              <a:gd name="connsiteY5" fmla="*/ 5435035 h 5435035"/>
              <a:gd name="connsiteX6" fmla="*/ 905857 w 11236820"/>
              <a:gd name="connsiteY6" fmla="*/ 5435035 h 5435035"/>
              <a:gd name="connsiteX7" fmla="*/ 0 w 11236820"/>
              <a:gd name="connsiteY7" fmla="*/ 4529178 h 5435035"/>
              <a:gd name="connsiteX8" fmla="*/ 0 w 11236820"/>
              <a:gd name="connsiteY8" fmla="*/ 905857 h 543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820" h="5435035" fill="none" extrusionOk="0">
                <a:moveTo>
                  <a:pt x="0" y="905857"/>
                </a:moveTo>
                <a:cubicBezTo>
                  <a:pt x="6573" y="400731"/>
                  <a:pt x="427628" y="44894"/>
                  <a:pt x="905857" y="0"/>
                </a:cubicBezTo>
                <a:cubicBezTo>
                  <a:pt x="2943544" y="-106144"/>
                  <a:pt x="6278674" y="-57456"/>
                  <a:pt x="10330963" y="0"/>
                </a:cubicBezTo>
                <a:cubicBezTo>
                  <a:pt x="10865186" y="17891"/>
                  <a:pt x="11302613" y="405873"/>
                  <a:pt x="11236820" y="905857"/>
                </a:cubicBezTo>
                <a:cubicBezTo>
                  <a:pt x="11092264" y="2681417"/>
                  <a:pt x="11128139" y="3374430"/>
                  <a:pt x="11236820" y="4529178"/>
                </a:cubicBezTo>
                <a:cubicBezTo>
                  <a:pt x="11293051" y="5109234"/>
                  <a:pt x="10845479" y="5390456"/>
                  <a:pt x="10330963" y="5435035"/>
                </a:cubicBezTo>
                <a:cubicBezTo>
                  <a:pt x="6135741" y="5406038"/>
                  <a:pt x="4677702" y="5361671"/>
                  <a:pt x="905857" y="5435035"/>
                </a:cubicBezTo>
                <a:cubicBezTo>
                  <a:pt x="413210" y="5422342"/>
                  <a:pt x="6290" y="5003635"/>
                  <a:pt x="0" y="4529178"/>
                </a:cubicBezTo>
                <a:cubicBezTo>
                  <a:pt x="-124905" y="3174779"/>
                  <a:pt x="-168306" y="1790355"/>
                  <a:pt x="0" y="905857"/>
                </a:cubicBezTo>
                <a:close/>
              </a:path>
              <a:path w="11236820" h="5435035" stroke="0" extrusionOk="0">
                <a:moveTo>
                  <a:pt x="0" y="905857"/>
                </a:moveTo>
                <a:cubicBezTo>
                  <a:pt x="22636" y="397880"/>
                  <a:pt x="393220" y="30919"/>
                  <a:pt x="905857" y="0"/>
                </a:cubicBezTo>
                <a:cubicBezTo>
                  <a:pt x="5495498" y="-6525"/>
                  <a:pt x="6522174" y="152743"/>
                  <a:pt x="10330963" y="0"/>
                </a:cubicBezTo>
                <a:cubicBezTo>
                  <a:pt x="10868150" y="19311"/>
                  <a:pt x="11232055" y="412475"/>
                  <a:pt x="11236820" y="905857"/>
                </a:cubicBezTo>
                <a:cubicBezTo>
                  <a:pt x="11224798" y="1502461"/>
                  <a:pt x="11315999" y="3895773"/>
                  <a:pt x="11236820" y="4529178"/>
                </a:cubicBezTo>
                <a:cubicBezTo>
                  <a:pt x="11254919" y="5027889"/>
                  <a:pt x="10821861" y="5445652"/>
                  <a:pt x="10330963" y="5435035"/>
                </a:cubicBezTo>
                <a:cubicBezTo>
                  <a:pt x="6132830" y="5548869"/>
                  <a:pt x="3447814" y="5434389"/>
                  <a:pt x="905857" y="5435035"/>
                </a:cubicBezTo>
                <a:cubicBezTo>
                  <a:pt x="425583" y="5478491"/>
                  <a:pt x="-7201" y="4989146"/>
                  <a:pt x="0" y="4529178"/>
                </a:cubicBezTo>
                <a:cubicBezTo>
                  <a:pt x="-119259" y="3788666"/>
                  <a:pt x="-86911" y="1712261"/>
                  <a:pt x="0" y="905857"/>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958937" y="1286690"/>
            <a:ext cx="10628012" cy="5478423"/>
          </a:xfrm>
          <a:prstGeom prst="rect">
            <a:avLst/>
          </a:prstGeom>
          <a:noFill/>
        </p:spPr>
        <p:txBody>
          <a:bodyPr wrap="square" rtlCol="0">
            <a:spAutoFit/>
          </a:bodyPr>
          <a:lstStyle/>
          <a:p>
            <a:pPr indent="90170" algn="just">
              <a:lnSpc>
                <a:spcPct val="115000"/>
              </a:lnSpc>
            </a:pPr>
            <a:r>
              <a:rPr lang="vi-VN" sz="2800" b="1">
                <a:solidFill>
                  <a:srgbClr val="FF0000"/>
                </a:solidFill>
                <a:effectLst/>
                <a:latin typeface="Times New Roman" panose="02020603050405020304" pitchFamily="18" charset="0"/>
                <a:ea typeface="Calibri" panose="020F0502020204030204" pitchFamily="34" charset="0"/>
              </a:rPr>
              <a:t>+ Về tài năng hoặc lòng dũng cảm của thiếu nhi </a:t>
            </a:r>
            <a:r>
              <a:rPr lang="vi-VN" sz="2800">
                <a:solidFill>
                  <a:srgbClr val="000000"/>
                </a:solidFill>
                <a:effectLst/>
                <a:latin typeface="Times New Roman" panose="02020603050405020304" pitchFamily="18" charset="0"/>
                <a:ea typeface="Calibri" panose="020F0502020204030204" pitchFamily="34" charset="0"/>
              </a:rPr>
              <a:t>(Gợi ý: </a:t>
            </a:r>
            <a:r>
              <a:rPr lang="vi-VN" sz="2800" i="1">
                <a:solidFill>
                  <a:srgbClr val="000000"/>
                </a:solidFill>
                <a:effectLst/>
                <a:latin typeface="Times New Roman" panose="02020603050405020304" pitchFamily="18" charset="0"/>
                <a:ea typeface="Calibri" panose="020F0502020204030204" pitchFamily="34" charset="0"/>
              </a:rPr>
              <a:t>Lượm</a:t>
            </a:r>
            <a:r>
              <a:rPr lang="vi-VN" sz="2800">
                <a:solidFill>
                  <a:srgbClr val="000000"/>
                </a:solidFill>
                <a:effectLst/>
                <a:latin typeface="Times New Roman" panose="02020603050405020304" pitchFamily="18" charset="0"/>
                <a:ea typeface="Calibri" panose="020F0502020204030204" pitchFamily="34" charset="0"/>
              </a:rPr>
              <a:t> – Tố Hữu, </a:t>
            </a:r>
            <a:r>
              <a:rPr lang="vi-VN" sz="2800" i="1">
                <a:solidFill>
                  <a:srgbClr val="000000"/>
                </a:solidFill>
                <a:effectLst/>
                <a:latin typeface="Times New Roman" panose="02020603050405020304" pitchFamily="18" charset="0"/>
                <a:ea typeface="Calibri" panose="020F0502020204030204" pitchFamily="34" charset="0"/>
              </a:rPr>
              <a:t>Kim Đồng</a:t>
            </a:r>
            <a:r>
              <a:rPr lang="vi-VN" sz="2800">
                <a:solidFill>
                  <a:srgbClr val="000000"/>
                </a:solidFill>
                <a:effectLst/>
                <a:latin typeface="Times New Roman" panose="02020603050405020304" pitchFamily="18" charset="0"/>
                <a:ea typeface="Calibri" panose="020F0502020204030204" pitchFamily="34" charset="0"/>
              </a:rPr>
              <a:t> (lời bài hát) – Phong Nhã, </a:t>
            </a:r>
            <a:r>
              <a:rPr lang="vi-VN" sz="2800" i="1">
                <a:solidFill>
                  <a:srgbClr val="000000"/>
                </a:solidFill>
                <a:effectLst/>
                <a:latin typeface="Times New Roman" panose="02020603050405020304" pitchFamily="18" charset="0"/>
                <a:ea typeface="Calibri" panose="020F0502020204030204" pitchFamily="34" charset="0"/>
              </a:rPr>
              <a:t>Trần Quốc Toản</a:t>
            </a:r>
            <a:r>
              <a:rPr lang="vi-VN" sz="2800">
                <a:solidFill>
                  <a:srgbClr val="000000"/>
                </a:solidFill>
                <a:effectLst/>
                <a:latin typeface="Times New Roman" panose="02020603050405020304" pitchFamily="18" charset="0"/>
                <a:ea typeface="Calibri" panose="020F0502020204030204" pitchFamily="34" charset="0"/>
              </a:rPr>
              <a:t> (lời bài hát) – Tâm Thơ, Ngô Nguyễn Trần,…)</a:t>
            </a:r>
            <a:endParaRPr lang="en-US" sz="2800">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b="1">
                <a:solidFill>
                  <a:srgbClr val="FF0000"/>
                </a:solidFill>
                <a:effectLst/>
                <a:latin typeface="Times New Roman" panose="02020603050405020304" pitchFamily="18" charset="0"/>
                <a:ea typeface="Calibri" panose="020F0502020204030204" pitchFamily="34" charset="0"/>
              </a:rPr>
              <a:t>+ Về việc làm có ý nghĩa của thiếu nhi </a:t>
            </a:r>
            <a:r>
              <a:rPr lang="vi-VN" sz="2800">
                <a:solidFill>
                  <a:srgbClr val="000000"/>
                </a:solidFill>
                <a:effectLst/>
                <a:latin typeface="Times New Roman" panose="02020603050405020304" pitchFamily="18" charset="0"/>
                <a:ea typeface="Calibri" panose="020F0502020204030204" pitchFamily="34" charset="0"/>
              </a:rPr>
              <a:t>(Gợi ý: </a:t>
            </a:r>
            <a:r>
              <a:rPr lang="vi-VN" sz="2800" i="1">
                <a:solidFill>
                  <a:srgbClr val="000000"/>
                </a:solidFill>
                <a:effectLst/>
                <a:latin typeface="Times New Roman" panose="02020603050405020304" pitchFamily="18" charset="0"/>
                <a:ea typeface="Calibri" panose="020F0502020204030204" pitchFamily="34" charset="0"/>
              </a:rPr>
              <a:t>Hạt gạo làng ta</a:t>
            </a:r>
            <a:r>
              <a:rPr lang="vi-VN" sz="2800">
                <a:solidFill>
                  <a:srgbClr val="000000"/>
                </a:solidFill>
                <a:effectLst/>
                <a:latin typeface="Times New Roman" panose="02020603050405020304" pitchFamily="18" charset="0"/>
                <a:ea typeface="Calibri" panose="020F0502020204030204" pitchFamily="34" charset="0"/>
              </a:rPr>
              <a:t> – Trần Đăng Khoa, </a:t>
            </a:r>
            <a:r>
              <a:rPr lang="vi-VN" sz="2800" i="1">
                <a:solidFill>
                  <a:srgbClr val="000000"/>
                </a:solidFill>
                <a:effectLst/>
                <a:latin typeface="Times New Roman" panose="02020603050405020304" pitchFamily="18" charset="0"/>
                <a:ea typeface="Calibri" panose="020F0502020204030204" pitchFamily="34" charset="0"/>
              </a:rPr>
              <a:t>Lên rẫy</a:t>
            </a:r>
            <a:r>
              <a:rPr lang="vi-VN" sz="2800">
                <a:solidFill>
                  <a:srgbClr val="000000"/>
                </a:solidFill>
                <a:effectLst/>
                <a:latin typeface="Times New Roman" panose="02020603050405020304" pitchFamily="18" charset="0"/>
                <a:ea typeface="Calibri" panose="020F0502020204030204" pitchFamily="34" charset="0"/>
              </a:rPr>
              <a:t> – Đỗ Toàn Diện, </a:t>
            </a:r>
            <a:r>
              <a:rPr lang="vi-VN" sz="2800" i="1">
                <a:solidFill>
                  <a:srgbClr val="000000"/>
                </a:solidFill>
                <a:effectLst/>
                <a:latin typeface="Times New Roman" panose="02020603050405020304" pitchFamily="18" charset="0"/>
                <a:ea typeface="Calibri" panose="020F0502020204030204" pitchFamily="34" charset="0"/>
              </a:rPr>
              <a:t>Mẹ vắng nhà ngày bão</a:t>
            </a:r>
            <a:r>
              <a:rPr lang="vi-VN" sz="2800">
                <a:solidFill>
                  <a:srgbClr val="000000"/>
                </a:solidFill>
                <a:effectLst/>
                <a:latin typeface="Times New Roman" panose="02020603050405020304" pitchFamily="18" charset="0"/>
                <a:ea typeface="Calibri" panose="020F0502020204030204" pitchFamily="34" charset="0"/>
              </a:rPr>
              <a:t> – Đặng Hiển, </a:t>
            </a:r>
            <a:r>
              <a:rPr lang="vi-VN" sz="2800" i="1">
                <a:solidFill>
                  <a:srgbClr val="000000"/>
                </a:solidFill>
                <a:effectLst/>
                <a:latin typeface="Times New Roman" panose="02020603050405020304" pitchFamily="18" charset="0"/>
                <a:ea typeface="Calibri" panose="020F0502020204030204" pitchFamily="34" charset="0"/>
              </a:rPr>
              <a:t>Khi mẹ vắng nhà</a:t>
            </a:r>
            <a:r>
              <a:rPr lang="vi-VN" sz="2800">
                <a:solidFill>
                  <a:srgbClr val="000000"/>
                </a:solidFill>
                <a:effectLst/>
                <a:latin typeface="Times New Roman" panose="02020603050405020304" pitchFamily="18" charset="0"/>
                <a:ea typeface="Calibri" panose="020F0502020204030204" pitchFamily="34" charset="0"/>
              </a:rPr>
              <a:t> – Trần Đăng Khoa,…)</a:t>
            </a:r>
            <a:endParaRPr lang="en-US" sz="2800">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vi-VN" sz="2800" b="1">
                <a:solidFill>
                  <a:srgbClr val="FF0000"/>
                </a:solidFill>
                <a:effectLst/>
                <a:latin typeface="Times New Roman" panose="02020603050405020304" pitchFamily="18" charset="0"/>
                <a:ea typeface="Calibri" panose="020F0502020204030204" pitchFamily="34" charset="0"/>
              </a:rPr>
              <a:t>+ Về ước mơ của thiếu nhi cho tương lai </a:t>
            </a:r>
            <a:r>
              <a:rPr lang="vi-VN" sz="2800">
                <a:solidFill>
                  <a:srgbClr val="000000"/>
                </a:solidFill>
                <a:effectLst/>
                <a:latin typeface="Times New Roman" panose="02020603050405020304" pitchFamily="18" charset="0"/>
                <a:ea typeface="Calibri" panose="020F0502020204030204" pitchFamily="34" charset="0"/>
              </a:rPr>
              <a:t>(Gợi ý: </a:t>
            </a:r>
            <a:r>
              <a:rPr lang="vi-VN" sz="2800" i="1">
                <a:solidFill>
                  <a:srgbClr val="000000"/>
                </a:solidFill>
                <a:effectLst/>
                <a:latin typeface="Times New Roman" panose="02020603050405020304" pitchFamily="18" charset="0"/>
                <a:ea typeface="Calibri" panose="020F0502020204030204" pitchFamily="34" charset="0"/>
              </a:rPr>
              <a:t>Em cùng đất nước đi lên</a:t>
            </a:r>
            <a:r>
              <a:rPr lang="vi-VN" sz="2800">
                <a:solidFill>
                  <a:srgbClr val="000000"/>
                </a:solidFill>
                <a:effectLst/>
                <a:latin typeface="Times New Roman" panose="02020603050405020304" pitchFamily="18" charset="0"/>
                <a:ea typeface="Calibri" panose="020F0502020204030204" pitchFamily="34" charset="0"/>
              </a:rPr>
              <a:t> – Hoài Khánh, </a:t>
            </a:r>
            <a:r>
              <a:rPr lang="vi-VN" sz="2800" i="1">
                <a:solidFill>
                  <a:srgbClr val="000000"/>
                </a:solidFill>
                <a:effectLst/>
                <a:latin typeface="Times New Roman" panose="02020603050405020304" pitchFamily="18" charset="0"/>
                <a:ea typeface="Calibri" panose="020F0502020204030204" pitchFamily="34" charset="0"/>
              </a:rPr>
              <a:t>Bốn mùa mơ ước</a:t>
            </a:r>
            <a:r>
              <a:rPr lang="vi-VN" sz="2800">
                <a:solidFill>
                  <a:srgbClr val="000000"/>
                </a:solidFill>
                <a:effectLst/>
                <a:latin typeface="Times New Roman" panose="02020603050405020304" pitchFamily="18" charset="0"/>
                <a:ea typeface="Calibri" panose="020F0502020204030204" pitchFamily="34" charset="0"/>
              </a:rPr>
              <a:t> – Nguyễn Lãm Thắng, </a:t>
            </a:r>
            <a:r>
              <a:rPr lang="vi-VN" sz="2800" i="1">
                <a:solidFill>
                  <a:srgbClr val="000000"/>
                </a:solidFill>
                <a:effectLst/>
                <a:latin typeface="Times New Roman" panose="02020603050405020304" pitchFamily="18" charset="0"/>
                <a:ea typeface="Calibri" panose="020F0502020204030204" pitchFamily="34" charset="0"/>
              </a:rPr>
              <a:t>Em là hoa hồng nhỏ</a:t>
            </a:r>
            <a:r>
              <a:rPr lang="vi-VN" sz="2800">
                <a:solidFill>
                  <a:srgbClr val="000000"/>
                </a:solidFill>
                <a:effectLst/>
                <a:latin typeface="Times New Roman" panose="02020603050405020304" pitchFamily="18" charset="0"/>
                <a:ea typeface="Calibri" panose="020F0502020204030204" pitchFamily="34" charset="0"/>
              </a:rPr>
              <a:t> (lời bài hát) – Trịnh Công Sơn, </a:t>
            </a:r>
            <a:r>
              <a:rPr lang="vi-VN" sz="2800" i="1">
                <a:solidFill>
                  <a:srgbClr val="000000"/>
                </a:solidFill>
                <a:effectLst/>
                <a:latin typeface="Times New Roman" panose="02020603050405020304" pitchFamily="18" charset="0"/>
                <a:ea typeface="Calibri" panose="020F0502020204030204" pitchFamily="34" charset="0"/>
              </a:rPr>
              <a:t>Ước mơ tuổi thơ</a:t>
            </a:r>
            <a:r>
              <a:rPr lang="vi-VN" sz="2800">
                <a:solidFill>
                  <a:srgbClr val="000000"/>
                </a:solidFill>
                <a:effectLst/>
                <a:latin typeface="Times New Roman" panose="02020603050405020304" pitchFamily="18" charset="0"/>
                <a:ea typeface="Calibri" panose="020F0502020204030204" pitchFamily="34" charset="0"/>
              </a:rPr>
              <a:t> (lời bài hát) – Lê Ưu Điểm, </a:t>
            </a:r>
            <a:r>
              <a:rPr lang="vi-VN" sz="2800" i="1">
                <a:solidFill>
                  <a:srgbClr val="000000"/>
                </a:solidFill>
                <a:effectLst/>
                <a:latin typeface="Times New Roman" panose="02020603050405020304" pitchFamily="18" charset="0"/>
                <a:ea typeface="Calibri" panose="020F0502020204030204" pitchFamily="34" charset="0"/>
              </a:rPr>
              <a:t>Những ước mơ</a:t>
            </a:r>
            <a:r>
              <a:rPr lang="vi-VN" sz="2800">
                <a:solidFill>
                  <a:srgbClr val="000000"/>
                </a:solidFill>
                <a:effectLst/>
                <a:latin typeface="Times New Roman" panose="02020603050405020304" pitchFamily="18" charset="0"/>
                <a:ea typeface="Calibri" panose="020F0502020204030204" pitchFamily="34" charset="0"/>
              </a:rPr>
              <a:t> (lời bài hát) – Nguyễn Ngọc Thiện,…)</a:t>
            </a:r>
            <a:endParaRPr lang="en-US" sz="2800">
              <a:solidFill>
                <a:srgbClr val="000000"/>
              </a:solidFill>
              <a:effectLst/>
              <a:latin typeface="Times New Roman" panose="02020603050405020304" pitchFamily="18" charset="0"/>
              <a:ea typeface="Calibri" panose="020F0502020204030204" pitchFamily="34" charset="0"/>
            </a:endParaRPr>
          </a:p>
          <a:p>
            <a:endParaRPr lang="en-US" sz="2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56327" y="892844"/>
            <a:ext cx="7760881" cy="5072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4000" b="-40000"/>
          </a:stretch>
        </a:blipFill>
        <a:effectLst/>
      </p:bgPr>
    </p:bg>
    <p:spTree>
      <p:nvGrpSpPr>
        <p:cNvPr id="1" name=""/>
        <p:cNvGrpSpPr/>
        <p:nvPr/>
      </p:nvGrpSpPr>
      <p:grpSpPr>
        <a:xfrm>
          <a:off x="0" y="0"/>
          <a:ext cx="0" cy="0"/>
          <a:chOff x="0" y="0"/>
          <a:chExt cx="0" cy="0"/>
        </a:xfrm>
      </p:grpSpPr>
      <p:sp>
        <p:nvSpPr>
          <p:cNvPr id="14" name="文本框 18"/>
          <p:cNvSpPr txBox="1"/>
          <p:nvPr/>
        </p:nvSpPr>
        <p:spPr>
          <a:xfrm>
            <a:off x="350129" y="154937"/>
            <a:ext cx="11258300"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4800" b="1" i="0" u="none" strike="noStrike" kern="1200" cap="none" spc="0" normalizeH="0" baseline="0" noProof="0" dirty="0">
                <a:ln>
                  <a:noFill/>
                </a:ln>
                <a:solidFill>
                  <a:srgbClr val="FF0000"/>
                </a:solidFill>
                <a:effectLst/>
                <a:uLnTx/>
                <a:uFillTx/>
                <a:latin typeface="UTM Mother" panose="02040603050506020204" pitchFamily="18" charset="0"/>
              </a:rPr>
              <a:t>Nhật kí đọc sách</a:t>
            </a:r>
            <a:endParaRPr kumimoji="0" lang="vi-VN" altLang="zh-CN" sz="4800" b="1" i="0" u="none" strike="noStrike" kern="1200" cap="none" spc="0" normalizeH="0" baseline="0" noProof="0" dirty="0">
              <a:ln>
                <a:noFill/>
              </a:ln>
              <a:solidFill>
                <a:srgbClr val="FF0000"/>
              </a:solidFill>
              <a:effectLst/>
              <a:uLnTx/>
              <a:uFillTx/>
              <a:latin typeface="UTM Mother" panose="02040603050506020204" pitchFamily="18" charset="0"/>
            </a:endParaRPr>
          </a:p>
        </p:txBody>
      </p:sp>
      <p:sp>
        <p:nvSpPr>
          <p:cNvPr id="15" name="Hình chữ nhật: Góc Tròn 11"/>
          <p:cNvSpPr/>
          <p:nvPr/>
        </p:nvSpPr>
        <p:spPr>
          <a:xfrm>
            <a:off x="605051" y="1453048"/>
            <a:ext cx="11076875" cy="4967921"/>
          </a:xfrm>
          <a:custGeom>
            <a:avLst/>
            <a:gdLst>
              <a:gd name="connsiteX0" fmla="*/ 0 w 11076875"/>
              <a:gd name="connsiteY0" fmla="*/ 828003 h 4967921"/>
              <a:gd name="connsiteX1" fmla="*/ 828003 w 11076875"/>
              <a:gd name="connsiteY1" fmla="*/ 0 h 4967921"/>
              <a:gd name="connsiteX2" fmla="*/ 10248872 w 11076875"/>
              <a:gd name="connsiteY2" fmla="*/ 0 h 4967921"/>
              <a:gd name="connsiteX3" fmla="*/ 11076875 w 11076875"/>
              <a:gd name="connsiteY3" fmla="*/ 828003 h 4967921"/>
              <a:gd name="connsiteX4" fmla="*/ 11076875 w 11076875"/>
              <a:gd name="connsiteY4" fmla="*/ 4139918 h 4967921"/>
              <a:gd name="connsiteX5" fmla="*/ 10248872 w 11076875"/>
              <a:gd name="connsiteY5" fmla="*/ 4967921 h 4967921"/>
              <a:gd name="connsiteX6" fmla="*/ 828003 w 11076875"/>
              <a:gd name="connsiteY6" fmla="*/ 4967921 h 4967921"/>
              <a:gd name="connsiteX7" fmla="*/ 0 w 11076875"/>
              <a:gd name="connsiteY7" fmla="*/ 4139918 h 4967921"/>
              <a:gd name="connsiteX8" fmla="*/ 0 w 11076875"/>
              <a:gd name="connsiteY8" fmla="*/ 828003 h 49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6875" h="4967921" fill="none" extrusionOk="0">
                <a:moveTo>
                  <a:pt x="0" y="828003"/>
                </a:moveTo>
                <a:cubicBezTo>
                  <a:pt x="66098" y="322094"/>
                  <a:pt x="389229" y="37684"/>
                  <a:pt x="828003" y="0"/>
                </a:cubicBezTo>
                <a:cubicBezTo>
                  <a:pt x="3500816" y="-106144"/>
                  <a:pt x="7386756" y="-57456"/>
                  <a:pt x="10248872" y="0"/>
                </a:cubicBezTo>
                <a:cubicBezTo>
                  <a:pt x="10759338" y="28036"/>
                  <a:pt x="11163604" y="371115"/>
                  <a:pt x="11076875" y="828003"/>
                </a:cubicBezTo>
                <a:cubicBezTo>
                  <a:pt x="10932319" y="1649404"/>
                  <a:pt x="10968194" y="3621187"/>
                  <a:pt x="11076875" y="4139918"/>
                </a:cubicBezTo>
                <a:cubicBezTo>
                  <a:pt x="11102923" y="4634161"/>
                  <a:pt x="10720373" y="4923397"/>
                  <a:pt x="10248872" y="4967921"/>
                </a:cubicBezTo>
                <a:cubicBezTo>
                  <a:pt x="8246259" y="4938924"/>
                  <a:pt x="3792700" y="4894557"/>
                  <a:pt x="828003" y="4967921"/>
                </a:cubicBezTo>
                <a:cubicBezTo>
                  <a:pt x="401196" y="4917298"/>
                  <a:pt x="20774" y="4511890"/>
                  <a:pt x="0" y="4139918"/>
                </a:cubicBezTo>
                <a:cubicBezTo>
                  <a:pt x="-124905" y="3198737"/>
                  <a:pt x="-168306" y="1484103"/>
                  <a:pt x="0" y="828003"/>
                </a:cubicBezTo>
                <a:close/>
              </a:path>
              <a:path w="11076875" h="4967921" stroke="0" extrusionOk="0">
                <a:moveTo>
                  <a:pt x="0" y="828003"/>
                </a:moveTo>
                <a:cubicBezTo>
                  <a:pt x="62779" y="349392"/>
                  <a:pt x="365648" y="12678"/>
                  <a:pt x="828003" y="0"/>
                </a:cubicBezTo>
                <a:cubicBezTo>
                  <a:pt x="2569148" y="-6525"/>
                  <a:pt x="8252248" y="152743"/>
                  <a:pt x="10248872" y="0"/>
                </a:cubicBezTo>
                <a:cubicBezTo>
                  <a:pt x="10716809" y="5571"/>
                  <a:pt x="11033534" y="433545"/>
                  <a:pt x="11076875" y="828003"/>
                </a:cubicBezTo>
                <a:cubicBezTo>
                  <a:pt x="11064853" y="1498729"/>
                  <a:pt x="11156054" y="3508600"/>
                  <a:pt x="11076875" y="4139918"/>
                </a:cubicBezTo>
                <a:cubicBezTo>
                  <a:pt x="11152525" y="4590607"/>
                  <a:pt x="10679271" y="4998319"/>
                  <a:pt x="10248872" y="4967921"/>
                </a:cubicBezTo>
                <a:cubicBezTo>
                  <a:pt x="8424691" y="5081755"/>
                  <a:pt x="3366147" y="4967275"/>
                  <a:pt x="828003" y="4967921"/>
                </a:cubicBezTo>
                <a:cubicBezTo>
                  <a:pt x="381403" y="4991136"/>
                  <a:pt x="-14794" y="4514366"/>
                  <a:pt x="0" y="4139918"/>
                </a:cubicBezTo>
                <a:cubicBezTo>
                  <a:pt x="-119259" y="3553953"/>
                  <a:pt x="-86911" y="2285550"/>
                  <a:pt x="0" y="828003"/>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Free vector a boy doing homework with books on white backgroun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9755" y="1033129"/>
            <a:ext cx="4192490" cy="4051847"/>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50" t="73857" r="4708" b="204"/>
          <a:stretch>
            <a:fillRect/>
          </a:stretch>
        </p:blipFill>
        <p:spPr>
          <a:xfrm>
            <a:off x="769250" y="3980806"/>
            <a:ext cx="10653499" cy="22083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6" name="Hình chữ nhật: Góc Tròn 11"/>
          <p:cNvSpPr/>
          <p:nvPr/>
        </p:nvSpPr>
        <p:spPr>
          <a:xfrm>
            <a:off x="661307" y="541176"/>
            <a:ext cx="10982131" cy="5964399"/>
          </a:xfrm>
          <a:custGeom>
            <a:avLst/>
            <a:gdLst>
              <a:gd name="connsiteX0" fmla="*/ 0 w 10982131"/>
              <a:gd name="connsiteY0" fmla="*/ 994086 h 5964399"/>
              <a:gd name="connsiteX1" fmla="*/ 994086 w 10982131"/>
              <a:gd name="connsiteY1" fmla="*/ 0 h 5964399"/>
              <a:gd name="connsiteX2" fmla="*/ 9988045 w 10982131"/>
              <a:gd name="connsiteY2" fmla="*/ 0 h 5964399"/>
              <a:gd name="connsiteX3" fmla="*/ 10982131 w 10982131"/>
              <a:gd name="connsiteY3" fmla="*/ 994086 h 5964399"/>
              <a:gd name="connsiteX4" fmla="*/ 10982131 w 10982131"/>
              <a:gd name="connsiteY4" fmla="*/ 4970313 h 5964399"/>
              <a:gd name="connsiteX5" fmla="*/ 9988045 w 10982131"/>
              <a:gd name="connsiteY5" fmla="*/ 5964399 h 5964399"/>
              <a:gd name="connsiteX6" fmla="*/ 994086 w 10982131"/>
              <a:gd name="connsiteY6" fmla="*/ 5964399 h 5964399"/>
              <a:gd name="connsiteX7" fmla="*/ 0 w 10982131"/>
              <a:gd name="connsiteY7" fmla="*/ 4970313 h 5964399"/>
              <a:gd name="connsiteX8" fmla="*/ 0 w 10982131"/>
              <a:gd name="connsiteY8" fmla="*/ 994086 h 59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2131" h="5964399" fill="none" extrusionOk="0">
                <a:moveTo>
                  <a:pt x="0" y="994086"/>
                </a:moveTo>
                <a:cubicBezTo>
                  <a:pt x="46948" y="410537"/>
                  <a:pt x="480863" y="72842"/>
                  <a:pt x="994086" y="0"/>
                </a:cubicBezTo>
                <a:cubicBezTo>
                  <a:pt x="2904185" y="-106144"/>
                  <a:pt x="8324656" y="-57456"/>
                  <a:pt x="9988045" y="0"/>
                </a:cubicBezTo>
                <a:cubicBezTo>
                  <a:pt x="10608534" y="37683"/>
                  <a:pt x="11005602" y="445177"/>
                  <a:pt x="10982131" y="994086"/>
                </a:cubicBezTo>
                <a:cubicBezTo>
                  <a:pt x="10837575" y="1664701"/>
                  <a:pt x="10873450" y="3302558"/>
                  <a:pt x="10982131" y="4970313"/>
                </a:cubicBezTo>
                <a:cubicBezTo>
                  <a:pt x="11029388" y="5586368"/>
                  <a:pt x="10553945" y="5911496"/>
                  <a:pt x="9988045" y="5964399"/>
                </a:cubicBezTo>
                <a:cubicBezTo>
                  <a:pt x="7340561" y="5935402"/>
                  <a:pt x="5376873" y="5891035"/>
                  <a:pt x="994086" y="5964399"/>
                </a:cubicBezTo>
                <a:cubicBezTo>
                  <a:pt x="482230" y="5902689"/>
                  <a:pt x="5771" y="5495630"/>
                  <a:pt x="0" y="4970313"/>
                </a:cubicBezTo>
                <a:cubicBezTo>
                  <a:pt x="-124905" y="4025637"/>
                  <a:pt x="-168306" y="1515053"/>
                  <a:pt x="0" y="994086"/>
                </a:cubicBezTo>
                <a:close/>
              </a:path>
              <a:path w="10982131" h="5964399" stroke="0" extrusionOk="0">
                <a:moveTo>
                  <a:pt x="0" y="994086"/>
                </a:moveTo>
                <a:cubicBezTo>
                  <a:pt x="91142" y="414118"/>
                  <a:pt x="415939" y="72949"/>
                  <a:pt x="994086" y="0"/>
                </a:cubicBezTo>
                <a:cubicBezTo>
                  <a:pt x="2050957" y="-6525"/>
                  <a:pt x="7104013" y="152743"/>
                  <a:pt x="9988045" y="0"/>
                </a:cubicBezTo>
                <a:cubicBezTo>
                  <a:pt x="10564762" y="14497"/>
                  <a:pt x="10931838" y="517981"/>
                  <a:pt x="10982131" y="994086"/>
                </a:cubicBezTo>
                <a:cubicBezTo>
                  <a:pt x="10970109" y="2323996"/>
                  <a:pt x="11061310" y="3292885"/>
                  <a:pt x="10982131" y="4970313"/>
                </a:cubicBezTo>
                <a:cubicBezTo>
                  <a:pt x="11062273" y="5512335"/>
                  <a:pt x="10520145" y="5983522"/>
                  <a:pt x="9988045" y="5964399"/>
                </a:cubicBezTo>
                <a:cubicBezTo>
                  <a:pt x="7802818" y="6078233"/>
                  <a:pt x="3148011" y="5963753"/>
                  <a:pt x="994086" y="5964399"/>
                </a:cubicBezTo>
                <a:cubicBezTo>
                  <a:pt x="469092" y="6016555"/>
                  <a:pt x="-7375" y="5478031"/>
                  <a:pt x="0" y="4970313"/>
                </a:cubicBezTo>
                <a:cubicBezTo>
                  <a:pt x="-119259" y="4427953"/>
                  <a:pt x="-86911" y="2536349"/>
                  <a:pt x="0" y="994086"/>
                </a:cubicBezTo>
                <a:close/>
              </a:path>
            </a:pathLst>
          </a:cu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
          <p:cNvSpPr/>
          <p:nvPr/>
        </p:nvSpPr>
        <p:spPr>
          <a:xfrm>
            <a:off x="1237971" y="2226286"/>
            <a:ext cx="3619779" cy="1086867"/>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08675" y="2359046"/>
            <a:ext cx="3478369" cy="954107"/>
          </a:xfrm>
          <a:prstGeom prst="rect">
            <a:avLst/>
          </a:prstGeom>
          <a:noFill/>
        </p:spPr>
        <p:txBody>
          <a:bodyPr wrap="square" rtlCol="0">
            <a:spAutoFit/>
          </a:bodyPr>
          <a:lstStyle/>
          <a:p>
            <a:pPr algn="just"/>
            <a:r>
              <a:rPr lang="vi-VN" sz="2800" dirty="0"/>
              <a:t>..................................................................</a:t>
            </a:r>
            <a:endParaRPr lang="en-US" sz="2800" dirty="0"/>
          </a:p>
        </p:txBody>
      </p:sp>
      <p:pic>
        <p:nvPicPr>
          <p:cNvPr id="13"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484" y="1752628"/>
            <a:ext cx="3008632" cy="856732"/>
          </a:xfrm>
          <a:prstGeom prst="rect">
            <a:avLst/>
          </a:prstGeom>
        </p:spPr>
      </p:pic>
      <p:sp>
        <p:nvSpPr>
          <p:cNvPr id="14" name="TextBox 13"/>
          <p:cNvSpPr txBox="1"/>
          <p:nvPr/>
        </p:nvSpPr>
        <p:spPr>
          <a:xfrm>
            <a:off x="1237970" y="1845074"/>
            <a:ext cx="4267479" cy="584775"/>
          </a:xfrm>
          <a:prstGeom prst="rect">
            <a:avLst/>
          </a:prstGeom>
          <a:noFill/>
        </p:spPr>
        <p:txBody>
          <a:bodyPr wrap="square" rtlCol="0">
            <a:spAutoFit/>
          </a:bodyPr>
          <a:lstStyle/>
          <a:p>
            <a:pPr algn="ctr"/>
            <a:r>
              <a:rPr lang="vi-VN" sz="3200" b="1">
                <a:solidFill>
                  <a:srgbClr val="FF0000"/>
                </a:solidFill>
              </a:rPr>
              <a:t>Tên </a:t>
            </a:r>
            <a:r>
              <a:rPr lang="en-US" sz="3200" b="1">
                <a:solidFill>
                  <a:srgbClr val="FF0000"/>
                </a:solidFill>
              </a:rPr>
              <a:t>bài thơ, bài hát</a:t>
            </a:r>
            <a:endParaRPr lang="en-US" sz="3200" b="1" dirty="0">
              <a:solidFill>
                <a:srgbClr val="FF0000"/>
              </a:solidFill>
            </a:endParaRPr>
          </a:p>
        </p:txBody>
      </p:sp>
      <p:sp>
        <p:nvSpPr>
          <p:cNvPr id="20" name="Rectangle: Rounded Corners 1"/>
          <p:cNvSpPr/>
          <p:nvPr/>
        </p:nvSpPr>
        <p:spPr>
          <a:xfrm>
            <a:off x="6419440" y="2226286"/>
            <a:ext cx="3619779" cy="1086867"/>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90144" y="2359046"/>
            <a:ext cx="3478369" cy="954107"/>
          </a:xfrm>
          <a:prstGeom prst="rect">
            <a:avLst/>
          </a:prstGeom>
          <a:noFill/>
        </p:spPr>
        <p:txBody>
          <a:bodyPr wrap="square" rtlCol="0">
            <a:spAutoFit/>
          </a:bodyPr>
          <a:lstStyle/>
          <a:p>
            <a:pPr algn="just"/>
            <a:r>
              <a:rPr lang="vi-VN" sz="2800" dirty="0"/>
              <a:t>..................................................................</a:t>
            </a:r>
            <a:endParaRPr lang="en-US" sz="2800" dirty="0"/>
          </a:p>
        </p:txBody>
      </p:sp>
      <p:pic>
        <p:nvPicPr>
          <p:cNvPr id="2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9953" y="1752628"/>
            <a:ext cx="3008632" cy="856732"/>
          </a:xfrm>
          <a:prstGeom prst="rect">
            <a:avLst/>
          </a:prstGeom>
        </p:spPr>
      </p:pic>
      <p:sp>
        <p:nvSpPr>
          <p:cNvPr id="23" name="TextBox 22"/>
          <p:cNvSpPr txBox="1"/>
          <p:nvPr/>
        </p:nvSpPr>
        <p:spPr>
          <a:xfrm>
            <a:off x="6419440" y="1845074"/>
            <a:ext cx="3582634" cy="584775"/>
          </a:xfrm>
          <a:prstGeom prst="rect">
            <a:avLst/>
          </a:prstGeom>
          <a:noFill/>
        </p:spPr>
        <p:txBody>
          <a:bodyPr wrap="square" rtlCol="0">
            <a:spAutoFit/>
          </a:bodyPr>
          <a:lstStyle/>
          <a:p>
            <a:pPr algn="ctr"/>
            <a:r>
              <a:rPr lang="en-US" sz="3200" b="1">
                <a:solidFill>
                  <a:srgbClr val="FF0000"/>
                </a:solidFill>
              </a:rPr>
              <a:t>Tác giả</a:t>
            </a:r>
            <a:endParaRPr lang="en-US" sz="3200" b="1" dirty="0">
              <a:solidFill>
                <a:srgbClr val="FF0000"/>
              </a:solidFill>
            </a:endParaRPr>
          </a:p>
        </p:txBody>
      </p:sp>
      <p:sp>
        <p:nvSpPr>
          <p:cNvPr id="24" name="Rectangle: Rounded Corners 1"/>
          <p:cNvSpPr/>
          <p:nvPr/>
        </p:nvSpPr>
        <p:spPr>
          <a:xfrm>
            <a:off x="1308677" y="4120225"/>
            <a:ext cx="3619779" cy="1947027"/>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79381" y="4252985"/>
            <a:ext cx="3478369" cy="1815882"/>
          </a:xfrm>
          <a:prstGeom prst="rect">
            <a:avLst/>
          </a:prstGeom>
          <a:noFill/>
        </p:spPr>
        <p:txBody>
          <a:bodyPr wrap="square" rtlCol="0">
            <a:spAutoFit/>
          </a:bodyPr>
          <a:lstStyle/>
          <a:p>
            <a:pPr algn="just"/>
            <a:r>
              <a:rPr lang="vi-VN" sz="2800" dirty="0"/>
              <a:t>....................................................................................................................................</a:t>
            </a:r>
            <a:endParaRPr lang="en-US" sz="2800" dirty="0"/>
          </a:p>
        </p:txBody>
      </p:sp>
      <p:pic>
        <p:nvPicPr>
          <p:cNvPr id="2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9190" y="3646567"/>
            <a:ext cx="3008632" cy="856732"/>
          </a:xfrm>
          <a:prstGeom prst="rect">
            <a:avLst/>
          </a:prstGeom>
        </p:spPr>
      </p:pic>
      <p:sp>
        <p:nvSpPr>
          <p:cNvPr id="27" name="TextBox 26"/>
          <p:cNvSpPr txBox="1"/>
          <p:nvPr/>
        </p:nvSpPr>
        <p:spPr>
          <a:xfrm>
            <a:off x="1308677" y="3739013"/>
            <a:ext cx="3582634" cy="584775"/>
          </a:xfrm>
          <a:prstGeom prst="rect">
            <a:avLst/>
          </a:prstGeom>
          <a:noFill/>
        </p:spPr>
        <p:txBody>
          <a:bodyPr wrap="square" rtlCol="0">
            <a:spAutoFit/>
          </a:bodyPr>
          <a:lstStyle/>
          <a:p>
            <a:pPr algn="ctr"/>
            <a:r>
              <a:rPr lang="vi-VN" sz="3200" b="1">
                <a:solidFill>
                  <a:srgbClr val="FF0000"/>
                </a:solidFill>
              </a:rPr>
              <a:t>T</a:t>
            </a:r>
            <a:r>
              <a:rPr lang="en-US" sz="3200" b="1">
                <a:solidFill>
                  <a:srgbClr val="FF0000"/>
                </a:solidFill>
              </a:rPr>
              <a:t>ừ dùng hay</a:t>
            </a:r>
            <a:endParaRPr lang="en-US" sz="3200" b="1" dirty="0">
              <a:solidFill>
                <a:srgbClr val="FF0000"/>
              </a:solidFill>
            </a:endParaRPr>
          </a:p>
        </p:txBody>
      </p:sp>
      <p:sp>
        <p:nvSpPr>
          <p:cNvPr id="35" name="Rectangle: Rounded Corners 1"/>
          <p:cNvSpPr/>
          <p:nvPr/>
        </p:nvSpPr>
        <p:spPr>
          <a:xfrm>
            <a:off x="6249123" y="4103042"/>
            <a:ext cx="3619779" cy="1947027"/>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319827" y="4235802"/>
            <a:ext cx="3478369" cy="1815882"/>
          </a:xfrm>
          <a:prstGeom prst="rect">
            <a:avLst/>
          </a:prstGeom>
          <a:noFill/>
        </p:spPr>
        <p:txBody>
          <a:bodyPr wrap="square" rtlCol="0">
            <a:spAutoFit/>
          </a:bodyPr>
          <a:lstStyle/>
          <a:p>
            <a:pPr algn="just"/>
            <a:r>
              <a:rPr lang="vi-VN" sz="2800" dirty="0"/>
              <a:t>....................................................................................................................................</a:t>
            </a:r>
            <a:endParaRPr lang="en-US" sz="2800" dirty="0"/>
          </a:p>
        </p:txBody>
      </p:sp>
      <p:pic>
        <p:nvPicPr>
          <p:cNvPr id="3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9635" y="3629384"/>
            <a:ext cx="3178949" cy="856732"/>
          </a:xfrm>
          <a:prstGeom prst="rect">
            <a:avLst/>
          </a:prstGeom>
        </p:spPr>
      </p:pic>
      <p:sp>
        <p:nvSpPr>
          <p:cNvPr id="38" name="TextBox 37"/>
          <p:cNvSpPr txBox="1"/>
          <p:nvPr/>
        </p:nvSpPr>
        <p:spPr>
          <a:xfrm>
            <a:off x="6249123" y="3721830"/>
            <a:ext cx="3582634" cy="584775"/>
          </a:xfrm>
          <a:prstGeom prst="rect">
            <a:avLst/>
          </a:prstGeom>
          <a:noFill/>
        </p:spPr>
        <p:txBody>
          <a:bodyPr wrap="square" rtlCol="0">
            <a:spAutoFit/>
          </a:bodyPr>
          <a:lstStyle/>
          <a:p>
            <a:pPr algn="ctr"/>
            <a:r>
              <a:rPr lang="en-US" sz="3200" b="1">
                <a:solidFill>
                  <a:srgbClr val="FF0000"/>
                </a:solidFill>
              </a:rPr>
              <a:t>Hình ảnh đẹp</a:t>
            </a:r>
            <a:endParaRPr lang="en-US" sz="3200" b="1"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8441" y="1751013"/>
            <a:ext cx="964273" cy="9642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70" y="3190559"/>
            <a:ext cx="1732490" cy="173249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0827" y="1761749"/>
            <a:ext cx="994738" cy="994738"/>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5196" y="3374591"/>
            <a:ext cx="1589663" cy="1589663"/>
          </a:xfrm>
          <a:prstGeom prst="rect">
            <a:avLst/>
          </a:prstGeom>
        </p:spPr>
      </p:pic>
      <p:pic>
        <p:nvPicPr>
          <p:cNvPr id="43" name="Picture 8" descr="Free vector bullock cart cartoon vector illustrati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9752" y="5428434"/>
            <a:ext cx="2495223" cy="14987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vector a boy doing homework with books on white background"/>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8850" y="360376"/>
            <a:ext cx="1270369" cy="1227753"/>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334549" y="503738"/>
            <a:ext cx="9254001" cy="920637"/>
          </a:xfrm>
          <a:prstGeom prst="rect">
            <a:avLst/>
          </a:prstGeom>
          <a:noFill/>
        </p:spPr>
        <p:txBody>
          <a:bodyPr wrap="square" rtlCol="0">
            <a:spAutoFit/>
          </a:bodyPr>
          <a:lstStyle/>
          <a:p>
            <a:pPr algn="ctr">
              <a:lnSpc>
                <a:spcPct val="130000"/>
              </a:lnSpc>
            </a:pPr>
            <a:r>
              <a:rPr lang="en-US" sz="4800" b="1" dirty="0" err="1">
                <a:ln w="19050">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UTM Showcard" panose="02040603050506020204" pitchFamily="18" charset="0"/>
              </a:rPr>
              <a:t>Nhật</a:t>
            </a:r>
            <a:r>
              <a:rPr lang="en-US" sz="4800" b="1" dirty="0">
                <a:ln w="19050">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800" b="1" dirty="0" err="1">
                <a:ln w="19050">
                  <a:solidFill>
                    <a:srgbClr val="002060"/>
                  </a:solidFill>
                  <a:prstDash val="solid"/>
                </a:ln>
                <a:solidFill>
                  <a:srgbClr val="FF99CC"/>
                </a:solidFill>
                <a:effectLst>
                  <a:outerShdw blurRad="12700" dist="38100" dir="2700000" algn="tl" rotWithShape="0">
                    <a:schemeClr val="accent5">
                      <a:lumMod val="60000"/>
                      <a:lumOff val="40000"/>
                    </a:schemeClr>
                  </a:outerShdw>
                </a:effectLst>
                <a:latin typeface="UTM Showcard" panose="02040603050506020204" pitchFamily="18" charset="0"/>
              </a:rPr>
              <a:t>kí</a:t>
            </a:r>
            <a:r>
              <a:rPr lang="en-US" sz="4800" b="1" dirty="0">
                <a:ln w="19050">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800" b="1" dirty="0" err="1">
                <a:ln w="19050">
                  <a:solidFill>
                    <a:srgbClr val="002060"/>
                  </a:solidFill>
                  <a:prstDash val="solid"/>
                </a:ln>
                <a:solidFill>
                  <a:srgbClr val="CCCCFF"/>
                </a:solidFill>
                <a:effectLst>
                  <a:outerShdw blurRad="12700" dist="38100" dir="2700000" algn="tl" rotWithShape="0">
                    <a:schemeClr val="accent5">
                      <a:lumMod val="60000"/>
                      <a:lumOff val="40000"/>
                    </a:schemeClr>
                  </a:outerShdw>
                </a:effectLst>
                <a:latin typeface="UTM Showcard" panose="02040603050506020204" pitchFamily="18" charset="0"/>
              </a:rPr>
              <a:t>đọc</a:t>
            </a:r>
            <a:r>
              <a:rPr lang="en-US" sz="4800" b="1" dirty="0">
                <a:ln w="19050">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800" b="1" dirty="0" err="1">
                <a:ln w="19050">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UTM Showcard" panose="02040603050506020204" pitchFamily="18" charset="0"/>
              </a:rPr>
              <a:t>sách</a:t>
            </a:r>
            <a:endParaRPr lang="en-US" sz="4800" b="1" dirty="0">
              <a:ln w="19050">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2" name="Picture 8" descr="Free vector bullock cart cartoon vector illustr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9752" y="5428434"/>
            <a:ext cx="2495223" cy="149872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966546" y="1157680"/>
            <a:ext cx="6258908"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vi-VN" sz="72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chia</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sẻ</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r="-3000" b="-5000"/>
          </a:stretch>
        </a:blipFill>
        <a:effectLst/>
      </p:bgPr>
    </p:bg>
    <p:spTree>
      <p:nvGrpSpPr>
        <p:cNvPr id="1" name=""/>
        <p:cNvGrpSpPr/>
        <p:nvPr/>
      </p:nvGrpSpPr>
      <p:grpSpPr>
        <a:xfrm>
          <a:off x="0" y="0"/>
          <a:ext cx="0" cy="0"/>
          <a:chOff x="0" y="0"/>
          <a:chExt cx="0" cy="0"/>
        </a:xfrm>
      </p:grpSpPr>
      <p:sp>
        <p:nvSpPr>
          <p:cNvPr id="12" name="Rectangle: Rounded Corners 1"/>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27" name="Graphic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58" y="46681"/>
            <a:ext cx="1738467" cy="1857928"/>
          </a:xfrm>
          <a:prstGeom prst="rect">
            <a:avLst/>
          </a:prstGeom>
        </p:spPr>
      </p:pic>
      <p:pic>
        <p:nvPicPr>
          <p:cNvPr id="2" name="Picture 1"/>
          <p:cNvPicPr>
            <a:picLocks noChangeAspect="1"/>
          </p:cNvPicPr>
          <p:nvPr/>
        </p:nvPicPr>
        <p:blipFill>
          <a:blip r:embed="rId4"/>
          <a:stretch>
            <a:fillRect/>
          </a:stretch>
        </p:blipFill>
        <p:spPr>
          <a:xfrm>
            <a:off x="3856266" y="241014"/>
            <a:ext cx="4974767" cy="14692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8315" y="2145714"/>
            <a:ext cx="6576516" cy="3035886"/>
          </a:xfrm>
          <a:prstGeom prst="rect">
            <a:avLst/>
          </a:prstGeom>
        </p:spPr>
      </p:pic>
      <p:pic>
        <p:nvPicPr>
          <p:cNvPr id="3" name="Picture 2"/>
          <p:cNvPicPr>
            <a:picLocks noChangeAspect="1"/>
          </p:cNvPicPr>
          <p:nvPr/>
        </p:nvPicPr>
        <p:blipFill>
          <a:blip r:embed="rId3"/>
          <a:stretch>
            <a:fillRect/>
          </a:stretch>
        </p:blipFill>
        <p:spPr>
          <a:xfrm>
            <a:off x="4908315" y="348124"/>
            <a:ext cx="5889246" cy="254225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1000" b="-12000"/>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206991" y="529145"/>
            <a:ext cx="11798300" cy="6216838"/>
            <a:chOff x="196850" y="158750"/>
            <a:chExt cx="11798300" cy="6540500"/>
          </a:xfrm>
        </p:grpSpPr>
        <p:sp>
          <p:nvSpPr>
            <p:cNvPr id="22" name="Rounded Rectangle 2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20675"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Hộp Văn bản 3"/>
          <p:cNvSpPr txBox="1"/>
          <p:nvPr/>
        </p:nvSpPr>
        <p:spPr>
          <a:xfrm>
            <a:off x="647700" y="873923"/>
            <a:ext cx="11157566" cy="5693866"/>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Nói được về một niềm vui của em trong ngày sinh nhật hoặc một dịp đặc biệt.</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Nêu được phỏng đoán về nội dung bài đọc qua tên bài, hoạt động khởi động và tranh minh hoạ.</a:t>
            </a:r>
            <a:endParaRPr lang="vi-VN" sz="2800">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 Đọc trôi chảy bài đọc, ngắt nghỉ đúng dấu câu, đúng logic ngữ nghĩa, đúng mạch cảm xúc của bài thơ; trả lời được các câu hỏi tìm hiểu bài. Hiểu được nội dung của bài đọc: </a:t>
            </a:r>
            <a:r>
              <a:rPr lang="vi-VN" sz="2800" i="1">
                <a:latin typeface="Calibri" panose="020F0502020204030204" pitchFamily="34" charset="0"/>
                <a:cs typeface="Calibri" panose="020F0502020204030204" pitchFamily="34" charset="0"/>
              </a:rPr>
              <a:t>Thiên nhiên, đất trời mùa thu như cùng mừng tuổi lên mười với bạn nhỏ. </a:t>
            </a:r>
            <a:r>
              <a:rPr lang="vi-VN" sz="2800">
                <a:latin typeface="Calibri" panose="020F0502020204030204" pitchFamily="34" charset="0"/>
                <a:cs typeface="Calibri" panose="020F0502020204030204" pitchFamily="34" charset="0"/>
              </a:rPr>
              <a:t>Từ đó, rút ra được ý nghĩa: </a:t>
            </a:r>
            <a:r>
              <a:rPr lang="vi-VN" sz="2800" i="1">
                <a:latin typeface="Calibri" panose="020F0502020204030204" pitchFamily="34" charset="0"/>
                <a:cs typeface="Calibri" panose="020F0502020204030204" pitchFamily="34" charset="0"/>
              </a:rPr>
              <a:t>Ca ngợi niềm vui hồn nhiên, trong trẻo của tuổi thơ vào sinh nhật mười tuổi. Học thuộc lòng được bài thơ.</a:t>
            </a:r>
            <a:endParaRPr lang="vi-VN" sz="2800" i="1">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 Tìm đọc được một bài thơ hoặc lời bài hát viết về tài năng hoặc lòng dũng cảm, việc làm có ý nghĩa, ước mơ của thiếu nhi cho tương lai, viết được Nhật kí đọc sách và chia sẻ được với bạn về hình ảnh em thích, những điều em học được sau khi đọc bài thơ hoặc lời bài hát.</a:t>
            </a:r>
            <a:endParaRPr lang="vi-VN" sz="2800">
              <a:latin typeface="Calibri" panose="020F0502020204030204" pitchFamily="34" charset="0"/>
              <a:cs typeface="Calibri" panose="020F0502020204030204" pitchFamily="34" charset="0"/>
            </a:endParaRPr>
          </a:p>
        </p:txBody>
      </p:sp>
      <p:pic>
        <p:nvPicPr>
          <p:cNvPr id="33" name="Picture 4" descr="Cartoon numbers, colored fun alphabet for school kids text clipart setisolated"/>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139707" y="1068572"/>
            <a:ext cx="416253" cy="5816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artoon numbers, colored fun alphabet for school kids text clipart setisolated"/>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74944" y="2560021"/>
            <a:ext cx="460498" cy="6434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artoon numbers, colored fun alphabet for school kids text clipart setisolated"/>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110767" y="4767948"/>
            <a:ext cx="673815" cy="7350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929371" y="4117"/>
            <a:ext cx="5505503" cy="10983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ppt_y</p:attrName>
                                        </p:attrNameLst>
                                      </p:cBhvr>
                                      <p:tavLst>
                                        <p:tav tm="0">
                                          <p:val>
                                            <p:strVal val="#ppt_y+#ppt_h*1.125000"/>
                                          </p:val>
                                        </p:tav>
                                        <p:tav tm="100000">
                                          <p:val>
                                            <p:strVal val="#ppt_y"/>
                                          </p:val>
                                        </p:tav>
                                      </p:tavLst>
                                    </p:anim>
                                    <p:animEffect transition="in" filter="wipe(up)">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ppt_y</p:attrName>
                                        </p:attrNameLst>
                                      </p:cBhvr>
                                      <p:tavLst>
                                        <p:tav tm="0">
                                          <p:val>
                                            <p:strVal val="#ppt_y+#ppt_h*1.125000"/>
                                          </p:val>
                                        </p:tav>
                                        <p:tav tm="100000">
                                          <p:val>
                                            <p:strVal val="#ppt_y"/>
                                          </p:val>
                                        </p:tav>
                                      </p:tavLst>
                                    </p:anim>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36" y="-38100"/>
            <a:ext cx="12180864" cy="23227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2"/>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phic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800" y="1531999"/>
            <a:ext cx="4737630" cy="5063181"/>
          </a:xfrm>
          <a:prstGeom prst="rect">
            <a:avLst/>
          </a:prstGeom>
        </p:spPr>
      </p:pic>
      <p:sp>
        <p:nvSpPr>
          <p:cNvPr id="4" name="TextBox 3"/>
          <p:cNvSpPr txBox="1"/>
          <p:nvPr/>
        </p:nvSpPr>
        <p:spPr>
          <a:xfrm>
            <a:off x="6044503" y="1039618"/>
            <a:ext cx="3256057" cy="830997"/>
          </a:xfrm>
          <a:prstGeom prst="rect">
            <a:avLst/>
          </a:prstGeom>
          <a:noFill/>
        </p:spPr>
        <p:txBody>
          <a:bodyPr wrap="square" rtlCol="0">
            <a:spAutoFit/>
          </a:bodyPr>
          <a:lstStyle/>
          <a:p>
            <a:pPr algn="just"/>
            <a:r>
              <a:rPr lang="en-US" sz="4800" dirty="0" err="1"/>
              <a:t>Mắt</a:t>
            </a:r>
            <a:r>
              <a:rPr lang="en-US" sz="4800" dirty="0"/>
              <a:t> </a:t>
            </a:r>
            <a:r>
              <a:rPr lang="en-US" sz="4800" dirty="0" err="1"/>
              <a:t>dõi</a:t>
            </a:r>
            <a:endParaRPr lang="en-US" sz="4800" dirty="0"/>
          </a:p>
        </p:txBody>
      </p:sp>
      <p:sp>
        <p:nvSpPr>
          <p:cNvPr id="5" name="TextBox 4"/>
          <p:cNvSpPr txBox="1"/>
          <p:nvPr/>
        </p:nvSpPr>
        <p:spPr>
          <a:xfrm>
            <a:off x="6159463" y="2671095"/>
            <a:ext cx="3792084" cy="830997"/>
          </a:xfrm>
          <a:prstGeom prst="rect">
            <a:avLst/>
          </a:prstGeom>
          <a:noFill/>
        </p:spPr>
        <p:txBody>
          <a:bodyPr wrap="square" rtlCol="0">
            <a:spAutoFit/>
          </a:bodyPr>
          <a:lstStyle/>
          <a:p>
            <a:pPr algn="just"/>
            <a:r>
              <a:rPr lang="en-US" sz="4800" dirty="0"/>
              <a:t>Tai </a:t>
            </a:r>
            <a:r>
              <a:rPr lang="en-US" sz="4800" dirty="0" err="1"/>
              <a:t>nghe</a:t>
            </a:r>
            <a:endParaRPr lang="en-US" sz="4800" dirty="0"/>
          </a:p>
        </p:txBody>
      </p:sp>
      <p:sp>
        <p:nvSpPr>
          <p:cNvPr id="6" name="TextBox 5"/>
          <p:cNvSpPr txBox="1"/>
          <p:nvPr/>
        </p:nvSpPr>
        <p:spPr>
          <a:xfrm>
            <a:off x="6159463" y="4636576"/>
            <a:ext cx="3634430" cy="830997"/>
          </a:xfrm>
          <a:prstGeom prst="rect">
            <a:avLst/>
          </a:prstGeom>
          <a:noFill/>
        </p:spPr>
        <p:txBody>
          <a:bodyPr wrap="square" rtlCol="0">
            <a:spAutoFit/>
          </a:bodyPr>
          <a:lstStyle/>
          <a:p>
            <a:pPr algn="just"/>
            <a:r>
              <a:rPr lang="en-US" sz="4800" dirty="0" err="1"/>
              <a:t>Tay</a:t>
            </a:r>
            <a:r>
              <a:rPr lang="en-US" sz="4800" dirty="0"/>
              <a:t> </a:t>
            </a:r>
            <a:r>
              <a:rPr lang="en-US" sz="4800" dirty="0" err="1"/>
              <a:t>dò</a:t>
            </a:r>
            <a:endParaRPr lang="en-US" sz="4800" dirty="0"/>
          </a:p>
        </p:txBody>
      </p:sp>
      <p:pic>
        <p:nvPicPr>
          <p:cNvPr id="7" name="Picture 6"/>
          <p:cNvPicPr>
            <a:picLocks noChangeAspect="1"/>
          </p:cNvPicPr>
          <p:nvPr/>
        </p:nvPicPr>
        <p:blipFill>
          <a:blip r:embed="rId4"/>
          <a:stretch>
            <a:fillRect/>
          </a:stretch>
        </p:blipFill>
        <p:spPr>
          <a:xfrm>
            <a:off x="9413219" y="2351146"/>
            <a:ext cx="1516827" cy="1516827"/>
          </a:xfrm>
          <a:prstGeom prst="rect">
            <a:avLst/>
          </a:prstGeom>
        </p:spPr>
      </p:pic>
      <p:pic>
        <p:nvPicPr>
          <p:cNvPr id="8" name="Picture 7"/>
          <p:cNvPicPr>
            <a:picLocks noChangeAspect="1"/>
          </p:cNvPicPr>
          <p:nvPr/>
        </p:nvPicPr>
        <p:blipFill>
          <a:blip r:embed="rId5"/>
          <a:stretch>
            <a:fillRect/>
          </a:stretch>
        </p:blipFill>
        <p:spPr>
          <a:xfrm>
            <a:off x="9153115" y="239138"/>
            <a:ext cx="1776931" cy="1776931"/>
          </a:xfrm>
          <a:prstGeom prst="rect">
            <a:avLst/>
          </a:prstGeom>
        </p:spPr>
      </p:pic>
      <p:pic>
        <p:nvPicPr>
          <p:cNvPr id="9" name="Picture 8"/>
          <p:cNvPicPr>
            <a:picLocks noChangeAspect="1"/>
          </p:cNvPicPr>
          <p:nvPr/>
        </p:nvPicPr>
        <p:blipFill>
          <a:blip r:embed="rId6"/>
          <a:stretch>
            <a:fillRect/>
          </a:stretch>
        </p:blipFill>
        <p:spPr>
          <a:xfrm>
            <a:off x="9216163" y="4284547"/>
            <a:ext cx="1694763" cy="1694763"/>
          </a:xfrm>
          <a:prstGeom prst="rect">
            <a:avLst/>
          </a:prstGeom>
        </p:spPr>
      </p:pic>
      <p:pic>
        <p:nvPicPr>
          <p:cNvPr id="10"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a:fillRect/>
          </a:stretch>
        </p:blipFill>
        <p:spPr bwMode="auto">
          <a:xfrm>
            <a:off x="5347465" y="1039618"/>
            <a:ext cx="636248" cy="8890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a:fillRect/>
          </a:stretch>
        </p:blipFill>
        <p:spPr bwMode="auto">
          <a:xfrm>
            <a:off x="5347465" y="2528117"/>
            <a:ext cx="753760" cy="10531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artoon numbers, colored fun alphabet for school kids text clipart setisolate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a:fillRect/>
          </a:stretch>
        </p:blipFill>
        <p:spPr bwMode="auto">
          <a:xfrm>
            <a:off x="5080822" y="4526429"/>
            <a:ext cx="963681" cy="105129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p:nvPr/>
        </p:nvSpPr>
        <p:spPr>
          <a:xfrm>
            <a:off x="1068585" y="-94866"/>
            <a:ext cx="5090878"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ĐỌC MẪU</a:t>
            </a:r>
            <a:endParaRPr lang="en-US" sz="54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par>
                                <p:cTn id="14" presetID="1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par>
                                <p:cTn id="22" presetID="1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par>
                                <p:cTn id="30" presetID="1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par>
                                <p:cTn id="34" presetID="1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par>
                                <p:cTn id="38" presetID="1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up)">
                                      <p:cBhvr>
                                        <p:cTn id="41" dur="500"/>
                                        <p:tgtEl>
                                          <p:spTgt spid="10"/>
                                        </p:tgtEl>
                                      </p:cBhvr>
                                    </p:animEffect>
                                  </p:childTnLst>
                                </p:cTn>
                              </p:par>
                              <p:par>
                                <p:cTn id="42" presetID="1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p:tgtEl>
                                          <p:spTgt spid="11"/>
                                        </p:tgtEl>
                                        <p:attrNameLst>
                                          <p:attrName>ppt_y</p:attrName>
                                        </p:attrNameLst>
                                      </p:cBhvr>
                                      <p:tavLst>
                                        <p:tav tm="0">
                                          <p:val>
                                            <p:strVal val="#ppt_y+#ppt_h*1.125000"/>
                                          </p:val>
                                        </p:tav>
                                        <p:tav tm="100000">
                                          <p:val>
                                            <p:strVal val="#ppt_y"/>
                                          </p:val>
                                        </p:tav>
                                      </p:tavLst>
                                    </p:anim>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2000" b="-72000"/>
          </a:stretch>
        </a:blipFill>
        <a:effectLst/>
      </p:bgPr>
    </p:bg>
    <p:spTree>
      <p:nvGrpSpPr>
        <p:cNvPr id="1" name=""/>
        <p:cNvGrpSpPr/>
        <p:nvPr/>
      </p:nvGrpSpPr>
      <p:grpSpPr>
        <a:xfrm>
          <a:off x="0" y="0"/>
          <a:ext cx="0" cy="0"/>
          <a:chOff x="0" y="0"/>
          <a:chExt cx="0" cy="0"/>
        </a:xfrm>
      </p:grpSpPr>
      <p:sp>
        <p:nvSpPr>
          <p:cNvPr id="9" name="Rectangle: Rounded Corners 21"/>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Google Shape;1768;p26"/>
          <p:cNvSpPr txBox="1"/>
          <p:nvPr/>
        </p:nvSpPr>
        <p:spPr>
          <a:xfrm>
            <a:off x="1768177" y="2613873"/>
            <a:ext cx="10423823" cy="29664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en-US" sz="4000" b="0">
                <a:solidFill>
                  <a:schemeClr val="tx1"/>
                </a:solidFill>
                <a:latin typeface="Calibri" panose="020F0502020204030204" pitchFamily="34" charset="0"/>
                <a:cs typeface="Calibri" panose="020F0502020204030204" pitchFamily="34" charset="0"/>
              </a:rPr>
              <a:t>	</a:t>
            </a:r>
            <a:r>
              <a:rPr lang="vi-VN" sz="4000" b="0">
                <a:solidFill>
                  <a:schemeClr val="tx1"/>
                </a:solidFill>
                <a:latin typeface="Calibri" panose="020F0502020204030204" pitchFamily="34" charset="0"/>
                <a:cs typeface="Calibri" panose="020F0502020204030204" pitchFamily="34" charset="0"/>
              </a:rPr>
              <a:t>Nắng hồi hộp thức suốt đêm      </a:t>
            </a:r>
            <a:endParaRPr lang="en-US" sz="4000" b="0">
              <a:solidFill>
                <a:schemeClr val="tx1"/>
              </a:solidFill>
              <a:latin typeface="Calibri" panose="020F0502020204030204" pitchFamily="34" charset="0"/>
              <a:cs typeface="Calibri" panose="020F0502020204030204" pitchFamily="34" charset="0"/>
            </a:endParaRPr>
          </a:p>
          <a:p>
            <a:pPr algn="just"/>
            <a:r>
              <a:rPr lang="vi-VN" sz="4000" b="0">
                <a:solidFill>
                  <a:schemeClr val="tx1"/>
                </a:solidFill>
                <a:latin typeface="Calibri" panose="020F0502020204030204" pitchFamily="34" charset="0"/>
                <a:cs typeface="Calibri" panose="020F0502020204030204" pitchFamily="34" charset="0"/>
              </a:rPr>
              <a:t>Đợi ban mai tới mừng em lên mười</a:t>
            </a:r>
            <a:endParaRPr lang="vi-VN" sz="4000" b="0">
              <a:solidFill>
                <a:schemeClr val="tx1"/>
              </a:solidFill>
              <a:latin typeface="Calibri" panose="020F0502020204030204" pitchFamily="34" charset="0"/>
              <a:cs typeface="Calibri" panose="020F0502020204030204" pitchFamily="34" charset="0"/>
            </a:endParaRPr>
          </a:p>
          <a:p>
            <a:pPr algn="just"/>
            <a:r>
              <a:rPr lang="en-US" sz="4000" b="0">
                <a:solidFill>
                  <a:schemeClr val="tx1"/>
                </a:solidFill>
                <a:latin typeface="Calibri" panose="020F0502020204030204" pitchFamily="34" charset="0"/>
                <a:cs typeface="Calibri" panose="020F0502020204030204" pitchFamily="34" charset="0"/>
              </a:rPr>
              <a:t>	</a:t>
            </a:r>
            <a:r>
              <a:rPr lang="vi-VN" sz="4000" b="0">
                <a:solidFill>
                  <a:schemeClr val="tx1"/>
                </a:solidFill>
                <a:latin typeface="Calibri" panose="020F0502020204030204" pitchFamily="34" charset="0"/>
                <a:cs typeface="Calibri" panose="020F0502020204030204" pitchFamily="34" charset="0"/>
              </a:rPr>
              <a:t>Trống trường vang tiếng nói cười      </a:t>
            </a:r>
            <a:endParaRPr lang="en-US" sz="4000" b="0">
              <a:solidFill>
                <a:schemeClr val="tx1"/>
              </a:solidFill>
              <a:latin typeface="Calibri" panose="020F0502020204030204" pitchFamily="34" charset="0"/>
              <a:cs typeface="Calibri" panose="020F0502020204030204" pitchFamily="34" charset="0"/>
            </a:endParaRPr>
          </a:p>
          <a:p>
            <a:pPr algn="just"/>
            <a:r>
              <a:rPr lang="vi-VN" sz="4000" b="0">
                <a:solidFill>
                  <a:schemeClr val="tx1"/>
                </a:solidFill>
                <a:latin typeface="Calibri" panose="020F0502020204030204" pitchFamily="34" charset="0"/>
                <a:cs typeface="Calibri" panose="020F0502020204030204" pitchFamily="34" charset="0"/>
              </a:rPr>
              <a:t>Thu đi học cõng khoảng trời dễ thương.</a:t>
            </a:r>
            <a:endParaRPr lang="en-US" sz="4000" b="0">
              <a:solidFill>
                <a:schemeClr val="tx1"/>
              </a:solidFill>
              <a:latin typeface="Calibri" panose="020F0502020204030204" pitchFamily="34" charset="0"/>
              <a:cs typeface="Calibri" panose="020F0502020204030204" pitchFamily="34" charset="0"/>
            </a:endParaRPr>
          </a:p>
          <a:p>
            <a:pPr algn="just"/>
            <a:endParaRPr lang="vi-VN" sz="4000" b="0">
              <a:solidFill>
                <a:schemeClr val="tx1"/>
              </a:solidFill>
              <a:latin typeface="Calibri" panose="020F0502020204030204" pitchFamily="34" charset="0"/>
              <a:cs typeface="Calibri" panose="020F0502020204030204" pitchFamily="34" charset="0"/>
            </a:endParaRPr>
          </a:p>
          <a:p>
            <a:pPr algn="just"/>
            <a:r>
              <a:rPr lang="en-US" sz="4000" b="0">
                <a:solidFill>
                  <a:schemeClr val="tx1"/>
                </a:solidFill>
                <a:latin typeface="Calibri" panose="020F0502020204030204" pitchFamily="34" charset="0"/>
                <a:cs typeface="Calibri" panose="020F0502020204030204" pitchFamily="34" charset="0"/>
              </a:rPr>
              <a:t>	</a:t>
            </a:r>
            <a:r>
              <a:rPr lang="vi-VN" sz="4000" b="0">
                <a:solidFill>
                  <a:schemeClr val="tx1"/>
                </a:solidFill>
                <a:latin typeface="Calibri" panose="020F0502020204030204" pitchFamily="34" charset="0"/>
                <a:cs typeface="Calibri" panose="020F0502020204030204" pitchFamily="34" charset="0"/>
              </a:rPr>
              <a:t>Trăng khuya lóng lánh ven đường      </a:t>
            </a:r>
            <a:endParaRPr lang="en-US" sz="4000" b="0">
              <a:solidFill>
                <a:schemeClr val="tx1"/>
              </a:solidFill>
              <a:latin typeface="Calibri" panose="020F0502020204030204" pitchFamily="34" charset="0"/>
              <a:cs typeface="Calibri" panose="020F0502020204030204" pitchFamily="34" charset="0"/>
            </a:endParaRPr>
          </a:p>
          <a:p>
            <a:pPr algn="just"/>
            <a:r>
              <a:rPr lang="vi-VN" sz="4000" b="0">
                <a:solidFill>
                  <a:schemeClr val="tx1"/>
                </a:solidFill>
                <a:latin typeface="Calibri" panose="020F0502020204030204" pitchFamily="34" charset="0"/>
                <a:cs typeface="Calibri" panose="020F0502020204030204" pitchFamily="34" charset="0"/>
              </a:rPr>
              <a:t>Cỏ xanh hớn hở đính sương làm quà</a:t>
            </a:r>
            <a:endParaRPr lang="vi-VN" sz="4000" b="0">
              <a:solidFill>
                <a:schemeClr val="tx1"/>
              </a:solidFill>
              <a:latin typeface="Calibri" panose="020F0502020204030204" pitchFamily="34" charset="0"/>
              <a:cs typeface="Calibri" panose="020F0502020204030204" pitchFamily="34" charset="0"/>
            </a:endParaRPr>
          </a:p>
          <a:p>
            <a:pPr algn="just"/>
            <a:r>
              <a:rPr lang="en-US" sz="4000" b="0">
                <a:solidFill>
                  <a:schemeClr val="tx1"/>
                </a:solidFill>
                <a:latin typeface="Calibri" panose="020F0502020204030204" pitchFamily="34" charset="0"/>
                <a:cs typeface="Calibri" panose="020F0502020204030204" pitchFamily="34" charset="0"/>
              </a:rPr>
              <a:t>	</a:t>
            </a:r>
            <a:r>
              <a:rPr lang="vi-VN" sz="4000" b="0">
                <a:solidFill>
                  <a:schemeClr val="tx1"/>
                </a:solidFill>
                <a:latin typeface="Calibri" panose="020F0502020204030204" pitchFamily="34" charset="0"/>
                <a:cs typeface="Calibri" panose="020F0502020204030204" pitchFamily="34" charset="0"/>
              </a:rPr>
              <a:t>Chú gà dậy sớm nhất nhà      </a:t>
            </a:r>
            <a:endParaRPr lang="en-US" sz="4000" b="0">
              <a:solidFill>
                <a:schemeClr val="tx1"/>
              </a:solidFill>
              <a:latin typeface="Calibri" panose="020F0502020204030204" pitchFamily="34" charset="0"/>
              <a:cs typeface="Calibri" panose="020F0502020204030204" pitchFamily="34" charset="0"/>
            </a:endParaRPr>
          </a:p>
          <a:p>
            <a:pPr algn="just"/>
            <a:r>
              <a:rPr lang="vi-VN" sz="4000" b="0">
                <a:solidFill>
                  <a:schemeClr val="tx1"/>
                </a:solidFill>
                <a:latin typeface="Calibri" panose="020F0502020204030204" pitchFamily="34" charset="0"/>
                <a:cs typeface="Calibri" panose="020F0502020204030204" pitchFamily="34" charset="0"/>
              </a:rPr>
              <a:t>Ó o gọi cả bao la rực hồng.</a:t>
            </a:r>
            <a:endParaRPr lang="vi-VN" sz="4000" b="0">
              <a:solidFill>
                <a:schemeClr val="tx1"/>
              </a:solidFill>
              <a:latin typeface="Calibri" panose="020F0502020204030204" pitchFamily="34" charset="0"/>
              <a:cs typeface="Calibri" panose="020F0502020204030204" pitchFamily="34" charset="0"/>
            </a:endParaRPr>
          </a:p>
          <a:p>
            <a:pPr algn="just"/>
            <a:r>
              <a:rPr lang="en-US" sz="4000" b="0">
                <a:solidFill>
                  <a:schemeClr val="tx1"/>
                </a:solidFill>
                <a:latin typeface="Calibri" panose="020F0502020204030204" pitchFamily="34" charset="0"/>
                <a:cs typeface="Calibri" panose="020F0502020204030204" pitchFamily="34" charset="0"/>
              </a:rPr>
              <a:t>	</a:t>
            </a:r>
            <a:endParaRPr lang="vi-VN" sz="4000" b="0">
              <a:solidFill>
                <a:schemeClr val="tx1"/>
              </a:solidFill>
              <a:latin typeface="Calibri" panose="020F0502020204030204" pitchFamily="34" charset="0"/>
              <a:cs typeface="Calibri" panose="020F0502020204030204" pitchFamily="34" charset="0"/>
            </a:endParaRPr>
          </a:p>
        </p:txBody>
      </p:sp>
      <p:sp>
        <p:nvSpPr>
          <p:cNvPr id="2" name="TextBox 1"/>
          <p:cNvSpPr txBox="1"/>
          <p:nvPr/>
        </p:nvSpPr>
        <p:spPr>
          <a:xfrm>
            <a:off x="3619500" y="569833"/>
            <a:ext cx="5314950" cy="707886"/>
          </a:xfrm>
          <a:prstGeom prst="rect">
            <a:avLst/>
          </a:prstGeom>
          <a:noFill/>
        </p:spPr>
        <p:txBody>
          <a:bodyPr wrap="square" rtlCol="0">
            <a:spAutoFit/>
          </a:bodyPr>
          <a:lstStyle/>
          <a:p>
            <a:r>
              <a:rPr lang="vi-VN" sz="4000" b="1">
                <a:solidFill>
                  <a:srgbClr val="FF0000"/>
                </a:solidFill>
              </a:rPr>
              <a:t>Nay em mười tuổi</a:t>
            </a:r>
            <a:endParaRPr lang="en-US"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2000" b="-72000"/>
          </a:stretch>
        </a:blipFill>
        <a:effectLst/>
      </p:bgPr>
    </p:bg>
    <p:spTree>
      <p:nvGrpSpPr>
        <p:cNvPr id="1" name=""/>
        <p:cNvGrpSpPr/>
        <p:nvPr/>
      </p:nvGrpSpPr>
      <p:grpSpPr>
        <a:xfrm>
          <a:off x="0" y="0"/>
          <a:ext cx="0" cy="0"/>
          <a:chOff x="0" y="0"/>
          <a:chExt cx="0" cy="0"/>
        </a:xfrm>
      </p:grpSpPr>
      <p:sp>
        <p:nvSpPr>
          <p:cNvPr id="9" name="Rectangle: Rounded Corners 21"/>
          <p:cNvSpPr/>
          <p:nvPr/>
        </p:nvSpPr>
        <p:spPr>
          <a:xfrm>
            <a:off x="163419" y="212485"/>
            <a:ext cx="11782302" cy="6517499"/>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Google Shape;1768;p26"/>
          <p:cNvSpPr txBox="1"/>
          <p:nvPr/>
        </p:nvSpPr>
        <p:spPr>
          <a:xfrm>
            <a:off x="1768177" y="787336"/>
            <a:ext cx="10423823" cy="53677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lvl="0" algn="just">
              <a:buClr>
                <a:srgbClr val="4EA72E"/>
              </a:buClr>
            </a:pPr>
            <a:r>
              <a:rPr lang="vi-VN" sz="4000" b="0">
                <a:solidFill>
                  <a:prstClr val="black"/>
                </a:solidFill>
                <a:latin typeface="Calibri" panose="020F0502020204030204" pitchFamily="34" charset="0"/>
                <a:cs typeface="Calibri" panose="020F0502020204030204" pitchFamily="34" charset="0"/>
              </a:rPr>
              <a:t>	Lúa phơi bông khắp cánh đồng     </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Gió thơm bay giữa mênh mông thảm vàng</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	Để trang cổ tích mơ màng     </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Căng tròn trái thị dịu dàng toả hương.</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	Ngắm bầy chim liệng thân thương     </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Ríu ran bỗng thấy bốn phương reo mời</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	Sáng vui đón tuổi lên mười     </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Ngỡ như đất nước đẹp tươi lớn cùng.</a:t>
            </a:r>
            <a:endParaRPr lang="vi-VN" sz="4000" b="0">
              <a:solidFill>
                <a:prstClr val="black"/>
              </a:solidFill>
              <a:latin typeface="Calibri" panose="020F0502020204030204" pitchFamily="34" charset="0"/>
              <a:cs typeface="Calibri" panose="020F0502020204030204" pitchFamily="34" charset="0"/>
            </a:endParaRPr>
          </a:p>
          <a:p>
            <a:pPr lvl="0" algn="just">
              <a:buClr>
                <a:srgbClr val="4EA72E"/>
              </a:buClr>
            </a:pPr>
            <a:r>
              <a:rPr lang="vi-VN" sz="4000" b="0">
                <a:solidFill>
                  <a:prstClr val="black"/>
                </a:solidFill>
                <a:latin typeface="Calibri" panose="020F0502020204030204" pitchFamily="34" charset="0"/>
                <a:cs typeface="Calibri" panose="020F0502020204030204" pitchFamily="34" charset="0"/>
              </a:rPr>
              <a:t>					</a:t>
            </a:r>
            <a:r>
              <a:rPr lang="vi-VN" sz="4000" b="0" i="1">
                <a:solidFill>
                  <a:prstClr val="black"/>
                </a:solidFill>
                <a:latin typeface="Calibri" panose="020F0502020204030204" pitchFamily="34" charset="0"/>
                <a:cs typeface="Calibri" panose="020F0502020204030204" pitchFamily="34" charset="0"/>
              </a:rPr>
              <a:t>Hoài Khánh</a:t>
            </a:r>
            <a:endParaRPr lang="vi-VN" sz="4000" b="0" i="1">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6825</Words>
  <Application>WPS Presentation</Application>
  <PresentationFormat>Widescreen</PresentationFormat>
  <Paragraphs>248</Paragraphs>
  <Slides>44</Slides>
  <Notes>7</Notes>
  <HiddenSlides>0</HiddenSlides>
  <MMClips>3</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44</vt:i4>
      </vt:variant>
    </vt:vector>
  </HeadingPairs>
  <TitlesOfParts>
    <vt:vector size="70" baseType="lpstr">
      <vt:lpstr>Arial</vt:lpstr>
      <vt:lpstr>SimSun</vt:lpstr>
      <vt:lpstr>Wingdings</vt:lpstr>
      <vt:lpstr>Calibri</vt:lpstr>
      <vt:lpstr>UTM Showcard</vt:lpstr>
      <vt:lpstr>Segoe Print</vt:lpstr>
      <vt:lpstr>#9Slide05 SVNClementine</vt:lpstr>
      <vt:lpstr>Calibri</vt:lpstr>
      <vt:lpstr>Times New Roman</vt:lpstr>
      <vt:lpstr>Aptos</vt:lpstr>
      <vt:lpstr>UTM Duepuntozero</vt:lpstr>
      <vt:lpstr>Jua</vt:lpstr>
      <vt:lpstr>UTM Edwardian</vt:lpstr>
      <vt:lpstr>LNTH-LuoLuoNotangYuanTi 1</vt:lpstr>
      <vt:lpstr>Segoe UI</vt:lpstr>
      <vt:lpstr>Microsoft YaHei</vt:lpstr>
      <vt:lpstr>Arial Unicode MS</vt:lpstr>
      <vt:lpstr>Aptos Display</vt:lpstr>
      <vt:lpstr>Segoe UI Variable Display</vt:lpstr>
      <vt:lpstr>Segoe UI Historic</vt:lpstr>
      <vt:lpstr>字魂65号-时光手札体</vt:lpstr>
      <vt:lpstr>UTM Mother</vt:lpstr>
      <vt:lpstr>Roboto</vt:lpstr>
      <vt:lpstr>SVN-Poky's</vt:lpstr>
      <vt:lpstr>Yu Gothic</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Thùy Linh</cp:lastModifiedBy>
  <cp:revision>2</cp:revision>
  <dcterms:created xsi:type="dcterms:W3CDTF">2023-06-10T06:46:00Z</dcterms:created>
  <dcterms:modified xsi:type="dcterms:W3CDTF">2025-10-06T07:32:38Z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3A9189C63EC3422D8BE658143E5CBF08_12</vt:lpwstr>
  </property>
  <property fmtid="{D5CDD505-2E9C-101B-9397-08002B2CF9AE}" pid="3" name="KSOProductBuildVer">
    <vt:lpwstr>1033-12.2.0.22549</vt:lpwstr>
  </property>
</Properties>
</file>