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png" ContentType="image/png"/>
  <Default Extension="gif" ContentType="image/gif"/>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8.svg" ContentType="image/svg+xml"/>
  <Override PartName="/ppt/media/image50.svg" ContentType="image/svg+xml"/>
  <Override PartName="/ppt/media/image60.svg" ContentType="image/svg+xml"/>
  <Override PartName="/ppt/media/image69.svg" ContentType="image/svg+xml"/>
  <Override PartName="/ppt/media/image72.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9" r:id="rId4"/>
    <p:sldId id="258" r:id="rId5"/>
    <p:sldId id="260" r:id="rId6"/>
    <p:sldId id="261" r:id="rId7"/>
    <p:sldId id="327" r:id="rId8"/>
    <p:sldId id="318" r:id="rId9"/>
    <p:sldId id="335" r:id="rId10"/>
    <p:sldId id="265" r:id="rId11"/>
    <p:sldId id="266" r:id="rId12"/>
    <p:sldId id="267" r:id="rId13"/>
    <p:sldId id="317" r:id="rId14"/>
    <p:sldId id="269" r:id="rId15"/>
    <p:sldId id="319" r:id="rId16"/>
    <p:sldId id="320" r:id="rId17"/>
    <p:sldId id="270" r:id="rId18"/>
    <p:sldId id="336" r:id="rId19"/>
    <p:sldId id="337" r:id="rId20"/>
    <p:sldId id="274" r:id="rId21"/>
    <p:sldId id="323" r:id="rId22"/>
    <p:sldId id="324" r:id="rId23"/>
    <p:sldId id="325" r:id="rId24"/>
    <p:sldId id="326" r:id="rId25"/>
    <p:sldId id="338" r:id="rId26"/>
    <p:sldId id="339" r:id="rId27"/>
    <p:sldId id="340" r:id="rId28"/>
    <p:sldId id="341" r:id="rId29"/>
    <p:sldId id="275" r:id="rId30"/>
    <p:sldId id="276" r:id="rId31"/>
    <p:sldId id="277" r:id="rId32"/>
    <p:sldId id="278" r:id="rId33"/>
    <p:sldId id="279" r:id="rId34"/>
    <p:sldId id="328" r:id="rId35"/>
    <p:sldId id="329" r:id="rId36"/>
    <p:sldId id="330" r:id="rId37"/>
    <p:sldId id="280" r:id="rId38"/>
    <p:sldId id="331" r:id="rId39"/>
    <p:sldId id="332" r:id="rId40"/>
    <p:sldId id="342" r:id="rId41"/>
    <p:sldId id="333" r:id="rId42"/>
    <p:sldId id="289" r:id="rId43"/>
    <p:sldId id="290" r:id="rId44"/>
    <p:sldId id="334" r:id="rId45"/>
    <p:sldId id="283" r:id="rId46"/>
    <p:sldId id="292" r:id="rId47"/>
    <p:sldId id="293" r:id="rId48"/>
    <p:sldId id="294" r:id="rId49"/>
    <p:sldId id="295" r:id="rId50"/>
    <p:sldId id="343" r:id="rId51"/>
    <p:sldId id="344" r:id="rId52"/>
    <p:sldId id="345" r:id="rId53"/>
    <p:sldId id="346" r:id="rId54"/>
    <p:sldId id="262" r:id="rId55"/>
    <p:sldId id="348" r:id="rId56"/>
    <p:sldId id="349" r:id="rId57"/>
    <p:sldId id="307" r:id="rId58"/>
    <p:sldId id="30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C99"/>
    <a:srgbClr val="FFFF66"/>
    <a:srgbClr val="FFEE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7" autoAdjust="0"/>
    <p:restoredTop sz="81314" autoAdjust="0"/>
  </p:normalViewPr>
  <p:slideViewPr>
    <p:cSldViewPr snapToGrid="0">
      <p:cViewPr varScale="1">
        <p:scale>
          <a:sx n="47" d="100"/>
          <a:sy n="47" d="100"/>
        </p:scale>
        <p:origin x="153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913D135-C17B-4BD3-9F6A-9AFD76937E4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CA528-3F45-42C4-96D5-1F17ED0D1F2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13D135-C17B-4BD3-9F6A-9AFD76937E4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CA528-3F45-42C4-96D5-1F17ED0D1F2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13D135-C17B-4BD3-9F6A-9AFD76937E4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CA528-3F45-42C4-96D5-1F17ED0D1F2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13D135-C17B-4BD3-9F6A-9AFD76937E4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CA528-3F45-42C4-96D5-1F17ED0D1F2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913D135-C17B-4BD3-9F6A-9AFD76937E4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CA528-3F45-42C4-96D5-1F17ED0D1F2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913D135-C17B-4BD3-9F6A-9AFD76937E4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CA528-3F45-42C4-96D5-1F17ED0D1F2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913D135-C17B-4BD3-9F6A-9AFD76937E4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8CA528-3F45-42C4-96D5-1F17ED0D1F2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913D135-C17B-4BD3-9F6A-9AFD76937E4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8CA528-3F45-42C4-96D5-1F17ED0D1F2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3D135-C17B-4BD3-9F6A-9AFD76937E4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8CA528-3F45-42C4-96D5-1F17ED0D1F2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13D135-C17B-4BD3-9F6A-9AFD76937E4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CA528-3F45-42C4-96D5-1F17ED0D1F2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13D135-C17B-4BD3-9F6A-9AFD76937E4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CA528-3F45-42C4-96D5-1F17ED0D1F2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3D135-C17B-4BD3-9F6A-9AFD76937E4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CA528-3F45-42C4-96D5-1F17ED0D1F29}" type="slidenum">
              <a:rPr lang="en-US" smtClean="0"/>
            </a:fld>
            <a:endParaRPr lang="en-US"/>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546600" y="-11068609"/>
            <a:ext cx="1961823" cy="1964594"/>
          </a:xfrm>
          <a:prstGeom prst="rect">
            <a:avLst/>
          </a:prstGeom>
        </p:spPr>
      </p:pic>
      <p:pic>
        <p:nvPicPr>
          <p:cNvPr id="14" name="Pictur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444200" y="2036700"/>
            <a:ext cx="1961823" cy="1964594"/>
          </a:xfrm>
          <a:prstGeom prst="rect">
            <a:avLst/>
          </a:prstGeom>
        </p:spPr>
      </p:pic>
      <p:pic>
        <p:nvPicPr>
          <p:cNvPr id="15" name="Picture 1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72488" y="17073500"/>
            <a:ext cx="1961823" cy="1964594"/>
          </a:xfrm>
          <a:prstGeom prst="rect">
            <a:avLst/>
          </a:prstGeom>
        </p:spPr>
      </p:pic>
      <p:pic>
        <p:nvPicPr>
          <p:cNvPr id="16" name="Picture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227512" y="2036700"/>
            <a:ext cx="1961823" cy="19645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microsoft.com/office/2007/relationships/hdphoto" Target="../media/image33.wdp"/><Relationship Id="rId6" Type="http://schemas.openxmlformats.org/officeDocument/2006/relationships/image" Target="../media/image32.png"/><Relationship Id="rId5" Type="http://schemas.microsoft.com/office/2007/relationships/hdphoto" Target="../media/image31.wdp"/><Relationship Id="rId4" Type="http://schemas.openxmlformats.org/officeDocument/2006/relationships/image" Target="../media/image30.png"/><Relationship Id="rId3" Type="http://schemas.microsoft.com/office/2007/relationships/hdphoto" Target="../media/image29.wdp"/><Relationship Id="rId2" Type="http://schemas.openxmlformats.org/officeDocument/2006/relationships/image" Target="../media/image28.png"/><Relationship Id="rId11" Type="http://schemas.openxmlformats.org/officeDocument/2006/relationships/slideLayout" Target="../slideLayouts/slideLayout2.xml"/><Relationship Id="rId10" Type="http://schemas.openxmlformats.org/officeDocument/2006/relationships/audio" Target="../media/audio2.wav"/><Relationship Id="rId1"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37.png"/><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2.wav"/><Relationship Id="rId7" Type="http://schemas.microsoft.com/office/2007/relationships/hdphoto" Target="../media/image43.wdp"/><Relationship Id="rId6" Type="http://schemas.openxmlformats.org/officeDocument/2006/relationships/image" Target="../media/image42.png"/><Relationship Id="rId5" Type="http://schemas.microsoft.com/office/2007/relationships/hdphoto" Target="../media/image41.wdp"/><Relationship Id="rId4" Type="http://schemas.openxmlformats.org/officeDocument/2006/relationships/image" Target="../media/image40.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5.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36.jpeg"/><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png"/><Relationship Id="rId1" Type="http://schemas.openxmlformats.org/officeDocument/2006/relationships/image" Target="../media/image21.jpe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46.png"/><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3.png"/><Relationship Id="rId5" Type="http://schemas.microsoft.com/office/2007/relationships/hdphoto" Target="../media/image9.wdp"/><Relationship Id="rId4" Type="http://schemas.openxmlformats.org/officeDocument/2006/relationships/image" Target="../media/image8.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46.png"/><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46.png"/><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image" Target="../media/image20.jpe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46.png"/><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image" Target="../media/image20.jpe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46.png"/><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image" Target="../media/image20.jpe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46.png"/><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image" Target="../media/image20.jpe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46.png"/><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image" Target="../media/image20.jpe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46.png"/><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image" Target="../media/image20.jpe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46.png"/><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image" Target="../media/image20.jpeg"/></Relationships>
</file>

<file path=ppt/slides/_rels/slide28.xml.rels><?xml version="1.0" encoding="UTF-8" standalone="yes"?>
<Relationships xmlns="http://schemas.openxmlformats.org/package/2006/relationships"><Relationship Id="rId9" Type="http://schemas.microsoft.com/office/2007/relationships/hdphoto" Target="../media/image43.wdp"/><Relationship Id="rId8" Type="http://schemas.openxmlformats.org/officeDocument/2006/relationships/image" Target="../media/image42.png"/><Relationship Id="rId7" Type="http://schemas.microsoft.com/office/2007/relationships/hdphoto" Target="../media/image52.wdp"/><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3" Type="http://schemas.openxmlformats.org/officeDocument/2006/relationships/image" Target="../media/image48.svg"/><Relationship Id="rId2" Type="http://schemas.openxmlformats.org/officeDocument/2006/relationships/image" Target="../media/image47.png"/><Relationship Id="rId12" Type="http://schemas.openxmlformats.org/officeDocument/2006/relationships/slideLayout" Target="../slideLayouts/slideLayout2.xml"/><Relationship Id="rId11" Type="http://schemas.openxmlformats.org/officeDocument/2006/relationships/audio" Target="../media/audio3.wav"/><Relationship Id="rId10" Type="http://schemas.openxmlformats.org/officeDocument/2006/relationships/image" Target="../media/image53.png"/><Relationship Id="rId1" Type="http://schemas.openxmlformats.org/officeDocument/2006/relationships/image" Target="../media/image20.jpeg"/></Relationships>
</file>

<file path=ppt/slides/_rels/slide29.xml.rels><?xml version="1.0" encoding="UTF-8" standalone="yes"?>
<Relationships xmlns="http://schemas.openxmlformats.org/package/2006/relationships"><Relationship Id="rId9" Type="http://schemas.microsoft.com/office/2007/relationships/hdphoto" Target="../media/image57.wdp"/><Relationship Id="rId8" Type="http://schemas.openxmlformats.org/officeDocument/2006/relationships/image" Target="../media/image56.png"/><Relationship Id="rId7" Type="http://schemas.microsoft.com/office/2007/relationships/hdphoto" Target="../media/image55.wdp"/><Relationship Id="rId6" Type="http://schemas.openxmlformats.org/officeDocument/2006/relationships/image" Target="../media/image54.png"/><Relationship Id="rId5" Type="http://schemas.microsoft.com/office/2007/relationships/hdphoto" Target="../media/image52.wdp"/><Relationship Id="rId4" Type="http://schemas.openxmlformats.org/officeDocument/2006/relationships/image" Target="../media/image51.png"/><Relationship Id="rId3" Type="http://schemas.openxmlformats.org/officeDocument/2006/relationships/image" Target="../media/image48.svg"/><Relationship Id="rId2" Type="http://schemas.openxmlformats.org/officeDocument/2006/relationships/image" Target="../media/image47.png"/><Relationship Id="rId11" Type="http://schemas.openxmlformats.org/officeDocument/2006/relationships/slideLayout" Target="../slideLayouts/slideLayout2.xml"/><Relationship Id="rId10" Type="http://schemas.openxmlformats.org/officeDocument/2006/relationships/image" Target="../media/image58.png"/><Relationship Id="rId1" Type="http://schemas.openxmlformats.org/officeDocument/2006/relationships/image" Target="../media/image20.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5.png"/><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12.jpe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3.wav"/><Relationship Id="rId7" Type="http://schemas.microsoft.com/office/2007/relationships/hdphoto" Target="../media/image43.wdp"/><Relationship Id="rId6" Type="http://schemas.openxmlformats.org/officeDocument/2006/relationships/image" Target="../media/image42.png"/><Relationship Id="rId5" Type="http://schemas.microsoft.com/office/2007/relationships/hdphoto" Target="../media/image62.wdp"/><Relationship Id="rId4" Type="http://schemas.openxmlformats.org/officeDocument/2006/relationships/image" Target="../media/image61.png"/><Relationship Id="rId3" Type="http://schemas.openxmlformats.org/officeDocument/2006/relationships/image" Target="../media/image60.svg"/><Relationship Id="rId2" Type="http://schemas.openxmlformats.org/officeDocument/2006/relationships/image" Target="../media/image59.png"/><Relationship Id="rId10" Type="http://schemas.openxmlformats.org/officeDocument/2006/relationships/vmlDrawing" Target="../drawings/vmlDrawing1.vml"/><Relationship Id="rId1" Type="http://schemas.openxmlformats.org/officeDocument/2006/relationships/image" Target="../media/image20.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4.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23.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image" Target="../media/image66.png"/><Relationship Id="rId1" Type="http://schemas.openxmlformats.org/officeDocument/2006/relationships/image" Target="../media/image65.jpe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image" Target="../media/image66.png"/><Relationship Id="rId4" Type="http://schemas.openxmlformats.org/officeDocument/2006/relationships/image" Target="../media/image69.sv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5.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image" Target="../media/image66.png"/><Relationship Id="rId1" Type="http://schemas.openxmlformats.org/officeDocument/2006/relationships/image" Target="../media/image65.jpe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image" Target="../media/image66.png"/><Relationship Id="rId4" Type="http://schemas.openxmlformats.org/officeDocument/2006/relationships/image" Target="../media/image69.sv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5.jpe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57.wdp"/><Relationship Id="rId3" Type="http://schemas.openxmlformats.org/officeDocument/2006/relationships/image" Target="../media/image56.png"/><Relationship Id="rId2" Type="http://schemas.openxmlformats.org/officeDocument/2006/relationships/image" Target="../media/image70.png"/><Relationship Id="rId1" Type="http://schemas.openxmlformats.org/officeDocument/2006/relationships/image" Target="../media/image20.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image" Target="../media/image66.png"/><Relationship Id="rId1" Type="http://schemas.openxmlformats.org/officeDocument/2006/relationships/image" Target="../media/image65.jpeg"/></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image" Target="../media/image66.png"/><Relationship Id="rId4" Type="http://schemas.openxmlformats.org/officeDocument/2006/relationships/image" Target="../media/image69.sv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5.jpe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57.wdp"/><Relationship Id="rId3" Type="http://schemas.openxmlformats.org/officeDocument/2006/relationships/image" Target="../media/image56.png"/><Relationship Id="rId2" Type="http://schemas.openxmlformats.org/officeDocument/2006/relationships/image" Target="../media/image70.png"/><Relationship Id="rId1"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jpeg"/></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audio" Target="../media/audio2.wav"/><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jpeg"/></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3.wav"/><Relationship Id="rId7" Type="http://schemas.openxmlformats.org/officeDocument/2006/relationships/audio" Target="../media/audio2.wav"/><Relationship Id="rId6" Type="http://schemas.microsoft.com/office/2007/relationships/hdphoto" Target="../media/image57.wdp"/><Relationship Id="rId5" Type="http://schemas.openxmlformats.org/officeDocument/2006/relationships/image" Target="../media/image56.png"/><Relationship Id="rId4" Type="http://schemas.openxmlformats.org/officeDocument/2006/relationships/image" Target="../media/image72.svg"/><Relationship Id="rId3"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image" Target="../media/image20.jpe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3.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23.png"/></Relationships>
</file>

<file path=ppt/slides/_rels/slide4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74.png"/><Relationship Id="rId5" Type="http://schemas.openxmlformats.org/officeDocument/2006/relationships/image" Target="../media/image72.svg"/><Relationship Id="rId4" Type="http://schemas.openxmlformats.org/officeDocument/2006/relationships/image" Target="../media/image71.png"/><Relationship Id="rId3" Type="http://schemas.microsoft.com/office/2007/relationships/hdphoto" Target="../media/image57.wdp"/><Relationship Id="rId2" Type="http://schemas.openxmlformats.org/officeDocument/2006/relationships/image" Target="../media/image56.png"/><Relationship Id="rId1" Type="http://schemas.openxmlformats.org/officeDocument/2006/relationships/image" Target="../media/image20.jpe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image" Target="../media/image66.png"/><Relationship Id="rId1" Type="http://schemas.openxmlformats.org/officeDocument/2006/relationships/image" Target="../media/image20.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png"/><Relationship Id="rId1" Type="http://schemas.openxmlformats.org/officeDocument/2006/relationships/image" Target="../media/image20.jpeg"/></Relationships>
</file>

<file path=ppt/slides/_rels/slide46.xml.rels><?xml version="1.0" encoding="UTF-8" standalone="yes"?>
<Relationships xmlns="http://schemas.openxmlformats.org/package/2006/relationships"><Relationship Id="rId9" Type="http://schemas.microsoft.com/office/2007/relationships/hdphoto" Target="../media/image43.wdp"/><Relationship Id="rId8" Type="http://schemas.openxmlformats.org/officeDocument/2006/relationships/image" Target="../media/image42.png"/><Relationship Id="rId7" Type="http://schemas.microsoft.com/office/2007/relationships/hdphoto" Target="../media/image52.wdp"/><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3" Type="http://schemas.openxmlformats.org/officeDocument/2006/relationships/image" Target="../media/image48.svg"/><Relationship Id="rId2" Type="http://schemas.openxmlformats.org/officeDocument/2006/relationships/image" Target="../media/image47.png"/><Relationship Id="rId12" Type="http://schemas.openxmlformats.org/officeDocument/2006/relationships/slideLayout" Target="../slideLayouts/slideLayout2.xml"/><Relationship Id="rId11" Type="http://schemas.openxmlformats.org/officeDocument/2006/relationships/audio" Target="../media/audio3.wav"/><Relationship Id="rId10" Type="http://schemas.openxmlformats.org/officeDocument/2006/relationships/image" Target="../media/image53.png"/><Relationship Id="rId1" Type="http://schemas.openxmlformats.org/officeDocument/2006/relationships/image" Target="../media/image20.jpeg"/></Relationships>
</file>

<file path=ppt/slides/_rels/slide47.xml.rels><?xml version="1.0" encoding="UTF-8" standalone="yes"?>
<Relationships xmlns="http://schemas.openxmlformats.org/package/2006/relationships"><Relationship Id="rId9" Type="http://schemas.microsoft.com/office/2007/relationships/hdphoto" Target="../media/image57.wdp"/><Relationship Id="rId8" Type="http://schemas.openxmlformats.org/officeDocument/2006/relationships/image" Target="../media/image56.png"/><Relationship Id="rId7" Type="http://schemas.microsoft.com/office/2007/relationships/hdphoto" Target="../media/image55.wdp"/><Relationship Id="rId6" Type="http://schemas.openxmlformats.org/officeDocument/2006/relationships/image" Target="../media/image54.png"/><Relationship Id="rId5" Type="http://schemas.microsoft.com/office/2007/relationships/hdphoto" Target="../media/image52.wdp"/><Relationship Id="rId4" Type="http://schemas.openxmlformats.org/officeDocument/2006/relationships/image" Target="../media/image51.png"/><Relationship Id="rId3" Type="http://schemas.openxmlformats.org/officeDocument/2006/relationships/image" Target="../media/image48.svg"/><Relationship Id="rId2" Type="http://schemas.openxmlformats.org/officeDocument/2006/relationships/image" Target="../media/image47.png"/><Relationship Id="rId11" Type="http://schemas.openxmlformats.org/officeDocument/2006/relationships/slideLayout" Target="../slideLayouts/slideLayout2.xml"/><Relationship Id="rId10" Type="http://schemas.openxmlformats.org/officeDocument/2006/relationships/image" Target="../media/image58.png"/><Relationship Id="rId1" Type="http://schemas.openxmlformats.org/officeDocument/2006/relationships/image" Target="../media/image20.jpeg"/></Relationships>
</file>

<file path=ppt/slides/_rels/slide48.xml.rels><?xml version="1.0" encoding="UTF-8" standalone="yes"?>
<Relationships xmlns="http://schemas.openxmlformats.org/package/2006/relationships"><Relationship Id="rId8" Type="http://schemas.openxmlformats.org/officeDocument/2006/relationships/vmlDrawing" Target="../drawings/vmlDrawing2.vml"/><Relationship Id="rId7" Type="http://schemas.openxmlformats.org/officeDocument/2006/relationships/slideLayout" Target="../slideLayouts/slideLayout2.xml"/><Relationship Id="rId6" Type="http://schemas.openxmlformats.org/officeDocument/2006/relationships/image" Target="../media/image76.png"/><Relationship Id="rId5" Type="http://schemas.microsoft.com/office/2007/relationships/hdphoto" Target="../media/image43.wdp"/><Relationship Id="rId4" Type="http://schemas.openxmlformats.org/officeDocument/2006/relationships/image" Target="../media/image42.png"/><Relationship Id="rId3" Type="http://schemas.microsoft.com/office/2007/relationships/hdphoto" Target="../media/image62.wdp"/><Relationship Id="rId2" Type="http://schemas.openxmlformats.org/officeDocument/2006/relationships/image" Target="../media/image61.png"/><Relationship Id="rId1" Type="http://schemas.openxmlformats.org/officeDocument/2006/relationships/image" Target="../media/image20.jpeg"/></Relationships>
</file>

<file path=ppt/slides/_rels/slide4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8.png"/><Relationship Id="rId5" Type="http://schemas.microsoft.com/office/2007/relationships/hdphoto" Target="../media/image43.wdp"/><Relationship Id="rId4" Type="http://schemas.openxmlformats.org/officeDocument/2006/relationships/image" Target="../media/image42.png"/><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jpeg"/></Relationships>
</file>

<file path=ppt/slides/_rels/slide50.xml.rels><?xml version="1.0" encoding="UTF-8" standalone="yes"?>
<Relationships xmlns="http://schemas.openxmlformats.org/package/2006/relationships"><Relationship Id="rId9" Type="http://schemas.openxmlformats.org/officeDocument/2006/relationships/image" Target="../media/image87.png"/><Relationship Id="rId8" Type="http://schemas.openxmlformats.org/officeDocument/2006/relationships/image" Target="../media/image86.png"/><Relationship Id="rId7" Type="http://schemas.openxmlformats.org/officeDocument/2006/relationships/image" Target="../media/image85.png"/><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80.png"/><Relationship Id="rId16" Type="http://schemas.openxmlformats.org/officeDocument/2006/relationships/slideLayout" Target="../slideLayouts/slideLayout7.xml"/><Relationship Id="rId15" Type="http://schemas.openxmlformats.org/officeDocument/2006/relationships/image" Target="../media/image93.png"/><Relationship Id="rId14" Type="http://schemas.openxmlformats.org/officeDocument/2006/relationships/image" Target="../media/image92.png"/><Relationship Id="rId13" Type="http://schemas.openxmlformats.org/officeDocument/2006/relationships/image" Target="../media/image91.png"/><Relationship Id="rId12" Type="http://schemas.openxmlformats.org/officeDocument/2006/relationships/image" Target="../media/image90.png"/><Relationship Id="rId11" Type="http://schemas.openxmlformats.org/officeDocument/2006/relationships/image" Target="../media/image89.png"/><Relationship Id="rId10" Type="http://schemas.openxmlformats.org/officeDocument/2006/relationships/image" Target="../media/image88.png"/><Relationship Id="rId1" Type="http://schemas.openxmlformats.org/officeDocument/2006/relationships/image" Target="../media/image79.png"/></Relationships>
</file>

<file path=ppt/slides/_rels/slide51.xml.rels><?xml version="1.0" encoding="UTF-8" standalone="yes"?>
<Relationships xmlns="http://schemas.openxmlformats.org/package/2006/relationships"><Relationship Id="rId9" Type="http://schemas.openxmlformats.org/officeDocument/2006/relationships/image" Target="../media/image87.png"/><Relationship Id="rId8" Type="http://schemas.openxmlformats.org/officeDocument/2006/relationships/image" Target="../media/image86.png"/><Relationship Id="rId7" Type="http://schemas.openxmlformats.org/officeDocument/2006/relationships/image" Target="../media/image85.png"/><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3" Type="http://schemas.openxmlformats.org/officeDocument/2006/relationships/image" Target="../media/image81.png"/><Relationship Id="rId21" Type="http://schemas.openxmlformats.org/officeDocument/2006/relationships/slideLayout" Target="../slideLayouts/slideLayout7.xml"/><Relationship Id="rId20" Type="http://schemas.openxmlformats.org/officeDocument/2006/relationships/audio" Target="../media/audio4.wav"/><Relationship Id="rId2" Type="http://schemas.openxmlformats.org/officeDocument/2006/relationships/image" Target="../media/image80.png"/><Relationship Id="rId19" Type="http://schemas.openxmlformats.org/officeDocument/2006/relationships/slide" Target="slide56.xml"/><Relationship Id="rId18" Type="http://schemas.openxmlformats.org/officeDocument/2006/relationships/image" Target="../media/image95.png"/><Relationship Id="rId17" Type="http://schemas.openxmlformats.org/officeDocument/2006/relationships/image" Target="../media/image94.png"/><Relationship Id="rId16" Type="http://schemas.openxmlformats.org/officeDocument/2006/relationships/slide" Target="slide55.xml"/><Relationship Id="rId15" Type="http://schemas.openxmlformats.org/officeDocument/2006/relationships/slide" Target="slide54.xml"/><Relationship Id="rId14" Type="http://schemas.openxmlformats.org/officeDocument/2006/relationships/slide" Target="slide53.xml"/><Relationship Id="rId13" Type="http://schemas.openxmlformats.org/officeDocument/2006/relationships/slide" Target="slide52.xml"/><Relationship Id="rId12" Type="http://schemas.openxmlformats.org/officeDocument/2006/relationships/image" Target="../media/image90.png"/><Relationship Id="rId11" Type="http://schemas.openxmlformats.org/officeDocument/2006/relationships/image" Target="../media/image89.png"/><Relationship Id="rId10" Type="http://schemas.openxmlformats.org/officeDocument/2006/relationships/image" Target="../media/image88.png"/><Relationship Id="rId1" Type="http://schemas.openxmlformats.org/officeDocument/2006/relationships/image" Target="../media/image79.png"/></Relationships>
</file>

<file path=ppt/slides/_rels/slide5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6.wav"/><Relationship Id="rId7" Type="http://schemas.openxmlformats.org/officeDocument/2006/relationships/audio" Target="../media/audio5.wav"/><Relationship Id="rId6" Type="http://schemas.openxmlformats.org/officeDocument/2006/relationships/image" Target="../media/image100.GIF"/><Relationship Id="rId5" Type="http://schemas.openxmlformats.org/officeDocument/2006/relationships/image" Target="../media/image99.png"/><Relationship Id="rId4" Type="http://schemas.openxmlformats.org/officeDocument/2006/relationships/image" Target="../media/image98.png"/><Relationship Id="rId3" Type="http://schemas.openxmlformats.org/officeDocument/2006/relationships/image" Target="../media/image97.png"/><Relationship Id="rId2" Type="http://schemas.openxmlformats.org/officeDocument/2006/relationships/slide" Target="slide51.xml"/><Relationship Id="rId1" Type="http://schemas.openxmlformats.org/officeDocument/2006/relationships/image" Target="../media/image96.pn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7.png"/><Relationship Id="rId2" Type="http://schemas.openxmlformats.org/officeDocument/2006/relationships/slide" Target="slide51.xml"/><Relationship Id="rId1" Type="http://schemas.openxmlformats.org/officeDocument/2006/relationships/image" Target="../media/image96.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7.png"/><Relationship Id="rId2" Type="http://schemas.openxmlformats.org/officeDocument/2006/relationships/slide" Target="slide51.xml"/><Relationship Id="rId1" Type="http://schemas.openxmlformats.org/officeDocument/2006/relationships/image" Target="../media/image96.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7.png"/><Relationship Id="rId2" Type="http://schemas.openxmlformats.org/officeDocument/2006/relationships/slide" Target="slide51.xml"/><Relationship Id="rId1"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1.png"/><Relationship Id="rId1" Type="http://schemas.openxmlformats.org/officeDocument/2006/relationships/image" Target="../media/image20.jpeg"/></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2.png"/><Relationship Id="rId3" Type="http://schemas.microsoft.com/office/2007/relationships/hdphoto" Target="../media/image43.wdp"/><Relationship Id="rId2" Type="http://schemas.openxmlformats.org/officeDocument/2006/relationships/image" Target="../media/image42.png"/><Relationship Id="rId1"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jpeg"/><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3.png"/><Relationship Id="rId5" Type="http://schemas.microsoft.com/office/2007/relationships/hdphoto" Target="../media/image9.wdp"/><Relationship Id="rId4" Type="http://schemas.openxmlformats.org/officeDocument/2006/relationships/image" Target="../media/image8.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6.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1234999" y="675573"/>
            <a:ext cx="6533805" cy="5361981"/>
          </a:xfrm>
          <a:prstGeom prst="roundRect">
            <a:avLst>
              <a:gd name="adj" fmla="val 21914"/>
            </a:avLst>
          </a:prstGeom>
          <a:solidFill>
            <a:schemeClr val="bg1">
              <a:alpha val="78000"/>
            </a:schemeClr>
          </a:solid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erson holding flowers and a group of children&#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1944"/>
          <a:stretch>
            <a:fillRect/>
          </a:stretch>
        </p:blipFill>
        <p:spPr>
          <a:xfrm rot="548193">
            <a:off x="6852189" y="2440232"/>
            <a:ext cx="5296696" cy="4425820"/>
          </a:xfrm>
          <a:prstGeom prst="rect">
            <a:avLst/>
          </a:prstGeom>
        </p:spPr>
      </p:pic>
      <p:pic>
        <p:nvPicPr>
          <p:cNvPr id="2" name="Picture 1"/>
          <p:cNvPicPr>
            <a:picLocks noChangeAspect="1"/>
          </p:cNvPicPr>
          <p:nvPr/>
        </p:nvPicPr>
        <p:blipFill>
          <a:blip r:embed="rId3"/>
          <a:stretch>
            <a:fillRect/>
          </a:stretch>
        </p:blipFill>
        <p:spPr>
          <a:xfrm>
            <a:off x="1624903" y="868458"/>
            <a:ext cx="6194073" cy="51210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chemeClr val="bg1">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808173" y="2342002"/>
            <a:ext cx="3099216" cy="1678441"/>
            <a:chOff x="869770" y="2086606"/>
            <a:chExt cx="3099216" cy="1678441"/>
          </a:xfrm>
        </p:grpSpPr>
        <p:sp>
          <p:nvSpPr>
            <p:cNvPr id="8" name="Rectangle: Rounded Corners 7"/>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68208" y="2882095"/>
              <a:ext cx="2300778" cy="830997"/>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Mắt dõi</a:t>
              </a:r>
              <a:endParaRPr lang="en-US" sz="4800" b="1">
                <a:ln w="0"/>
                <a:effectLst>
                  <a:outerShdw blurRad="38100" dist="25400" dir="5400000" algn="ctr" rotWithShape="0">
                    <a:srgbClr val="6E747A">
                      <a:alpha val="43000"/>
                    </a:srgbClr>
                  </a:outerShdw>
                </a:effectLst>
                <a:latin typeface="UTM Duepuntozero" panose="02040603050506020204" pitchFamily="18" charset="0"/>
              </a:endParaRP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11" name="Group 10"/>
          <p:cNvGrpSpPr/>
          <p:nvPr/>
        </p:nvGrpSpPr>
        <p:grpSpPr>
          <a:xfrm>
            <a:off x="4631963" y="2547410"/>
            <a:ext cx="3030511" cy="1504256"/>
            <a:chOff x="5006569" y="2258732"/>
            <a:chExt cx="3030511" cy="1504256"/>
          </a:xfrm>
        </p:grpSpPr>
        <p:sp>
          <p:nvSpPr>
            <p:cNvPr id="12" name="Rectangle: Rounded Corners 11"/>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736302" y="2880036"/>
              <a:ext cx="2300778" cy="830997"/>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Tai nghe</a:t>
              </a:r>
              <a:endParaRPr lang="en-US" sz="4800" b="1">
                <a:ln w="0"/>
                <a:effectLst>
                  <a:outerShdw blurRad="38100" dist="25400" dir="5400000" algn="ctr" rotWithShape="0">
                    <a:srgbClr val="6E747A">
                      <a:alpha val="43000"/>
                    </a:srgbClr>
                  </a:outerShdw>
                </a:effectLst>
                <a:latin typeface="UTM Duepuntozero" panose="02040603050506020204" pitchFamily="18" charset="0"/>
              </a:endParaRP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15" name="Group 14"/>
          <p:cNvGrpSpPr/>
          <p:nvPr/>
        </p:nvGrpSpPr>
        <p:grpSpPr>
          <a:xfrm>
            <a:off x="8558044" y="2635694"/>
            <a:ext cx="3281287" cy="1443735"/>
            <a:chOff x="8958284" y="2317194"/>
            <a:chExt cx="3281287" cy="1443735"/>
          </a:xfrm>
        </p:grpSpPr>
        <p:sp>
          <p:nvSpPr>
            <p:cNvPr id="16" name="Rectangle: Rounded Corners 15"/>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938793" y="2880036"/>
              <a:ext cx="2300778" cy="830997"/>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Tay dò</a:t>
              </a:r>
              <a:endParaRPr lang="en-US" sz="4800" b="1">
                <a:ln w="0"/>
                <a:effectLst>
                  <a:outerShdw blurRad="38100" dist="25400" dir="5400000" algn="ctr" rotWithShape="0">
                    <a:srgbClr val="6E747A">
                      <a:alpha val="43000"/>
                    </a:srgbClr>
                  </a:outerShdw>
                </a:effectLst>
                <a:latin typeface="UTM Duepuntozero" panose="02040603050506020204" pitchFamily="18" charset="0"/>
              </a:endParaRPr>
            </a:p>
          </p:txBody>
        </p:sp>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2" name="Picture 21" descr="A person and kids reading a book&#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7050" y="4146810"/>
            <a:ext cx="5924550" cy="2714286"/>
          </a:xfrm>
          <a:prstGeom prst="rect">
            <a:avLst/>
          </a:prstGeom>
        </p:spPr>
      </p:pic>
      <p:pic>
        <p:nvPicPr>
          <p:cNvPr id="2" name="Picture 1"/>
          <p:cNvPicPr>
            <a:picLocks noChangeAspect="1"/>
          </p:cNvPicPr>
          <p:nvPr/>
        </p:nvPicPr>
        <p:blipFill>
          <a:blip r:embed="rId9"/>
          <a:stretch>
            <a:fillRect/>
          </a:stretch>
        </p:blipFill>
        <p:spPr>
          <a:xfrm>
            <a:off x="2695157" y="229846"/>
            <a:ext cx="6706181" cy="2658086"/>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par>
                          <p:cTn id="9" fill="hold">
                            <p:stCondLst>
                              <p:cond delay="1500"/>
                            </p:stCondLst>
                            <p:childTnLst>
                              <p:par>
                                <p:cTn id="10" presetID="2" presetClass="entr" presetSubtype="4" decel="3000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ppt_x"/>
                                          </p:val>
                                        </p:tav>
                                        <p:tav tm="100000">
                                          <p:val>
                                            <p:strVal val="#ppt_x"/>
                                          </p:val>
                                        </p:tav>
                                      </p:tavLst>
                                    </p:anim>
                                    <p:anim calcmode="lin" valueType="num">
                                      <p:cBhvr additive="base">
                                        <p:cTn id="13"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par>
                          <p:cTn id="14" fill="hold">
                            <p:stCondLst>
                              <p:cond delay="2500"/>
                            </p:stCondLst>
                            <p:childTnLst>
                              <p:par>
                                <p:cTn id="15" presetID="2" presetClass="entr" presetSubtype="4" decel="3000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750" fill="hold"/>
                                        <p:tgtEl>
                                          <p:spTgt spid="15"/>
                                        </p:tgtEl>
                                        <p:attrNameLst>
                                          <p:attrName>ppt_x</p:attrName>
                                        </p:attrNameLst>
                                      </p:cBhvr>
                                      <p:tavLst>
                                        <p:tav tm="0">
                                          <p:val>
                                            <p:strVal val="#ppt_x"/>
                                          </p:val>
                                        </p:tav>
                                        <p:tav tm="100000">
                                          <p:val>
                                            <p:strVal val="#ppt_x"/>
                                          </p:val>
                                        </p:tav>
                                      </p:tavLst>
                                    </p:anim>
                                    <p:anim calcmode="lin" valueType="num">
                                      <p:cBhvr additive="base">
                                        <p:cTn id="1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18656" y="1329034"/>
            <a:ext cx="10954688" cy="5170646"/>
          </a:xfrm>
          <a:prstGeom prst="rect">
            <a:avLst/>
          </a:prstGeom>
          <a:noFill/>
        </p:spPr>
        <p:txBody>
          <a:bodyPr wrap="square" rtlCol="0">
            <a:spAutoFit/>
          </a:bodyPr>
          <a:lstStyle/>
          <a:p>
            <a:pPr algn="just"/>
            <a:r>
              <a:rPr lang="en-US" sz="3000"/>
              <a:t>	</a:t>
            </a:r>
            <a:r>
              <a:rPr lang="vi-VN" sz="3000"/>
              <a:t>Các em học sinh,</a:t>
            </a:r>
            <a:endParaRPr lang="vi-VN" sz="3000"/>
          </a:p>
          <a:p>
            <a:pPr algn="just"/>
            <a:r>
              <a:rPr lang="en-US" sz="3000"/>
              <a:t>	</a:t>
            </a:r>
            <a:r>
              <a:rPr lang="vi-VN" sz="3000"/>
              <a:t>Ngày hôm nay là ngày khai trường đầu tiên</a:t>
            </a:r>
            <a:r>
              <a:rPr lang="en-US" sz="3000"/>
              <a:t> </a:t>
            </a:r>
            <a:r>
              <a:rPr lang="vi-VN" sz="3000"/>
              <a:t>ở nước Việt Nam Dân chủ Cộng hoà. Tôi đã</a:t>
            </a:r>
            <a:r>
              <a:rPr lang="en-US" sz="3000"/>
              <a:t> </a:t>
            </a:r>
            <a:r>
              <a:rPr lang="vi-VN" sz="3000"/>
              <a:t>tưởng tượng thấy trước mắt cái cảnh nhộn</a:t>
            </a:r>
            <a:r>
              <a:rPr lang="en-US" sz="3000"/>
              <a:t> </a:t>
            </a:r>
            <a:r>
              <a:rPr lang="vi-VN" sz="3000"/>
              <a:t>nhịp tưng bừng của ngày tựu trường ở khắp</a:t>
            </a:r>
            <a:r>
              <a:rPr lang="en-US" sz="3000"/>
              <a:t> </a:t>
            </a:r>
            <a:r>
              <a:rPr lang="vi-VN" sz="3000"/>
              <a:t>các nơi. Các em hết thảy đều vui vẻ vì sau</a:t>
            </a:r>
            <a:r>
              <a:rPr lang="en-US" sz="3000"/>
              <a:t> </a:t>
            </a:r>
            <a:r>
              <a:rPr lang="vi-VN" sz="3000"/>
              <a:t>mấy tháng giời nghỉ học, sau bao nhiêu cuộc</a:t>
            </a:r>
            <a:r>
              <a:rPr lang="en-US" sz="3000"/>
              <a:t> </a:t>
            </a:r>
            <a:r>
              <a:rPr lang="vi-VN" sz="3000"/>
              <a:t>chuyển biến khác thường, các em lại được gặp thầy gặp bạn. Nhưng sung</a:t>
            </a:r>
            <a:r>
              <a:rPr lang="en-US" sz="3000"/>
              <a:t> </a:t>
            </a:r>
            <a:r>
              <a:rPr lang="vi-VN" sz="3000"/>
              <a:t>sướng hơn nữa, từ giờ phút này giở đi, các em bắt đầu được nhận một nền</a:t>
            </a:r>
            <a:r>
              <a:rPr lang="en-US" sz="3000"/>
              <a:t> </a:t>
            </a:r>
            <a:r>
              <a:rPr lang="vi-VN" sz="3000"/>
              <a:t>giáo dục hoàn toàn Việt Nam. [...]</a:t>
            </a:r>
            <a:endParaRPr lang="en-US" sz="3000"/>
          </a:p>
          <a:p>
            <a:pPr algn="just"/>
            <a:r>
              <a:rPr lang="en-US" sz="3000"/>
              <a:t>	</a:t>
            </a:r>
            <a:r>
              <a:rPr lang="vi-VN" sz="3000"/>
              <a:t>Các em được hưởng sự may mắn đó là nhờ sự hi sinh của biết bao</a:t>
            </a:r>
            <a:r>
              <a:rPr lang="en-US" sz="3000"/>
              <a:t> </a:t>
            </a:r>
            <a:r>
              <a:rPr lang="vi-VN" sz="3000"/>
              <a:t>nhiêu đồng bào các em. Vậy các em nghĩ sao? [...]</a:t>
            </a:r>
            <a:endParaRPr lang="en-US" sz="3000"/>
          </a:p>
        </p:txBody>
      </p:sp>
      <p:sp>
        <p:nvSpPr>
          <p:cNvPr id="11" name="TextBox 10"/>
          <p:cNvSpPr txBox="1"/>
          <p:nvPr/>
        </p:nvSpPr>
        <p:spPr>
          <a:xfrm>
            <a:off x="1324184" y="190261"/>
            <a:ext cx="9328799" cy="1138773"/>
          </a:xfrm>
          <a:prstGeom prst="rect">
            <a:avLst/>
          </a:prstGeom>
          <a:noFill/>
          <a:ln>
            <a:noFill/>
          </a:ln>
          <a:effectLst>
            <a:glow rad="228600">
              <a:schemeClr val="accent4">
                <a:satMod val="175000"/>
                <a:alpha val="40000"/>
              </a:schemeClr>
            </a:glow>
          </a:effectLst>
        </p:spPr>
        <p:txBody>
          <a:bodyPr wrap="square" rtlCol="0">
            <a:spAutoFit/>
          </a:bodyPr>
          <a:lstStyle/>
          <a:p>
            <a:pPr algn="ctr"/>
            <a:r>
              <a:rPr lang="vi-VN" sz="3600" b="1" i="0" u="none" strike="noStrike" baseline="0">
                <a:solidFill>
                  <a:srgbClr val="FF0000"/>
                </a:solidFill>
                <a:latin typeface="Arial-BoldMT"/>
              </a:rPr>
              <a:t>Thư gửi các học sinh</a:t>
            </a:r>
            <a:endParaRPr lang="vi-VN" sz="3600" b="1" i="0" u="none" strike="noStrike" baseline="0">
              <a:solidFill>
                <a:srgbClr val="FF0000"/>
              </a:solidFill>
              <a:latin typeface="Arial-BoldMT"/>
            </a:endParaRPr>
          </a:p>
          <a:p>
            <a:pPr algn="ctr"/>
            <a:r>
              <a:rPr lang="en-US" sz="3200" b="0" i="1" u="none" strike="noStrike" baseline="0">
                <a:solidFill>
                  <a:srgbClr val="000000"/>
                </a:solidFill>
                <a:latin typeface="Arial-ItalicMT"/>
              </a:rPr>
              <a:t>(Trích)</a:t>
            </a:r>
            <a:endParaRPr kumimoji="0" lang="en-US" sz="3600" b="0" i="0" u="none" strike="noStrike" kern="1200" cap="none" spc="0" normalizeH="0" baseline="0" noProof="0" dirty="0">
              <a:ln w="12700">
                <a:solidFill>
                  <a:srgbClr val="C00000"/>
                </a:solidFill>
              </a:ln>
              <a:solidFill>
                <a:schemeClr val="accent2">
                  <a:lumMod val="75000"/>
                </a:schemeClr>
              </a:solidFill>
              <a:effectLst/>
              <a:uLnTx/>
              <a:uFillTx/>
              <a:latin typeface="#9Slide05 SVNClementine" panose="020F0502020204030203" pitchFamily="34" charset="0"/>
            </a:endParaRPr>
          </a:p>
        </p:txBody>
      </p:sp>
      <p:pic>
        <p:nvPicPr>
          <p:cNvPr id="8" name="Picture 2" descr="Gửi các em học sinh (24-10-1955) |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7655" y="358320"/>
            <a:ext cx="1391303" cy="13966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24527" y="302359"/>
            <a:ext cx="10954688" cy="6555641"/>
          </a:xfrm>
          <a:prstGeom prst="rect">
            <a:avLst/>
          </a:prstGeom>
          <a:noFill/>
        </p:spPr>
        <p:txBody>
          <a:bodyPr wrap="square" rtlCol="0">
            <a:spAutoFit/>
          </a:bodyPr>
          <a:lstStyle/>
          <a:p>
            <a:pPr lvl="0" algn="just"/>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lang="vi-VN" sz="3000">
                <a:solidFill>
                  <a:prstClr val="black"/>
                </a:solidFill>
              </a:rPr>
              <a:t>Trong năm học tới đây, các em hãy cố gắng, siêng năng học tập, ngoan</a:t>
            </a:r>
            <a:r>
              <a:rPr lang="en-US" sz="3000">
                <a:solidFill>
                  <a:prstClr val="black"/>
                </a:solidFill>
              </a:rPr>
              <a:t> </a:t>
            </a:r>
            <a:r>
              <a:rPr lang="vi-VN" sz="3000">
                <a:solidFill>
                  <a:prstClr val="black"/>
                </a:solidFill>
              </a:rPr>
              <a:t>ngoãn, nghe thầy, yêu bạn. Sau 80 năm giời nô lệ làm cho nước nhà bị yếu</a:t>
            </a:r>
            <a:r>
              <a:rPr lang="en-US" sz="3000">
                <a:solidFill>
                  <a:prstClr val="black"/>
                </a:solidFill>
              </a:rPr>
              <a:t> </a:t>
            </a:r>
            <a:r>
              <a:rPr lang="vi-VN" sz="3000">
                <a:solidFill>
                  <a:prstClr val="black"/>
                </a:solidFill>
              </a:rPr>
              <a:t>hèn, ngày nay chúng ta cần phải xây dựng lại cơ đồ mà tổ tiên đã để lại</a:t>
            </a:r>
            <a:r>
              <a:rPr lang="en-US" sz="3000">
                <a:solidFill>
                  <a:prstClr val="black"/>
                </a:solidFill>
              </a:rPr>
              <a:t> </a:t>
            </a:r>
            <a:r>
              <a:rPr lang="vi-VN" sz="3000">
                <a:solidFill>
                  <a:prstClr val="black"/>
                </a:solidFill>
              </a:rPr>
              <a:t>cho chúng ta, làm sao cho chúng ta theo kịp các nước khác trên hoàn cầu.</a:t>
            </a:r>
            <a:r>
              <a:rPr lang="en-US" sz="3000">
                <a:solidFill>
                  <a:prstClr val="black"/>
                </a:solidFill>
              </a:rPr>
              <a:t> </a:t>
            </a:r>
            <a:r>
              <a:rPr lang="vi-VN" sz="3000">
                <a:solidFill>
                  <a:prstClr val="black"/>
                </a:solidFill>
              </a:rPr>
              <a:t>Trong công cuộc kiến thiết đó, nước nhà trông mong chờ đợi ở các em rất</a:t>
            </a:r>
            <a:r>
              <a:rPr lang="en-US" sz="3000">
                <a:solidFill>
                  <a:prstClr val="black"/>
                </a:solidFill>
              </a:rPr>
              <a:t> </a:t>
            </a:r>
            <a:r>
              <a:rPr lang="vi-VN" sz="3000">
                <a:solidFill>
                  <a:prstClr val="black"/>
                </a:solidFill>
              </a:rPr>
              <a:t>nhiều. Non sông Việt Nam có trở nên tươi đẹp hay không, dân tộc Việt Nam</a:t>
            </a:r>
            <a:r>
              <a:rPr lang="en-US" sz="3000">
                <a:solidFill>
                  <a:prstClr val="black"/>
                </a:solidFill>
              </a:rPr>
              <a:t> </a:t>
            </a:r>
            <a:r>
              <a:rPr lang="vi-VN" sz="3000">
                <a:solidFill>
                  <a:prstClr val="black"/>
                </a:solidFill>
              </a:rPr>
              <a:t>có bước tới đài vinh quang để sánh vai với các cường quốc năm châu được</a:t>
            </a:r>
            <a:r>
              <a:rPr lang="en-US" sz="3000">
                <a:solidFill>
                  <a:prstClr val="black"/>
                </a:solidFill>
              </a:rPr>
              <a:t> </a:t>
            </a:r>
            <a:r>
              <a:rPr lang="vi-VN" sz="3000">
                <a:solidFill>
                  <a:prstClr val="black"/>
                </a:solidFill>
              </a:rPr>
              <a:t>hay không, chính là nhờ một phần lớn ở công học tập của các em. [...]</a:t>
            </a:r>
            <a:endParaRPr lang="vi-VN" sz="3000">
              <a:solidFill>
                <a:prstClr val="black"/>
              </a:solidFill>
            </a:endParaRPr>
          </a:p>
          <a:p>
            <a:pPr lvl="0" algn="just"/>
            <a:r>
              <a:rPr lang="en-US" sz="3000">
                <a:solidFill>
                  <a:prstClr val="black"/>
                </a:solidFill>
              </a:rPr>
              <a:t>	</a:t>
            </a:r>
            <a:r>
              <a:rPr lang="vi-VN" sz="3000">
                <a:solidFill>
                  <a:prstClr val="black"/>
                </a:solidFill>
              </a:rPr>
              <a:t>Ngày hôm nay, nhân buổi tựu trường của các em, tôi chỉ biết chúc các em</a:t>
            </a:r>
            <a:r>
              <a:rPr lang="en-US" sz="3000">
                <a:solidFill>
                  <a:prstClr val="black"/>
                </a:solidFill>
              </a:rPr>
              <a:t> </a:t>
            </a:r>
            <a:r>
              <a:rPr lang="vi-VN" sz="3000">
                <a:solidFill>
                  <a:prstClr val="black"/>
                </a:solidFill>
              </a:rPr>
              <a:t>một năm đầy vui vẻ và đầy kết quả tốt đẹp.</a:t>
            </a:r>
            <a:endParaRPr lang="en-US" sz="3000">
              <a:solidFill>
                <a:prstClr val="black"/>
              </a:solidFill>
            </a:endParaRPr>
          </a:p>
          <a:p>
            <a:pPr lvl="0" algn="just"/>
            <a:r>
              <a:rPr lang="en-US" sz="3000">
                <a:solidFill>
                  <a:prstClr val="black"/>
                </a:solidFill>
              </a:rPr>
              <a:t>					</a:t>
            </a:r>
            <a:r>
              <a:rPr lang="en-US" sz="3000">
                <a:solidFill>
                  <a:prstClr val="black"/>
                </a:solidFill>
                <a:latin typeface="Arial" panose="020B0604020202020204" pitchFamily="34" charset="0"/>
                <a:cs typeface="Arial" panose="020B0604020202020204" pitchFamily="34" charset="0"/>
              </a:rPr>
              <a:t>Chào các em thân yêu.</a:t>
            </a:r>
            <a:endParaRPr lang="en-US" sz="3000">
              <a:solidFill>
                <a:prstClr val="black"/>
              </a:solidFill>
              <a:latin typeface="Arial" panose="020B0604020202020204" pitchFamily="34" charset="0"/>
              <a:cs typeface="Arial" panose="020B0604020202020204" pitchFamily="34" charset="0"/>
            </a:endParaRPr>
          </a:p>
          <a:p>
            <a:pPr lvl="0" algn="just"/>
            <a:r>
              <a:rPr lang="en-US" sz="3000">
                <a:solidFill>
                  <a:prstClr val="black"/>
                </a:solidFill>
                <a:latin typeface="Arial" panose="020B0604020202020204" pitchFamily="34" charset="0"/>
                <a:cs typeface="Arial" panose="020B0604020202020204" pitchFamily="34" charset="0"/>
              </a:rPr>
              <a:t>						Hồ Chí Minh</a:t>
            </a:r>
            <a:endParaRPr kumimoji="0" 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437213" y="1953767"/>
            <a:ext cx="11317574" cy="4475215"/>
          </a:xfrm>
          <a:custGeom>
            <a:avLst/>
            <a:gdLst>
              <a:gd name="connsiteX0" fmla="*/ 0 w 11317574"/>
              <a:gd name="connsiteY0" fmla="*/ 640940 h 4475215"/>
              <a:gd name="connsiteX1" fmla="*/ 640940 w 11317574"/>
              <a:gd name="connsiteY1" fmla="*/ 0 h 4475215"/>
              <a:gd name="connsiteX2" fmla="*/ 10676634 w 11317574"/>
              <a:gd name="connsiteY2" fmla="*/ 0 h 4475215"/>
              <a:gd name="connsiteX3" fmla="*/ 11317574 w 11317574"/>
              <a:gd name="connsiteY3" fmla="*/ 640940 h 4475215"/>
              <a:gd name="connsiteX4" fmla="*/ 11317574 w 11317574"/>
              <a:gd name="connsiteY4" fmla="*/ 3834275 h 4475215"/>
              <a:gd name="connsiteX5" fmla="*/ 10676634 w 11317574"/>
              <a:gd name="connsiteY5" fmla="*/ 4475215 h 4475215"/>
              <a:gd name="connsiteX6" fmla="*/ 640940 w 11317574"/>
              <a:gd name="connsiteY6" fmla="*/ 4475215 h 4475215"/>
              <a:gd name="connsiteX7" fmla="*/ 0 w 11317574"/>
              <a:gd name="connsiteY7" fmla="*/ 3834275 h 4475215"/>
              <a:gd name="connsiteX8" fmla="*/ 0 w 11317574"/>
              <a:gd name="connsiteY8" fmla="*/ 640940 h 447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4475215" fill="none" extrusionOk="0">
                <a:moveTo>
                  <a:pt x="0" y="640940"/>
                </a:moveTo>
                <a:cubicBezTo>
                  <a:pt x="9838" y="290345"/>
                  <a:pt x="269979" y="19861"/>
                  <a:pt x="640940" y="0"/>
                </a:cubicBezTo>
                <a:cubicBezTo>
                  <a:pt x="2852136" y="-33980"/>
                  <a:pt x="7027121" y="152382"/>
                  <a:pt x="10676634" y="0"/>
                </a:cubicBezTo>
                <a:cubicBezTo>
                  <a:pt x="11034806" y="-3657"/>
                  <a:pt x="11331489" y="231734"/>
                  <a:pt x="11317574" y="640940"/>
                </a:cubicBezTo>
                <a:cubicBezTo>
                  <a:pt x="11288327" y="975899"/>
                  <a:pt x="11388350" y="2641883"/>
                  <a:pt x="11317574" y="3834275"/>
                </a:cubicBezTo>
                <a:cubicBezTo>
                  <a:pt x="11335486" y="4228891"/>
                  <a:pt x="10980444" y="4474417"/>
                  <a:pt x="10676634" y="4475215"/>
                </a:cubicBezTo>
                <a:cubicBezTo>
                  <a:pt x="8508992" y="4452414"/>
                  <a:pt x="4617527" y="4477405"/>
                  <a:pt x="640940" y="4475215"/>
                </a:cubicBezTo>
                <a:cubicBezTo>
                  <a:pt x="250005" y="4467735"/>
                  <a:pt x="-37651" y="4176423"/>
                  <a:pt x="0" y="3834275"/>
                </a:cubicBezTo>
                <a:cubicBezTo>
                  <a:pt x="73590" y="2899691"/>
                  <a:pt x="-157984" y="1166728"/>
                  <a:pt x="0" y="640940"/>
                </a:cubicBezTo>
                <a:close/>
              </a:path>
              <a:path w="11317574" h="4475215" stroke="0" extrusionOk="0">
                <a:moveTo>
                  <a:pt x="0" y="640940"/>
                </a:moveTo>
                <a:cubicBezTo>
                  <a:pt x="-13226" y="270351"/>
                  <a:pt x="331067" y="4884"/>
                  <a:pt x="640940" y="0"/>
                </a:cubicBezTo>
                <a:cubicBezTo>
                  <a:pt x="4106118" y="77717"/>
                  <a:pt x="7219628" y="39702"/>
                  <a:pt x="10676634" y="0"/>
                </a:cubicBezTo>
                <a:cubicBezTo>
                  <a:pt x="10995043" y="47823"/>
                  <a:pt x="11282986" y="291863"/>
                  <a:pt x="11317574" y="640940"/>
                </a:cubicBezTo>
                <a:cubicBezTo>
                  <a:pt x="11420514" y="1292197"/>
                  <a:pt x="11175515" y="2687836"/>
                  <a:pt x="11317574" y="3834275"/>
                </a:cubicBezTo>
                <a:cubicBezTo>
                  <a:pt x="11305147" y="4194197"/>
                  <a:pt x="10971290" y="4461934"/>
                  <a:pt x="10676634" y="4475215"/>
                </a:cubicBezTo>
                <a:cubicBezTo>
                  <a:pt x="6368524" y="4389292"/>
                  <a:pt x="2874811" y="4576848"/>
                  <a:pt x="640940" y="4475215"/>
                </a:cubicBezTo>
                <a:cubicBezTo>
                  <a:pt x="283429" y="4485082"/>
                  <a:pt x="8578" y="4135341"/>
                  <a:pt x="0" y="3834275"/>
                </a:cubicBezTo>
                <a:cubicBezTo>
                  <a:pt x="-156417" y="3251274"/>
                  <a:pt x="-82812" y="1267658"/>
                  <a:pt x="0" y="64094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56262" y="2298548"/>
            <a:ext cx="10037430" cy="3785652"/>
          </a:xfrm>
          <a:prstGeom prst="rect">
            <a:avLst/>
          </a:prstGeom>
          <a:noFill/>
        </p:spPr>
        <p:txBody>
          <a:bodyPr wrap="square" rtlCol="0">
            <a:spAutoFit/>
          </a:bodyPr>
          <a:lstStyle/>
          <a:p>
            <a:pPr marL="685800" indent="-685800" algn="just">
              <a:buFont typeface="Wingdings" panose="05000000000000000000" pitchFamily="2" charset="2"/>
              <a:buChar char="Ø"/>
            </a:pPr>
            <a:r>
              <a:rPr lang="en-US" sz="4800">
                <a:latin typeface="Arial" panose="020B0604020202020204" pitchFamily="34" charset="0"/>
                <a:cs typeface="Arial" panose="020B0604020202020204" pitchFamily="34" charset="0"/>
              </a:rPr>
              <a:t>Toàn bài đọc với thong thả, rõ ràng, rành mạch.</a:t>
            </a:r>
            <a:endParaRPr lang="en-US" sz="4800">
              <a:latin typeface="Arial" panose="020B0604020202020204" pitchFamily="34" charset="0"/>
              <a:cs typeface="Arial" panose="020B0604020202020204" pitchFamily="34" charset="0"/>
            </a:endParaRPr>
          </a:p>
          <a:p>
            <a:pPr marL="685800" indent="-685800" algn="just">
              <a:buFont typeface="Wingdings" panose="05000000000000000000" pitchFamily="2" charset="2"/>
              <a:buChar char="Ø"/>
            </a:pPr>
            <a:r>
              <a:rPr lang="vi-VN" sz="4800">
                <a:latin typeface="Arial" panose="020B0604020202020204" pitchFamily="34" charset="0"/>
                <a:cs typeface="Arial" panose="020B0604020202020204" pitchFamily="34" charset="0"/>
              </a:rPr>
              <a:t>Nhấn giọng ở những từ ngữ chỉ hoạt động, tình cảm, niềm mong đợi</a:t>
            </a:r>
            <a:endParaRPr lang="en-US" sz="48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981751" y="406972"/>
            <a:ext cx="7986452" cy="120101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761502" y="1423241"/>
            <a:ext cx="10829863" cy="5179324"/>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1462086" y="2341132"/>
            <a:ext cx="4176713" cy="857250"/>
            <a:chOff x="133348" y="1332602"/>
            <a:chExt cx="4176713" cy="857250"/>
          </a:xfrm>
        </p:grpSpPr>
        <p:sp>
          <p:nvSpPr>
            <p:cNvPr id="2" name="Rectangle: Rounded Corners 1"/>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28624" y="1407283"/>
              <a:ext cx="3348038"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i="0" u="none" strike="noStrike" kern="1200" cap="none" spc="0" normalizeH="0" baseline="0" noProof="0">
                  <a:ln>
                    <a:solidFill>
                      <a:srgbClr val="ED7D31">
                        <a:lumMod val="50000"/>
                      </a:srgbClr>
                    </a:solidFill>
                  </a:ln>
                  <a:solidFill>
                    <a:srgbClr val="FF0066"/>
                  </a:solidFill>
                  <a:effectLst/>
                  <a:uLnTx/>
                  <a:uFillTx/>
                  <a:latin typeface="Arial" panose="020B0604020202020204" pitchFamily="34" charset="0"/>
                  <a:cs typeface="Arial" panose="020B0604020202020204" pitchFamily="34" charset="0"/>
                </a:rPr>
                <a:t>chuyển biến</a:t>
              </a:r>
              <a:endParaRPr kumimoji="0" lang="en-US" sz="4000" i="0" u="none" strike="noStrike" kern="1200" cap="none" spc="0" normalizeH="0" baseline="0" noProof="0">
                <a:ln>
                  <a:solidFill>
                    <a:srgbClr val="ED7D31">
                      <a:lumMod val="50000"/>
                    </a:srgbClr>
                  </a:solidFill>
                </a:ln>
                <a:solidFill>
                  <a:srgbClr val="FF0066"/>
                </a:solidFill>
                <a:effectLst/>
                <a:uLnTx/>
                <a:uFillTx/>
                <a:latin typeface="Arial" panose="020B0604020202020204" pitchFamily="34" charset="0"/>
                <a:cs typeface="Arial" panose="020B0604020202020204" pitchFamily="34" charset="0"/>
              </a:endParaRPr>
            </a:p>
          </p:txBody>
        </p:sp>
      </p:grpSp>
      <p:pic>
        <p:nvPicPr>
          <p:cNvPr id="13" name="Picture 12"/>
          <p:cNvPicPr>
            <a:picLocks noChangeAspect="1"/>
          </p:cNvPicPr>
          <p:nvPr/>
        </p:nvPicPr>
        <p:blipFill>
          <a:blip r:embed="rId2"/>
          <a:stretch>
            <a:fillRect/>
          </a:stretch>
        </p:blipFill>
        <p:spPr>
          <a:xfrm>
            <a:off x="2131386" y="105183"/>
            <a:ext cx="8090093" cy="1201016"/>
          </a:xfrm>
          <a:prstGeom prst="rect">
            <a:avLst/>
          </a:prstGeom>
        </p:spPr>
      </p:pic>
      <p:grpSp>
        <p:nvGrpSpPr>
          <p:cNvPr id="4" name="Group 3"/>
          <p:cNvGrpSpPr/>
          <p:nvPr/>
        </p:nvGrpSpPr>
        <p:grpSpPr>
          <a:xfrm>
            <a:off x="6176433" y="2341132"/>
            <a:ext cx="3500968" cy="857250"/>
            <a:chOff x="133348" y="1332602"/>
            <a:chExt cx="4176713" cy="857250"/>
          </a:xfrm>
        </p:grpSpPr>
        <p:sp>
          <p:nvSpPr>
            <p:cNvPr id="5" name="Rectangle: Rounded Corners 4"/>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28624" y="1407283"/>
              <a:ext cx="3348038"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i="0" u="none" strike="noStrike" kern="1200" cap="none" spc="0" normalizeH="0" baseline="0" noProof="0">
                  <a:ln>
                    <a:solidFill>
                      <a:srgbClr val="ED7D31">
                        <a:lumMod val="50000"/>
                      </a:srgbClr>
                    </a:solidFill>
                  </a:ln>
                  <a:solidFill>
                    <a:srgbClr val="FF0066"/>
                  </a:solidFill>
                  <a:effectLst/>
                  <a:uLnTx/>
                  <a:uFillTx/>
                  <a:latin typeface="Arial" panose="020B0604020202020204" pitchFamily="34" charset="0"/>
                  <a:cs typeface="Arial" panose="020B0604020202020204" pitchFamily="34" charset="0"/>
                </a:rPr>
                <a:t>tựu trường</a:t>
              </a:r>
              <a:endParaRPr kumimoji="0" lang="en-US" sz="4000" i="0" u="none" strike="noStrike" kern="1200" cap="none" spc="0" normalizeH="0" baseline="0" noProof="0">
                <a:ln>
                  <a:solidFill>
                    <a:srgbClr val="ED7D31">
                      <a:lumMod val="50000"/>
                    </a:srgbClr>
                  </a:solidFill>
                </a:ln>
                <a:solidFill>
                  <a:srgbClr val="FF0066"/>
                </a:solidFill>
                <a:effectLst/>
                <a:uLnTx/>
                <a:uFillTx/>
                <a:latin typeface="Arial" panose="020B0604020202020204" pitchFamily="34" charset="0"/>
                <a:cs typeface="Arial" panose="020B0604020202020204" pitchFamily="34" charset="0"/>
              </a:endParaRPr>
            </a:p>
          </p:txBody>
        </p:sp>
      </p:grpSp>
      <p:grpSp>
        <p:nvGrpSpPr>
          <p:cNvPr id="9" name="Group 8"/>
          <p:cNvGrpSpPr/>
          <p:nvPr/>
        </p:nvGrpSpPr>
        <p:grpSpPr>
          <a:xfrm>
            <a:off x="3550442" y="4116273"/>
            <a:ext cx="3615268" cy="857250"/>
            <a:chOff x="133348" y="1332602"/>
            <a:chExt cx="4313075" cy="857250"/>
          </a:xfrm>
        </p:grpSpPr>
        <p:sp>
          <p:nvSpPr>
            <p:cNvPr id="10" name="Rectangle: Rounded Corners 9"/>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098385" y="1407284"/>
              <a:ext cx="3348038"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i="0" u="none" strike="noStrike" kern="1200" cap="none" spc="0" normalizeH="0" baseline="0" noProof="0">
                  <a:ln>
                    <a:solidFill>
                      <a:srgbClr val="ED7D31">
                        <a:lumMod val="50000"/>
                      </a:srgbClr>
                    </a:solidFill>
                  </a:ln>
                  <a:solidFill>
                    <a:srgbClr val="FF0066"/>
                  </a:solidFill>
                  <a:effectLst/>
                  <a:uLnTx/>
                  <a:uFillTx/>
                  <a:latin typeface="Arial" panose="020B0604020202020204" pitchFamily="34" charset="0"/>
                  <a:cs typeface="Arial" panose="020B0604020202020204" pitchFamily="34" charset="0"/>
                </a:rPr>
                <a:t>kiến thiết</a:t>
              </a:r>
              <a:endParaRPr kumimoji="0" lang="en-US" sz="4000" i="0" u="none" strike="noStrike" kern="1200" cap="none" spc="0" normalizeH="0" baseline="0" noProof="0">
                <a:ln>
                  <a:solidFill>
                    <a:srgbClr val="ED7D31">
                      <a:lumMod val="50000"/>
                    </a:srgbClr>
                  </a:solidFill>
                </a:ln>
                <a:solidFill>
                  <a:srgbClr val="FF0066"/>
                </a:solidFill>
                <a:effectLst/>
                <a:uLnTx/>
                <a:uFillTx/>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38000"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3800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761502" y="1423241"/>
            <a:ext cx="10829863" cy="5179324"/>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vi-VN" sz="3300">
                <a:solidFill>
                  <a:srgbClr val="000000"/>
                </a:solidFill>
                <a:ea typeface="Calibri" panose="020F0502020204030204" pitchFamily="34" charset="0"/>
              </a:rPr>
              <a:t>• Các em hết thảy đều vui vẻ</a:t>
            </a:r>
            <a:r>
              <a:rPr lang="vi-VN" sz="3300">
                <a:solidFill>
                  <a:srgbClr val="FF0000"/>
                </a:solidFill>
                <a:ea typeface="Calibri" panose="020F0502020204030204" pitchFamily="34" charset="0"/>
              </a:rPr>
              <a:t>/</a:t>
            </a:r>
            <a:r>
              <a:rPr lang="vi-VN" sz="3300">
                <a:solidFill>
                  <a:srgbClr val="000000"/>
                </a:solidFill>
                <a:ea typeface="Calibri" panose="020F0502020204030204" pitchFamily="34" charset="0"/>
              </a:rPr>
              <a:t> vì sau mấy tháng giời nghỉ học,</a:t>
            </a:r>
            <a:r>
              <a:rPr lang="vi-VN" sz="3300">
                <a:solidFill>
                  <a:srgbClr val="FF0000"/>
                </a:solidFill>
                <a:ea typeface="Calibri" panose="020F0502020204030204" pitchFamily="34" charset="0"/>
              </a:rPr>
              <a:t>/</a:t>
            </a:r>
            <a:r>
              <a:rPr lang="vi-VN" sz="3300">
                <a:solidFill>
                  <a:srgbClr val="000000"/>
                </a:solidFill>
                <a:ea typeface="Calibri" panose="020F0502020204030204" pitchFamily="34" charset="0"/>
              </a:rPr>
              <a:t> sau bao nhiêu cuộc chuyển biến khác thường,</a:t>
            </a:r>
            <a:r>
              <a:rPr lang="vi-VN" sz="3300">
                <a:solidFill>
                  <a:srgbClr val="FF0000"/>
                </a:solidFill>
                <a:ea typeface="Calibri" panose="020F0502020204030204" pitchFamily="34" charset="0"/>
              </a:rPr>
              <a:t>/</a:t>
            </a:r>
            <a:r>
              <a:rPr lang="vi-VN" sz="3300">
                <a:solidFill>
                  <a:srgbClr val="000000"/>
                </a:solidFill>
                <a:ea typeface="Calibri" panose="020F0502020204030204" pitchFamily="34" charset="0"/>
              </a:rPr>
              <a:t> các em lại được gặp thầy gặp bạn.</a:t>
            </a:r>
            <a:r>
              <a:rPr lang="vi-VN" sz="3300">
                <a:solidFill>
                  <a:srgbClr val="FF0000"/>
                </a:solidFill>
                <a:ea typeface="Calibri" panose="020F0502020204030204" pitchFamily="34" charset="0"/>
              </a:rPr>
              <a:t>//</a:t>
            </a:r>
            <a:r>
              <a:rPr lang="vi-VN" sz="3300">
                <a:solidFill>
                  <a:srgbClr val="000000"/>
                </a:solidFill>
                <a:ea typeface="Calibri" panose="020F0502020204030204" pitchFamily="34" charset="0"/>
              </a:rPr>
              <a:t>;</a:t>
            </a:r>
            <a:endParaRPr lang="en-US" sz="3300">
              <a:solidFill>
                <a:srgbClr val="000000"/>
              </a:solidFill>
              <a:ea typeface="Calibri" panose="020F0502020204030204" pitchFamily="34" charset="0"/>
            </a:endParaRPr>
          </a:p>
          <a:p>
            <a:pPr indent="180340" algn="just">
              <a:lnSpc>
                <a:spcPct val="115000"/>
              </a:lnSpc>
            </a:pPr>
            <a:r>
              <a:rPr lang="vi-VN" sz="3300">
                <a:solidFill>
                  <a:srgbClr val="000000"/>
                </a:solidFill>
                <a:ea typeface="Calibri" panose="020F0502020204030204" pitchFamily="34" charset="0"/>
              </a:rPr>
              <a:t>• Sau 80 năm giời nô lệ</a:t>
            </a:r>
            <a:r>
              <a:rPr lang="vi-VN" sz="3300">
                <a:solidFill>
                  <a:srgbClr val="FF0000"/>
                </a:solidFill>
                <a:ea typeface="Calibri" panose="020F0502020204030204" pitchFamily="34" charset="0"/>
              </a:rPr>
              <a:t>/</a:t>
            </a:r>
            <a:r>
              <a:rPr lang="vi-VN" sz="3300">
                <a:solidFill>
                  <a:srgbClr val="000000"/>
                </a:solidFill>
                <a:ea typeface="Calibri" panose="020F0502020204030204" pitchFamily="34" charset="0"/>
              </a:rPr>
              <a:t> làm cho nước nhà bị yếu hèn,</a:t>
            </a:r>
            <a:r>
              <a:rPr lang="vi-VN" sz="3300">
                <a:solidFill>
                  <a:srgbClr val="FF0000"/>
                </a:solidFill>
                <a:ea typeface="Calibri" panose="020F0502020204030204" pitchFamily="34" charset="0"/>
              </a:rPr>
              <a:t>/</a:t>
            </a:r>
            <a:r>
              <a:rPr lang="vi-VN" sz="3300">
                <a:solidFill>
                  <a:srgbClr val="000000"/>
                </a:solidFill>
                <a:ea typeface="Calibri" panose="020F0502020204030204" pitchFamily="34" charset="0"/>
              </a:rPr>
              <a:t> ngày nay</a:t>
            </a:r>
            <a:r>
              <a:rPr lang="vi-VN" sz="3300">
                <a:solidFill>
                  <a:srgbClr val="FF0000"/>
                </a:solidFill>
                <a:ea typeface="Calibri" panose="020F0502020204030204" pitchFamily="34" charset="0"/>
              </a:rPr>
              <a:t>/ </a:t>
            </a:r>
            <a:r>
              <a:rPr lang="vi-VN" sz="3300">
                <a:solidFill>
                  <a:srgbClr val="000000"/>
                </a:solidFill>
                <a:ea typeface="Calibri" panose="020F0502020204030204" pitchFamily="34" charset="0"/>
              </a:rPr>
              <a:t>chúng ta cần phải xây dựng lại cơ đồ mà tổ tiên đã để lại cho chúng ta,</a:t>
            </a:r>
            <a:r>
              <a:rPr lang="vi-VN" sz="3300">
                <a:solidFill>
                  <a:srgbClr val="FF0000"/>
                </a:solidFill>
                <a:ea typeface="Calibri" panose="020F0502020204030204" pitchFamily="34" charset="0"/>
              </a:rPr>
              <a:t>/</a:t>
            </a:r>
            <a:r>
              <a:rPr lang="vi-VN" sz="3300">
                <a:solidFill>
                  <a:srgbClr val="000000"/>
                </a:solidFill>
                <a:ea typeface="Calibri" panose="020F0502020204030204" pitchFamily="34" charset="0"/>
              </a:rPr>
              <a:t> làm sao cho chúng ta</a:t>
            </a:r>
            <a:r>
              <a:rPr lang="vi-VN" sz="3300">
                <a:solidFill>
                  <a:srgbClr val="FF0000"/>
                </a:solidFill>
                <a:ea typeface="Calibri" panose="020F0502020204030204" pitchFamily="34" charset="0"/>
              </a:rPr>
              <a:t>/</a:t>
            </a:r>
            <a:r>
              <a:rPr lang="vi-VN" sz="3300">
                <a:solidFill>
                  <a:srgbClr val="000000"/>
                </a:solidFill>
                <a:ea typeface="Calibri" panose="020F0502020204030204" pitchFamily="34" charset="0"/>
              </a:rPr>
              <a:t> theo kịp các nước khác trên hoàn cầu.</a:t>
            </a:r>
            <a:r>
              <a:rPr lang="vi-VN" sz="3300">
                <a:solidFill>
                  <a:srgbClr val="FF0000"/>
                </a:solidFill>
                <a:ea typeface="Calibri" panose="020F0502020204030204" pitchFamily="34" charset="0"/>
              </a:rPr>
              <a:t>//</a:t>
            </a:r>
            <a:r>
              <a:rPr lang="vi-VN" sz="3300">
                <a:solidFill>
                  <a:srgbClr val="000000"/>
                </a:solidFill>
                <a:ea typeface="Calibri" panose="020F0502020204030204" pitchFamily="34" charset="0"/>
              </a:rPr>
              <a:t>;...</a:t>
            </a:r>
            <a:endParaRPr lang="en-US" sz="3300">
              <a:solidFill>
                <a:srgbClr val="000000"/>
              </a:solidFill>
              <a:ea typeface="Calibri" panose="020F0502020204030204" pitchFamily="34" charset="0"/>
            </a:endParaRPr>
          </a:p>
        </p:txBody>
      </p:sp>
      <p:pic>
        <p:nvPicPr>
          <p:cNvPr id="9" name="Picture 8"/>
          <p:cNvPicPr>
            <a:picLocks noChangeAspect="1"/>
          </p:cNvPicPr>
          <p:nvPr/>
        </p:nvPicPr>
        <p:blipFill>
          <a:blip r:embed="rId2"/>
          <a:stretch>
            <a:fillRect/>
          </a:stretch>
        </p:blipFill>
        <p:spPr>
          <a:xfrm>
            <a:off x="2131386" y="191742"/>
            <a:ext cx="8090093" cy="12314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4" name="Rectangle 23"/>
          <p:cNvSpPr/>
          <p:nvPr/>
        </p:nvSpPr>
        <p:spPr>
          <a:xfrm>
            <a:off x="-57463" y="0"/>
            <a:ext cx="12306925" cy="685797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Oval 22"/>
          <p:cNvSpPr/>
          <p:nvPr/>
        </p:nvSpPr>
        <p:spPr>
          <a:xfrm>
            <a:off x="-2131837" y="-1428748"/>
            <a:ext cx="10532887" cy="9551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50" b="95639" l="5674" r="90957">
                        <a14:foregroundMark x1="42376" y1="5919" x2="42376" y2="5919"/>
                        <a14:foregroundMark x1="52660" y1="5296" x2="52660" y2="5296"/>
                        <a14:foregroundMark x1="37766" y1="4050" x2="37766" y2="4050"/>
                        <a14:foregroundMark x1="24113" y1="81931" x2="24113" y2="81931"/>
                        <a14:foregroundMark x1="61672" y1="79530" x2="76773" y2="80374"/>
                        <a14:foregroundMark x1="15426" y1="76947" x2="34478" y2="78011"/>
                        <a14:foregroundMark x1="12943" y1="81931" x2="35361" y2="80627"/>
                        <a14:foregroundMark x1="61656" y1="79279" x2="67199" y2="80997"/>
                        <a14:foregroundMark x1="33688" y1="78193" x2="34736" y2="78774"/>
                        <a14:foregroundMark x1="23759" y1="81931" x2="27149" y2="83575"/>
                        <a14:foregroundMark x1="5851" y1="73832" x2="5851" y2="73832"/>
                        <a14:foregroundMark x1="55319" y1="84735" x2="55319" y2="84735"/>
                        <a14:foregroundMark x1="56028" y1="86916" x2="59043" y2="90031"/>
                        <a14:foregroundMark x1="57270" y1="82555" x2="63121" y2="83489"/>
                        <a14:foregroundMark x1="59043" y1="88474" x2="67376" y2="91277"/>
                        <a14:foregroundMark x1="51950" y1="75389" x2="51950" y2="75389"/>
                        <a14:foregroundMark x1="51418" y1="76636" x2="56915" y2="76636"/>
                        <a14:foregroundMark x1="51418" y1="75389" x2="57270" y2="72274"/>
                        <a14:foregroundMark x1="37766" y1="76012" x2="37766" y2="76012"/>
                        <a14:foregroundMark x1="42730" y1="70405" x2="42730" y2="70405"/>
                        <a14:foregroundMark x1="42021" y1="63863" x2="43972" y2="83178"/>
                        <a14:foregroundMark x1="90957" y1="80997" x2="90957" y2="80997"/>
                        <a14:backgroundMark x1="36879" y1="64486" x2="36879" y2="66044"/>
                        <a14:backgroundMark x1="49113" y1="67290" x2="49113" y2="67290"/>
                        <a14:backgroundMark x1="48582" y1="81308" x2="48582" y2="81308"/>
                        <a14:backgroundMark x1="50355" y1="88474" x2="59574" y2="98131"/>
                        <a14:backgroundMark x1="59574" y1="98131" x2="68617" y2="95950"/>
                        <a14:backgroundMark x1="68617" y1="95950" x2="71809" y2="93458"/>
                        <a14:backgroundMark x1="41489" y1="88474" x2="49468" y2="94393"/>
                        <a14:backgroundMark x1="41489" y1="87227" x2="11348" y2="89097"/>
                        <a14:backgroundMark x1="52634" y1="84735" x2="52837" y2="89097"/>
                        <a14:backgroundMark x1="52465" y1="81105" x2="52634" y2="84735"/>
                        <a14:backgroundMark x1="51418" y1="58567" x2="52096" y2="73167"/>
                        <a14:backgroundMark x1="39109" y1="65353" x2="6738" y2="63863"/>
                        <a14:backgroundMark x1="47340" y1="65732" x2="45263" y2="65636"/>
                        <a14:backgroundMark x1="46618" y1="79052" x2="47872" y2="81308"/>
                        <a14:backgroundMark x1="40987" y1="83951" x2="32447" y2="97819"/>
                        <a14:backgroundMark x1="45745" y1="86916" x2="46986" y2="92212"/>
                        <a14:backgroundMark x1="46730" y1="80161" x2="51950" y2="98754"/>
                        <a14:backgroundMark x1="48582" y1="75389" x2="49113" y2="97196"/>
                        <a14:backgroundMark x1="37306" y1="76012" x2="40248" y2="84735"/>
                        <a14:backgroundMark x1="34574" y1="67913" x2="37306" y2="76012"/>
                        <a14:backgroundMark x1="58511" y1="77570" x2="58608" y2="79074"/>
                        <a14:backgroundMark x1="64895" y1="95329" x2="65248" y2="95950"/>
                        <a14:backgroundMark x1="55880" y1="79490" x2="57413" y2="82183"/>
                        <a14:backgroundMark x1="59752" y1="64486" x2="78901" y2="63863"/>
                        <a14:backgroundMark x1="78901" y1="63863" x2="88830" y2="63863"/>
                      </a14:backgroundRemoval>
                    </a14:imgEffect>
                  </a14:imgLayer>
                </a14:imgProps>
              </a:ext>
              <a:ext uri="{28A0092B-C50C-407E-A947-70E740481C1C}">
                <a14:useLocalDpi xmlns:a14="http://schemas.microsoft.com/office/drawing/2010/main" val="0"/>
              </a:ext>
            </a:extLst>
          </a:blip>
          <a:srcRect/>
          <a:stretch>
            <a:fillRect/>
          </a:stretch>
        </p:blipFill>
        <p:spPr bwMode="auto">
          <a:xfrm>
            <a:off x="900169" y="5275989"/>
            <a:ext cx="2558588" cy="14562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65" b="89894" l="9929" r="89894">
                        <a14:foregroundMark x1="39007" y1="25177" x2="42908" y2="33688"/>
                        <a14:foregroundMark x1="47872" y1="26241" x2="51773" y2="30851"/>
                        <a14:foregroundMark x1="60638" y1="8865" x2="60638" y2="8865"/>
                        <a14:foregroundMark x1="68794" y1="73050" x2="68794" y2="73050"/>
                        <a14:foregroundMark x1="69504" y1="74113" x2="60993" y2="71099"/>
                        <a14:foregroundMark x1="60993" y1="71099" x2="62411" y2="71631"/>
                        <a14:foregroundMark x1="40071" y1="89007" x2="46099" y2="82447"/>
                        <a14:foregroundMark x1="46099" y1="82447" x2="46099" y2="81560"/>
                      </a14:backgroundRemoval>
                    </a14:imgEffect>
                  </a14:imgLayer>
                </a14:imgProps>
              </a:ext>
              <a:ext uri="{28A0092B-C50C-407E-A947-70E740481C1C}">
                <a14:useLocalDpi xmlns:a14="http://schemas.microsoft.com/office/drawing/2010/main" val="0"/>
              </a:ext>
            </a:extLst>
          </a:blip>
          <a:srcRect l="12412" r="14184"/>
          <a:stretch>
            <a:fillRect/>
          </a:stretch>
        </p:blipFill>
        <p:spPr bwMode="auto">
          <a:xfrm>
            <a:off x="1937123" y="1620015"/>
            <a:ext cx="2794832" cy="38074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3389194" y="5613219"/>
            <a:ext cx="1445738" cy="96341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57463" y="644577"/>
            <a:ext cx="12364388" cy="1066800"/>
            <a:chOff x="-57463" y="644577"/>
            <a:chExt cx="12364388" cy="1066800"/>
          </a:xfrm>
        </p:grpSpPr>
        <p:sp>
          <p:nvSpPr>
            <p:cNvPr id="5" name="TextBox 4"/>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endParaRPr lang="en-US" sz="4800">
                <a:ln w="190500">
                  <a:solidFill>
                    <a:schemeClr val="bg1"/>
                  </a:solidFill>
                </a:ln>
                <a:solidFill>
                  <a:schemeClr val="bg1"/>
                </a:solidFill>
                <a:ea typeface="LNTH-LuoLuoNotangYuanTi 1" pitchFamily="2" charset="-128"/>
                <a:cs typeface="LNTH-LuoLuoNotangYuanTi 1" pitchFamily="2" charset="-128"/>
              </a:endParaRPr>
            </a:p>
          </p:txBody>
        </p:sp>
        <p:cxnSp>
          <p:nvCxnSpPr>
            <p:cNvPr id="7" name="Straight Connector 6"/>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5" name="Rectangle 24"/>
            <p:cNvSpPr/>
            <p:nvPr/>
          </p:nvSpPr>
          <p:spPr>
            <a:xfrm>
              <a:off x="86194" y="769263"/>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31008" y="749508"/>
              <a:ext cx="9722393" cy="830997"/>
            </a:xfrm>
            <a:prstGeom prst="rect">
              <a:avLst/>
            </a:prstGeom>
            <a:noFill/>
          </p:spPr>
          <p:txBody>
            <a:bodyPr wrap="square" rtlCol="0">
              <a:spAutoFit/>
            </a:bodyPr>
            <a:lstStyle/>
            <a:p>
              <a:r>
                <a:rPr lang="en-US" sz="480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 tập đọc được chia làm mấy đoạn?</a:t>
              </a:r>
              <a:endParaRPr lang="en-US" sz="4800">
                <a:ln>
                  <a:solidFill>
                    <a:schemeClr val="accent2">
                      <a:lumMod val="50000"/>
                    </a:schemeClr>
                  </a:solidFill>
                </a:ln>
                <a:solidFill>
                  <a:schemeClr val="accent2">
                    <a:lumMod val="50000"/>
                  </a:schemeClr>
                </a:solidFill>
                <a:ea typeface="LNTH-LuoLuoNotangYuanTi 1" pitchFamily="2" charset="-128"/>
                <a:cs typeface="LNTH-LuoLuoNotangYuanTi 1" pitchFamily="2" charset="-128"/>
              </a:endParaRPr>
            </a:p>
          </p:txBody>
        </p:sp>
      </p:grpSp>
      <p:grpSp>
        <p:nvGrpSpPr>
          <p:cNvPr id="14" name="Group 13"/>
          <p:cNvGrpSpPr/>
          <p:nvPr/>
        </p:nvGrpSpPr>
        <p:grpSpPr>
          <a:xfrm>
            <a:off x="6974977" y="2165594"/>
            <a:ext cx="4705350" cy="2043591"/>
            <a:chOff x="3371850" y="2328462"/>
            <a:chExt cx="8877612" cy="2043591"/>
          </a:xfrm>
        </p:grpSpPr>
        <p:sp>
          <p:nvSpPr>
            <p:cNvPr id="15" name="Rectangle: Rounded Corners 14"/>
            <p:cNvSpPr/>
            <p:nvPr/>
          </p:nvSpPr>
          <p:spPr>
            <a:xfrm>
              <a:off x="3371850" y="2328462"/>
              <a:ext cx="8638200" cy="2043591"/>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611262" y="2510403"/>
              <a:ext cx="8638200" cy="1754326"/>
            </a:xfrm>
            <a:prstGeom prst="rect">
              <a:avLst/>
            </a:prstGeom>
            <a:noFill/>
          </p:spPr>
          <p:txBody>
            <a:bodyPr wrap="square" rtlCol="0">
              <a:spAutoFit/>
            </a:bodyPr>
            <a:lstStyle/>
            <a:p>
              <a:pPr algn="ctr"/>
              <a:r>
                <a:rPr lang="en-US" sz="3600"/>
                <a:t>Đoạn 1: </a:t>
              </a:r>
              <a:r>
                <a:rPr lang="vi-VN" sz="3600"/>
                <a:t>Từ đầu đến “Vậy các em nghĩ sao? [...]”.</a:t>
              </a:r>
              <a:endParaRPr lang="en-US" sz="3600"/>
            </a:p>
          </p:txBody>
        </p:sp>
      </p:grpSp>
      <p:grpSp>
        <p:nvGrpSpPr>
          <p:cNvPr id="17" name="Group 16"/>
          <p:cNvGrpSpPr/>
          <p:nvPr/>
        </p:nvGrpSpPr>
        <p:grpSpPr>
          <a:xfrm>
            <a:off x="6907906" y="5156224"/>
            <a:ext cx="4705350" cy="963418"/>
            <a:chOff x="3371850" y="3848047"/>
            <a:chExt cx="8877612" cy="963418"/>
          </a:xfrm>
        </p:grpSpPr>
        <p:sp>
          <p:nvSpPr>
            <p:cNvPr id="18" name="Rectangle: Rounded Corners 17"/>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11262" y="4049537"/>
              <a:ext cx="8638200" cy="646331"/>
            </a:xfrm>
            <a:prstGeom prst="rect">
              <a:avLst/>
            </a:prstGeom>
            <a:noFill/>
          </p:spPr>
          <p:txBody>
            <a:bodyPr wrap="square" rtlCol="0">
              <a:spAutoFit/>
            </a:bodyPr>
            <a:lstStyle/>
            <a:p>
              <a:pPr algn="ctr"/>
              <a:r>
                <a:rPr lang="en-US" sz="3600"/>
                <a:t>Đoạn 2: Còn lại</a:t>
              </a:r>
              <a:endParaRPr lang="en-US" sz="3600"/>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18656" y="1329034"/>
            <a:ext cx="10954688" cy="5170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 em học sinh,</a:t>
            </a:r>
            <a:endPar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Ngày hôm nay là ngày khai trường đầu tiên</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ở nước Việt Nam Dân chủ Cộng hoà. Tôi đã</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tưởng tượng thấy trước mắt cái cảnh nhộn</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nhịp tưng bừng của ngày tựu trường ở khắp</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 nơi. Các em hết thảy đều vui vẻ vì sau</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mấy tháng giời nghỉ học, sau bao nhiêu cuộc</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chuyển biến khác thường, các em lại được gặp thầy gặp bạn. Nhưng sung</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sướng hơn nữa, từ giờ phút này giở đi, các em bắt đầu được nhận một nền</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giáo dục hoàn toàn Việt Nam. [...]</a:t>
            </a: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 em được hưởng sự may mắn đó là nhờ sự hi sinh của biết bao</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nhiêu đồng bào các em. Vậy các em nghĩ sao? [...]</a:t>
            </a: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1324184" y="190261"/>
            <a:ext cx="9328799" cy="1138773"/>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a:ln>
                  <a:noFill/>
                </a:ln>
                <a:solidFill>
                  <a:srgbClr val="FF0000"/>
                </a:solidFill>
                <a:effectLst/>
                <a:uLnTx/>
                <a:uFillTx/>
                <a:latin typeface="Arial-BoldMT"/>
                <a:ea typeface="+mn-ea"/>
                <a:cs typeface="+mn-cs"/>
              </a:rPr>
              <a:t>Thư gửi các học sinh</a:t>
            </a:r>
            <a:endParaRPr kumimoji="0" lang="vi-VN" sz="3600" b="1" i="0" u="none" strike="noStrike" kern="1200" cap="none" spc="0" normalizeH="0" baseline="0" noProof="0">
              <a:ln>
                <a:noFill/>
              </a:ln>
              <a:solidFill>
                <a:srgbClr val="FF0000"/>
              </a:solidFill>
              <a:effectLst/>
              <a:uLnTx/>
              <a:uFillTx/>
              <a:latin typeface="Arial-Bold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1" u="none" strike="noStrike" kern="1200" cap="none" spc="0" normalizeH="0" baseline="0" noProof="0">
                <a:ln>
                  <a:noFill/>
                </a:ln>
                <a:solidFill>
                  <a:srgbClr val="000000"/>
                </a:solidFill>
                <a:effectLst/>
                <a:uLnTx/>
                <a:uFillTx/>
                <a:latin typeface="Arial-ItalicMT"/>
                <a:ea typeface="+mn-ea"/>
                <a:cs typeface="+mn-cs"/>
              </a:rPr>
              <a:t>(Trích)</a:t>
            </a:r>
            <a:endParaRPr kumimoji="0" lang="en-US" sz="3600" b="0" i="0" u="none" strike="noStrike" kern="1200" cap="none" spc="0" normalizeH="0" baseline="0" noProof="0" dirty="0">
              <a:ln w="12700">
                <a:solidFill>
                  <a:srgbClr val="C00000"/>
                </a:solidFill>
              </a:ln>
              <a:solidFill>
                <a:srgbClr val="ED7D31">
                  <a:lumMod val="75000"/>
                </a:srgbClr>
              </a:solidFill>
              <a:effectLst/>
              <a:uLnTx/>
              <a:uFillTx/>
              <a:latin typeface="#9Slide05 SVNClementine" panose="020F0502020204030203" pitchFamily="34" charset="0"/>
              <a:ea typeface="+mn-ea"/>
              <a:cs typeface="+mn-cs"/>
            </a:endParaRPr>
          </a:p>
        </p:txBody>
      </p:sp>
      <p:pic>
        <p:nvPicPr>
          <p:cNvPr id="8" name="Picture 2" descr="Gửi các em học sinh (24-10-1955) |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7655" y="358320"/>
            <a:ext cx="1391303" cy="13966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1136474" y="197839"/>
            <a:ext cx="9919052" cy="12254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24527" y="302359"/>
            <a:ext cx="10954688"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Trong năm học tới đây, các em hãy cố gắng, siêng năng học tập, ngoan</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ngoãn, nghe thầy, yêu bạn. Sau 80 năm giời nô lệ làm cho nước nhà bị yếu</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hèn, ngày nay chúng ta cần phải xây dựng lại cơ đồ mà tổ tiên đã để lại</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chúng ta, làm sao cho chúng ta theo kịp các nước khác trên hoàn cầu.</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Trong công cuộc kiến thiết đó, nước nhà trông mong chờ đợi ở các em rất</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nhiều. Non sông Việt Nam có trở nên tươi đẹp hay không, dân tộc Việt Nam</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có bước tới đài vinh quang để sánh vai với các cường quốc năm châu được</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hay không, chính là nhờ một phần lớn ở công học tập của các em. [...]</a:t>
            </a:r>
            <a:endPar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Ngày hôm nay, nhân buổi tựu trường của các em, tôi chỉ biết chúc các em</a:t>
            </a: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một năm đầy vui vẻ và đầy kết quả tốt đẹp.</a:t>
            </a: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Chào các em thân yêu.</a:t>
            </a:r>
            <a:endPar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Hồ Chí Minh</a:t>
            </a:r>
            <a:endPar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560163" y="5524110"/>
            <a:ext cx="9919052" cy="12254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7320" t="19121" r="28247" b="14583"/>
          <a:stretch>
            <a:fillRect/>
          </a:stretch>
        </p:blipFill>
        <p:spPr>
          <a:xfrm>
            <a:off x="-266031" y="2777897"/>
            <a:ext cx="2974132" cy="4048438"/>
          </a:xfrm>
          <a:prstGeom prst="rect">
            <a:avLst/>
          </a:prstGeom>
        </p:spPr>
      </p:pic>
      <p:sp>
        <p:nvSpPr>
          <p:cNvPr id="12" name="TextBox 11"/>
          <p:cNvSpPr txBox="1"/>
          <p:nvPr/>
        </p:nvSpPr>
        <p:spPr>
          <a:xfrm>
            <a:off x="2727798" y="1807763"/>
            <a:ext cx="7455086" cy="1107996"/>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600" b="1">
                <a:solidFill>
                  <a:srgbClr val="FF0066"/>
                </a:solidFill>
              </a:rPr>
              <a:t>Thử gửi các học sinh</a:t>
            </a:r>
            <a:endParaRPr lang="en-US" sz="6600" b="1">
              <a:solidFill>
                <a:srgbClr val="FF0066"/>
              </a:solidFill>
            </a:endParaRPr>
          </a:p>
        </p:txBody>
      </p:sp>
      <p:sp>
        <p:nvSpPr>
          <p:cNvPr id="13" name="TextBox 12"/>
          <p:cNvSpPr txBox="1"/>
          <p:nvPr/>
        </p:nvSpPr>
        <p:spPr>
          <a:xfrm>
            <a:off x="2708101" y="3099616"/>
            <a:ext cx="8856612" cy="2308324"/>
          </a:xfrm>
          <a:prstGeom prst="rect">
            <a:avLst/>
          </a:prstGeom>
          <a:noFill/>
        </p:spPr>
        <p:txBody>
          <a:bodyPr wrap="square" rtlCol="0">
            <a:spAutoFit/>
          </a:bodyPr>
          <a:lstStyle/>
          <a:p>
            <a:pPr algn="just"/>
            <a:r>
              <a:rPr lang="vi-VN" sz="3600" b="1"/>
              <a:t>• Đây là thư của Bác Hồ gửi học sinh nhân ngày khai giảng năm học đầu tiên của nước</a:t>
            </a:r>
            <a:r>
              <a:rPr lang="en-US" sz="3600" b="1"/>
              <a:t> </a:t>
            </a:r>
            <a:r>
              <a:rPr lang="vi-VN" sz="3600" b="1"/>
              <a:t>Việt Nam Dân chủ Cộng hoà, tháng 9 năm 1945.</a:t>
            </a:r>
            <a:endParaRPr lang="en-US" sz="3600" b="1"/>
          </a:p>
        </p:txBody>
      </p:sp>
      <p:pic>
        <p:nvPicPr>
          <p:cNvPr id="1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913356" y="294346"/>
            <a:ext cx="9925148" cy="1268078"/>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750" b="97250" l="1619" r="96763">
                        <a14:foregroundMark x1="70324" y1="2125" x2="70324" y2="2125"/>
                        <a14:foregroundMark x1="72842" y1="4375" x2="72842" y2="4375"/>
                        <a14:foregroundMark x1="81835" y1="1750" x2="81835" y2="1750"/>
                        <a14:foregroundMark x1="96942" y1="15500" x2="96942" y2="15500"/>
                        <a14:foregroundMark x1="5396" y1="43125" x2="5396" y2="43125"/>
                        <a14:foregroundMark x1="2698" y1="59125" x2="2698" y2="59125"/>
                        <a14:foregroundMark x1="1619" y1="44625" x2="1619" y2="44625"/>
                        <a14:foregroundMark x1="48022" y1="97250" x2="48022" y2="97250"/>
                        <a14:foregroundMark x1="79856" y1="96750" x2="79856" y2="96750"/>
                        <a14:foregroundMark x1="58813" y1="57000" x2="58813" y2="57000"/>
                        <a14:foregroundMark x1="54317" y1="55250" x2="54317" y2="55250"/>
                      </a14:backgroundRemoval>
                    </a14:imgEffect>
                  </a14:imgLayer>
                </a14:imgProps>
              </a:ext>
              <a:ext uri="{28A0092B-C50C-407E-A947-70E740481C1C}">
                <a14:useLocalDpi xmlns:a14="http://schemas.microsoft.com/office/drawing/2010/main" val="0"/>
              </a:ext>
            </a:extLst>
          </a:blip>
          <a:srcRect/>
          <a:stretch>
            <a:fillRect/>
          </a:stretch>
        </p:blipFill>
        <p:spPr bwMode="auto">
          <a:xfrm>
            <a:off x="9456763" y="2837553"/>
            <a:ext cx="2800885" cy="4030587"/>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03237" y="167341"/>
            <a:ext cx="7457880" cy="6523319"/>
          </a:xfrm>
          <a:prstGeom prst="ellipse">
            <a:avLst/>
          </a:prstGeom>
          <a:solidFill>
            <a:schemeClr val="bg1"/>
          </a:solidFill>
          <a:ln w="57150">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50" b="95639" l="5674" r="90957">
                        <a14:foregroundMark x1="42376" y1="5919" x2="42376" y2="5919"/>
                        <a14:foregroundMark x1="52660" y1="5296" x2="52660" y2="5296"/>
                        <a14:foregroundMark x1="37766" y1="4050" x2="37766" y2="4050"/>
                        <a14:foregroundMark x1="24113" y1="81931" x2="24113" y2="81931"/>
                        <a14:foregroundMark x1="61672" y1="79530" x2="76773" y2="80374"/>
                        <a14:foregroundMark x1="15426" y1="76947" x2="34478" y2="78011"/>
                        <a14:foregroundMark x1="12943" y1="81931" x2="35361" y2="80627"/>
                        <a14:foregroundMark x1="61656" y1="79279" x2="67199" y2="80997"/>
                        <a14:foregroundMark x1="33688" y1="78193" x2="34736" y2="78774"/>
                        <a14:foregroundMark x1="23759" y1="81931" x2="27149" y2="83575"/>
                        <a14:foregroundMark x1="5851" y1="73832" x2="5851" y2="73832"/>
                        <a14:foregroundMark x1="55319" y1="84735" x2="55319" y2="84735"/>
                        <a14:foregroundMark x1="56028" y1="86916" x2="59043" y2="90031"/>
                        <a14:foregroundMark x1="57270" y1="82555" x2="63121" y2="83489"/>
                        <a14:foregroundMark x1="59043" y1="88474" x2="67376" y2="91277"/>
                        <a14:foregroundMark x1="51950" y1="75389" x2="51950" y2="75389"/>
                        <a14:foregroundMark x1="51418" y1="76636" x2="56915" y2="76636"/>
                        <a14:foregroundMark x1="51418" y1="75389" x2="57270" y2="72274"/>
                        <a14:foregroundMark x1="37766" y1="76012" x2="37766" y2="76012"/>
                        <a14:foregroundMark x1="42730" y1="70405" x2="42730" y2="70405"/>
                        <a14:foregroundMark x1="42021" y1="63863" x2="43972" y2="83178"/>
                        <a14:foregroundMark x1="90957" y1="80997" x2="90957" y2="80997"/>
                        <a14:backgroundMark x1="36879" y1="64486" x2="36879" y2="66044"/>
                        <a14:backgroundMark x1="49113" y1="67290" x2="49113" y2="67290"/>
                        <a14:backgroundMark x1="48582" y1="81308" x2="48582" y2="81308"/>
                        <a14:backgroundMark x1="50355" y1="88474" x2="59574" y2="98131"/>
                        <a14:backgroundMark x1="59574" y1="98131" x2="68617" y2="95950"/>
                        <a14:backgroundMark x1="68617" y1="95950" x2="71809" y2="93458"/>
                        <a14:backgroundMark x1="41489" y1="88474" x2="49468" y2="94393"/>
                        <a14:backgroundMark x1="41489" y1="87227" x2="11348" y2="89097"/>
                        <a14:backgroundMark x1="52634" y1="84735" x2="52837" y2="89097"/>
                        <a14:backgroundMark x1="52465" y1="81105" x2="52634" y2="84735"/>
                        <a14:backgroundMark x1="51418" y1="58567" x2="52096" y2="73167"/>
                        <a14:backgroundMark x1="39109" y1="65353" x2="6738" y2="63863"/>
                        <a14:backgroundMark x1="47340" y1="65732" x2="45263" y2="65636"/>
                        <a14:backgroundMark x1="46618" y1="79052" x2="47872" y2="81308"/>
                        <a14:backgroundMark x1="40987" y1="83951" x2="32447" y2="97819"/>
                        <a14:backgroundMark x1="45745" y1="86916" x2="46986" y2="92212"/>
                        <a14:backgroundMark x1="46730" y1="80161" x2="51950" y2="98754"/>
                        <a14:backgroundMark x1="48582" y1="75389" x2="49113" y2="97196"/>
                        <a14:backgroundMark x1="37306" y1="76012" x2="40248" y2="84735"/>
                        <a14:backgroundMark x1="34574" y1="67913" x2="37306" y2="76012"/>
                        <a14:backgroundMark x1="58511" y1="77570" x2="58608" y2="79074"/>
                        <a14:backgroundMark x1="64895" y1="95329" x2="65248" y2="95950"/>
                        <a14:backgroundMark x1="55880" y1="79490" x2="57413" y2="82183"/>
                        <a14:backgroundMark x1="59752" y1="64486" x2="78901" y2="63863"/>
                        <a14:backgroundMark x1="78901" y1="63863" x2="88830" y2="63863"/>
                      </a14:backgroundRemoval>
                    </a14:imgEffect>
                  </a14:imgLayer>
                </a14:imgProps>
              </a:ext>
              <a:ext uri="{28A0092B-C50C-407E-A947-70E740481C1C}">
                <a14:useLocalDpi xmlns:a14="http://schemas.microsoft.com/office/drawing/2010/main" val="0"/>
              </a:ext>
            </a:extLst>
          </a:blip>
          <a:srcRect/>
          <a:stretch>
            <a:fillRect/>
          </a:stretch>
        </p:blipFill>
        <p:spPr bwMode="auto">
          <a:xfrm>
            <a:off x="2606874" y="5537344"/>
            <a:ext cx="2558588" cy="14562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erson holding flowers and a group of children&#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l="11944"/>
          <a:stretch>
            <a:fillRect/>
          </a:stretch>
        </p:blipFill>
        <p:spPr>
          <a:xfrm rot="548193">
            <a:off x="6181195" y="1721322"/>
            <a:ext cx="5919704" cy="4946394"/>
          </a:xfrm>
          <a:prstGeom prst="rect">
            <a:avLst/>
          </a:prstGeom>
        </p:spPr>
      </p:pic>
      <p:pic>
        <p:nvPicPr>
          <p:cNvPr id="2" name="Picture 1"/>
          <p:cNvPicPr>
            <a:picLocks noChangeAspect="1"/>
          </p:cNvPicPr>
          <p:nvPr/>
        </p:nvPicPr>
        <p:blipFill>
          <a:blip r:embed="rId7"/>
          <a:stretch>
            <a:fillRect/>
          </a:stretch>
        </p:blipFill>
        <p:spPr>
          <a:xfrm>
            <a:off x="69433" y="2199958"/>
            <a:ext cx="7925487" cy="3328704"/>
          </a:xfrm>
          <a:prstGeom prst="rect">
            <a:avLst/>
          </a:prstGeom>
        </p:spPr>
      </p:pic>
      <p:pic>
        <p:nvPicPr>
          <p:cNvPr id="3" name="Picture 2"/>
          <p:cNvPicPr>
            <a:picLocks noChangeAspect="1"/>
          </p:cNvPicPr>
          <p:nvPr/>
        </p:nvPicPr>
        <p:blipFill>
          <a:blip r:embed="rId8"/>
          <a:stretch>
            <a:fillRect/>
          </a:stretch>
        </p:blipFill>
        <p:spPr>
          <a:xfrm>
            <a:off x="2675354" y="1482999"/>
            <a:ext cx="2877561" cy="11156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7320" t="19121" r="28247" b="14583"/>
          <a:stretch>
            <a:fillRect/>
          </a:stretch>
        </p:blipFill>
        <p:spPr>
          <a:xfrm>
            <a:off x="-266031" y="2777897"/>
            <a:ext cx="2974132" cy="4048438"/>
          </a:xfrm>
          <a:prstGeom prst="rect">
            <a:avLst/>
          </a:prstGeom>
        </p:spPr>
      </p:pic>
      <p:sp>
        <p:nvSpPr>
          <p:cNvPr id="12" name="TextBox 11"/>
          <p:cNvSpPr txBox="1"/>
          <p:nvPr/>
        </p:nvSpPr>
        <p:spPr>
          <a:xfrm>
            <a:off x="2727798" y="1807763"/>
            <a:ext cx="7455086" cy="830997"/>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4800" b="1">
                <a:solidFill>
                  <a:srgbClr val="FF0066"/>
                </a:solidFill>
              </a:rPr>
              <a:t>Việt Nam Dân chủ Cộng hoà: </a:t>
            </a:r>
            <a:endParaRPr kumimoji="0" lang="en-US" sz="4800" b="1" i="0" u="none" strike="noStrike" kern="1200" cap="none" spc="0" normalizeH="0" baseline="0" noProof="0">
              <a:ln>
                <a:noFill/>
              </a:ln>
              <a:solidFill>
                <a:srgbClr val="FF0066"/>
              </a:solidFill>
              <a:effectLst/>
              <a:uLnTx/>
              <a:uFillTx/>
              <a:latin typeface="Calibri" panose="020F0502020204030204"/>
            </a:endParaRPr>
          </a:p>
        </p:txBody>
      </p:sp>
      <p:sp>
        <p:nvSpPr>
          <p:cNvPr id="13" name="TextBox 12"/>
          <p:cNvSpPr txBox="1"/>
          <p:nvPr/>
        </p:nvSpPr>
        <p:spPr>
          <a:xfrm>
            <a:off x="2443000" y="3163824"/>
            <a:ext cx="7951576" cy="1754326"/>
          </a:xfrm>
          <a:prstGeom prst="rect">
            <a:avLst/>
          </a:prstGeom>
          <a:noFill/>
        </p:spPr>
        <p:txBody>
          <a:bodyPr wrap="square" rtlCol="0">
            <a:spAutoFit/>
          </a:bodyPr>
          <a:lstStyle/>
          <a:p>
            <a:pPr lvl="0" algn="ctr"/>
            <a:r>
              <a:rPr lang="vi-VN" sz="5400" b="1">
                <a:solidFill>
                  <a:prstClr val="black"/>
                </a:solidFill>
              </a:rPr>
              <a:t>tên nước ta từ năm 1945 đến năm 1976.</a:t>
            </a:r>
            <a:endParaRPr kumimoji="0" lang="en-US" sz="5400" b="1" i="0" u="none" strike="noStrike" kern="1200" cap="none" spc="0" normalizeH="0" baseline="0" noProof="0">
              <a:ln>
                <a:noFill/>
              </a:ln>
              <a:solidFill>
                <a:prstClr val="black"/>
              </a:solidFill>
              <a:effectLst/>
              <a:uLnTx/>
              <a:uFillTx/>
              <a:latin typeface="Calibri" panose="020F0502020204030204"/>
            </a:endParaRPr>
          </a:p>
        </p:txBody>
      </p:sp>
      <p:pic>
        <p:nvPicPr>
          <p:cNvPr id="1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926803" y="266701"/>
            <a:ext cx="9925148" cy="1268078"/>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7320" t="19121" r="28247" b="14583"/>
          <a:stretch>
            <a:fillRect/>
          </a:stretch>
        </p:blipFill>
        <p:spPr>
          <a:xfrm>
            <a:off x="-266031" y="2777897"/>
            <a:ext cx="2974132" cy="4048438"/>
          </a:xfrm>
          <a:prstGeom prst="rect">
            <a:avLst/>
          </a:prstGeom>
        </p:spPr>
      </p:pic>
      <p:sp>
        <p:nvSpPr>
          <p:cNvPr id="12" name="TextBox 11"/>
          <p:cNvSpPr txBox="1"/>
          <p:nvPr/>
        </p:nvSpPr>
        <p:spPr>
          <a:xfrm>
            <a:off x="2727798" y="1807763"/>
            <a:ext cx="7455086" cy="830997"/>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4800" b="1">
                <a:solidFill>
                  <a:srgbClr val="FF0066"/>
                </a:solidFill>
              </a:rPr>
              <a:t>Giời:</a:t>
            </a:r>
            <a:endParaRPr kumimoji="0" lang="en-US" sz="4800" b="1" i="0" u="none" strike="noStrike" kern="1200" cap="none" spc="0" normalizeH="0" baseline="0" noProof="0">
              <a:ln>
                <a:noFill/>
              </a:ln>
              <a:solidFill>
                <a:srgbClr val="FF0066"/>
              </a:solidFill>
              <a:effectLst/>
              <a:uLnTx/>
              <a:uFillTx/>
              <a:latin typeface="Calibri" panose="020F0502020204030204"/>
              <a:ea typeface="+mn-ea"/>
              <a:cs typeface="+mn-cs"/>
            </a:endParaRPr>
          </a:p>
        </p:txBody>
      </p:sp>
      <p:sp>
        <p:nvSpPr>
          <p:cNvPr id="13" name="TextBox 12"/>
          <p:cNvSpPr txBox="1"/>
          <p:nvPr/>
        </p:nvSpPr>
        <p:spPr>
          <a:xfrm>
            <a:off x="2443000" y="3163824"/>
            <a:ext cx="7951576" cy="923330"/>
          </a:xfrm>
          <a:prstGeom prst="rect">
            <a:avLst/>
          </a:prstGeom>
          <a:noFill/>
        </p:spPr>
        <p:txBody>
          <a:bodyPr wrap="square" rtlCol="0">
            <a:spAutoFit/>
          </a:bodyPr>
          <a:lstStyle/>
          <a:p>
            <a:pPr lvl="0" algn="ctr"/>
            <a:r>
              <a:rPr lang="vi-VN" sz="5400" b="1">
                <a:solidFill>
                  <a:prstClr val="black"/>
                </a:solidFill>
              </a:rPr>
              <a:t>trời.</a:t>
            </a:r>
            <a:endParaRPr kumimoji="0" lang="en-US" sz="5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926802" y="336079"/>
            <a:ext cx="9925148" cy="1268078"/>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7320" t="19121" r="28247" b="14583"/>
          <a:stretch>
            <a:fillRect/>
          </a:stretch>
        </p:blipFill>
        <p:spPr>
          <a:xfrm>
            <a:off x="-266031" y="2777897"/>
            <a:ext cx="2974132" cy="4048438"/>
          </a:xfrm>
          <a:prstGeom prst="rect">
            <a:avLst/>
          </a:prstGeom>
        </p:spPr>
      </p:pic>
      <p:sp>
        <p:nvSpPr>
          <p:cNvPr id="12" name="TextBox 11"/>
          <p:cNvSpPr txBox="1"/>
          <p:nvPr/>
        </p:nvSpPr>
        <p:spPr>
          <a:xfrm>
            <a:off x="2727798" y="1807763"/>
            <a:ext cx="7455086" cy="830997"/>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vi-VN" sz="4800" b="1">
                <a:solidFill>
                  <a:srgbClr val="FF0066"/>
                </a:solidFill>
                <a:latin typeface="Calibri" panose="020F0502020204030204"/>
              </a:rPr>
              <a:t>Cơ đồ:</a:t>
            </a:r>
            <a:endParaRPr kumimoji="0" lang="en-US" sz="4800" b="1" i="0" u="none" strike="noStrike" kern="1200" cap="none" spc="0" normalizeH="0" baseline="0" noProof="0">
              <a:ln>
                <a:noFill/>
              </a:ln>
              <a:solidFill>
                <a:srgbClr val="FF0066"/>
              </a:solidFill>
              <a:effectLst/>
              <a:uLnTx/>
              <a:uFillTx/>
              <a:latin typeface="Calibri" panose="020F0502020204030204"/>
              <a:ea typeface="+mn-ea"/>
              <a:cs typeface="+mn-cs"/>
            </a:endParaRPr>
          </a:p>
        </p:txBody>
      </p:sp>
      <p:sp>
        <p:nvSpPr>
          <p:cNvPr id="13" name="TextBox 12"/>
          <p:cNvSpPr txBox="1"/>
          <p:nvPr/>
        </p:nvSpPr>
        <p:spPr>
          <a:xfrm>
            <a:off x="2469893" y="2850129"/>
            <a:ext cx="9121471" cy="2308324"/>
          </a:xfrm>
          <a:prstGeom prst="rect">
            <a:avLst/>
          </a:prstGeom>
          <a:noFill/>
        </p:spPr>
        <p:txBody>
          <a:bodyPr wrap="square" rtlCol="0">
            <a:spAutoFit/>
          </a:bodyPr>
          <a:lstStyle/>
          <a:p>
            <a:pPr lvl="0" algn="ctr"/>
            <a:r>
              <a:rPr lang="vi-VN" sz="4800" b="1">
                <a:solidFill>
                  <a:prstClr val="black"/>
                </a:solidFill>
              </a:rPr>
              <a:t>sự nghiệp lớn lao và vững chắc; ở đây có nghĩa là đất nước, giang sơn.</a:t>
            </a:r>
            <a:endParaRPr kumimoji="0" lang="en-US" sz="4800" b="1" i="0" u="none" strike="noStrike" kern="1200" cap="none" spc="0" normalizeH="0" baseline="0" noProof="0">
              <a:ln>
                <a:noFill/>
              </a:ln>
              <a:solidFill>
                <a:prstClr val="black"/>
              </a:solidFill>
              <a:effectLst/>
              <a:uLnTx/>
              <a:uFillTx/>
              <a:latin typeface="Calibri" panose="020F0502020204030204"/>
            </a:endParaRPr>
          </a:p>
        </p:txBody>
      </p:sp>
      <p:pic>
        <p:nvPicPr>
          <p:cNvPr id="1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666216" y="137377"/>
            <a:ext cx="9925148" cy="1268078"/>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7320" t="19121" r="28247" b="14583"/>
          <a:stretch>
            <a:fillRect/>
          </a:stretch>
        </p:blipFill>
        <p:spPr>
          <a:xfrm>
            <a:off x="-266031" y="2777897"/>
            <a:ext cx="2974132" cy="4048438"/>
          </a:xfrm>
          <a:prstGeom prst="rect">
            <a:avLst/>
          </a:prstGeom>
        </p:spPr>
      </p:pic>
      <p:sp>
        <p:nvSpPr>
          <p:cNvPr id="12" name="TextBox 11"/>
          <p:cNvSpPr txBox="1"/>
          <p:nvPr/>
        </p:nvSpPr>
        <p:spPr>
          <a:xfrm>
            <a:off x="2727798" y="1807763"/>
            <a:ext cx="7455086" cy="830997"/>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vi-VN" sz="4800" b="1">
                <a:solidFill>
                  <a:srgbClr val="FF0066"/>
                </a:solidFill>
                <a:latin typeface="Calibri" panose="020F0502020204030204"/>
              </a:rPr>
              <a:t>Hoàn cầu:</a:t>
            </a:r>
            <a:endParaRPr kumimoji="0" lang="en-US" sz="4800" b="1" i="0" u="none" strike="noStrike" kern="1200" cap="none" spc="0" normalizeH="0" baseline="0" noProof="0">
              <a:ln>
                <a:noFill/>
              </a:ln>
              <a:solidFill>
                <a:srgbClr val="FF0066"/>
              </a:solidFill>
              <a:effectLst/>
              <a:uLnTx/>
              <a:uFillTx/>
              <a:latin typeface="Calibri" panose="020F0502020204030204"/>
              <a:ea typeface="+mn-ea"/>
              <a:cs typeface="+mn-cs"/>
            </a:endParaRPr>
          </a:p>
        </p:txBody>
      </p:sp>
      <p:sp>
        <p:nvSpPr>
          <p:cNvPr id="13" name="TextBox 12"/>
          <p:cNvSpPr txBox="1"/>
          <p:nvPr/>
        </p:nvSpPr>
        <p:spPr>
          <a:xfrm>
            <a:off x="1894605" y="3355706"/>
            <a:ext cx="9121471" cy="830997"/>
          </a:xfrm>
          <a:prstGeom prst="rect">
            <a:avLst/>
          </a:prstGeom>
          <a:noFill/>
        </p:spPr>
        <p:txBody>
          <a:bodyPr wrap="square" rtlCol="0">
            <a:spAutoFit/>
          </a:bodyPr>
          <a:lstStyle/>
          <a:p>
            <a:pPr lvl="0" algn="ctr"/>
            <a:r>
              <a:rPr lang="vi-VN" sz="4800" b="1">
                <a:solidFill>
                  <a:prstClr val="black"/>
                </a:solidFill>
              </a:rPr>
              <a:t>toàn thế giới.</a:t>
            </a:r>
            <a:endParaRPr kumimoji="0" lang="en-US" sz="4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792332" y="181212"/>
            <a:ext cx="9925148" cy="1268078"/>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7320" t="19121" r="28247" b="14583"/>
          <a:stretch>
            <a:fillRect/>
          </a:stretch>
        </p:blipFill>
        <p:spPr>
          <a:xfrm>
            <a:off x="-266031" y="2777897"/>
            <a:ext cx="2974132" cy="4048438"/>
          </a:xfrm>
          <a:prstGeom prst="rect">
            <a:avLst/>
          </a:prstGeom>
        </p:spPr>
      </p:pic>
      <p:sp>
        <p:nvSpPr>
          <p:cNvPr id="12" name="TextBox 11"/>
          <p:cNvSpPr txBox="1"/>
          <p:nvPr/>
        </p:nvSpPr>
        <p:spPr>
          <a:xfrm>
            <a:off x="2727798" y="1807763"/>
            <a:ext cx="7455086" cy="830997"/>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vi-VN" sz="4800" b="1">
                <a:solidFill>
                  <a:srgbClr val="FF0066"/>
                </a:solidFill>
                <a:latin typeface="Calibri" panose="020F0502020204030204"/>
              </a:rPr>
              <a:t>kiến thiết </a:t>
            </a:r>
            <a:endParaRPr kumimoji="0" lang="en-US" sz="4800" b="1" i="0" u="none" strike="noStrike" kern="1200" cap="none" spc="0" normalizeH="0" baseline="0" noProof="0">
              <a:ln>
                <a:noFill/>
              </a:ln>
              <a:solidFill>
                <a:srgbClr val="FF0066"/>
              </a:solidFill>
              <a:effectLst/>
              <a:uLnTx/>
              <a:uFillTx/>
              <a:latin typeface="Calibri" panose="020F0502020204030204"/>
              <a:ea typeface="+mn-ea"/>
              <a:cs typeface="+mn-cs"/>
            </a:endParaRPr>
          </a:p>
        </p:txBody>
      </p:sp>
      <p:sp>
        <p:nvSpPr>
          <p:cNvPr id="13" name="TextBox 12"/>
          <p:cNvSpPr txBox="1"/>
          <p:nvPr/>
        </p:nvSpPr>
        <p:spPr>
          <a:xfrm>
            <a:off x="1894605" y="3355706"/>
            <a:ext cx="9121471" cy="830997"/>
          </a:xfrm>
          <a:prstGeom prst="rect">
            <a:avLst/>
          </a:prstGeom>
          <a:noFill/>
        </p:spPr>
        <p:txBody>
          <a:bodyPr wrap="square" rtlCol="0">
            <a:spAutoFit/>
          </a:bodyPr>
          <a:lstStyle/>
          <a:p>
            <a:pPr lvl="0" algn="ctr"/>
            <a:r>
              <a:rPr lang="vi-VN" sz="4800" b="1">
                <a:solidFill>
                  <a:prstClr val="black"/>
                </a:solidFill>
              </a:rPr>
              <a:t>xây dựng</a:t>
            </a:r>
            <a:endParaRPr kumimoji="0" lang="en-US" sz="4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792332" y="181212"/>
            <a:ext cx="9925148" cy="1268078"/>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7320" t="19121" r="28247" b="14583"/>
          <a:stretch>
            <a:fillRect/>
          </a:stretch>
        </p:blipFill>
        <p:spPr>
          <a:xfrm>
            <a:off x="-266031" y="2777897"/>
            <a:ext cx="2974132" cy="4048438"/>
          </a:xfrm>
          <a:prstGeom prst="rect">
            <a:avLst/>
          </a:prstGeom>
        </p:spPr>
      </p:pic>
      <p:sp>
        <p:nvSpPr>
          <p:cNvPr id="12" name="TextBox 11"/>
          <p:cNvSpPr txBox="1"/>
          <p:nvPr/>
        </p:nvSpPr>
        <p:spPr>
          <a:xfrm>
            <a:off x="2727798" y="1807763"/>
            <a:ext cx="7455086" cy="830997"/>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vi-VN" sz="4800" b="1">
                <a:solidFill>
                  <a:srgbClr val="FF0066"/>
                </a:solidFill>
                <a:latin typeface="Calibri" panose="020F0502020204030204"/>
              </a:rPr>
              <a:t>cường quốc năm châu </a:t>
            </a:r>
            <a:endParaRPr kumimoji="0" lang="en-US" sz="4800" b="1" i="0" u="none" strike="noStrike" kern="1200" cap="none" spc="0" normalizeH="0" baseline="0" noProof="0">
              <a:ln>
                <a:noFill/>
              </a:ln>
              <a:solidFill>
                <a:srgbClr val="FF0066"/>
              </a:solidFill>
              <a:effectLst/>
              <a:uLnTx/>
              <a:uFillTx/>
              <a:latin typeface="Calibri" panose="020F0502020204030204"/>
              <a:ea typeface="+mn-ea"/>
              <a:cs typeface="+mn-cs"/>
            </a:endParaRPr>
          </a:p>
        </p:txBody>
      </p:sp>
      <p:sp>
        <p:nvSpPr>
          <p:cNvPr id="13" name="TextBox 12"/>
          <p:cNvSpPr txBox="1"/>
          <p:nvPr/>
        </p:nvSpPr>
        <p:spPr>
          <a:xfrm>
            <a:off x="1894605" y="3355706"/>
            <a:ext cx="10009078" cy="830997"/>
          </a:xfrm>
          <a:prstGeom prst="rect">
            <a:avLst/>
          </a:prstGeom>
          <a:noFill/>
        </p:spPr>
        <p:txBody>
          <a:bodyPr wrap="square" rtlCol="0">
            <a:spAutoFit/>
          </a:bodyPr>
          <a:lstStyle/>
          <a:p>
            <a:pPr lvl="0" algn="ctr"/>
            <a:r>
              <a:rPr lang="vi-VN" sz="4800" b="1">
                <a:solidFill>
                  <a:prstClr val="black"/>
                </a:solidFill>
              </a:rPr>
              <a:t>các nước giàu mạnh trên thế giới</a:t>
            </a:r>
            <a:endParaRPr kumimoji="0" lang="en-US" sz="4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792332" y="181212"/>
            <a:ext cx="9925148" cy="1268078"/>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p:cNvSpPr/>
          <p:nvPr/>
        </p:nvSpPr>
        <p:spPr>
          <a:xfrm>
            <a:off x="288317" y="2390274"/>
            <a:ext cx="11810014" cy="3610476"/>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7320" t="19121" r="28247" b="14583"/>
          <a:stretch>
            <a:fillRect/>
          </a:stretch>
        </p:blipFill>
        <p:spPr>
          <a:xfrm>
            <a:off x="-266031" y="2777897"/>
            <a:ext cx="2974132" cy="4048438"/>
          </a:xfrm>
          <a:prstGeom prst="rect">
            <a:avLst/>
          </a:prstGeom>
        </p:spPr>
      </p:pic>
      <p:sp>
        <p:nvSpPr>
          <p:cNvPr id="12" name="TextBox 11"/>
          <p:cNvSpPr txBox="1"/>
          <p:nvPr/>
        </p:nvSpPr>
        <p:spPr>
          <a:xfrm>
            <a:off x="572316" y="1641810"/>
            <a:ext cx="11047368" cy="830997"/>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vi-VN" sz="4800" b="1">
                <a:solidFill>
                  <a:srgbClr val="FF0066"/>
                </a:solidFill>
                <a:latin typeface="Calibri" panose="020F0502020204030204"/>
              </a:rPr>
              <a:t>bao nhiêu cuộc chuyển biến khác thường </a:t>
            </a:r>
            <a:endParaRPr kumimoji="0" lang="en-US" sz="4800" b="1" i="0" u="none" strike="noStrike" kern="1200" cap="none" spc="0" normalizeH="0" baseline="0" noProof="0">
              <a:ln>
                <a:noFill/>
              </a:ln>
              <a:solidFill>
                <a:srgbClr val="FF0066"/>
              </a:solidFill>
              <a:effectLst/>
              <a:uLnTx/>
              <a:uFillTx/>
              <a:latin typeface="Calibri" panose="020F0502020204030204"/>
              <a:ea typeface="+mn-ea"/>
              <a:cs typeface="+mn-cs"/>
            </a:endParaRPr>
          </a:p>
        </p:txBody>
      </p:sp>
      <p:sp>
        <p:nvSpPr>
          <p:cNvPr id="13" name="TextBox 12"/>
          <p:cNvSpPr txBox="1"/>
          <p:nvPr/>
        </p:nvSpPr>
        <p:spPr>
          <a:xfrm>
            <a:off x="2194170" y="2490529"/>
            <a:ext cx="9121471" cy="3170099"/>
          </a:xfrm>
          <a:prstGeom prst="rect">
            <a:avLst/>
          </a:prstGeom>
          <a:noFill/>
        </p:spPr>
        <p:txBody>
          <a:bodyPr wrap="square" rtlCol="0">
            <a:spAutoFit/>
          </a:bodyPr>
          <a:lstStyle/>
          <a:p>
            <a:pPr lvl="0" algn="ctr"/>
            <a:r>
              <a:rPr lang="vi-VN" sz="4000" b="1">
                <a:solidFill>
                  <a:prstClr val="black"/>
                </a:solidFill>
              </a:rPr>
              <a:t>ý nói những sự kiện lớn từ giữa năm 1945 đến trước ngày khai giảng, nổi bật là công cuộc Cách mạng tháng Tám và sự ra đời của nước Việt Nam Dân chủ Cộng hoà</a:t>
            </a:r>
            <a:endParaRPr kumimoji="0" lang="en-US" sz="4000" b="1" i="0" u="none" strike="noStrike" kern="1200" cap="none" spc="0" normalizeH="0" baseline="0" noProof="0">
              <a:ln>
                <a:noFill/>
              </a:ln>
              <a:solidFill>
                <a:prstClr val="black"/>
              </a:solidFill>
              <a:effectLst/>
              <a:uLnTx/>
              <a:uFillTx/>
              <a:latin typeface="Calibri" panose="020F0502020204030204"/>
            </a:endParaRPr>
          </a:p>
        </p:txBody>
      </p:sp>
      <p:pic>
        <p:nvPicPr>
          <p:cNvPr id="1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792332" y="181212"/>
            <a:ext cx="9925148" cy="1268078"/>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p:cNvSpPr/>
          <p:nvPr/>
        </p:nvSpPr>
        <p:spPr>
          <a:xfrm>
            <a:off x="288317" y="2390274"/>
            <a:ext cx="11810014" cy="3610476"/>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7320" t="19121" r="28247" b="14583"/>
          <a:stretch>
            <a:fillRect/>
          </a:stretch>
        </p:blipFill>
        <p:spPr>
          <a:xfrm>
            <a:off x="-266031" y="2777897"/>
            <a:ext cx="2974132" cy="4048438"/>
          </a:xfrm>
          <a:prstGeom prst="rect">
            <a:avLst/>
          </a:prstGeom>
        </p:spPr>
      </p:pic>
      <p:sp>
        <p:nvSpPr>
          <p:cNvPr id="12" name="TextBox 11"/>
          <p:cNvSpPr txBox="1"/>
          <p:nvPr/>
        </p:nvSpPr>
        <p:spPr>
          <a:xfrm>
            <a:off x="3334158" y="1778584"/>
            <a:ext cx="5523684" cy="830997"/>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vi-VN" sz="4800" b="1">
                <a:solidFill>
                  <a:srgbClr val="FF0066"/>
                </a:solidFill>
                <a:latin typeface="Calibri" panose="020F0502020204030204"/>
              </a:rPr>
              <a:t>80 năm giời nô lệ </a:t>
            </a:r>
            <a:endParaRPr kumimoji="0" lang="en-US" sz="4800" b="1" i="0" u="none" strike="noStrike" kern="1200" cap="none" spc="0" normalizeH="0" baseline="0" noProof="0">
              <a:ln>
                <a:noFill/>
              </a:ln>
              <a:solidFill>
                <a:srgbClr val="FF0066"/>
              </a:solidFill>
              <a:effectLst/>
              <a:uLnTx/>
              <a:uFillTx/>
              <a:latin typeface="Calibri" panose="020F0502020204030204"/>
              <a:ea typeface="+mn-ea"/>
              <a:cs typeface="+mn-cs"/>
            </a:endParaRPr>
          </a:p>
        </p:txBody>
      </p:sp>
      <p:sp>
        <p:nvSpPr>
          <p:cNvPr id="13" name="TextBox 12"/>
          <p:cNvSpPr txBox="1"/>
          <p:nvPr/>
        </p:nvSpPr>
        <p:spPr>
          <a:xfrm>
            <a:off x="3011610" y="3659885"/>
            <a:ext cx="6168780" cy="1323439"/>
          </a:xfrm>
          <a:prstGeom prst="rect">
            <a:avLst/>
          </a:prstGeom>
          <a:noFill/>
        </p:spPr>
        <p:txBody>
          <a:bodyPr wrap="square" rtlCol="0">
            <a:spAutoFit/>
          </a:bodyPr>
          <a:lstStyle/>
          <a:p>
            <a:pPr lvl="0" algn="ctr"/>
            <a:r>
              <a:rPr lang="vi-VN" sz="4000" b="1">
                <a:solidFill>
                  <a:prstClr val="black"/>
                </a:solidFill>
              </a:rPr>
              <a:t>80 năm nước ta bị thực dân Pháp đô hộ</a:t>
            </a: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792332" y="181212"/>
            <a:ext cx="9925148" cy="1268078"/>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7" name="Rectangle: Rounded Corners 26"/>
          <p:cNvSpPr/>
          <p:nvPr/>
        </p:nvSpPr>
        <p:spPr>
          <a:xfrm>
            <a:off x="383984" y="3381317"/>
            <a:ext cx="5078897" cy="287587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53674" y="3533163"/>
            <a:ext cx="4681483" cy="2499467"/>
          </a:xfrm>
          <a:prstGeom prst="rect">
            <a:avLst/>
          </a:prstGeom>
          <a:noFill/>
        </p:spPr>
        <p:txBody>
          <a:bodyPr wrap="square" rtlCol="0">
            <a:spAutoFit/>
          </a:bodyPr>
          <a:lstStyle/>
          <a:p>
            <a:pPr>
              <a:lnSpc>
                <a:spcPct val="150000"/>
              </a:lnSpc>
            </a:pPr>
            <a:r>
              <a:rPr lang="en-US" sz="3600">
                <a:latin typeface="UTM Duepuntozero" panose="02040603050506020204" pitchFamily="18" charset="0"/>
              </a:rPr>
              <a:t>Phân công đọc theo đoạn.</a:t>
            </a:r>
            <a:endParaRPr lang="en-US" sz="3600">
              <a:latin typeface="UTM Duepuntozero" panose="02040603050506020204" pitchFamily="18" charset="0"/>
            </a:endParaRPr>
          </a:p>
          <a:p>
            <a:pPr>
              <a:lnSpc>
                <a:spcPct val="150000"/>
              </a:lnSpc>
            </a:pPr>
            <a:r>
              <a:rPr lang="en-US" sz="3600">
                <a:latin typeface="UTM Duepuntozero" panose="02040603050506020204" pitchFamily="18" charset="0"/>
              </a:rPr>
              <a:t>Tất cả thành viên đều đọc.</a:t>
            </a:r>
            <a:endParaRPr lang="en-US" sz="3600">
              <a:latin typeface="UTM Duepuntozero" panose="02040603050506020204" pitchFamily="18" charset="0"/>
            </a:endParaRPr>
          </a:p>
          <a:p>
            <a:pPr>
              <a:lnSpc>
                <a:spcPct val="150000"/>
              </a:lnSpc>
            </a:pPr>
            <a:r>
              <a:rPr lang="en-US" sz="3600">
                <a:latin typeface="UTM Duepuntozero" panose="02040603050506020204" pitchFamily="18" charset="0"/>
              </a:rPr>
              <a:t>Giải nghĩa từ cùng nhau.</a:t>
            </a:r>
            <a:endParaRPr lang="en-US" sz="3600">
              <a:latin typeface="UTM Duepuntozero" panose="02040603050506020204" pitchFamily="18" charset="0"/>
            </a:endParaRPr>
          </a:p>
        </p:txBody>
      </p:sp>
      <p:grpSp>
        <p:nvGrpSpPr>
          <p:cNvPr id="59" name="Group 58"/>
          <p:cNvGrpSpPr/>
          <p:nvPr/>
        </p:nvGrpSpPr>
        <p:grpSpPr>
          <a:xfrm>
            <a:off x="1340327" y="2808083"/>
            <a:ext cx="3008632" cy="894973"/>
            <a:chOff x="1419116" y="2844599"/>
            <a:chExt cx="3008632" cy="894973"/>
          </a:xfrm>
        </p:grpSpPr>
        <p:pic>
          <p:nvPicPr>
            <p:cNvPr id="2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116" y="2860618"/>
              <a:ext cx="3008632" cy="878954"/>
            </a:xfrm>
            <a:prstGeom prst="rect">
              <a:avLst/>
            </a:prstGeom>
          </p:spPr>
        </p:pic>
        <p:sp>
          <p:nvSpPr>
            <p:cNvPr id="30" name="TextBox 29"/>
            <p:cNvSpPr txBox="1"/>
            <p:nvPr/>
          </p:nvSpPr>
          <p:spPr>
            <a:xfrm>
              <a:off x="2060470" y="2844599"/>
              <a:ext cx="2066925" cy="707886"/>
            </a:xfrm>
            <a:prstGeom prst="rect">
              <a:avLst/>
            </a:prstGeom>
            <a:noFill/>
          </p:spPr>
          <p:txBody>
            <a:bodyPr wrap="square" rtlCol="0">
              <a:spAutoFit/>
              <a:scene3d>
                <a:camera prst="obliqueTopLeft"/>
                <a:lightRig rig="threePt" dir="t"/>
              </a:scene3d>
            </a:bodyPr>
            <a:lstStyle/>
            <a:p>
              <a:r>
                <a:rPr lang="en-US" sz="4000" b="1">
                  <a:ln>
                    <a:solidFill>
                      <a:sysClr val="windowText" lastClr="000000"/>
                    </a:solidFill>
                  </a:ln>
                  <a:solidFill>
                    <a:srgbClr val="FF0000"/>
                  </a:solidFill>
                  <a:latin typeface="UVN Banh Mi" pitchFamily="2" charset="0"/>
                </a:rPr>
                <a:t>Yêu cầu</a:t>
              </a:r>
              <a:endParaRPr lang="en-US" sz="4000" b="1">
                <a:ln>
                  <a:solidFill>
                    <a:sysClr val="windowText" lastClr="000000"/>
                  </a:solidFill>
                </a:ln>
                <a:solidFill>
                  <a:srgbClr val="FF0000"/>
                </a:solidFill>
                <a:latin typeface="UVN Banh Mi" pitchFamily="2" charset="0"/>
              </a:endParaRPr>
            </a:p>
          </p:txBody>
        </p:sp>
      </p:grpSp>
      <p:pic>
        <p:nvPicPr>
          <p:cNvPr id="31" name="Graphic 30" descr="Badge Tick1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473" y="3717350"/>
            <a:ext cx="560531" cy="575070"/>
          </a:xfrm>
          <a:prstGeom prst="rect">
            <a:avLst/>
          </a:prstGeom>
        </p:spPr>
      </p:pic>
      <p:pic>
        <p:nvPicPr>
          <p:cNvPr id="32" name="Graphic 31" descr="Badge Tick1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473" y="4594724"/>
            <a:ext cx="560531" cy="575070"/>
          </a:xfrm>
          <a:prstGeom prst="rect">
            <a:avLst/>
          </a:prstGeom>
        </p:spPr>
      </p:pic>
      <p:pic>
        <p:nvPicPr>
          <p:cNvPr id="33" name="Graphic 32" descr="Badge Tick1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473" y="5419135"/>
            <a:ext cx="560531" cy="575070"/>
          </a:xfrm>
          <a:prstGeom prst="rect">
            <a:avLst/>
          </a:prstGeom>
        </p:spPr>
      </p:pic>
      <p:sp>
        <p:nvSpPr>
          <p:cNvPr id="34" name="Rectangle: Rounded Corners 33"/>
          <p:cNvSpPr/>
          <p:nvPr/>
        </p:nvSpPr>
        <p:spPr>
          <a:xfrm>
            <a:off x="5608708" y="345402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96593" y="2822612"/>
            <a:ext cx="4176291" cy="949903"/>
          </a:xfrm>
          <a:prstGeom prst="rect">
            <a:avLst/>
          </a:prstGeom>
        </p:spPr>
      </p:pic>
      <p:sp>
        <p:nvSpPr>
          <p:cNvPr id="36" name="TextBox 35"/>
          <p:cNvSpPr txBox="1"/>
          <p:nvPr/>
        </p:nvSpPr>
        <p:spPr>
          <a:xfrm>
            <a:off x="5716090" y="3631072"/>
            <a:ext cx="5374755" cy="2499467"/>
          </a:xfrm>
          <a:prstGeom prst="rect">
            <a:avLst/>
          </a:prstGeom>
          <a:noFill/>
        </p:spPr>
        <p:txBody>
          <a:bodyPr wrap="square" rtlCol="0">
            <a:spAutoFit/>
          </a:bodyPr>
          <a:lstStyle/>
          <a:p>
            <a:pPr>
              <a:lnSpc>
                <a:spcPct val="150000"/>
              </a:lnSpc>
            </a:pPr>
            <a:r>
              <a:rPr lang="en-US" sz="3600">
                <a:latin typeface="UTM Duepuntozero" panose="02040603050506020204" pitchFamily="18" charset="0"/>
              </a:rPr>
              <a:t>1. Đọc đúng.</a:t>
            </a:r>
            <a:endParaRPr lang="en-US" sz="3600">
              <a:latin typeface="UTM Duepuntozero" panose="02040603050506020204" pitchFamily="18" charset="0"/>
            </a:endParaRPr>
          </a:p>
          <a:p>
            <a:pPr>
              <a:lnSpc>
                <a:spcPct val="150000"/>
              </a:lnSpc>
            </a:pPr>
            <a:r>
              <a:rPr lang="en-US" sz="3600">
                <a:latin typeface="UTM Duepuntozero" panose="02040603050506020204" pitchFamily="18" charset="0"/>
              </a:rPr>
              <a:t>2. Đọc to rõ.</a:t>
            </a:r>
            <a:endParaRPr lang="en-US" sz="3600">
              <a:latin typeface="UTM Duepuntozero" panose="02040603050506020204" pitchFamily="18" charset="0"/>
            </a:endParaRPr>
          </a:p>
          <a:p>
            <a:pPr>
              <a:lnSpc>
                <a:spcPct val="150000"/>
              </a:lnSpc>
            </a:pPr>
            <a:r>
              <a:rPr lang="en-US" sz="3600">
                <a:latin typeface="UTM Duepuntozero" panose="02040603050506020204" pitchFamily="18" charset="0"/>
              </a:rPr>
              <a:t>3. Ngắt nghỉ đúng nhịp</a:t>
            </a:r>
            <a:endParaRPr lang="en-US" sz="3600">
              <a:latin typeface="UTM Duepuntozero" panose="02040603050506020204" pitchFamily="18" charset="0"/>
            </a:endParaRPr>
          </a:p>
        </p:txBody>
      </p:sp>
      <p:grpSp>
        <p:nvGrpSpPr>
          <p:cNvPr id="37" name="Group 36"/>
          <p:cNvGrpSpPr/>
          <p:nvPr/>
        </p:nvGrpSpPr>
        <p:grpSpPr>
          <a:xfrm>
            <a:off x="7950455" y="369283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7950455" y="4517202"/>
            <a:ext cx="1885916" cy="814430"/>
            <a:chOff x="8692723" y="3557795"/>
            <a:chExt cx="1885916" cy="814430"/>
          </a:xfrm>
        </p:grpSpPr>
        <p:pic>
          <p:nvPicPr>
            <p:cNvPr id="42"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10032615" y="5316109"/>
            <a:ext cx="1885916" cy="814430"/>
            <a:chOff x="8692723" y="3557795"/>
            <a:chExt cx="1885916" cy="814430"/>
          </a:xfrm>
        </p:grpSpPr>
        <p:pic>
          <p:nvPicPr>
            <p:cNvPr id="46"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p:cNvSpPr txBox="1"/>
          <p:nvPr/>
        </p:nvSpPr>
        <p:spPr>
          <a:xfrm>
            <a:off x="6934944" y="2839897"/>
            <a:ext cx="3837940" cy="707886"/>
          </a:xfrm>
          <a:prstGeom prst="rect">
            <a:avLst/>
          </a:prstGeom>
          <a:noFill/>
        </p:spPr>
        <p:txBody>
          <a:bodyPr wrap="square" rtlCol="0">
            <a:spAutoFit/>
            <a:scene3d>
              <a:camera prst="obliqueTopLeft"/>
              <a:lightRig rig="threePt" dir="t"/>
            </a:scene3d>
          </a:bodyPr>
          <a:lstStyle/>
          <a:p>
            <a:r>
              <a:rPr lang="en-US" sz="4000" b="1">
                <a:ln>
                  <a:solidFill>
                    <a:schemeClr val="tx1"/>
                  </a:solidFill>
                </a:ln>
                <a:solidFill>
                  <a:srgbClr val="FF0000"/>
                </a:solidFill>
                <a:latin typeface="UVN Banh Mi" pitchFamily="2" charset="0"/>
              </a:rPr>
              <a:t>Tiêu chí đánh giá</a:t>
            </a:r>
            <a:endParaRPr lang="en-US" sz="4000" b="1">
              <a:ln>
                <a:solidFill>
                  <a:schemeClr val="tx1"/>
                </a:solidFill>
              </a:ln>
              <a:solidFill>
                <a:srgbClr val="FF0000"/>
              </a:solidFill>
              <a:latin typeface="UVN Banh Mi" pitchFamily="2" charset="0"/>
            </a:endParaRPr>
          </a:p>
        </p:txBody>
      </p:sp>
      <p:pic>
        <p:nvPicPr>
          <p:cNvPr id="60"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4833002" y="572920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438421" y="407799"/>
            <a:ext cx="11315157" cy="219475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par>
                                <p:cTn id="10" presetID="12"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p:tgtEl>
                                          <p:spTgt spid="35"/>
                                        </p:tgtEl>
                                        <p:attrNameLst>
                                          <p:attrName>ppt_y</p:attrName>
                                        </p:attrNameLst>
                                      </p:cBhvr>
                                      <p:tavLst>
                                        <p:tav tm="0">
                                          <p:val>
                                            <p:strVal val="#ppt_y+#ppt_h*1.125000"/>
                                          </p:val>
                                        </p:tav>
                                        <p:tav tm="100000">
                                          <p:val>
                                            <p:strVal val="#ppt_y"/>
                                          </p:val>
                                        </p:tav>
                                      </p:tavLst>
                                    </p:anim>
                                    <p:animEffect transition="in" filter="wipe(up)">
                                      <p:cBhvr>
                                        <p:cTn id="13" dur="500"/>
                                        <p:tgtEl>
                                          <p:spTgt spid="3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p:tgtEl>
                                          <p:spTgt spid="49"/>
                                        </p:tgtEl>
                                        <p:attrNameLst>
                                          <p:attrName>ppt_y</p:attrName>
                                        </p:attrNameLst>
                                      </p:cBhvr>
                                      <p:tavLst>
                                        <p:tav tm="0">
                                          <p:val>
                                            <p:strVal val="#ppt_y+#ppt_h*1.125000"/>
                                          </p:val>
                                        </p:tav>
                                        <p:tav tm="100000">
                                          <p:val>
                                            <p:strVal val="#ppt_y"/>
                                          </p:val>
                                        </p:tav>
                                      </p:tavLst>
                                    </p:anim>
                                    <p:animEffect transition="in" filter="wipe(up)">
                                      <p:cBhvr>
                                        <p:cTn id="17" dur="500"/>
                                        <p:tgtEl>
                                          <p:spTgt spid="49"/>
                                        </p:tgtEl>
                                      </p:cBhvr>
                                    </p:animEffect>
                                  </p:childTnLst>
                                </p:cTn>
                              </p:par>
                              <p:par>
                                <p:cTn id="18" presetID="42" presetClass="entr" presetSubtype="0" fill="hold" grpId="0" nodeType="withEffect">
                                  <p:stCondLst>
                                    <p:cond delay="225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25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25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225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4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1" name="Rectangle: Rounded Corners 10"/>
          <p:cNvSpPr/>
          <p:nvPr/>
        </p:nvSpPr>
        <p:spPr>
          <a:xfrm>
            <a:off x="3030886" y="3431280"/>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18771" y="2799865"/>
            <a:ext cx="4176291" cy="949903"/>
          </a:xfrm>
          <a:prstGeom prst="rect">
            <a:avLst/>
          </a:prstGeom>
        </p:spPr>
      </p:pic>
      <p:sp>
        <p:nvSpPr>
          <p:cNvPr id="13" name="TextBox 12"/>
          <p:cNvSpPr txBox="1"/>
          <p:nvPr/>
        </p:nvSpPr>
        <p:spPr>
          <a:xfrm>
            <a:off x="3138268" y="3608325"/>
            <a:ext cx="5374755" cy="2499467"/>
          </a:xfrm>
          <a:prstGeom prst="rect">
            <a:avLst/>
          </a:prstGeom>
          <a:noFill/>
        </p:spPr>
        <p:txBody>
          <a:bodyPr wrap="square" rtlCol="0">
            <a:spAutoFit/>
          </a:bodyPr>
          <a:lstStyle/>
          <a:p>
            <a:pPr>
              <a:lnSpc>
                <a:spcPct val="150000"/>
              </a:lnSpc>
            </a:pPr>
            <a:r>
              <a:rPr lang="en-US" sz="3600">
                <a:latin typeface="UTM Duepuntozero" panose="02040603050506020204" pitchFamily="18" charset="0"/>
              </a:rPr>
              <a:t>1. Đọc đúng.</a:t>
            </a:r>
            <a:endParaRPr lang="en-US" sz="3600">
              <a:latin typeface="UTM Duepuntozero" panose="02040603050506020204" pitchFamily="18" charset="0"/>
            </a:endParaRPr>
          </a:p>
          <a:p>
            <a:pPr>
              <a:lnSpc>
                <a:spcPct val="150000"/>
              </a:lnSpc>
            </a:pPr>
            <a:r>
              <a:rPr lang="en-US" sz="3600">
                <a:latin typeface="UTM Duepuntozero" panose="02040603050506020204" pitchFamily="18" charset="0"/>
              </a:rPr>
              <a:t>2. Đọc to rõ.</a:t>
            </a:r>
            <a:endParaRPr lang="en-US" sz="3600">
              <a:latin typeface="UTM Duepuntozero" panose="02040603050506020204" pitchFamily="18" charset="0"/>
            </a:endParaRPr>
          </a:p>
          <a:p>
            <a:pPr>
              <a:lnSpc>
                <a:spcPct val="150000"/>
              </a:lnSpc>
            </a:pPr>
            <a:r>
              <a:rPr lang="en-US" sz="3600">
                <a:latin typeface="UTM Duepuntozero" panose="02040603050506020204" pitchFamily="18" charset="0"/>
              </a:rPr>
              <a:t>3. Ngắt nghỉ đúng nhịp</a:t>
            </a:r>
            <a:endParaRPr lang="en-US" sz="3600">
              <a:latin typeface="UTM Duepuntozero" panose="02040603050506020204" pitchFamily="18" charset="0"/>
            </a:endParaRPr>
          </a:p>
        </p:txBody>
      </p:sp>
      <p:grpSp>
        <p:nvGrpSpPr>
          <p:cNvPr id="14" name="Group 13"/>
          <p:cNvGrpSpPr/>
          <p:nvPr/>
        </p:nvGrpSpPr>
        <p:grpSpPr>
          <a:xfrm>
            <a:off x="5372633" y="3670083"/>
            <a:ext cx="1885916" cy="814430"/>
            <a:chOff x="8692723" y="3557795"/>
            <a:chExt cx="1885916" cy="814430"/>
          </a:xfrm>
        </p:grpSpPr>
        <p:pic>
          <p:nvPicPr>
            <p:cNvPr id="15"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5372633" y="4494455"/>
            <a:ext cx="1885916" cy="814430"/>
            <a:chOff x="8692723" y="3557795"/>
            <a:chExt cx="1885916" cy="814430"/>
          </a:xfrm>
        </p:grpSpPr>
        <p:pic>
          <p:nvPicPr>
            <p:cNvPr id="19"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7454793" y="5293362"/>
            <a:ext cx="1885916" cy="814430"/>
            <a:chOff x="8692723" y="3557795"/>
            <a:chExt cx="1885916" cy="814430"/>
          </a:xfrm>
        </p:grpSpPr>
        <p:pic>
          <p:nvPicPr>
            <p:cNvPr id="23"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4357122" y="2817150"/>
            <a:ext cx="3837940" cy="707886"/>
          </a:xfrm>
          <a:prstGeom prst="rect">
            <a:avLst/>
          </a:prstGeom>
          <a:noFill/>
        </p:spPr>
        <p:txBody>
          <a:bodyPr wrap="square" rtlCol="0">
            <a:spAutoFit/>
            <a:scene3d>
              <a:camera prst="obliqueTopLeft"/>
              <a:lightRig rig="threePt" dir="t"/>
            </a:scene3d>
          </a:bodyPr>
          <a:lstStyle/>
          <a:p>
            <a:r>
              <a:rPr lang="en-US" sz="4000" b="1">
                <a:ln>
                  <a:solidFill>
                    <a:schemeClr val="tx1"/>
                  </a:solidFill>
                </a:ln>
                <a:solidFill>
                  <a:srgbClr val="FF0000"/>
                </a:solidFill>
                <a:latin typeface="UVN Banh Mi" pitchFamily="2" charset="0"/>
              </a:rPr>
              <a:t>Tiêu chí đánh giá</a:t>
            </a:r>
            <a:endParaRPr lang="en-US" sz="4000" b="1">
              <a:ln>
                <a:solidFill>
                  <a:schemeClr val="tx1"/>
                </a:solidFill>
              </a:ln>
              <a:solidFill>
                <a:srgbClr val="FF0000"/>
              </a:solidFill>
              <a:latin typeface="UVN Banh Mi" pitchFamily="2" charset="0"/>
            </a:endParaRPr>
          </a:p>
        </p:txBody>
      </p:sp>
      <p:pic>
        <p:nvPicPr>
          <p:cNvPr id="1026"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24" b="92257" l="9752" r="89894">
                        <a14:foregroundMark x1="53546" y1="1153" x2="53901" y2="25865"/>
                        <a14:foregroundMark x1="62766" y1="34596" x2="66135" y2="42339"/>
                        <a14:foregroundMark x1="58688" y1="33937" x2="62766" y2="45634"/>
                        <a14:foregroundMark x1="44681" y1="35091" x2="50532" y2="55025"/>
                        <a14:foregroundMark x1="51773" y1="30148" x2="53369" y2="51400"/>
                        <a14:foregroundMark x1="51418" y1="36409" x2="56206" y2="53707"/>
                        <a14:foregroundMark x1="51241" y1="42339" x2="51241" y2="56507"/>
                        <a14:foregroundMark x1="44326" y1="42010" x2="44858" y2="54530"/>
                        <a14:foregroundMark x1="38298" y1="40692" x2="38298" y2="40692"/>
                        <a14:foregroundMark x1="39539" y1="41186" x2="39184" y2="37068"/>
                        <a14:foregroundMark x1="39894" y1="44811" x2="43085" y2="51400"/>
                        <a14:foregroundMark x1="44326" y1="90280" x2="50177" y2="81878"/>
                        <a14:foregroundMark x1="50177" y1="81878" x2="49113" y2="78583"/>
                        <a14:foregroundMark x1="60816" y1="91433" x2="59220" y2="77265"/>
                        <a14:foregroundMark x1="61348" y1="91928" x2="61348" y2="91928"/>
                        <a14:foregroundMark x1="63652" y1="91928" x2="61348" y2="79736"/>
                        <a14:foregroundMark x1="59574" y1="92257" x2="59220" y2="86985"/>
                        <a14:foregroundMark x1="49645" y1="91104" x2="49645" y2="91104"/>
                        <a14:foregroundMark x1="43972" y1="91763" x2="43972" y2="91763"/>
                        <a14:foregroundMark x1="42553" y1="91763" x2="42553" y2="91763"/>
                        <a14:foregroundMark x1="41312" y1="91763" x2="41312" y2="91763"/>
                        <a14:foregroundMark x1="52660" y1="29819" x2="49113" y2="5107"/>
                        <a14:foregroundMark x1="57979" y1="91104" x2="57979" y2="91104"/>
                      </a14:backgroundRemoval>
                    </a14:imgEffect>
                  </a14:imgLayer>
                </a14:imgProps>
              </a:ext>
              <a:ext uri="{28A0092B-C50C-407E-A947-70E740481C1C}">
                <a14:useLocalDpi xmlns:a14="http://schemas.microsoft.com/office/drawing/2010/main" val="0"/>
              </a:ext>
            </a:extLst>
          </a:blip>
          <a:srcRect l="24706" r="26703" b="3844"/>
          <a:stretch>
            <a:fillRect/>
          </a:stretch>
        </p:blipFill>
        <p:spPr bwMode="auto">
          <a:xfrm>
            <a:off x="9098233" y="2368667"/>
            <a:ext cx="2190011" cy="4664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202456" y="2354084"/>
            <a:ext cx="2815641" cy="4578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482868" y="387244"/>
            <a:ext cx="11248095" cy="21886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par>
                                <p:cTn id="13" presetID="42" presetClass="entr" presetSubtype="0" fill="hold" grpId="0" nodeType="withEffect">
                                  <p:stCondLst>
                                    <p:cond delay="7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13" name="Rectangle: Rounded Corners 12"/>
          <p:cNvSpPr/>
          <p:nvPr/>
        </p:nvSpPr>
        <p:spPr>
          <a:xfrm>
            <a:off x="123986" y="728420"/>
            <a:ext cx="11856203" cy="6025471"/>
          </a:xfrm>
          <a:custGeom>
            <a:avLst/>
            <a:gdLst>
              <a:gd name="connsiteX0" fmla="*/ 0 w 11856203"/>
              <a:gd name="connsiteY0" fmla="*/ 1004265 h 6025471"/>
              <a:gd name="connsiteX1" fmla="*/ 1004265 w 11856203"/>
              <a:gd name="connsiteY1" fmla="*/ 0 h 6025471"/>
              <a:gd name="connsiteX2" fmla="*/ 10851938 w 11856203"/>
              <a:gd name="connsiteY2" fmla="*/ 0 h 6025471"/>
              <a:gd name="connsiteX3" fmla="*/ 11856203 w 11856203"/>
              <a:gd name="connsiteY3" fmla="*/ 1004265 h 6025471"/>
              <a:gd name="connsiteX4" fmla="*/ 11856203 w 11856203"/>
              <a:gd name="connsiteY4" fmla="*/ 5021206 h 6025471"/>
              <a:gd name="connsiteX5" fmla="*/ 10851938 w 11856203"/>
              <a:gd name="connsiteY5" fmla="*/ 6025471 h 6025471"/>
              <a:gd name="connsiteX6" fmla="*/ 1004265 w 11856203"/>
              <a:gd name="connsiteY6" fmla="*/ 6025471 h 6025471"/>
              <a:gd name="connsiteX7" fmla="*/ 0 w 11856203"/>
              <a:gd name="connsiteY7" fmla="*/ 5021206 h 6025471"/>
              <a:gd name="connsiteX8" fmla="*/ 0 w 11856203"/>
              <a:gd name="connsiteY8" fmla="*/ 1004265 h 602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6203" h="6025471" fill="none" extrusionOk="0">
                <a:moveTo>
                  <a:pt x="0" y="1004265"/>
                </a:moveTo>
                <a:cubicBezTo>
                  <a:pt x="1716" y="496065"/>
                  <a:pt x="492469" y="71905"/>
                  <a:pt x="1004265" y="0"/>
                </a:cubicBezTo>
                <a:cubicBezTo>
                  <a:pt x="3481067" y="72427"/>
                  <a:pt x="8299819" y="61419"/>
                  <a:pt x="10851938" y="0"/>
                </a:cubicBezTo>
                <a:cubicBezTo>
                  <a:pt x="11399115" y="-51371"/>
                  <a:pt x="11817769" y="438000"/>
                  <a:pt x="11856203" y="1004265"/>
                </a:cubicBezTo>
                <a:cubicBezTo>
                  <a:pt x="11957079" y="2405588"/>
                  <a:pt x="11748890" y="3033865"/>
                  <a:pt x="11856203" y="5021206"/>
                </a:cubicBezTo>
                <a:cubicBezTo>
                  <a:pt x="11857974" y="5566856"/>
                  <a:pt x="11362021" y="5975521"/>
                  <a:pt x="10851938" y="6025471"/>
                </a:cubicBezTo>
                <a:cubicBezTo>
                  <a:pt x="6188812" y="6055298"/>
                  <a:pt x="5431952" y="5946165"/>
                  <a:pt x="1004265" y="6025471"/>
                </a:cubicBezTo>
                <a:cubicBezTo>
                  <a:pt x="487311" y="6021211"/>
                  <a:pt x="-76547" y="5590983"/>
                  <a:pt x="0" y="5021206"/>
                </a:cubicBezTo>
                <a:cubicBezTo>
                  <a:pt x="50037" y="3390575"/>
                  <a:pt x="770" y="1718075"/>
                  <a:pt x="0" y="1004265"/>
                </a:cubicBezTo>
                <a:close/>
              </a:path>
              <a:path w="11856203" h="6025471" stroke="0" extrusionOk="0">
                <a:moveTo>
                  <a:pt x="0" y="1004265"/>
                </a:moveTo>
                <a:cubicBezTo>
                  <a:pt x="26106" y="456741"/>
                  <a:pt x="472326" y="47296"/>
                  <a:pt x="1004265" y="0"/>
                </a:cubicBezTo>
                <a:cubicBezTo>
                  <a:pt x="2269115" y="123000"/>
                  <a:pt x="8349213" y="-96860"/>
                  <a:pt x="10851938" y="0"/>
                </a:cubicBezTo>
                <a:cubicBezTo>
                  <a:pt x="11385197" y="-16295"/>
                  <a:pt x="11882784" y="396037"/>
                  <a:pt x="11856203" y="1004265"/>
                </a:cubicBezTo>
                <a:cubicBezTo>
                  <a:pt x="11859376" y="2246898"/>
                  <a:pt x="11950470" y="4050444"/>
                  <a:pt x="11856203" y="5021206"/>
                </a:cubicBezTo>
                <a:cubicBezTo>
                  <a:pt x="11812915" y="5591529"/>
                  <a:pt x="11356654" y="6017300"/>
                  <a:pt x="10851938" y="6025471"/>
                </a:cubicBezTo>
                <a:cubicBezTo>
                  <a:pt x="8244656" y="5864764"/>
                  <a:pt x="3575776" y="6065138"/>
                  <a:pt x="1004265" y="6025471"/>
                </a:cubicBezTo>
                <a:cubicBezTo>
                  <a:pt x="350395" y="6005429"/>
                  <a:pt x="-29148" y="5562641"/>
                  <a:pt x="0" y="5021206"/>
                </a:cubicBezTo>
                <a:cubicBezTo>
                  <a:pt x="32216" y="3212333"/>
                  <a:pt x="57206" y="2039636"/>
                  <a:pt x="0" y="1004265"/>
                </a:cubicBezTo>
                <a:close/>
              </a:path>
            </a:pathLst>
          </a:cu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09601" y="1400075"/>
            <a:ext cx="11402122" cy="603755"/>
          </a:xfrm>
          <a:prstGeom prst="rect">
            <a:avLst/>
          </a:prstGeom>
          <a:noFill/>
        </p:spPr>
        <p:txBody>
          <a:bodyPr wrap="square" rtlCol="0">
            <a:spAutoFit/>
          </a:bodyPr>
          <a:lstStyle/>
          <a:p>
            <a:pPr algn="just">
              <a:lnSpc>
                <a:spcPct val="110000"/>
              </a:lnSpc>
            </a:pPr>
            <a:r>
              <a:rPr lang="vi-VN" sz="3200"/>
              <a:t>Trao đổi được suy nghĩ của em khi đọc đoạn thơ của Bác Hồ.</a:t>
            </a:r>
            <a:endParaRPr lang="en-US" sz="3200"/>
          </a:p>
        </p:txBody>
      </p:sp>
      <p:sp>
        <p:nvSpPr>
          <p:cNvPr id="15" name="TextBox 14"/>
          <p:cNvSpPr txBox="1"/>
          <p:nvPr/>
        </p:nvSpPr>
        <p:spPr>
          <a:xfrm>
            <a:off x="1028699" y="2220144"/>
            <a:ext cx="10763221" cy="3842142"/>
          </a:xfrm>
          <a:prstGeom prst="rect">
            <a:avLst/>
          </a:prstGeom>
          <a:noFill/>
        </p:spPr>
        <p:txBody>
          <a:bodyPr wrap="square" rtlCol="0">
            <a:spAutoFit/>
          </a:bodyPr>
          <a:lstStyle/>
          <a:p>
            <a:pPr algn="just">
              <a:lnSpc>
                <a:spcPct val="110000"/>
              </a:lnSpc>
            </a:pPr>
            <a:r>
              <a:rPr lang="vi-VN" sz="3200"/>
              <a:t>– Nêu được phỏng đoán về nội dung bài đọc qua tên bài, hoạt động khởi động và tranh minh hoạ.</a:t>
            </a:r>
            <a:endParaRPr lang="vi-VN" sz="3200"/>
          </a:p>
          <a:p>
            <a:pPr algn="just">
              <a:lnSpc>
                <a:spcPct val="110000"/>
              </a:lnSpc>
            </a:pPr>
            <a:r>
              <a:rPr lang="vi-VN" sz="3200"/>
              <a:t>– Đọc trôi chảy bài đọc, ngắt nghỉ đúng dấu câu, đúng logic ngữ nghĩa; trả lời được các câu hỏi tìm hiểu bài. Hiểu được nội dung của bài đọc: </a:t>
            </a:r>
            <a:r>
              <a:rPr lang="vi-VN" sz="3200" i="1"/>
              <a:t>Bác Hồ khuyên HS cố gắng học tập, rèn luyện để kế tục sự nghiệp của cha ông, xây dựng nước Việt Nam văn minh, giàu mạnh.</a:t>
            </a:r>
            <a:endParaRPr lang="vi-VN" sz="3200" i="1"/>
          </a:p>
        </p:txBody>
      </p:sp>
      <p:pic>
        <p:nvPicPr>
          <p:cNvPr id="16" name="Picture 2" descr="Trái xoài png | PNGEg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181" b="94393" l="5460" r="97989">
                        <a14:foregroundMark x1="44828" y1="2181" x2="44828" y2="2181"/>
                        <a14:foregroundMark x1="48851" y1="18380" x2="48851" y2="18380"/>
                        <a14:foregroundMark x1="54598" y1="19315" x2="54598" y2="19315"/>
                        <a14:foregroundMark x1="97989" y1="33333" x2="97989" y2="33333"/>
                        <a14:foregroundMark x1="5460" y1="51713" x2="5460" y2="51713"/>
                        <a14:foregroundMark x1="45115" y1="94393" x2="45115" y2="94393"/>
                      </a14:backgroundRemoval>
                    </a14:imgEffect>
                  </a14:imgLayer>
                </a14:imgProps>
              </a:ext>
              <a:ext uri="{28A0092B-C50C-407E-A947-70E740481C1C}">
                <a14:useLocalDpi xmlns:a14="http://schemas.microsoft.com/office/drawing/2010/main" val="0"/>
              </a:ext>
            </a:extLst>
          </a:blip>
          <a:srcRect/>
          <a:stretch>
            <a:fillRect/>
          </a:stretch>
        </p:blipFill>
        <p:spPr bwMode="auto">
          <a:xfrm rot="18745380">
            <a:off x="13626" y="1249581"/>
            <a:ext cx="866430" cy="7992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rái xoài png | PNGEg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181" b="94393" l="5460" r="97989">
                        <a14:foregroundMark x1="44828" y1="2181" x2="44828" y2="2181"/>
                        <a14:foregroundMark x1="48851" y1="18380" x2="48851" y2="18380"/>
                        <a14:foregroundMark x1="54598" y1="19315" x2="54598" y2="19315"/>
                        <a14:foregroundMark x1="97989" y1="33333" x2="97989" y2="33333"/>
                        <a14:foregroundMark x1="5460" y1="51713" x2="5460" y2="51713"/>
                        <a14:foregroundMark x1="45115" y1="94393" x2="45115" y2="94393"/>
                      </a14:backgroundRemoval>
                    </a14:imgEffect>
                  </a14:imgLayer>
                </a14:imgProps>
              </a:ext>
              <a:ext uri="{28A0092B-C50C-407E-A947-70E740481C1C}">
                <a14:useLocalDpi xmlns:a14="http://schemas.microsoft.com/office/drawing/2010/main" val="0"/>
              </a:ext>
            </a:extLst>
          </a:blip>
          <a:srcRect/>
          <a:stretch>
            <a:fillRect/>
          </a:stretch>
        </p:blipFill>
        <p:spPr bwMode="auto">
          <a:xfrm rot="18745380">
            <a:off x="210767" y="2255738"/>
            <a:ext cx="869008" cy="8015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rái xoài png | PNGEg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181" b="94393" l="5460" r="97989">
                        <a14:foregroundMark x1="44828" y1="2181" x2="44828" y2="2181"/>
                        <a14:foregroundMark x1="48851" y1="18380" x2="48851" y2="18380"/>
                        <a14:foregroundMark x1="54598" y1="19315" x2="54598" y2="19315"/>
                        <a14:foregroundMark x1="97989" y1="33333" x2="97989" y2="33333"/>
                        <a14:foregroundMark x1="5460" y1="51713" x2="5460" y2="51713"/>
                        <a14:foregroundMark x1="45115" y1="94393" x2="45115" y2="94393"/>
                      </a14:backgroundRemoval>
                    </a14:imgEffect>
                  </a14:imgLayer>
                </a14:imgProps>
              </a:ext>
              <a:ext uri="{28A0092B-C50C-407E-A947-70E740481C1C}">
                <a14:useLocalDpi xmlns:a14="http://schemas.microsoft.com/office/drawing/2010/main" val="0"/>
              </a:ext>
            </a:extLst>
          </a:blip>
          <a:srcRect/>
          <a:stretch>
            <a:fillRect/>
          </a:stretch>
        </p:blipFill>
        <p:spPr bwMode="auto">
          <a:xfrm rot="18745380">
            <a:off x="170882" y="3303570"/>
            <a:ext cx="948779" cy="8751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785387" y="395299"/>
            <a:ext cx="6041660" cy="132904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par>
                                <p:cTn id="8" presetID="22" presetClass="entr" presetSubtype="8" fill="hold" grpId="0" nodeType="withEffect">
                                  <p:stCondLst>
                                    <p:cond delay="75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subTnLst>
                                    <p:audio>
                                      <p:cMediaNode>
                                        <p:cTn display="0" masterRel="sameClick">
                                          <p:stCondLst>
                                            <p:cond evt="begin" delay="0">
                                              <p:tn val="8"/>
                                            </p:cond>
                                          </p:stCondLst>
                                          <p:endCondLst>
                                            <p:cond evt="onStopAudio" delay="0">
                                              <p:tgtEl>
                                                <p:sldTgt/>
                                              </p:tgtEl>
                                            </p:cond>
                                          </p:endCondLst>
                                        </p:cTn>
                                        <p:tgtEl>
                                          <p:sndTgt r:embed="rId5" name="whoosh.wav"/>
                                        </p:tgtEl>
                                      </p:cMediaNode>
                                    </p:audio>
                                  </p:subTnLst>
                                </p:cTn>
                              </p:par>
                              <p:par>
                                <p:cTn id="11" presetID="22" presetClass="entr" presetSubtype="8" fill="hold" nodeType="withEffect">
                                  <p:stCondLst>
                                    <p:cond delay="125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5" name="whoosh.wav"/>
                                        </p:tgtEl>
                                      </p:cMediaNode>
                                    </p:audio>
                                  </p:subTnLst>
                                </p:cTn>
                              </p:par>
                              <p:par>
                                <p:cTn id="14" presetID="22" presetClass="entr" presetSubtype="8" fill="hold" grpId="0" nodeType="withEffect">
                                  <p:stCondLst>
                                    <p:cond delay="200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5" name="whoosh.wav"/>
                                        </p:tgtEl>
                                      </p:cMediaNode>
                                    </p:audio>
                                  </p:subTnLst>
                                </p:cTn>
                              </p:par>
                              <p:par>
                                <p:cTn id="17" presetID="22" presetClass="entr" presetSubtype="8" fill="hold" nodeType="withEffect">
                                  <p:stCondLst>
                                    <p:cond delay="275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1126672" y="85352"/>
            <a:ext cx="10384460" cy="3343648"/>
            <a:chOff x="505000" y="362938"/>
            <a:chExt cx="11492504" cy="3665052"/>
          </a:xfrm>
        </p:grpSpPr>
        <p:pic>
          <p:nvPicPr>
            <p:cNvPr id="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5000" y="362938"/>
              <a:ext cx="11249682" cy="3665052"/>
            </a:xfrm>
            <a:prstGeom prst="rect">
              <a:avLst/>
            </a:prstGeom>
          </p:spPr>
        </p:pic>
        <p:sp>
          <p:nvSpPr>
            <p:cNvPr id="6" name="TextBox 5"/>
            <p:cNvSpPr txBox="1"/>
            <p:nvPr/>
          </p:nvSpPr>
          <p:spPr>
            <a:xfrm>
              <a:off x="747822" y="538568"/>
              <a:ext cx="11249682" cy="2554545"/>
            </a:xfrm>
            <a:prstGeom prst="rect">
              <a:avLst/>
            </a:prstGeom>
            <a:noFill/>
          </p:spPr>
          <p:txBody>
            <a:bodyPr wrap="square" rtlCol="0">
              <a:spAutoFit/>
            </a:bodyPr>
            <a:lstStyle/>
            <a:p>
              <a:pPr algn="ctr"/>
              <a:r>
                <a:rPr lang="en-US" sz="8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B</a:t>
              </a:r>
              <a:r>
                <a:rPr lang="en-US" sz="80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Ì</a:t>
              </a:r>
              <a:r>
                <a:rPr lang="en-US" sz="80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N</a:t>
              </a:r>
              <a:r>
                <a:rPr lang="en-US" sz="8000">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H </a:t>
              </a:r>
              <a:r>
                <a:rPr lang="en-US" sz="8000">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C</a:t>
              </a:r>
              <a:r>
                <a:rPr lang="en-US" sz="80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H</a:t>
              </a:r>
              <a:r>
                <a:rPr lang="en-US" sz="80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Ọ</a:t>
              </a:r>
              <a:r>
                <a:rPr lang="en-US" sz="8000">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N</a:t>
              </a:r>
              <a:r>
                <a:rPr lang="en-US" sz="8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80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N</a:t>
              </a:r>
              <a:r>
                <a:rPr lang="en-US" sz="800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H</a:t>
              </a:r>
              <a:r>
                <a:rPr lang="en-US" sz="8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Ó</a:t>
              </a:r>
              <a:r>
                <a:rPr lang="en-US" sz="80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M </a:t>
              </a:r>
              <a:r>
                <a:rPr lang="en-US" sz="8000">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Đ</a:t>
              </a:r>
              <a:r>
                <a:rPr lang="en-US" sz="8000">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Ọ</a:t>
              </a:r>
              <a:r>
                <a:rPr lang="en-US" sz="8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C </a:t>
              </a:r>
              <a:endParaRPr lang="en-US" sz="8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endParaRPr>
            </a:p>
            <a:p>
              <a:pPr algn="ctr"/>
              <a:r>
                <a:rPr lang="en-US" sz="8000">
                  <a:ln>
                    <a:solidFill>
                      <a:schemeClr val="tx1"/>
                    </a:solidFill>
                  </a:ln>
                  <a:solidFill>
                    <a:srgbClr val="FEEA7D"/>
                  </a:solidFill>
                  <a:latin typeface="LNTH-LuoLuoNotangYuanTi 1" pitchFamily="2" charset="-128"/>
                  <a:ea typeface="LNTH-LuoLuoNotangYuanTi 1" pitchFamily="2" charset="-128"/>
                  <a:cs typeface="LNTH-LuoLuoNotangYuanTi 1" pitchFamily="2" charset="-128"/>
                </a:rPr>
                <a:t>T</a:t>
              </a:r>
              <a:r>
                <a:rPr lang="en-US" sz="8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Ố</a:t>
              </a:r>
              <a:r>
                <a:rPr lang="en-US" sz="80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T </a:t>
              </a:r>
              <a:r>
                <a:rPr lang="en-US" sz="80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N</a:t>
              </a:r>
              <a:r>
                <a:rPr lang="en-US" sz="800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H</a:t>
              </a:r>
              <a:r>
                <a:rPr lang="en-US" sz="8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Ấ</a:t>
              </a:r>
              <a:r>
                <a:rPr lang="en-US" sz="80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T</a:t>
              </a:r>
              <a:endParaRPr lang="en-US" sz="8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endParaRPr>
            </a:p>
          </p:txBody>
        </p:sp>
      </p:grpSp>
      <p:pic>
        <p:nvPicPr>
          <p:cNvPr id="7" name="Picture 2" descr="Premium Vector | Cute boy standing on podium as sport competition winner.  championship celebration. flat cartoon desig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a:fillRect/>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654458"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126599"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spTree>
    <p:controls/>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173" b="97990" l="3020" r="98224">
                        <a14:foregroundMark x1="40142" y1="1340" x2="47069" y2="10050"/>
                        <a14:foregroundMark x1="94494" y1="36181" x2="98401" y2="44221"/>
                        <a14:foregroundMark x1="3020" y1="38526" x2="6039" y2="48911"/>
                        <a14:foregroundMark x1="38366" y1="94975" x2="54529" y2="97990"/>
                        <a14:backgroundMark x1="33925" y1="55444" x2="33925" y2="55444"/>
                        <a14:backgroundMark x1="52398" y1="52596" x2="52398" y2="52596"/>
                        <a14:backgroundMark x1="58437" y1="48911" x2="58437" y2="48911"/>
                      </a14:backgroundRemoval>
                    </a14:imgEffect>
                  </a14:imgLayer>
                </a14:imgProps>
              </a:ext>
              <a:ext uri="{28A0092B-C50C-407E-A947-70E740481C1C}">
                <a14:useLocalDpi xmlns:a14="http://schemas.microsoft.com/office/drawing/2010/main" val="0"/>
              </a:ext>
            </a:extLst>
          </a:blip>
          <a:srcRect/>
          <a:stretch>
            <a:fillRect/>
          </a:stretch>
        </p:blipFill>
        <p:spPr bwMode="auto">
          <a:xfrm>
            <a:off x="0" y="2085473"/>
            <a:ext cx="4394825" cy="46602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907619" y="524004"/>
            <a:ext cx="9900762" cy="58099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4" name="Rectangle: Rounded Corners 13"/>
          <p:cNvSpPr/>
          <p:nvPr/>
        </p:nvSpPr>
        <p:spPr>
          <a:xfrm>
            <a:off x="288317" y="357816"/>
            <a:ext cx="11494330" cy="6142368"/>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197328" y="357816"/>
            <a:ext cx="11140047" cy="1002526"/>
            <a:chOff x="1273388" y="698261"/>
            <a:chExt cx="8362550" cy="1002526"/>
          </a:xfrm>
        </p:grpSpPr>
        <p:sp>
          <p:nvSpPr>
            <p:cNvPr id="5" name="TextBox 4"/>
            <p:cNvSpPr txBox="1"/>
            <p:nvPr/>
          </p:nvSpPr>
          <p:spPr>
            <a:xfrm>
              <a:off x="1766804" y="1121905"/>
              <a:ext cx="7869134" cy="578882"/>
            </a:xfrm>
            <a:prstGeom prst="roundRect">
              <a:avLst/>
            </a:prstGeom>
            <a:solidFill>
              <a:srgbClr val="E0FFC1"/>
            </a:solidFill>
            <a:ln w="38100">
              <a:solidFill>
                <a:srgbClr val="00B050"/>
              </a:solidFill>
            </a:ln>
          </p:spPr>
          <p:txBody>
            <a:bodyPr wrap="square" rtlCol="0">
              <a:spAutoFit/>
            </a:bodyPr>
            <a:lstStyle/>
            <a:p>
              <a:pPr algn="just"/>
              <a:r>
                <a:rPr lang="vi-VN" sz="2800" b="1">
                  <a:ea typeface="Roboto" panose="02000000000000000000" pitchFamily="2" charset="0"/>
                </a:rPr>
                <a:t>1. Bức thư được Bác Hồ viết gửi các học sinh vào dịp nào?</a:t>
              </a:r>
              <a:endParaRPr lang="en-US" sz="2800" b="1" dirty="0">
                <a:ea typeface="Roboto" panose="02000000000000000000" pitchFamily="2" charset="0"/>
              </a:endParaRPr>
            </a:p>
          </p:txBody>
        </p:sp>
        <p:pic>
          <p:nvPicPr>
            <p:cNvPr id="6" name="Picture 5"/>
            <p:cNvPicPr>
              <a:picLocks noChangeAspect="1"/>
            </p:cNvPicPr>
            <p:nvPr/>
          </p:nvPicPr>
          <p:blipFill>
            <a:blip r:embed="rId2"/>
            <a:stretch>
              <a:fillRect/>
            </a:stretch>
          </p:blipFill>
          <p:spPr>
            <a:xfrm>
              <a:off x="1273388" y="698261"/>
              <a:ext cx="666270" cy="802640"/>
            </a:xfrm>
            <a:prstGeom prst="rect">
              <a:avLst/>
            </a:prstGeom>
          </p:spPr>
        </p:pic>
      </p:grpSp>
      <p:sp>
        <p:nvSpPr>
          <p:cNvPr id="16" name="Rectangle 15"/>
          <p:cNvSpPr/>
          <p:nvPr/>
        </p:nvSpPr>
        <p:spPr>
          <a:xfrm>
            <a:off x="1818459" y="2265655"/>
            <a:ext cx="9100553" cy="549246"/>
          </a:xfrm>
          <a:prstGeom prst="rect">
            <a:avLst/>
          </a:prstGeom>
          <a:solidFill>
            <a:srgbClr val="FFF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64828" y="2686149"/>
            <a:ext cx="4158502" cy="549246"/>
          </a:xfrm>
          <a:prstGeom prst="rect">
            <a:avLst/>
          </a:prstGeom>
          <a:solidFill>
            <a:srgbClr val="FFF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64827" y="1845161"/>
            <a:ext cx="10115549" cy="3970318"/>
          </a:xfrm>
          <a:prstGeom prst="rect">
            <a:avLst/>
          </a:prstGeom>
          <a:noFill/>
        </p:spPr>
        <p:txBody>
          <a:bodyPr wrap="square">
            <a:spAutoFit/>
          </a:bodyPr>
          <a:lstStyle/>
          <a:p>
            <a:pPr algn="just"/>
            <a:r>
              <a:rPr lang="vi-VN" sz="2800"/>
              <a:t>Các em học sinh,</a:t>
            </a:r>
            <a:endParaRPr lang="vi-VN" sz="2800"/>
          </a:p>
          <a:p>
            <a:pPr algn="just"/>
            <a:r>
              <a:rPr lang="en-US" sz="2800"/>
              <a:t>	</a:t>
            </a:r>
            <a:r>
              <a:rPr lang="vi-VN" sz="2800"/>
              <a:t>Ngày hôm nay là ngày khai trường đầu tiên</a:t>
            </a:r>
            <a:r>
              <a:rPr lang="en-US" sz="2800"/>
              <a:t> </a:t>
            </a:r>
            <a:r>
              <a:rPr lang="vi-VN" sz="2800"/>
              <a:t>ở nước Việt Nam Dân chủ Cộng hoà. Tôi đã</a:t>
            </a:r>
            <a:r>
              <a:rPr lang="en-US" sz="2800"/>
              <a:t> </a:t>
            </a:r>
            <a:r>
              <a:rPr lang="vi-VN" sz="2800"/>
              <a:t>tưởng tượng thấy trước mắt cái cảnh nhộn</a:t>
            </a:r>
            <a:r>
              <a:rPr lang="en-US" sz="2800"/>
              <a:t> </a:t>
            </a:r>
            <a:r>
              <a:rPr lang="vi-VN" sz="2800"/>
              <a:t>nhịp tưng bừng của ngày tựu trường ở khắp</a:t>
            </a:r>
            <a:r>
              <a:rPr lang="en-US" sz="2800"/>
              <a:t> </a:t>
            </a:r>
            <a:r>
              <a:rPr lang="vi-VN" sz="2800"/>
              <a:t>các nơi. Các em hết thảy đều vui vẻ vì sau</a:t>
            </a:r>
            <a:r>
              <a:rPr lang="en-US" sz="2800"/>
              <a:t> </a:t>
            </a:r>
            <a:r>
              <a:rPr lang="vi-VN" sz="2800"/>
              <a:t>mấy tháng giời nghỉ học, sau bao nhiêu cuộc</a:t>
            </a:r>
            <a:r>
              <a:rPr lang="en-US" sz="2800"/>
              <a:t> </a:t>
            </a:r>
            <a:r>
              <a:rPr lang="vi-VN" sz="2800"/>
              <a:t>chuyển biến khác thường, các em lại được gặp thầy gặp bạn. Nhưng sung</a:t>
            </a:r>
            <a:r>
              <a:rPr lang="en-US" sz="2800"/>
              <a:t> </a:t>
            </a:r>
            <a:r>
              <a:rPr lang="vi-VN" sz="2800"/>
              <a:t>sướng hơn nữa, từ giờ phút này giở đi, các em bắt đầu được nhận một nền</a:t>
            </a:r>
            <a:r>
              <a:rPr lang="en-US" sz="2800"/>
              <a:t> </a:t>
            </a:r>
            <a:r>
              <a:rPr lang="vi-VN" sz="2800"/>
              <a:t>giáo dục hoàn toàn Việt Nam. [...]</a:t>
            </a:r>
            <a:endParaRPr lang="en-US" sz="280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500"/>
                            </p:stCondLst>
                            <p:childTnLst>
                              <p:par>
                                <p:cTn id="20" presetID="26" presetClass="emph" presetSubtype="0" repeatCount="3000" fill="hold" grpId="1" nodeType="afterEffect">
                                  <p:stCondLst>
                                    <p:cond delay="0"/>
                                  </p:st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1500"/>
                            </p:stCondLst>
                            <p:childTnLst>
                              <p:par>
                                <p:cTn id="28" presetID="26" presetClass="emph" presetSubtype="0" repeatCount="3000" fill="hold" grpId="1" nodeType="afterEffect">
                                  <p:stCondLst>
                                    <p:cond delay="0"/>
                                  </p:stCondLst>
                                  <p:childTnLst>
                                    <p:animEffect transition="out" filter="fade">
                                      <p:cBhvr>
                                        <p:cTn id="29" dur="500" tmFilter="0, 0; .2, .5; .8, .5; 1, 0"/>
                                        <p:tgtEl>
                                          <p:spTgt spid="17"/>
                                        </p:tgtEl>
                                      </p:cBhvr>
                                    </p:animEffect>
                                    <p:animScale>
                                      <p:cBhvr>
                                        <p:cTn id="30" dur="250" autoRev="1" fill="hold"/>
                                        <p:tgtEl>
                                          <p:spTgt spid="1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3869455" y="1775298"/>
            <a:ext cx="7391018" cy="3832240"/>
            <a:chOff x="32670" y="4669933"/>
            <a:chExt cx="7391018" cy="3832240"/>
          </a:xfrm>
        </p:grpSpPr>
        <p:sp>
          <p:nvSpPr>
            <p:cNvPr id="3" name="TextBox 2"/>
            <p:cNvSpPr txBox="1"/>
            <p:nvPr/>
          </p:nvSpPr>
          <p:spPr>
            <a:xfrm>
              <a:off x="726877" y="4994830"/>
              <a:ext cx="6696811" cy="3507343"/>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Bác Hồ viết thư gửi cho các HS nhân ngày khai trường năm 1945 – ngày khai trường đầu tiên của nước Việt Nam Dân chủ Cộng hoà</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32670" y="4669933"/>
              <a:ext cx="887562" cy="802640"/>
            </a:xfrm>
            <a:prstGeom prst="rect">
              <a:avLst/>
            </a:prstGeom>
          </p:spPr>
        </p:pic>
      </p:grpSp>
      <p:pic>
        <p:nvPicPr>
          <p:cNvPr id="16" name="Graphic 1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8188" y="2366760"/>
            <a:ext cx="4042613" cy="4320405"/>
          </a:xfrm>
          <a:prstGeom prst="rect">
            <a:avLst/>
          </a:prstGeom>
        </p:spPr>
      </p:pic>
      <p:grpSp>
        <p:nvGrpSpPr>
          <p:cNvPr id="10" name="Group 9"/>
          <p:cNvGrpSpPr/>
          <p:nvPr/>
        </p:nvGrpSpPr>
        <p:grpSpPr>
          <a:xfrm>
            <a:off x="197328" y="357816"/>
            <a:ext cx="11140047" cy="1002526"/>
            <a:chOff x="1273388" y="698261"/>
            <a:chExt cx="8362550" cy="1002526"/>
          </a:xfrm>
        </p:grpSpPr>
        <p:sp>
          <p:nvSpPr>
            <p:cNvPr id="11" name="TextBox 10"/>
            <p:cNvSpPr txBox="1"/>
            <p:nvPr/>
          </p:nvSpPr>
          <p:spPr>
            <a:xfrm>
              <a:off x="1766804" y="1121905"/>
              <a:ext cx="7869134" cy="578882"/>
            </a:xfrm>
            <a:prstGeom prst="roundRect">
              <a:avLst/>
            </a:prstGeom>
            <a:solidFill>
              <a:srgbClr val="E0FFC1"/>
            </a:solidFill>
            <a:ln w="38100">
              <a:solidFill>
                <a:srgbClr val="00B050"/>
              </a:solidFill>
            </a:ln>
          </p:spPr>
          <p:txBody>
            <a:bodyPr wrap="square" rtlCol="0">
              <a:spAutoFit/>
            </a:bodyPr>
            <a:lstStyle/>
            <a:p>
              <a:pPr algn="just"/>
              <a:r>
                <a:rPr lang="vi-VN" sz="2800" b="1">
                  <a:ea typeface="Roboto" panose="02000000000000000000" pitchFamily="2" charset="0"/>
                </a:rPr>
                <a:t>1. Bức thư được Bác Hồ viết gửi các học sinh vào dịp nào?</a:t>
              </a:r>
              <a:endParaRPr lang="en-US" sz="2800" b="1" dirty="0">
                <a:ea typeface="Roboto" panose="02000000000000000000" pitchFamily="2" charset="0"/>
              </a:endParaRPr>
            </a:p>
          </p:txBody>
        </p:sp>
        <p:pic>
          <p:nvPicPr>
            <p:cNvPr id="12" name="Picture 11"/>
            <p:cNvPicPr>
              <a:picLocks noChangeAspect="1"/>
            </p:cNvPicPr>
            <p:nvPr/>
          </p:nvPicPr>
          <p:blipFill>
            <a:blip r:embed="rId5"/>
            <a:stretch>
              <a:fillRect/>
            </a:stretch>
          </p:blipFill>
          <p:spPr>
            <a:xfrm>
              <a:off x="1273388" y="698261"/>
              <a:ext cx="666270" cy="80264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4" name="Rectangle: Rounded Corners 13"/>
          <p:cNvSpPr/>
          <p:nvPr/>
        </p:nvSpPr>
        <p:spPr>
          <a:xfrm>
            <a:off x="288317" y="357816"/>
            <a:ext cx="11494330" cy="6142368"/>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197328" y="357816"/>
            <a:ext cx="11140047" cy="1479252"/>
            <a:chOff x="1273388" y="698261"/>
            <a:chExt cx="8362550" cy="1479252"/>
          </a:xfrm>
        </p:grpSpPr>
        <p:sp>
          <p:nvSpPr>
            <p:cNvPr id="5" name="TextBox 4"/>
            <p:cNvSpPr txBox="1"/>
            <p:nvPr/>
          </p:nvSpPr>
          <p:spPr>
            <a:xfrm>
              <a:off x="1766804" y="1121905"/>
              <a:ext cx="7869134" cy="105560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2. Đọc thư của Bác, em thấy không khí ngày khai trường năm 1945 có gì</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đặc biệt? Vì sao?</a:t>
              </a:r>
              <a:endParaRPr kumimoji="0" lang="en-US"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 name="Picture 5"/>
            <p:cNvPicPr>
              <a:picLocks noChangeAspect="1"/>
            </p:cNvPicPr>
            <p:nvPr/>
          </p:nvPicPr>
          <p:blipFill>
            <a:blip r:embed="rId2"/>
            <a:stretch>
              <a:fillRect/>
            </a:stretch>
          </p:blipFill>
          <p:spPr>
            <a:xfrm>
              <a:off x="1273388" y="698261"/>
              <a:ext cx="666270" cy="802640"/>
            </a:xfrm>
            <a:prstGeom prst="rect">
              <a:avLst/>
            </a:prstGeom>
          </p:spPr>
        </p:pic>
      </p:grpSp>
      <p:sp>
        <p:nvSpPr>
          <p:cNvPr id="16" name="Rectangle 15"/>
          <p:cNvSpPr/>
          <p:nvPr/>
        </p:nvSpPr>
        <p:spPr>
          <a:xfrm>
            <a:off x="964827" y="3154376"/>
            <a:ext cx="10115549" cy="2669195"/>
          </a:xfrm>
          <a:prstGeom prst="rect">
            <a:avLst/>
          </a:prstGeom>
          <a:solidFill>
            <a:srgbClr val="FFF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964827" y="1845161"/>
            <a:ext cx="10115549"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 em học sinh,</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Ngày hôm nay là ngày khai trường đầu tiên</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ở nước Việt Nam Dân chủ Cộng hoà. Tôi đã</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tưởng tượng thấy trước mắt cái cảnh nhộn</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nhịp tưng bừng của ngày tựu trường ở khắp</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 nơi. Các em hết thảy đều vui vẻ vì sau</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mấy tháng giời nghỉ học, sau bao nhiêu cuộc</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chuyển biến khác thường, các em lại được gặp thầy gặp bạn. Nhưng sung</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sướng hơn nữa, từ giờ phút này giở đi, các em bắt đầu được nhận một nền</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giáo dục hoàn toàn Việt Nam.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500"/>
                            </p:stCondLst>
                            <p:childTnLst>
                              <p:par>
                                <p:cTn id="20" presetID="26" presetClass="emph" presetSubtype="0" repeatCount="3000" fill="hold" grpId="1" nodeType="afterEffect">
                                  <p:stCondLst>
                                    <p:cond delay="0"/>
                                  </p:st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2753170" y="1935806"/>
            <a:ext cx="8584205" cy="4202504"/>
            <a:chOff x="-2042751" y="4768671"/>
            <a:chExt cx="8584205" cy="4202504"/>
          </a:xfrm>
        </p:grpSpPr>
        <p:sp>
          <p:nvSpPr>
            <p:cNvPr id="3" name="TextBox 2"/>
            <p:cNvSpPr txBox="1"/>
            <p:nvPr/>
          </p:nvSpPr>
          <p:spPr>
            <a:xfrm>
              <a:off x="-1598970" y="4782794"/>
              <a:ext cx="8140424" cy="4188381"/>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Không khí ngày khai trường năm 1945 rất tưng bừng và nhộn nhịp vì đây là ngày khai trường đầu tiên của nước Việt Nam Dân chủ Cộng hoà, các em HS vui mừng gặp thầy, gặp bạn.</a:t>
              </a:r>
              <a:endPar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p:cNvPicPr>
              <a:picLocks noChangeAspect="1"/>
            </p:cNvPicPr>
            <p:nvPr/>
          </p:nvPicPr>
          <p:blipFill>
            <a:blip r:embed="rId2"/>
            <a:stretch>
              <a:fillRect/>
            </a:stretch>
          </p:blipFill>
          <p:spPr>
            <a:xfrm>
              <a:off x="-2042751" y="4768671"/>
              <a:ext cx="887562" cy="802640"/>
            </a:xfrm>
            <a:prstGeom prst="rect">
              <a:avLst/>
            </a:prstGeom>
          </p:spPr>
        </p:pic>
      </p:grpSp>
      <p:pic>
        <p:nvPicPr>
          <p:cNvPr id="16" name="Graphic 1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972" y="3072860"/>
            <a:ext cx="3228852" cy="3450726"/>
          </a:xfrm>
          <a:prstGeom prst="rect">
            <a:avLst/>
          </a:prstGeom>
        </p:spPr>
      </p:pic>
      <p:grpSp>
        <p:nvGrpSpPr>
          <p:cNvPr id="14" name="Group 13"/>
          <p:cNvGrpSpPr/>
          <p:nvPr/>
        </p:nvGrpSpPr>
        <p:grpSpPr>
          <a:xfrm>
            <a:off x="134972" y="-21907"/>
            <a:ext cx="11140047" cy="1479252"/>
            <a:chOff x="1273388" y="698261"/>
            <a:chExt cx="8362550" cy="1479252"/>
          </a:xfrm>
        </p:grpSpPr>
        <p:sp>
          <p:nvSpPr>
            <p:cNvPr id="15" name="TextBox 14"/>
            <p:cNvSpPr txBox="1"/>
            <p:nvPr/>
          </p:nvSpPr>
          <p:spPr>
            <a:xfrm>
              <a:off x="1766804" y="1121905"/>
              <a:ext cx="7869134" cy="105560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2. Đọc thư của Bác, em thấy không khí ngày khai trường năm 1945 có gì</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đặc biệt? Vì sao?</a:t>
              </a:r>
              <a:endParaRPr kumimoji="0" lang="en-US"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p:cNvPicPr>
              <a:picLocks noChangeAspect="1"/>
            </p:cNvPicPr>
            <p:nvPr/>
          </p:nvPicPr>
          <p:blipFill>
            <a:blip r:embed="rId5"/>
            <a:stretch>
              <a:fillRect/>
            </a:stretch>
          </p:blipFill>
          <p:spPr>
            <a:xfrm>
              <a:off x="1273388" y="698261"/>
              <a:ext cx="666270" cy="80264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4100" r="12865"/>
          <a:stretch>
            <a:fillRect/>
          </a:stretch>
        </p:blipFill>
        <p:spPr>
          <a:xfrm flipH="1">
            <a:off x="-27244" y="-173381"/>
            <a:ext cx="12127637" cy="7602881"/>
          </a:xfrm>
          <a:prstGeom prst="rect">
            <a:avLst/>
          </a:prstGeom>
        </p:spPr>
      </p:pic>
      <p:sp>
        <p:nvSpPr>
          <p:cNvPr id="10" name="TextBox 9"/>
          <p:cNvSpPr txBox="1"/>
          <p:nvPr/>
        </p:nvSpPr>
        <p:spPr>
          <a:xfrm>
            <a:off x="1726563" y="2087417"/>
            <a:ext cx="9081771" cy="447507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Điều đặc biệt của ngày khai trường năm 1945 và lời nhắc HS ghi nhớ công ơn của những người đã bảo vệ nền độc lập của đất nước, cho các em được hưởng một nền giáo dục hoàn toàn Việt Nam.</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32181" y="-173381"/>
            <a:ext cx="12127637" cy="17851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8000" b="0" i="0" u="none" strike="noStrike" kern="1200" cap="none" spc="0" normalizeH="0" baseline="0" noProof="0">
                <a:ln w="19050">
                  <a:solidFill>
                    <a:sysClr val="windowText" lastClr="000000"/>
                  </a:solidFill>
                </a:ln>
                <a:solidFill>
                  <a:srgbClr val="00B0F0"/>
                </a:solidFill>
                <a:effectLst/>
                <a:uLnTx/>
                <a:uFillTx/>
                <a:latin typeface="SVN-ARCO Typography" panose="020B0603050302020204" pitchFamily="34" charset="2"/>
                <a:ea typeface="+mn-ea"/>
                <a:cs typeface="+mn-cs"/>
              </a:rPr>
              <a:t>Ý CHÍNH ĐOẠN 1</a:t>
            </a:r>
            <a:endParaRPr kumimoji="0" lang="en-US" sz="8000" b="0" i="0" u="none" strike="noStrike" kern="1200" cap="none" spc="0" normalizeH="0" baseline="0" noProof="0">
              <a:ln w="19050">
                <a:solidFill>
                  <a:sysClr val="windowText" lastClr="000000"/>
                </a:solidFill>
              </a:ln>
              <a:solidFill>
                <a:srgbClr val="00B0F0"/>
              </a:solidFill>
              <a:effectLst/>
              <a:uLnTx/>
              <a:uFillTx/>
              <a:latin typeface="SVN-ARCO Typography" panose="020B0603050302020204" pitchFamily="34" charset="2"/>
              <a:ea typeface="+mn-ea"/>
              <a:cs typeface="+mn-cs"/>
            </a:endParaRPr>
          </a:p>
        </p:txBody>
      </p:sp>
      <p:pic>
        <p:nvPicPr>
          <p:cNvPr id="17"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8275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4" name="Rectangle: Rounded Corners 13"/>
          <p:cNvSpPr/>
          <p:nvPr/>
        </p:nvSpPr>
        <p:spPr>
          <a:xfrm>
            <a:off x="288317" y="357816"/>
            <a:ext cx="11494330" cy="6142368"/>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288317" y="158134"/>
            <a:ext cx="11140047" cy="1479252"/>
            <a:chOff x="1273388" y="698261"/>
            <a:chExt cx="8362550" cy="1479252"/>
          </a:xfrm>
        </p:grpSpPr>
        <p:sp>
          <p:nvSpPr>
            <p:cNvPr id="5" name="TextBox 4"/>
            <p:cNvSpPr txBox="1"/>
            <p:nvPr/>
          </p:nvSpPr>
          <p:spPr>
            <a:xfrm>
              <a:off x="1766804" y="1121905"/>
              <a:ext cx="7869134" cy="105560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3. Theo lời Bác, để xây dựng đất nước giàu mạnh, học sinh có trách nhiệm</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như thế nào?</a:t>
              </a:r>
              <a:endParaRPr kumimoji="0" lang="en-US"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 name="Picture 5"/>
            <p:cNvPicPr>
              <a:picLocks noChangeAspect="1"/>
            </p:cNvPicPr>
            <p:nvPr/>
          </p:nvPicPr>
          <p:blipFill>
            <a:blip r:embed="rId2"/>
            <a:stretch>
              <a:fillRect/>
            </a:stretch>
          </p:blipFill>
          <p:spPr>
            <a:xfrm>
              <a:off x="1273388" y="698261"/>
              <a:ext cx="666270" cy="802640"/>
            </a:xfrm>
            <a:prstGeom prst="rect">
              <a:avLst/>
            </a:prstGeom>
          </p:spPr>
        </p:pic>
      </p:grpSp>
      <p:sp>
        <p:nvSpPr>
          <p:cNvPr id="16" name="Rectangle 15"/>
          <p:cNvSpPr/>
          <p:nvPr/>
        </p:nvSpPr>
        <p:spPr>
          <a:xfrm>
            <a:off x="1701421" y="1881353"/>
            <a:ext cx="9378955" cy="485329"/>
          </a:xfrm>
          <a:prstGeom prst="rect">
            <a:avLst/>
          </a:prstGeom>
          <a:solidFill>
            <a:srgbClr val="FFF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854625" y="2260712"/>
            <a:ext cx="6917775" cy="485329"/>
          </a:xfrm>
          <a:prstGeom prst="rect">
            <a:avLst/>
          </a:prstGeom>
          <a:solidFill>
            <a:srgbClr val="FFF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54625" y="1845161"/>
            <a:ext cx="10225751" cy="4401205"/>
          </a:xfrm>
          <a:prstGeom prst="rect">
            <a:avLst/>
          </a:prstGeom>
          <a:noFill/>
        </p:spPr>
        <p:txBody>
          <a:bodyPr wrap="square">
            <a:spAutoFit/>
          </a:bodyPr>
          <a:lstStyle/>
          <a:p>
            <a:pPr lvl="0" algn="just"/>
            <a:r>
              <a:rPr lang="en-US" sz="2800">
                <a:solidFill>
                  <a:prstClr val="black"/>
                </a:solidFill>
              </a:rPr>
              <a:t>	</a:t>
            </a:r>
            <a:r>
              <a:rPr lang="vi-VN" sz="2800">
                <a:solidFill>
                  <a:prstClr val="black"/>
                </a:solidFill>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hoàn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500"/>
                            </p:stCondLst>
                            <p:childTnLst>
                              <p:par>
                                <p:cTn id="20" presetID="26" presetClass="emph" presetSubtype="0" repeatCount="3000" fill="hold" grpId="1" nodeType="afterEffect">
                                  <p:stCondLst>
                                    <p:cond delay="0"/>
                                  </p:st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500"/>
                            </p:stCondLst>
                            <p:childTnLst>
                              <p:par>
                                <p:cTn id="28" presetID="26" presetClass="emph" presetSubtype="0" repeatCount="3000" fill="hold" grpId="1" nodeType="after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8" grpId="0" animBg="1"/>
      <p:bldP spid="8" grpId="1" animBg="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4287020" y="1965440"/>
            <a:ext cx="7349639" cy="3958794"/>
            <a:chOff x="-808185" y="4331343"/>
            <a:chExt cx="7349639" cy="3958794"/>
          </a:xfrm>
        </p:grpSpPr>
        <p:sp>
          <p:nvSpPr>
            <p:cNvPr id="3" name="TextBox 2"/>
            <p:cNvSpPr txBox="1"/>
            <p:nvPr/>
          </p:nvSpPr>
          <p:spPr>
            <a:xfrm>
              <a:off x="-536653" y="4782794"/>
              <a:ext cx="7078107" cy="3507343"/>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Theo lời Bác, để xây dựng đất nước giàu mạnh, HS phải cố gắng, siêng năng học tập, ngoan ngoãn, nghe thầy, yêu bạn.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808185" y="4331343"/>
              <a:ext cx="887562" cy="802640"/>
            </a:xfrm>
            <a:prstGeom prst="rect">
              <a:avLst/>
            </a:prstGeom>
          </p:spPr>
        </p:pic>
      </p:grpSp>
      <p:pic>
        <p:nvPicPr>
          <p:cNvPr id="16" name="Graphic 1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8188" y="2366760"/>
            <a:ext cx="4042613" cy="4320405"/>
          </a:xfrm>
          <a:prstGeom prst="rect">
            <a:avLst/>
          </a:prstGeom>
        </p:spPr>
      </p:pic>
      <p:grpSp>
        <p:nvGrpSpPr>
          <p:cNvPr id="14" name="Group 13"/>
          <p:cNvGrpSpPr/>
          <p:nvPr/>
        </p:nvGrpSpPr>
        <p:grpSpPr>
          <a:xfrm>
            <a:off x="288317" y="158134"/>
            <a:ext cx="11140047" cy="1479252"/>
            <a:chOff x="1273388" y="698261"/>
            <a:chExt cx="8362550" cy="1479252"/>
          </a:xfrm>
        </p:grpSpPr>
        <p:sp>
          <p:nvSpPr>
            <p:cNvPr id="15" name="TextBox 14"/>
            <p:cNvSpPr txBox="1"/>
            <p:nvPr/>
          </p:nvSpPr>
          <p:spPr>
            <a:xfrm>
              <a:off x="1766804" y="1121905"/>
              <a:ext cx="7869134" cy="105560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3. Theo lời Bác, để xây dựng đất nước giàu mạnh, học sinh có trách nhiệm</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như thế nào?</a:t>
              </a:r>
              <a:endParaRPr kumimoji="0" lang="en-US"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p:cNvPicPr>
              <a:picLocks noChangeAspect="1"/>
            </p:cNvPicPr>
            <p:nvPr/>
          </p:nvPicPr>
          <p:blipFill>
            <a:blip r:embed="rId5"/>
            <a:stretch>
              <a:fillRect/>
            </a:stretch>
          </p:blipFill>
          <p:spPr>
            <a:xfrm>
              <a:off x="1273388" y="698261"/>
              <a:ext cx="666270" cy="80264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4100" r="12865"/>
          <a:stretch>
            <a:fillRect/>
          </a:stretch>
        </p:blipFill>
        <p:spPr>
          <a:xfrm flipH="1">
            <a:off x="-27244" y="-173381"/>
            <a:ext cx="12127637" cy="7602881"/>
          </a:xfrm>
          <a:prstGeom prst="rect">
            <a:avLst/>
          </a:prstGeom>
        </p:spPr>
      </p:pic>
      <p:sp>
        <p:nvSpPr>
          <p:cNvPr id="10" name="TextBox 9"/>
          <p:cNvSpPr txBox="1"/>
          <p:nvPr/>
        </p:nvSpPr>
        <p:spPr>
          <a:xfrm>
            <a:off x="2520632" y="2183705"/>
            <a:ext cx="7150734" cy="3578800"/>
          </a:xfrm>
          <a:prstGeom prst="rect">
            <a:avLst/>
          </a:prstGeom>
          <a:noFill/>
        </p:spPr>
        <p:txBody>
          <a:bodyPr wrap="square">
            <a:spAutoFit/>
          </a:bodyPr>
          <a:lstStyle/>
          <a:p>
            <a:pPr lvl="0" algn="ctr">
              <a:lnSpc>
                <a:spcPct val="120000"/>
              </a:lnSpc>
            </a:pPr>
            <a:r>
              <a:rPr lang="vi-VN" sz="4800">
                <a:solidFill>
                  <a:prstClr val="black"/>
                </a:solidFill>
                <a:latin typeface="Calibri" panose="020F0502020204030204"/>
              </a:rPr>
              <a:t>Bác Hồ khuyên HS cố gắng học tập, rèn luyện để mai sau xây dựng nước Việt Nam văn minh, giàu mạnh.</a:t>
            </a:r>
            <a:endParaRPr kumimoji="0" lang="en-US" sz="4800" b="0" i="0" u="none" strike="noStrike" kern="1200" cap="none" spc="0" normalizeH="0" baseline="0" noProof="0">
              <a:ln>
                <a:noFill/>
              </a:ln>
              <a:solidFill>
                <a:prstClr val="black"/>
              </a:solidFill>
              <a:effectLst/>
              <a:uLnTx/>
              <a:uFillTx/>
              <a:latin typeface="Calibri" panose="020F0502020204030204"/>
            </a:endParaRPr>
          </a:p>
        </p:txBody>
      </p:sp>
      <p:sp>
        <p:nvSpPr>
          <p:cNvPr id="7" name="TextBox 6"/>
          <p:cNvSpPr txBox="1"/>
          <p:nvPr/>
        </p:nvSpPr>
        <p:spPr>
          <a:xfrm>
            <a:off x="32181" y="-173381"/>
            <a:ext cx="12127637" cy="17851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8000" b="0" i="0" u="none" strike="noStrike" kern="1200" cap="none" spc="0" normalizeH="0" baseline="0" noProof="0">
                <a:ln w="19050">
                  <a:solidFill>
                    <a:sysClr val="windowText" lastClr="000000"/>
                  </a:solidFill>
                </a:ln>
                <a:solidFill>
                  <a:srgbClr val="00B0F0"/>
                </a:solidFill>
                <a:effectLst/>
                <a:uLnTx/>
                <a:uFillTx/>
                <a:latin typeface="SVN-ARCO Typography" panose="020B0603050302020204" pitchFamily="34" charset="2"/>
                <a:ea typeface="+mn-ea"/>
                <a:cs typeface="+mn-cs"/>
              </a:rPr>
              <a:t>Ý CHÍNH ĐOẠN </a:t>
            </a:r>
            <a:r>
              <a:rPr lang="en-US" sz="8000">
                <a:ln w="19050">
                  <a:solidFill>
                    <a:sysClr val="windowText" lastClr="000000"/>
                  </a:solidFill>
                </a:ln>
                <a:solidFill>
                  <a:srgbClr val="00B0F0"/>
                </a:solidFill>
                <a:latin typeface="SVN-ARCO Typography" panose="020B0603050302020204" pitchFamily="34" charset="2"/>
              </a:rPr>
              <a:t>2</a:t>
            </a:r>
            <a:endParaRPr kumimoji="0" lang="en-US" sz="8000" b="0" i="0" u="none" strike="noStrike" kern="1200" cap="none" spc="0" normalizeH="0" baseline="0" noProof="0">
              <a:ln w="19050">
                <a:solidFill>
                  <a:sysClr val="windowText" lastClr="000000"/>
                </a:solidFill>
              </a:ln>
              <a:solidFill>
                <a:srgbClr val="00B0F0"/>
              </a:solidFill>
              <a:effectLst/>
              <a:uLnTx/>
              <a:uFillTx/>
              <a:latin typeface="SVN-ARCO Typography" panose="020B0603050302020204" pitchFamily="34" charset="2"/>
              <a:ea typeface="+mn-ea"/>
              <a:cs typeface="+mn-cs"/>
            </a:endParaRPr>
          </a:p>
        </p:txBody>
      </p:sp>
      <p:pic>
        <p:nvPicPr>
          <p:cNvPr id="17"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9000" b="-2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09712" y="470647"/>
            <a:ext cx="6689279" cy="6858000"/>
          </a:xfrm>
          <a:prstGeom prst="rect">
            <a:avLst/>
          </a:prstGeom>
        </p:spPr>
      </p:pic>
    </p:spTree>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4" name="Rectangle: Rounded Corners 13"/>
          <p:cNvSpPr/>
          <p:nvPr/>
        </p:nvSpPr>
        <p:spPr>
          <a:xfrm>
            <a:off x="288317" y="357816"/>
            <a:ext cx="11494330" cy="6142368"/>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288317" y="158134"/>
            <a:ext cx="11140047" cy="1751667"/>
            <a:chOff x="1273388" y="698261"/>
            <a:chExt cx="8362550" cy="1751667"/>
          </a:xfrm>
        </p:grpSpPr>
        <p:sp>
          <p:nvSpPr>
            <p:cNvPr id="5" name="TextBox 4"/>
            <p:cNvSpPr txBox="1"/>
            <p:nvPr/>
          </p:nvSpPr>
          <p:spPr>
            <a:xfrm>
              <a:off x="1766804" y="1121905"/>
              <a:ext cx="7869134"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4. Qua bức thư, em hiểu thêm điều gì về tình cảm của Bác Hồ với thiếu nhi?</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 name="Picture 5"/>
            <p:cNvPicPr>
              <a:picLocks noChangeAspect="1"/>
            </p:cNvPicPr>
            <p:nvPr/>
          </p:nvPicPr>
          <p:blipFill>
            <a:blip r:embed="rId2"/>
            <a:stretch>
              <a:fillRect/>
            </a:stretch>
          </p:blipFill>
          <p:spPr>
            <a:xfrm>
              <a:off x="1273388" y="698261"/>
              <a:ext cx="666270" cy="802640"/>
            </a:xfrm>
            <a:prstGeom prst="rect">
              <a:avLst/>
            </a:prstGeom>
          </p:spPr>
        </p:pic>
      </p:grpSp>
      <p:grpSp>
        <p:nvGrpSpPr>
          <p:cNvPr id="9" name="Group 8"/>
          <p:cNvGrpSpPr/>
          <p:nvPr/>
        </p:nvGrpSpPr>
        <p:grpSpPr>
          <a:xfrm>
            <a:off x="1175879" y="2508263"/>
            <a:ext cx="9994695" cy="3098721"/>
            <a:chOff x="-3514336" y="5407527"/>
            <a:chExt cx="9994695" cy="3098721"/>
          </a:xfrm>
        </p:grpSpPr>
        <p:sp>
          <p:nvSpPr>
            <p:cNvPr id="10" name="TextBox 9"/>
            <p:cNvSpPr txBox="1"/>
            <p:nvPr/>
          </p:nvSpPr>
          <p:spPr>
            <a:xfrm>
              <a:off x="-3514336" y="5407527"/>
              <a:ext cx="9382622" cy="3098721"/>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Qua bức thư, em hiểu Bác Hồ rất </a:t>
              </a:r>
              <a:r>
                <a:rPr kumimoji="0" lang="en-US" sz="4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4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quan tâm, yêu quý, tin yêu, đặt nhiều kì vọng vào thiếu nhi – những chủ nhân tương lai của đất nước</a:t>
              </a:r>
              <a:endParaRPr kumimoji="0" lang="vi-VN" sz="4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p:cNvPicPr>
              <a:picLocks noChangeAspect="1"/>
            </p:cNvPicPr>
            <p:nvPr/>
          </p:nvPicPr>
          <p:blipFill>
            <a:blip r:embed="rId3"/>
            <a:stretch>
              <a:fillRect/>
            </a:stretch>
          </p:blipFill>
          <p:spPr>
            <a:xfrm>
              <a:off x="5592797" y="5407527"/>
              <a:ext cx="887562" cy="80264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9" fill="hold">
                      <p:stCondLst>
                        <p:cond delay="indefinite"/>
                      </p:stCondLst>
                      <p:childTnLst>
                        <p:par>
                          <p:cTn id="10" fill="hold">
                            <p:stCondLst>
                              <p:cond delay="0"/>
                            </p:stCondLst>
                            <p:childTnLst>
                              <p:par>
                                <p:cTn id="11" presetID="18" presetClass="entr" presetSubtype="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Right)">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13733" y="23530"/>
            <a:ext cx="11564534" cy="1521732"/>
            <a:chOff x="204637" y="128514"/>
            <a:chExt cx="11564534" cy="1521732"/>
          </a:xfrm>
        </p:grpSpPr>
        <p:grpSp>
          <p:nvGrpSpPr>
            <p:cNvPr id="3" name="Group 2"/>
            <p:cNvGrpSpPr/>
            <p:nvPr/>
          </p:nvGrpSpPr>
          <p:grpSpPr>
            <a:xfrm>
              <a:off x="204637" y="526534"/>
              <a:ext cx="11449298" cy="1123712"/>
              <a:chOff x="1473880" y="926145"/>
              <a:chExt cx="8594697" cy="1123712"/>
            </a:xfrm>
          </p:grpSpPr>
          <p:sp>
            <p:nvSpPr>
              <p:cNvPr id="5" name="TextBox 4"/>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6" name="Picture 5"/>
              <p:cNvPicPr>
                <a:picLocks noChangeAspect="1"/>
              </p:cNvPicPr>
              <p:nvPr/>
            </p:nvPicPr>
            <p:blipFill>
              <a:blip r:embed="rId2"/>
              <a:stretch>
                <a:fillRect/>
              </a:stretch>
            </p:blipFill>
            <p:spPr>
              <a:xfrm>
                <a:off x="1473880" y="1136676"/>
                <a:ext cx="666270" cy="802640"/>
              </a:xfrm>
              <a:prstGeom prst="rect">
                <a:avLst/>
              </a:prstGeom>
            </p:spPr>
          </p:pic>
        </p:grpSp>
        <p:pic>
          <p:nvPicPr>
            <p:cNvPr id="4"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09909" y="128514"/>
              <a:ext cx="1859262" cy="604260"/>
            </a:xfrm>
            <a:prstGeom prst="rect">
              <a:avLst/>
            </a:prstGeom>
          </p:spPr>
        </p:pic>
      </p:grpSp>
      <p:grpSp>
        <p:nvGrpSpPr>
          <p:cNvPr id="13" name="Group 12"/>
          <p:cNvGrpSpPr/>
          <p:nvPr/>
        </p:nvGrpSpPr>
        <p:grpSpPr>
          <a:xfrm>
            <a:off x="3219450" y="2057582"/>
            <a:ext cx="8820150" cy="4378868"/>
            <a:chOff x="3524250" y="2057582"/>
            <a:chExt cx="8515350" cy="4378868"/>
          </a:xfrm>
        </p:grpSpPr>
        <p:sp>
          <p:nvSpPr>
            <p:cNvPr id="12" name="Rectangle: Rounded Corners 11"/>
            <p:cNvSpPr/>
            <p:nvPr/>
          </p:nvSpPr>
          <p:spPr>
            <a:xfrm>
              <a:off x="3524250" y="2057582"/>
              <a:ext cx="8515350" cy="4378868"/>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4400">
                <a:solidFill>
                  <a:schemeClr val="bg2">
                    <a:lumMod val="10000"/>
                  </a:schemeClr>
                </a:solidFill>
                <a:latin typeface="Calibri" panose="020F0502020204030204" pitchFamily="34" charset="0"/>
                <a:cs typeface="Calibri" panose="020F0502020204030204" pitchFamily="34" charset="0"/>
              </a:endParaRPr>
            </a:p>
          </p:txBody>
        </p:sp>
        <p:sp>
          <p:nvSpPr>
            <p:cNvPr id="9" name="TextBox 8"/>
            <p:cNvSpPr txBox="1"/>
            <p:nvPr/>
          </p:nvSpPr>
          <p:spPr>
            <a:xfrm>
              <a:off x="3682817" y="2359606"/>
              <a:ext cx="8201025" cy="3774816"/>
            </a:xfrm>
            <a:prstGeom prst="rect">
              <a:avLst/>
            </a:prstGeom>
            <a:noFill/>
          </p:spPr>
          <p:txBody>
            <a:bodyPr wrap="square">
              <a:spAutoFit/>
            </a:bodyPr>
            <a:lstStyle/>
            <a:p>
              <a:pPr algn="just">
                <a:lnSpc>
                  <a:spcPct val="110000"/>
                </a:lnSpc>
              </a:pPr>
              <a:r>
                <a:rPr lang="vi-VN" sz="4400"/>
                <a:t> Bác Hồ khuyên HS cố gắng học tập, rèn luyện để kế tục sự nghiệp của cha ông, xây dựng nước Việt Nam văn minh, giàu mạnh.</a:t>
              </a:r>
              <a:endParaRPr lang="en-US" sz="4400"/>
            </a:p>
          </p:txBody>
        </p:sp>
      </p:grpSp>
      <p:pic>
        <p:nvPicPr>
          <p:cNvPr id="17"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1623876"/>
            <a:ext cx="3226544" cy="5246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Right)">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173" b="97990" l="3020" r="98224">
                        <a14:foregroundMark x1="40142" y1="1340" x2="47069" y2="10050"/>
                        <a14:foregroundMark x1="94494" y1="36181" x2="98401" y2="44221"/>
                        <a14:foregroundMark x1="3020" y1="38526" x2="6039" y2="48911"/>
                        <a14:foregroundMark x1="38366" y1="94975" x2="54529" y2="97990"/>
                        <a14:backgroundMark x1="33925" y1="55444" x2="33925" y2="55444"/>
                        <a14:backgroundMark x1="52398" y1="52596" x2="52398" y2="52596"/>
                        <a14:backgroundMark x1="58437" y1="48911" x2="58437" y2="48911"/>
                      </a14:backgroundRemoval>
                    </a14:imgEffect>
                  </a14:imgLayer>
                </a14:imgProps>
              </a:ext>
              <a:ext uri="{28A0092B-C50C-407E-A947-70E740481C1C}">
                <a14:useLocalDpi xmlns:a14="http://schemas.microsoft.com/office/drawing/2010/main" val="0"/>
              </a:ext>
            </a:extLst>
          </a:blip>
          <a:srcRect/>
          <a:stretch>
            <a:fillRect/>
          </a:stretch>
        </p:blipFill>
        <p:spPr bwMode="auto">
          <a:xfrm>
            <a:off x="0" y="2085473"/>
            <a:ext cx="4394825" cy="46602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804525" y="426460"/>
            <a:ext cx="9900762" cy="60050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1623876"/>
            <a:ext cx="3226544" cy="524627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52400" y="-48236"/>
            <a:ext cx="11887200" cy="1455259"/>
            <a:chOff x="493095" y="332930"/>
            <a:chExt cx="11887200" cy="1455259"/>
          </a:xfrm>
        </p:grpSpPr>
        <p:grpSp>
          <p:nvGrpSpPr>
            <p:cNvPr id="14" name="Group 13"/>
            <p:cNvGrpSpPr/>
            <p:nvPr/>
          </p:nvGrpSpPr>
          <p:grpSpPr>
            <a:xfrm>
              <a:off x="758863" y="332930"/>
              <a:ext cx="11621432" cy="1455259"/>
              <a:chOff x="721540" y="92831"/>
              <a:chExt cx="11621432" cy="1455259"/>
            </a:xfrm>
          </p:grpSpPr>
          <p:sp>
            <p:nvSpPr>
              <p:cNvPr id="16" name="TextBox 15"/>
              <p:cNvSpPr txBox="1"/>
              <p:nvPr/>
            </p:nvSpPr>
            <p:spPr>
              <a:xfrm>
                <a:off x="721540" y="526534"/>
                <a:ext cx="11621432" cy="1021556"/>
              </a:xfrm>
              <a:prstGeom prst="roundRect">
                <a:avLst/>
              </a:prstGeom>
              <a:solidFill>
                <a:srgbClr val="E0FFC1"/>
              </a:solidFill>
              <a:ln w="38100">
                <a:solidFill>
                  <a:srgbClr val="00B050"/>
                </a:solidFill>
              </a:ln>
            </p:spPr>
            <p:txBody>
              <a:bodyPr wrap="square" rtlCol="0">
                <a:spAutoFit/>
              </a:bodyPr>
              <a:lstStyle/>
              <a:p>
                <a:pPr algn="just"/>
                <a:r>
                  <a:rPr lang="en-US" sz="3600" b="1">
                    <a:ea typeface="Roboto" panose="02000000000000000000" pitchFamily="2" charset="0"/>
                  </a:rPr>
                  <a:t>     </a:t>
                </a:r>
                <a:r>
                  <a:rPr lang="en-US" sz="5400" b="1">
                    <a:ea typeface="Roboto" panose="02000000000000000000" pitchFamily="2" charset="0"/>
                  </a:rPr>
                  <a:t>Nhắc lại nội dung, ý nghĩa của bài đọc</a:t>
                </a:r>
                <a:endParaRPr lang="en-US" sz="3600" b="1" dirty="0">
                  <a:ea typeface="Roboto" panose="02000000000000000000" pitchFamily="2" charset="0"/>
                </a:endParaRPr>
              </a:p>
            </p:txBody>
          </p:sp>
          <p:pic>
            <p:nvPicPr>
              <p:cNvPr id="18"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02728" y="92831"/>
                <a:ext cx="1859262" cy="604260"/>
              </a:xfrm>
              <a:prstGeom prst="rect">
                <a:avLst/>
              </a:prstGeom>
            </p:spPr>
          </p:pic>
        </p:grpSp>
        <p:pic>
          <p:nvPicPr>
            <p:cNvPr id="15" name="Picture 7"/>
            <p:cNvPicPr>
              <a:picLocks noChangeAspect="1"/>
            </p:cNvPicPr>
            <p:nvPr/>
          </p:nvPicPr>
          <p:blipFill>
            <a:blip r:embed="rId6"/>
            <a:srcRect/>
            <a:stretch>
              <a:fillRect/>
            </a:stretch>
          </p:blipFill>
          <p:spPr>
            <a:xfrm>
              <a:off x="493095" y="485615"/>
              <a:ext cx="800512" cy="1265631"/>
            </a:xfrm>
            <a:prstGeom prst="rect">
              <a:avLst/>
            </a:prstGeom>
          </p:spPr>
        </p:pic>
      </p:grpSp>
      <p:grpSp>
        <p:nvGrpSpPr>
          <p:cNvPr id="2" name="Group 1"/>
          <p:cNvGrpSpPr/>
          <p:nvPr/>
        </p:nvGrpSpPr>
        <p:grpSpPr>
          <a:xfrm>
            <a:off x="3219450" y="2057582"/>
            <a:ext cx="8820150" cy="4378868"/>
            <a:chOff x="3524250" y="2057582"/>
            <a:chExt cx="8515350" cy="4378868"/>
          </a:xfrm>
        </p:grpSpPr>
        <p:sp>
          <p:nvSpPr>
            <p:cNvPr id="3" name="Rectangle: Rounded Corners 2"/>
            <p:cNvSpPr/>
            <p:nvPr/>
          </p:nvSpPr>
          <p:spPr>
            <a:xfrm>
              <a:off x="3524250" y="2057582"/>
              <a:ext cx="8515350" cy="4378868"/>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4400">
                <a:solidFill>
                  <a:schemeClr val="bg2">
                    <a:lumMod val="10000"/>
                  </a:schemeClr>
                </a:solidFill>
                <a:latin typeface="Calibri" panose="020F0502020204030204" pitchFamily="34" charset="0"/>
                <a:cs typeface="Calibri" panose="020F0502020204030204" pitchFamily="34" charset="0"/>
              </a:endParaRPr>
            </a:p>
          </p:txBody>
        </p:sp>
        <p:sp>
          <p:nvSpPr>
            <p:cNvPr id="4" name="TextBox 3"/>
            <p:cNvSpPr txBox="1"/>
            <p:nvPr/>
          </p:nvSpPr>
          <p:spPr>
            <a:xfrm>
              <a:off x="3682817" y="2359606"/>
              <a:ext cx="8201025" cy="3774816"/>
            </a:xfrm>
            <a:prstGeom prst="rect">
              <a:avLst/>
            </a:prstGeom>
            <a:noFill/>
          </p:spPr>
          <p:txBody>
            <a:bodyPr wrap="square">
              <a:spAutoFit/>
            </a:bodyPr>
            <a:lstStyle/>
            <a:p>
              <a:pPr algn="just">
                <a:lnSpc>
                  <a:spcPct val="110000"/>
                </a:lnSpc>
              </a:pPr>
              <a:r>
                <a:rPr lang="vi-VN" sz="4400"/>
                <a:t> Bác Hồ khuyên HS cố gắng học tập, rèn luyện để kế tục sự nghiệp của cha ông, xây dựng nước Việt Nam văn minh, giàu mạnh.</a:t>
              </a:r>
              <a:endParaRPr lang="en-US" sz="4400"/>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trips(downRight)">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270757" y="284740"/>
            <a:ext cx="11578786" cy="1133435"/>
            <a:chOff x="1565003" y="926145"/>
            <a:chExt cx="8691901" cy="1133435"/>
          </a:xfrm>
        </p:grpSpPr>
        <p:sp>
          <p:nvSpPr>
            <p:cNvPr id="5" name="TextBox 4"/>
            <p:cNvSpPr txBox="1"/>
            <p:nvPr/>
          </p:nvSpPr>
          <p:spPr>
            <a:xfrm>
              <a:off x="1861907" y="926145"/>
              <a:ext cx="8394997" cy="1021556"/>
            </a:xfrm>
            <a:prstGeom prst="roundRect">
              <a:avLst/>
            </a:prstGeom>
            <a:solidFill>
              <a:srgbClr val="E0FFC1"/>
            </a:solidFill>
            <a:ln w="38100">
              <a:solidFill>
                <a:srgbClr val="00B050"/>
              </a:solidFill>
            </a:ln>
          </p:spPr>
          <p:txBody>
            <a:bodyPr wrap="square" rtlCol="0">
              <a:spAutoFit/>
            </a:bodyPr>
            <a:lstStyle/>
            <a:p>
              <a:pPr algn="just"/>
              <a:r>
                <a:rPr lang="en-US" sz="5400" b="1">
                  <a:solidFill>
                    <a:schemeClr val="bg2">
                      <a:lumMod val="10000"/>
                    </a:schemeClr>
                  </a:solidFill>
                  <a:ea typeface="Roboto" panose="02000000000000000000" pitchFamily="2" charset="0"/>
                </a:rPr>
                <a:t>  </a:t>
              </a:r>
              <a:r>
                <a:rPr lang="en-US" sz="5400" b="1">
                  <a:solidFill>
                    <a:schemeClr val="bg2">
                      <a:lumMod val="10000"/>
                    </a:schemeClr>
                  </a:solidFill>
                </a:rPr>
                <a:t>Xác định lại giọng đọc toàn bài?</a:t>
              </a:r>
              <a:endParaRPr lang="vi-VN" sz="5400" b="1" dirty="0">
                <a:solidFill>
                  <a:schemeClr val="bg2">
                    <a:lumMod val="10000"/>
                  </a:schemeClr>
                </a:solidFill>
              </a:endParaRPr>
            </a:p>
          </p:txBody>
        </p:sp>
        <p:pic>
          <p:nvPicPr>
            <p:cNvPr id="6" name="Picture 5"/>
            <p:cNvPicPr>
              <a:picLocks noChangeAspect="1"/>
            </p:cNvPicPr>
            <p:nvPr/>
          </p:nvPicPr>
          <p:blipFill>
            <a:blip r:embed="rId2"/>
            <a:stretch>
              <a:fillRect/>
            </a:stretch>
          </p:blipFill>
          <p:spPr>
            <a:xfrm>
              <a:off x="1565003" y="1256940"/>
              <a:ext cx="593808" cy="802640"/>
            </a:xfrm>
            <a:prstGeom prst="rect">
              <a:avLst/>
            </a:prstGeom>
          </p:spPr>
        </p:pic>
      </p:grpSp>
      <p:grpSp>
        <p:nvGrpSpPr>
          <p:cNvPr id="7" name="Group 6"/>
          <p:cNvGrpSpPr/>
          <p:nvPr/>
        </p:nvGrpSpPr>
        <p:grpSpPr>
          <a:xfrm>
            <a:off x="270757" y="2190750"/>
            <a:ext cx="11732993" cy="3238501"/>
            <a:chOff x="3524250" y="519972"/>
            <a:chExt cx="8515350" cy="5916478"/>
          </a:xfrm>
        </p:grpSpPr>
        <p:sp>
          <p:nvSpPr>
            <p:cNvPr id="8" name="Rectangle: Rounded Corners 7"/>
            <p:cNvSpPr/>
            <p:nvPr/>
          </p:nvSpPr>
          <p:spPr>
            <a:xfrm>
              <a:off x="3524250" y="519972"/>
              <a:ext cx="8515350" cy="5916478"/>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4400">
                <a:solidFill>
                  <a:schemeClr val="bg2">
                    <a:lumMod val="10000"/>
                  </a:schemeClr>
                </a:solidFill>
                <a:latin typeface="Calibri" panose="020F0502020204030204" pitchFamily="34" charset="0"/>
                <a:cs typeface="Calibri" panose="020F0502020204030204" pitchFamily="34" charset="0"/>
              </a:endParaRPr>
            </a:p>
          </p:txBody>
        </p:sp>
        <p:sp>
          <p:nvSpPr>
            <p:cNvPr id="9" name="TextBox 8"/>
            <p:cNvSpPr txBox="1"/>
            <p:nvPr/>
          </p:nvSpPr>
          <p:spPr>
            <a:xfrm>
              <a:off x="3726658" y="724366"/>
              <a:ext cx="8201025" cy="5506037"/>
            </a:xfrm>
            <a:prstGeom prst="rect">
              <a:avLst/>
            </a:prstGeom>
            <a:noFill/>
          </p:spPr>
          <p:txBody>
            <a:bodyPr wrap="square">
              <a:spAutoFit/>
            </a:bodyPr>
            <a:lstStyle/>
            <a:p>
              <a:pPr marL="571500" indent="-571500" algn="just">
                <a:lnSpc>
                  <a:spcPct val="110000"/>
                </a:lnSpc>
                <a:buFont typeface="Wingdings" panose="05000000000000000000" pitchFamily="2" charset="2"/>
                <a:buChar char="v"/>
              </a:pPr>
              <a:r>
                <a:rPr lang="vi-VN" sz="4400"/>
                <a:t>Toàn bài đọc với thong thả, rõ ràng, rành mạch.</a:t>
              </a:r>
              <a:endParaRPr lang="vi-VN" sz="4400"/>
            </a:p>
            <a:p>
              <a:pPr marL="571500" indent="-571500" algn="just">
                <a:lnSpc>
                  <a:spcPct val="110000"/>
                </a:lnSpc>
                <a:buFont typeface="Wingdings" panose="05000000000000000000" pitchFamily="2" charset="2"/>
                <a:buChar char="v"/>
              </a:pPr>
              <a:r>
                <a:rPr lang="vi-VN" sz="4400"/>
                <a:t>Nhấn giọng ở những từ ngữ chỉ hoạt động, tình cảm, niềm mong đợi</a:t>
              </a:r>
              <a:r>
                <a:rPr lang="en-US" sz="4400"/>
                <a:t>.</a:t>
              </a:r>
              <a:endParaRPr lang="vi-VN" sz="4400"/>
            </a:p>
          </p:txBody>
        </p:sp>
      </p:grpSp>
      <p:pic>
        <p:nvPicPr>
          <p:cNvPr id="12"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654458"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126599"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1710176"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4182317"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9" fill="hold">
                      <p:stCondLst>
                        <p:cond delay="indefinite"/>
                      </p:stCondLst>
                      <p:childTnLst>
                        <p:par>
                          <p:cTn id="10" fill="hold">
                            <p:stCondLst>
                              <p:cond delay="0"/>
                            </p:stCondLst>
                            <p:childTnLst>
                              <p:par>
                                <p:cTn id="11" presetID="18" presetClass="entr" presetSubtype="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Right)">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p:cNvSpPr/>
          <p:nvPr/>
        </p:nvSpPr>
        <p:spPr>
          <a:xfrm>
            <a:off x="203732" y="457200"/>
            <a:ext cx="11732993" cy="6287913"/>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4400">
              <a:solidFill>
                <a:schemeClr val="bg2">
                  <a:lumMod val="10000"/>
                </a:schemeClr>
              </a:solidFill>
              <a:latin typeface="Calibri" panose="020F0502020204030204" pitchFamily="34" charset="0"/>
              <a:cs typeface="Calibri" panose="020F0502020204030204" pitchFamily="34" charset="0"/>
            </a:endParaRPr>
          </a:p>
        </p:txBody>
      </p:sp>
      <p:sp>
        <p:nvSpPr>
          <p:cNvPr id="7" name="TextBox 6"/>
          <p:cNvSpPr txBox="1"/>
          <p:nvPr/>
        </p:nvSpPr>
        <p:spPr>
          <a:xfrm>
            <a:off x="578133" y="1095300"/>
            <a:ext cx="11035734" cy="5503301"/>
          </a:xfrm>
          <a:prstGeom prst="rect">
            <a:avLst/>
          </a:prstGeom>
          <a:noFill/>
        </p:spPr>
        <p:txBody>
          <a:bodyPr wrap="square" rtlCol="0">
            <a:spAutoFit/>
          </a:bodyPr>
          <a:lstStyle/>
          <a:p>
            <a:pPr indent="90170" algn="just">
              <a:lnSpc>
                <a:spcPct val="115000"/>
              </a:lnSpc>
            </a:pPr>
            <a:r>
              <a:rPr lang="en-US" sz="2800">
                <a:solidFill>
                  <a:srgbClr val="000000"/>
                </a:solidFill>
                <a:latin typeface="Times New Roman" panose="02020603050405020304" charset="0"/>
                <a:ea typeface="Calibri" panose="020F0502020204030204" pitchFamily="34" charset="0"/>
              </a:rPr>
              <a:t>	</a:t>
            </a:r>
            <a:r>
              <a:rPr lang="vi-VN" sz="2800">
                <a:solidFill>
                  <a:srgbClr val="000000"/>
                </a:solidFill>
                <a:latin typeface="Times New Roman" panose="02020603050405020304" charset="0"/>
                <a:ea typeface="Calibri" panose="020F0502020204030204" pitchFamily="34" charset="0"/>
              </a:rPr>
              <a:t>Trong năm học tới đây,/ các em hãy </a:t>
            </a:r>
            <a:r>
              <a:rPr lang="vi-VN" sz="2800" u="sng">
                <a:solidFill>
                  <a:srgbClr val="000000"/>
                </a:solidFill>
                <a:latin typeface="Times New Roman" panose="02020603050405020304" charset="0"/>
                <a:ea typeface="Calibri" panose="020F0502020204030204" pitchFamily="34" charset="0"/>
              </a:rPr>
              <a:t>cố gắng</a:t>
            </a:r>
            <a:r>
              <a:rPr lang="vi-VN" sz="2800">
                <a:solidFill>
                  <a:srgbClr val="000000"/>
                </a:solidFill>
                <a:latin typeface="Times New Roman" panose="02020603050405020304" charset="0"/>
                <a:ea typeface="Calibri" panose="020F0502020204030204" pitchFamily="34" charset="0"/>
              </a:rPr>
              <a:t>,/ </a:t>
            </a:r>
            <a:r>
              <a:rPr lang="vi-VN" sz="2800" u="sng">
                <a:solidFill>
                  <a:srgbClr val="000000"/>
                </a:solidFill>
                <a:latin typeface="Times New Roman" panose="02020603050405020304" charset="0"/>
                <a:ea typeface="Calibri" panose="020F0502020204030204" pitchFamily="34" charset="0"/>
              </a:rPr>
              <a:t>siêng năng </a:t>
            </a:r>
            <a:r>
              <a:rPr lang="vi-VN" sz="2800">
                <a:solidFill>
                  <a:srgbClr val="000000"/>
                </a:solidFill>
                <a:latin typeface="Times New Roman" panose="02020603050405020304" charset="0"/>
                <a:ea typeface="Calibri" panose="020F0502020204030204" pitchFamily="34" charset="0"/>
              </a:rPr>
              <a:t>học tập,/ </a:t>
            </a:r>
            <a:r>
              <a:rPr lang="vi-VN" sz="2800" u="sng">
                <a:solidFill>
                  <a:srgbClr val="000000"/>
                </a:solidFill>
                <a:latin typeface="Times New Roman" panose="02020603050405020304" charset="0"/>
                <a:ea typeface="Calibri" panose="020F0502020204030204" pitchFamily="34" charset="0"/>
              </a:rPr>
              <a:t>ngoan ngoãn</a:t>
            </a:r>
            <a:r>
              <a:rPr lang="vi-VN" sz="2800">
                <a:solidFill>
                  <a:srgbClr val="000000"/>
                </a:solidFill>
                <a:latin typeface="Times New Roman" panose="02020603050405020304" charset="0"/>
                <a:ea typeface="Calibri" panose="020F0502020204030204" pitchFamily="34" charset="0"/>
              </a:rPr>
              <a:t>,/ </a:t>
            </a:r>
            <a:r>
              <a:rPr lang="vi-VN" sz="2800" u="sng">
                <a:solidFill>
                  <a:srgbClr val="000000"/>
                </a:solidFill>
                <a:latin typeface="Times New Roman" panose="02020603050405020304" charset="0"/>
                <a:ea typeface="Calibri" panose="020F0502020204030204" pitchFamily="34" charset="0"/>
              </a:rPr>
              <a:t>nghe thầy</a:t>
            </a:r>
            <a:r>
              <a:rPr lang="vi-VN" sz="2800">
                <a:solidFill>
                  <a:srgbClr val="000000"/>
                </a:solidFill>
                <a:latin typeface="Times New Roman" panose="02020603050405020304" charset="0"/>
                <a:ea typeface="Calibri" panose="020F0502020204030204" pitchFamily="34" charset="0"/>
              </a:rPr>
              <a:t>,/ </a:t>
            </a:r>
            <a:r>
              <a:rPr lang="vi-VN" sz="2800" u="sng">
                <a:solidFill>
                  <a:srgbClr val="000000"/>
                </a:solidFill>
                <a:latin typeface="Times New Roman" panose="02020603050405020304" charset="0"/>
                <a:ea typeface="Calibri" panose="020F0502020204030204" pitchFamily="34" charset="0"/>
              </a:rPr>
              <a:t>yêu bạn</a:t>
            </a:r>
            <a:r>
              <a:rPr lang="vi-VN" sz="2800">
                <a:solidFill>
                  <a:srgbClr val="000000"/>
                </a:solidFill>
                <a:latin typeface="Times New Roman" panose="02020603050405020304" charset="0"/>
                <a:ea typeface="Calibri" panose="020F0502020204030204" pitchFamily="34" charset="0"/>
              </a:rPr>
              <a:t>.// Sau </a:t>
            </a:r>
            <a:r>
              <a:rPr lang="vi-VN" sz="2800" u="sng">
                <a:solidFill>
                  <a:srgbClr val="000000"/>
                </a:solidFill>
                <a:latin typeface="Times New Roman" panose="02020603050405020304" charset="0"/>
                <a:ea typeface="Calibri" panose="020F0502020204030204" pitchFamily="34" charset="0"/>
              </a:rPr>
              <a:t>80 năm giời nô lệ</a:t>
            </a:r>
            <a:r>
              <a:rPr lang="vi-VN" sz="2800">
                <a:solidFill>
                  <a:srgbClr val="000000"/>
                </a:solidFill>
                <a:latin typeface="Times New Roman" panose="02020603050405020304" charset="0"/>
                <a:ea typeface="Calibri" panose="020F0502020204030204" pitchFamily="34" charset="0"/>
              </a:rPr>
              <a:t> làm cho nước nhà bị </a:t>
            </a:r>
            <a:r>
              <a:rPr lang="vi-VN" sz="2800" u="sng">
                <a:solidFill>
                  <a:srgbClr val="000000"/>
                </a:solidFill>
                <a:latin typeface="Times New Roman" panose="02020603050405020304" charset="0"/>
                <a:ea typeface="Calibri" panose="020F0502020204030204" pitchFamily="34" charset="0"/>
              </a:rPr>
              <a:t>yếu hèn</a:t>
            </a:r>
            <a:r>
              <a:rPr lang="vi-VN" sz="2800">
                <a:solidFill>
                  <a:srgbClr val="000000"/>
                </a:solidFill>
                <a:latin typeface="Times New Roman" panose="02020603050405020304" charset="0"/>
                <a:ea typeface="Calibri" panose="020F0502020204030204" pitchFamily="34" charset="0"/>
              </a:rPr>
              <a:t>,/ ngày nay/ chúng ta cần phải </a:t>
            </a:r>
            <a:r>
              <a:rPr lang="vi-VN" sz="2800" u="sng">
                <a:solidFill>
                  <a:srgbClr val="000000"/>
                </a:solidFill>
                <a:latin typeface="Times New Roman" panose="02020603050405020304" charset="0"/>
                <a:ea typeface="Calibri" panose="020F0502020204030204" pitchFamily="34" charset="0"/>
              </a:rPr>
              <a:t>xây dựng lại cơ đồ</a:t>
            </a:r>
            <a:r>
              <a:rPr lang="vi-VN" sz="2800">
                <a:solidFill>
                  <a:srgbClr val="000000"/>
                </a:solidFill>
                <a:latin typeface="Times New Roman" panose="02020603050405020304" charset="0"/>
                <a:ea typeface="Calibri" panose="020F0502020204030204" pitchFamily="34" charset="0"/>
              </a:rPr>
              <a:t>/ mà </a:t>
            </a:r>
            <a:r>
              <a:rPr lang="vi-VN" sz="2800" u="sng">
                <a:solidFill>
                  <a:srgbClr val="000000"/>
                </a:solidFill>
                <a:latin typeface="Times New Roman" panose="02020603050405020304" charset="0"/>
                <a:ea typeface="Calibri" panose="020F0502020204030204" pitchFamily="34" charset="0"/>
              </a:rPr>
              <a:t>tổ tiên</a:t>
            </a:r>
            <a:r>
              <a:rPr lang="vi-VN" sz="2800">
                <a:solidFill>
                  <a:srgbClr val="000000"/>
                </a:solidFill>
                <a:latin typeface="Times New Roman" panose="02020603050405020304" charset="0"/>
                <a:ea typeface="Calibri" panose="020F0502020204030204" pitchFamily="34" charset="0"/>
              </a:rPr>
              <a:t> đã để lại cho chúng ta,/ làm sao cho chúng ta </a:t>
            </a:r>
            <a:r>
              <a:rPr lang="vi-VN" sz="2800" u="sng">
                <a:solidFill>
                  <a:srgbClr val="000000"/>
                </a:solidFill>
                <a:latin typeface="Times New Roman" panose="02020603050405020304" charset="0"/>
                <a:ea typeface="Calibri" panose="020F0502020204030204" pitchFamily="34" charset="0"/>
              </a:rPr>
              <a:t>theo kịp các nước khác</a:t>
            </a:r>
            <a:r>
              <a:rPr lang="vi-VN" sz="2800">
                <a:solidFill>
                  <a:srgbClr val="000000"/>
                </a:solidFill>
                <a:latin typeface="Times New Roman" panose="02020603050405020304" charset="0"/>
                <a:ea typeface="Calibri" panose="020F0502020204030204" pitchFamily="34" charset="0"/>
              </a:rPr>
              <a:t> trên hoàn cầu.// Trong công cuộc kiến thiết đó,/ nước nhà </a:t>
            </a:r>
            <a:r>
              <a:rPr lang="vi-VN" sz="2800" u="sng">
                <a:solidFill>
                  <a:srgbClr val="000000"/>
                </a:solidFill>
                <a:latin typeface="Times New Roman" panose="02020603050405020304" charset="0"/>
                <a:ea typeface="Calibri" panose="020F0502020204030204" pitchFamily="34" charset="0"/>
              </a:rPr>
              <a:t>trông mong</a:t>
            </a:r>
            <a:r>
              <a:rPr lang="vi-VN" sz="2800">
                <a:solidFill>
                  <a:srgbClr val="000000"/>
                </a:solidFill>
                <a:latin typeface="Times New Roman" panose="02020603050405020304" charset="0"/>
                <a:ea typeface="Calibri" panose="020F0502020204030204" pitchFamily="34" charset="0"/>
              </a:rPr>
              <a:t>/ </a:t>
            </a:r>
            <a:r>
              <a:rPr lang="vi-VN" sz="2800" u="sng">
                <a:solidFill>
                  <a:srgbClr val="000000"/>
                </a:solidFill>
                <a:latin typeface="Times New Roman" panose="02020603050405020304" charset="0"/>
                <a:ea typeface="Calibri" panose="020F0502020204030204" pitchFamily="34" charset="0"/>
              </a:rPr>
              <a:t>chờ đợi</a:t>
            </a:r>
            <a:r>
              <a:rPr lang="vi-VN" sz="2800">
                <a:solidFill>
                  <a:srgbClr val="000000"/>
                </a:solidFill>
                <a:latin typeface="Times New Roman" panose="02020603050405020304" charset="0"/>
                <a:ea typeface="Calibri" panose="020F0502020204030204" pitchFamily="34" charset="0"/>
              </a:rPr>
              <a:t> ở các em rất nhiều.// </a:t>
            </a:r>
            <a:r>
              <a:rPr lang="vi-VN" sz="2800" u="sng">
                <a:solidFill>
                  <a:srgbClr val="000000"/>
                </a:solidFill>
                <a:latin typeface="Times New Roman" panose="02020603050405020304" charset="0"/>
                <a:ea typeface="Calibri" panose="020F0502020204030204" pitchFamily="34" charset="0"/>
              </a:rPr>
              <a:t>Non sông Việt Nam</a:t>
            </a:r>
            <a:r>
              <a:rPr lang="vi-VN" sz="2800">
                <a:solidFill>
                  <a:srgbClr val="000000"/>
                </a:solidFill>
                <a:latin typeface="Times New Roman" panose="02020603050405020304" charset="0"/>
                <a:ea typeface="Calibri" panose="020F0502020204030204" pitchFamily="34" charset="0"/>
              </a:rPr>
              <a:t> có trở nên </a:t>
            </a:r>
            <a:r>
              <a:rPr lang="vi-VN" sz="2800" u="sng">
                <a:solidFill>
                  <a:srgbClr val="000000"/>
                </a:solidFill>
                <a:latin typeface="Times New Roman" panose="02020603050405020304" charset="0"/>
                <a:ea typeface="Calibri" panose="020F0502020204030204" pitchFamily="34" charset="0"/>
              </a:rPr>
              <a:t>tươi đẹp hay không</a:t>
            </a:r>
            <a:r>
              <a:rPr lang="vi-VN" sz="2800">
                <a:solidFill>
                  <a:srgbClr val="000000"/>
                </a:solidFill>
                <a:latin typeface="Times New Roman" panose="02020603050405020304" charset="0"/>
                <a:ea typeface="Calibri" panose="020F0502020204030204" pitchFamily="34" charset="0"/>
              </a:rPr>
              <a:t>,/ </a:t>
            </a:r>
            <a:r>
              <a:rPr lang="vi-VN" sz="2800" u="sng">
                <a:solidFill>
                  <a:srgbClr val="000000"/>
                </a:solidFill>
                <a:latin typeface="Times New Roman" panose="02020603050405020304" charset="0"/>
                <a:ea typeface="Calibri" panose="020F0502020204030204" pitchFamily="34" charset="0"/>
              </a:rPr>
              <a:t>dân tộc Việt Nam</a:t>
            </a:r>
            <a:r>
              <a:rPr lang="vi-VN" sz="2800">
                <a:solidFill>
                  <a:srgbClr val="000000"/>
                </a:solidFill>
                <a:latin typeface="Times New Roman" panose="02020603050405020304" charset="0"/>
                <a:ea typeface="Calibri" panose="020F0502020204030204" pitchFamily="34" charset="0"/>
              </a:rPr>
              <a:t> có </a:t>
            </a:r>
            <a:r>
              <a:rPr lang="vi-VN" sz="2800" u="sng">
                <a:solidFill>
                  <a:srgbClr val="000000"/>
                </a:solidFill>
                <a:latin typeface="Times New Roman" panose="02020603050405020304" charset="0"/>
                <a:ea typeface="Calibri" panose="020F0502020204030204" pitchFamily="34" charset="0"/>
              </a:rPr>
              <a:t>bước tới đài vinh quang</a:t>
            </a:r>
            <a:r>
              <a:rPr lang="vi-VN" sz="2800">
                <a:solidFill>
                  <a:srgbClr val="000000"/>
                </a:solidFill>
                <a:latin typeface="Times New Roman" panose="02020603050405020304" charset="0"/>
                <a:ea typeface="Calibri" panose="020F0502020204030204" pitchFamily="34" charset="0"/>
              </a:rPr>
              <a:t>/ để </a:t>
            </a:r>
            <a:r>
              <a:rPr lang="vi-VN" sz="2800" u="sng">
                <a:solidFill>
                  <a:srgbClr val="000000"/>
                </a:solidFill>
                <a:latin typeface="Times New Roman" panose="02020603050405020304" charset="0"/>
                <a:ea typeface="Calibri" panose="020F0502020204030204" pitchFamily="34" charset="0"/>
              </a:rPr>
              <a:t>sánh vai</a:t>
            </a:r>
            <a:r>
              <a:rPr lang="vi-VN" sz="2800">
                <a:solidFill>
                  <a:srgbClr val="000000"/>
                </a:solidFill>
                <a:latin typeface="Times New Roman" panose="02020603050405020304" charset="0"/>
                <a:ea typeface="Calibri" panose="020F0502020204030204" pitchFamily="34" charset="0"/>
              </a:rPr>
              <a:t> với các </a:t>
            </a:r>
            <a:r>
              <a:rPr lang="vi-VN" sz="2800" u="sng">
                <a:solidFill>
                  <a:srgbClr val="000000"/>
                </a:solidFill>
                <a:latin typeface="Times New Roman" panose="02020603050405020304" charset="0"/>
                <a:ea typeface="Calibri" panose="020F0502020204030204" pitchFamily="34" charset="0"/>
              </a:rPr>
              <a:t>cường quốc năm châu</a:t>
            </a:r>
            <a:r>
              <a:rPr lang="vi-VN" sz="2800">
                <a:solidFill>
                  <a:srgbClr val="000000"/>
                </a:solidFill>
                <a:latin typeface="Times New Roman" panose="02020603050405020304" charset="0"/>
                <a:ea typeface="Calibri" panose="020F0502020204030204" pitchFamily="34" charset="0"/>
              </a:rPr>
              <a:t> được hay không,/ chính là nhờ </a:t>
            </a:r>
            <a:r>
              <a:rPr lang="vi-VN" sz="2800" u="sng">
                <a:solidFill>
                  <a:srgbClr val="000000"/>
                </a:solidFill>
                <a:latin typeface="Times New Roman" panose="02020603050405020304" charset="0"/>
                <a:ea typeface="Calibri" panose="020F0502020204030204" pitchFamily="34" charset="0"/>
              </a:rPr>
              <a:t>một phần lớn</a:t>
            </a:r>
            <a:r>
              <a:rPr lang="vi-VN" sz="2800">
                <a:solidFill>
                  <a:srgbClr val="000000"/>
                </a:solidFill>
                <a:latin typeface="Times New Roman" panose="02020603050405020304" charset="0"/>
                <a:ea typeface="Calibri" panose="020F0502020204030204" pitchFamily="34" charset="0"/>
              </a:rPr>
              <a:t>/ ở </a:t>
            </a:r>
            <a:r>
              <a:rPr lang="vi-VN" sz="2800" u="sng">
                <a:solidFill>
                  <a:srgbClr val="000000"/>
                </a:solidFill>
                <a:latin typeface="Times New Roman" panose="02020603050405020304" charset="0"/>
                <a:ea typeface="Calibri" panose="020F0502020204030204" pitchFamily="34" charset="0"/>
              </a:rPr>
              <a:t>công học tập</a:t>
            </a:r>
            <a:r>
              <a:rPr lang="vi-VN" sz="2800">
                <a:solidFill>
                  <a:srgbClr val="000000"/>
                </a:solidFill>
                <a:latin typeface="Times New Roman" panose="02020603050405020304" charset="0"/>
                <a:ea typeface="Calibri" panose="020F0502020204030204" pitchFamily="34" charset="0"/>
              </a:rPr>
              <a:t> của các em. [...]//</a:t>
            </a:r>
            <a:endParaRPr lang="en-US" sz="2800">
              <a:solidFill>
                <a:srgbClr val="000000"/>
              </a:solidFill>
              <a:latin typeface="Times New Roman" panose="02020603050405020304" charset="0"/>
              <a:ea typeface="Calibri" panose="020F0502020204030204" pitchFamily="34" charset="0"/>
            </a:endParaRPr>
          </a:p>
          <a:p>
            <a:pPr indent="90170" algn="just">
              <a:lnSpc>
                <a:spcPct val="115000"/>
              </a:lnSpc>
            </a:pPr>
            <a:r>
              <a:rPr lang="en-US" sz="2800">
                <a:solidFill>
                  <a:srgbClr val="000000"/>
                </a:solidFill>
                <a:latin typeface="Times New Roman" panose="02020603050405020304" charset="0"/>
                <a:ea typeface="Calibri" panose="020F0502020204030204" pitchFamily="34" charset="0"/>
              </a:rPr>
              <a:t>	</a:t>
            </a:r>
            <a:r>
              <a:rPr lang="vi-VN" sz="2800">
                <a:solidFill>
                  <a:srgbClr val="000000"/>
                </a:solidFill>
                <a:latin typeface="Times New Roman" panose="02020603050405020304" charset="0"/>
                <a:ea typeface="Calibri" panose="020F0502020204030204" pitchFamily="34" charset="0"/>
              </a:rPr>
              <a:t>Ngày hôm nay,/ </a:t>
            </a:r>
            <a:r>
              <a:rPr lang="vi-VN" sz="2800" u="sng">
                <a:solidFill>
                  <a:srgbClr val="000000"/>
                </a:solidFill>
                <a:latin typeface="Times New Roman" panose="02020603050405020304" charset="0"/>
                <a:ea typeface="Calibri" panose="020F0502020204030204" pitchFamily="34" charset="0"/>
              </a:rPr>
              <a:t>nhân buổi tựu trường</a:t>
            </a:r>
            <a:r>
              <a:rPr lang="vi-VN" sz="2800">
                <a:solidFill>
                  <a:srgbClr val="000000"/>
                </a:solidFill>
                <a:latin typeface="Times New Roman" panose="02020603050405020304" charset="0"/>
                <a:ea typeface="Calibri" panose="020F0502020204030204" pitchFamily="34" charset="0"/>
              </a:rPr>
              <a:t> của các em,/ tôi chỉ biết chúc các em/ một năm đầy </a:t>
            </a:r>
            <a:r>
              <a:rPr lang="vi-VN" sz="2800" u="sng">
                <a:solidFill>
                  <a:srgbClr val="000000"/>
                </a:solidFill>
                <a:latin typeface="Times New Roman" panose="02020603050405020304" charset="0"/>
                <a:ea typeface="Calibri" panose="020F0502020204030204" pitchFamily="34" charset="0"/>
              </a:rPr>
              <a:t>vui vẻ</a:t>
            </a:r>
            <a:r>
              <a:rPr lang="vi-VN" sz="2800">
                <a:solidFill>
                  <a:srgbClr val="000000"/>
                </a:solidFill>
                <a:latin typeface="Times New Roman" panose="02020603050405020304" charset="0"/>
                <a:ea typeface="Calibri" panose="020F0502020204030204" pitchFamily="34" charset="0"/>
              </a:rPr>
              <a:t> và đầy </a:t>
            </a:r>
            <a:r>
              <a:rPr lang="vi-VN" sz="2800" u="sng">
                <a:solidFill>
                  <a:srgbClr val="000000"/>
                </a:solidFill>
                <a:latin typeface="Times New Roman" panose="02020603050405020304" charset="0"/>
                <a:ea typeface="Calibri" panose="020F0502020204030204" pitchFamily="34" charset="0"/>
              </a:rPr>
              <a:t>kết quả tốt đẹp</a:t>
            </a:r>
            <a:r>
              <a:rPr lang="vi-VN" sz="2800">
                <a:solidFill>
                  <a:srgbClr val="000000"/>
                </a:solidFill>
                <a:latin typeface="Times New Roman" panose="02020603050405020304" charset="0"/>
                <a:ea typeface="Calibri" panose="020F0502020204030204" pitchFamily="34" charset="0"/>
              </a:rPr>
              <a:t>.//</a:t>
            </a:r>
            <a:endParaRPr lang="en-US" sz="2800">
              <a:solidFill>
                <a:srgbClr val="000000"/>
              </a:solidFill>
              <a:latin typeface="Times New Roman" panose="0202060305040502030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1180812" y="20271"/>
            <a:ext cx="9778832" cy="110956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7" name="Rectangle: Rounded Corners 26"/>
          <p:cNvSpPr/>
          <p:nvPr/>
        </p:nvSpPr>
        <p:spPr>
          <a:xfrm>
            <a:off x="383984" y="3381317"/>
            <a:ext cx="5078897" cy="287587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53674" y="3533163"/>
            <a:ext cx="4681483" cy="2499467"/>
          </a:xfrm>
          <a:prstGeom prst="rect">
            <a:avLst/>
          </a:prstGeom>
          <a:noFill/>
        </p:spPr>
        <p:txBody>
          <a:bodyPr wrap="square" rtlCol="0">
            <a:spAutoFit/>
          </a:bodyPr>
          <a:lstStyle/>
          <a:p>
            <a:pPr>
              <a:lnSpc>
                <a:spcPct val="150000"/>
              </a:lnSpc>
            </a:pPr>
            <a:r>
              <a:rPr lang="en-US" sz="3600">
                <a:latin typeface="UTM Duepuntozero" panose="02040603050506020204" pitchFamily="18" charset="0"/>
              </a:rPr>
              <a:t>Phân công đọc theo đoạn.</a:t>
            </a:r>
            <a:endParaRPr lang="en-US" sz="3600">
              <a:latin typeface="UTM Duepuntozero" panose="02040603050506020204" pitchFamily="18" charset="0"/>
            </a:endParaRPr>
          </a:p>
          <a:p>
            <a:pPr>
              <a:lnSpc>
                <a:spcPct val="150000"/>
              </a:lnSpc>
            </a:pPr>
            <a:r>
              <a:rPr lang="en-US" sz="3600">
                <a:latin typeface="UTM Duepuntozero" panose="02040603050506020204" pitchFamily="18" charset="0"/>
              </a:rPr>
              <a:t>Tất cả thành viên đều đọc.</a:t>
            </a:r>
            <a:endParaRPr lang="en-US" sz="3600">
              <a:latin typeface="UTM Duepuntozero" panose="02040603050506020204" pitchFamily="18" charset="0"/>
            </a:endParaRPr>
          </a:p>
          <a:p>
            <a:pPr>
              <a:lnSpc>
                <a:spcPct val="150000"/>
              </a:lnSpc>
            </a:pPr>
            <a:r>
              <a:rPr lang="en-US" sz="3600">
                <a:latin typeface="UTM Duepuntozero" panose="02040603050506020204" pitchFamily="18" charset="0"/>
              </a:rPr>
              <a:t>Giải nghĩa từ cùng nhau.</a:t>
            </a:r>
            <a:endParaRPr lang="en-US" sz="3600">
              <a:latin typeface="UTM Duepuntozero" panose="02040603050506020204" pitchFamily="18" charset="0"/>
            </a:endParaRPr>
          </a:p>
        </p:txBody>
      </p:sp>
      <p:grpSp>
        <p:nvGrpSpPr>
          <p:cNvPr id="59" name="Group 58"/>
          <p:cNvGrpSpPr/>
          <p:nvPr/>
        </p:nvGrpSpPr>
        <p:grpSpPr>
          <a:xfrm>
            <a:off x="1340327" y="2808083"/>
            <a:ext cx="3008632" cy="894973"/>
            <a:chOff x="1419116" y="2844599"/>
            <a:chExt cx="3008632" cy="894973"/>
          </a:xfrm>
        </p:grpSpPr>
        <p:pic>
          <p:nvPicPr>
            <p:cNvPr id="2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116" y="2860618"/>
              <a:ext cx="3008632" cy="878954"/>
            </a:xfrm>
            <a:prstGeom prst="rect">
              <a:avLst/>
            </a:prstGeom>
          </p:spPr>
        </p:pic>
        <p:sp>
          <p:nvSpPr>
            <p:cNvPr id="30" name="TextBox 29"/>
            <p:cNvSpPr txBox="1"/>
            <p:nvPr/>
          </p:nvSpPr>
          <p:spPr>
            <a:xfrm>
              <a:off x="2060470" y="2844599"/>
              <a:ext cx="2066925" cy="707886"/>
            </a:xfrm>
            <a:prstGeom prst="rect">
              <a:avLst/>
            </a:prstGeom>
            <a:noFill/>
          </p:spPr>
          <p:txBody>
            <a:bodyPr wrap="square" rtlCol="0">
              <a:spAutoFit/>
              <a:scene3d>
                <a:camera prst="obliqueTopLeft"/>
                <a:lightRig rig="threePt" dir="t"/>
              </a:scene3d>
            </a:bodyPr>
            <a:lstStyle/>
            <a:p>
              <a:r>
                <a:rPr lang="en-US" sz="4000" b="1">
                  <a:ln>
                    <a:solidFill>
                      <a:sysClr val="windowText" lastClr="000000"/>
                    </a:solidFill>
                  </a:ln>
                  <a:solidFill>
                    <a:srgbClr val="FF0000"/>
                  </a:solidFill>
                  <a:latin typeface="UVN Banh Mi" pitchFamily="2" charset="0"/>
                </a:rPr>
                <a:t>Yêu cầu</a:t>
              </a:r>
              <a:endParaRPr lang="en-US" sz="4000" b="1">
                <a:ln>
                  <a:solidFill>
                    <a:sysClr val="windowText" lastClr="000000"/>
                  </a:solidFill>
                </a:ln>
                <a:solidFill>
                  <a:srgbClr val="FF0000"/>
                </a:solidFill>
                <a:latin typeface="UVN Banh Mi" pitchFamily="2" charset="0"/>
              </a:endParaRPr>
            </a:p>
          </p:txBody>
        </p:sp>
      </p:grpSp>
      <p:pic>
        <p:nvPicPr>
          <p:cNvPr id="31" name="Graphic 30" descr="Badge Tick1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473" y="3717350"/>
            <a:ext cx="560531" cy="575070"/>
          </a:xfrm>
          <a:prstGeom prst="rect">
            <a:avLst/>
          </a:prstGeom>
        </p:spPr>
      </p:pic>
      <p:pic>
        <p:nvPicPr>
          <p:cNvPr id="32" name="Graphic 31" descr="Badge Tick1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473" y="4594724"/>
            <a:ext cx="560531" cy="575070"/>
          </a:xfrm>
          <a:prstGeom prst="rect">
            <a:avLst/>
          </a:prstGeom>
        </p:spPr>
      </p:pic>
      <p:pic>
        <p:nvPicPr>
          <p:cNvPr id="33" name="Graphic 32" descr="Badge Tick1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473" y="5419135"/>
            <a:ext cx="560531" cy="575070"/>
          </a:xfrm>
          <a:prstGeom prst="rect">
            <a:avLst/>
          </a:prstGeom>
        </p:spPr>
      </p:pic>
      <p:sp>
        <p:nvSpPr>
          <p:cNvPr id="34" name="Rectangle: Rounded Corners 33"/>
          <p:cNvSpPr/>
          <p:nvPr/>
        </p:nvSpPr>
        <p:spPr>
          <a:xfrm>
            <a:off x="5608708" y="345402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96593" y="2822612"/>
            <a:ext cx="4176291" cy="949903"/>
          </a:xfrm>
          <a:prstGeom prst="rect">
            <a:avLst/>
          </a:prstGeom>
        </p:spPr>
      </p:pic>
      <p:sp>
        <p:nvSpPr>
          <p:cNvPr id="36" name="TextBox 35"/>
          <p:cNvSpPr txBox="1"/>
          <p:nvPr/>
        </p:nvSpPr>
        <p:spPr>
          <a:xfrm>
            <a:off x="5716090" y="3631072"/>
            <a:ext cx="5374755" cy="2499467"/>
          </a:xfrm>
          <a:prstGeom prst="rect">
            <a:avLst/>
          </a:prstGeom>
          <a:noFill/>
        </p:spPr>
        <p:txBody>
          <a:bodyPr wrap="square" rtlCol="0">
            <a:spAutoFit/>
          </a:bodyPr>
          <a:lstStyle/>
          <a:p>
            <a:pPr>
              <a:lnSpc>
                <a:spcPct val="150000"/>
              </a:lnSpc>
            </a:pPr>
            <a:r>
              <a:rPr lang="en-US" sz="3600">
                <a:latin typeface="UTM Duepuntozero" panose="02040603050506020204" pitchFamily="18" charset="0"/>
              </a:rPr>
              <a:t>1. Đọc đúng.</a:t>
            </a:r>
            <a:endParaRPr lang="en-US" sz="3600">
              <a:latin typeface="UTM Duepuntozero" panose="02040603050506020204" pitchFamily="18" charset="0"/>
            </a:endParaRPr>
          </a:p>
          <a:p>
            <a:pPr>
              <a:lnSpc>
                <a:spcPct val="150000"/>
              </a:lnSpc>
            </a:pPr>
            <a:r>
              <a:rPr lang="en-US" sz="3600">
                <a:latin typeface="UTM Duepuntozero" panose="02040603050506020204" pitchFamily="18" charset="0"/>
              </a:rPr>
              <a:t>2. Đọc to rõ.</a:t>
            </a:r>
            <a:endParaRPr lang="en-US" sz="3600">
              <a:latin typeface="UTM Duepuntozero" panose="02040603050506020204" pitchFamily="18" charset="0"/>
            </a:endParaRPr>
          </a:p>
          <a:p>
            <a:pPr>
              <a:lnSpc>
                <a:spcPct val="150000"/>
              </a:lnSpc>
            </a:pPr>
            <a:r>
              <a:rPr lang="en-US" sz="3600">
                <a:latin typeface="UTM Duepuntozero" panose="02040603050506020204" pitchFamily="18" charset="0"/>
              </a:rPr>
              <a:t>3. Ngắt nghỉ đúng nhịp</a:t>
            </a:r>
            <a:endParaRPr lang="en-US" sz="3600">
              <a:latin typeface="UTM Duepuntozero" panose="02040603050506020204" pitchFamily="18" charset="0"/>
            </a:endParaRPr>
          </a:p>
        </p:txBody>
      </p:sp>
      <p:grpSp>
        <p:nvGrpSpPr>
          <p:cNvPr id="37" name="Group 36"/>
          <p:cNvGrpSpPr/>
          <p:nvPr/>
        </p:nvGrpSpPr>
        <p:grpSpPr>
          <a:xfrm>
            <a:off x="7950455" y="369283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7950455" y="4517202"/>
            <a:ext cx="1885916" cy="814430"/>
            <a:chOff x="8692723" y="3557795"/>
            <a:chExt cx="1885916" cy="814430"/>
          </a:xfrm>
        </p:grpSpPr>
        <p:pic>
          <p:nvPicPr>
            <p:cNvPr id="42"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10032615" y="5316109"/>
            <a:ext cx="1885916" cy="814430"/>
            <a:chOff x="8692723" y="3557795"/>
            <a:chExt cx="1885916" cy="814430"/>
          </a:xfrm>
        </p:grpSpPr>
        <p:pic>
          <p:nvPicPr>
            <p:cNvPr id="46"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p:cNvSpPr txBox="1"/>
          <p:nvPr/>
        </p:nvSpPr>
        <p:spPr>
          <a:xfrm>
            <a:off x="6934944" y="2839897"/>
            <a:ext cx="3837940" cy="707886"/>
          </a:xfrm>
          <a:prstGeom prst="rect">
            <a:avLst/>
          </a:prstGeom>
          <a:noFill/>
        </p:spPr>
        <p:txBody>
          <a:bodyPr wrap="square" rtlCol="0">
            <a:spAutoFit/>
            <a:scene3d>
              <a:camera prst="obliqueTopLeft"/>
              <a:lightRig rig="threePt" dir="t"/>
            </a:scene3d>
          </a:bodyPr>
          <a:lstStyle/>
          <a:p>
            <a:r>
              <a:rPr lang="en-US" sz="4000" b="1">
                <a:ln>
                  <a:solidFill>
                    <a:schemeClr val="tx1"/>
                  </a:solidFill>
                </a:ln>
                <a:solidFill>
                  <a:srgbClr val="FF0000"/>
                </a:solidFill>
                <a:latin typeface="UVN Banh Mi" pitchFamily="2" charset="0"/>
              </a:rPr>
              <a:t>Tiêu chí đánh giá</a:t>
            </a:r>
            <a:endParaRPr lang="en-US" sz="4000" b="1">
              <a:ln>
                <a:solidFill>
                  <a:schemeClr val="tx1"/>
                </a:solidFill>
              </a:ln>
              <a:solidFill>
                <a:srgbClr val="FF0000"/>
              </a:solidFill>
              <a:latin typeface="UVN Banh Mi" pitchFamily="2" charset="0"/>
            </a:endParaRPr>
          </a:p>
        </p:txBody>
      </p:sp>
      <p:pic>
        <p:nvPicPr>
          <p:cNvPr id="60"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4833002" y="572920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383984" y="450144"/>
            <a:ext cx="11315157" cy="2194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par>
                                <p:cTn id="10" presetID="12"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p:tgtEl>
                                          <p:spTgt spid="35"/>
                                        </p:tgtEl>
                                        <p:attrNameLst>
                                          <p:attrName>ppt_y</p:attrName>
                                        </p:attrNameLst>
                                      </p:cBhvr>
                                      <p:tavLst>
                                        <p:tav tm="0">
                                          <p:val>
                                            <p:strVal val="#ppt_y+#ppt_h*1.125000"/>
                                          </p:val>
                                        </p:tav>
                                        <p:tav tm="100000">
                                          <p:val>
                                            <p:strVal val="#ppt_y"/>
                                          </p:val>
                                        </p:tav>
                                      </p:tavLst>
                                    </p:anim>
                                    <p:animEffect transition="in" filter="wipe(up)">
                                      <p:cBhvr>
                                        <p:cTn id="13" dur="500"/>
                                        <p:tgtEl>
                                          <p:spTgt spid="3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p:tgtEl>
                                          <p:spTgt spid="49"/>
                                        </p:tgtEl>
                                        <p:attrNameLst>
                                          <p:attrName>ppt_y</p:attrName>
                                        </p:attrNameLst>
                                      </p:cBhvr>
                                      <p:tavLst>
                                        <p:tav tm="0">
                                          <p:val>
                                            <p:strVal val="#ppt_y+#ppt_h*1.125000"/>
                                          </p:val>
                                        </p:tav>
                                        <p:tav tm="100000">
                                          <p:val>
                                            <p:strVal val="#ppt_y"/>
                                          </p:val>
                                        </p:tav>
                                      </p:tavLst>
                                    </p:anim>
                                    <p:animEffect transition="in" filter="wipe(up)">
                                      <p:cBhvr>
                                        <p:cTn id="17" dur="500"/>
                                        <p:tgtEl>
                                          <p:spTgt spid="49"/>
                                        </p:tgtEl>
                                      </p:cBhvr>
                                    </p:animEffect>
                                  </p:childTnLst>
                                </p:cTn>
                              </p:par>
                              <p:par>
                                <p:cTn id="18" presetID="42" presetClass="entr" presetSubtype="0" fill="hold" grpId="0" nodeType="withEffect">
                                  <p:stCondLst>
                                    <p:cond delay="225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25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25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225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4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1" name="Rectangle: Rounded Corners 10"/>
          <p:cNvSpPr/>
          <p:nvPr/>
        </p:nvSpPr>
        <p:spPr>
          <a:xfrm>
            <a:off x="3030886" y="3431280"/>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18771" y="2799865"/>
            <a:ext cx="4176291" cy="949903"/>
          </a:xfrm>
          <a:prstGeom prst="rect">
            <a:avLst/>
          </a:prstGeom>
        </p:spPr>
      </p:pic>
      <p:sp>
        <p:nvSpPr>
          <p:cNvPr id="13" name="TextBox 12"/>
          <p:cNvSpPr txBox="1"/>
          <p:nvPr/>
        </p:nvSpPr>
        <p:spPr>
          <a:xfrm>
            <a:off x="3138268" y="3608325"/>
            <a:ext cx="5374755" cy="2499467"/>
          </a:xfrm>
          <a:prstGeom prst="rect">
            <a:avLst/>
          </a:prstGeom>
          <a:noFill/>
        </p:spPr>
        <p:txBody>
          <a:bodyPr wrap="square" rtlCol="0">
            <a:spAutoFit/>
          </a:bodyPr>
          <a:lstStyle/>
          <a:p>
            <a:pPr>
              <a:lnSpc>
                <a:spcPct val="150000"/>
              </a:lnSpc>
            </a:pPr>
            <a:r>
              <a:rPr lang="en-US" sz="3600">
                <a:latin typeface="UTM Duepuntozero" panose="02040603050506020204" pitchFamily="18" charset="0"/>
              </a:rPr>
              <a:t>1. Đọc đúng.</a:t>
            </a:r>
            <a:endParaRPr lang="en-US" sz="3600">
              <a:latin typeface="UTM Duepuntozero" panose="02040603050506020204" pitchFamily="18" charset="0"/>
            </a:endParaRPr>
          </a:p>
          <a:p>
            <a:pPr>
              <a:lnSpc>
                <a:spcPct val="150000"/>
              </a:lnSpc>
            </a:pPr>
            <a:r>
              <a:rPr lang="en-US" sz="3600">
                <a:latin typeface="UTM Duepuntozero" panose="02040603050506020204" pitchFamily="18" charset="0"/>
              </a:rPr>
              <a:t>2. Đọc to rõ.</a:t>
            </a:r>
            <a:endParaRPr lang="en-US" sz="3600">
              <a:latin typeface="UTM Duepuntozero" panose="02040603050506020204" pitchFamily="18" charset="0"/>
            </a:endParaRPr>
          </a:p>
          <a:p>
            <a:pPr>
              <a:lnSpc>
                <a:spcPct val="150000"/>
              </a:lnSpc>
            </a:pPr>
            <a:r>
              <a:rPr lang="en-US" sz="3600">
                <a:latin typeface="UTM Duepuntozero" panose="02040603050506020204" pitchFamily="18" charset="0"/>
              </a:rPr>
              <a:t>3. Ngắt nghỉ đúng nhịp</a:t>
            </a:r>
            <a:endParaRPr lang="en-US" sz="3600">
              <a:latin typeface="UTM Duepuntozero" panose="02040603050506020204" pitchFamily="18" charset="0"/>
            </a:endParaRPr>
          </a:p>
        </p:txBody>
      </p:sp>
      <p:grpSp>
        <p:nvGrpSpPr>
          <p:cNvPr id="14" name="Group 13"/>
          <p:cNvGrpSpPr/>
          <p:nvPr/>
        </p:nvGrpSpPr>
        <p:grpSpPr>
          <a:xfrm>
            <a:off x="5372633" y="3670083"/>
            <a:ext cx="1885916" cy="814430"/>
            <a:chOff x="8692723" y="3557795"/>
            <a:chExt cx="1885916" cy="814430"/>
          </a:xfrm>
        </p:grpSpPr>
        <p:pic>
          <p:nvPicPr>
            <p:cNvPr id="15"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5372633" y="4494455"/>
            <a:ext cx="1885916" cy="814430"/>
            <a:chOff x="8692723" y="3557795"/>
            <a:chExt cx="1885916" cy="814430"/>
          </a:xfrm>
        </p:grpSpPr>
        <p:pic>
          <p:nvPicPr>
            <p:cNvPr id="19"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7454793" y="5293362"/>
            <a:ext cx="1885916" cy="814430"/>
            <a:chOff x="8692723" y="3557795"/>
            <a:chExt cx="1885916" cy="814430"/>
          </a:xfrm>
        </p:grpSpPr>
        <p:pic>
          <p:nvPicPr>
            <p:cNvPr id="23"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4357122" y="2817150"/>
            <a:ext cx="3837940" cy="707886"/>
          </a:xfrm>
          <a:prstGeom prst="rect">
            <a:avLst/>
          </a:prstGeom>
          <a:noFill/>
        </p:spPr>
        <p:txBody>
          <a:bodyPr wrap="square" rtlCol="0">
            <a:spAutoFit/>
            <a:scene3d>
              <a:camera prst="obliqueTopLeft"/>
              <a:lightRig rig="threePt" dir="t"/>
            </a:scene3d>
          </a:bodyPr>
          <a:lstStyle/>
          <a:p>
            <a:r>
              <a:rPr lang="en-US" sz="4000" b="1">
                <a:ln>
                  <a:solidFill>
                    <a:schemeClr val="tx1"/>
                  </a:solidFill>
                </a:ln>
                <a:solidFill>
                  <a:srgbClr val="FF0000"/>
                </a:solidFill>
                <a:latin typeface="UVN Banh Mi" pitchFamily="2" charset="0"/>
              </a:rPr>
              <a:t>Tiêu chí đánh giá</a:t>
            </a:r>
            <a:endParaRPr lang="en-US" sz="4000" b="1">
              <a:ln>
                <a:solidFill>
                  <a:schemeClr val="tx1"/>
                </a:solidFill>
              </a:ln>
              <a:solidFill>
                <a:srgbClr val="FF0000"/>
              </a:solidFill>
              <a:latin typeface="UVN Banh Mi" pitchFamily="2" charset="0"/>
            </a:endParaRPr>
          </a:p>
        </p:txBody>
      </p:sp>
      <p:pic>
        <p:nvPicPr>
          <p:cNvPr id="1026"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24" b="92257" l="9752" r="89894">
                        <a14:foregroundMark x1="53546" y1="1153" x2="53901" y2="25865"/>
                        <a14:foregroundMark x1="62766" y1="34596" x2="66135" y2="42339"/>
                        <a14:foregroundMark x1="58688" y1="33937" x2="62766" y2="45634"/>
                        <a14:foregroundMark x1="44681" y1="35091" x2="50532" y2="55025"/>
                        <a14:foregroundMark x1="51773" y1="30148" x2="53369" y2="51400"/>
                        <a14:foregroundMark x1="51418" y1="36409" x2="56206" y2="53707"/>
                        <a14:foregroundMark x1="51241" y1="42339" x2="51241" y2="56507"/>
                        <a14:foregroundMark x1="44326" y1="42010" x2="44858" y2="54530"/>
                        <a14:foregroundMark x1="38298" y1="40692" x2="38298" y2="40692"/>
                        <a14:foregroundMark x1="39539" y1="41186" x2="39184" y2="37068"/>
                        <a14:foregroundMark x1="39894" y1="44811" x2="43085" y2="51400"/>
                        <a14:foregroundMark x1="44326" y1="90280" x2="50177" y2="81878"/>
                        <a14:foregroundMark x1="50177" y1="81878" x2="49113" y2="78583"/>
                        <a14:foregroundMark x1="60816" y1="91433" x2="59220" y2="77265"/>
                        <a14:foregroundMark x1="61348" y1="91928" x2="61348" y2="91928"/>
                        <a14:foregroundMark x1="63652" y1="91928" x2="61348" y2="79736"/>
                        <a14:foregroundMark x1="59574" y1="92257" x2="59220" y2="86985"/>
                        <a14:foregroundMark x1="49645" y1="91104" x2="49645" y2="91104"/>
                        <a14:foregroundMark x1="43972" y1="91763" x2="43972" y2="91763"/>
                        <a14:foregroundMark x1="42553" y1="91763" x2="42553" y2="91763"/>
                        <a14:foregroundMark x1="41312" y1="91763" x2="41312" y2="91763"/>
                        <a14:foregroundMark x1="52660" y1="29819" x2="49113" y2="5107"/>
                        <a14:foregroundMark x1="57979" y1="91104" x2="57979" y2="91104"/>
                      </a14:backgroundRemoval>
                    </a14:imgEffect>
                  </a14:imgLayer>
                </a14:imgProps>
              </a:ext>
              <a:ext uri="{28A0092B-C50C-407E-A947-70E740481C1C}">
                <a14:useLocalDpi xmlns:a14="http://schemas.microsoft.com/office/drawing/2010/main" val="0"/>
              </a:ext>
            </a:extLst>
          </a:blip>
          <a:srcRect l="24706" r="26703" b="3844"/>
          <a:stretch>
            <a:fillRect/>
          </a:stretch>
        </p:blipFill>
        <p:spPr bwMode="auto">
          <a:xfrm>
            <a:off x="9098233" y="2368667"/>
            <a:ext cx="2190011" cy="4664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202456" y="2354084"/>
            <a:ext cx="2815641" cy="4578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552789" y="275320"/>
            <a:ext cx="11248095" cy="218865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par>
                                <p:cTn id="13" presetID="42" presetClass="entr" presetSubtype="0" fill="hold" grpId="0" nodeType="withEffect">
                                  <p:stCondLst>
                                    <p:cond delay="7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7" name="Picture 2" descr="Premium Vector | Cute boy standing on podium as sport competition winner.  championship celebration. flat cartoon design"/>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a:fillRect/>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654458"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126599"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904806" y="22530"/>
            <a:ext cx="10382388" cy="3346994"/>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7622" y="1571252"/>
            <a:ext cx="10165050" cy="3343648"/>
          </a:xfrm>
          <a:prstGeom prst="rect">
            <a:avLst/>
          </a:prstGeom>
        </p:spPr>
      </p:pic>
      <p:pic>
        <p:nvPicPr>
          <p:cNvPr id="9" name="Picture 4"/>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654458"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126599"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766893" y="2283646"/>
            <a:ext cx="10162913" cy="15668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p:cNvSpPr/>
          <p:nvPr/>
        </p:nvSpPr>
        <p:spPr>
          <a:xfrm>
            <a:off x="457201" y="584119"/>
            <a:ext cx="11269580" cy="3302081"/>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3007" y="710608"/>
            <a:ext cx="11269580" cy="2985433"/>
          </a:xfrm>
          <a:prstGeom prst="rect">
            <a:avLst/>
          </a:prstGeom>
          <a:noFill/>
        </p:spPr>
        <p:txBody>
          <a:bodyPr wrap="square" rtlCol="0">
            <a:spAutoFit/>
          </a:bodyPr>
          <a:lstStyle/>
          <a:p>
            <a:pPr algn="l"/>
            <a:r>
              <a:rPr lang="vi-VN" sz="3200" b="1" i="0" u="none" strike="noStrike" baseline="0">
                <a:latin typeface="Arial-BoldMT"/>
              </a:rPr>
              <a:t>Trao đổi với bạn suy nghĩ của em khi đọc đoạn thơ sau:</a:t>
            </a:r>
            <a:endParaRPr lang="vi-VN" sz="3200" b="1" i="0" u="none" strike="noStrike" baseline="0">
              <a:latin typeface="Arial-BoldMT"/>
            </a:endParaRPr>
          </a:p>
          <a:p>
            <a:pPr lvl="4"/>
            <a:r>
              <a:rPr lang="en-US" sz="3200" b="0" i="0" u="none" strike="noStrike" baseline="0">
                <a:latin typeface="ArialMT"/>
              </a:rPr>
              <a:t>	Bác mong các cháu chăm ngoan</a:t>
            </a:r>
            <a:endParaRPr lang="en-US" sz="3200" b="0" i="0" u="none" strike="noStrike" baseline="0">
              <a:latin typeface="ArialMT"/>
            </a:endParaRPr>
          </a:p>
          <a:p>
            <a:pPr lvl="4"/>
            <a:r>
              <a:rPr lang="vi-VN" sz="3200" b="0" i="0" u="none" strike="noStrike" baseline="0">
                <a:latin typeface="ArialMT"/>
              </a:rPr>
              <a:t>Mai sau gìn giữ giang sơn Lạc Hồng</a:t>
            </a:r>
            <a:endParaRPr lang="vi-VN" sz="3200" b="0" i="0" u="none" strike="noStrike" baseline="0">
              <a:latin typeface="ArialMT"/>
            </a:endParaRPr>
          </a:p>
          <a:p>
            <a:pPr lvl="4"/>
            <a:r>
              <a:rPr lang="en-US" sz="3200" b="0" i="0" u="none" strike="noStrike" baseline="0">
                <a:latin typeface="ArialMT"/>
              </a:rPr>
              <a:t>	Sao cho nổi tiếng Tiên Rồng</a:t>
            </a:r>
            <a:endParaRPr lang="en-US" sz="3200" b="0" i="0" u="none" strike="noStrike" baseline="0">
              <a:latin typeface="ArialMT"/>
            </a:endParaRPr>
          </a:p>
          <a:p>
            <a:pPr lvl="4"/>
            <a:r>
              <a:rPr lang="en-US" sz="3200" b="0" i="0" u="none" strike="noStrike" baseline="0">
                <a:latin typeface="ArialMT"/>
              </a:rPr>
              <a:t>Sao cho tỏ mặt nhi đồng Việt Nam.</a:t>
            </a:r>
            <a:endParaRPr lang="en-US" sz="3200" b="0" i="0" u="none" strike="noStrike" baseline="0">
              <a:latin typeface="ArialMT"/>
            </a:endParaRPr>
          </a:p>
          <a:p>
            <a:pPr algn="l"/>
            <a:r>
              <a:rPr lang="en-US" sz="2800" b="0" i="0" u="none" strike="noStrike" baseline="0">
                <a:latin typeface="ArialMT"/>
              </a:rPr>
              <a:t>								Hồ Chí Minh</a:t>
            </a:r>
            <a:endParaRPr lang="en-US" sz="3200"/>
          </a:p>
        </p:txBody>
      </p:sp>
      <p:grpSp>
        <p:nvGrpSpPr>
          <p:cNvPr id="2" name="Group 1"/>
          <p:cNvGrpSpPr/>
          <p:nvPr/>
        </p:nvGrpSpPr>
        <p:grpSpPr>
          <a:xfrm>
            <a:off x="786062" y="4216082"/>
            <a:ext cx="11354530" cy="2534233"/>
            <a:chOff x="699043" y="4506531"/>
            <a:chExt cx="11354530" cy="2534233"/>
          </a:xfrm>
        </p:grpSpPr>
        <p:sp>
          <p:nvSpPr>
            <p:cNvPr id="3" name="TextBox 10"/>
            <p:cNvSpPr txBox="1"/>
            <p:nvPr/>
          </p:nvSpPr>
          <p:spPr>
            <a:xfrm>
              <a:off x="3702646" y="5237512"/>
              <a:ext cx="8350927" cy="1200329"/>
            </a:xfrm>
            <a:prstGeom prst="rect">
              <a:avLst/>
            </a:prstGeom>
            <a:noFill/>
          </p:spPr>
          <p:txBody>
            <a:bodyPr wrap="square" rtlCol="0">
              <a:spAutoFit/>
            </a:bodyPr>
            <a:lstStyle/>
            <a:p>
              <a:pPr algn="ctr"/>
              <a:r>
                <a:rPr lang="en-US" sz="7200">
                  <a:ln w="28575">
                    <a:solidFill>
                      <a:schemeClr val="tx1"/>
                    </a:solidFill>
                    <a:prstDash val="solid"/>
                  </a:ln>
                  <a:solidFill>
                    <a:srgbClr val="0070C0"/>
                  </a:solidFill>
                  <a:effectLst>
                    <a:outerShdw blurRad="12700" dist="38100" dir="2700000" algn="tl" rotWithShape="0">
                      <a:schemeClr val="accent5">
                        <a:lumMod val="60000"/>
                        <a:lumOff val="40000"/>
                      </a:schemeClr>
                    </a:outerShdw>
                  </a:effectLst>
                  <a:latin typeface="LNTH-Hoa Nho LNTH" pitchFamily="2" charset="0"/>
                </a:rPr>
                <a:t>HOẠT ĐỘNG NHÓM ĐÔI</a:t>
              </a:r>
              <a:endParaRPr lang="en-US" sz="7200" dirty="0">
                <a:ln w="28575">
                  <a:solidFill>
                    <a:schemeClr val="tx1"/>
                  </a:solidFill>
                  <a:prstDash val="solid"/>
                </a:ln>
                <a:solidFill>
                  <a:srgbClr val="0070C0"/>
                </a:solidFill>
                <a:effectLst>
                  <a:outerShdw blurRad="12700" dist="38100" dir="2700000" algn="tl" rotWithShape="0">
                    <a:schemeClr val="accent5">
                      <a:lumMod val="60000"/>
                      <a:lumOff val="40000"/>
                    </a:schemeClr>
                  </a:outerShdw>
                </a:effectLst>
                <a:latin typeface="LNTH-Hoa Nho LNTH" pitchFamily="2"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97" r="33134"/>
            <a:stretch>
              <a:fillRect/>
            </a:stretch>
          </p:blipFill>
          <p:spPr>
            <a:xfrm>
              <a:off x="699043" y="4506531"/>
              <a:ext cx="3003604" cy="2534233"/>
            </a:xfrm>
            <a:prstGeom prst="rect">
              <a:avLst/>
            </a:prstGeom>
          </p:spPr>
        </p:pic>
      </p:gr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1"/>
          <a:srcRect b="21821"/>
          <a:stretch>
            <a:fillRect/>
          </a:stretch>
        </p:blipFill>
        <p:spPr>
          <a:xfrm>
            <a:off x="-16598" y="-70294"/>
            <a:ext cx="12191999" cy="6353108"/>
          </a:xfrm>
          <a:prstGeom prst="rect">
            <a:avLst/>
          </a:prstGeom>
        </p:spPr>
      </p:pic>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3">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6">
              <a:clrChange>
                <a:clrFrom>
                  <a:srgbClr val="FFFFFF"/>
                </a:clrFrom>
                <a:clrTo>
                  <a:srgbClr val="FFFFFF">
                    <a:alpha val="0"/>
                  </a:srgbClr>
                </a:clrTo>
              </a:clrChange>
            </a:blip>
            <a:srcRect b="37284"/>
            <a:stretch>
              <a:fillRect/>
            </a:stretch>
          </p:blipFill>
          <p:spPr>
            <a:xfrm>
              <a:off x="6272490" y="3240775"/>
              <a:ext cx="1507855" cy="2055795"/>
            </a:xfrm>
            <a:prstGeom prst="rect">
              <a:avLst/>
            </a:prstGeom>
          </p:spPr>
        </p:pic>
        <p:pic>
          <p:nvPicPr>
            <p:cNvPr id="10" name="Picture 9"/>
            <p:cNvPicPr>
              <a:picLocks noChangeAspect="1"/>
            </p:cNvPicPr>
            <p:nvPr/>
          </p:nvPicPr>
          <p:blipFill rotWithShape="1">
            <a:blip r:embed="rId7">
              <a:clrChange>
                <a:clrFrom>
                  <a:srgbClr val="FFFFFF"/>
                </a:clrFrom>
                <a:clrTo>
                  <a:srgbClr val="FFFFFF">
                    <a:alpha val="0"/>
                  </a:srgbClr>
                </a:clrTo>
              </a:clrChange>
            </a:blip>
            <a:srcRect b="34681"/>
            <a:stretch>
              <a:fillRect/>
            </a:stretch>
          </p:blipFill>
          <p:spPr>
            <a:xfrm rot="19955156">
              <a:off x="5749826" y="2988742"/>
              <a:ext cx="1959483" cy="2559859"/>
            </a:xfrm>
            <a:prstGeom prst="rect">
              <a:avLst/>
            </a:prstGeom>
          </p:spPr>
        </p:pic>
      </p:grpSp>
      <p:pic>
        <p:nvPicPr>
          <p:cNvPr id="17" name="Picture 16"/>
          <p:cNvPicPr>
            <a:picLocks noChangeAspect="1"/>
          </p:cNvPicPr>
          <p:nvPr/>
        </p:nvPicPr>
        <p:blipFill>
          <a:blip r:embed="rId8">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9">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0">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1">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2">
            <a:clrChange>
              <a:clrFrom>
                <a:srgbClr val="FFFFFF"/>
              </a:clrFrom>
              <a:clrTo>
                <a:srgbClr val="FFFFFF">
                  <a:alpha val="0"/>
                </a:srgbClr>
              </a:clrTo>
            </a:clrChange>
          </a:blip>
          <a:srcRect b="51415"/>
          <a:stretch>
            <a:fillRect/>
          </a:stretch>
        </p:blipFill>
        <p:spPr>
          <a:xfrm flipH="1">
            <a:off x="10130981" y="5406600"/>
            <a:ext cx="1267409" cy="1349850"/>
          </a:xfrm>
          <a:prstGeom prst="rect">
            <a:avLst/>
          </a:prstGeom>
        </p:spPr>
      </p:pic>
      <p:pic>
        <p:nvPicPr>
          <p:cNvPr id="49" name="Picture 48"/>
          <p:cNvPicPr>
            <a:picLocks noChangeAspect="1"/>
          </p:cNvPicPr>
          <p:nvPr/>
        </p:nvPicPr>
        <p:blipFill>
          <a:blip r:embed="rId13">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4">
            <a:clrChange>
              <a:clrFrom>
                <a:srgbClr val="FFFFFF"/>
              </a:clrFrom>
              <a:clrTo>
                <a:srgbClr val="FFFFFF">
                  <a:alpha val="0"/>
                </a:srgbClr>
              </a:clrTo>
            </a:clrChange>
          </a:blip>
          <a:srcRect b="29545"/>
          <a:stretch>
            <a:fillRect/>
          </a:stretch>
        </p:blipFill>
        <p:spPr>
          <a:xfrm>
            <a:off x="770441" y="5294110"/>
            <a:ext cx="1398590" cy="1770605"/>
          </a:xfrm>
          <a:prstGeom prst="rect">
            <a:avLst/>
          </a:prstGeom>
        </p:spPr>
      </p:pic>
      <p:pic>
        <p:nvPicPr>
          <p:cNvPr id="2" name="Picture 1"/>
          <p:cNvPicPr>
            <a:picLocks noChangeAspect="1"/>
          </p:cNvPicPr>
          <p:nvPr/>
        </p:nvPicPr>
        <p:blipFill>
          <a:blip r:embed="rId15"/>
          <a:stretch>
            <a:fillRect/>
          </a:stretch>
        </p:blipFill>
        <p:spPr>
          <a:xfrm>
            <a:off x="1125971" y="2061114"/>
            <a:ext cx="9906859" cy="17740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1"/>
          <a:srcRect b="21821"/>
          <a:stretch>
            <a:fillRect/>
          </a:stretch>
        </p:blipFill>
        <p:spPr>
          <a:xfrm>
            <a:off x="-16598" y="-70294"/>
            <a:ext cx="12191999" cy="6353108"/>
          </a:xfrm>
          <a:prstGeom prst="rect">
            <a:avLst/>
          </a:prstGeom>
        </p:spPr>
      </p:pic>
      <p:pic>
        <p:nvPicPr>
          <p:cNvPr id="6" name="16 NK PowerSkills"/>
          <p:cNvPicPr>
            <a:picLocks noChangeAspect="1"/>
          </p:cNvPicPr>
          <p:nvPr/>
        </p:nvPicPr>
        <p:blipFill>
          <a:blip r:embed="rId2">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3">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4">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5">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6">
              <a:clrChange>
                <a:clrFrom>
                  <a:srgbClr val="FFFFFF"/>
                </a:clrFrom>
                <a:clrTo>
                  <a:srgbClr val="FFFFFF">
                    <a:alpha val="0"/>
                  </a:srgbClr>
                </a:clrTo>
              </a:clrChange>
            </a:blip>
            <a:srcRect b="37284"/>
            <a:stretch>
              <a:fillRect/>
            </a:stretch>
          </p:blipFill>
          <p:spPr>
            <a:xfrm>
              <a:off x="6272490" y="3240775"/>
              <a:ext cx="1507855" cy="2055795"/>
            </a:xfrm>
            <a:prstGeom prst="rect">
              <a:avLst/>
            </a:prstGeom>
          </p:spPr>
        </p:pic>
        <p:pic>
          <p:nvPicPr>
            <p:cNvPr id="10" name="Picture 9"/>
            <p:cNvPicPr>
              <a:picLocks noChangeAspect="1"/>
            </p:cNvPicPr>
            <p:nvPr/>
          </p:nvPicPr>
          <p:blipFill rotWithShape="1">
            <a:blip r:embed="rId7">
              <a:clrChange>
                <a:clrFrom>
                  <a:srgbClr val="FFFFFF"/>
                </a:clrFrom>
                <a:clrTo>
                  <a:srgbClr val="FFFFFF">
                    <a:alpha val="0"/>
                  </a:srgbClr>
                </a:clrTo>
              </a:clrChange>
            </a:blip>
            <a:srcRect b="34681"/>
            <a:stretch>
              <a:fillRect/>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8">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9">
            <a:clrChange>
              <a:clrFrom>
                <a:srgbClr val="FFFFFF"/>
              </a:clrFrom>
              <a:clrTo>
                <a:srgbClr val="FFFFFF">
                  <a:alpha val="0"/>
                </a:srgbClr>
              </a:clrTo>
            </a:clrChange>
          </a:blip>
          <a:srcRect b="44452"/>
          <a:stretch>
            <a:fillRect/>
          </a:stretch>
        </p:blipFill>
        <p:spPr>
          <a:xfrm>
            <a:off x="2289617" y="4442134"/>
            <a:ext cx="1974051" cy="2006950"/>
          </a:xfrm>
          <a:prstGeom prst="rect">
            <a:avLst/>
          </a:prstGeom>
        </p:spPr>
      </p:pic>
      <p:pic>
        <p:nvPicPr>
          <p:cNvPr id="48" name="10 NK PowerSkills"/>
          <p:cNvPicPr>
            <a:picLocks noChangeAspect="1"/>
          </p:cNvPicPr>
          <p:nvPr/>
        </p:nvPicPr>
        <p:blipFill>
          <a:blip r:embed="rId10">
            <a:clrChange>
              <a:clrFrom>
                <a:srgbClr val="FFFFFF"/>
              </a:clrFrom>
              <a:clrTo>
                <a:srgbClr val="FFFFFF">
                  <a:alpha val="0"/>
                </a:srgbClr>
              </a:clrTo>
            </a:clrChange>
          </a:blip>
          <a:stretch>
            <a:fillRect/>
          </a:stretch>
        </p:blipFill>
        <p:spPr>
          <a:xfrm>
            <a:off x="2408077" y="4701287"/>
            <a:ext cx="1288658" cy="1213487"/>
          </a:xfrm>
          <a:prstGeom prst="rect">
            <a:avLst/>
          </a:prstGeom>
        </p:spPr>
      </p:pic>
      <p:pic>
        <p:nvPicPr>
          <p:cNvPr id="53" name="09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2">
            <a:clrChange>
              <a:clrFrom>
                <a:srgbClr val="FFFFFF"/>
              </a:clrFrom>
              <a:clrTo>
                <a:srgbClr val="FFFFFF">
                  <a:alpha val="0"/>
                </a:srgbClr>
              </a:clrTo>
            </a:clrChange>
          </a:blip>
          <a:srcRect b="51415"/>
          <a:stretch>
            <a:fillRect/>
          </a:stretch>
        </p:blipFill>
        <p:spPr>
          <a:xfrm flipH="1">
            <a:off x="9838869" y="5371779"/>
            <a:ext cx="1267409" cy="1349850"/>
          </a:xfrm>
          <a:prstGeom prst="rect">
            <a:avLst/>
          </a:prstGeom>
        </p:spPr>
      </p:pic>
      <p:sp>
        <p:nvSpPr>
          <p:cNvPr id="98" name="Ghé thăm Fb.com/nkpowerskills">
            <a:hlinkClick r:id="rId13"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endPar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endParaRPr>
          </a:p>
        </p:txBody>
      </p:sp>
      <p:sp>
        <p:nvSpPr>
          <p:cNvPr id="99" name="Ghé thăm Fb.com/nkpowerskills">
            <a:hlinkClick r:id="rId14"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endPar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endParaRPr>
          </a:p>
        </p:txBody>
      </p:sp>
      <p:sp>
        <p:nvSpPr>
          <p:cNvPr id="100" name="Ghé thăm Fb.com/nkpowerskills">
            <a:hlinkClick r:id="rId15" action="ppaction://hlinksldjump"/>
          </p:cNvPr>
          <p:cNvSpPr/>
          <p:nvPr/>
        </p:nvSpPr>
        <p:spPr>
          <a:xfrm>
            <a:off x="2734360" y="4018730"/>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endPar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endParaRPr>
          </a:p>
        </p:txBody>
      </p:sp>
      <p:sp>
        <p:nvSpPr>
          <p:cNvPr id="101" name="Ghé thăm Fb.com/nkpowerskills">
            <a:hlinkClick r:id="rId16"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endPar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endParaRPr>
          </a:p>
        </p:txBody>
      </p:sp>
      <p:pic>
        <p:nvPicPr>
          <p:cNvPr id="2" name="05 NK PowerSkills"/>
          <p:cNvPicPr>
            <a:picLocks noChangeAspect="1"/>
          </p:cNvPicPr>
          <p:nvPr/>
        </p:nvPicPr>
        <p:blipFill rotWithShape="1">
          <a:blip r:embed="rId17">
            <a:clrChange>
              <a:clrFrom>
                <a:srgbClr val="FFFFFF"/>
              </a:clrFrom>
              <a:clrTo>
                <a:srgbClr val="FFFFFF">
                  <a:alpha val="0"/>
                </a:srgbClr>
              </a:clrTo>
            </a:clrChange>
          </a:blip>
          <a:srcRect b="78733"/>
          <a:stretch>
            <a:fillRect/>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17">
            <a:clrChange>
              <a:clrFrom>
                <a:srgbClr val="FFFFFF"/>
              </a:clrFrom>
              <a:clrTo>
                <a:srgbClr val="FFFFFF">
                  <a:alpha val="0"/>
                </a:srgbClr>
              </a:clrTo>
            </a:clrChange>
          </a:blip>
          <a:srcRect b="71196"/>
          <a:stretch>
            <a:fillRect/>
          </a:stretch>
        </p:blipFill>
        <p:spPr>
          <a:xfrm rot="471006">
            <a:off x="2628119" y="4616752"/>
            <a:ext cx="1246737" cy="1820436"/>
          </a:xfrm>
          <a:prstGeom prst="rect">
            <a:avLst/>
          </a:prstGeom>
        </p:spPr>
      </p:pic>
      <p:pic>
        <p:nvPicPr>
          <p:cNvPr id="37" name="03 NK PowerSkills"/>
          <p:cNvPicPr>
            <a:picLocks noChangeAspect="1"/>
          </p:cNvPicPr>
          <p:nvPr/>
        </p:nvPicPr>
        <p:blipFill rotWithShape="1">
          <a:blip r:embed="rId17">
            <a:clrChange>
              <a:clrFrom>
                <a:srgbClr val="FFFFFF"/>
              </a:clrFrom>
              <a:clrTo>
                <a:srgbClr val="FFFFFF">
                  <a:alpha val="0"/>
                </a:srgbClr>
              </a:clrTo>
            </a:clrChange>
          </a:blip>
          <a:srcRect b="74784"/>
          <a:stretch>
            <a:fillRect/>
          </a:stretch>
        </p:blipFill>
        <p:spPr>
          <a:xfrm rot="1223462">
            <a:off x="7268513" y="3770720"/>
            <a:ext cx="995265" cy="1272223"/>
          </a:xfrm>
          <a:prstGeom prst="rect">
            <a:avLst/>
          </a:prstGeom>
        </p:spPr>
      </p:pic>
      <p:pic>
        <p:nvPicPr>
          <p:cNvPr id="3" name="02 NK PowerSkills"/>
          <p:cNvPicPr>
            <a:picLocks noChangeAspect="1"/>
          </p:cNvPicPr>
          <p:nvPr/>
        </p:nvPicPr>
        <p:blipFill>
          <a:blip r:embed="rId18">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sp>
        <p:nvSpPr>
          <p:cNvPr id="4" name="Arrow: Right 3">
            <a:hlinkClick r:id="rId19" action="ppaction://hlinksldjump"/>
          </p:cNvPr>
          <p:cNvSpPr/>
          <p:nvPr/>
        </p:nvSpPr>
        <p:spPr>
          <a:xfrm>
            <a:off x="10820400" y="86466"/>
            <a:ext cx="971550" cy="5660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subTnLst>
                                    <p:audio>
                                      <p:cMediaNode>
                                        <p:cTn display="0" masterRel="sameClick">
                                          <p:stCondLst>
                                            <p:cond evt="begin" delay="0">
                                              <p:tn val="36"/>
                                            </p:cond>
                                          </p:stCondLst>
                                          <p:endCondLst>
                                            <p:cond evt="onStopAudio" delay="0">
                                              <p:tgtEl>
                                                <p:sldTgt/>
                                              </p:tgtEl>
                                            </p:cond>
                                          </p:endCondLst>
                                        </p:cTn>
                                        <p:tgtEl>
                                          <p:sndTgt r:embed="rId20" name="Am-thanh-phep-thuat-www_nhacchuongvui_com.wav"/>
                                        </p:tgtEl>
                                      </p:cMediaNode>
                                    </p:audio>
                                  </p:subTnLst>
                                </p:cTn>
                              </p:par>
                              <p:par>
                                <p:cTn id="39" presetID="32" presetClass="emph" presetSubtype="0" repeatCount="indefinite" fill="hold" nodeType="withEffect">
                                  <p:stCondLst>
                                    <p:cond delay="0"/>
                                  </p:stCondLst>
                                  <p:childTnLst>
                                    <p:animRot by="120000">
                                      <p:cBhvr>
                                        <p:cTn id="40" dur="200" fill="hold">
                                          <p:stCondLst>
                                            <p:cond delay="0"/>
                                          </p:stCondLst>
                                        </p:cTn>
                                        <p:tgtEl>
                                          <p:spTgt spid="55"/>
                                        </p:tgtEl>
                                        <p:attrNameLst>
                                          <p:attrName>r</p:attrName>
                                        </p:attrNameLst>
                                      </p:cBhvr>
                                    </p:animRot>
                                    <p:animRot by="-240000">
                                      <p:cBhvr>
                                        <p:cTn id="41" dur="400" fill="hold">
                                          <p:stCondLst>
                                            <p:cond delay="400"/>
                                          </p:stCondLst>
                                        </p:cTn>
                                        <p:tgtEl>
                                          <p:spTgt spid="55"/>
                                        </p:tgtEl>
                                        <p:attrNameLst>
                                          <p:attrName>r</p:attrName>
                                        </p:attrNameLst>
                                      </p:cBhvr>
                                    </p:animRot>
                                    <p:animRot by="240000">
                                      <p:cBhvr>
                                        <p:cTn id="42" dur="400" fill="hold">
                                          <p:stCondLst>
                                            <p:cond delay="800"/>
                                          </p:stCondLst>
                                        </p:cTn>
                                        <p:tgtEl>
                                          <p:spTgt spid="55"/>
                                        </p:tgtEl>
                                        <p:attrNameLst>
                                          <p:attrName>r</p:attrName>
                                        </p:attrNameLst>
                                      </p:cBhvr>
                                    </p:animRot>
                                    <p:animRot by="-240000">
                                      <p:cBhvr>
                                        <p:cTn id="43" dur="400" fill="hold">
                                          <p:stCondLst>
                                            <p:cond delay="1200"/>
                                          </p:stCondLst>
                                        </p:cTn>
                                        <p:tgtEl>
                                          <p:spTgt spid="55"/>
                                        </p:tgtEl>
                                        <p:attrNameLst>
                                          <p:attrName>r</p:attrName>
                                        </p:attrNameLst>
                                      </p:cBhvr>
                                    </p:animRot>
                                    <p:animRot by="120000">
                                      <p:cBhvr>
                                        <p:cTn id="44" dur="400" fill="hold">
                                          <p:stCondLst>
                                            <p:cond delay="1600"/>
                                          </p:stCondLst>
                                        </p:cTn>
                                        <p:tgtEl>
                                          <p:spTgt spid="55"/>
                                        </p:tgtEl>
                                        <p:attrNameLst>
                                          <p:attrName>r</p:attrName>
                                        </p:attrNameLst>
                                      </p:cBhvr>
                                    </p:animRot>
                                  </p:childTnLst>
                                </p:cTn>
                              </p:par>
                              <p:par>
                                <p:cTn id="45" presetID="10" presetClass="exit" presetSubtype="0" fill="hold" grpId="0" nodeType="withEffect">
                                  <p:stCondLst>
                                    <p:cond delay="0"/>
                                  </p:stCondLst>
                                  <p:childTnLst>
                                    <p:animEffect transition="out" filter="fade">
                                      <p:cBhvr>
                                        <p:cTn id="46" dur="500"/>
                                        <p:tgtEl>
                                          <p:spTgt spid="98"/>
                                        </p:tgtEl>
                                      </p:cBhvr>
                                    </p:animEffect>
                                    <p:set>
                                      <p:cBhvr>
                                        <p:cTn id="4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20" name="Am-thanh-phep-thuat-www_nhacchuongvui_com.wav"/>
                                        </p:tgtEl>
                                      </p:cMediaNode>
                                    </p:audio>
                                  </p:sub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0"/>
                                        </p:tgtEl>
                                        <p:attrNameLst>
                                          <p:attrName>r</p:attrName>
                                        </p:attrNameLst>
                                      </p:cBhvr>
                                    </p:animRot>
                                    <p:animRot by="-240000">
                                      <p:cBhvr>
                                        <p:cTn id="60" dur="400" fill="hold">
                                          <p:stCondLst>
                                            <p:cond delay="400"/>
                                          </p:stCondLst>
                                        </p:cTn>
                                        <p:tgtEl>
                                          <p:spTgt spid="20"/>
                                        </p:tgtEl>
                                        <p:attrNameLst>
                                          <p:attrName>r</p:attrName>
                                        </p:attrNameLst>
                                      </p:cBhvr>
                                    </p:animRot>
                                    <p:animRot by="240000">
                                      <p:cBhvr>
                                        <p:cTn id="61" dur="400" fill="hold">
                                          <p:stCondLst>
                                            <p:cond delay="800"/>
                                          </p:stCondLst>
                                        </p:cTn>
                                        <p:tgtEl>
                                          <p:spTgt spid="20"/>
                                        </p:tgtEl>
                                        <p:attrNameLst>
                                          <p:attrName>r</p:attrName>
                                        </p:attrNameLst>
                                      </p:cBhvr>
                                    </p:animRot>
                                    <p:animRot by="-240000">
                                      <p:cBhvr>
                                        <p:cTn id="62" dur="400" fill="hold">
                                          <p:stCondLst>
                                            <p:cond delay="1200"/>
                                          </p:stCondLst>
                                        </p:cTn>
                                        <p:tgtEl>
                                          <p:spTgt spid="20"/>
                                        </p:tgtEl>
                                        <p:attrNameLst>
                                          <p:attrName>r</p:attrName>
                                        </p:attrNameLst>
                                      </p:cBhvr>
                                    </p:animRot>
                                    <p:animRot by="120000">
                                      <p:cBhvr>
                                        <p:cTn id="63" dur="400" fill="hold">
                                          <p:stCondLst>
                                            <p:cond delay="1600"/>
                                          </p:stCondLst>
                                        </p:cTn>
                                        <p:tgtEl>
                                          <p:spTgt spid="20"/>
                                        </p:tgtEl>
                                        <p:attrNameLst>
                                          <p:attrName>r</p:attrName>
                                        </p:attrNameLst>
                                      </p:cBhvr>
                                    </p:animRot>
                                  </p:childTnLst>
                                </p:cTn>
                              </p:par>
                              <p:par>
                                <p:cTn id="64" presetID="10" presetClass="exit" presetSubtype="0" fill="hold" grpId="0" nodeType="withEffect">
                                  <p:stCondLst>
                                    <p:cond delay="0"/>
                                  </p:stCondLst>
                                  <p:childTnLst>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 restart="whenNotActive" fill="hold" evtFilter="cancelBubble" nodeType="interactiveSeq">
                <p:stCondLst>
                  <p:cond evt="onClick" delay="0">
                    <p:tgtEl>
                      <p:spTgt spid="10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20"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200" fill="hold">
                                          <p:stCondLst>
                                            <p:cond delay="0"/>
                                          </p:stCondLst>
                                        </p:cTn>
                                        <p:tgtEl>
                                          <p:spTgt spid="48"/>
                                        </p:tgtEl>
                                        <p:attrNameLst>
                                          <p:attrName>r</p:attrName>
                                        </p:attrNameLst>
                                      </p:cBhvr>
                                    </p:animRot>
                                    <p:animRot by="-240000">
                                      <p:cBhvr>
                                        <p:cTn id="79" dur="400" fill="hold">
                                          <p:stCondLst>
                                            <p:cond delay="400"/>
                                          </p:stCondLst>
                                        </p:cTn>
                                        <p:tgtEl>
                                          <p:spTgt spid="48"/>
                                        </p:tgtEl>
                                        <p:attrNameLst>
                                          <p:attrName>r</p:attrName>
                                        </p:attrNameLst>
                                      </p:cBhvr>
                                    </p:animRot>
                                    <p:animRot by="240000">
                                      <p:cBhvr>
                                        <p:cTn id="80" dur="400" fill="hold">
                                          <p:stCondLst>
                                            <p:cond delay="800"/>
                                          </p:stCondLst>
                                        </p:cTn>
                                        <p:tgtEl>
                                          <p:spTgt spid="48"/>
                                        </p:tgtEl>
                                        <p:attrNameLst>
                                          <p:attrName>r</p:attrName>
                                        </p:attrNameLst>
                                      </p:cBhvr>
                                    </p:animRot>
                                    <p:animRot by="-240000">
                                      <p:cBhvr>
                                        <p:cTn id="81" dur="400" fill="hold">
                                          <p:stCondLst>
                                            <p:cond delay="1200"/>
                                          </p:stCondLst>
                                        </p:cTn>
                                        <p:tgtEl>
                                          <p:spTgt spid="48"/>
                                        </p:tgtEl>
                                        <p:attrNameLst>
                                          <p:attrName>r</p:attrName>
                                        </p:attrNameLst>
                                      </p:cBhvr>
                                    </p:animRot>
                                    <p:animRot by="120000">
                                      <p:cBhvr>
                                        <p:cTn id="82" dur="400" fill="hold">
                                          <p:stCondLst>
                                            <p:cond delay="1600"/>
                                          </p:stCondLst>
                                        </p:cTn>
                                        <p:tgtEl>
                                          <p:spTgt spid="48"/>
                                        </p:tgtEl>
                                        <p:attrNameLst>
                                          <p:attrName>r</p:attrName>
                                        </p:attrNameLst>
                                      </p:cBhvr>
                                    </p:animRot>
                                  </p:childTnLst>
                                </p:cTn>
                              </p:par>
                              <p:par>
                                <p:cTn id="83" presetID="10" presetClass="exit" presetSubtype="0" fill="hold" grpId="0" nodeType="withEffect">
                                  <p:stCondLst>
                                    <p:cond delay="0"/>
                                  </p:stCondLst>
                                  <p:childTnLst>
                                    <p:animEffect transition="out" filter="fade">
                                      <p:cBhvr>
                                        <p:cTn id="84" dur="500"/>
                                        <p:tgtEl>
                                          <p:spTgt spid="100"/>
                                        </p:tgtEl>
                                      </p:cBhvr>
                                    </p:animEffect>
                                    <p:set>
                                      <p:cBhvr>
                                        <p:cTn id="8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6" restart="whenNotActive" fill="hold" evtFilter="cancelBubble" nodeType="interactiveSeq">
                <p:stCondLst>
                  <p:cond evt="onClick" delay="0">
                    <p:tgtEl>
                      <p:spTgt spid="10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20" name="Am-thanh-phep-thuat-www_nhacchuongvui_com.wav"/>
                                        </p:tgtEl>
                                      </p:cMediaNode>
                                    </p:audio>
                                  </p:subTnLst>
                                </p:cTn>
                              </p:par>
                              <p:par>
                                <p:cTn id="96" presetID="32" presetClass="emph" presetSubtype="0" repeatCount="indefinite" fill="hold" nodeType="withEffect">
                                  <p:stCondLst>
                                    <p:cond delay="0"/>
                                  </p:stCondLst>
                                  <p:childTnLst>
                                    <p:animRot by="120000">
                                      <p:cBhvr>
                                        <p:cTn id="97" dur="200" fill="hold">
                                          <p:stCondLst>
                                            <p:cond delay="0"/>
                                          </p:stCondLst>
                                        </p:cTn>
                                        <p:tgtEl>
                                          <p:spTgt spid="17"/>
                                        </p:tgtEl>
                                        <p:attrNameLst>
                                          <p:attrName>r</p:attrName>
                                        </p:attrNameLst>
                                      </p:cBhvr>
                                    </p:animRot>
                                    <p:animRot by="-240000">
                                      <p:cBhvr>
                                        <p:cTn id="98" dur="400" fill="hold">
                                          <p:stCondLst>
                                            <p:cond delay="400"/>
                                          </p:stCondLst>
                                        </p:cTn>
                                        <p:tgtEl>
                                          <p:spTgt spid="17"/>
                                        </p:tgtEl>
                                        <p:attrNameLst>
                                          <p:attrName>r</p:attrName>
                                        </p:attrNameLst>
                                      </p:cBhvr>
                                    </p:animRot>
                                    <p:animRot by="240000">
                                      <p:cBhvr>
                                        <p:cTn id="99" dur="400" fill="hold">
                                          <p:stCondLst>
                                            <p:cond delay="800"/>
                                          </p:stCondLst>
                                        </p:cTn>
                                        <p:tgtEl>
                                          <p:spTgt spid="17"/>
                                        </p:tgtEl>
                                        <p:attrNameLst>
                                          <p:attrName>r</p:attrName>
                                        </p:attrNameLst>
                                      </p:cBhvr>
                                    </p:animRot>
                                    <p:animRot by="-240000">
                                      <p:cBhvr>
                                        <p:cTn id="100" dur="400" fill="hold">
                                          <p:stCondLst>
                                            <p:cond delay="1200"/>
                                          </p:stCondLst>
                                        </p:cTn>
                                        <p:tgtEl>
                                          <p:spTgt spid="17"/>
                                        </p:tgtEl>
                                        <p:attrNameLst>
                                          <p:attrName>r</p:attrName>
                                        </p:attrNameLst>
                                      </p:cBhvr>
                                    </p:animRot>
                                    <p:animRot by="120000">
                                      <p:cBhvr>
                                        <p:cTn id="101" dur="400" fill="hold">
                                          <p:stCondLst>
                                            <p:cond delay="1600"/>
                                          </p:stCondLst>
                                        </p:cTn>
                                        <p:tgtEl>
                                          <p:spTgt spid="17"/>
                                        </p:tgtEl>
                                        <p:attrNameLst>
                                          <p:attrName>r</p:attrName>
                                        </p:attrNameLst>
                                      </p:cBhvr>
                                    </p:animRot>
                                  </p:childTnLst>
                                </p:cTn>
                              </p:par>
                              <p:par>
                                <p:cTn id="102" presetID="10" presetClass="exit" presetSubtype="0" fill="hold" grpId="0" nodeType="withEffect">
                                  <p:stCondLst>
                                    <p:cond delay="0"/>
                                  </p:stCondLst>
                                  <p:childTnLst>
                                    <p:animEffect transition="out" filter="fade">
                                      <p:cBhvr>
                                        <p:cTn id="103" dur="500"/>
                                        <p:tgtEl>
                                          <p:spTgt spid="101"/>
                                        </p:tgtEl>
                                      </p:cBhvr>
                                    </p:animEffect>
                                    <p:set>
                                      <p:cBhvr>
                                        <p:cTn id="104"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childTnLst>
        </p:cTn>
      </p:par>
    </p:tnLst>
    <p:bldLst>
      <p:bldP spid="98" grpId="0" animBg="1"/>
      <p:bldP spid="99" grpId="0" animBg="1"/>
      <p:bldP spid="100" grpId="0" animBg="1"/>
      <p:bldP spid="10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b="1254"/>
          <a:stretch>
            <a:fillRect/>
          </a:stretch>
        </p:blipFill>
        <p:spPr>
          <a:xfrm>
            <a:off x="0" y="-1"/>
            <a:ext cx="12192000" cy="6858001"/>
          </a:xfrm>
          <a:prstGeom prst="rect">
            <a:avLst/>
          </a:prstGeom>
        </p:spPr>
      </p:pic>
      <p:sp>
        <p:nvSpPr>
          <p:cNvPr id="45" name="Rectangle: Rounded Corners 44"/>
          <p:cNvSpPr/>
          <p:nvPr/>
        </p:nvSpPr>
        <p:spPr>
          <a:xfrm>
            <a:off x="1099410" y="121597"/>
            <a:ext cx="10500851" cy="28823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endParaRPr>
          </a:p>
        </p:txBody>
      </p:sp>
      <p:sp>
        <p:nvSpPr>
          <p:cNvPr id="46" name="06 NK PowerSkills"/>
          <p:cNvSpPr txBox="1"/>
          <p:nvPr/>
        </p:nvSpPr>
        <p:spPr>
          <a:xfrm>
            <a:off x="2523284" y="1103288"/>
            <a:ext cx="101763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rPr>
              <a:t>Bài tập đọc chia làm</a:t>
            </a:r>
            <a:r>
              <a:rPr kumimoji="0" lang="en-US" sz="4400" b="1" i="0" u="none" strike="noStrike" kern="1200" cap="none" spc="0" normalizeH="0" noProof="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rPr>
              <a:t> mấy đoạn?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endParaRPr>
          </a:p>
        </p:txBody>
      </p:sp>
      <p:sp>
        <p:nvSpPr>
          <p:cNvPr id="47" name="Đ Ghé thăm Fb.com/nkpowerskills"/>
          <p:cNvSpPr/>
          <p:nvPr/>
        </p:nvSpPr>
        <p:spPr>
          <a:xfrm>
            <a:off x="1099410" y="3113668"/>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rPr>
              <a:t>A. 2 đoạn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endParaRPr>
          </a:p>
        </p:txBody>
      </p:sp>
      <p:sp>
        <p:nvSpPr>
          <p:cNvPr id="52" name="Ghé thăm Fb.com/nkpowerskills"/>
          <p:cNvSpPr/>
          <p:nvPr/>
        </p:nvSpPr>
        <p:spPr>
          <a:xfrm>
            <a:off x="6454908" y="4514900"/>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rPr>
              <a:t>D. 5 đoạn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endParaRPr>
          </a:p>
        </p:txBody>
      </p:sp>
      <p:sp>
        <p:nvSpPr>
          <p:cNvPr id="54" name="Ghé thăm Fb.com/nkpowerskills"/>
          <p:cNvSpPr/>
          <p:nvPr/>
        </p:nvSpPr>
        <p:spPr>
          <a:xfrm>
            <a:off x="1090263" y="4514900"/>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rPr>
              <a:t>C. 1 đoạn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endParaRPr>
          </a:p>
        </p:txBody>
      </p:sp>
      <p:sp>
        <p:nvSpPr>
          <p:cNvPr id="56" name="Ghé thăm Fb.com/nkpowerskills"/>
          <p:cNvSpPr/>
          <p:nvPr/>
        </p:nvSpPr>
        <p:spPr>
          <a:xfrm>
            <a:off x="6454908" y="3125551"/>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rPr>
              <a:t>B. 3 đoạn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endParaRPr>
          </a:p>
        </p:txBody>
      </p:sp>
      <p:pic>
        <p:nvPicPr>
          <p:cNvPr id="57" name="Picture 5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2" name="01 NK PowerSkil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1010" y="2343100"/>
            <a:ext cx="3975277" cy="39114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4"/>
                                        </p:tgtEl>
                                        <p:attrNameLst>
                                          <p:attrName>fillcolor</p:attrName>
                                        </p:attrNameLst>
                                      </p:cBhvr>
                                      <p:to>
                                        <a:srgbClr val="FF7C80"/>
                                      </p:to>
                                    </p:animClr>
                                    <p:set>
                                      <p:cBhvr>
                                        <p:cTn id="7" dur="200" fill="hold"/>
                                        <p:tgtEl>
                                          <p:spTgt spid="54"/>
                                        </p:tgtEl>
                                        <p:attrNameLst>
                                          <p:attrName>fill.type</p:attrName>
                                        </p:attrNameLst>
                                      </p:cBhvr>
                                      <p:to>
                                        <p:strVal val="solid"/>
                                      </p:to>
                                    </p:set>
                                    <p:set>
                                      <p:cBhvr>
                                        <p:cTn id="8" dur="200" fill="hold"/>
                                        <p:tgtEl>
                                          <p:spTgt spid="5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7" name="Am-thanh-tra-loi-sai-www_nhacchuongvui_com.wav"/>
                                        </p:tgtEl>
                                      </p:cMediaNode>
                                    </p:audio>
                                  </p:sub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7" name="Am-thanh-tra-loi-sai-www_nhacchuongvui_com.wav"/>
                                        </p:tgtEl>
                                      </p:cMediaNode>
                                    </p:audio>
                                  </p:subTnLst>
                                </p:cTn>
                              </p:par>
                            </p:childTnLst>
                          </p:cTn>
                        </p:par>
                        <p:par>
                          <p:cTn id="15" fill="hold">
                            <p:stCondLst>
                              <p:cond delay="1000"/>
                            </p:stCondLst>
                            <p:childTnLst>
                              <p:par>
                                <p:cTn id="16" presetID="10" presetClass="exit" presetSubtype="0" fill="hold" nodeType="afterEffect">
                                  <p:stCondLst>
                                    <p:cond delay="1500"/>
                                  </p:stCondLst>
                                  <p:childTnLst>
                                    <p:animEffect transition="out" filter="fade">
                                      <p:cBhvr>
                                        <p:cTn id="17" dur="500"/>
                                        <p:tgtEl>
                                          <p:spTgt spid="62"/>
                                        </p:tgtEl>
                                      </p:cBhvr>
                                    </p:animEffect>
                                    <p:set>
                                      <p:cBhvr>
                                        <p:cTn id="18"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9" restart="whenNotActive" fill="hold" evtFilter="cancelBubble" nodeType="interactiveSeq">
                <p:stCondLst>
                  <p:cond evt="onClick" delay="0">
                    <p:tgtEl>
                      <p:spTgt spid="4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47"/>
                                        </p:tgtEl>
                                        <p:attrNameLst>
                                          <p:attrName>fillcolor</p:attrName>
                                        </p:attrNameLst>
                                      </p:cBhvr>
                                      <p:to>
                                        <a:srgbClr val="00FF00"/>
                                      </p:to>
                                    </p:animClr>
                                    <p:set>
                                      <p:cBhvr>
                                        <p:cTn id="24" dur="200" fill="hold"/>
                                        <p:tgtEl>
                                          <p:spTgt spid="47"/>
                                        </p:tgtEl>
                                        <p:attrNameLst>
                                          <p:attrName>fill.type</p:attrName>
                                        </p:attrNameLst>
                                      </p:cBhvr>
                                      <p:to>
                                        <p:strVal val="solid"/>
                                      </p:to>
                                    </p:set>
                                    <p:set>
                                      <p:cBhvr>
                                        <p:cTn id="25" dur="200" fill="hold"/>
                                        <p:tgtEl>
                                          <p:spTgt spid="47"/>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8"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8"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57"/>
                                        </p:tgtEl>
                                      </p:cBhvr>
                                    </p:animEffect>
                                    <p:animScale>
                                      <p:cBhvr>
                                        <p:cTn id="30" dur="250" autoRev="1" fill="hold"/>
                                        <p:tgtEl>
                                          <p:spTgt spid="57"/>
                                        </p:tgtEl>
                                      </p:cBhvr>
                                      <p:by x="105000" y="105000"/>
                                    </p:animScale>
                                  </p:childTnLst>
                                </p:cTn>
                              </p:par>
                            </p:childTnLst>
                          </p:cTn>
                        </p:par>
                      </p:childTnLst>
                    </p:cTn>
                  </p:par>
                </p:childTnLst>
              </p:cTn>
              <p:nextCondLst>
                <p:cond evt="onClick" delay="0">
                  <p:tgtEl>
                    <p:spTgt spid="47"/>
                  </p:tgtEl>
                </p:cond>
              </p:nextCondLst>
            </p:seq>
            <p:seq concurrent="1" nextAc="seek">
              <p:cTn id="31" restart="whenNotActive" fill="hold" evtFilter="cancelBubble" nodeType="interactiveSeq">
                <p:stCondLst>
                  <p:cond evt="onClick" delay="0">
                    <p:tgtEl>
                      <p:spTgt spid="5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56"/>
                                        </p:tgtEl>
                                        <p:attrNameLst>
                                          <p:attrName>fillcolor</p:attrName>
                                        </p:attrNameLst>
                                      </p:cBhvr>
                                      <p:to>
                                        <a:srgbClr val="FF7C80"/>
                                      </p:to>
                                    </p:animClr>
                                    <p:set>
                                      <p:cBhvr>
                                        <p:cTn id="36" dur="200" fill="hold"/>
                                        <p:tgtEl>
                                          <p:spTgt spid="56"/>
                                        </p:tgtEl>
                                        <p:attrNameLst>
                                          <p:attrName>fill.type</p:attrName>
                                        </p:attrNameLst>
                                      </p:cBhvr>
                                      <p:to>
                                        <p:strVal val="solid"/>
                                      </p:to>
                                    </p:set>
                                    <p:set>
                                      <p:cBhvr>
                                        <p:cTn id="37" dur="200" fill="hold"/>
                                        <p:tgtEl>
                                          <p:spTgt spid="5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7" name="Am-thanh-tra-loi-sai-www_nhacchuongvui_com.wav"/>
                                        </p:tgtEl>
                                      </p:cMediaNode>
                                    </p:audio>
                                  </p:sub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500"/>
                                        <p:tgtEl>
                                          <p:spTgt spid="62"/>
                                        </p:tgtEl>
                                      </p:cBhvr>
                                    </p:animEffect>
                                  </p:childTnLst>
                                </p:cTn>
                              </p:par>
                              <p:par>
                                <p:cTn id="42" presetID="1" presetClass="entr" presetSubtype="0"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Am-thanh-tra-loi-sai-www_nhacchuongvui_com.wav"/>
                                        </p:tgtEl>
                                      </p:cMediaNode>
                                    </p:audio>
                                  </p:subTnLst>
                                </p:cTn>
                              </p:par>
                            </p:childTnLst>
                          </p:cTn>
                        </p:par>
                        <p:par>
                          <p:cTn id="44" fill="hold">
                            <p:stCondLst>
                              <p:cond delay="1000"/>
                            </p:stCondLst>
                            <p:childTnLst>
                              <p:par>
                                <p:cTn id="45" presetID="10" presetClass="exit" presetSubtype="0" fill="hold" nodeType="afterEffect">
                                  <p:stCondLst>
                                    <p:cond delay="1500"/>
                                  </p:stCondLst>
                                  <p:childTnLst>
                                    <p:animEffect transition="out" filter="fade">
                                      <p:cBhvr>
                                        <p:cTn id="46" dur="500"/>
                                        <p:tgtEl>
                                          <p:spTgt spid="62"/>
                                        </p:tgtEl>
                                      </p:cBhvr>
                                    </p:animEffect>
                                    <p:set>
                                      <p:cBhvr>
                                        <p:cTn id="47"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48" restart="whenNotActive" fill="hold" evtFilter="cancelBubble" nodeType="interactiveSeq">
                <p:stCondLst>
                  <p:cond evt="onClick" delay="0">
                    <p:tgtEl>
                      <p:spTgt spid="52"/>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52"/>
                                        </p:tgtEl>
                                        <p:attrNameLst>
                                          <p:attrName>fillcolor</p:attrName>
                                        </p:attrNameLst>
                                      </p:cBhvr>
                                      <p:to>
                                        <a:srgbClr val="FF7C80"/>
                                      </p:to>
                                    </p:animClr>
                                    <p:set>
                                      <p:cBhvr>
                                        <p:cTn id="53" dur="200" fill="hold"/>
                                        <p:tgtEl>
                                          <p:spTgt spid="52"/>
                                        </p:tgtEl>
                                        <p:attrNameLst>
                                          <p:attrName>fill.type</p:attrName>
                                        </p:attrNameLst>
                                      </p:cBhvr>
                                      <p:to>
                                        <p:strVal val="solid"/>
                                      </p:to>
                                    </p:set>
                                    <p:set>
                                      <p:cBhvr>
                                        <p:cTn id="54" dur="200" fill="hold"/>
                                        <p:tgtEl>
                                          <p:spTgt spid="5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7" name="Am-thanh-tra-loi-sai-www_nhacchuongvui_com.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500"/>
                                        <p:tgtEl>
                                          <p:spTgt spid="62"/>
                                        </p:tgtEl>
                                      </p:cBhvr>
                                    </p:animEffect>
                                  </p:childTnLst>
                                </p:cTn>
                              </p:par>
                              <p:par>
                                <p:cTn id="59" presetID="1"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7" name="Am-thanh-tra-loi-sai-www_nhacchuongvui_com.wav"/>
                                        </p:tgtEl>
                                      </p:cMediaNode>
                                    </p:audio>
                                  </p:subTnLst>
                                </p:cTn>
                              </p:par>
                            </p:childTnLst>
                          </p:cTn>
                        </p:par>
                        <p:par>
                          <p:cTn id="61" fill="hold">
                            <p:stCondLst>
                              <p:cond delay="1000"/>
                            </p:stCondLst>
                            <p:childTnLst>
                              <p:par>
                                <p:cTn id="62" presetID="10" presetClass="exit" presetSubtype="0" fill="hold" nodeType="afterEffect">
                                  <p:stCondLst>
                                    <p:cond delay="1500"/>
                                  </p:stCondLst>
                                  <p:childTnLst>
                                    <p:animEffect transition="out" filter="fade">
                                      <p:cBhvr>
                                        <p:cTn id="63" dur="500"/>
                                        <p:tgtEl>
                                          <p:spTgt spid="62"/>
                                        </p:tgtEl>
                                      </p:cBhvr>
                                    </p:animEffect>
                                    <p:set>
                                      <p:cBhvr>
                                        <p:cTn id="64"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1"/>
          <a:srcRect b="1254"/>
          <a:stretch>
            <a:fillRect/>
          </a:stretch>
        </p:blipFill>
        <p:spPr>
          <a:xfrm>
            <a:off x="0" y="-1"/>
            <a:ext cx="12192000" cy="6858001"/>
          </a:xfrm>
          <a:prstGeom prst="rect">
            <a:avLst/>
          </a:prstGeom>
        </p:spPr>
      </p:pic>
      <p:sp>
        <p:nvSpPr>
          <p:cNvPr id="47" name="Rectangle: Rounded Corners 46"/>
          <p:cNvSpPr/>
          <p:nvPr/>
        </p:nvSpPr>
        <p:spPr>
          <a:xfrm>
            <a:off x="1107462" y="1738886"/>
            <a:ext cx="10500851" cy="28823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endParaRPr>
          </a:p>
        </p:txBody>
      </p:sp>
      <p:pic>
        <p:nvPicPr>
          <p:cNvPr id="59" name="Picture 5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0192" y="5745480"/>
            <a:ext cx="970071" cy="970071"/>
          </a:xfrm>
          <a:prstGeom prst="rect">
            <a:avLst/>
          </a:prstGeom>
          <a:effectLst>
            <a:glow rad="101600">
              <a:schemeClr val="bg1">
                <a:alpha val="60000"/>
              </a:schemeClr>
            </a:glow>
          </a:effectLst>
        </p:spPr>
      </p:pic>
      <p:sp>
        <p:nvSpPr>
          <p:cNvPr id="2" name="06 NK PowerSkills"/>
          <p:cNvSpPr txBox="1"/>
          <p:nvPr/>
        </p:nvSpPr>
        <p:spPr>
          <a:xfrm>
            <a:off x="2015613" y="2456789"/>
            <a:ext cx="906892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rPr>
              <a:t>Đọc lại 1 đoạn em thích trong bài đọc và trả lời câu hỏi của GV</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59"/>
                                        </p:tgtEl>
                                      </p:cBhvr>
                                    </p:animEffect>
                                    <p:animScale>
                                      <p:cBhvr>
                                        <p:cTn id="7" dur="250" autoRev="1" fill="hold"/>
                                        <p:tgtEl>
                                          <p:spTgt spid="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1"/>
          <a:srcRect b="1254"/>
          <a:stretch>
            <a:fillRect/>
          </a:stretch>
        </p:blipFill>
        <p:spPr>
          <a:xfrm>
            <a:off x="0" y="-1"/>
            <a:ext cx="12192000" cy="6858001"/>
          </a:xfrm>
          <a:prstGeom prst="rect">
            <a:avLst/>
          </a:prstGeom>
        </p:spPr>
      </p:pic>
      <p:sp>
        <p:nvSpPr>
          <p:cNvPr id="47" name="Rectangle: Rounded Corners 46"/>
          <p:cNvSpPr/>
          <p:nvPr/>
        </p:nvSpPr>
        <p:spPr>
          <a:xfrm>
            <a:off x="1107462" y="1738886"/>
            <a:ext cx="10500851" cy="28823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endParaRPr>
          </a:p>
        </p:txBody>
      </p:sp>
      <p:pic>
        <p:nvPicPr>
          <p:cNvPr id="59" name="Picture 5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0192" y="5745480"/>
            <a:ext cx="970071" cy="970071"/>
          </a:xfrm>
          <a:prstGeom prst="rect">
            <a:avLst/>
          </a:prstGeom>
          <a:effectLst>
            <a:glow rad="101600">
              <a:schemeClr val="bg1">
                <a:alpha val="60000"/>
              </a:schemeClr>
            </a:glow>
          </a:effectLst>
        </p:spPr>
      </p:pic>
      <p:sp>
        <p:nvSpPr>
          <p:cNvPr id="2" name="06 NK PowerSkills"/>
          <p:cNvSpPr txBox="1"/>
          <p:nvPr/>
        </p:nvSpPr>
        <p:spPr>
          <a:xfrm>
            <a:off x="2015613" y="2456789"/>
            <a:ext cx="906892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rPr>
              <a:t>Đọc lại 1 đoạn em thích trong bài đọc và trả lời câu hỏi của GV</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59"/>
                                        </p:tgtEl>
                                      </p:cBhvr>
                                    </p:animEffect>
                                    <p:animScale>
                                      <p:cBhvr>
                                        <p:cTn id="7" dur="250" autoRev="1" fill="hold"/>
                                        <p:tgtEl>
                                          <p:spTgt spid="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1"/>
          <a:srcRect b="1254"/>
          <a:stretch>
            <a:fillRect/>
          </a:stretch>
        </p:blipFill>
        <p:spPr>
          <a:xfrm>
            <a:off x="0" y="-1"/>
            <a:ext cx="12192000" cy="6858001"/>
          </a:xfrm>
          <a:prstGeom prst="rect">
            <a:avLst/>
          </a:prstGeom>
        </p:spPr>
      </p:pic>
      <p:sp>
        <p:nvSpPr>
          <p:cNvPr id="47" name="Rectangle: Rounded Corners 46"/>
          <p:cNvSpPr/>
          <p:nvPr/>
        </p:nvSpPr>
        <p:spPr>
          <a:xfrm>
            <a:off x="1107462" y="1738886"/>
            <a:ext cx="10500851" cy="28823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endParaRPr>
          </a:p>
        </p:txBody>
      </p:sp>
      <p:pic>
        <p:nvPicPr>
          <p:cNvPr id="59" name="Picture 5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0192" y="5745480"/>
            <a:ext cx="970071" cy="970071"/>
          </a:xfrm>
          <a:prstGeom prst="rect">
            <a:avLst/>
          </a:prstGeom>
          <a:effectLst>
            <a:glow rad="101600">
              <a:schemeClr val="bg1">
                <a:alpha val="60000"/>
              </a:schemeClr>
            </a:glow>
          </a:effectLst>
        </p:spPr>
      </p:pic>
      <p:sp>
        <p:nvSpPr>
          <p:cNvPr id="2" name="06 NK PowerSkills"/>
          <p:cNvSpPr txBox="1"/>
          <p:nvPr/>
        </p:nvSpPr>
        <p:spPr>
          <a:xfrm>
            <a:off x="2015613" y="2456789"/>
            <a:ext cx="90689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rPr>
              <a:t>Nêu lại nội dung của bài đọc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charset="0"/>
              <a:ea typeface="+mn-ea"/>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59"/>
                                        </p:tgtEl>
                                      </p:cBhvr>
                                    </p:animEffect>
                                    <p:animScale>
                                      <p:cBhvr>
                                        <p:cTn id="7" dur="250" autoRev="1" fill="hold"/>
                                        <p:tgtEl>
                                          <p:spTgt spid="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35159" y="308353"/>
            <a:ext cx="6572058" cy="1585097"/>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20"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6654458"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9126599"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1710176"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a:fillRect/>
          </a:stretch>
        </p:blipFill>
        <p:spPr bwMode="auto">
          <a:xfrm>
            <a:off x="4182317"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433045" y="1133617"/>
            <a:ext cx="7742591" cy="5505165"/>
          </a:xfrm>
          <a:prstGeom prst="rect">
            <a:avLst/>
          </a:prstGeom>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428624" y="1423241"/>
            <a:ext cx="11334752" cy="5179324"/>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4812925" y="382575"/>
            <a:ext cx="2362200" cy="857250"/>
            <a:chOff x="133349" y="1332602"/>
            <a:chExt cx="2362200" cy="857250"/>
          </a:xfrm>
        </p:grpSpPr>
        <p:sp>
          <p:nvSpPr>
            <p:cNvPr id="2" name="Rectangle: Rounded Corners 1"/>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1">
                  <a:ln>
                    <a:solidFill>
                      <a:srgbClr val="ED7D31">
                        <a:lumMod val="50000"/>
                      </a:srgbClr>
                    </a:solidFill>
                  </a:ln>
                  <a:solidFill>
                    <a:srgbClr val="FF0066"/>
                  </a:solidFill>
                  <a:latin typeface="UVN Banh Mi" pitchFamily="2" charset="0"/>
                </a:rPr>
                <a:t>Ý nghĩa</a:t>
              </a:r>
              <a:endPar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endParaRPr>
            </a:p>
          </p:txBody>
        </p:sp>
      </p:grpSp>
      <p:sp>
        <p:nvSpPr>
          <p:cNvPr id="4" name="TextBox 3"/>
          <p:cNvSpPr txBox="1"/>
          <p:nvPr/>
        </p:nvSpPr>
        <p:spPr>
          <a:xfrm>
            <a:off x="1038503" y="1812300"/>
            <a:ext cx="10206317" cy="4401205"/>
          </a:xfrm>
          <a:prstGeom prst="rect">
            <a:avLst/>
          </a:prstGeom>
          <a:noFill/>
        </p:spPr>
        <p:txBody>
          <a:bodyPr wrap="square" rtlCol="0">
            <a:spAutoFit/>
          </a:bodyPr>
          <a:lstStyle/>
          <a:p>
            <a:pPr algn="just"/>
            <a:r>
              <a:rPr lang="en-US" sz="2800"/>
              <a:t>	</a:t>
            </a:r>
            <a:r>
              <a:rPr lang="vi-VN" sz="2800"/>
              <a:t>Bác quan tâm và niềm mong mỏi các cháu thiếu nhi chăm học và làm được nhiều việc tốt góp phần xây dựng và giữ gìn nền độc lập còn rất non trẻ của đất nước. Bác nhắc đến những danh từ thiêng liêng như: Lạc Hồng, Tiên Rồng, Việt Nam như muốn gợi lại truyền thống yêu nước bốn nghìn năm của dân tộc gắn liền với tên tuổi của những người anh hùng nhỏ tuổi như: Thánh Gióng, Trần Quốc Toản... Đây là những tấm gương sáng trong lịch sử dân tộc đáng để các cháu noi theo. Qua đó, em thấy mình cần cố gắng học tập rèn luyện để không phụ công mong mỏi của Bác Hồ.</a:t>
            </a:r>
            <a:endParaRPr lang="en-US" sz="28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191145"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Thư Bác Hồ gửi học sinh nhân ngày khai trường đầu tiên của nước Việt Nam  Dân chủ cộng hò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750" b="97250" l="1619" r="96763">
                        <a14:foregroundMark x1="70324" y1="2125" x2="70324" y2="2125"/>
                        <a14:foregroundMark x1="72842" y1="4375" x2="72842" y2="4375"/>
                        <a14:foregroundMark x1="81835" y1="1750" x2="81835" y2="1750"/>
                        <a14:foregroundMark x1="96942" y1="15500" x2="96942" y2="15500"/>
                        <a14:foregroundMark x1="5396" y1="43125" x2="5396" y2="43125"/>
                        <a14:foregroundMark x1="2698" y1="59125" x2="2698" y2="59125"/>
                        <a14:foregroundMark x1="1619" y1="44625" x2="1619" y2="44625"/>
                        <a14:foregroundMark x1="48022" y1="97250" x2="48022" y2="97250"/>
                        <a14:foregroundMark x1="79856" y1="96750" x2="79856" y2="96750"/>
                        <a14:foregroundMark x1="58813" y1="57000" x2="58813" y2="57000"/>
                        <a14:foregroundMark x1="54317" y1="55250" x2="54317" y2="55250"/>
                      </a14:backgroundRemoval>
                    </a14:imgEffect>
                  </a14:imgLayer>
                </a14:imgProps>
              </a:ext>
              <a:ext uri="{28A0092B-C50C-407E-A947-70E740481C1C}">
                <a14:useLocalDpi xmlns:a14="http://schemas.microsoft.com/office/drawing/2010/main" val="0"/>
              </a:ext>
            </a:extLst>
          </a:blip>
          <a:srcRect/>
          <a:stretch>
            <a:fillRect/>
          </a:stretch>
        </p:blipFill>
        <p:spPr bwMode="auto">
          <a:xfrm>
            <a:off x="9456763" y="2837553"/>
            <a:ext cx="2800885" cy="4030587"/>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03237" y="167341"/>
            <a:ext cx="7457880" cy="6523319"/>
          </a:xfrm>
          <a:prstGeom prst="ellipse">
            <a:avLst/>
          </a:prstGeom>
          <a:solidFill>
            <a:schemeClr val="bg1"/>
          </a:solidFill>
          <a:ln w="57150">
            <a:solidFill>
              <a:srgbClr val="00206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50" b="95639" l="5674" r="90957">
                        <a14:foregroundMark x1="42376" y1="5919" x2="42376" y2="5919"/>
                        <a14:foregroundMark x1="52660" y1="5296" x2="52660" y2="5296"/>
                        <a14:foregroundMark x1="37766" y1="4050" x2="37766" y2="4050"/>
                        <a14:foregroundMark x1="24113" y1="81931" x2="24113" y2="81931"/>
                        <a14:foregroundMark x1="61672" y1="79530" x2="76773" y2="80374"/>
                        <a14:foregroundMark x1="15426" y1="76947" x2="34478" y2="78011"/>
                        <a14:foregroundMark x1="12943" y1="81931" x2="35361" y2="80627"/>
                        <a14:foregroundMark x1="61656" y1="79279" x2="67199" y2="80997"/>
                        <a14:foregroundMark x1="33688" y1="78193" x2="34736" y2="78774"/>
                        <a14:foregroundMark x1="23759" y1="81931" x2="27149" y2="83575"/>
                        <a14:foregroundMark x1="5851" y1="73832" x2="5851" y2="73832"/>
                        <a14:foregroundMark x1="55319" y1="84735" x2="55319" y2="84735"/>
                        <a14:foregroundMark x1="56028" y1="86916" x2="59043" y2="90031"/>
                        <a14:foregroundMark x1="57270" y1="82555" x2="63121" y2="83489"/>
                        <a14:foregroundMark x1="59043" y1="88474" x2="67376" y2="91277"/>
                        <a14:foregroundMark x1="51950" y1="75389" x2="51950" y2="75389"/>
                        <a14:foregroundMark x1="51418" y1="76636" x2="56915" y2="76636"/>
                        <a14:foregroundMark x1="51418" y1="75389" x2="57270" y2="72274"/>
                        <a14:foregroundMark x1="37766" y1="76012" x2="37766" y2="76012"/>
                        <a14:foregroundMark x1="42730" y1="70405" x2="42730" y2="70405"/>
                        <a14:foregroundMark x1="42021" y1="63863" x2="43972" y2="83178"/>
                        <a14:foregroundMark x1="90957" y1="80997" x2="90957" y2="80997"/>
                        <a14:backgroundMark x1="36879" y1="64486" x2="36879" y2="66044"/>
                        <a14:backgroundMark x1="49113" y1="67290" x2="49113" y2="67290"/>
                        <a14:backgroundMark x1="48582" y1="81308" x2="48582" y2="81308"/>
                        <a14:backgroundMark x1="50355" y1="88474" x2="59574" y2="98131"/>
                        <a14:backgroundMark x1="59574" y1="98131" x2="68617" y2="95950"/>
                        <a14:backgroundMark x1="68617" y1="95950" x2="71809" y2="93458"/>
                        <a14:backgroundMark x1="41489" y1="88474" x2="49468" y2="94393"/>
                        <a14:backgroundMark x1="41489" y1="87227" x2="11348" y2="89097"/>
                        <a14:backgroundMark x1="52634" y1="84735" x2="52837" y2="89097"/>
                        <a14:backgroundMark x1="52465" y1="81105" x2="52634" y2="84735"/>
                        <a14:backgroundMark x1="51418" y1="58567" x2="52096" y2="73167"/>
                        <a14:backgroundMark x1="39109" y1="65353" x2="6738" y2="63863"/>
                        <a14:backgroundMark x1="47340" y1="65732" x2="45263" y2="65636"/>
                        <a14:backgroundMark x1="46618" y1="79052" x2="47872" y2="81308"/>
                        <a14:backgroundMark x1="40987" y1="83951" x2="32447" y2="97819"/>
                        <a14:backgroundMark x1="45745" y1="86916" x2="46986" y2="92212"/>
                        <a14:backgroundMark x1="46730" y1="80161" x2="51950" y2="98754"/>
                        <a14:backgroundMark x1="48582" y1="75389" x2="49113" y2="97196"/>
                        <a14:backgroundMark x1="37306" y1="76012" x2="40248" y2="84735"/>
                        <a14:backgroundMark x1="34574" y1="67913" x2="37306" y2="76012"/>
                        <a14:backgroundMark x1="58511" y1="77570" x2="58608" y2="79074"/>
                        <a14:backgroundMark x1="64895" y1="95329" x2="65248" y2="95950"/>
                        <a14:backgroundMark x1="55880" y1="79490" x2="57413" y2="82183"/>
                        <a14:backgroundMark x1="59752" y1="64486" x2="78901" y2="63863"/>
                        <a14:backgroundMark x1="78901" y1="63863" x2="88830" y2="63863"/>
                      </a14:backgroundRemoval>
                    </a14:imgEffect>
                  </a14:imgLayer>
                </a14:imgProps>
              </a:ext>
              <a:ext uri="{28A0092B-C50C-407E-A947-70E740481C1C}">
                <a14:useLocalDpi xmlns:a14="http://schemas.microsoft.com/office/drawing/2010/main" val="0"/>
              </a:ext>
            </a:extLst>
          </a:blip>
          <a:srcRect/>
          <a:stretch>
            <a:fillRect/>
          </a:stretch>
        </p:blipFill>
        <p:spPr bwMode="auto">
          <a:xfrm>
            <a:off x="2606874" y="5537344"/>
            <a:ext cx="2558588" cy="14562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erson holding flowers and a group of children&#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l="11944"/>
          <a:stretch>
            <a:fillRect/>
          </a:stretch>
        </p:blipFill>
        <p:spPr>
          <a:xfrm rot="548193">
            <a:off x="6181195" y="1721322"/>
            <a:ext cx="5919704" cy="4946394"/>
          </a:xfrm>
          <a:prstGeom prst="rect">
            <a:avLst/>
          </a:prstGeom>
        </p:spPr>
      </p:pic>
      <p:pic>
        <p:nvPicPr>
          <p:cNvPr id="2" name="Picture 1"/>
          <p:cNvPicPr>
            <a:picLocks noChangeAspect="1"/>
          </p:cNvPicPr>
          <p:nvPr/>
        </p:nvPicPr>
        <p:blipFill>
          <a:blip r:embed="rId7"/>
          <a:stretch>
            <a:fillRect/>
          </a:stretch>
        </p:blipFill>
        <p:spPr>
          <a:xfrm>
            <a:off x="69433" y="2199958"/>
            <a:ext cx="7925487" cy="3328704"/>
          </a:xfrm>
          <a:prstGeom prst="rect">
            <a:avLst/>
          </a:prstGeom>
        </p:spPr>
      </p:pic>
      <p:pic>
        <p:nvPicPr>
          <p:cNvPr id="3" name="Picture 2"/>
          <p:cNvPicPr>
            <a:picLocks noChangeAspect="1"/>
          </p:cNvPicPr>
          <p:nvPr/>
        </p:nvPicPr>
        <p:blipFill>
          <a:blip r:embed="rId8"/>
          <a:stretch>
            <a:fillRect/>
          </a:stretch>
        </p:blipFill>
        <p:spPr>
          <a:xfrm>
            <a:off x="2675354" y="1482999"/>
            <a:ext cx="2877561" cy="11156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173" b="97990" l="3020" r="98224">
                        <a14:foregroundMark x1="40142" y1="1340" x2="47069" y2="10050"/>
                        <a14:foregroundMark x1="94494" y1="36181" x2="98401" y2="44221"/>
                        <a14:foregroundMark x1="3020" y1="38526" x2="6039" y2="48911"/>
                        <a14:foregroundMark x1="38366" y1="94975" x2="54529" y2="97990"/>
                        <a14:backgroundMark x1="33925" y1="55444" x2="33925" y2="55444"/>
                        <a14:backgroundMark x1="52398" y1="52596" x2="52398" y2="52596"/>
                        <a14:backgroundMark x1="58437" y1="48911" x2="58437" y2="48911"/>
                      </a14:backgroundRemoval>
                    </a14:imgEffect>
                  </a14:imgLayer>
                </a14:imgProps>
              </a:ext>
              <a:ext uri="{28A0092B-C50C-407E-A947-70E740481C1C}">
                <a14:useLocalDpi xmlns:a14="http://schemas.microsoft.com/office/drawing/2010/main" val="0"/>
              </a:ext>
            </a:extLst>
          </a:blip>
          <a:srcRect/>
          <a:stretch>
            <a:fillRect/>
          </a:stretch>
        </p:blipFill>
        <p:spPr bwMode="auto">
          <a:xfrm>
            <a:off x="0" y="2085473"/>
            <a:ext cx="4394825" cy="46602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497924" y="524004"/>
            <a:ext cx="10083658" cy="5809992"/>
          </a:xfrm>
          <a:prstGeom prst="rect">
            <a:avLst/>
          </a:prstGeom>
        </p:spPr>
      </p:pic>
    </p:spTree>
  </p:cSld>
  <p:clrMapOvr>
    <a:masterClrMapping/>
  </p:clrMapOvr>
  <p:transition spd="slow">
    <p:randomBar dir="vert"/>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9924</Words>
  <Application>WPS Presentation</Application>
  <PresentationFormat>Widescreen</PresentationFormat>
  <Paragraphs>221</Paragraphs>
  <Slides>57</Slides>
  <Notes>0</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57</vt:i4>
      </vt:variant>
    </vt:vector>
  </HeadingPairs>
  <TitlesOfParts>
    <vt:vector size="80" baseType="lpstr">
      <vt:lpstr>Arial</vt:lpstr>
      <vt:lpstr>SimSun</vt:lpstr>
      <vt:lpstr>Wingdings</vt:lpstr>
      <vt:lpstr>Calibri</vt:lpstr>
      <vt:lpstr>UTM Duepuntozero</vt:lpstr>
      <vt:lpstr>Segoe Print</vt:lpstr>
      <vt:lpstr>Arial-BoldMT</vt:lpstr>
      <vt:lpstr>ArialMT</vt:lpstr>
      <vt:lpstr>LNTH-Hoa Nho LNTH</vt:lpstr>
      <vt:lpstr>UVN Banh Mi</vt:lpstr>
      <vt:lpstr>Microsoft YaHei</vt:lpstr>
      <vt:lpstr>Arial Unicode MS</vt:lpstr>
      <vt:lpstr>Calibri Light</vt:lpstr>
      <vt:lpstr>Arial-ItalicMT</vt:lpstr>
      <vt:lpstr>#9Slide05 SVNClementine</vt:lpstr>
      <vt:lpstr>Calibri</vt:lpstr>
      <vt:lpstr>LNTH-LuoLuoNotangYuanTi 1</vt:lpstr>
      <vt:lpstr>Yu Gothic</vt:lpstr>
      <vt:lpstr>Roboto</vt:lpstr>
      <vt:lpstr>Times New Roman</vt:lpstr>
      <vt:lpstr>SVN-ARCO Typography</vt:lpstr>
      <vt:lpstr>.VnBlack</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Thùy Linh</cp:lastModifiedBy>
  <cp:revision>58</cp:revision>
  <dcterms:created xsi:type="dcterms:W3CDTF">2023-07-26T01:03:00Z</dcterms:created>
  <dcterms:modified xsi:type="dcterms:W3CDTF">2025-10-06T07:30:19Z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76A612B371774671BDE1F2E654F145F5_12</vt:lpwstr>
  </property>
  <property fmtid="{D5CDD505-2E9C-101B-9397-08002B2CF9AE}" pid="3" name="KSOProductBuildVer">
    <vt:lpwstr>1033-12.2.0.22549</vt:lpwstr>
  </property>
</Properties>
</file>