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3"/>
    <p:sldId id="259" r:id="rId4"/>
    <p:sldId id="260" r:id="rId5"/>
    <p:sldId id="261" r:id="rId6"/>
    <p:sldId id="314" r:id="rId7"/>
    <p:sldId id="311" r:id="rId8"/>
    <p:sldId id="312" r:id="rId9"/>
    <p:sldId id="313" r:id="rId10"/>
    <p:sldId id="288" r:id="rId11"/>
    <p:sldId id="289" r:id="rId12"/>
    <p:sldId id="291" r:id="rId13"/>
    <p:sldId id="296" r:id="rId14"/>
    <p:sldId id="290" r:id="rId15"/>
    <p:sldId id="294" r:id="rId16"/>
    <p:sldId id="293" r:id="rId17"/>
    <p:sldId id="315" r:id="rId18"/>
    <p:sldId id="295" r:id="rId19"/>
    <p:sldId id="271" r:id="rId20"/>
    <p:sldId id="297" r:id="rId21"/>
    <p:sldId id="316" r:id="rId22"/>
    <p:sldId id="263" r:id="rId23"/>
    <p:sldId id="264" r:id="rId24"/>
    <p:sldId id="317" r:id="rId25"/>
    <p:sldId id="318" r:id="rId26"/>
    <p:sldId id="274" r:id="rId27"/>
    <p:sldId id="299" r:id="rId28"/>
    <p:sldId id="300" r:id="rId29"/>
    <p:sldId id="301" r:id="rId30"/>
    <p:sldId id="302"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D"/>
    <a:srgbClr val="009CF2"/>
    <a:srgbClr val="FFB91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7" d="100"/>
          <a:sy n="57" d="100"/>
        </p:scale>
        <p:origin x="12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7A584BB-0C43-4297-95AB-3FA5317A35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A584BB-0C43-4297-95AB-3FA5317A35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A584BB-0C43-4297-95AB-3FA5317A35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7A584BB-0C43-4297-95AB-3FA5317A35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7A584BB-0C43-4297-95AB-3FA5317A356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7A584BB-0C43-4297-95AB-3FA5317A35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7A584BB-0C43-4297-95AB-3FA5317A356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7A584BB-0C43-4297-95AB-3FA5317A356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584BB-0C43-4297-95AB-3FA5317A356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7A584BB-0C43-4297-95AB-3FA5317A35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7A584BB-0C43-4297-95AB-3FA5317A356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92EA6-3A65-4858-8DE4-2EAC8254230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584BB-0C43-4297-95AB-3FA5317A356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92EA6-3A65-4858-8DE4-2EAC8254230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9" Type="http://schemas.microsoft.com/office/2007/relationships/hdphoto" Target="../media/image31.wdp"/><Relationship Id="rId8" Type="http://schemas.openxmlformats.org/officeDocument/2006/relationships/image" Target="../media/image30.png"/><Relationship Id="rId7" Type="http://schemas.microsoft.com/office/2007/relationships/hdphoto" Target="../media/image29.wdp"/><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2" Type="http://schemas.openxmlformats.org/officeDocument/2006/relationships/slideLayout" Target="../slideLayouts/slideLayout7.xml"/><Relationship Id="rId11" Type="http://schemas.openxmlformats.org/officeDocument/2006/relationships/audio" Target="../media/audio2.wav"/><Relationship Id="rId10" Type="http://schemas.openxmlformats.org/officeDocument/2006/relationships/image" Target="../media/image18.pn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microsoft.com/office/2007/relationships/hdphoto" Target="../media/image29.wdp"/><Relationship Id="rId5" Type="http://schemas.openxmlformats.org/officeDocument/2006/relationships/image" Target="../media/image28.png"/><Relationship Id="rId4" Type="http://schemas.openxmlformats.org/officeDocument/2006/relationships/image" Target="../media/image27.png"/><Relationship Id="rId3" Type="http://schemas.microsoft.com/office/2007/relationships/hdphoto" Target="../media/image31.wdp"/><Relationship Id="rId2" Type="http://schemas.openxmlformats.org/officeDocument/2006/relationships/image" Target="../media/image30.png"/><Relationship Id="rId13" Type="http://schemas.openxmlformats.org/officeDocument/2006/relationships/slideLayout" Target="../slideLayouts/slideLayout7.xml"/><Relationship Id="rId12" Type="http://schemas.openxmlformats.org/officeDocument/2006/relationships/audio" Target="../media/audio2.wav"/><Relationship Id="rId11" Type="http://schemas.openxmlformats.org/officeDocument/2006/relationships/image" Target="../media/image32.png"/><Relationship Id="rId10" Type="http://schemas.openxmlformats.org/officeDocument/2006/relationships/image" Target="../media/image18.pn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8.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25.png"/><Relationship Id="rId7" Type="http://schemas.microsoft.com/office/2007/relationships/hdphoto" Target="../media/image31.wdp"/><Relationship Id="rId6" Type="http://schemas.openxmlformats.org/officeDocument/2006/relationships/image" Target="../media/image30.png"/><Relationship Id="rId5" Type="http://schemas.microsoft.com/office/2007/relationships/hdphoto" Target="../media/image34.wdp"/><Relationship Id="rId4" Type="http://schemas.openxmlformats.org/officeDocument/2006/relationships/image" Target="../media/image33.png"/><Relationship Id="rId3" Type="http://schemas.openxmlformats.org/officeDocument/2006/relationships/image" Target="../media/image27.png"/><Relationship Id="rId2" Type="http://schemas.openxmlformats.org/officeDocument/2006/relationships/image" Target="../media/image24.png"/><Relationship Id="rId17" Type="http://schemas.openxmlformats.org/officeDocument/2006/relationships/slideLayout" Target="../slideLayouts/slideLayout2.xml"/><Relationship Id="rId16" Type="http://schemas.openxmlformats.org/officeDocument/2006/relationships/audio" Target="../media/audio4.wav"/><Relationship Id="rId15" Type="http://schemas.openxmlformats.org/officeDocument/2006/relationships/audio" Target="../media/audio3.wav"/><Relationship Id="rId14" Type="http://schemas.openxmlformats.org/officeDocument/2006/relationships/audio" Target="../media/audio2.wav"/><Relationship Id="rId13" Type="http://schemas.microsoft.com/office/2007/relationships/hdphoto" Target="../media/image36.wdp"/><Relationship Id="rId12" Type="http://schemas.openxmlformats.org/officeDocument/2006/relationships/image" Target="../media/image35.png"/><Relationship Id="rId11" Type="http://schemas.openxmlformats.org/officeDocument/2006/relationships/image" Target="../media/image32.png"/><Relationship Id="rId10" Type="http://schemas.openxmlformats.org/officeDocument/2006/relationships/image" Target="../media/image26.png"/><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image45.wdp"/><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3.wav"/><Relationship Id="rId1"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8.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029" y="0"/>
            <a:ext cx="9521371" cy="6858000"/>
          </a:xfrm>
          <a:prstGeom prst="rect">
            <a:avLst/>
          </a:prstGeom>
        </p:spPr>
      </p:pic>
      <p:pic>
        <p:nvPicPr>
          <p:cNvPr id="2" name="Picture 1"/>
          <p:cNvPicPr>
            <a:picLocks noChangeAspect="1"/>
          </p:cNvPicPr>
          <p:nvPr/>
        </p:nvPicPr>
        <p:blipFill>
          <a:blip r:embed="rId3"/>
          <a:stretch>
            <a:fillRect/>
          </a:stretch>
        </p:blipFill>
        <p:spPr>
          <a:xfrm>
            <a:off x="2330285" y="1535288"/>
            <a:ext cx="8010838" cy="3261643"/>
          </a:xfrm>
          <a:prstGeom prst="rect">
            <a:avLst/>
          </a:prstGeom>
        </p:spPr>
      </p:pic>
      <p:pic>
        <p:nvPicPr>
          <p:cNvPr id="4" name="Picture 3"/>
          <p:cNvPicPr>
            <a:picLocks noChangeAspect="1"/>
          </p:cNvPicPr>
          <p:nvPr/>
        </p:nvPicPr>
        <p:blipFill>
          <a:blip r:embed="rId4"/>
          <a:stretch>
            <a:fillRect/>
          </a:stretch>
        </p:blipFill>
        <p:spPr>
          <a:xfrm>
            <a:off x="-1" y="2705001"/>
            <a:ext cx="12192000" cy="556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821545" y="165134"/>
            <a:ext cx="8548914" cy="6902260"/>
            <a:chOff x="2336801" y="82953"/>
            <a:chExt cx="8548914" cy="6902260"/>
          </a:xfrm>
        </p:grpSpPr>
        <p:grpSp>
          <p:nvGrpSpPr>
            <p:cNvPr id="26" name="Group 25"/>
            <p:cNvGrpSpPr/>
            <p:nvPr/>
          </p:nvGrpSpPr>
          <p:grpSpPr>
            <a:xfrm>
              <a:off x="2336801" y="82953"/>
              <a:ext cx="8548914" cy="6902260"/>
              <a:chOff x="2667002" y="82953"/>
              <a:chExt cx="6858000" cy="690226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2" y="82953"/>
                <a:ext cx="6858000" cy="6858000"/>
              </a:xfrm>
              <a:prstGeom prst="rect">
                <a:avLst/>
              </a:prstGeom>
            </p:spPr>
          </p:pic>
          <p:pic>
            <p:nvPicPr>
              <p:cNvPr id="25" name="Picture 24"/>
              <p:cNvPicPr>
                <a:picLocks noChangeAspect="1"/>
              </p:cNvPicPr>
              <p:nvPr/>
            </p:nvPicPr>
            <p:blipFill rotWithShape="1">
              <a:blip r:embed="rId2">
                <a:biLevel thresh="25000"/>
                <a:extLst>
                  <a:ext uri="{28A0092B-C50C-407E-A947-70E740481C1C}">
                    <a14:useLocalDpi xmlns:a14="http://schemas.microsoft.com/office/drawing/2010/main" val="0"/>
                  </a:ext>
                </a:extLst>
              </a:blip>
              <a:srcRect t="62495"/>
              <a:stretch>
                <a:fillRect/>
              </a:stretch>
            </p:blipFill>
            <p:spPr>
              <a:xfrm>
                <a:off x="3006185" y="2917305"/>
                <a:ext cx="6179633" cy="4067908"/>
              </a:xfrm>
              <a:prstGeom prst="roundRect">
                <a:avLst/>
              </a:prstGeom>
              <a:ln>
                <a:noFill/>
              </a:ln>
              <a:effectLst>
                <a:softEdge rad="112500"/>
              </a:effectLst>
            </p:spPr>
          </p:pic>
        </p:grpSp>
        <p:sp>
          <p:nvSpPr>
            <p:cNvPr id="14" name="TextBox 13"/>
            <p:cNvSpPr txBox="1"/>
            <p:nvPr/>
          </p:nvSpPr>
          <p:spPr>
            <a:xfrm>
              <a:off x="3157313" y="3307062"/>
              <a:ext cx="7055274" cy="2762936"/>
            </a:xfrm>
            <a:prstGeom prst="rect">
              <a:avLst/>
            </a:prstGeom>
            <a:noFill/>
          </p:spPr>
          <p:txBody>
            <a:bodyPr wrap="square" rtlCol="0">
              <a:spAutoFit/>
            </a:bodyPr>
            <a:lstStyle/>
            <a:p>
              <a:pPr algn="ctr">
                <a:lnSpc>
                  <a:spcPct val="150000"/>
                </a:lnSpc>
              </a:pPr>
              <a:r>
                <a:rPr lang="vi-VN" sz="4000" b="1">
                  <a:solidFill>
                    <a:srgbClr val="D61355"/>
                  </a:solidFill>
                </a:rPr>
                <a:t>Hồ T’Nưng được miêu tả vào những thời điểm sáng sớm, nắng lên, hoàng hôn.</a:t>
              </a:r>
              <a:endParaRPr lang="en-US" sz="4000" b="1"/>
            </a:p>
          </p:txBody>
        </p:sp>
      </p:grpSp>
      <p:grpSp>
        <p:nvGrpSpPr>
          <p:cNvPr id="11" name="Group 10"/>
          <p:cNvGrpSpPr/>
          <p:nvPr/>
        </p:nvGrpSpPr>
        <p:grpSpPr>
          <a:xfrm>
            <a:off x="220194" y="-82953"/>
            <a:ext cx="11333177" cy="2027867"/>
            <a:chOff x="-142664" y="2883603"/>
            <a:chExt cx="11333177" cy="249612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45" t="66878"/>
            <a:stretch>
              <a:fillRect/>
            </a:stretch>
          </p:blipFill>
          <p:spPr>
            <a:xfrm>
              <a:off x="-142664" y="2883603"/>
              <a:ext cx="11333177" cy="2496122"/>
            </a:xfrm>
            <a:prstGeom prst="rect">
              <a:avLst/>
            </a:prstGeom>
          </p:spPr>
        </p:pic>
        <p:sp>
          <p:nvSpPr>
            <p:cNvPr id="10" name="Rounded Rectangle 9"/>
            <p:cNvSpPr/>
            <p:nvPr/>
          </p:nvSpPr>
          <p:spPr>
            <a:xfrm>
              <a:off x="551544" y="3408490"/>
              <a:ext cx="10363200" cy="165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14804" y="329611"/>
            <a:ext cx="11138567" cy="1325563"/>
          </a:xfrm>
        </p:spPr>
        <p:txBody>
          <a:bodyPr>
            <a:normAutofit/>
          </a:bodyPr>
          <a:lstStyle/>
          <a:p>
            <a:pPr algn="ctr"/>
            <a:r>
              <a:rPr lang="vi-VN" sz="3200" b="1">
                <a:solidFill>
                  <a:srgbClr val="C00000"/>
                </a:solidFill>
                <a:latin typeface="+mn-lt"/>
              </a:rPr>
              <a:t>a. Tác giả tả hồ T’Nưng vào những thời điểm nào?</a:t>
            </a:r>
            <a:endParaRPr lang="en-US" sz="3200" b="1">
              <a:solidFill>
                <a:srgbClr val="C00000"/>
              </a:solidFill>
              <a:latin typeface="+mn-lt"/>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902" y="1984785"/>
            <a:ext cx="2041098" cy="46495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360"/>
                                          </p:val>
                                        </p:tav>
                                        <p:tav tm="100000">
                                          <p:val>
                                            <p:fltVal val="0"/>
                                          </p:val>
                                        </p:tav>
                                      </p:tavLst>
                                    </p:anim>
                                    <p:animEffect transition="in" filter="fade">
                                      <p:cBhvr>
                                        <p:cTn id="20"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20194" y="-82953"/>
            <a:ext cx="11333177" cy="1377803"/>
            <a:chOff x="-142664" y="2883603"/>
            <a:chExt cx="11333177" cy="2496122"/>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6045" t="66878"/>
            <a:stretch>
              <a:fillRect/>
            </a:stretch>
          </p:blipFill>
          <p:spPr>
            <a:xfrm>
              <a:off x="-142664" y="2883603"/>
              <a:ext cx="11333177" cy="2496122"/>
            </a:xfrm>
            <a:prstGeom prst="rect">
              <a:avLst/>
            </a:prstGeom>
          </p:spPr>
        </p:pic>
        <p:sp>
          <p:nvSpPr>
            <p:cNvPr id="10" name="Rounded Rectangle 9"/>
            <p:cNvSpPr/>
            <p:nvPr/>
          </p:nvSpPr>
          <p:spPr>
            <a:xfrm>
              <a:off x="551544" y="3408490"/>
              <a:ext cx="10363200" cy="165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914402" y="18240"/>
            <a:ext cx="10361422" cy="1325563"/>
          </a:xfrm>
        </p:spPr>
        <p:txBody>
          <a:bodyPr>
            <a:normAutofit/>
          </a:bodyPr>
          <a:lstStyle/>
          <a:p>
            <a:pPr algn="ctr"/>
            <a:r>
              <a:rPr lang="vi-VN" sz="2800" b="1">
                <a:solidFill>
                  <a:srgbClr val="C00000"/>
                </a:solidFill>
                <a:latin typeface="+mn-lt"/>
              </a:rPr>
              <a:t>Ở mỗi thời điểm, hồ</a:t>
            </a:r>
            <a:br>
              <a:rPr lang="vi-VN" sz="2800" b="1">
                <a:solidFill>
                  <a:srgbClr val="C00000"/>
                </a:solidFill>
                <a:latin typeface="+mn-lt"/>
              </a:rPr>
            </a:br>
            <a:r>
              <a:rPr lang="vi-VN" sz="2800" b="1">
                <a:solidFill>
                  <a:srgbClr val="C00000"/>
                </a:solidFill>
                <a:latin typeface="+mn-lt"/>
              </a:rPr>
              <a:t>được tả bằng những từ ngữ, hình ảnh nào?</a:t>
            </a:r>
            <a:endParaRPr lang="en-US" sz="2800" b="1">
              <a:solidFill>
                <a:srgbClr val="C00000"/>
              </a:solidFill>
              <a:latin typeface="+mn-lt"/>
            </a:endParaRP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98" y="1757597"/>
            <a:ext cx="11054629" cy="4073187"/>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110097" y="201627"/>
            <a:ext cx="11971806" cy="6454747"/>
          </a:xfrm>
          <a:prstGeom prst="roundRect">
            <a:avLst>
              <a:gd name="adj" fmla="val 4647"/>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20459" y="3352086"/>
            <a:ext cx="1757438" cy="928207"/>
          </a:xfrm>
          <a:custGeom>
            <a:avLst/>
            <a:gdLst>
              <a:gd name="connsiteX0" fmla="*/ 0 w 1757438"/>
              <a:gd name="connsiteY0" fmla="*/ 92821 h 928207"/>
              <a:gd name="connsiteX1" fmla="*/ 92821 w 1757438"/>
              <a:gd name="connsiteY1" fmla="*/ 0 h 928207"/>
              <a:gd name="connsiteX2" fmla="*/ 1664617 w 1757438"/>
              <a:gd name="connsiteY2" fmla="*/ 0 h 928207"/>
              <a:gd name="connsiteX3" fmla="*/ 1757438 w 1757438"/>
              <a:gd name="connsiteY3" fmla="*/ 92821 h 928207"/>
              <a:gd name="connsiteX4" fmla="*/ 1757438 w 1757438"/>
              <a:gd name="connsiteY4" fmla="*/ 835386 h 928207"/>
              <a:gd name="connsiteX5" fmla="*/ 1664617 w 1757438"/>
              <a:gd name="connsiteY5" fmla="*/ 928207 h 928207"/>
              <a:gd name="connsiteX6" fmla="*/ 92821 w 1757438"/>
              <a:gd name="connsiteY6" fmla="*/ 928207 h 928207"/>
              <a:gd name="connsiteX7" fmla="*/ 0 w 1757438"/>
              <a:gd name="connsiteY7" fmla="*/ 835386 h 928207"/>
              <a:gd name="connsiteX8" fmla="*/ 0 w 1757438"/>
              <a:gd name="connsiteY8" fmla="*/ 92821 h 9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438" h="928207">
                <a:moveTo>
                  <a:pt x="0" y="92821"/>
                </a:moveTo>
                <a:cubicBezTo>
                  <a:pt x="0" y="41557"/>
                  <a:pt x="41557" y="0"/>
                  <a:pt x="92821" y="0"/>
                </a:cubicBezTo>
                <a:lnTo>
                  <a:pt x="1664617" y="0"/>
                </a:lnTo>
                <a:cubicBezTo>
                  <a:pt x="1715881" y="0"/>
                  <a:pt x="1757438" y="41557"/>
                  <a:pt x="1757438" y="92821"/>
                </a:cubicBezTo>
                <a:lnTo>
                  <a:pt x="1757438" y="835386"/>
                </a:lnTo>
                <a:cubicBezTo>
                  <a:pt x="1757438" y="886650"/>
                  <a:pt x="1715881" y="928207"/>
                  <a:pt x="1664617" y="928207"/>
                </a:cubicBezTo>
                <a:lnTo>
                  <a:pt x="92821" y="928207"/>
                </a:lnTo>
                <a:cubicBezTo>
                  <a:pt x="41557" y="928207"/>
                  <a:pt x="0" y="886650"/>
                  <a:pt x="0" y="835386"/>
                </a:cubicBezTo>
                <a:lnTo>
                  <a:pt x="0" y="92821"/>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4966" tIns="44966" rIns="44966" bIns="44966" numCol="1" spcCol="1270" anchor="ctr" anchorCtr="0">
            <a:noAutofit/>
          </a:bodyPr>
          <a:lstStyle/>
          <a:p>
            <a:pPr lvl="0" algn="ctr" defTabSz="1244600">
              <a:lnSpc>
                <a:spcPct val="90000"/>
              </a:lnSpc>
              <a:spcBef>
                <a:spcPct val="0"/>
              </a:spcBef>
              <a:spcAft>
                <a:spcPct val="35000"/>
              </a:spcAft>
            </a:pPr>
            <a:r>
              <a:rPr lang="vi-VN" sz="2800">
                <a:ln>
                  <a:solidFill>
                    <a:schemeClr val="tx1"/>
                  </a:solidFill>
                </a:ln>
                <a:solidFill>
                  <a:srgbClr val="E6181E"/>
                </a:solidFill>
                <a:latin typeface="SVN-ARCO Typography" panose="020B0603050302020204" pitchFamily="34" charset="2"/>
              </a:rPr>
              <a:t>Hồ T’Nưng </a:t>
            </a:r>
            <a:endParaRPr lang="en-US" sz="2800" b="0" kern="1200">
              <a:ln>
                <a:solidFill>
                  <a:schemeClr val="tx1"/>
                </a:solidFill>
              </a:ln>
              <a:solidFill>
                <a:srgbClr val="E6181E"/>
              </a:solidFill>
              <a:latin typeface="SVN-ARCO Typography" panose="020B0603050302020204" pitchFamily="34" charset="2"/>
            </a:endParaRPr>
          </a:p>
        </p:txBody>
      </p:sp>
      <p:sp>
        <p:nvSpPr>
          <p:cNvPr id="5" name="Freeform 4"/>
          <p:cNvSpPr/>
          <p:nvPr/>
        </p:nvSpPr>
        <p:spPr>
          <a:xfrm rot="16706368">
            <a:off x="1136315" y="2176067"/>
            <a:ext cx="1980428" cy="10218"/>
          </a:xfrm>
          <a:custGeom>
            <a:avLst/>
            <a:gdLst>
              <a:gd name="connsiteX0" fmla="*/ 0 w 1980428"/>
              <a:gd name="connsiteY0" fmla="*/ 5109 h 10218"/>
              <a:gd name="connsiteX1" fmla="*/ 1980428 w 1980428"/>
              <a:gd name="connsiteY1" fmla="*/ 5109 h 10218"/>
            </a:gdLst>
            <a:ahLst/>
            <a:cxnLst>
              <a:cxn ang="0">
                <a:pos x="connsiteX0" y="connsiteY0"/>
              </a:cxn>
              <a:cxn ang="0">
                <a:pos x="connsiteX1" y="connsiteY1"/>
              </a:cxn>
            </a:cxnLst>
            <a:rect l="l" t="t" r="r" b="b"/>
            <a:pathLst>
              <a:path w="1980428" h="10218">
                <a:moveTo>
                  <a:pt x="0" y="5109"/>
                </a:moveTo>
                <a:lnTo>
                  <a:pt x="1980428" y="5109"/>
                </a:lnTo>
              </a:path>
            </a:pathLst>
          </a:custGeom>
          <a:noFill/>
          <a:ln w="38100">
            <a:solidFill>
              <a:srgbClr val="76E424"/>
            </a:solidFill>
          </a:ln>
        </p:spPr>
        <p:style>
          <a:lnRef idx="3">
            <a:schemeClr val="accent6"/>
          </a:lnRef>
          <a:fillRef idx="0">
            <a:schemeClr val="accent6"/>
          </a:fillRef>
          <a:effectRef idx="2">
            <a:schemeClr val="accent6"/>
          </a:effectRef>
          <a:fontRef idx="minor">
            <a:schemeClr val="tx1">
              <a:hueOff val="0"/>
              <a:satOff val="0"/>
              <a:lumOff val="0"/>
              <a:alphaOff val="0"/>
            </a:schemeClr>
          </a:fontRef>
        </p:style>
        <p:txBody>
          <a:bodyPr spcFirstLastPara="0" vert="horz" wrap="square" lIns="953403" tIns="-44403" rIns="953403" bIns="-44401" numCol="1" spcCol="1270" anchor="ctr" anchorCtr="0">
            <a:noAutofit/>
          </a:bodyPr>
          <a:lstStyle/>
          <a:p>
            <a:pPr marL="0" lvl="0" indent="0" algn="l" defTabSz="311150">
              <a:lnSpc>
                <a:spcPct val="90000"/>
              </a:lnSpc>
              <a:spcBef>
                <a:spcPct val="0"/>
              </a:spcBef>
              <a:spcAft>
                <a:spcPct val="35000"/>
              </a:spcAft>
              <a:buNone/>
            </a:pPr>
            <a:endParaRPr lang="en-US" sz="700" b="0" kern="1200">
              <a:solidFill>
                <a:schemeClr val="tx1"/>
              </a:solidFill>
            </a:endParaRPr>
          </a:p>
        </p:txBody>
      </p:sp>
      <p:sp>
        <p:nvSpPr>
          <p:cNvPr id="6" name="Freeform 5"/>
          <p:cNvSpPr/>
          <p:nvPr/>
        </p:nvSpPr>
        <p:spPr>
          <a:xfrm>
            <a:off x="2271857" y="913111"/>
            <a:ext cx="2557295" cy="577145"/>
          </a:xfrm>
          <a:custGeom>
            <a:avLst/>
            <a:gdLst>
              <a:gd name="connsiteX0" fmla="*/ 0 w 2557295"/>
              <a:gd name="connsiteY0" fmla="*/ 57715 h 577145"/>
              <a:gd name="connsiteX1" fmla="*/ 57715 w 2557295"/>
              <a:gd name="connsiteY1" fmla="*/ 0 h 577145"/>
              <a:gd name="connsiteX2" fmla="*/ 2499581 w 2557295"/>
              <a:gd name="connsiteY2" fmla="*/ 0 h 577145"/>
              <a:gd name="connsiteX3" fmla="*/ 2557296 w 2557295"/>
              <a:gd name="connsiteY3" fmla="*/ 57715 h 577145"/>
              <a:gd name="connsiteX4" fmla="*/ 2557295 w 2557295"/>
              <a:gd name="connsiteY4" fmla="*/ 519431 h 577145"/>
              <a:gd name="connsiteX5" fmla="*/ 2499580 w 2557295"/>
              <a:gd name="connsiteY5" fmla="*/ 577146 h 577145"/>
              <a:gd name="connsiteX6" fmla="*/ 57715 w 2557295"/>
              <a:gd name="connsiteY6" fmla="*/ 577145 h 577145"/>
              <a:gd name="connsiteX7" fmla="*/ 0 w 2557295"/>
              <a:gd name="connsiteY7" fmla="*/ 519430 h 577145"/>
              <a:gd name="connsiteX8" fmla="*/ 0 w 2557295"/>
              <a:gd name="connsiteY8" fmla="*/ 57715 h 57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7295" h="577145">
                <a:moveTo>
                  <a:pt x="0" y="57715"/>
                </a:moveTo>
                <a:cubicBezTo>
                  <a:pt x="0" y="25840"/>
                  <a:pt x="25840" y="0"/>
                  <a:pt x="57715" y="0"/>
                </a:cubicBezTo>
                <a:lnTo>
                  <a:pt x="2499581" y="0"/>
                </a:lnTo>
                <a:cubicBezTo>
                  <a:pt x="2531456" y="0"/>
                  <a:pt x="2557296" y="25840"/>
                  <a:pt x="2557296" y="57715"/>
                </a:cubicBezTo>
                <a:cubicBezTo>
                  <a:pt x="2557296" y="211620"/>
                  <a:pt x="2557295" y="365526"/>
                  <a:pt x="2557295" y="519431"/>
                </a:cubicBezTo>
                <a:cubicBezTo>
                  <a:pt x="2557295" y="551306"/>
                  <a:pt x="2531455" y="577146"/>
                  <a:pt x="2499580" y="577146"/>
                </a:cubicBezTo>
                <a:lnTo>
                  <a:pt x="57715" y="577145"/>
                </a:lnTo>
                <a:cubicBezTo>
                  <a:pt x="25840" y="577145"/>
                  <a:pt x="0" y="551305"/>
                  <a:pt x="0" y="519430"/>
                </a:cubicBezTo>
                <a:lnTo>
                  <a:pt x="0" y="57715"/>
                </a:lnTo>
                <a:close/>
              </a:path>
            </a:pathLst>
          </a:custGeom>
          <a:solidFill>
            <a:srgbClr val="CBFFA9"/>
          </a:solidFill>
          <a:ln w="38100">
            <a:solidFill>
              <a:srgbClr val="84E63A"/>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684" tIns="34684" rIns="34684" bIns="34684" numCol="1" spcCol="1270" anchor="ctr" anchorCtr="0">
            <a:noAutofit/>
          </a:bodyPr>
          <a:lstStyle/>
          <a:p>
            <a:pPr marL="0" lvl="0" indent="0" algn="ctr" defTabSz="1244600">
              <a:lnSpc>
                <a:spcPct val="90000"/>
              </a:lnSpc>
              <a:spcBef>
                <a:spcPct val="0"/>
              </a:spcBef>
              <a:spcAft>
                <a:spcPct val="35000"/>
              </a:spcAft>
              <a:buNone/>
            </a:pPr>
            <a:r>
              <a:rPr lang="en-US" sz="2800" b="0" kern="1200">
                <a:solidFill>
                  <a:schemeClr val="tx1"/>
                </a:solidFill>
              </a:rPr>
              <a:t>Sáng sớm</a:t>
            </a:r>
            <a:endParaRPr lang="en-US" sz="2800" b="0" kern="1200">
              <a:solidFill>
                <a:schemeClr val="tx1"/>
              </a:solidFill>
            </a:endParaRPr>
          </a:p>
        </p:txBody>
      </p:sp>
      <p:sp>
        <p:nvSpPr>
          <p:cNvPr id="9" name="Freeform 8"/>
          <p:cNvSpPr/>
          <p:nvPr/>
        </p:nvSpPr>
        <p:spPr>
          <a:xfrm rot="19457599">
            <a:off x="4795509" y="1092120"/>
            <a:ext cx="357944" cy="10218"/>
          </a:xfrm>
          <a:custGeom>
            <a:avLst/>
            <a:gdLst>
              <a:gd name="connsiteX0" fmla="*/ 0 w 357944"/>
              <a:gd name="connsiteY0" fmla="*/ 5109 h 10218"/>
              <a:gd name="connsiteX1" fmla="*/ 357944 w 357944"/>
              <a:gd name="connsiteY1" fmla="*/ 5109 h 10218"/>
            </a:gdLst>
            <a:ahLst/>
            <a:cxnLst>
              <a:cxn ang="0">
                <a:pos x="connsiteX0" y="connsiteY0"/>
              </a:cxn>
              <a:cxn ang="0">
                <a:pos x="connsiteX1" y="connsiteY1"/>
              </a:cxn>
            </a:cxnLst>
            <a:rect l="l" t="t" r="r" b="b"/>
            <a:pathLst>
              <a:path w="357944" h="10218">
                <a:moveTo>
                  <a:pt x="0" y="5109"/>
                </a:moveTo>
                <a:lnTo>
                  <a:pt x="357944" y="5109"/>
                </a:lnTo>
              </a:path>
            </a:pathLst>
          </a:custGeom>
          <a:noFill/>
          <a:ln w="38100">
            <a:solidFill>
              <a:srgbClr val="76E42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2722" tIns="-3840" rIns="182724" bIns="-3840"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10" name="Freeform 9"/>
          <p:cNvSpPr/>
          <p:nvPr/>
        </p:nvSpPr>
        <p:spPr>
          <a:xfrm>
            <a:off x="5119808" y="526589"/>
            <a:ext cx="6703469" cy="514552"/>
          </a:xfrm>
          <a:custGeom>
            <a:avLst/>
            <a:gdLst>
              <a:gd name="connsiteX0" fmla="*/ 0 w 4126396"/>
              <a:gd name="connsiteY0" fmla="*/ 93237 h 932370"/>
              <a:gd name="connsiteX1" fmla="*/ 93237 w 4126396"/>
              <a:gd name="connsiteY1" fmla="*/ 0 h 932370"/>
              <a:gd name="connsiteX2" fmla="*/ 4033159 w 4126396"/>
              <a:gd name="connsiteY2" fmla="*/ 0 h 932370"/>
              <a:gd name="connsiteX3" fmla="*/ 4126396 w 4126396"/>
              <a:gd name="connsiteY3" fmla="*/ 93237 h 932370"/>
              <a:gd name="connsiteX4" fmla="*/ 4126396 w 4126396"/>
              <a:gd name="connsiteY4" fmla="*/ 839133 h 932370"/>
              <a:gd name="connsiteX5" fmla="*/ 4033159 w 4126396"/>
              <a:gd name="connsiteY5" fmla="*/ 932370 h 932370"/>
              <a:gd name="connsiteX6" fmla="*/ 93237 w 4126396"/>
              <a:gd name="connsiteY6" fmla="*/ 932370 h 932370"/>
              <a:gd name="connsiteX7" fmla="*/ 0 w 4126396"/>
              <a:gd name="connsiteY7" fmla="*/ 839133 h 932370"/>
              <a:gd name="connsiteX8" fmla="*/ 0 w 4126396"/>
              <a:gd name="connsiteY8" fmla="*/ 93237 h 93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396" h="932370">
                <a:moveTo>
                  <a:pt x="0" y="93237"/>
                </a:moveTo>
                <a:cubicBezTo>
                  <a:pt x="0" y="41744"/>
                  <a:pt x="41744" y="0"/>
                  <a:pt x="93237" y="0"/>
                </a:cubicBezTo>
                <a:lnTo>
                  <a:pt x="4033159" y="0"/>
                </a:lnTo>
                <a:cubicBezTo>
                  <a:pt x="4084652" y="0"/>
                  <a:pt x="4126396" y="41744"/>
                  <a:pt x="4126396" y="93237"/>
                </a:cubicBezTo>
                <a:lnTo>
                  <a:pt x="4126396" y="839133"/>
                </a:lnTo>
                <a:cubicBezTo>
                  <a:pt x="4126396" y="890626"/>
                  <a:pt x="4084652" y="932370"/>
                  <a:pt x="4033159" y="932370"/>
                </a:cubicBezTo>
                <a:lnTo>
                  <a:pt x="93237" y="932370"/>
                </a:lnTo>
                <a:cubicBezTo>
                  <a:pt x="41744" y="932370"/>
                  <a:pt x="0" y="890626"/>
                  <a:pt x="0" y="839133"/>
                </a:cubicBezTo>
                <a:lnTo>
                  <a:pt x="0" y="93237"/>
                </a:lnTo>
                <a:close/>
              </a:path>
            </a:pathLst>
          </a:custGeom>
          <a:solidFill>
            <a:srgbClr val="CBFF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088" tIns="45088" rIns="45088" bIns="45088"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Thiếu nữ dịu dàng</a:t>
            </a:r>
            <a:endParaRPr lang="en-US" sz="2800" b="0" kern="1200">
              <a:solidFill>
                <a:schemeClr val="tx1"/>
              </a:solidFill>
            </a:endParaRPr>
          </a:p>
        </p:txBody>
      </p:sp>
      <p:sp>
        <p:nvSpPr>
          <p:cNvPr id="15" name="Freeform 14"/>
          <p:cNvSpPr/>
          <p:nvPr/>
        </p:nvSpPr>
        <p:spPr>
          <a:xfrm rot="3569994">
            <a:off x="4688143" y="1443292"/>
            <a:ext cx="572676" cy="10218"/>
          </a:xfrm>
          <a:custGeom>
            <a:avLst/>
            <a:gdLst>
              <a:gd name="connsiteX0" fmla="*/ 0 w 572676"/>
              <a:gd name="connsiteY0" fmla="*/ 5109 h 10218"/>
              <a:gd name="connsiteX1" fmla="*/ 572676 w 572676"/>
              <a:gd name="connsiteY1" fmla="*/ 5109 h 10218"/>
            </a:gdLst>
            <a:ahLst/>
            <a:cxnLst>
              <a:cxn ang="0">
                <a:pos x="connsiteX0" y="connsiteY0"/>
              </a:cxn>
              <a:cxn ang="0">
                <a:pos x="connsiteX1" y="connsiteY1"/>
              </a:cxn>
            </a:cxnLst>
            <a:rect l="l" t="t" r="r" b="b"/>
            <a:pathLst>
              <a:path w="572676" h="10218">
                <a:moveTo>
                  <a:pt x="0" y="5109"/>
                </a:moveTo>
                <a:lnTo>
                  <a:pt x="572676" y="5109"/>
                </a:lnTo>
              </a:path>
            </a:pathLst>
          </a:custGeom>
          <a:noFill/>
          <a:ln w="38100">
            <a:solidFill>
              <a:srgbClr val="76E42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4720" tIns="-9208" rIns="284722" bIns="-9208"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16" name="Freeform 15"/>
          <p:cNvSpPr/>
          <p:nvPr/>
        </p:nvSpPr>
        <p:spPr>
          <a:xfrm>
            <a:off x="5119808" y="1281347"/>
            <a:ext cx="6703470" cy="595431"/>
          </a:xfrm>
          <a:custGeom>
            <a:avLst/>
            <a:gdLst>
              <a:gd name="connsiteX0" fmla="*/ 0 w 4110388"/>
              <a:gd name="connsiteY0" fmla="*/ 36332 h 363320"/>
              <a:gd name="connsiteX1" fmla="*/ 36332 w 4110388"/>
              <a:gd name="connsiteY1" fmla="*/ 0 h 363320"/>
              <a:gd name="connsiteX2" fmla="*/ 4074056 w 4110388"/>
              <a:gd name="connsiteY2" fmla="*/ 0 h 363320"/>
              <a:gd name="connsiteX3" fmla="*/ 4110388 w 4110388"/>
              <a:gd name="connsiteY3" fmla="*/ 36332 h 363320"/>
              <a:gd name="connsiteX4" fmla="*/ 4110388 w 4110388"/>
              <a:gd name="connsiteY4" fmla="*/ 326988 h 363320"/>
              <a:gd name="connsiteX5" fmla="*/ 4074056 w 4110388"/>
              <a:gd name="connsiteY5" fmla="*/ 363320 h 363320"/>
              <a:gd name="connsiteX6" fmla="*/ 36332 w 4110388"/>
              <a:gd name="connsiteY6" fmla="*/ 363320 h 363320"/>
              <a:gd name="connsiteX7" fmla="*/ 0 w 4110388"/>
              <a:gd name="connsiteY7" fmla="*/ 326988 h 363320"/>
              <a:gd name="connsiteX8" fmla="*/ 0 w 4110388"/>
              <a:gd name="connsiteY8" fmla="*/ 36332 h 3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0388" h="363320">
                <a:moveTo>
                  <a:pt x="0" y="36332"/>
                </a:moveTo>
                <a:cubicBezTo>
                  <a:pt x="0" y="16266"/>
                  <a:pt x="16266" y="0"/>
                  <a:pt x="36332" y="0"/>
                </a:cubicBezTo>
                <a:lnTo>
                  <a:pt x="4074056" y="0"/>
                </a:lnTo>
                <a:cubicBezTo>
                  <a:pt x="4094122" y="0"/>
                  <a:pt x="4110388" y="16266"/>
                  <a:pt x="4110388" y="36332"/>
                </a:cubicBezTo>
                <a:lnTo>
                  <a:pt x="4110388" y="326988"/>
                </a:lnTo>
                <a:cubicBezTo>
                  <a:pt x="4110388" y="347054"/>
                  <a:pt x="4094122" y="363320"/>
                  <a:pt x="4074056" y="363320"/>
                </a:cubicBezTo>
                <a:lnTo>
                  <a:pt x="36332" y="363320"/>
                </a:lnTo>
                <a:cubicBezTo>
                  <a:pt x="16266" y="363320"/>
                  <a:pt x="0" y="347054"/>
                  <a:pt x="0" y="326988"/>
                </a:cubicBezTo>
                <a:lnTo>
                  <a:pt x="0" y="36332"/>
                </a:lnTo>
                <a:close/>
              </a:path>
            </a:pathLst>
          </a:custGeom>
          <a:solidFill>
            <a:srgbClr val="CBFF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421" tIns="28421" rIns="28421" bIns="28421"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Choàng tấm khăn voan mỏng</a:t>
            </a:r>
            <a:endParaRPr lang="en-US" sz="2800" b="0" kern="1200">
              <a:solidFill>
                <a:schemeClr val="tx1"/>
              </a:solidFill>
            </a:endParaRPr>
          </a:p>
        </p:txBody>
      </p:sp>
      <p:sp>
        <p:nvSpPr>
          <p:cNvPr id="17" name="Freeform 16"/>
          <p:cNvSpPr/>
          <p:nvPr/>
        </p:nvSpPr>
        <p:spPr>
          <a:xfrm rot="18357998">
            <a:off x="1879084" y="2955286"/>
            <a:ext cx="494890" cy="10218"/>
          </a:xfrm>
          <a:custGeom>
            <a:avLst/>
            <a:gdLst>
              <a:gd name="connsiteX0" fmla="*/ 0 w 494890"/>
              <a:gd name="connsiteY0" fmla="*/ 5109 h 10218"/>
              <a:gd name="connsiteX1" fmla="*/ 494890 w 494890"/>
              <a:gd name="connsiteY1" fmla="*/ 5109 h 10218"/>
            </a:gdLst>
            <a:ahLst/>
            <a:cxnLst>
              <a:cxn ang="0">
                <a:pos x="connsiteX0" y="connsiteY0"/>
              </a:cxn>
              <a:cxn ang="0">
                <a:pos x="connsiteX1" y="connsiteY1"/>
              </a:cxn>
            </a:cxnLst>
            <a:rect l="l" t="t" r="r" b="b"/>
            <a:pathLst>
              <a:path w="494890" h="10218">
                <a:moveTo>
                  <a:pt x="0" y="5109"/>
                </a:moveTo>
                <a:lnTo>
                  <a:pt x="494890" y="5109"/>
                </a:lnTo>
              </a:path>
            </a:pathLst>
          </a:custGeom>
          <a:noFill/>
          <a:ln w="38100">
            <a:solidFill>
              <a:srgbClr val="FFAB3B"/>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7773" tIns="-7263" rIns="247772" bIns="-7263"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18" name="Freeform 17"/>
          <p:cNvSpPr/>
          <p:nvPr/>
        </p:nvSpPr>
        <p:spPr>
          <a:xfrm>
            <a:off x="2271857" y="2440434"/>
            <a:ext cx="2540474" cy="639378"/>
          </a:xfrm>
          <a:custGeom>
            <a:avLst/>
            <a:gdLst>
              <a:gd name="connsiteX0" fmla="*/ 0 w 2540474"/>
              <a:gd name="connsiteY0" fmla="*/ 63938 h 639378"/>
              <a:gd name="connsiteX1" fmla="*/ 63938 w 2540474"/>
              <a:gd name="connsiteY1" fmla="*/ 0 h 639378"/>
              <a:gd name="connsiteX2" fmla="*/ 2476536 w 2540474"/>
              <a:gd name="connsiteY2" fmla="*/ 0 h 639378"/>
              <a:gd name="connsiteX3" fmla="*/ 2540474 w 2540474"/>
              <a:gd name="connsiteY3" fmla="*/ 63938 h 639378"/>
              <a:gd name="connsiteX4" fmla="*/ 2540474 w 2540474"/>
              <a:gd name="connsiteY4" fmla="*/ 575440 h 639378"/>
              <a:gd name="connsiteX5" fmla="*/ 2476536 w 2540474"/>
              <a:gd name="connsiteY5" fmla="*/ 639378 h 639378"/>
              <a:gd name="connsiteX6" fmla="*/ 63938 w 2540474"/>
              <a:gd name="connsiteY6" fmla="*/ 639378 h 639378"/>
              <a:gd name="connsiteX7" fmla="*/ 0 w 2540474"/>
              <a:gd name="connsiteY7" fmla="*/ 575440 h 639378"/>
              <a:gd name="connsiteX8" fmla="*/ 0 w 2540474"/>
              <a:gd name="connsiteY8" fmla="*/ 63938 h 6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474" h="639378">
                <a:moveTo>
                  <a:pt x="0" y="63938"/>
                </a:moveTo>
                <a:cubicBezTo>
                  <a:pt x="0" y="28626"/>
                  <a:pt x="28626" y="0"/>
                  <a:pt x="63938" y="0"/>
                </a:cubicBezTo>
                <a:lnTo>
                  <a:pt x="2476536" y="0"/>
                </a:lnTo>
                <a:cubicBezTo>
                  <a:pt x="2511848" y="0"/>
                  <a:pt x="2540474" y="28626"/>
                  <a:pt x="2540474" y="63938"/>
                </a:cubicBezTo>
                <a:lnTo>
                  <a:pt x="2540474" y="575440"/>
                </a:lnTo>
                <a:cubicBezTo>
                  <a:pt x="2540474" y="610752"/>
                  <a:pt x="2511848" y="639378"/>
                  <a:pt x="2476536" y="639378"/>
                </a:cubicBezTo>
                <a:lnTo>
                  <a:pt x="63938" y="639378"/>
                </a:lnTo>
                <a:cubicBezTo>
                  <a:pt x="28626" y="639378"/>
                  <a:pt x="0" y="610752"/>
                  <a:pt x="0" y="575440"/>
                </a:cubicBezTo>
                <a:lnTo>
                  <a:pt x="0" y="63938"/>
                </a:lnTo>
                <a:close/>
              </a:path>
            </a:pathLst>
          </a:custGeom>
          <a:solidFill>
            <a:srgbClr val="FFDB8B"/>
          </a:solidFill>
          <a:ln w="38100">
            <a:solidFill>
              <a:srgbClr val="FFAB3B"/>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6507" tIns="36507" rIns="36507" bIns="36507" numCol="1" spcCol="1270" anchor="ctr" anchorCtr="0">
            <a:noAutofit/>
          </a:bodyPr>
          <a:lstStyle/>
          <a:p>
            <a:pPr marL="0" lvl="0" indent="0" algn="ctr" defTabSz="1244600">
              <a:lnSpc>
                <a:spcPct val="90000"/>
              </a:lnSpc>
              <a:spcBef>
                <a:spcPct val="0"/>
              </a:spcBef>
              <a:spcAft>
                <a:spcPct val="35000"/>
              </a:spcAft>
              <a:buNone/>
            </a:pPr>
            <a:r>
              <a:rPr lang="en-US" sz="2800" b="0" kern="1200">
                <a:solidFill>
                  <a:schemeClr val="tx1"/>
                </a:solidFill>
              </a:rPr>
              <a:t>Nắng lên</a:t>
            </a:r>
            <a:endParaRPr lang="en-US" sz="2800" b="0" kern="1200">
              <a:solidFill>
                <a:schemeClr val="tx1"/>
              </a:solidFill>
            </a:endParaRPr>
          </a:p>
        </p:txBody>
      </p:sp>
      <p:sp>
        <p:nvSpPr>
          <p:cNvPr id="19" name="Freeform 18"/>
          <p:cNvSpPr/>
          <p:nvPr/>
        </p:nvSpPr>
        <p:spPr>
          <a:xfrm rot="17651113">
            <a:off x="4602930" y="2431421"/>
            <a:ext cx="709458" cy="10218"/>
          </a:xfrm>
          <a:custGeom>
            <a:avLst/>
            <a:gdLst>
              <a:gd name="connsiteX0" fmla="*/ 0 w 709458"/>
              <a:gd name="connsiteY0" fmla="*/ 5109 h 10218"/>
              <a:gd name="connsiteX1" fmla="*/ 709458 w 709458"/>
              <a:gd name="connsiteY1" fmla="*/ 5109 h 10218"/>
            </a:gdLst>
            <a:ahLst/>
            <a:cxnLst>
              <a:cxn ang="0">
                <a:pos x="connsiteX0" y="connsiteY0"/>
              </a:cxn>
              <a:cxn ang="0">
                <a:pos x="connsiteX1" y="connsiteY1"/>
              </a:cxn>
            </a:cxnLst>
            <a:rect l="l" t="t" r="r" b="b"/>
            <a:pathLst>
              <a:path w="709458" h="10218">
                <a:moveTo>
                  <a:pt x="0" y="5109"/>
                </a:moveTo>
                <a:lnTo>
                  <a:pt x="709458" y="5109"/>
                </a:lnTo>
              </a:path>
            </a:pathLst>
          </a:custGeom>
          <a:noFill/>
          <a:ln w="38100">
            <a:solidFill>
              <a:srgbClr val="FFAB3B"/>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9693" tIns="-12627" rIns="349693" bIns="-12627"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20" name="Freeform 19"/>
          <p:cNvSpPr/>
          <p:nvPr/>
        </p:nvSpPr>
        <p:spPr>
          <a:xfrm>
            <a:off x="5102987" y="1931277"/>
            <a:ext cx="6703470" cy="590632"/>
          </a:xfrm>
          <a:custGeom>
            <a:avLst/>
            <a:gdLst>
              <a:gd name="connsiteX0" fmla="*/ 0 w 4224129"/>
              <a:gd name="connsiteY0" fmla="*/ 36332 h 363320"/>
              <a:gd name="connsiteX1" fmla="*/ 36332 w 4224129"/>
              <a:gd name="connsiteY1" fmla="*/ 0 h 363320"/>
              <a:gd name="connsiteX2" fmla="*/ 4187797 w 4224129"/>
              <a:gd name="connsiteY2" fmla="*/ 0 h 363320"/>
              <a:gd name="connsiteX3" fmla="*/ 4224129 w 4224129"/>
              <a:gd name="connsiteY3" fmla="*/ 36332 h 363320"/>
              <a:gd name="connsiteX4" fmla="*/ 4224129 w 4224129"/>
              <a:gd name="connsiteY4" fmla="*/ 326988 h 363320"/>
              <a:gd name="connsiteX5" fmla="*/ 4187797 w 4224129"/>
              <a:gd name="connsiteY5" fmla="*/ 363320 h 363320"/>
              <a:gd name="connsiteX6" fmla="*/ 36332 w 4224129"/>
              <a:gd name="connsiteY6" fmla="*/ 363320 h 363320"/>
              <a:gd name="connsiteX7" fmla="*/ 0 w 4224129"/>
              <a:gd name="connsiteY7" fmla="*/ 326988 h 363320"/>
              <a:gd name="connsiteX8" fmla="*/ 0 w 4224129"/>
              <a:gd name="connsiteY8" fmla="*/ 36332 h 3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129" h="363320">
                <a:moveTo>
                  <a:pt x="0" y="36332"/>
                </a:moveTo>
                <a:cubicBezTo>
                  <a:pt x="0" y="16266"/>
                  <a:pt x="16266" y="0"/>
                  <a:pt x="36332" y="0"/>
                </a:cubicBezTo>
                <a:lnTo>
                  <a:pt x="4187797" y="0"/>
                </a:lnTo>
                <a:cubicBezTo>
                  <a:pt x="4207863" y="0"/>
                  <a:pt x="4224129" y="16266"/>
                  <a:pt x="4224129" y="36332"/>
                </a:cubicBezTo>
                <a:lnTo>
                  <a:pt x="4224129" y="326988"/>
                </a:lnTo>
                <a:cubicBezTo>
                  <a:pt x="4224129" y="347054"/>
                  <a:pt x="4207863" y="363320"/>
                  <a:pt x="4187797" y="363320"/>
                </a:cubicBezTo>
                <a:lnTo>
                  <a:pt x="36332" y="363320"/>
                </a:lnTo>
                <a:cubicBezTo>
                  <a:pt x="16266" y="363320"/>
                  <a:pt x="0" y="347054"/>
                  <a:pt x="0" y="326988"/>
                </a:cubicBezTo>
                <a:lnTo>
                  <a:pt x="0" y="36332"/>
                </a:lnTo>
                <a:close/>
              </a:path>
            </a:pathLst>
          </a:custGeom>
          <a:solidFill>
            <a:srgbClr val="FFDB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421" tIns="28421" rIns="28421" bIns="28421" numCol="1" spcCol="1270" anchor="ctr" anchorCtr="0">
            <a:noAutofit/>
          </a:bodyPr>
          <a:lstStyle/>
          <a:p>
            <a:pPr lvl="0" defTabSz="1244600">
              <a:lnSpc>
                <a:spcPct val="90000"/>
              </a:lnSpc>
              <a:spcBef>
                <a:spcPct val="0"/>
              </a:spcBef>
              <a:spcAft>
                <a:spcPct val="35000"/>
              </a:spcAft>
            </a:pPr>
            <a:r>
              <a:rPr lang="en-US" sz="2800">
                <a:solidFill>
                  <a:schemeClr val="tx1"/>
                </a:solidFill>
              </a:rPr>
              <a:t>mặt hồ trải rộng, sáng lấp lánh. </a:t>
            </a:r>
            <a:endParaRPr lang="en-US" sz="2800" b="0" kern="1200">
              <a:solidFill>
                <a:schemeClr val="tx1"/>
              </a:solidFill>
            </a:endParaRPr>
          </a:p>
        </p:txBody>
      </p:sp>
      <p:sp>
        <p:nvSpPr>
          <p:cNvPr id="21" name="Freeform 20"/>
          <p:cNvSpPr/>
          <p:nvPr/>
        </p:nvSpPr>
        <p:spPr>
          <a:xfrm rot="2142401">
            <a:off x="4778687" y="2859469"/>
            <a:ext cx="357944" cy="10218"/>
          </a:xfrm>
          <a:custGeom>
            <a:avLst/>
            <a:gdLst>
              <a:gd name="connsiteX0" fmla="*/ 0 w 357944"/>
              <a:gd name="connsiteY0" fmla="*/ 5109 h 10218"/>
              <a:gd name="connsiteX1" fmla="*/ 357944 w 357944"/>
              <a:gd name="connsiteY1" fmla="*/ 5109 h 10218"/>
            </a:gdLst>
            <a:ahLst/>
            <a:cxnLst>
              <a:cxn ang="0">
                <a:pos x="connsiteX0" y="connsiteY0"/>
              </a:cxn>
              <a:cxn ang="0">
                <a:pos x="connsiteX1" y="connsiteY1"/>
              </a:cxn>
            </a:cxnLst>
            <a:rect l="l" t="t" r="r" b="b"/>
            <a:pathLst>
              <a:path w="357944" h="10218">
                <a:moveTo>
                  <a:pt x="0" y="5109"/>
                </a:moveTo>
                <a:lnTo>
                  <a:pt x="357944" y="5109"/>
                </a:lnTo>
              </a:path>
            </a:pathLst>
          </a:custGeom>
          <a:noFill/>
          <a:ln w="38100">
            <a:solidFill>
              <a:srgbClr val="FFAB3B"/>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2723" tIns="-3841" rIns="182723" bIns="-3839"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22" name="Freeform 21"/>
          <p:cNvSpPr/>
          <p:nvPr/>
        </p:nvSpPr>
        <p:spPr>
          <a:xfrm>
            <a:off x="5102986" y="2660895"/>
            <a:ext cx="6703469" cy="536673"/>
          </a:xfrm>
          <a:custGeom>
            <a:avLst/>
            <a:gdLst>
              <a:gd name="connsiteX0" fmla="*/ 0 w 4339120"/>
              <a:gd name="connsiteY0" fmla="*/ 123987 h 1239874"/>
              <a:gd name="connsiteX1" fmla="*/ 123987 w 4339120"/>
              <a:gd name="connsiteY1" fmla="*/ 0 h 1239874"/>
              <a:gd name="connsiteX2" fmla="*/ 4215133 w 4339120"/>
              <a:gd name="connsiteY2" fmla="*/ 0 h 1239874"/>
              <a:gd name="connsiteX3" fmla="*/ 4339120 w 4339120"/>
              <a:gd name="connsiteY3" fmla="*/ 123987 h 1239874"/>
              <a:gd name="connsiteX4" fmla="*/ 4339120 w 4339120"/>
              <a:gd name="connsiteY4" fmla="*/ 1115887 h 1239874"/>
              <a:gd name="connsiteX5" fmla="*/ 4215133 w 4339120"/>
              <a:gd name="connsiteY5" fmla="*/ 1239874 h 1239874"/>
              <a:gd name="connsiteX6" fmla="*/ 123987 w 4339120"/>
              <a:gd name="connsiteY6" fmla="*/ 1239874 h 1239874"/>
              <a:gd name="connsiteX7" fmla="*/ 0 w 4339120"/>
              <a:gd name="connsiteY7" fmla="*/ 1115887 h 1239874"/>
              <a:gd name="connsiteX8" fmla="*/ 0 w 4339120"/>
              <a:gd name="connsiteY8" fmla="*/ 123987 h 12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120" h="1239874">
                <a:moveTo>
                  <a:pt x="0" y="123987"/>
                </a:moveTo>
                <a:cubicBezTo>
                  <a:pt x="0" y="55511"/>
                  <a:pt x="55511" y="0"/>
                  <a:pt x="123987" y="0"/>
                </a:cubicBezTo>
                <a:lnTo>
                  <a:pt x="4215133" y="0"/>
                </a:lnTo>
                <a:cubicBezTo>
                  <a:pt x="4283609" y="0"/>
                  <a:pt x="4339120" y="55511"/>
                  <a:pt x="4339120" y="123987"/>
                </a:cubicBezTo>
                <a:lnTo>
                  <a:pt x="4339120" y="1115887"/>
                </a:lnTo>
                <a:cubicBezTo>
                  <a:pt x="4339120" y="1184363"/>
                  <a:pt x="4283609" y="1239874"/>
                  <a:pt x="4215133" y="1239874"/>
                </a:cubicBezTo>
                <a:lnTo>
                  <a:pt x="123987" y="1239874"/>
                </a:lnTo>
                <a:cubicBezTo>
                  <a:pt x="55511" y="1239874"/>
                  <a:pt x="0" y="1184363"/>
                  <a:pt x="0" y="1115887"/>
                </a:cubicBezTo>
                <a:lnTo>
                  <a:pt x="0" y="123987"/>
                </a:lnTo>
                <a:close/>
              </a:path>
            </a:pathLst>
          </a:custGeom>
          <a:solidFill>
            <a:srgbClr val="FFDB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095" tIns="54095" rIns="54095" bIns="54095"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phản chiếu rõ nét cảnh rừng núi, mây trời</a:t>
            </a:r>
            <a:endParaRPr lang="en-US" sz="2800" b="0" kern="1200">
              <a:solidFill>
                <a:schemeClr val="tx1"/>
              </a:solidFill>
            </a:endParaRPr>
          </a:p>
        </p:txBody>
      </p:sp>
      <p:sp>
        <p:nvSpPr>
          <p:cNvPr id="23" name="Freeform 22"/>
          <p:cNvSpPr/>
          <p:nvPr/>
        </p:nvSpPr>
        <p:spPr>
          <a:xfrm rot="4365854" flipV="1">
            <a:off x="1767547" y="3358172"/>
            <a:ext cx="729876" cy="302670"/>
          </a:xfrm>
          <a:custGeom>
            <a:avLst/>
            <a:gdLst>
              <a:gd name="connsiteX0" fmla="*/ 0 w 1994785"/>
              <a:gd name="connsiteY0" fmla="*/ 5109 h 10218"/>
              <a:gd name="connsiteX1" fmla="*/ 1994785 w 1994785"/>
              <a:gd name="connsiteY1" fmla="*/ 5109 h 10218"/>
            </a:gdLst>
            <a:ahLst/>
            <a:cxnLst>
              <a:cxn ang="0">
                <a:pos x="connsiteX0" y="connsiteY0"/>
              </a:cxn>
              <a:cxn ang="0">
                <a:pos x="connsiteX1" y="connsiteY1"/>
              </a:cxn>
            </a:cxnLst>
            <a:rect l="l" t="t" r="r" b="b"/>
            <a:pathLst>
              <a:path w="1994785" h="10218">
                <a:moveTo>
                  <a:pt x="0" y="5109"/>
                </a:moveTo>
                <a:lnTo>
                  <a:pt x="1994785" y="5109"/>
                </a:lnTo>
              </a:path>
            </a:pathLst>
          </a:custGeom>
          <a:noFill/>
          <a:ln w="38100">
            <a:solidFill>
              <a:srgbClr val="0086D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60223" tIns="-44761" rIns="960222" bIns="-44761" numCol="1" spcCol="1270" anchor="ctr" anchorCtr="0">
            <a:noAutofit/>
          </a:bodyPr>
          <a:lstStyle/>
          <a:p>
            <a:pPr marL="0" lvl="0" indent="0" algn="l" defTabSz="311150">
              <a:lnSpc>
                <a:spcPct val="90000"/>
              </a:lnSpc>
              <a:spcBef>
                <a:spcPct val="0"/>
              </a:spcBef>
              <a:spcAft>
                <a:spcPct val="35000"/>
              </a:spcAft>
              <a:buNone/>
            </a:pPr>
            <a:endParaRPr lang="en-US" sz="700" b="0" kern="1200">
              <a:solidFill>
                <a:schemeClr val="tx1"/>
              </a:solidFill>
            </a:endParaRPr>
          </a:p>
        </p:txBody>
      </p:sp>
      <p:sp>
        <p:nvSpPr>
          <p:cNvPr id="24" name="Freeform 23"/>
          <p:cNvSpPr/>
          <p:nvPr/>
        </p:nvSpPr>
        <p:spPr>
          <a:xfrm>
            <a:off x="2269146" y="3610333"/>
            <a:ext cx="2538257" cy="548119"/>
          </a:xfrm>
          <a:custGeom>
            <a:avLst/>
            <a:gdLst>
              <a:gd name="connsiteX0" fmla="*/ 0 w 2538257"/>
              <a:gd name="connsiteY0" fmla="*/ 54812 h 548119"/>
              <a:gd name="connsiteX1" fmla="*/ 54812 w 2538257"/>
              <a:gd name="connsiteY1" fmla="*/ 0 h 548119"/>
              <a:gd name="connsiteX2" fmla="*/ 2483445 w 2538257"/>
              <a:gd name="connsiteY2" fmla="*/ 0 h 548119"/>
              <a:gd name="connsiteX3" fmla="*/ 2538257 w 2538257"/>
              <a:gd name="connsiteY3" fmla="*/ 54812 h 548119"/>
              <a:gd name="connsiteX4" fmla="*/ 2538257 w 2538257"/>
              <a:gd name="connsiteY4" fmla="*/ 493307 h 548119"/>
              <a:gd name="connsiteX5" fmla="*/ 2483445 w 2538257"/>
              <a:gd name="connsiteY5" fmla="*/ 548119 h 548119"/>
              <a:gd name="connsiteX6" fmla="*/ 54812 w 2538257"/>
              <a:gd name="connsiteY6" fmla="*/ 548119 h 548119"/>
              <a:gd name="connsiteX7" fmla="*/ 0 w 2538257"/>
              <a:gd name="connsiteY7" fmla="*/ 493307 h 548119"/>
              <a:gd name="connsiteX8" fmla="*/ 0 w 2538257"/>
              <a:gd name="connsiteY8" fmla="*/ 54812 h 54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257" h="548119">
                <a:moveTo>
                  <a:pt x="0" y="54812"/>
                </a:moveTo>
                <a:cubicBezTo>
                  <a:pt x="0" y="24540"/>
                  <a:pt x="24540" y="0"/>
                  <a:pt x="54812" y="0"/>
                </a:cubicBezTo>
                <a:lnTo>
                  <a:pt x="2483445" y="0"/>
                </a:lnTo>
                <a:cubicBezTo>
                  <a:pt x="2513717" y="0"/>
                  <a:pt x="2538257" y="24540"/>
                  <a:pt x="2538257" y="54812"/>
                </a:cubicBezTo>
                <a:lnTo>
                  <a:pt x="2538257" y="493307"/>
                </a:lnTo>
                <a:cubicBezTo>
                  <a:pt x="2538257" y="523579"/>
                  <a:pt x="2513717" y="548119"/>
                  <a:pt x="2483445" y="548119"/>
                </a:cubicBezTo>
                <a:lnTo>
                  <a:pt x="54812" y="548119"/>
                </a:lnTo>
                <a:cubicBezTo>
                  <a:pt x="24540" y="548119"/>
                  <a:pt x="0" y="523579"/>
                  <a:pt x="0" y="493307"/>
                </a:cubicBezTo>
                <a:lnTo>
                  <a:pt x="0" y="54812"/>
                </a:lnTo>
                <a:close/>
              </a:path>
            </a:pathLst>
          </a:custGeom>
          <a:solidFill>
            <a:srgbClr val="B3E4FF"/>
          </a:solidFill>
          <a:ln w="38100">
            <a:solidFill>
              <a:srgbClr val="69C9FF"/>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3834" tIns="33834" rIns="33834" bIns="33834" numCol="1" spcCol="1270" anchor="ctr" anchorCtr="0">
            <a:noAutofit/>
          </a:bodyPr>
          <a:lstStyle/>
          <a:p>
            <a:pPr marL="0" lvl="0" indent="0" algn="ctr" defTabSz="1244600">
              <a:lnSpc>
                <a:spcPct val="90000"/>
              </a:lnSpc>
              <a:spcBef>
                <a:spcPct val="0"/>
              </a:spcBef>
              <a:spcAft>
                <a:spcPct val="35000"/>
              </a:spcAft>
              <a:buNone/>
            </a:pPr>
            <a:r>
              <a:rPr lang="en-US" sz="2800">
                <a:solidFill>
                  <a:schemeClr val="tx1"/>
                </a:solidFill>
              </a:rPr>
              <a:t>Hoàng hôn</a:t>
            </a:r>
            <a:endParaRPr lang="en-US" sz="2800" b="0" kern="1200">
              <a:solidFill>
                <a:schemeClr val="tx1"/>
              </a:solidFill>
            </a:endParaRPr>
          </a:p>
        </p:txBody>
      </p:sp>
      <p:sp>
        <p:nvSpPr>
          <p:cNvPr id="25" name="Freeform 24"/>
          <p:cNvSpPr/>
          <p:nvPr/>
        </p:nvSpPr>
        <p:spPr>
          <a:xfrm rot="18903320">
            <a:off x="4697415" y="3501520"/>
            <a:ext cx="534342" cy="179979"/>
          </a:xfrm>
          <a:custGeom>
            <a:avLst/>
            <a:gdLst>
              <a:gd name="connsiteX0" fmla="*/ 0 w 1099108"/>
              <a:gd name="connsiteY0" fmla="*/ 5109 h 10218"/>
              <a:gd name="connsiteX1" fmla="*/ 1099108 w 1099108"/>
              <a:gd name="connsiteY1" fmla="*/ 5109 h 10218"/>
            </a:gdLst>
            <a:ahLst/>
            <a:cxnLst>
              <a:cxn ang="0">
                <a:pos x="connsiteX0" y="connsiteY0"/>
              </a:cxn>
              <a:cxn ang="0">
                <a:pos x="connsiteX1" y="connsiteY1"/>
              </a:cxn>
            </a:cxnLst>
            <a:rect l="l" t="t" r="r" b="b"/>
            <a:pathLst>
              <a:path w="1099108" h="10218">
                <a:moveTo>
                  <a:pt x="0" y="5109"/>
                </a:moveTo>
                <a:lnTo>
                  <a:pt x="1099108" y="5109"/>
                </a:lnTo>
              </a:path>
            </a:pathLst>
          </a:custGeom>
          <a:noFill/>
          <a:ln w="38100">
            <a:solidFill>
              <a:srgbClr val="009CF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34776" tIns="-22370" rIns="534776" bIns="-22368"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26" name="Freeform 25"/>
          <p:cNvSpPr/>
          <p:nvPr/>
        </p:nvSpPr>
        <p:spPr>
          <a:xfrm>
            <a:off x="5102986" y="3288722"/>
            <a:ext cx="6404171" cy="643222"/>
          </a:xfrm>
          <a:custGeom>
            <a:avLst/>
            <a:gdLst>
              <a:gd name="connsiteX0" fmla="*/ 0 w 4321012"/>
              <a:gd name="connsiteY0" fmla="*/ 86143 h 861432"/>
              <a:gd name="connsiteX1" fmla="*/ 86143 w 4321012"/>
              <a:gd name="connsiteY1" fmla="*/ 0 h 861432"/>
              <a:gd name="connsiteX2" fmla="*/ 4234869 w 4321012"/>
              <a:gd name="connsiteY2" fmla="*/ 0 h 861432"/>
              <a:gd name="connsiteX3" fmla="*/ 4321012 w 4321012"/>
              <a:gd name="connsiteY3" fmla="*/ 86143 h 861432"/>
              <a:gd name="connsiteX4" fmla="*/ 4321012 w 4321012"/>
              <a:gd name="connsiteY4" fmla="*/ 775289 h 861432"/>
              <a:gd name="connsiteX5" fmla="*/ 4234869 w 4321012"/>
              <a:gd name="connsiteY5" fmla="*/ 861432 h 861432"/>
              <a:gd name="connsiteX6" fmla="*/ 86143 w 4321012"/>
              <a:gd name="connsiteY6" fmla="*/ 861432 h 861432"/>
              <a:gd name="connsiteX7" fmla="*/ 0 w 4321012"/>
              <a:gd name="connsiteY7" fmla="*/ 775289 h 861432"/>
              <a:gd name="connsiteX8" fmla="*/ 0 w 4321012"/>
              <a:gd name="connsiteY8" fmla="*/ 86143 h 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1012" h="861432">
                <a:moveTo>
                  <a:pt x="0" y="86143"/>
                </a:moveTo>
                <a:cubicBezTo>
                  <a:pt x="0" y="38568"/>
                  <a:pt x="38568" y="0"/>
                  <a:pt x="86143" y="0"/>
                </a:cubicBezTo>
                <a:lnTo>
                  <a:pt x="4234869" y="0"/>
                </a:lnTo>
                <a:cubicBezTo>
                  <a:pt x="4282444" y="0"/>
                  <a:pt x="4321012" y="38568"/>
                  <a:pt x="4321012" y="86143"/>
                </a:cubicBezTo>
                <a:lnTo>
                  <a:pt x="4321012" y="775289"/>
                </a:lnTo>
                <a:cubicBezTo>
                  <a:pt x="4321012" y="822864"/>
                  <a:pt x="4282444" y="861432"/>
                  <a:pt x="4234869" y="861432"/>
                </a:cubicBezTo>
                <a:lnTo>
                  <a:pt x="86143" y="861432"/>
                </a:lnTo>
                <a:cubicBezTo>
                  <a:pt x="38568" y="861432"/>
                  <a:pt x="0" y="822864"/>
                  <a:pt x="0" y="775289"/>
                </a:cubicBezTo>
                <a:lnTo>
                  <a:pt x="0" y="86143"/>
                </a:lnTo>
                <a:close/>
              </a:path>
            </a:pathLst>
          </a:custGeom>
          <a:solidFill>
            <a:srgbClr val="B3E4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010" tIns="43010" rIns="43010" bIns="43010"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Ráng chiều nhuộm đỏ mặt nước</a:t>
            </a:r>
            <a:endParaRPr lang="en-US" sz="2800" b="0" kern="1200">
              <a:solidFill>
                <a:schemeClr val="tx1"/>
              </a:solidFill>
            </a:endParaRPr>
          </a:p>
        </p:txBody>
      </p:sp>
      <p:sp>
        <p:nvSpPr>
          <p:cNvPr id="27" name="Freeform 26"/>
          <p:cNvSpPr/>
          <p:nvPr/>
        </p:nvSpPr>
        <p:spPr>
          <a:xfrm rot="2549061">
            <a:off x="4766240" y="4199542"/>
            <a:ext cx="488889" cy="10218"/>
          </a:xfrm>
          <a:custGeom>
            <a:avLst/>
            <a:gdLst>
              <a:gd name="connsiteX0" fmla="*/ 0 w 488889"/>
              <a:gd name="connsiteY0" fmla="*/ 5109 h 10218"/>
              <a:gd name="connsiteX1" fmla="*/ 488889 w 488889"/>
              <a:gd name="connsiteY1" fmla="*/ 5109 h 10218"/>
            </a:gdLst>
            <a:ahLst/>
            <a:cxnLst>
              <a:cxn ang="0">
                <a:pos x="connsiteX0" y="connsiteY0"/>
              </a:cxn>
              <a:cxn ang="0">
                <a:pos x="connsiteX1" y="connsiteY1"/>
              </a:cxn>
            </a:cxnLst>
            <a:rect l="l" t="t" r="r" b="b"/>
            <a:pathLst>
              <a:path w="488889" h="10218">
                <a:moveTo>
                  <a:pt x="0" y="5109"/>
                </a:moveTo>
                <a:lnTo>
                  <a:pt x="488889" y="5109"/>
                </a:lnTo>
              </a:path>
            </a:pathLst>
          </a:custGeom>
          <a:noFill/>
          <a:ln w="38100">
            <a:solidFill>
              <a:srgbClr val="009CF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4922" tIns="-7113" rIns="244922" bIns="-7114" numCol="1" spcCol="1270" anchor="ctr" anchorCtr="0">
            <a:noAutofit/>
          </a:bodyPr>
          <a:lstStyle/>
          <a:p>
            <a:pPr marL="0" lvl="0" indent="0" algn="l" defTabSz="222250">
              <a:lnSpc>
                <a:spcPct val="90000"/>
              </a:lnSpc>
              <a:spcBef>
                <a:spcPct val="0"/>
              </a:spcBef>
              <a:spcAft>
                <a:spcPct val="35000"/>
              </a:spcAft>
              <a:buNone/>
            </a:pPr>
            <a:endParaRPr lang="en-US" sz="500" b="0" kern="1200">
              <a:solidFill>
                <a:schemeClr val="tx1"/>
              </a:solidFill>
            </a:endParaRPr>
          </a:p>
        </p:txBody>
      </p:sp>
      <p:sp>
        <p:nvSpPr>
          <p:cNvPr id="28" name="Freeform 27"/>
          <p:cNvSpPr/>
          <p:nvPr/>
        </p:nvSpPr>
        <p:spPr>
          <a:xfrm>
            <a:off x="5105202" y="4035788"/>
            <a:ext cx="6394543" cy="575511"/>
          </a:xfrm>
          <a:custGeom>
            <a:avLst/>
            <a:gdLst>
              <a:gd name="connsiteX0" fmla="*/ 0 w 4314516"/>
              <a:gd name="connsiteY0" fmla="*/ 36332 h 363320"/>
              <a:gd name="connsiteX1" fmla="*/ 36332 w 4314516"/>
              <a:gd name="connsiteY1" fmla="*/ 0 h 363320"/>
              <a:gd name="connsiteX2" fmla="*/ 4278184 w 4314516"/>
              <a:gd name="connsiteY2" fmla="*/ 0 h 363320"/>
              <a:gd name="connsiteX3" fmla="*/ 4314516 w 4314516"/>
              <a:gd name="connsiteY3" fmla="*/ 36332 h 363320"/>
              <a:gd name="connsiteX4" fmla="*/ 4314516 w 4314516"/>
              <a:gd name="connsiteY4" fmla="*/ 326988 h 363320"/>
              <a:gd name="connsiteX5" fmla="*/ 4278184 w 4314516"/>
              <a:gd name="connsiteY5" fmla="*/ 363320 h 363320"/>
              <a:gd name="connsiteX6" fmla="*/ 36332 w 4314516"/>
              <a:gd name="connsiteY6" fmla="*/ 363320 h 363320"/>
              <a:gd name="connsiteX7" fmla="*/ 0 w 4314516"/>
              <a:gd name="connsiteY7" fmla="*/ 326988 h 363320"/>
              <a:gd name="connsiteX8" fmla="*/ 0 w 4314516"/>
              <a:gd name="connsiteY8" fmla="*/ 36332 h 3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4516" h="363320">
                <a:moveTo>
                  <a:pt x="0" y="36332"/>
                </a:moveTo>
                <a:cubicBezTo>
                  <a:pt x="0" y="16266"/>
                  <a:pt x="16266" y="0"/>
                  <a:pt x="36332" y="0"/>
                </a:cubicBezTo>
                <a:lnTo>
                  <a:pt x="4278184" y="0"/>
                </a:lnTo>
                <a:cubicBezTo>
                  <a:pt x="4298250" y="0"/>
                  <a:pt x="4314516" y="16266"/>
                  <a:pt x="4314516" y="36332"/>
                </a:cubicBezTo>
                <a:lnTo>
                  <a:pt x="4314516" y="326988"/>
                </a:lnTo>
                <a:cubicBezTo>
                  <a:pt x="4314516" y="347054"/>
                  <a:pt x="4298250" y="363320"/>
                  <a:pt x="4278184" y="363320"/>
                </a:cubicBezTo>
                <a:lnTo>
                  <a:pt x="36332" y="363320"/>
                </a:lnTo>
                <a:cubicBezTo>
                  <a:pt x="16266" y="363320"/>
                  <a:pt x="0" y="347054"/>
                  <a:pt x="0" y="326988"/>
                </a:cubicBezTo>
                <a:lnTo>
                  <a:pt x="0" y="36332"/>
                </a:lnTo>
                <a:close/>
              </a:path>
            </a:pathLst>
          </a:custGeom>
          <a:solidFill>
            <a:srgbClr val="B3E4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421" tIns="28421" rIns="28421" bIns="28421"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Gió mơn man theo những gợn sóng lăn tăn</a:t>
            </a:r>
            <a:endParaRPr lang="en-US" sz="2800" b="0" kern="1200">
              <a:solidFill>
                <a:schemeClr val="tx1"/>
              </a:solidFill>
            </a:endParaRPr>
          </a:p>
        </p:txBody>
      </p:sp>
      <p:pic>
        <p:nvPicPr>
          <p:cNvPr id="35" name="Picture 34"/>
          <p:cNvPicPr>
            <a:picLocks noChangeAspect="1"/>
          </p:cNvPicPr>
          <p:nvPr/>
        </p:nvPicPr>
        <p:blipFill rotWithShape="1">
          <a:blip r:embed="rId2">
            <a:extLst>
              <a:ext uri="{28A0092B-C50C-407E-A947-70E740481C1C}">
                <a14:useLocalDpi xmlns:a14="http://schemas.microsoft.com/office/drawing/2010/main" val="0"/>
              </a:ext>
            </a:extLst>
          </a:blip>
          <a:srcRect l="1094" t="25501" r="55507" b="17084"/>
          <a:stretch>
            <a:fillRect/>
          </a:stretch>
        </p:blipFill>
        <p:spPr>
          <a:xfrm>
            <a:off x="287957" y="2662983"/>
            <a:ext cx="1622442" cy="790862"/>
          </a:xfrm>
          <a:prstGeom prst="rect">
            <a:avLst/>
          </a:prstGeom>
        </p:spPr>
      </p:pic>
      <p:cxnSp>
        <p:nvCxnSpPr>
          <p:cNvPr id="4" name="Straight Connector 3"/>
          <p:cNvCxnSpPr/>
          <p:nvPr/>
        </p:nvCxnSpPr>
        <p:spPr>
          <a:xfrm>
            <a:off x="1981201" y="3161418"/>
            <a:ext cx="287945" cy="17921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Freeform 23"/>
          <p:cNvSpPr/>
          <p:nvPr/>
        </p:nvSpPr>
        <p:spPr>
          <a:xfrm>
            <a:off x="2302156" y="4760997"/>
            <a:ext cx="2538257" cy="548119"/>
          </a:xfrm>
          <a:custGeom>
            <a:avLst/>
            <a:gdLst>
              <a:gd name="connsiteX0" fmla="*/ 0 w 2538257"/>
              <a:gd name="connsiteY0" fmla="*/ 54812 h 548119"/>
              <a:gd name="connsiteX1" fmla="*/ 54812 w 2538257"/>
              <a:gd name="connsiteY1" fmla="*/ 0 h 548119"/>
              <a:gd name="connsiteX2" fmla="*/ 2483445 w 2538257"/>
              <a:gd name="connsiteY2" fmla="*/ 0 h 548119"/>
              <a:gd name="connsiteX3" fmla="*/ 2538257 w 2538257"/>
              <a:gd name="connsiteY3" fmla="*/ 54812 h 548119"/>
              <a:gd name="connsiteX4" fmla="*/ 2538257 w 2538257"/>
              <a:gd name="connsiteY4" fmla="*/ 493307 h 548119"/>
              <a:gd name="connsiteX5" fmla="*/ 2483445 w 2538257"/>
              <a:gd name="connsiteY5" fmla="*/ 548119 h 548119"/>
              <a:gd name="connsiteX6" fmla="*/ 54812 w 2538257"/>
              <a:gd name="connsiteY6" fmla="*/ 548119 h 548119"/>
              <a:gd name="connsiteX7" fmla="*/ 0 w 2538257"/>
              <a:gd name="connsiteY7" fmla="*/ 493307 h 548119"/>
              <a:gd name="connsiteX8" fmla="*/ 0 w 2538257"/>
              <a:gd name="connsiteY8" fmla="*/ 54812 h 54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8257" h="548119">
                <a:moveTo>
                  <a:pt x="0" y="54812"/>
                </a:moveTo>
                <a:cubicBezTo>
                  <a:pt x="0" y="24540"/>
                  <a:pt x="24540" y="0"/>
                  <a:pt x="54812" y="0"/>
                </a:cubicBezTo>
                <a:lnTo>
                  <a:pt x="2483445" y="0"/>
                </a:lnTo>
                <a:cubicBezTo>
                  <a:pt x="2513717" y="0"/>
                  <a:pt x="2538257" y="24540"/>
                  <a:pt x="2538257" y="54812"/>
                </a:cubicBezTo>
                <a:lnTo>
                  <a:pt x="2538257" y="493307"/>
                </a:lnTo>
                <a:cubicBezTo>
                  <a:pt x="2538257" y="523579"/>
                  <a:pt x="2513717" y="548119"/>
                  <a:pt x="2483445" y="548119"/>
                </a:cubicBezTo>
                <a:lnTo>
                  <a:pt x="54812" y="548119"/>
                </a:lnTo>
                <a:cubicBezTo>
                  <a:pt x="24540" y="548119"/>
                  <a:pt x="0" y="523579"/>
                  <a:pt x="0" y="493307"/>
                </a:cubicBezTo>
                <a:lnTo>
                  <a:pt x="0" y="54812"/>
                </a:lnTo>
                <a:close/>
              </a:path>
            </a:pathLst>
          </a:custGeom>
          <a:solidFill>
            <a:srgbClr val="FF7F7D"/>
          </a:solidFill>
          <a:ln w="38100">
            <a:solidFill>
              <a:srgbClr val="69C9FF"/>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3834" tIns="33834" rIns="33834" bIns="33834" numCol="1" spcCol="1270" anchor="ctr" anchorCtr="0">
            <a:noAutofit/>
          </a:bodyPr>
          <a:lstStyle/>
          <a:p>
            <a:pPr marL="0" lvl="0" indent="0" algn="ctr" defTabSz="1244600">
              <a:lnSpc>
                <a:spcPct val="90000"/>
              </a:lnSpc>
              <a:spcBef>
                <a:spcPct val="0"/>
              </a:spcBef>
              <a:spcAft>
                <a:spcPct val="35000"/>
              </a:spcAft>
              <a:buNone/>
            </a:pPr>
            <a:r>
              <a:rPr lang="en-US" sz="2800">
                <a:solidFill>
                  <a:schemeClr val="tx1"/>
                </a:solidFill>
              </a:rPr>
              <a:t>Ngày nắng đẹp</a:t>
            </a:r>
            <a:endParaRPr lang="en-US" sz="2800" b="0" kern="1200">
              <a:solidFill>
                <a:schemeClr val="tx1"/>
              </a:solidFill>
            </a:endParaRPr>
          </a:p>
        </p:txBody>
      </p:sp>
      <p:cxnSp>
        <p:nvCxnSpPr>
          <p:cNvPr id="38" name="Straight Connector 37"/>
          <p:cNvCxnSpPr/>
          <p:nvPr/>
        </p:nvCxnSpPr>
        <p:spPr>
          <a:xfrm flipH="1">
            <a:off x="4851280" y="4992383"/>
            <a:ext cx="516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Freeform 27"/>
          <p:cNvSpPr/>
          <p:nvPr/>
        </p:nvSpPr>
        <p:spPr>
          <a:xfrm>
            <a:off x="5057468" y="4812926"/>
            <a:ext cx="6394543" cy="575511"/>
          </a:xfrm>
          <a:custGeom>
            <a:avLst/>
            <a:gdLst>
              <a:gd name="connsiteX0" fmla="*/ 0 w 4314516"/>
              <a:gd name="connsiteY0" fmla="*/ 36332 h 363320"/>
              <a:gd name="connsiteX1" fmla="*/ 36332 w 4314516"/>
              <a:gd name="connsiteY1" fmla="*/ 0 h 363320"/>
              <a:gd name="connsiteX2" fmla="*/ 4278184 w 4314516"/>
              <a:gd name="connsiteY2" fmla="*/ 0 h 363320"/>
              <a:gd name="connsiteX3" fmla="*/ 4314516 w 4314516"/>
              <a:gd name="connsiteY3" fmla="*/ 36332 h 363320"/>
              <a:gd name="connsiteX4" fmla="*/ 4314516 w 4314516"/>
              <a:gd name="connsiteY4" fmla="*/ 326988 h 363320"/>
              <a:gd name="connsiteX5" fmla="*/ 4278184 w 4314516"/>
              <a:gd name="connsiteY5" fmla="*/ 363320 h 363320"/>
              <a:gd name="connsiteX6" fmla="*/ 36332 w 4314516"/>
              <a:gd name="connsiteY6" fmla="*/ 363320 h 363320"/>
              <a:gd name="connsiteX7" fmla="*/ 0 w 4314516"/>
              <a:gd name="connsiteY7" fmla="*/ 326988 h 363320"/>
              <a:gd name="connsiteX8" fmla="*/ 0 w 4314516"/>
              <a:gd name="connsiteY8" fmla="*/ 36332 h 3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4516" h="363320">
                <a:moveTo>
                  <a:pt x="0" y="36332"/>
                </a:moveTo>
                <a:cubicBezTo>
                  <a:pt x="0" y="16266"/>
                  <a:pt x="16266" y="0"/>
                  <a:pt x="36332" y="0"/>
                </a:cubicBezTo>
                <a:lnTo>
                  <a:pt x="4278184" y="0"/>
                </a:lnTo>
                <a:cubicBezTo>
                  <a:pt x="4298250" y="0"/>
                  <a:pt x="4314516" y="16266"/>
                  <a:pt x="4314516" y="36332"/>
                </a:cubicBezTo>
                <a:lnTo>
                  <a:pt x="4314516" y="326988"/>
                </a:lnTo>
                <a:cubicBezTo>
                  <a:pt x="4314516" y="347054"/>
                  <a:pt x="4298250" y="363320"/>
                  <a:pt x="4278184" y="363320"/>
                </a:cubicBezTo>
                <a:lnTo>
                  <a:pt x="36332" y="363320"/>
                </a:lnTo>
                <a:cubicBezTo>
                  <a:pt x="16266" y="363320"/>
                  <a:pt x="0" y="347054"/>
                  <a:pt x="0" y="326988"/>
                </a:cubicBezTo>
                <a:lnTo>
                  <a:pt x="0" y="36332"/>
                </a:lnTo>
                <a:close/>
              </a:path>
            </a:pathLst>
          </a:custGeom>
          <a:solidFill>
            <a:srgbClr val="FF7F7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421" tIns="28421" rIns="28421" bIns="28421" numCol="1" spcCol="1270" anchor="ctr" anchorCtr="0">
            <a:noAutofit/>
          </a:bodyPr>
          <a:lstStyle/>
          <a:p>
            <a:pPr marL="0" lvl="0" indent="0" algn="l" defTabSz="1244600">
              <a:lnSpc>
                <a:spcPct val="90000"/>
              </a:lnSpc>
              <a:spcBef>
                <a:spcPct val="0"/>
              </a:spcBef>
              <a:spcAft>
                <a:spcPct val="35000"/>
              </a:spcAft>
              <a:buNone/>
            </a:pPr>
            <a:r>
              <a:rPr lang="en-US" sz="2800" b="0" kern="1200">
                <a:solidFill>
                  <a:schemeClr val="tx1"/>
                </a:solidFill>
              </a:rPr>
              <a:t>nước trong, từng đàn cá tung tăng bơi lội</a:t>
            </a:r>
            <a:endParaRPr lang="en-US" sz="2800" b="0" kern="1200">
              <a:solidFill>
                <a:schemeClr val="tx1"/>
              </a:solidFill>
            </a:endParaRPr>
          </a:p>
        </p:txBody>
      </p:sp>
      <p:sp>
        <p:nvSpPr>
          <p:cNvPr id="44" name="Freeform 27"/>
          <p:cNvSpPr/>
          <p:nvPr/>
        </p:nvSpPr>
        <p:spPr>
          <a:xfrm>
            <a:off x="5010684" y="5644920"/>
            <a:ext cx="6394543" cy="575511"/>
          </a:xfrm>
          <a:custGeom>
            <a:avLst/>
            <a:gdLst>
              <a:gd name="connsiteX0" fmla="*/ 0 w 4314516"/>
              <a:gd name="connsiteY0" fmla="*/ 36332 h 363320"/>
              <a:gd name="connsiteX1" fmla="*/ 36332 w 4314516"/>
              <a:gd name="connsiteY1" fmla="*/ 0 h 363320"/>
              <a:gd name="connsiteX2" fmla="*/ 4278184 w 4314516"/>
              <a:gd name="connsiteY2" fmla="*/ 0 h 363320"/>
              <a:gd name="connsiteX3" fmla="*/ 4314516 w 4314516"/>
              <a:gd name="connsiteY3" fmla="*/ 36332 h 363320"/>
              <a:gd name="connsiteX4" fmla="*/ 4314516 w 4314516"/>
              <a:gd name="connsiteY4" fmla="*/ 326988 h 363320"/>
              <a:gd name="connsiteX5" fmla="*/ 4278184 w 4314516"/>
              <a:gd name="connsiteY5" fmla="*/ 363320 h 363320"/>
              <a:gd name="connsiteX6" fmla="*/ 36332 w 4314516"/>
              <a:gd name="connsiteY6" fmla="*/ 363320 h 363320"/>
              <a:gd name="connsiteX7" fmla="*/ 0 w 4314516"/>
              <a:gd name="connsiteY7" fmla="*/ 326988 h 363320"/>
              <a:gd name="connsiteX8" fmla="*/ 0 w 4314516"/>
              <a:gd name="connsiteY8" fmla="*/ 36332 h 36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4516" h="363320">
                <a:moveTo>
                  <a:pt x="0" y="36332"/>
                </a:moveTo>
                <a:cubicBezTo>
                  <a:pt x="0" y="16266"/>
                  <a:pt x="16266" y="0"/>
                  <a:pt x="36332" y="0"/>
                </a:cubicBezTo>
                <a:lnTo>
                  <a:pt x="4278184" y="0"/>
                </a:lnTo>
                <a:cubicBezTo>
                  <a:pt x="4298250" y="0"/>
                  <a:pt x="4314516" y="16266"/>
                  <a:pt x="4314516" y="36332"/>
                </a:cubicBezTo>
                <a:lnTo>
                  <a:pt x="4314516" y="326988"/>
                </a:lnTo>
                <a:cubicBezTo>
                  <a:pt x="4314516" y="347054"/>
                  <a:pt x="4298250" y="363320"/>
                  <a:pt x="4278184" y="363320"/>
                </a:cubicBezTo>
                <a:lnTo>
                  <a:pt x="36332" y="363320"/>
                </a:lnTo>
                <a:cubicBezTo>
                  <a:pt x="16266" y="363320"/>
                  <a:pt x="0" y="347054"/>
                  <a:pt x="0" y="326988"/>
                </a:cubicBezTo>
                <a:lnTo>
                  <a:pt x="0" y="36332"/>
                </a:lnTo>
                <a:close/>
              </a:path>
            </a:pathLst>
          </a:custGeom>
          <a:solidFill>
            <a:srgbClr val="FF7F7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421" tIns="28421" rIns="28421" bIns="28421" numCol="1" spcCol="1270" anchor="ctr" anchorCtr="0">
            <a:noAutofit/>
          </a:bodyPr>
          <a:lstStyle/>
          <a:p>
            <a:pPr marL="0" lvl="0" indent="0" algn="l" defTabSz="1244600">
              <a:lnSpc>
                <a:spcPct val="90000"/>
              </a:lnSpc>
              <a:spcBef>
                <a:spcPct val="0"/>
              </a:spcBef>
              <a:spcAft>
                <a:spcPct val="35000"/>
              </a:spcAft>
              <a:buNone/>
            </a:pPr>
            <a:r>
              <a:rPr lang="en-US" sz="2800">
                <a:solidFill>
                  <a:schemeClr val="tx1"/>
                </a:solidFill>
              </a:rPr>
              <a:t>cây lá xanh ngút ngàn, chim hót líu lo</a:t>
            </a:r>
            <a:endParaRPr lang="en-US" sz="2800" b="0" kern="1200">
              <a:solidFill>
                <a:schemeClr val="tx1"/>
              </a:solidFill>
            </a:endParaRPr>
          </a:p>
        </p:txBody>
      </p:sp>
      <p:cxnSp>
        <p:nvCxnSpPr>
          <p:cNvPr id="45" name="Straight Connector 44"/>
          <p:cNvCxnSpPr/>
          <p:nvPr/>
        </p:nvCxnSpPr>
        <p:spPr>
          <a:xfrm>
            <a:off x="4806537" y="4976461"/>
            <a:ext cx="201501" cy="11427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childTnLst>
                          </p:cTn>
                        </p:par>
                        <p:par>
                          <p:cTn id="80" fill="hold">
                            <p:stCondLst>
                              <p:cond delay="9500"/>
                            </p:stCondLst>
                            <p:childTnLst>
                              <p:par>
                                <p:cTn id="81" presetID="14" presetClass="entr" presetSubtype="10" fill="hold"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randombar(horizontal)">
                                      <p:cBhvr>
                                        <p:cTn id="83" dur="500"/>
                                        <p:tgtEl>
                                          <p:spTgt spid="4"/>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left)">
                                      <p:cBhvr>
                                        <p:cTn id="87" dur="500"/>
                                        <p:tgtEl>
                                          <p:spTgt spid="37"/>
                                        </p:tgtEl>
                                      </p:cBhvr>
                                    </p:animEffect>
                                  </p:childTnLst>
                                </p:cTn>
                              </p:par>
                            </p:childTnLst>
                          </p:cTn>
                        </p:par>
                        <p:par>
                          <p:cTn id="88" fill="hold">
                            <p:stCondLst>
                              <p:cond delay="10500"/>
                            </p:stCondLst>
                            <p:childTnLst>
                              <p:par>
                                <p:cTn id="89" presetID="14" presetClass="entr" presetSubtype="10" fill="hold" nodeType="after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randombar(horizontal)">
                                      <p:cBhvr>
                                        <p:cTn id="91" dur="500"/>
                                        <p:tgtEl>
                                          <p:spTgt spid="38"/>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left)">
                                      <p:cBhvr>
                                        <p:cTn id="95" dur="500"/>
                                        <p:tgtEl>
                                          <p:spTgt spid="43"/>
                                        </p:tgtEl>
                                      </p:cBhvr>
                                    </p:animEffect>
                                  </p:childTnLst>
                                </p:cTn>
                              </p:par>
                            </p:childTnLst>
                          </p:cTn>
                        </p:par>
                        <p:par>
                          <p:cTn id="96" fill="hold">
                            <p:stCondLst>
                              <p:cond delay="11500"/>
                            </p:stCondLst>
                            <p:childTnLst>
                              <p:par>
                                <p:cTn id="97" presetID="14" presetClass="entr" presetSubtype="10" fill="hold" nodeType="after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randombar(horizontal)">
                                      <p:cBhvr>
                                        <p:cTn id="99" dur="500"/>
                                        <p:tgtEl>
                                          <p:spTgt spid="45"/>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left)">
                                      <p:cBhvr>
                                        <p:cTn id="10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7"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394"/>
            <a:ext cx="12194481" cy="6856606"/>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706" y="-326108"/>
            <a:ext cx="4461634" cy="5235887"/>
          </a:xfrm>
          <a:prstGeom prst="rect">
            <a:avLst/>
          </a:prstGeom>
          <a:effectLst>
            <a:outerShdw blurRad="76200" dir="18900000" sy="23000" kx="-1200000" algn="bl" rotWithShape="0">
              <a:prstClr val="black">
                <a:alpha val="20000"/>
              </a:prstClr>
            </a:outerShdw>
          </a:effectLst>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413" y="692107"/>
            <a:ext cx="4461634" cy="5235887"/>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79597" y="4147930"/>
            <a:ext cx="4019403" cy="28247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9806" y="550963"/>
            <a:ext cx="1850646" cy="152369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72" y="-615031"/>
            <a:ext cx="4529241" cy="5026120"/>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2548" b="99030" l="9953" r="89975">
                        <a14:backgroundMark x1="56594" y1="72180" x2="54905" y2="77679"/>
                        <a14:backgroundMark x1="60726" y1="74282" x2="64499" y2="75536"/>
                        <a14:backgroundMark x1="64678" y1="67287" x2="64283" y2="68378"/>
                        <a14:backgroundMark x1="72188" y1="69834" x2="70320" y2="75131"/>
                        <a14:backgroundMark x1="80273" y1="61383" x2="84046" y2="59038"/>
                        <a14:backgroundMark x1="87424" y1="44238" x2="87424" y2="39588"/>
                        <a14:backgroundMark x1="88178" y1="35544" x2="88178" y2="35544"/>
                        <a14:backgroundMark x1="86489" y1="30247" x2="86489" y2="30247"/>
                        <a14:backgroundMark x1="81603" y1="26243" x2="81603" y2="26243"/>
                        <a14:backgroundMark x1="77255" y1="20946" x2="77255" y2="20946"/>
                        <a14:backgroundMark x1="69925" y1="15892" x2="69925" y2="15892"/>
                        <a14:backgroundMark x1="67876" y1="10594" x2="67876" y2="10594"/>
                        <a14:backgroundMark x1="34028" y1="74727" x2="34028" y2="74727"/>
                        <a14:backgroundMark x1="27416" y1="71735" x2="27416" y2="71735"/>
                        <a14:backgroundMark x1="20661" y1="65184" x2="20661" y2="65184"/>
                        <a14:backgroundMark x1="15595" y1="59482" x2="15595" y2="59482"/>
                        <a14:backgroundMark x1="52246" y1="97129" x2="52246" y2="97129"/>
                        <a14:backgroundMark x1="56019" y1="86130" x2="56019" y2="86130"/>
                      </a14:backgroundRemoval>
                    </a14:imgEffect>
                  </a14:imgLayer>
                </a14:imgProps>
              </a:ext>
              <a:ext uri="{28A0092B-C50C-407E-A947-70E740481C1C}">
                <a14:useLocalDpi xmlns:a14="http://schemas.microsoft.com/office/drawing/2010/main" val="0"/>
              </a:ext>
            </a:extLst>
          </a:blip>
          <a:stretch>
            <a:fillRect/>
          </a:stretch>
        </p:blipFill>
        <p:spPr>
          <a:xfrm>
            <a:off x="102837" y="994966"/>
            <a:ext cx="6746771" cy="599533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4681" b="90000" l="9751" r="93878"/>
                    </a14:imgEffect>
                  </a14:imgLayer>
                </a14:imgProps>
              </a:ext>
            </a:extLst>
          </a:blip>
          <a:stretch>
            <a:fillRect/>
          </a:stretch>
        </p:blipFill>
        <p:spPr>
          <a:xfrm>
            <a:off x="-25206" y="3992632"/>
            <a:ext cx="2688569" cy="286536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0329" y="2710070"/>
            <a:ext cx="1820908" cy="4147930"/>
          </a:xfrm>
          <a:prstGeom prst="rect">
            <a:avLst/>
          </a:prstGeom>
        </p:spPr>
      </p:pic>
      <p:sp>
        <p:nvSpPr>
          <p:cNvPr id="20" name="Rounded Rectangular Callout 19"/>
          <p:cNvSpPr/>
          <p:nvPr/>
        </p:nvSpPr>
        <p:spPr>
          <a:xfrm>
            <a:off x="6476980" y="3068234"/>
            <a:ext cx="3322020" cy="1127957"/>
          </a:xfrm>
          <a:prstGeom prst="wedgeRoundRectCallout">
            <a:avLst>
              <a:gd name="adj1" fmla="val -57405"/>
              <a:gd name="adj2" fmla="val 48330"/>
              <a:gd name="adj3" fmla="val 16667"/>
            </a:avLst>
          </a:prstGeom>
          <a:solidFill>
            <a:schemeClr val="bg1">
              <a:alpha val="92000"/>
            </a:schemeClr>
          </a:solidFill>
          <a:ln w="38100">
            <a:solidFill>
              <a:srgbClr val="8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Một quả ổi thật là to</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11" name="Am-thanh-ky-dieu-dieu-ky-www_tiengdong_com.wav"/>
                                        </p:tgtEl>
                                      </p:cMediaNode>
                                    </p:audio>
                                  </p:sub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3.33333E-6 4.81481E-6 L -0.13659 0.52453 " pathEditMode="relative" rAng="0" ptsTypes="AA">
                                      <p:cBhvr>
                                        <p:cTn id="10" dur="1250" fill="hold"/>
                                        <p:tgtEl>
                                          <p:spTgt spid="8"/>
                                        </p:tgtEl>
                                        <p:attrNameLst>
                                          <p:attrName>ppt_x</p:attrName>
                                          <p:attrName>ppt_y</p:attrName>
                                        </p:attrNameLst>
                                      </p:cBhvr>
                                      <p:rCtr x="-6836" y="26227"/>
                                    </p:animMotion>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20192" y="116114"/>
            <a:ext cx="10503227" cy="6303812"/>
            <a:chOff x="220192" y="930980"/>
            <a:chExt cx="10503227" cy="5811902"/>
          </a:xfrm>
        </p:grpSpPr>
        <p:grpSp>
          <p:nvGrpSpPr>
            <p:cNvPr id="23" name="Group 22"/>
            <p:cNvGrpSpPr/>
            <p:nvPr/>
          </p:nvGrpSpPr>
          <p:grpSpPr>
            <a:xfrm>
              <a:off x="220192" y="930980"/>
              <a:ext cx="10503227" cy="5811902"/>
              <a:chOff x="298121" y="82953"/>
              <a:chExt cx="10006502" cy="690226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21" y="82953"/>
                <a:ext cx="10006502" cy="6858000"/>
              </a:xfrm>
              <a:prstGeom prst="rect">
                <a:avLst/>
              </a:prstGeom>
            </p:spPr>
          </p:pic>
          <p:pic>
            <p:nvPicPr>
              <p:cNvPr id="25" name="Picture 24"/>
              <p:cNvPicPr>
                <a:picLocks noChangeAspect="1"/>
              </p:cNvPicPr>
              <p:nvPr/>
            </p:nvPicPr>
            <p:blipFill rotWithShape="1">
              <a:blip r:embed="rId2">
                <a:biLevel thresh="25000"/>
                <a:extLst>
                  <a:ext uri="{28A0092B-C50C-407E-A947-70E740481C1C}">
                    <a14:useLocalDpi xmlns:a14="http://schemas.microsoft.com/office/drawing/2010/main" val="0"/>
                  </a:ext>
                </a:extLst>
              </a:blip>
              <a:srcRect t="62495"/>
              <a:stretch>
                <a:fillRect/>
              </a:stretch>
            </p:blipFill>
            <p:spPr>
              <a:xfrm>
                <a:off x="461695" y="2917305"/>
                <a:ext cx="9842928" cy="4067908"/>
              </a:xfrm>
              <a:prstGeom prst="roundRect">
                <a:avLst/>
              </a:prstGeom>
              <a:ln>
                <a:noFill/>
              </a:ln>
              <a:effectLst>
                <a:softEdge rad="112500"/>
              </a:effectLst>
            </p:spPr>
          </p:pic>
        </p:grpSp>
        <p:sp>
          <p:nvSpPr>
            <p:cNvPr id="26" name="TextBox 25"/>
            <p:cNvSpPr txBox="1"/>
            <p:nvPr/>
          </p:nvSpPr>
          <p:spPr>
            <a:xfrm>
              <a:off x="821298" y="3948695"/>
              <a:ext cx="9444659" cy="1617429"/>
            </a:xfrm>
            <a:prstGeom prst="rect">
              <a:avLst/>
            </a:prstGeom>
            <a:noFill/>
          </p:spPr>
          <p:txBody>
            <a:bodyPr wrap="square" rtlCol="0">
              <a:spAutoFit/>
            </a:bodyPr>
            <a:lstStyle/>
            <a:p>
              <a:pPr indent="457200" algn="ctr"/>
              <a:r>
                <a:rPr lang="en-US" sz="5400" b="1">
                  <a:solidFill>
                    <a:srgbClr val="0070C0"/>
                  </a:solidFill>
                  <a:latin typeface="+mj-lt"/>
                </a:rPr>
                <a:t>Tác giả sử dụng các giác quan: thị giác, thính giác.</a:t>
              </a:r>
              <a:endParaRPr lang="en-US" sz="5400" b="1">
                <a:solidFill>
                  <a:srgbClr val="0070C0"/>
                </a:solidFill>
                <a:latin typeface="+mj-lt"/>
              </a:endParaRPr>
            </a:p>
          </p:txBody>
        </p:sp>
      </p:grpSp>
      <p:grpSp>
        <p:nvGrpSpPr>
          <p:cNvPr id="11" name="Group 10"/>
          <p:cNvGrpSpPr/>
          <p:nvPr/>
        </p:nvGrpSpPr>
        <p:grpSpPr>
          <a:xfrm>
            <a:off x="220194" y="-82953"/>
            <a:ext cx="11333177" cy="2027867"/>
            <a:chOff x="-142664" y="2883603"/>
            <a:chExt cx="11333177" cy="249612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45" t="66878"/>
            <a:stretch>
              <a:fillRect/>
            </a:stretch>
          </p:blipFill>
          <p:spPr>
            <a:xfrm>
              <a:off x="-142664" y="2883603"/>
              <a:ext cx="11333177" cy="2496122"/>
            </a:xfrm>
            <a:prstGeom prst="rect">
              <a:avLst/>
            </a:prstGeom>
          </p:spPr>
        </p:pic>
        <p:sp>
          <p:nvSpPr>
            <p:cNvPr id="10" name="Rounded Rectangle 9"/>
            <p:cNvSpPr/>
            <p:nvPr/>
          </p:nvSpPr>
          <p:spPr>
            <a:xfrm>
              <a:off x="551544" y="3408490"/>
              <a:ext cx="10363200" cy="165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29195" y="399061"/>
            <a:ext cx="11138567" cy="1325563"/>
          </a:xfrm>
        </p:spPr>
        <p:txBody>
          <a:bodyPr>
            <a:normAutofit/>
          </a:bodyPr>
          <a:lstStyle/>
          <a:p>
            <a:pPr algn="ctr"/>
            <a:r>
              <a:rPr lang="en-US" sz="3600" b="1">
                <a:solidFill>
                  <a:srgbClr val="C00000"/>
                </a:solidFill>
              </a:rPr>
              <a:t>b. Tác giả sử dụng những giác quan nào để quan sát?</a:t>
            </a:r>
            <a:endParaRPr lang="en-US" sz="3600" b="1">
              <a:solidFill>
                <a:srgbClr val="C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054" y="2012862"/>
            <a:ext cx="2041098" cy="46495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394"/>
            <a:ext cx="12194481" cy="6856606"/>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4681" b="90000" l="9751" r="93878"/>
                    </a14:imgEffect>
                  </a14:imgLayer>
                </a14:imgProps>
              </a:ext>
            </a:extLst>
          </a:blip>
          <a:stretch>
            <a:fillRect/>
          </a:stretch>
        </p:blipFill>
        <p:spPr>
          <a:xfrm>
            <a:off x="-25206" y="3992632"/>
            <a:ext cx="2688569" cy="286536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87" y="-203165"/>
            <a:ext cx="4529241" cy="502612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2548" b="99030" l="9953" r="89975">
                        <a14:backgroundMark x1="56594" y1="72180" x2="54905" y2="77679"/>
                        <a14:backgroundMark x1="60726" y1="74282" x2="64499" y2="75536"/>
                        <a14:backgroundMark x1="64678" y1="67287" x2="64283" y2="68378"/>
                        <a14:backgroundMark x1="72188" y1="69834" x2="70320" y2="75131"/>
                        <a14:backgroundMark x1="80273" y1="61383" x2="84046" y2="59038"/>
                        <a14:backgroundMark x1="87424" y1="44238" x2="87424" y2="39588"/>
                        <a14:backgroundMark x1="88178" y1="35544" x2="88178" y2="35544"/>
                        <a14:backgroundMark x1="86489" y1="30247" x2="86489" y2="30247"/>
                        <a14:backgroundMark x1="81603" y1="26243" x2="81603" y2="26243"/>
                        <a14:backgroundMark x1="77255" y1="20946" x2="77255" y2="20946"/>
                        <a14:backgroundMark x1="69925" y1="15892" x2="69925" y2="15892"/>
                        <a14:backgroundMark x1="67876" y1="10594" x2="67876" y2="10594"/>
                        <a14:backgroundMark x1="34028" y1="74727" x2="34028" y2="74727"/>
                        <a14:backgroundMark x1="27416" y1="71735" x2="27416" y2="71735"/>
                        <a14:backgroundMark x1="20661" y1="65184" x2="20661" y2="65184"/>
                        <a14:backgroundMark x1="15595" y1="59482" x2="15595" y2="59482"/>
                        <a14:backgroundMark x1="52246" y1="97129" x2="52246" y2="97129"/>
                        <a14:backgroundMark x1="56019" y1="86130" x2="56019" y2="86130"/>
                      </a14:backgroundRemoval>
                    </a14:imgEffect>
                  </a14:imgLayer>
                </a14:imgProps>
              </a:ext>
              <a:ext uri="{28A0092B-C50C-407E-A947-70E740481C1C}">
                <a14:useLocalDpi xmlns:a14="http://schemas.microsoft.com/office/drawing/2010/main" val="0"/>
              </a:ext>
            </a:extLst>
          </a:blip>
          <a:stretch>
            <a:fillRect/>
          </a:stretch>
        </p:blipFill>
        <p:spPr>
          <a:xfrm>
            <a:off x="255237" y="1147366"/>
            <a:ext cx="6746771" cy="5995331"/>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4681" b="90000" l="9751" r="93878"/>
                    </a14:imgEffect>
                  </a14:imgLayer>
                </a14:imgProps>
              </a:ext>
            </a:extLst>
          </a:blip>
          <a:stretch>
            <a:fillRect/>
          </a:stretch>
        </p:blipFill>
        <p:spPr>
          <a:xfrm>
            <a:off x="127194" y="4145032"/>
            <a:ext cx="2688569" cy="286536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5706" y="-326108"/>
            <a:ext cx="4461634" cy="5235887"/>
          </a:xfrm>
          <a:prstGeom prst="rect">
            <a:avLst/>
          </a:prstGeom>
          <a:effectLst>
            <a:outerShdw blurRad="76200" dir="18900000" sy="23000" kx="-1200000" algn="bl" rotWithShape="0">
              <a:prstClr val="black">
                <a:alpha val="20000"/>
              </a:prstClr>
            </a:outerShdw>
          </a:effec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5413" y="692107"/>
            <a:ext cx="4461634" cy="5235887"/>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79597" y="4147930"/>
            <a:ext cx="4019403" cy="282474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0135" y="4147930"/>
            <a:ext cx="1850646" cy="152369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0329" y="2710070"/>
            <a:ext cx="1820908" cy="414793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847" y="490689"/>
            <a:ext cx="1588044" cy="1352399"/>
          </a:xfrm>
          <a:prstGeom prst="rect">
            <a:avLst/>
          </a:prstGeom>
        </p:spPr>
      </p:pic>
      <p:sp>
        <p:nvSpPr>
          <p:cNvPr id="18" name="Rounded Rectangular Callout 17"/>
          <p:cNvSpPr/>
          <p:nvPr/>
        </p:nvSpPr>
        <p:spPr>
          <a:xfrm>
            <a:off x="6476980" y="3068234"/>
            <a:ext cx="2946420" cy="1127957"/>
          </a:xfrm>
          <a:prstGeom prst="wedgeRoundRectCallout">
            <a:avLst>
              <a:gd name="adj1" fmla="val -57405"/>
              <a:gd name="adj2" fmla="val 48330"/>
              <a:gd name="adj3" fmla="val 16667"/>
            </a:avLst>
          </a:prstGeom>
          <a:solidFill>
            <a:schemeClr val="bg1">
              <a:alpha val="92000"/>
            </a:schemeClr>
          </a:solidFill>
          <a:ln w="38100">
            <a:solidFill>
              <a:srgbClr val="8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Ôi một quả xoài vàng ươm!</a:t>
            </a:r>
            <a:endPar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2" name="Am-thanh-ky-dieu-dieu-ky-www_tiengdong_com.wav"/>
                                        </p:tgtEl>
                                      </p:cMediaNode>
                                    </p:audio>
                                  </p:sub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4.79167E-6 1.11111E-6 L 0.56015 0.59352 " pathEditMode="relative" rAng="0" ptsTypes="AA">
                                      <p:cBhvr>
                                        <p:cTn id="10" dur="1250" fill="hold"/>
                                        <p:tgtEl>
                                          <p:spTgt spid="2"/>
                                        </p:tgtEl>
                                        <p:attrNameLst>
                                          <p:attrName>ppt_x</p:attrName>
                                          <p:attrName>ppt_y</p:attrName>
                                        </p:attrNameLst>
                                      </p:cBhvr>
                                      <p:rCtr x="28008" y="29676"/>
                                    </p:animMotion>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8" name="Rounded Rectangle 7"/>
          <p:cNvSpPr/>
          <p:nvPr/>
        </p:nvSpPr>
        <p:spPr>
          <a:xfrm>
            <a:off x="220194" y="226758"/>
            <a:ext cx="11756571" cy="6324971"/>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20192" y="116114"/>
            <a:ext cx="10503227" cy="6857999"/>
            <a:chOff x="220192" y="930980"/>
            <a:chExt cx="10503227" cy="6322844"/>
          </a:xfrm>
        </p:grpSpPr>
        <p:grpSp>
          <p:nvGrpSpPr>
            <p:cNvPr id="23" name="Group 22"/>
            <p:cNvGrpSpPr/>
            <p:nvPr/>
          </p:nvGrpSpPr>
          <p:grpSpPr>
            <a:xfrm>
              <a:off x="220192" y="930980"/>
              <a:ext cx="10503227" cy="6322844"/>
              <a:chOff x="298121" y="82953"/>
              <a:chExt cx="10006502" cy="7509059"/>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21" y="82953"/>
                <a:ext cx="10006502" cy="7509059"/>
              </a:xfrm>
              <a:prstGeom prst="rect">
                <a:avLst/>
              </a:prstGeom>
            </p:spPr>
          </p:pic>
          <p:pic>
            <p:nvPicPr>
              <p:cNvPr id="25" name="Picture 24"/>
              <p:cNvPicPr>
                <a:picLocks noChangeAspect="1"/>
              </p:cNvPicPr>
              <p:nvPr/>
            </p:nvPicPr>
            <p:blipFill rotWithShape="1">
              <a:blip r:embed="rId2">
                <a:biLevel thresh="25000"/>
                <a:extLst>
                  <a:ext uri="{28A0092B-C50C-407E-A947-70E740481C1C}">
                    <a14:useLocalDpi xmlns:a14="http://schemas.microsoft.com/office/drawing/2010/main" val="0"/>
                  </a:ext>
                </a:extLst>
              </a:blip>
              <a:srcRect t="62495"/>
              <a:stretch>
                <a:fillRect/>
              </a:stretch>
            </p:blipFill>
            <p:spPr>
              <a:xfrm>
                <a:off x="461695" y="2917305"/>
                <a:ext cx="9842928" cy="4067908"/>
              </a:xfrm>
              <a:prstGeom prst="roundRect">
                <a:avLst/>
              </a:prstGeom>
              <a:ln>
                <a:noFill/>
              </a:ln>
              <a:effectLst>
                <a:softEdge rad="112500"/>
              </a:effectLst>
            </p:spPr>
          </p:pic>
        </p:grpSp>
        <p:sp>
          <p:nvSpPr>
            <p:cNvPr id="26" name="TextBox 25"/>
            <p:cNvSpPr txBox="1"/>
            <p:nvPr/>
          </p:nvSpPr>
          <p:spPr>
            <a:xfrm>
              <a:off x="821298" y="3455368"/>
              <a:ext cx="9444659" cy="3263235"/>
            </a:xfrm>
            <a:prstGeom prst="rect">
              <a:avLst/>
            </a:prstGeom>
            <a:solidFill>
              <a:schemeClr val="bg1"/>
            </a:solid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a:ln>
                    <a:noFill/>
                  </a:ln>
                  <a:solidFill>
                    <a:srgbClr val="00B050"/>
                  </a:solidFill>
                  <a:effectLst/>
                  <a:uLnTx/>
                  <a:uFillTx/>
                  <a:latin typeface="Calibri Light" panose="020F0302020204030204"/>
                  <a:ea typeface="+mn-ea"/>
                  <a:cs typeface="+mn-cs"/>
                </a:rPr>
                <a:t>- Hình ảnh so sánh:</a:t>
              </a:r>
              <a:r>
                <a:rPr kumimoji="0" lang="vi-VN" sz="3200" b="1" i="0" u="none" strike="noStrike" kern="1200" cap="none" spc="0" normalizeH="0" baseline="0" noProof="0">
                  <a:ln>
                    <a:noFill/>
                  </a:ln>
                  <a:effectLst/>
                  <a:uLnTx/>
                  <a:uFillTx/>
                  <a:latin typeface="Calibri Light" panose="020F0302020204030204"/>
                  <a:ea typeface="+mn-ea"/>
                  <a:cs typeface="+mn-cs"/>
                </a:rPr>
                <a:t> T’Nưng giống như một thiếu nữ dịu dàng choàng tấm khăn voan mỏng.</a:t>
              </a:r>
              <a:endParaRPr kumimoji="0" lang="en-US" sz="3200" b="1" i="0" u="none" strike="noStrike" kern="1200" cap="none" spc="0" normalizeH="0" baseline="0" noProof="0">
                <a:ln>
                  <a:noFill/>
                </a:ln>
                <a:effectLst/>
                <a:uLnTx/>
                <a:uFillTx/>
                <a:latin typeface="Calibri Light" panose="020F0302020204030204"/>
                <a:ea typeface="+mn-ea"/>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a:ln>
                    <a:noFill/>
                  </a:ln>
                  <a:solidFill>
                    <a:srgbClr val="00B050"/>
                  </a:solidFill>
                  <a:effectLst/>
                  <a:uLnTx/>
                  <a:uFillTx/>
                  <a:latin typeface="Calibri Light" panose="020F0302020204030204"/>
                  <a:ea typeface="+mn-ea"/>
                  <a:cs typeface="+mn-cs"/>
                </a:rPr>
                <a:t>- Hình ảnh nhân hóa:</a:t>
              </a:r>
              <a:r>
                <a:rPr kumimoji="0" lang="vi-VN" sz="3200" b="1" i="0" u="none" strike="noStrike" kern="1200" cap="none" spc="0" normalizeH="0" baseline="0" noProof="0">
                  <a:ln>
                    <a:noFill/>
                  </a:ln>
                  <a:effectLst/>
                  <a:uLnTx/>
                  <a:uFillTx/>
                  <a:latin typeface="Calibri Light" panose="020F0302020204030204"/>
                  <a:ea typeface="+mn-ea"/>
                  <a:cs typeface="+mn-cs"/>
                </a:rPr>
                <a:t> Hoàng hôn, ráng chiều nhuộm đỏ mặt nước, gió mơn man theo những gợn sóng lăn tăn, ru hồ vào giấc ngủ say.</a:t>
              </a:r>
              <a:endParaRPr kumimoji="0" lang="en-US" sz="3200" b="1" i="0" u="none" strike="noStrike" kern="1200" cap="none" spc="0" normalizeH="0" baseline="0" noProof="0">
                <a:ln>
                  <a:noFill/>
                </a:ln>
                <a:effectLst/>
                <a:uLnTx/>
                <a:uFillTx/>
                <a:latin typeface="Calibri Light" panose="020F0302020204030204"/>
                <a:ea typeface="+mn-ea"/>
                <a:cs typeface="+mn-cs"/>
              </a:endParaRPr>
            </a:p>
            <a:p>
              <a:pPr marL="0" marR="0" lvl="0" indent="457200" algn="just" defTabSz="914400" rtl="0" eaLnBrk="1" fontAlgn="auto" latinLnBrk="0" hangingPunct="1">
                <a:lnSpc>
                  <a:spcPct val="100000"/>
                </a:lnSpc>
                <a:spcBef>
                  <a:spcPts val="0"/>
                </a:spcBef>
                <a:spcAft>
                  <a:spcPts val="0"/>
                </a:spcAft>
                <a:buClrTx/>
                <a:buSzTx/>
                <a:buFontTx/>
                <a:buNone/>
                <a:defRPr/>
              </a:pPr>
              <a:r>
                <a:rPr kumimoji="0" lang="vi-VN" sz="3200" b="1" i="1" u="none" strike="noStrike" kern="1200" cap="none" spc="0" normalizeH="0" baseline="0" noProof="0">
                  <a:ln>
                    <a:noFill/>
                  </a:ln>
                  <a:solidFill>
                    <a:srgbClr val="00B050"/>
                  </a:solidFill>
                  <a:effectLst/>
                  <a:uLnTx/>
                  <a:uFillTx/>
                  <a:latin typeface="Calibri Light" panose="020F0302020204030204"/>
                  <a:ea typeface="+mn-ea"/>
                  <a:cs typeface="+mn-cs"/>
                </a:rPr>
                <a:t>=&gt; Tác dụng:</a:t>
              </a:r>
              <a:r>
                <a:rPr kumimoji="0" lang="vi-VN" sz="3200" b="1" i="0" u="none" strike="noStrike" kern="1200" cap="none" spc="0" normalizeH="0" baseline="0" noProof="0">
                  <a:ln>
                    <a:noFill/>
                  </a:ln>
                  <a:effectLst/>
                  <a:uLnTx/>
                  <a:uFillTx/>
                  <a:latin typeface="Calibri Light" panose="020F0302020204030204"/>
                  <a:ea typeface="+mn-ea"/>
                  <a:cs typeface="+mn-cs"/>
                </a:rPr>
                <a:t> giúp sự vật trở nên sinh động, gợi hình gợi cảm hơn.</a:t>
              </a:r>
              <a:endParaRPr kumimoji="0" lang="en-US" sz="3200" b="1" i="0" u="none" strike="noStrike" kern="1200" cap="none" spc="0" normalizeH="0" baseline="0" noProof="0">
                <a:ln>
                  <a:noFill/>
                </a:ln>
                <a:effectLst/>
                <a:uLnTx/>
                <a:uFillTx/>
                <a:latin typeface="Calibri Light" panose="020F0302020204030204"/>
                <a:ea typeface="+mn-ea"/>
                <a:cs typeface="+mn-cs"/>
              </a:endParaRPr>
            </a:p>
          </p:txBody>
        </p:sp>
      </p:grpSp>
      <p:grpSp>
        <p:nvGrpSpPr>
          <p:cNvPr id="11" name="Group 10"/>
          <p:cNvGrpSpPr/>
          <p:nvPr/>
        </p:nvGrpSpPr>
        <p:grpSpPr>
          <a:xfrm>
            <a:off x="220194" y="-82953"/>
            <a:ext cx="11333177" cy="2027867"/>
            <a:chOff x="-142664" y="2883603"/>
            <a:chExt cx="11333177" cy="249612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45" t="66878"/>
            <a:stretch>
              <a:fillRect/>
            </a:stretch>
          </p:blipFill>
          <p:spPr>
            <a:xfrm>
              <a:off x="-142664" y="2883603"/>
              <a:ext cx="11333177" cy="2496122"/>
            </a:xfrm>
            <a:prstGeom prst="rect">
              <a:avLst/>
            </a:prstGeom>
          </p:spPr>
        </p:pic>
        <p:sp>
          <p:nvSpPr>
            <p:cNvPr id="10" name="Rounded Rectangle 9"/>
            <p:cNvSpPr/>
            <p:nvPr/>
          </p:nvSpPr>
          <p:spPr>
            <a:xfrm>
              <a:off x="551544" y="3408490"/>
              <a:ext cx="10363200" cy="165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idx="4294967295"/>
          </p:nvPr>
        </p:nvSpPr>
        <p:spPr>
          <a:xfrm>
            <a:off x="1052514" y="398463"/>
            <a:ext cx="9670906" cy="1325562"/>
          </a:xfrm>
          <a:prstGeom prst="rect">
            <a:avLst/>
          </a:prstGeom>
        </p:spPr>
        <p:txBody>
          <a:bodyPr>
            <a:normAutofit/>
          </a:bodyPr>
          <a:lstStyle/>
          <a:p>
            <a:pPr algn="ctr"/>
            <a:r>
              <a:rPr lang="en-US" sz="3600" b="1">
                <a:solidFill>
                  <a:srgbClr val="C00000"/>
                </a:solidFill>
              </a:rPr>
              <a:t>c. Tìm hình ảnh so sánh, nhân hoá trong bài văn và nêu tác dụng của những hình ảnh đó.</a:t>
            </a:r>
            <a:endParaRPr lang="en-US" sz="3600" b="1">
              <a:solidFill>
                <a:srgbClr val="C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6054" y="2012862"/>
            <a:ext cx="2041098" cy="46495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1394"/>
            <a:ext cx="12194481" cy="685660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706" y="-326108"/>
            <a:ext cx="4461634" cy="5235887"/>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72" y="-615031"/>
            <a:ext cx="4529241" cy="502612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2548" b="99030" l="9953" r="89975">
                        <a14:backgroundMark x1="56594" y1="72180" x2="54905" y2="77679"/>
                        <a14:backgroundMark x1="60726" y1="74282" x2="64499" y2="75536"/>
                        <a14:backgroundMark x1="64678" y1="67287" x2="64283" y2="68378"/>
                        <a14:backgroundMark x1="72188" y1="69834" x2="70320" y2="75131"/>
                        <a14:backgroundMark x1="80273" y1="61383" x2="84046" y2="59038"/>
                        <a14:backgroundMark x1="87424" y1="44238" x2="87424" y2="39588"/>
                        <a14:backgroundMark x1="88178" y1="35544" x2="88178" y2="35544"/>
                        <a14:backgroundMark x1="86489" y1="30247" x2="86489" y2="30247"/>
                        <a14:backgroundMark x1="81603" y1="26243" x2="81603" y2="26243"/>
                        <a14:backgroundMark x1="77255" y1="20946" x2="77255" y2="20946"/>
                        <a14:backgroundMark x1="69925" y1="15892" x2="69925" y2="15892"/>
                        <a14:backgroundMark x1="67876" y1="10594" x2="67876" y2="10594"/>
                        <a14:backgroundMark x1="34028" y1="74727" x2="34028" y2="74727"/>
                        <a14:backgroundMark x1="27416" y1="71735" x2="27416" y2="71735"/>
                        <a14:backgroundMark x1="20661" y1="65184" x2="20661" y2="65184"/>
                        <a14:backgroundMark x1="15595" y1="59482" x2="15595" y2="59482"/>
                        <a14:backgroundMark x1="52246" y1="97129" x2="52246" y2="97129"/>
                        <a14:backgroundMark x1="56019" y1="86130" x2="56019" y2="86130"/>
                      </a14:backgroundRemoval>
                    </a14:imgEffect>
                  </a14:imgLayer>
                </a14:imgProps>
              </a:ext>
              <a:ext uri="{28A0092B-C50C-407E-A947-70E740481C1C}">
                <a14:useLocalDpi xmlns:a14="http://schemas.microsoft.com/office/drawing/2010/main" val="0"/>
              </a:ext>
            </a:extLst>
          </a:blip>
          <a:stretch>
            <a:fillRect/>
          </a:stretch>
        </p:blipFill>
        <p:spPr>
          <a:xfrm>
            <a:off x="102837" y="994966"/>
            <a:ext cx="6746771" cy="5995331"/>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4681" b="90000" l="9751" r="93878"/>
                    </a14:imgEffect>
                  </a14:imgLayer>
                </a14:imgProps>
              </a:ext>
            </a:extLst>
          </a:blip>
          <a:stretch>
            <a:fillRect/>
          </a:stretch>
        </p:blipFill>
        <p:spPr>
          <a:xfrm>
            <a:off x="-25206" y="3992632"/>
            <a:ext cx="2688569" cy="2865368"/>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413" y="692107"/>
            <a:ext cx="4461634" cy="5235887"/>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79597" y="4095212"/>
            <a:ext cx="4072388" cy="286198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3755" y="2608470"/>
            <a:ext cx="1820908" cy="414793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0135" y="4147930"/>
            <a:ext cx="1850646" cy="152369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1530" y="4575595"/>
            <a:ext cx="1588044" cy="1352399"/>
          </a:xfrm>
          <a:prstGeom prst="rect">
            <a:avLst/>
          </a:prstGeom>
        </p:spPr>
      </p:pic>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ackgroundRemoval t="4907" b="90000" l="10000" r="90500">
                        <a14:foregroundMark x1="30500" y1="27870" x2="14300" y2="42407"/>
                        <a14:foregroundMark x1="23300" y1="30463" x2="17100" y2="41111"/>
                        <a14:foregroundMark x1="13800" y1="44630" x2="13800" y2="51204"/>
                      </a14:backgroundRemoval>
                    </a14:imgEffect>
                  </a14:imgLayer>
                </a14:imgProps>
              </a:ext>
              <a:ext uri="{28A0092B-C50C-407E-A947-70E740481C1C}">
                <a14:useLocalDpi xmlns:a14="http://schemas.microsoft.com/office/drawing/2010/main" val="0"/>
              </a:ext>
            </a:extLst>
          </a:blip>
          <a:stretch>
            <a:fillRect/>
          </a:stretch>
        </p:blipFill>
        <p:spPr>
          <a:xfrm>
            <a:off x="2706869" y="2291835"/>
            <a:ext cx="1378857" cy="1489166"/>
          </a:xfrm>
          <a:prstGeom prst="rect">
            <a:avLst/>
          </a:prstGeom>
        </p:spPr>
      </p:pic>
      <p:sp>
        <p:nvSpPr>
          <p:cNvPr id="14" name="Rounded Rectangular Callout 13"/>
          <p:cNvSpPr/>
          <p:nvPr/>
        </p:nvSpPr>
        <p:spPr>
          <a:xfrm>
            <a:off x="7095051" y="2490224"/>
            <a:ext cx="4829046" cy="1639652"/>
          </a:xfrm>
          <a:prstGeom prst="wedgeRoundRectCallout">
            <a:avLst>
              <a:gd name="adj1" fmla="val -57405"/>
              <a:gd name="adj2" fmla="val 48330"/>
              <a:gd name="adj3" fmla="val 16667"/>
            </a:avLst>
          </a:prstGeom>
          <a:solidFill>
            <a:schemeClr val="bg1">
              <a:alpha val="92000"/>
            </a:schemeClr>
          </a:solidFill>
          <a:ln w="38100">
            <a:solidFill>
              <a:srgbClr val="8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7337081" y="2521752"/>
            <a:ext cx="4344986" cy="1392343"/>
          </a:xfrm>
        </p:spPr>
        <p:txBody>
          <a:bodyPr>
            <a:normAutofit/>
          </a:bodyPr>
          <a:lstStyle/>
          <a:p>
            <a:pPr algn="ctr">
              <a:lnSpc>
                <a:spcPct val="100000"/>
              </a:lnSpc>
            </a:pPr>
            <a:r>
              <a:rPr lang="en-US" sz="2800" b="1"/>
              <a:t>Các bạn thật giỏi, mình đã </a:t>
            </a:r>
            <a:br>
              <a:rPr lang="en-US" sz="2800" b="1"/>
            </a:br>
            <a:r>
              <a:rPr lang="en-US" sz="2800" b="1"/>
              <a:t>hái rất nhiều quả khổng lồ từ khu vườn thần tiên</a:t>
            </a:r>
            <a:endParaRPr lang="en-US" sz="2800" b="1"/>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14" name="Am-thanh-ky-dieu-dieu-ky-www_tiengdong_com.wav"/>
                                        </p:tgtEl>
                                      </p:cMediaNode>
                                    </p:audio>
                                  </p:subTnLst>
                                </p:cTn>
                              </p:par>
                            </p:childTnLst>
                          </p:cTn>
                        </p:par>
                        <p:par>
                          <p:cTn id="8" fill="hold">
                            <p:stCondLst>
                              <p:cond delay="500"/>
                            </p:stCondLst>
                            <p:childTnLst>
                              <p:par>
                                <p:cTn id="9" presetID="49" presetClass="path" presetSubtype="0" accel="50000" decel="50000" fill="hold" nodeType="afterEffect">
                                  <p:stCondLst>
                                    <p:cond delay="0"/>
                                  </p:stCondLst>
                                  <p:childTnLst>
                                    <p:animMotion origin="layout" path="M 4.375E-6 -4.07407E-6 L 0.43893 0.35857 " pathEditMode="relative" rAng="0" ptsTypes="AA">
                                      <p:cBhvr>
                                        <p:cTn id="10" dur="1250" fill="hold"/>
                                        <p:tgtEl>
                                          <p:spTgt spid="6"/>
                                        </p:tgtEl>
                                        <p:attrNameLst>
                                          <p:attrName>ppt_x</p:attrName>
                                          <p:attrName>ppt_y</p:attrName>
                                        </p:attrNameLst>
                                      </p:cBhvr>
                                      <p:rCtr x="21940" y="17917"/>
                                    </p:animMotion>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15" name="Tiếng yeah trẻ con.wav"/>
                                        </p:tgtEl>
                                      </p:cMediaNode>
                                    </p:audio>
                                  </p:sub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1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153886" y="1196898"/>
            <a:ext cx="10189028" cy="3305520"/>
            <a:chOff x="3962029" y="1223945"/>
            <a:chExt cx="3713018" cy="3305520"/>
          </a:xfrm>
        </p:grpSpPr>
        <p:sp>
          <p:nvSpPr>
            <p:cNvPr id="6" name="TextBox 5"/>
            <p:cNvSpPr txBox="1"/>
            <p:nvPr/>
          </p:nvSpPr>
          <p:spPr>
            <a:xfrm>
              <a:off x="3962029" y="1223945"/>
              <a:ext cx="3713018" cy="3305520"/>
            </a:xfrm>
            <a:prstGeom prst="rect">
              <a:avLst/>
            </a:prstGeom>
            <a:noFill/>
          </p:spPr>
          <p:txBody>
            <a:bodyPr wrap="square" rtlCol="0">
              <a:spAutoFit/>
            </a:bodyPr>
            <a:lstStyle/>
            <a:p>
              <a:pPr algn="ctr">
                <a:lnSpc>
                  <a:spcPct val="120000"/>
                </a:lnSpc>
              </a:pPr>
              <a:r>
                <a:rPr lang="vi-VN" sz="44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Thực hành quan sát một danh lam thắng cảnh  và </a:t>
              </a:r>
              <a:br>
                <a:rPr lang="vi-VN" sz="44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br>
              <a:r>
                <a:rPr lang="vi-VN" sz="44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ghi chép điều quan sát được dựa vào gợi ý</a:t>
              </a:r>
              <a:endParaRPr lang="vi-VN" sz="44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endParaRPr>
            </a:p>
          </p:txBody>
        </p:sp>
        <p:sp>
          <p:nvSpPr>
            <p:cNvPr id="7" name="TextBox 6"/>
            <p:cNvSpPr txBox="1"/>
            <p:nvPr/>
          </p:nvSpPr>
          <p:spPr>
            <a:xfrm>
              <a:off x="3962029" y="1223945"/>
              <a:ext cx="3713018" cy="3305520"/>
            </a:xfrm>
            <a:prstGeom prst="rect">
              <a:avLst/>
            </a:prstGeom>
            <a:noFill/>
          </p:spPr>
          <p:txBody>
            <a:bodyPr wrap="square" rtlCol="0">
              <a:spAutoFit/>
            </a:bodyPr>
            <a:lstStyle/>
            <a:p>
              <a:pPr algn="ctr">
                <a:lnSpc>
                  <a:spcPct val="120000"/>
                </a:lnSpc>
              </a:pPr>
              <a:r>
                <a:rPr lang="en-US" sz="44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Thực hành quan sát một danh lam thắng cảnh  và </a:t>
              </a:r>
              <a:br>
                <a:rPr lang="en-US" sz="44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br>
              <a:r>
                <a:rPr lang="en-US" sz="44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ghi chép điều quan sát được dựa vào gợi ý</a:t>
              </a:r>
              <a:endParaRPr lang="en-US" sz="44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p:cNvSpPr txBox="1"/>
          <p:nvPr/>
        </p:nvSpPr>
        <p:spPr>
          <a:xfrm>
            <a:off x="786743" y="384058"/>
            <a:ext cx="10752562" cy="77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latin typeface="+mn-lt"/>
              </a:rPr>
              <a:t>2. </a:t>
            </a:r>
            <a:r>
              <a:rPr lang="vi-VN" sz="2800" b="1">
                <a:latin typeface="+mn-lt"/>
              </a:rPr>
              <a:t>Nhớ lại một danh lam thắng cảnh và ghi lại những điều em đã quan</a:t>
            </a:r>
            <a:r>
              <a:rPr lang="en-US" sz="2800" b="1">
                <a:latin typeface="+mn-lt"/>
              </a:rPr>
              <a:t> </a:t>
            </a:r>
            <a:r>
              <a:rPr lang="vi-VN" sz="2800" b="1">
                <a:latin typeface="+mn-lt"/>
              </a:rPr>
              <a:t>sát được</a:t>
            </a:r>
            <a:r>
              <a:rPr lang="en-US" sz="2800" b="1">
                <a:latin typeface="+mn-lt"/>
              </a:rPr>
              <a:t> dựa vào gợi ý</a:t>
            </a:r>
            <a:endParaRPr lang="en-US" sz="2800" b="1">
              <a:latin typeface="+mn-lt"/>
            </a:endParaRPr>
          </a:p>
        </p:txBody>
      </p:sp>
      <p:sp>
        <p:nvSpPr>
          <p:cNvPr id="70" name="Title 1"/>
          <p:cNvSpPr txBox="1"/>
          <p:nvPr/>
        </p:nvSpPr>
        <p:spPr>
          <a:xfrm>
            <a:off x="786743" y="1324170"/>
            <a:ext cx="10752562" cy="36041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a:solidFill>
                  <a:srgbClr val="FF0000"/>
                </a:solidFill>
                <a:latin typeface="ArialMT"/>
              </a:rPr>
              <a:t>a. </a:t>
            </a:r>
            <a:r>
              <a:rPr lang="vi-VN" sz="2800">
                <a:latin typeface="ArialMT"/>
              </a:rPr>
              <a:t>Em đã có dịp đến thăm hoặc được biết qua sách báo, phim ảnh,... về</a:t>
            </a:r>
            <a:r>
              <a:rPr lang="en-US" sz="2800">
                <a:latin typeface="ArialMT"/>
              </a:rPr>
              <a:t> danh lam thắng cảnh nào?</a:t>
            </a:r>
            <a:endParaRPr lang="en-US" sz="2800">
              <a:latin typeface="ArialMT"/>
            </a:endParaRPr>
          </a:p>
          <a:p>
            <a:r>
              <a:rPr lang="en-US" sz="2800">
                <a:solidFill>
                  <a:srgbClr val="FF0000"/>
                </a:solidFill>
                <a:latin typeface="ArialMT"/>
              </a:rPr>
              <a:t>b. </a:t>
            </a:r>
            <a:r>
              <a:rPr lang="en-US" sz="2800">
                <a:latin typeface="ArialMT"/>
              </a:rPr>
              <a:t>Em đã quan sát danh lam thắng cảnh đó vào thời điểm nào?</a:t>
            </a:r>
            <a:endParaRPr lang="en-US" sz="2800">
              <a:latin typeface="ArialMT"/>
            </a:endParaRPr>
          </a:p>
          <a:p>
            <a:r>
              <a:rPr lang="en-US" sz="2800">
                <a:latin typeface="ArialMT"/>
              </a:rPr>
              <a:t>– Một buổi trong ngày. </a:t>
            </a:r>
            <a:endParaRPr lang="en-US" sz="2800">
              <a:latin typeface="ArialMT"/>
            </a:endParaRPr>
          </a:p>
          <a:p>
            <a:r>
              <a:rPr lang="en-US" sz="2800">
                <a:latin typeface="ArialMT"/>
              </a:rPr>
              <a:t>– Một mùa trong năm.</a:t>
            </a:r>
            <a:endParaRPr lang="en-US" sz="2800">
              <a:latin typeface="ArialMT"/>
            </a:endParaRPr>
          </a:p>
          <a:p>
            <a:r>
              <a:rPr lang="en-US" sz="2800">
                <a:latin typeface="ArialMT"/>
              </a:rPr>
              <a:t>– Các thời điểm khác nhau. </a:t>
            </a:r>
            <a:endParaRPr lang="en-US" sz="2800">
              <a:latin typeface="ArialMT"/>
            </a:endParaRPr>
          </a:p>
          <a:p>
            <a:r>
              <a:rPr lang="en-US" sz="2800">
                <a:latin typeface="ArialMT"/>
              </a:rPr>
              <a:t>– ?</a:t>
            </a:r>
            <a:endParaRPr lang="en-US" sz="2800">
              <a:latin typeface="ArialMT"/>
            </a:endParaRPr>
          </a:p>
          <a:p>
            <a:r>
              <a:rPr lang="en-US" sz="2800">
                <a:solidFill>
                  <a:srgbClr val="FF0000"/>
                </a:solidFill>
                <a:latin typeface="ArialMT"/>
              </a:rPr>
              <a:t>c.</a:t>
            </a:r>
            <a:r>
              <a:rPr lang="en-US" sz="2800">
                <a:latin typeface="ArialMT"/>
              </a:rPr>
              <a:t> Em đã quan sát theo trình tự nào?</a:t>
            </a:r>
            <a:endParaRPr lang="en-US" sz="2800">
              <a:latin typeface="ArialMT"/>
            </a:endParaRPr>
          </a:p>
          <a:p>
            <a:r>
              <a:rPr lang="en-US" sz="2800">
                <a:latin typeface="ArialMT"/>
              </a:rPr>
              <a:t>– Tả những đặc điểm nổi bật của cảnh.</a:t>
            </a:r>
            <a:endParaRPr lang="en-US" sz="2800" b="1">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53" y="5233358"/>
            <a:ext cx="11007942" cy="793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15655" y="1908290"/>
            <a:ext cx="9158747" cy="1991632"/>
          </a:xfrm>
        </p:spPr>
        <p:txBody>
          <a:bodyPr>
            <a:noAutofit/>
          </a:bodyPr>
          <a:lstStyle/>
          <a:p>
            <a:pPr marL="0" indent="0" algn="just">
              <a:lnSpc>
                <a:spcPct val="130000"/>
              </a:lnSpc>
              <a:buNone/>
            </a:pPr>
            <a:r>
              <a:rPr lang="en-US" sz="3200" b="1"/>
              <a:t>Biết quan sát và tìm được ý cho bài văn tả một danh lam thắng cảnh.</a:t>
            </a:r>
            <a:endParaRPr lang="en-US" sz="3200" b="1"/>
          </a:p>
          <a:p>
            <a:pPr marL="0" indent="0" algn="just">
              <a:lnSpc>
                <a:spcPct val="130000"/>
              </a:lnSpc>
              <a:buNone/>
            </a:pPr>
            <a:r>
              <a:rPr lang="en-US" sz="3200" b="1"/>
              <a:t>Đặt được tên cho 1-2 tranh, ảnh về tuổi thơ. Mở được triển lãm "Khung trời tuổi thơ"</a:t>
            </a:r>
            <a:endParaRPr lang="en-US" sz="3200" b="1"/>
          </a:p>
        </p:txBody>
      </p:sp>
      <p:grpSp>
        <p:nvGrpSpPr>
          <p:cNvPr id="4" name="Group 3"/>
          <p:cNvGrpSpPr/>
          <p:nvPr/>
        </p:nvGrpSpPr>
        <p:grpSpPr>
          <a:xfrm>
            <a:off x="-564738" y="928914"/>
            <a:ext cx="12524509" cy="1015664"/>
            <a:chOff x="3865419" y="969817"/>
            <a:chExt cx="3713018" cy="1015664"/>
          </a:xfrm>
        </p:grpSpPr>
        <p:sp>
          <p:nvSpPr>
            <p:cNvPr id="5" name="TextBox 4"/>
            <p:cNvSpPr txBox="1"/>
            <p:nvPr/>
          </p:nvSpPr>
          <p:spPr>
            <a:xfrm>
              <a:off x="3865419" y="969818"/>
              <a:ext cx="3713018" cy="1015663"/>
            </a:xfrm>
            <a:prstGeom prst="rect">
              <a:avLst/>
            </a:prstGeom>
            <a:noFill/>
          </p:spPr>
          <p:txBody>
            <a:bodyPr wrap="square" rtlCol="0">
              <a:spAutoFit/>
            </a:bodyPr>
            <a:lstStyle/>
            <a:p>
              <a:pPr algn="ctr"/>
              <a:r>
                <a:rPr lang="en-US" sz="6000">
                  <a:ln w="127000">
                    <a:solidFill>
                      <a:schemeClr val="bg1"/>
                    </a:solidFill>
                  </a:ln>
                  <a:solidFill>
                    <a:schemeClr val="bg1"/>
                  </a:solidFill>
                  <a:effectLst>
                    <a:outerShdw blurRad="38100" dist="38100" dir="2700000" algn="tl">
                      <a:srgbClr val="000000">
                        <a:alpha val="43137"/>
                      </a:srgbClr>
                    </a:outerShdw>
                  </a:effectLst>
                  <a:latin typeface="MTD Summer Show" pitchFamily="50" charset="0"/>
                </a:rPr>
                <a:t>Yêu cầu cần đạt</a:t>
              </a:r>
              <a:endParaRPr lang="en-US" sz="6000">
                <a:ln w="127000">
                  <a:solidFill>
                    <a:schemeClr val="bg1"/>
                  </a:solidFill>
                </a:ln>
                <a:solidFill>
                  <a:schemeClr val="bg1"/>
                </a:solidFill>
                <a:effectLst>
                  <a:outerShdw blurRad="38100" dist="38100" dir="2700000" algn="tl">
                    <a:srgbClr val="000000">
                      <a:alpha val="43137"/>
                    </a:srgbClr>
                  </a:outerShdw>
                </a:effectLst>
                <a:latin typeface="MTD Summer Show" pitchFamily="50" charset="0"/>
              </a:endParaRPr>
            </a:p>
          </p:txBody>
        </p:sp>
        <p:sp>
          <p:nvSpPr>
            <p:cNvPr id="6" name="TextBox 5"/>
            <p:cNvSpPr txBox="1"/>
            <p:nvPr/>
          </p:nvSpPr>
          <p:spPr>
            <a:xfrm>
              <a:off x="3865419" y="969817"/>
              <a:ext cx="3713018" cy="1015663"/>
            </a:xfrm>
            <a:prstGeom prst="rect">
              <a:avLst/>
            </a:prstGeom>
            <a:noFill/>
          </p:spPr>
          <p:txBody>
            <a:bodyPr wrap="square" rtlCol="0">
              <a:spAutoFit/>
            </a:bodyPr>
            <a:lstStyle/>
            <a:p>
              <a:pPr algn="ctr"/>
              <a:r>
                <a:rPr lang="en-US" sz="6000">
                  <a:ln>
                    <a:solidFill>
                      <a:sysClr val="windowText" lastClr="000000"/>
                    </a:solidFill>
                  </a:ln>
                  <a:solidFill>
                    <a:srgbClr val="FBDA02"/>
                  </a:solidFill>
                  <a:latin typeface="MTD Summer Show" pitchFamily="50" charset="0"/>
                </a:rPr>
                <a:t>Yêu cầu cần đạt</a:t>
              </a:r>
              <a:endParaRPr lang="en-US" sz="6000">
                <a:ln>
                  <a:solidFill>
                    <a:sysClr val="windowText" lastClr="000000"/>
                  </a:solidFill>
                </a:ln>
                <a:solidFill>
                  <a:srgbClr val="FBDA02"/>
                </a:solidFill>
                <a:latin typeface="MTD Summer Show" pitchFamily="50" charset="0"/>
              </a:endParaRPr>
            </a:p>
          </p:txBody>
        </p:sp>
      </p:grpSp>
      <p:pic>
        <p:nvPicPr>
          <p:cNvPr id="19" name="Picture 18"/>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137" y1="59879" x2="8137" y2="59879"/>
                        <a14:foregroundMark x1="35361" y1="94465" x2="53232" y2="96283"/>
                        <a14:foregroundMark x1="25627" y1="24646" x2="20076" y2="35475"/>
                        <a14:foregroundMark x1="43878" y1="44525" x2="68973" y2="47677"/>
                      </a14:backgroundRemoval>
                    </a14:imgEffect>
                  </a14:imgLayer>
                </a14:imgProps>
              </a:ext>
              <a:ext uri="{28A0092B-C50C-407E-A947-70E740481C1C}">
                <a14:useLocalDpi xmlns:a14="http://schemas.microsoft.com/office/drawing/2010/main" val="0"/>
              </a:ext>
            </a:extLst>
          </a:blip>
          <a:stretch>
            <a:fillRect/>
          </a:stretch>
        </p:blipFill>
        <p:spPr>
          <a:xfrm>
            <a:off x="10253831" y="2610465"/>
            <a:ext cx="2092419" cy="3939089"/>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597" y="1908290"/>
            <a:ext cx="703058" cy="703058"/>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597" y="3343588"/>
            <a:ext cx="703058" cy="7030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subTnLst>
                                    <p:audio>
                                      <p:cMediaNode>
                                        <p:cTn display="0" masterRel="sameClick">
                                          <p:stCondLst>
                                            <p:cond evt="begin" delay="0">
                                              <p:tn val="9"/>
                                            </p:cond>
                                          </p:stCondLst>
                                          <p:endCondLst>
                                            <p:cond evt="onStopAudio" delay="0">
                                              <p:tgtEl>
                                                <p:sldTgt/>
                                              </p:tgtEl>
                                            </p:cond>
                                          </p:endCondLst>
                                        </p:cTn>
                                        <p:tgtEl>
                                          <p:sndTgt r:embed="rId5" name="Tiếng ting ting.wav"/>
                                        </p:tgtEl>
                                      </p:cMediaNode>
                                    </p:audio>
                                  </p:subTnLst>
                                </p:cTn>
                              </p:par>
                            </p:childTnLst>
                          </p:cTn>
                        </p:par>
                        <p:par>
                          <p:cTn id="15" fill="hold">
                            <p:stCondLst>
                              <p:cond delay="1000"/>
                            </p:stCondLst>
                            <p:childTnLst>
                              <p:par>
                                <p:cTn id="16" presetID="37"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anim calcmode="lin" valueType="num">
                                      <p:cBhvr>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anim calcmode="lin" valueType="num">
                                      <p:cBhvr>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 calcmode="lin" valueType="num">
                                      <p:cBhvr>
                                        <p:cTn id="35" dur="500" fill="hold"/>
                                        <p:tgtEl>
                                          <p:spTgt spid="21"/>
                                        </p:tgtEl>
                                        <p:attrNameLst>
                                          <p:attrName>style.rotation</p:attrName>
                                        </p:attrNameLst>
                                      </p:cBhvr>
                                      <p:tavLst>
                                        <p:tav tm="0">
                                          <p:val>
                                            <p:fltVal val="360"/>
                                          </p:val>
                                        </p:tav>
                                        <p:tav tm="100000">
                                          <p:val>
                                            <p:fltVal val="0"/>
                                          </p:val>
                                        </p:tav>
                                      </p:tavLst>
                                    </p:anim>
                                    <p:animEffect transition="in" filter="fade">
                                      <p:cBhvr>
                                        <p:cTn id="36" dur="500"/>
                                        <p:tgtEl>
                                          <p:spTgt spid="21"/>
                                        </p:tgtEl>
                                      </p:cBhvr>
                                    </p:animEffect>
                                  </p:childTnLst>
                                  <p:subTnLst>
                                    <p:audio>
                                      <p:cMediaNode>
                                        <p:cTn display="0" masterRel="sameClick">
                                          <p:stCondLst>
                                            <p:cond evt="begin" delay="0">
                                              <p:tn val="31"/>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ntent Placeholder 2"/>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Title 1"/>
          <p:cNvSpPr txBox="1"/>
          <p:nvPr/>
        </p:nvSpPr>
        <p:spPr>
          <a:xfrm>
            <a:off x="817537" y="338442"/>
            <a:ext cx="9137545" cy="626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vi-VN" sz="2800">
                <a:latin typeface="ArialMT"/>
              </a:rPr>
              <a:t>– Tả sự thay đổi của cảnh theo thời gian.</a:t>
            </a:r>
            <a:endParaRPr kumimoji="0" lang="en-US" sz="2800" b="1" i="0" u="none" strike="noStrike" kern="1200" cap="none" spc="0" normalizeH="0" baseline="0" noProof="0">
              <a:ln>
                <a:noFill/>
              </a:ln>
              <a:effectLst/>
              <a:uLnTx/>
              <a:uFillTx/>
              <a:latin typeface="Calibri" panose="020F0502020204030204"/>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571" y="964992"/>
            <a:ext cx="8874004" cy="770948"/>
          </a:xfrm>
          <a:prstGeom prst="rect">
            <a:avLst/>
          </a:prstGeom>
        </p:spPr>
      </p:pic>
      <p:sp>
        <p:nvSpPr>
          <p:cNvPr id="9" name="Title 1"/>
          <p:cNvSpPr txBox="1"/>
          <p:nvPr/>
        </p:nvSpPr>
        <p:spPr>
          <a:xfrm>
            <a:off x="817537" y="1793098"/>
            <a:ext cx="10752562" cy="13858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vi-VN" sz="2800">
                <a:latin typeface="ArialMT"/>
              </a:rPr>
              <a:t>d. Em đã sử dụng những giác quan nào để quan sát?</a:t>
            </a:r>
            <a:endParaRPr lang="vi-VN" sz="2800">
              <a:latin typeface="ArialMT"/>
            </a:endParaRPr>
          </a:p>
          <a:p>
            <a:pPr lvl="0"/>
            <a:r>
              <a:rPr lang="vi-VN" sz="2800">
                <a:latin typeface="ArialMT"/>
              </a:rPr>
              <a:t>e. Ở mỗi vị trí hoặc thời điểm quan sát, cảnh vật có những đặc điểm gì</a:t>
            </a:r>
            <a:r>
              <a:rPr lang="en-US" sz="2800">
                <a:latin typeface="ArialMT"/>
              </a:rPr>
              <a:t> </a:t>
            </a:r>
            <a:r>
              <a:rPr lang="vi-VN" sz="2800">
                <a:latin typeface="ArialMT"/>
              </a:rPr>
              <a:t>nổi bật?</a:t>
            </a:r>
            <a:endParaRPr kumimoji="0" lang="en-US" sz="2800" b="1" i="0" u="none" strike="noStrike" kern="1200" cap="none" spc="0" normalizeH="0" baseline="0" noProof="0">
              <a:ln>
                <a:noFill/>
              </a:ln>
              <a:effectLst/>
              <a:uLnTx/>
              <a:uFillTx/>
              <a:latin typeface="Calibri" panose="020F0502020204030204"/>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946" y="2810697"/>
            <a:ext cx="7056107" cy="37088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353705" y="432376"/>
            <a:ext cx="9484591" cy="2308325"/>
            <a:chOff x="2247900" y="774699"/>
            <a:chExt cx="8356600" cy="2308325"/>
          </a:xfrm>
        </p:grpSpPr>
        <p:sp>
          <p:nvSpPr>
            <p:cNvPr id="5" name="TextBox 4"/>
            <p:cNvSpPr txBox="1"/>
            <p:nvPr/>
          </p:nvSpPr>
          <p:spPr>
            <a:xfrm>
              <a:off x="2247900" y="774700"/>
              <a:ext cx="8356600" cy="2308324"/>
            </a:xfrm>
            <a:prstGeom prst="rect">
              <a:avLst/>
            </a:prstGeom>
            <a:noFill/>
          </p:spPr>
          <p:txBody>
            <a:bodyPr wrap="square" rtlCol="0">
              <a:spAutoFit/>
            </a:bodyPr>
            <a:lstStyle/>
            <a:p>
              <a:pPr algn="ctr"/>
              <a:r>
                <a:rPr lang="en-US" sz="72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Thảo luận nhóm đôi</a:t>
              </a:r>
              <a:endParaRPr lang="en-US" sz="7200" b="1">
                <a:ln w="1270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12" name="TextBox 11"/>
            <p:cNvSpPr txBox="1"/>
            <p:nvPr/>
          </p:nvSpPr>
          <p:spPr>
            <a:xfrm>
              <a:off x="2247900" y="774699"/>
              <a:ext cx="8356600" cy="2308324"/>
            </a:xfrm>
            <a:prstGeom prst="rect">
              <a:avLst/>
            </a:prstGeom>
            <a:noFill/>
          </p:spPr>
          <p:txBody>
            <a:bodyPr wrap="square" rtlCol="0">
              <a:spAutoFit/>
            </a:bodyPr>
            <a:lstStyle/>
            <a:p>
              <a:pPr algn="ctr"/>
              <a:r>
                <a:rPr lang="en-US" sz="7200" b="1">
                  <a:ln>
                    <a:solidFill>
                      <a:sysClr val="windowText" lastClr="000000"/>
                    </a:solidFill>
                  </a:ln>
                  <a:solidFill>
                    <a:srgbClr val="FBDA02"/>
                  </a:solidFill>
                  <a:latin typeface="iCiel Pony" panose="02000000000000000000" pitchFamily="2" charset="0"/>
                </a:rPr>
                <a:t>Thảo luận nhóm đôi</a:t>
              </a:r>
              <a:endParaRPr lang="en-US" sz="7200" b="1">
                <a:ln>
                  <a:solidFill>
                    <a:sysClr val="windowText" lastClr="000000"/>
                  </a:solidFill>
                </a:ln>
                <a:solidFill>
                  <a:srgbClr val="FBDA02"/>
                </a:solidFill>
                <a:latin typeface="iCiel Pony" panose="02000000000000000000" pitchFamily="2" charset="0"/>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endParaRPr lang="en-US" sz="6000">
                <a:ln w="127000">
                  <a:solidFill>
                    <a:schemeClr val="bg1"/>
                  </a:solidFill>
                </a:ln>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rgbClr val="FFD4B2"/>
                  </a:solidFill>
                </a:rPr>
                <a:t>Chia sẻ trước lớp</a:t>
              </a:r>
              <a:endParaRPr lang="en-US" sz="6000">
                <a:ln>
                  <a:solidFill>
                    <a:sysClr val="windowText" lastClr="000000"/>
                  </a:solidFill>
                </a:ln>
                <a:solidFill>
                  <a:srgbClr val="FFD4B2"/>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ntent Placeholder 2"/>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p:cNvSpPr txBox="1"/>
          <p:nvPr/>
        </p:nvSpPr>
        <p:spPr>
          <a:xfrm>
            <a:off x="6943539" y="214894"/>
            <a:ext cx="10752562" cy="77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Calibri" panose="020F0502020204030204"/>
                <a:ea typeface="+mj-ea"/>
                <a:cs typeface="+mj-cs"/>
              </a:rPr>
              <a:t>MẪU:</a:t>
            </a:r>
            <a:endParaRPr kumimoji="0" lang="en-US" sz="2800" b="1" i="0" u="none" strike="noStrike" kern="1200" cap="none" spc="0" normalizeH="0" baseline="0" noProof="0">
              <a:ln>
                <a:noFill/>
              </a:ln>
              <a:solidFill>
                <a:srgbClr val="FF0000"/>
              </a:solidFill>
              <a:effectLst/>
              <a:uLnTx/>
              <a:uFillTx/>
              <a:latin typeface="Calibri" panose="020F0502020204030204"/>
              <a:ea typeface="+mj-ea"/>
              <a:cs typeface="+mj-cs"/>
            </a:endParaRPr>
          </a:p>
        </p:txBody>
      </p:sp>
      <p:sp>
        <p:nvSpPr>
          <p:cNvPr id="70" name="Title 1"/>
          <p:cNvSpPr txBox="1"/>
          <p:nvPr/>
        </p:nvSpPr>
        <p:spPr>
          <a:xfrm>
            <a:off x="786743" y="961902"/>
            <a:ext cx="10752562" cy="5296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r>
              <a:rPr lang="vi-VN" sz="2400">
                <a:latin typeface="ArialMT"/>
              </a:rPr>
              <a:t>a. Em đã có dịp đi thăm Vịnh Hạ Long.</a:t>
            </a:r>
            <a:endParaRPr lang="en-US" sz="2400">
              <a:latin typeface="ArialMT"/>
            </a:endParaRPr>
          </a:p>
          <a:p>
            <a:pPr lvl="0" algn="just"/>
            <a:endParaRPr lang="en-US" sz="2400">
              <a:latin typeface="ArialMT"/>
            </a:endParaRPr>
          </a:p>
          <a:p>
            <a:pPr lvl="0" algn="just"/>
            <a:r>
              <a:rPr lang="vi-VN" sz="2400">
                <a:latin typeface="ArialMT"/>
              </a:rPr>
              <a:t>b. Em đã quan sát một buổi trong ngày.</a:t>
            </a:r>
            <a:endParaRPr lang="en-US" sz="2400">
              <a:latin typeface="ArialMT"/>
            </a:endParaRPr>
          </a:p>
          <a:p>
            <a:pPr lvl="0" algn="just"/>
            <a:endParaRPr lang="en-US" sz="2400">
              <a:latin typeface="ArialMT"/>
            </a:endParaRPr>
          </a:p>
          <a:p>
            <a:pPr lvl="0" algn="just"/>
            <a:r>
              <a:rPr lang="vi-VN" sz="2400">
                <a:latin typeface="ArialMT"/>
              </a:rPr>
              <a:t>c. Em đã quan sát theo trình tự đặc điểm nổi bật của cảnh.      </a:t>
            </a:r>
            <a:endParaRPr lang="en-US" sz="2400">
              <a:latin typeface="ArialMT"/>
            </a:endParaRPr>
          </a:p>
          <a:p>
            <a:pPr lvl="0" algn="just"/>
            <a:r>
              <a:rPr lang="en-US" sz="2400">
                <a:latin typeface="ArialMT"/>
              </a:rPr>
              <a:t>	</a:t>
            </a:r>
            <a:r>
              <a:rPr lang="vi-VN" sz="2400">
                <a:latin typeface="ArialMT"/>
              </a:rPr>
              <a:t>Các đảo nơi đây không chỉ đứng chơ vơ, tách rời và biệt lập mà còn tập trung túm tụm lại với nhau, uốn lượn từng khúc, từng khúc, nối với nhau tạo ra những con rồng khổng lồ đang cuộn mình trên mặt biển xanh.      </a:t>
            </a:r>
            <a:endParaRPr lang="en-US" sz="2400">
              <a:latin typeface="ArialMT"/>
            </a:endParaRPr>
          </a:p>
          <a:p>
            <a:pPr lvl="0" algn="just"/>
            <a:r>
              <a:rPr lang="en-US" sz="2400">
                <a:latin typeface="ArialMT"/>
              </a:rPr>
              <a:t>	</a:t>
            </a:r>
            <a:r>
              <a:rPr lang="vi-VN" sz="2400">
                <a:latin typeface="ArialMT"/>
              </a:rPr>
              <a:t>Đi vào từng hòn đảo ta càng ngạc nhiên và thích thú khi chiêm ngưỡng những hang động thiên tạo. Một sản phẩm của sự kết hợp đá và nước. Vào hang chúng ta như lạc vào một thế giới huyền ảo và diệu kì. Trên vòm hang cao, rộng hình thành vô số vết lõm tròn như dấu chân của trăm ngàn con voi khổng lồ.Dưới mặt đất, những mảng đá, núi đá thi nhau mọc lên nhọn hoắt như lưỡi mác. Chúng tập kết lại với nhau tạo thành một rừng chông thiên nhiên trên mặt đất. Đỏ rực và lung linh. </a:t>
            </a:r>
            <a:r>
              <a:rPr lang="vi-VN" sz="2400">
                <a:solidFill>
                  <a:prstClr val="black"/>
                </a:solidFill>
                <a:latin typeface="ArialMT"/>
              </a:rPr>
              <a:t>Thiên nhiên vốn đã kì lạ lại được con người khoác thêm vẻ lung linh, huyền ảo nhờ ánh đèn trông lại càng kì vĩ và hấp dẫn...</a:t>
            </a:r>
            <a:endParaRPr kumimoji="0" lang="en-US" sz="2400" i="0" u="none" strike="noStrike" kern="1200" cap="none" spc="0" normalizeH="0" baseline="0" noProof="0">
              <a:ln>
                <a:noFill/>
              </a:ln>
              <a:effectLst/>
              <a:uLnTx/>
              <a:uFillTx/>
              <a:latin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Content Placeholder 2"/>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itle 1"/>
          <p:cNvSpPr txBox="1"/>
          <p:nvPr/>
        </p:nvSpPr>
        <p:spPr>
          <a:xfrm>
            <a:off x="786743" y="384058"/>
            <a:ext cx="10752562" cy="7709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panose="020F0502020204030204"/>
                <a:ea typeface="+mj-ea"/>
                <a:cs typeface="+mj-cs"/>
              </a:rPr>
              <a:t>MẪU:</a:t>
            </a:r>
            <a:endParaRPr kumimoji="0" lang="en-US" sz="28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70" name="Title 1"/>
          <p:cNvSpPr txBox="1"/>
          <p:nvPr/>
        </p:nvSpPr>
        <p:spPr>
          <a:xfrm>
            <a:off x="786743" y="1811058"/>
            <a:ext cx="10752562" cy="36041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MT"/>
                <a:ea typeface="+mj-ea"/>
                <a:cs typeface="+mj-cs"/>
              </a:rPr>
              <a:t>d. Em sử dụng các giác quan: thị giác.</a:t>
            </a:r>
            <a:endParaRPr kumimoji="0" lang="en-US" sz="2800" b="0" i="0" u="none" strike="noStrike" kern="1200" cap="none" spc="0" normalizeH="0" baseline="0" noProof="0">
              <a:ln>
                <a:noFill/>
              </a:ln>
              <a:solidFill>
                <a:prstClr val="black"/>
              </a:solidFill>
              <a:effectLst/>
              <a:uLnTx/>
              <a:uFillTx/>
              <a:latin typeface="ArialMT"/>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defRPr/>
            </a:pPr>
            <a:endParaRPr kumimoji="0" lang="en-US" sz="2800" b="0" i="0" u="none" strike="noStrike" kern="1200" cap="none" spc="0" normalizeH="0" baseline="0" noProof="0">
              <a:ln>
                <a:noFill/>
              </a:ln>
              <a:solidFill>
                <a:prstClr val="black"/>
              </a:solidFill>
              <a:effectLst/>
              <a:uLnTx/>
              <a:uFillTx/>
              <a:latin typeface="ArialMT"/>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ArialMT"/>
                <a:ea typeface="+mj-ea"/>
                <a:cs typeface="+mj-cs"/>
              </a:rPr>
              <a:t>e. Cảnh vật có đặc điểm nổi bật: Các đảo nơi đây không chỉ đứng chơ vơ, tách rời và biệt lập mà còn tập trung túm tụm lại với nhau, uốn lượn từng khúc, từng khúc, nối với nhau tạo ra những con rồng khổng lồ đang cuộn mình trên mặt biển xanh.</a:t>
            </a:r>
            <a:endParaRPr kumimoji="0" lang="en-US" sz="28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2343527"/>
            <a:ext cx="10189028" cy="938462"/>
            <a:chOff x="3962029" y="1223945"/>
            <a:chExt cx="3713018" cy="938462"/>
          </a:xfrm>
        </p:grpSpPr>
        <p:sp>
          <p:nvSpPr>
            <p:cNvPr id="6" name="TextBox 5"/>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Vận dụng</a:t>
              </a:r>
              <a:endParaRPr lang="en-US" sz="48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endParaRPr>
            </a:p>
          </p:txBody>
        </p:sp>
        <p:sp>
          <p:nvSpPr>
            <p:cNvPr id="7" name="TextBox 6"/>
            <p:cNvSpPr txBox="1"/>
            <p:nvPr/>
          </p:nvSpPr>
          <p:spPr>
            <a:xfrm>
              <a:off x="3962029" y="1223945"/>
              <a:ext cx="3713018" cy="938462"/>
            </a:xfrm>
            <a:prstGeom prst="rect">
              <a:avLst/>
            </a:prstGeom>
            <a:noFill/>
          </p:spPr>
          <p:txBody>
            <a:bodyPr wrap="square" rtlCol="0">
              <a:spAutoFit/>
            </a:bodyPr>
            <a:lstStyle/>
            <a:p>
              <a:pPr algn="ctr">
                <a:lnSpc>
                  <a:spcPct val="120000"/>
                </a:lnSpc>
              </a:pPr>
              <a:r>
                <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Vận dụng</a:t>
              </a:r>
              <a:endParaRPr lang="en-US" sz="48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72" y="1151553"/>
            <a:ext cx="11620995" cy="770948"/>
          </a:xfrm>
        </p:spPr>
        <p:txBody>
          <a:bodyPr vert="horz" lIns="91440" tIns="45720" rIns="91440" bIns="45720" rtlCol="0" anchor="ctr">
            <a:noAutofit/>
          </a:bodyPr>
          <a:lstStyle/>
          <a:p>
            <a:r>
              <a:rPr lang="en-US" sz="3200">
                <a:ln>
                  <a:solidFill>
                    <a:sysClr val="windowText" lastClr="000000"/>
                  </a:solidFill>
                </a:ln>
                <a:solidFill>
                  <a:srgbClr val="F5D689"/>
                </a:solidFill>
                <a:latin typeface="iCiel Pony" panose="02000000000000000000" pitchFamily="2" charset="0"/>
              </a:rPr>
              <a:t>Tìm hiểu và chia sẻ thông tin, hình ảnh về phố cổ Hội An theo gợi ý:</a:t>
            </a:r>
            <a:endParaRPr lang="en-US" sz="3200">
              <a:ln>
                <a:solidFill>
                  <a:sysClr val="windowText" lastClr="000000"/>
                </a:solidFill>
              </a:ln>
              <a:solidFill>
                <a:srgbClr val="F5D689"/>
              </a:solidFill>
              <a:latin typeface="iCiel Pony" panose="02000000000000000000" pitchFamily="2" charset="0"/>
            </a:endParaRPr>
          </a:p>
        </p:txBody>
      </p:sp>
      <p:pic>
        <p:nvPicPr>
          <p:cNvPr id="29"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sp>
        <p:nvSpPr>
          <p:cNvPr id="10" name="Rounded Rectangle 9"/>
          <p:cNvSpPr/>
          <p:nvPr/>
        </p:nvSpPr>
        <p:spPr>
          <a:xfrm>
            <a:off x="255640" y="769257"/>
            <a:ext cx="11680721" cy="4252686"/>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223159" y="1414485"/>
            <a:ext cx="9524010" cy="2554545"/>
          </a:xfrm>
          <a:prstGeom prst="rect">
            <a:avLst/>
          </a:prstGeom>
          <a:noFill/>
        </p:spPr>
        <p:txBody>
          <a:bodyPr wrap="square" rtlCol="0">
            <a:spAutoFit/>
          </a:bodyPr>
          <a:lstStyle/>
          <a:p>
            <a:pPr algn="l"/>
            <a:r>
              <a:rPr lang="vi-VN" sz="4000" b="1" i="0" u="none" strike="noStrike" baseline="0">
                <a:solidFill>
                  <a:srgbClr val="FF4D33"/>
                </a:solidFill>
                <a:latin typeface="Arial-Rounded-Bold"/>
              </a:rPr>
              <a:t>1. </a:t>
            </a:r>
            <a:r>
              <a:rPr lang="vi-VN" sz="4000" b="1" i="0" u="none" strike="noStrike" baseline="0">
                <a:solidFill>
                  <a:srgbClr val="000000"/>
                </a:solidFill>
                <a:latin typeface="Arial-BoldMT"/>
              </a:rPr>
              <a:t>Chọn và đặt tên cho 1 – 2 tranh, ảnh về tuổi thơ của em.</a:t>
            </a:r>
            <a:endParaRPr lang="vi-VN" sz="4000" b="1" i="0" u="none" strike="noStrike" baseline="0">
              <a:solidFill>
                <a:srgbClr val="000000"/>
              </a:solidFill>
              <a:latin typeface="Arial-BoldMT"/>
            </a:endParaRPr>
          </a:p>
          <a:p>
            <a:pPr algn="l"/>
            <a:r>
              <a:rPr lang="vi-VN" sz="4000" b="1" i="0" u="none" strike="noStrike" baseline="0">
                <a:solidFill>
                  <a:srgbClr val="FF4D33"/>
                </a:solidFill>
                <a:latin typeface="Arial-Rounded-Bold"/>
              </a:rPr>
              <a:t>2. </a:t>
            </a:r>
            <a:r>
              <a:rPr lang="vi-VN" sz="4000" b="1" i="0" u="none" strike="noStrike" baseline="0">
                <a:solidFill>
                  <a:srgbClr val="000000"/>
                </a:solidFill>
                <a:latin typeface="Arial-BoldMT"/>
              </a:rPr>
              <a:t>Cùng các bạn mở triển lãm “Khung trời tuổi thơ”.</a:t>
            </a:r>
            <a:endParaRPr lang="en-US" sz="4000"/>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1" cstate="print">
            <a:extLst>
              <a:ext uri="{28A0092B-C50C-407E-A947-70E740481C1C}">
                <a14:useLocalDpi xmlns:a14="http://schemas.microsoft.com/office/drawing/2010/main" val="0"/>
              </a:ext>
            </a:extLst>
          </a:blip>
          <a:srcRect t="19593"/>
          <a:stretch>
            <a:fillRect/>
          </a:stretch>
        </p:blipFill>
        <p:spPr>
          <a:xfrm>
            <a:off x="1479092" y="0"/>
            <a:ext cx="9233817" cy="6858000"/>
          </a:xfrm>
          <a:prstGeom prst="rect">
            <a:avLst/>
          </a:prstGeom>
        </p:spPr>
      </p:pic>
      <p:sp>
        <p:nvSpPr>
          <p:cNvPr id="19" name="Title 1"/>
          <p:cNvSpPr txBox="1"/>
          <p:nvPr/>
        </p:nvSpPr>
        <p:spPr>
          <a:xfrm>
            <a:off x="2974289" y="3118986"/>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rPr>
              <a:t>triển lãm “Khung trời tuổi thơ”.</a:t>
            </a:r>
            <a:endParaRPr lang="en-US" sz="4800" b="1">
              <a:ln w="111125">
                <a:solidFill>
                  <a:schemeClr val="bg1"/>
                </a:solidFill>
              </a:ln>
              <a:solidFill>
                <a:schemeClr val="bg1"/>
              </a:solidFill>
              <a:effectLst>
                <a:outerShdw blurRad="38100" dist="38100" dir="2700000" algn="tl">
                  <a:srgbClr val="000000">
                    <a:alpha val="43137"/>
                  </a:srgbClr>
                </a:outerShdw>
              </a:effectLst>
              <a:latin typeface="UTM Mother" panose="02040603050506020204" pitchFamily="18" charset="0"/>
            </a:endParaRPr>
          </a:p>
        </p:txBody>
      </p:sp>
      <p:sp>
        <p:nvSpPr>
          <p:cNvPr id="20" name="Title 1"/>
          <p:cNvSpPr txBox="1"/>
          <p:nvPr/>
        </p:nvSpPr>
        <p:spPr>
          <a:xfrm>
            <a:off x="2974289" y="3451863"/>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b="1">
              <a:latin typeface="UTM Mother" panose="02040603050506020204" pitchFamily="18" charset="0"/>
            </a:endParaRPr>
          </a:p>
        </p:txBody>
      </p:sp>
      <p:pic>
        <p:nvPicPr>
          <p:cNvPr id="6" name="Picture 5" descr="A group of flowers&#10;&#10;Description automatically generated with low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1416" y="5185862"/>
            <a:ext cx="12125852" cy="1925401"/>
          </a:xfrm>
          <a:prstGeom prst="rect">
            <a:avLst/>
          </a:prstGeom>
        </p:spPr>
      </p:pic>
      <p:sp>
        <p:nvSpPr>
          <p:cNvPr id="8" name="Title 1"/>
          <p:cNvSpPr txBox="1"/>
          <p:nvPr/>
        </p:nvSpPr>
        <p:spPr>
          <a:xfrm>
            <a:off x="3003317" y="3101637"/>
            <a:ext cx="6214394" cy="75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T</a:t>
            </a:r>
            <a:r>
              <a:rPr lang="vi-VN"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rPr>
              <a:t>riển lãm “Khung trời tuổi thơ”.</a:t>
            </a:r>
            <a:endParaRPr lang="en-US" sz="4800" b="1">
              <a:gradFill>
                <a:gsLst>
                  <a:gs pos="0">
                    <a:srgbClr val="F94A29"/>
                  </a:gs>
                  <a:gs pos="38000">
                    <a:srgbClr val="FFB84C"/>
                  </a:gs>
                  <a:gs pos="54000">
                    <a:srgbClr val="F6FA70"/>
                  </a:gs>
                  <a:gs pos="72000">
                    <a:srgbClr val="00DFA2"/>
                  </a:gs>
                  <a:gs pos="97000">
                    <a:srgbClr val="F266AB"/>
                  </a:gs>
                </a:gsLst>
                <a:lin ang="21594000" scaled="0"/>
              </a:gradFill>
              <a:latin typeface="UTM Mother" panose="02040603050506020204" pitchFamily="18" charset="0"/>
            </a:endParaRPr>
          </a:p>
        </p:txBody>
      </p:sp>
      <p:sp>
        <p:nvSpPr>
          <p:cNvPr id="2" name="TextBox 1"/>
          <p:cNvSpPr txBox="1"/>
          <p:nvPr/>
        </p:nvSpPr>
        <p:spPr>
          <a:xfrm>
            <a:off x="3541486" y="4105838"/>
            <a:ext cx="5007427" cy="1569660"/>
          </a:xfrm>
          <a:prstGeom prst="rect">
            <a:avLst/>
          </a:prstGeom>
          <a:noFill/>
        </p:spPr>
        <p:txBody>
          <a:bodyPr wrap="square" rtlCol="0">
            <a:spAutoFit/>
          </a:bodyPr>
          <a:lstStyle/>
          <a:p>
            <a:pPr algn="ctr"/>
            <a:r>
              <a:rPr lang="en-US" sz="3200" b="1"/>
              <a:t>Trưng bày sản phẩm sưu tầm được theo kỹ thuật phòng tranh</a:t>
            </a:r>
            <a:endParaRPr lang="en-US" sz="3200" b="1"/>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sp>
        <p:nvSpPr>
          <p:cNvPr id="3" name="Title 2"/>
          <p:cNvSpPr>
            <a:spLocks noGrp="1"/>
          </p:cNvSpPr>
          <p:nvPr>
            <p:ph type="title"/>
          </p:nvPr>
        </p:nvSpPr>
        <p:spPr>
          <a:xfrm>
            <a:off x="765627" y="205466"/>
            <a:ext cx="10515600" cy="650875"/>
          </a:xfrm>
        </p:spPr>
        <p:txBody>
          <a:bodyPr>
            <a:normAutofit/>
          </a:bodyPr>
          <a:lstStyle/>
          <a:p>
            <a:pPr algn="ctr"/>
            <a:r>
              <a:rPr lang="en-US" sz="3200" b="1">
                <a:ln w="10160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Phòng tranh của em</a:t>
            </a:r>
            <a:endParaRPr lang="en-US" sz="3200" b="1">
              <a:ln w="10160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endParaRPr>
          </a:p>
        </p:txBody>
      </p:sp>
      <p:sp>
        <p:nvSpPr>
          <p:cNvPr id="7" name="Title 2"/>
          <p:cNvSpPr txBox="1"/>
          <p:nvPr/>
        </p:nvSpPr>
        <p:spPr>
          <a:xfrm>
            <a:off x="765629" y="205467"/>
            <a:ext cx="10515600" cy="650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ln>
                  <a:solidFill>
                    <a:schemeClr val="tx1"/>
                  </a:solidFill>
                </a:ln>
                <a:solidFill>
                  <a:srgbClr val="F6FA70"/>
                </a:solidFill>
                <a:latin typeface="SVN-Gretoon" panose="02040603050506020204" pitchFamily="18" charset="0"/>
              </a:rPr>
              <a:t>Phòng tranh của em</a:t>
            </a:r>
            <a:endParaRPr lang="en-US" sz="3200" b="1">
              <a:ln>
                <a:solidFill>
                  <a:schemeClr val="tx1"/>
                </a:solidFill>
              </a:ln>
              <a:solidFill>
                <a:srgbClr val="F6FA70"/>
              </a:solidFill>
              <a:latin typeface="SVN-Gretoon" panose="02040603050506020204" pitchFamily="18" charset="0"/>
            </a:endParaRPr>
          </a:p>
        </p:txBody>
      </p:sp>
      <p:grpSp>
        <p:nvGrpSpPr>
          <p:cNvPr id="11" name="Group 10"/>
          <p:cNvGrpSpPr/>
          <p:nvPr/>
        </p:nvGrpSpPr>
        <p:grpSpPr>
          <a:xfrm>
            <a:off x="60520" y="856341"/>
            <a:ext cx="3062520" cy="3062520"/>
            <a:chOff x="361700" y="856341"/>
            <a:chExt cx="3062520" cy="3062520"/>
          </a:xfrm>
        </p:grpSpPr>
        <p:sp>
          <p:nvSpPr>
            <p:cNvPr id="10" name="Rectangle 9"/>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700" y="856341"/>
              <a:ext cx="3062520" cy="3062520"/>
            </a:xfrm>
            <a:prstGeom prst="rect">
              <a:avLst/>
            </a:prstGeom>
          </p:spPr>
        </p:pic>
      </p:grpSp>
      <p:grpSp>
        <p:nvGrpSpPr>
          <p:cNvPr id="12" name="Group 11"/>
          <p:cNvGrpSpPr/>
          <p:nvPr/>
        </p:nvGrpSpPr>
        <p:grpSpPr>
          <a:xfrm>
            <a:off x="3109677" y="856342"/>
            <a:ext cx="3062520" cy="3062520"/>
            <a:chOff x="348337" y="856342"/>
            <a:chExt cx="3062520" cy="3062520"/>
          </a:xfrm>
        </p:grpSpPr>
        <p:sp>
          <p:nvSpPr>
            <p:cNvPr id="13" name="Rectangle 12"/>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5" name="Group 14"/>
          <p:cNvGrpSpPr/>
          <p:nvPr/>
        </p:nvGrpSpPr>
        <p:grpSpPr>
          <a:xfrm>
            <a:off x="6119578" y="856342"/>
            <a:ext cx="3062520" cy="3062520"/>
            <a:chOff x="348337" y="856342"/>
            <a:chExt cx="3062520" cy="3062520"/>
          </a:xfrm>
        </p:grpSpPr>
        <p:sp>
          <p:nvSpPr>
            <p:cNvPr id="16" name="Rectangle 15"/>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18" name="Group 17"/>
          <p:cNvGrpSpPr/>
          <p:nvPr/>
        </p:nvGrpSpPr>
        <p:grpSpPr>
          <a:xfrm>
            <a:off x="9129480" y="856342"/>
            <a:ext cx="3062520" cy="3062520"/>
            <a:chOff x="348337" y="856342"/>
            <a:chExt cx="3062520" cy="3062520"/>
          </a:xfrm>
        </p:grpSpPr>
        <p:sp>
          <p:nvSpPr>
            <p:cNvPr id="19" name="Rectangle 18"/>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1" name="Group 20"/>
          <p:cNvGrpSpPr/>
          <p:nvPr/>
        </p:nvGrpSpPr>
        <p:grpSpPr>
          <a:xfrm>
            <a:off x="0" y="4005941"/>
            <a:ext cx="3062520" cy="3062520"/>
            <a:chOff x="348337" y="856342"/>
            <a:chExt cx="3062520" cy="3062520"/>
          </a:xfrm>
        </p:grpSpPr>
        <p:sp>
          <p:nvSpPr>
            <p:cNvPr id="22" name="Rectangle 21"/>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4" name="Group 23"/>
          <p:cNvGrpSpPr/>
          <p:nvPr/>
        </p:nvGrpSpPr>
        <p:grpSpPr>
          <a:xfrm>
            <a:off x="3062520" y="4005941"/>
            <a:ext cx="3062520" cy="3062520"/>
            <a:chOff x="348337" y="856342"/>
            <a:chExt cx="3062520" cy="3062520"/>
          </a:xfrm>
        </p:grpSpPr>
        <p:sp>
          <p:nvSpPr>
            <p:cNvPr id="25" name="Rectangle 24"/>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27" name="Group 26"/>
          <p:cNvGrpSpPr/>
          <p:nvPr/>
        </p:nvGrpSpPr>
        <p:grpSpPr>
          <a:xfrm>
            <a:off x="6072421" y="4005941"/>
            <a:ext cx="3062520" cy="3062520"/>
            <a:chOff x="348337" y="856342"/>
            <a:chExt cx="3062520" cy="3062520"/>
          </a:xfrm>
        </p:grpSpPr>
        <p:sp>
          <p:nvSpPr>
            <p:cNvPr id="28" name="Rectangle 27"/>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grpSp>
        <p:nvGrpSpPr>
          <p:cNvPr id="30" name="Group 29"/>
          <p:cNvGrpSpPr/>
          <p:nvPr/>
        </p:nvGrpSpPr>
        <p:grpSpPr>
          <a:xfrm>
            <a:off x="9082323" y="4005941"/>
            <a:ext cx="3062520" cy="3062520"/>
            <a:chOff x="348337" y="856342"/>
            <a:chExt cx="3062520" cy="3062520"/>
          </a:xfrm>
        </p:grpSpPr>
        <p:sp>
          <p:nvSpPr>
            <p:cNvPr id="31" name="Rectangle 30"/>
            <p:cNvSpPr/>
            <p:nvPr/>
          </p:nvSpPr>
          <p:spPr>
            <a:xfrm>
              <a:off x="673100" y="1866900"/>
              <a:ext cx="2374900"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37" y="856342"/>
              <a:ext cx="3062520" cy="306252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500"/>
                                        <p:tgtEl>
                                          <p:spTgt spid="11"/>
                                        </p:tgtEl>
                                      </p:cBhvr>
                                    </p:animEffect>
                                  </p:childTnLst>
                                </p:cTn>
                              </p:par>
                            </p:childTnLst>
                          </p:cTn>
                        </p:par>
                        <p:par>
                          <p:cTn id="17" fill="hold">
                            <p:stCondLst>
                              <p:cond delay="1000"/>
                            </p:stCondLst>
                            <p:childTnLst>
                              <p:par>
                                <p:cTn id="18" presetID="6" presetClass="entr" presetSubtype="32"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out)">
                                      <p:cBhvr>
                                        <p:cTn id="20" dur="500"/>
                                        <p:tgtEl>
                                          <p:spTgt spid="12"/>
                                        </p:tgtEl>
                                      </p:cBhvr>
                                    </p:animEffec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cTn>
                              </p:par>
                            </p:childTnLst>
                          </p:cTn>
                        </p:par>
                        <p:par>
                          <p:cTn id="25" fill="hold">
                            <p:stCondLst>
                              <p:cond delay="2000"/>
                            </p:stCondLst>
                            <p:childTnLst>
                              <p:par>
                                <p:cTn id="26" presetID="6" presetClass="entr" presetSubtype="32"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out)">
                                      <p:cBhvr>
                                        <p:cTn id="28" dur="500"/>
                                        <p:tgtEl>
                                          <p:spTgt spid="18"/>
                                        </p:tgtEl>
                                      </p:cBhvr>
                                    </p:animEffec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out)">
                                      <p:cBhvr>
                                        <p:cTn id="32" dur="500"/>
                                        <p:tgtEl>
                                          <p:spTgt spid="21"/>
                                        </p:tgtEl>
                                      </p:cBhvr>
                                    </p:animEffect>
                                  </p:childTnLst>
                                </p:cTn>
                              </p:par>
                            </p:childTnLst>
                          </p:cTn>
                        </p:par>
                        <p:par>
                          <p:cTn id="33" fill="hold">
                            <p:stCondLst>
                              <p:cond delay="3000"/>
                            </p:stCondLst>
                            <p:childTnLst>
                              <p:par>
                                <p:cTn id="34" presetID="6" presetClass="entr" presetSubtype="3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out)">
                                      <p:cBhvr>
                                        <p:cTn id="36" dur="500"/>
                                        <p:tgtEl>
                                          <p:spTgt spid="24"/>
                                        </p:tgtEl>
                                      </p:cBhvr>
                                    </p:animEffec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circle(out)">
                                      <p:cBhvr>
                                        <p:cTn id="40" dur="500"/>
                                        <p:tgtEl>
                                          <p:spTgt spid="27"/>
                                        </p:tgtEl>
                                      </p:cBhvr>
                                    </p:animEffect>
                                  </p:childTnLst>
                                </p:cTn>
                              </p:par>
                            </p:childTnLst>
                          </p:cTn>
                        </p:par>
                        <p:par>
                          <p:cTn id="41" fill="hold">
                            <p:stCondLst>
                              <p:cond delay="4000"/>
                            </p:stCondLst>
                            <p:childTnLst>
                              <p:par>
                                <p:cTn id="42" presetID="6" presetClass="entr" presetSubtype="32"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out)">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w="127000">
                    <a:solidFill>
                      <a:schemeClr val="bg1"/>
                    </a:solidFill>
                  </a:ln>
                  <a:solidFill>
                    <a:schemeClr val="bg1"/>
                  </a:solidFill>
                  <a:effectLst>
                    <a:outerShdw blurRad="38100" dist="38100" dir="2700000" algn="tl">
                      <a:srgbClr val="000000">
                        <a:alpha val="43137"/>
                      </a:srgbClr>
                    </a:outerShdw>
                  </a:effectLst>
                </a:rPr>
                <a:t>Chia sẻ trước lớp</a:t>
              </a:r>
              <a:endParaRPr lang="en-US" sz="6000">
                <a:ln w="127000">
                  <a:solidFill>
                    <a:schemeClr val="bg1"/>
                  </a:solidFill>
                </a:ln>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6000">
                  <a:ln>
                    <a:solidFill>
                      <a:sysClr val="windowText" lastClr="000000"/>
                    </a:solidFill>
                  </a:ln>
                  <a:solidFill>
                    <a:srgbClr val="FFD4B2"/>
                  </a:solidFill>
                </a:rPr>
                <a:t>Chia sẻ trước lớp</a:t>
              </a:r>
              <a:endParaRPr lang="en-US" sz="6000">
                <a:ln>
                  <a:solidFill>
                    <a:sysClr val="windowText" lastClr="000000"/>
                  </a:solidFill>
                </a:ln>
                <a:solidFill>
                  <a:srgbClr val="FFD4B2"/>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12192000" cy="6858000"/>
          </a:xfrm>
        </p:spPr>
      </p:pic>
      <p:grpSp>
        <p:nvGrpSpPr>
          <p:cNvPr id="5" name="Group 4"/>
          <p:cNvGrpSpPr/>
          <p:nvPr/>
        </p:nvGrpSpPr>
        <p:grpSpPr>
          <a:xfrm>
            <a:off x="1001486" y="1913717"/>
            <a:ext cx="10189028" cy="2089169"/>
            <a:chOff x="3962029" y="1191301"/>
            <a:chExt cx="3713018" cy="2089169"/>
          </a:xfrm>
        </p:grpSpPr>
        <p:sp>
          <p:nvSpPr>
            <p:cNvPr id="6" name="TextBox 5"/>
            <p:cNvSpPr txBox="1"/>
            <p:nvPr/>
          </p:nvSpPr>
          <p:spPr>
            <a:xfrm>
              <a:off x="3962029" y="1223945"/>
              <a:ext cx="3713018" cy="2056525"/>
            </a:xfrm>
            <a:prstGeom prst="rect">
              <a:avLst/>
            </a:prstGeom>
            <a:noFill/>
          </p:spPr>
          <p:txBody>
            <a:bodyPr wrap="square" rtlCol="0">
              <a:spAutoFit/>
            </a:bodyPr>
            <a:lstStyle/>
            <a:p>
              <a:pPr algn="ctr">
                <a:lnSpc>
                  <a:spcPct val="120000"/>
                </a:lnSpc>
              </a:pPr>
              <a:r>
                <a:rPr lang="en-US" sz="3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Nhận xét về cách </a:t>
              </a:r>
              <a:br>
                <a:rPr lang="en-US" sz="3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br>
              <a:r>
                <a:rPr lang="en-US" sz="3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rPr>
                <a:t>quan sát trong bài văn tả một cảnh đẹp trong tự nhiên</a:t>
              </a:r>
              <a:endParaRPr lang="en-US" sz="3600" b="1">
                <a:ln w="1206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cs typeface="Arial" panose="020B0604020202020204" pitchFamily="34" charset="0"/>
              </a:endParaRPr>
            </a:p>
          </p:txBody>
        </p:sp>
        <p:sp>
          <p:nvSpPr>
            <p:cNvPr id="7" name="TextBox 6"/>
            <p:cNvSpPr txBox="1"/>
            <p:nvPr/>
          </p:nvSpPr>
          <p:spPr>
            <a:xfrm>
              <a:off x="3962029" y="1191301"/>
              <a:ext cx="3713018" cy="2056525"/>
            </a:xfrm>
            <a:prstGeom prst="rect">
              <a:avLst/>
            </a:prstGeom>
            <a:noFill/>
          </p:spPr>
          <p:txBody>
            <a:bodyPr wrap="square" rtlCol="0">
              <a:spAutoFit/>
            </a:bodyPr>
            <a:lstStyle/>
            <a:p>
              <a:pPr algn="ctr">
                <a:lnSpc>
                  <a:spcPct val="120000"/>
                </a:lnSpc>
              </a:pPr>
              <a:r>
                <a:rPr lang="en-US" sz="36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Nhận xét về cách </a:t>
              </a:r>
              <a:br>
                <a:rPr lang="en-US" sz="36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br>
              <a:r>
                <a:rPr lang="en-US" sz="36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rPr>
                <a:t>quan sát trong bài văn tả một cảnh đẹp trong tự nhiên</a:t>
              </a:r>
              <a:endParaRPr lang="en-US" sz="3600" b="1">
                <a:gradFill>
                  <a:gsLst>
                    <a:gs pos="0">
                      <a:srgbClr val="F94A29"/>
                    </a:gs>
                    <a:gs pos="15000">
                      <a:srgbClr val="FFB84C"/>
                    </a:gs>
                    <a:gs pos="46000">
                      <a:srgbClr val="00DFA2"/>
                    </a:gs>
                    <a:gs pos="30000">
                      <a:srgbClr val="FCE22A"/>
                    </a:gs>
                    <a:gs pos="62000">
                      <a:srgbClr val="2CD3E1"/>
                    </a:gs>
                    <a:gs pos="77000">
                      <a:srgbClr val="D61355"/>
                    </a:gs>
                    <a:gs pos="92000">
                      <a:srgbClr val="F266AB"/>
                    </a:gs>
                  </a:gsLst>
                  <a:lin ang="21594000" scaled="0"/>
                </a:gradFill>
                <a:effectLst>
                  <a:innerShdw blurRad="114300">
                    <a:prstClr val="black"/>
                  </a:innerShdw>
                </a:effectLst>
                <a:latin typeface="SVN-Gretoon" panose="02040603050506020204" pitchFamily="18"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17" name="Picture 16"/>
          <p:cNvPicPr>
            <a:picLocks noChangeAspect="1"/>
          </p:cNvPicPr>
          <p:nvPr/>
        </p:nvPicPr>
        <p:blipFill>
          <a:blip r:embed="rId3"/>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endPar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pic>
        <p:nvPicPr>
          <p:cNvPr id="29" name="Picture 28" descr="A group of flowers&#10;&#10;Description automatically generated with low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775832" y="1657088"/>
            <a:ext cx="8630919" cy="923331"/>
            <a:chOff x="-716245" y="1869857"/>
            <a:chExt cx="7265378" cy="5773418"/>
          </a:xfrm>
        </p:grpSpPr>
        <p:sp>
          <p:nvSpPr>
            <p:cNvPr id="12" name="TextBox 11"/>
            <p:cNvSpPr txBox="1"/>
            <p:nvPr/>
          </p:nvSpPr>
          <p:spPr>
            <a:xfrm>
              <a:off x="-716245" y="1869863"/>
              <a:ext cx="7265378" cy="5773412"/>
            </a:xfrm>
            <a:prstGeom prst="rect">
              <a:avLst/>
            </a:prstGeom>
            <a:noFill/>
          </p:spPr>
          <p:txBody>
            <a:bodyPr wrap="square">
              <a:spAutoFit/>
            </a:bodyPr>
            <a:lstStyle/>
            <a:p>
              <a:pPr algn="ctr"/>
              <a:r>
                <a:rPr lang="en-US" sz="54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p:cNvSpPr txBox="1"/>
            <p:nvPr/>
          </p:nvSpPr>
          <p:spPr>
            <a:xfrm>
              <a:off x="-716245" y="1869857"/>
              <a:ext cx="7265376" cy="5773413"/>
            </a:xfrm>
            <a:prstGeom prst="rect">
              <a:avLst/>
            </a:prstGeom>
            <a:noFill/>
          </p:spPr>
          <p:txBody>
            <a:bodyPr wrap="square">
              <a:spAutoFit/>
            </a:bodyPr>
            <a:lstStyle/>
            <a:p>
              <a:pPr algn="ctr"/>
              <a:r>
                <a:rPr lang="en-US" sz="54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54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69" y="124695"/>
            <a:ext cx="10515600" cy="770948"/>
          </a:xfrm>
        </p:spPr>
        <p:txBody>
          <a:bodyPr vert="horz" lIns="91440" tIns="45720" rIns="91440" bIns="45720" rtlCol="0" anchor="ctr">
            <a:normAutofit/>
          </a:bodyPr>
          <a:lstStyle/>
          <a:p>
            <a:r>
              <a:rPr lang="en-US" sz="3200" b="1">
                <a:solidFill>
                  <a:srgbClr val="FF0000"/>
                </a:solidFill>
                <a:latin typeface="+mn-lt"/>
              </a:rPr>
              <a:t>1. Đọc bài văn sau và thực hiện yêu cầu:</a:t>
            </a:r>
            <a:endParaRPr lang="en-US" sz="3200" b="1">
              <a:solidFill>
                <a:srgbClr val="FF0000"/>
              </a:solidFill>
              <a:latin typeface="+mn-lt"/>
            </a:endParaRPr>
          </a:p>
        </p:txBody>
      </p:sp>
      <p:pic>
        <p:nvPicPr>
          <p:cNvPr id="12" name="Content Placeholder 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 y="0"/>
            <a:ext cx="12192001" cy="6858000"/>
          </a:xfr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2287" y="1087425"/>
            <a:ext cx="11026783" cy="5658857"/>
          </a:xfrm>
          <a:prstGeom prst="rect">
            <a:avLst/>
          </a:prstGeom>
          <a:noFill/>
        </p:spPr>
        <p:txBody>
          <a:bodyPr wrap="square" rtlCol="0">
            <a:spAutoFit/>
          </a:bodyPr>
          <a:lstStyle/>
          <a:p>
            <a:pPr indent="457200" algn="just">
              <a:lnSpc>
                <a:spcPct val="110000"/>
              </a:lnSpc>
              <a:spcAft>
                <a:spcPts val="600"/>
              </a:spcAft>
            </a:pPr>
            <a:r>
              <a:rPr lang="en-US" sz="2400"/>
              <a:t>	</a:t>
            </a:r>
            <a:r>
              <a:rPr lang="vi-VN" sz="2400"/>
              <a:t>Hồ T’Nưng là một tuyệt tác của thiên nhiên.</a:t>
            </a:r>
            <a:r>
              <a:rPr lang="en-US" sz="2400"/>
              <a:t> </a:t>
            </a:r>
            <a:r>
              <a:rPr lang="vi-VN" sz="2400"/>
              <a:t>Bốn mùa, hồ mang vẻ đẹp tự nhiên và thơ mộng.</a:t>
            </a:r>
            <a:endParaRPr lang="vi-VN" sz="2400"/>
          </a:p>
          <a:p>
            <a:pPr indent="457200" algn="just">
              <a:lnSpc>
                <a:spcPct val="110000"/>
              </a:lnSpc>
              <a:spcAft>
                <a:spcPts val="600"/>
              </a:spcAft>
            </a:pPr>
            <a:r>
              <a:rPr lang="en-US" sz="2400"/>
              <a:t>	</a:t>
            </a:r>
            <a:r>
              <a:rPr lang="vi-VN" sz="2400"/>
              <a:t>Sáng sớm, khi sương chưa tan, T’Nưng giống</a:t>
            </a:r>
            <a:r>
              <a:rPr lang="en-US" sz="2400"/>
              <a:t> </a:t>
            </a:r>
            <a:r>
              <a:rPr lang="vi-VN" sz="2400"/>
              <a:t>như một thiếu nữ dịu dàng choàng tấm khăn</a:t>
            </a:r>
            <a:r>
              <a:rPr lang="en-US" sz="2400"/>
              <a:t> </a:t>
            </a:r>
            <a:r>
              <a:rPr lang="vi-VN" sz="2400"/>
              <a:t>voan mỏng. Nắng lên, mặt hồ trải rộng, sáng</a:t>
            </a:r>
            <a:r>
              <a:rPr lang="en-US" sz="2400"/>
              <a:t> </a:t>
            </a:r>
            <a:r>
              <a:rPr lang="vi-VN" sz="2400"/>
              <a:t>lấp lánh. Lúc này, viên ngọc bích xanh trong</a:t>
            </a:r>
            <a:r>
              <a:rPr lang="en-US" sz="2400"/>
              <a:t> </a:t>
            </a:r>
            <a:r>
              <a:rPr lang="vi-VN" sz="2400"/>
              <a:t>khổng lồ ấy phản chiếu rõ nét cảnh rừng núi, mây</a:t>
            </a:r>
            <a:r>
              <a:rPr lang="en-US" sz="2400"/>
              <a:t> </a:t>
            </a:r>
            <a:r>
              <a:rPr lang="vi-VN" sz="2400"/>
              <a:t>trời. Hoàng hôn, ráng chiều nhuộm đỏ mặt nước,</a:t>
            </a:r>
            <a:r>
              <a:rPr lang="en-US" sz="2400"/>
              <a:t> </a:t>
            </a:r>
            <a:r>
              <a:rPr lang="vi-VN" sz="2400"/>
              <a:t>gió mơn man theo những gợn sóng lăn tăn, ru</a:t>
            </a:r>
            <a:r>
              <a:rPr lang="en-US" sz="2400"/>
              <a:t> </a:t>
            </a:r>
            <a:r>
              <a:rPr lang="vi-VN" sz="2400"/>
              <a:t>hồ vào giấc ngủ say.</a:t>
            </a:r>
            <a:r>
              <a:rPr lang="en-US" sz="2400"/>
              <a:t> </a:t>
            </a:r>
            <a:endParaRPr lang="en-US" sz="2400"/>
          </a:p>
          <a:p>
            <a:pPr indent="457200" algn="just">
              <a:lnSpc>
                <a:spcPct val="110000"/>
              </a:lnSpc>
              <a:spcAft>
                <a:spcPts val="600"/>
              </a:spcAft>
            </a:pPr>
            <a:r>
              <a:rPr lang="vi-VN" sz="2400"/>
              <a:t>Vào những ngày nắng đẹp, nước trong, ngồi trên thuyền độc mộc có thể</a:t>
            </a:r>
            <a:r>
              <a:rPr lang="en-US" sz="2400"/>
              <a:t> </a:t>
            </a:r>
            <a:r>
              <a:rPr lang="vi-VN" sz="2400"/>
              <a:t>thấy từng đàn cá tung tăng bơi lội hai bên mạn thuyền. Theo thuyền len</a:t>
            </a:r>
            <a:r>
              <a:rPr lang="en-US" sz="2400"/>
              <a:t> </a:t>
            </a:r>
            <a:r>
              <a:rPr lang="vi-VN" sz="2400"/>
              <a:t>lỏi vào sâu trong rừng già, ngắm màu xanh ngút ngàn của cây lá và nghe</a:t>
            </a:r>
            <a:r>
              <a:rPr lang="en-US" sz="2400"/>
              <a:t> </a:t>
            </a:r>
            <a:r>
              <a:rPr lang="vi-VN" sz="2400"/>
              <a:t>tiếng chim hót líu lo, du khách sẽ cảm nhận được nét độc đáo, kì vĩ của hồ</a:t>
            </a:r>
            <a:r>
              <a:rPr lang="en-US" sz="2400"/>
              <a:t> </a:t>
            </a:r>
            <a:r>
              <a:rPr lang="vi-VN" sz="2400"/>
              <a:t>trên núi.</a:t>
            </a:r>
            <a:endParaRPr lang="vi-VN" sz="2400"/>
          </a:p>
          <a:p>
            <a:pPr indent="457200" algn="just">
              <a:lnSpc>
                <a:spcPct val="110000"/>
              </a:lnSpc>
              <a:spcAft>
                <a:spcPts val="600"/>
              </a:spcAft>
            </a:pPr>
            <a:r>
              <a:rPr lang="vi-VN" sz="2400"/>
              <a:t>Hồ T’Nưng xứng đáng là niềm tự hào của người dân Tây Nguyên.</a:t>
            </a:r>
            <a:endParaRPr lang="vi-VN" sz="2400"/>
          </a:p>
          <a:p>
            <a:pPr indent="457200" algn="just">
              <a:lnSpc>
                <a:spcPct val="110000"/>
              </a:lnSpc>
              <a:spcAft>
                <a:spcPts val="600"/>
              </a:spcAft>
            </a:pPr>
            <a:r>
              <a:rPr lang="en-US" sz="2400"/>
              <a:t>								</a:t>
            </a:r>
            <a:r>
              <a:rPr lang="vi-VN" i="1"/>
              <a:t>Theo Nguyên Sơn</a:t>
            </a:r>
            <a:endParaRPr lang="en-US" sz="2400" i="1" dirty="0"/>
          </a:p>
        </p:txBody>
      </p:sp>
      <p:sp>
        <p:nvSpPr>
          <p:cNvPr id="3" name="TextBox 2"/>
          <p:cNvSpPr txBox="1"/>
          <p:nvPr/>
        </p:nvSpPr>
        <p:spPr>
          <a:xfrm>
            <a:off x="831273" y="248559"/>
            <a:ext cx="9345880" cy="523220"/>
          </a:xfrm>
          <a:prstGeom prst="rect">
            <a:avLst/>
          </a:prstGeom>
          <a:noFill/>
        </p:spPr>
        <p:txBody>
          <a:bodyPr wrap="square" rtlCol="0">
            <a:spAutoFit/>
          </a:bodyPr>
          <a:lstStyle/>
          <a:p>
            <a:r>
              <a:rPr lang="en-US" sz="2800" b="1" i="0" u="none" strike="noStrike" baseline="0">
                <a:solidFill>
                  <a:srgbClr val="FF00FF"/>
                </a:solidFill>
                <a:latin typeface="Arial-Rounded-Bold"/>
              </a:rPr>
              <a:t>1. </a:t>
            </a:r>
            <a:r>
              <a:rPr lang="en-US" sz="2800" b="1" i="0" u="none" strike="noStrike" baseline="0">
                <a:solidFill>
                  <a:srgbClr val="000000"/>
                </a:solidFill>
                <a:latin typeface="Arial-BoldMT"/>
              </a:rPr>
              <a:t>Đọc bài văn sau và thực hiện yêu cầu:</a:t>
            </a:r>
            <a:endParaRPr lang="en-US" sz="2800"/>
          </a:p>
        </p:txBody>
      </p:sp>
      <p:pic>
        <p:nvPicPr>
          <p:cNvPr id="5" name="Picture 4"/>
          <p:cNvPicPr>
            <a:picLocks noChangeAspect="1"/>
          </p:cNvPicPr>
          <p:nvPr/>
        </p:nvPicPr>
        <p:blipFill>
          <a:blip r:embed="rId2"/>
          <a:stretch>
            <a:fillRect/>
          </a:stretch>
        </p:blipFill>
        <p:spPr>
          <a:xfrm>
            <a:off x="2632350" y="709685"/>
            <a:ext cx="6608084" cy="49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10515600" cy="769937"/>
          </a:xfrm>
          <a:prstGeom prst="rect">
            <a:avLst/>
          </a:prstGeom>
        </p:spPr>
        <p:txBody>
          <a:bodyPr vert="horz" lIns="91440" tIns="45720" rIns="91440" bIns="45720" rtlCol="0" anchor="ctr">
            <a:normAutofit/>
          </a:bodyPr>
          <a:lstStyle/>
          <a:p>
            <a:r>
              <a:rPr lang="en-US" sz="3200" b="1">
                <a:solidFill>
                  <a:srgbClr val="FF0000"/>
                </a:solidFill>
                <a:latin typeface="+mn-lt"/>
              </a:rPr>
              <a:t>1. Đọc bài văn sau và thực hiện yêu cầu:</a:t>
            </a:r>
            <a:endParaRPr lang="en-US" sz="3200" b="1">
              <a:solidFill>
                <a:srgbClr val="FF0000"/>
              </a:solidFill>
              <a:latin typeface="+mn-lt"/>
            </a:endParaRPr>
          </a:p>
        </p:txBody>
      </p:sp>
      <p:pic>
        <p:nvPicPr>
          <p:cNvPr id="12" name="Content Placeholder 2"/>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324" y="641009"/>
            <a:ext cx="5980736" cy="4799950"/>
          </a:xfrm>
          <a:prstGeom prst="rect">
            <a:avLst/>
          </a:prstGeom>
        </p:spPr>
      </p:pic>
      <p:sp>
        <p:nvSpPr>
          <p:cNvPr id="7" name="Rectangle: Rounded Corners 6"/>
          <p:cNvSpPr/>
          <p:nvPr/>
        </p:nvSpPr>
        <p:spPr>
          <a:xfrm>
            <a:off x="1995055" y="5569527"/>
            <a:ext cx="3503220" cy="8550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T’Nưng</a:t>
            </a:r>
            <a:endParaRPr lang="en-US" sz="2400"/>
          </a:p>
        </p:txBody>
      </p:sp>
      <p:sp>
        <p:nvSpPr>
          <p:cNvPr id="8" name="TextBox 7"/>
          <p:cNvSpPr txBox="1"/>
          <p:nvPr/>
        </p:nvSpPr>
        <p:spPr>
          <a:xfrm>
            <a:off x="7011254" y="895350"/>
            <a:ext cx="4541990" cy="2554545"/>
          </a:xfrm>
          <a:prstGeom prst="rect">
            <a:avLst/>
          </a:prstGeom>
          <a:noFill/>
        </p:spPr>
        <p:txBody>
          <a:bodyPr wrap="square" rtlCol="0">
            <a:spAutoFit/>
          </a:bodyPr>
          <a:lstStyle/>
          <a:p>
            <a:pPr algn="just"/>
            <a:r>
              <a:rPr lang="en-US" sz="4000" b="1" i="0" u="none" strike="noStrike" baseline="0">
                <a:latin typeface="Arial-BoldMT"/>
              </a:rPr>
              <a:t>Thuyền độc mộc</a:t>
            </a:r>
            <a:r>
              <a:rPr lang="en-US" sz="4000" b="0" i="0" u="none" strike="noStrike" baseline="0">
                <a:latin typeface="ArialMT"/>
              </a:rPr>
              <a:t>: </a:t>
            </a:r>
            <a:r>
              <a:rPr lang="en-US" sz="4000" b="0" i="1" u="none" strike="noStrike" baseline="0">
                <a:latin typeface="Arial-ItalicMT"/>
              </a:rPr>
              <a:t>thuyền dài và hẹp, làm bằng một cây gỗ to, khoét trũng.</a:t>
            </a:r>
            <a:endParaRPr lang="en-US" sz="4000"/>
          </a:p>
        </p:txBody>
      </p:sp>
      <p:sp>
        <p:nvSpPr>
          <p:cNvPr id="9" name="AutoShape 2" descr="Thương mi lắm, thuyền độc mộc! | Báo Pháp Luật TP. Hồ Chí Mi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 name="Picture 10"/>
          <p:cNvPicPr>
            <a:picLocks noChangeAspect="1"/>
          </p:cNvPicPr>
          <p:nvPr/>
        </p:nvPicPr>
        <p:blipFill>
          <a:blip r:embed="rId3"/>
          <a:stretch>
            <a:fillRect/>
          </a:stretch>
        </p:blipFill>
        <p:spPr>
          <a:xfrm>
            <a:off x="7714026" y="3449895"/>
            <a:ext cx="3567063" cy="2675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10515600" cy="769937"/>
          </a:xfrm>
          <a:prstGeom prst="rect">
            <a:avLst/>
          </a:prstGeom>
        </p:spPr>
        <p:txBody>
          <a:bodyPr vert="horz" lIns="91440" tIns="45720" rIns="91440" bIns="45720" rtlCol="0" anchor="ctr">
            <a:normAutofit/>
          </a:bodyPr>
          <a:lstStyle/>
          <a:p>
            <a:r>
              <a:rPr lang="en-US" sz="3200" b="1">
                <a:solidFill>
                  <a:srgbClr val="FF0000"/>
                </a:solidFill>
                <a:latin typeface="+mn-lt"/>
              </a:rPr>
              <a:t>1. Đọc bài văn sau và thực hiện yêu cầu:</a:t>
            </a:r>
            <a:endParaRPr lang="en-US" sz="3200" b="1">
              <a:solidFill>
                <a:srgbClr val="FF0000"/>
              </a:solidFill>
              <a:latin typeface="+mn-lt"/>
            </a:endParaRPr>
          </a:p>
        </p:txBody>
      </p:sp>
      <p:pic>
        <p:nvPicPr>
          <p:cNvPr id="12" name="Content Placeholder 2"/>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255640" y="214894"/>
            <a:ext cx="11680721" cy="6428212"/>
          </a:xfrm>
          <a:prstGeom prst="roundRect">
            <a:avLst>
              <a:gd name="adj" fmla="val 8166"/>
            </a:avLst>
          </a:prstGeom>
          <a:solidFill>
            <a:schemeClr val="bg1">
              <a:alpha val="93000"/>
            </a:schemeClr>
          </a:solidFill>
          <a:ln w="28575">
            <a:solidFill>
              <a:srgbClr val="6B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582608" y="338810"/>
            <a:ext cx="11026783" cy="6020751"/>
          </a:xfrm>
          <a:prstGeom prst="rect">
            <a:avLst/>
          </a:prstGeom>
          <a:noFill/>
        </p:spPr>
        <p:txBody>
          <a:bodyPr wrap="square" rtlCol="0">
            <a:spAutoFit/>
          </a:bodyPr>
          <a:lstStyle/>
          <a:p>
            <a:pPr lvl="0" indent="457200" algn="just">
              <a:lnSpc>
                <a:spcPct val="110000"/>
              </a:lnSpc>
              <a:spcAft>
                <a:spcPts val="600"/>
              </a:spcAft>
            </a:pPr>
            <a:r>
              <a:rPr lang="vi-VN" sz="3200">
                <a:solidFill>
                  <a:srgbClr val="FF0000"/>
                </a:solidFill>
                <a:latin typeface="Calibri" panose="020F0502020204030204"/>
              </a:rPr>
              <a:t>a. </a:t>
            </a:r>
            <a:r>
              <a:rPr lang="vi-VN" sz="3200">
                <a:solidFill>
                  <a:prstClr val="black"/>
                </a:solidFill>
                <a:latin typeface="Calibri" panose="020F0502020204030204"/>
              </a:rPr>
              <a:t>Tác giả tả hồ T’Nưng vào những thời điểm nào? Ở mỗi thời điểm, hồ</a:t>
            </a:r>
            <a:r>
              <a:rPr lang="en-US" sz="3200">
                <a:solidFill>
                  <a:prstClr val="black"/>
                </a:solidFill>
                <a:latin typeface="Calibri" panose="020F0502020204030204"/>
              </a:rPr>
              <a:t> </a:t>
            </a:r>
            <a:r>
              <a:rPr lang="vi-VN" sz="3200">
                <a:solidFill>
                  <a:prstClr val="black"/>
                </a:solidFill>
                <a:latin typeface="Calibri" panose="020F0502020204030204"/>
              </a:rPr>
              <a:t>được tả bằng những từ ngữ, hình ảnh nào?</a:t>
            </a:r>
            <a:endParaRPr lang="en-US" sz="3200">
              <a:solidFill>
                <a:prstClr val="black"/>
              </a:solidFill>
              <a:latin typeface="Calibri" panose="020F0502020204030204"/>
            </a:endParaRPr>
          </a:p>
          <a:p>
            <a:pPr lvl="0" indent="457200" algn="just">
              <a:lnSpc>
                <a:spcPct val="110000"/>
              </a:lnSpc>
              <a:spcAft>
                <a:spcPts val="600"/>
              </a:spcAft>
            </a:pPr>
            <a:endParaRPr lang="en-US" sz="3200">
              <a:solidFill>
                <a:prstClr val="black"/>
              </a:solidFill>
              <a:latin typeface="Calibri" panose="020F0502020204030204"/>
            </a:endParaRPr>
          </a:p>
          <a:p>
            <a:pPr lvl="0" indent="457200" algn="just">
              <a:lnSpc>
                <a:spcPct val="110000"/>
              </a:lnSpc>
              <a:spcAft>
                <a:spcPts val="600"/>
              </a:spcAft>
            </a:pPr>
            <a:endParaRPr lang="en-US" sz="3200">
              <a:solidFill>
                <a:prstClr val="black"/>
              </a:solidFill>
              <a:latin typeface="Calibri" panose="020F0502020204030204"/>
            </a:endParaRPr>
          </a:p>
          <a:p>
            <a:pPr lvl="0" indent="457200" algn="just">
              <a:lnSpc>
                <a:spcPct val="110000"/>
              </a:lnSpc>
              <a:spcAft>
                <a:spcPts val="600"/>
              </a:spcAft>
            </a:pPr>
            <a:endParaRPr lang="en-US" sz="3200">
              <a:solidFill>
                <a:prstClr val="black"/>
              </a:solidFill>
              <a:latin typeface="Calibri" panose="020F0502020204030204"/>
            </a:endParaRPr>
          </a:p>
          <a:p>
            <a:pPr lvl="0" indent="457200" algn="just">
              <a:lnSpc>
                <a:spcPct val="110000"/>
              </a:lnSpc>
              <a:spcAft>
                <a:spcPts val="600"/>
              </a:spcAft>
            </a:pPr>
            <a:endParaRPr lang="en-US" sz="3200">
              <a:solidFill>
                <a:prstClr val="black"/>
              </a:solidFill>
              <a:latin typeface="Calibri" panose="020F0502020204030204"/>
            </a:endParaRPr>
          </a:p>
          <a:p>
            <a:pPr lvl="0" indent="457200" algn="just">
              <a:lnSpc>
                <a:spcPct val="110000"/>
              </a:lnSpc>
              <a:spcAft>
                <a:spcPts val="600"/>
              </a:spcAft>
            </a:pPr>
            <a:endParaRPr lang="en-US" sz="3200" i="1">
              <a:solidFill>
                <a:prstClr val="black"/>
              </a:solidFill>
            </a:endParaRPr>
          </a:p>
          <a:p>
            <a:pPr lvl="0" indent="457200" algn="just">
              <a:lnSpc>
                <a:spcPct val="110000"/>
              </a:lnSpc>
              <a:spcAft>
                <a:spcPts val="600"/>
              </a:spcAft>
            </a:pPr>
            <a:r>
              <a:rPr lang="en-US" sz="3200">
                <a:solidFill>
                  <a:srgbClr val="FF0000"/>
                </a:solidFill>
              </a:rPr>
              <a:t>b.</a:t>
            </a:r>
            <a:r>
              <a:rPr lang="en-US" sz="3200">
                <a:solidFill>
                  <a:prstClr val="black"/>
                </a:solidFill>
              </a:rPr>
              <a:t> Tác giả sử dụng những giác quan nào để quan sát?</a:t>
            </a:r>
            <a:endParaRPr lang="en-US" sz="3200">
              <a:solidFill>
                <a:prstClr val="black"/>
              </a:solidFill>
            </a:endParaRPr>
          </a:p>
          <a:p>
            <a:pPr lvl="0" indent="457200" algn="just">
              <a:lnSpc>
                <a:spcPct val="110000"/>
              </a:lnSpc>
              <a:spcAft>
                <a:spcPts val="600"/>
              </a:spcAft>
            </a:pPr>
            <a:r>
              <a:rPr lang="en-US" sz="3200">
                <a:solidFill>
                  <a:srgbClr val="FF0000"/>
                </a:solidFill>
              </a:rPr>
              <a:t>c.</a:t>
            </a:r>
            <a:r>
              <a:rPr lang="en-US" sz="3200">
                <a:solidFill>
                  <a:prstClr val="black"/>
                </a:solidFill>
              </a:rPr>
              <a:t> Tìm hình ảnh so sánh, nhân hoá trong bài văn và nêu tác dụng của những hình ảnh đó.</a:t>
            </a:r>
            <a:endParaRPr kumimoji="0" lang="en-US" sz="3200" b="0"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23" y="1407127"/>
            <a:ext cx="8609551" cy="31722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353705" y="432376"/>
            <a:ext cx="9484591" cy="2308325"/>
            <a:chOff x="2247900" y="774699"/>
            <a:chExt cx="8356600" cy="2308325"/>
          </a:xfrm>
        </p:grpSpPr>
        <p:sp>
          <p:nvSpPr>
            <p:cNvPr id="5" name="TextBox 4"/>
            <p:cNvSpPr txBox="1"/>
            <p:nvPr/>
          </p:nvSpPr>
          <p:spPr>
            <a:xfrm>
              <a:off x="2247900" y="774700"/>
              <a:ext cx="8356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Thảo luận nhóm đôi</a:t>
              </a:r>
              <a:endParaRPr kumimoji="0" lang="en-US" sz="72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2" name="TextBox 11"/>
            <p:cNvSpPr txBox="1"/>
            <p:nvPr/>
          </p:nvSpPr>
          <p:spPr>
            <a:xfrm>
              <a:off x="2247900" y="774699"/>
              <a:ext cx="83566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ysClr val="windowText" lastClr="000000"/>
                    </a:solidFill>
                  </a:ln>
                  <a:solidFill>
                    <a:srgbClr val="FBDA02"/>
                  </a:solidFill>
                  <a:effectLst/>
                  <a:uLnTx/>
                  <a:uFillTx/>
                  <a:latin typeface="iCiel Pony" panose="02000000000000000000" pitchFamily="2" charset="0"/>
                  <a:ea typeface="+mn-ea"/>
                  <a:cs typeface="+mn-cs"/>
                </a:rPr>
                <a:t>Thảo luận nhóm đôi</a:t>
              </a:r>
              <a:endParaRPr kumimoji="0" lang="en-US" sz="7200" b="1" i="0" u="none" strike="noStrike" kern="1200" cap="none" spc="0" normalizeH="0" baseline="0" noProof="0">
                <a:ln>
                  <a:solidFill>
                    <a:sysClr val="windowText" lastClr="000000"/>
                  </a:solidFill>
                </a:ln>
                <a:solidFill>
                  <a:srgbClr val="FBDA02"/>
                </a:solidFill>
                <a:effectLst/>
                <a:uLnTx/>
                <a:uFillTx/>
                <a:latin typeface="iCiel Pony" panose="02000000000000000000" pitchFamily="2" charset="0"/>
                <a:ea typeface="+mn-ea"/>
                <a:cs typeface="+mn-cs"/>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rotWithShape="1">
          <a:blip r:embed="rId1"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grpSp>
        <p:nvGrpSpPr>
          <p:cNvPr id="6" name="Group 5"/>
          <p:cNvGrpSpPr/>
          <p:nvPr/>
        </p:nvGrpSpPr>
        <p:grpSpPr>
          <a:xfrm>
            <a:off x="1917700" y="2130732"/>
            <a:ext cx="8356600" cy="1015663"/>
            <a:chOff x="2247900" y="774700"/>
            <a:chExt cx="8356600" cy="1015663"/>
          </a:xfrm>
        </p:grpSpPr>
        <p:sp>
          <p:nvSpPr>
            <p:cNvPr id="5" name="TextBox 4"/>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Chia sẻ trước lớp</a:t>
              </a:r>
              <a:endParaRPr kumimoji="0" lang="en-US" sz="6000" b="1" i="0" u="none" strike="noStrike" kern="1200" cap="none" spc="0" normalizeH="0" baseline="0" noProof="0">
                <a:ln w="1270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2" name="TextBox 11"/>
            <p:cNvSpPr txBox="1"/>
            <p:nvPr/>
          </p:nvSpPr>
          <p:spPr>
            <a:xfrm>
              <a:off x="2247900" y="774700"/>
              <a:ext cx="8356600" cy="1015663"/>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solidFill>
                      <a:sysClr val="windowText" lastClr="000000"/>
                    </a:solidFill>
                  </a:ln>
                  <a:solidFill>
                    <a:srgbClr val="FFD4B2"/>
                  </a:solidFill>
                  <a:effectLst/>
                  <a:uLnTx/>
                  <a:uFillTx/>
                  <a:latin typeface="iCiel Pony" panose="02000000000000000000" pitchFamily="2" charset="0"/>
                  <a:ea typeface="+mn-ea"/>
                  <a:cs typeface="+mn-cs"/>
                </a:rPr>
                <a:t>Chia sẻ trước lớp</a:t>
              </a:r>
              <a:endParaRPr kumimoji="0" lang="en-US" sz="6000" b="1" i="0" u="none" strike="noStrike" kern="1200" cap="none" spc="0" normalizeH="0" baseline="0" noProof="0">
                <a:ln>
                  <a:solidFill>
                    <a:sysClr val="windowText" lastClr="000000"/>
                  </a:solidFill>
                </a:ln>
                <a:solidFill>
                  <a:srgbClr val="FFD4B2"/>
                </a:solidFill>
                <a:effectLst/>
                <a:uLnTx/>
                <a:uFillTx/>
                <a:latin typeface="iCiel Pony" panose="02000000000000000000" pitchFamily="2"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6960" cy="6858000"/>
          </a:xfrm>
          <a:prstGeom prst="rect">
            <a:avLst/>
          </a:prstGeom>
        </p:spPr>
      </p:pic>
      <p:sp>
        <p:nvSpPr>
          <p:cNvPr id="11" name="Rounded Rectangular Callout 10"/>
          <p:cNvSpPr/>
          <p:nvPr/>
        </p:nvSpPr>
        <p:spPr>
          <a:xfrm>
            <a:off x="2976302" y="3168279"/>
            <a:ext cx="6560457" cy="2790032"/>
          </a:xfrm>
          <a:prstGeom prst="wedgeRoundRectCallout">
            <a:avLst>
              <a:gd name="adj1" fmla="val -59809"/>
              <a:gd name="adj2" fmla="val 24429"/>
              <a:gd name="adj3" fmla="val 16667"/>
            </a:avLst>
          </a:prstGeom>
          <a:solidFill>
            <a:schemeClr val="bg1">
              <a:alpha val="92000"/>
            </a:schemeClr>
          </a:solidFill>
          <a:ln w="38100">
            <a:solidFill>
              <a:srgbClr val="8652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6569" y="3710382"/>
            <a:ext cx="1344524" cy="3062753"/>
          </a:xfrm>
          <a:prstGeom prst="rect">
            <a:avLst/>
          </a:prstGeom>
        </p:spPr>
      </p:pic>
      <p:sp>
        <p:nvSpPr>
          <p:cNvPr id="2" name="Title 1"/>
          <p:cNvSpPr>
            <a:spLocks noGrp="1"/>
          </p:cNvSpPr>
          <p:nvPr>
            <p:ph type="title"/>
          </p:nvPr>
        </p:nvSpPr>
        <p:spPr>
          <a:xfrm>
            <a:off x="2976301" y="2963440"/>
            <a:ext cx="6560457" cy="3199709"/>
          </a:xfrm>
        </p:spPr>
        <p:txBody>
          <a:bodyPr>
            <a:normAutofit/>
          </a:bodyPr>
          <a:lstStyle/>
          <a:p>
            <a:pPr algn="ctr">
              <a:lnSpc>
                <a:spcPct val="100000"/>
              </a:lnSpc>
            </a:pPr>
            <a:r>
              <a:rPr lang="en-US" sz="2800" b="1"/>
              <a:t>Nào hôm nay chúng ta cùng khám phá </a:t>
            </a:r>
            <a:br>
              <a:rPr lang="en-US" sz="2800" b="1"/>
            </a:br>
            <a:r>
              <a:rPr lang="en-US" sz="2800" b="1"/>
              <a:t>một vùng đất thần kỳ, nơi có những loại </a:t>
            </a:r>
            <a:br>
              <a:rPr lang="en-US" sz="2800" b="1"/>
            </a:br>
            <a:r>
              <a:rPr lang="en-US" sz="2800" b="1"/>
              <a:t>quả khổng lồ. Nhưng để hái được loại quả ấy chúng ta phải giải được các câu hỏi. </a:t>
            </a:r>
            <a:br>
              <a:rPr lang="en-US" sz="2800" b="1"/>
            </a:br>
            <a:r>
              <a:rPr lang="en-US" sz="2800" b="1"/>
              <a:t>Nào các bạn đi cùng mình nhé!</a:t>
            </a:r>
            <a:endParaRPr lang="en-US" sz="2800" b="1"/>
          </a:p>
        </p:txBody>
      </p:sp>
      <p:sp>
        <p:nvSpPr>
          <p:cNvPr id="3" name="TextBox 2"/>
          <p:cNvSpPr txBox="1"/>
          <p:nvPr/>
        </p:nvSpPr>
        <p:spPr>
          <a:xfrm>
            <a:off x="1801360" y="223139"/>
            <a:ext cx="9155546" cy="3046988"/>
          </a:xfrm>
          <a:prstGeom prst="rect">
            <a:avLst/>
          </a:prstGeom>
          <a:noFill/>
        </p:spPr>
        <p:txBody>
          <a:bodyPr wrap="square" rtlCol="0">
            <a:spAutoFit/>
          </a:bodyPr>
          <a:lstStyle/>
          <a:p>
            <a:pPr algn="ctr"/>
            <a:r>
              <a:rPr lang="en-US" sz="9600" b="1">
                <a:ln w="1460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Khu vườn </a:t>
            </a:r>
            <a:br>
              <a:rPr lang="en-US" sz="9600" b="1">
                <a:ln w="1460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br>
            <a:r>
              <a:rPr lang="en-US" sz="9600" b="1">
                <a:ln w="1460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rPr>
              <a:t>thần tiên</a:t>
            </a:r>
            <a:endParaRPr lang="en-US" sz="9600" b="1">
              <a:ln w="146050">
                <a:solidFill>
                  <a:schemeClr val="bg1"/>
                </a:solidFill>
              </a:ln>
              <a:solidFill>
                <a:schemeClr val="bg1"/>
              </a:solidFill>
              <a:effectLst>
                <a:outerShdw blurRad="38100" dist="38100" dir="2700000" algn="tl">
                  <a:srgbClr val="000000">
                    <a:alpha val="43137"/>
                  </a:srgbClr>
                </a:outerShdw>
              </a:effectLst>
              <a:latin typeface="SVN-Gretoon" panose="02040603050506020204" pitchFamily="18" charset="0"/>
            </a:endParaRPr>
          </a:p>
        </p:txBody>
      </p:sp>
      <p:sp>
        <p:nvSpPr>
          <p:cNvPr id="12" name="TextBox 11"/>
          <p:cNvSpPr txBox="1"/>
          <p:nvPr/>
        </p:nvSpPr>
        <p:spPr>
          <a:xfrm>
            <a:off x="1801360" y="213450"/>
            <a:ext cx="9155546" cy="3046988"/>
          </a:xfrm>
          <a:prstGeom prst="rect">
            <a:avLst/>
          </a:prstGeom>
          <a:noFill/>
        </p:spPr>
        <p:txBody>
          <a:bodyPr wrap="square" rtlCol="0">
            <a:spAutoFit/>
          </a:bodyPr>
          <a:lstStyle/>
          <a:p>
            <a:pPr algn="ctr"/>
            <a:r>
              <a:rPr lang="en-US" sz="9600" b="1">
                <a:gradFill>
                  <a:gsLst>
                    <a:gs pos="0">
                      <a:srgbClr val="FE572F"/>
                    </a:gs>
                    <a:gs pos="32000">
                      <a:srgbClr val="FCFF57"/>
                    </a:gs>
                    <a:gs pos="16000">
                      <a:srgbClr val="FEBD5A"/>
                    </a:gs>
                    <a:gs pos="61000">
                      <a:srgbClr val="82D9F0"/>
                    </a:gs>
                    <a:gs pos="93000">
                      <a:srgbClr val="7D66D2"/>
                    </a:gs>
                    <a:gs pos="76000">
                      <a:srgbClr val="22A7E5"/>
                    </a:gs>
                    <a:gs pos="47000">
                      <a:srgbClr val="A9D333"/>
                    </a:gs>
                  </a:gsLst>
                  <a:lin ang="21594000" scaled="0"/>
                </a:gradFill>
                <a:latin typeface="SVN-Gretoon" panose="02040603050506020204" pitchFamily="18" charset="0"/>
              </a:rPr>
              <a:t>Khu vườn </a:t>
            </a:r>
            <a:br>
              <a:rPr lang="en-US" sz="9600" b="1">
                <a:gradFill>
                  <a:gsLst>
                    <a:gs pos="0">
                      <a:srgbClr val="FE572F"/>
                    </a:gs>
                    <a:gs pos="32000">
                      <a:srgbClr val="FCFF57"/>
                    </a:gs>
                    <a:gs pos="16000">
                      <a:srgbClr val="FEBD5A"/>
                    </a:gs>
                    <a:gs pos="61000">
                      <a:srgbClr val="82D9F0"/>
                    </a:gs>
                    <a:gs pos="93000">
                      <a:srgbClr val="7D66D2"/>
                    </a:gs>
                    <a:gs pos="76000">
                      <a:srgbClr val="22A7E5"/>
                    </a:gs>
                    <a:gs pos="47000">
                      <a:srgbClr val="A9D333"/>
                    </a:gs>
                  </a:gsLst>
                  <a:lin ang="21594000" scaled="0"/>
                </a:gradFill>
                <a:latin typeface="SVN-Gretoon" panose="02040603050506020204" pitchFamily="18" charset="0"/>
              </a:rPr>
            </a:br>
            <a:r>
              <a:rPr lang="en-US" sz="9600" b="1">
                <a:gradFill>
                  <a:gsLst>
                    <a:gs pos="0">
                      <a:srgbClr val="FE572F"/>
                    </a:gs>
                    <a:gs pos="32000">
                      <a:srgbClr val="FCFF57"/>
                    </a:gs>
                    <a:gs pos="16000">
                      <a:srgbClr val="FEBD5A"/>
                    </a:gs>
                    <a:gs pos="61000">
                      <a:srgbClr val="82D9F0"/>
                    </a:gs>
                    <a:gs pos="93000">
                      <a:srgbClr val="7D66D2"/>
                    </a:gs>
                    <a:gs pos="76000">
                      <a:srgbClr val="22A7E5"/>
                    </a:gs>
                    <a:gs pos="47000">
                      <a:srgbClr val="A9D333"/>
                    </a:gs>
                  </a:gsLst>
                  <a:lin ang="21594000" scaled="0"/>
                </a:gradFill>
                <a:latin typeface="SVN-Gretoon" panose="02040603050506020204" pitchFamily="18" charset="0"/>
              </a:rPr>
              <a:t>thần tiên</a:t>
            </a:r>
            <a:endParaRPr lang="en-US" sz="9600" b="1">
              <a:gradFill>
                <a:gsLst>
                  <a:gs pos="0">
                    <a:srgbClr val="FE572F"/>
                  </a:gs>
                  <a:gs pos="32000">
                    <a:srgbClr val="FCFF57"/>
                  </a:gs>
                  <a:gs pos="16000">
                    <a:srgbClr val="FEBD5A"/>
                  </a:gs>
                  <a:gs pos="61000">
                    <a:srgbClr val="82D9F0"/>
                  </a:gs>
                  <a:gs pos="93000">
                    <a:srgbClr val="7D66D2"/>
                  </a:gs>
                  <a:gs pos="76000">
                    <a:srgbClr val="22A7E5"/>
                  </a:gs>
                  <a:gs pos="47000">
                    <a:srgbClr val="A9D333"/>
                  </a:gs>
                </a:gsLst>
                <a:lin ang="21594000" scaled="0"/>
              </a:gradFill>
              <a:latin typeface="SVN-Gretoon" panose="02040603050506020204" pitchFamily="18" charset="0"/>
            </a:endParaRPr>
          </a:p>
        </p:txBody>
      </p:sp>
      <p:pic>
        <p:nvPicPr>
          <p:cNvPr id="6" name="happy-day-153478">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0" y="0"/>
            <a:ext cx="609600" cy="609600"/>
          </a:xfrm>
          <a:prstGeom prst="rect">
            <a:avLst/>
          </a:prstGeom>
        </p:spPr>
      </p:pic>
      <p:grpSp>
        <p:nvGrpSpPr>
          <p:cNvPr id="16" name="Group 15"/>
          <p:cNvGrpSpPr/>
          <p:nvPr/>
        </p:nvGrpSpPr>
        <p:grpSpPr>
          <a:xfrm>
            <a:off x="4630929" y="5860356"/>
            <a:ext cx="3251200" cy="868425"/>
            <a:chOff x="4630929" y="5860356"/>
            <a:chExt cx="3251200" cy="868425"/>
          </a:xfrm>
        </p:grpSpPr>
        <p:sp>
          <p:nvSpPr>
            <p:cNvPr id="13" name="Rounded Rectangle 12">
              <a:hlinkClick r:id="" action="ppaction://hlinkshowjump?jump=nextslide"/>
            </p:cNvPr>
            <p:cNvSpPr/>
            <p:nvPr/>
          </p:nvSpPr>
          <p:spPr>
            <a:xfrm>
              <a:off x="4630929" y="5860356"/>
              <a:ext cx="3251200" cy="868425"/>
            </a:xfrm>
            <a:prstGeom prst="roundRect">
              <a:avLst/>
            </a:prstGeom>
            <a:solidFill>
              <a:srgbClr val="A9D3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67531" y="6010428"/>
              <a:ext cx="3062789" cy="707886"/>
            </a:xfrm>
            <a:prstGeom prst="rect">
              <a:avLst/>
            </a:prstGeom>
            <a:noFill/>
          </p:spPr>
          <p:txBody>
            <a:bodyPr wrap="square" rtlCol="0">
              <a:spAutoFit/>
            </a:bodyPr>
            <a:lstStyle/>
            <a:p>
              <a:pPr algn="ctr"/>
              <a:r>
                <a:rPr lang="en-US" sz="4000" b="1">
                  <a:ln w="107950">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rPr>
                <a:t>Bắt đầu</a:t>
              </a:r>
              <a:endParaRPr lang="en-US" sz="4000" b="1">
                <a:ln w="107950">
                  <a:solidFill>
                    <a:schemeClr val="bg1"/>
                  </a:solidFill>
                </a:ln>
                <a:solidFill>
                  <a:schemeClr val="bg1"/>
                </a:solidFill>
                <a:effectLst>
                  <a:outerShdw blurRad="38100" dist="38100" dir="2700000" algn="tl">
                    <a:srgbClr val="000000">
                      <a:alpha val="43137"/>
                    </a:srgbClr>
                  </a:outerShdw>
                </a:effectLst>
                <a:latin typeface="SVN-ARCO Typography" panose="020B0603050302020204" pitchFamily="34" charset="2"/>
              </a:endParaRPr>
            </a:p>
          </p:txBody>
        </p:sp>
        <p:sp>
          <p:nvSpPr>
            <p:cNvPr id="15" name="TextBox 14">
              <a:hlinkClick r:id="" action="ppaction://hlinkshowjump?jump=nextslide"/>
            </p:cNvPr>
            <p:cNvSpPr txBox="1"/>
            <p:nvPr/>
          </p:nvSpPr>
          <p:spPr>
            <a:xfrm>
              <a:off x="4757865" y="6010428"/>
              <a:ext cx="3062789" cy="707886"/>
            </a:xfrm>
            <a:prstGeom prst="rect">
              <a:avLst/>
            </a:prstGeom>
            <a:noFill/>
          </p:spPr>
          <p:txBody>
            <a:bodyPr wrap="square" rtlCol="0">
              <a:spAutoFit/>
            </a:bodyPr>
            <a:lstStyle/>
            <a:p>
              <a:pPr algn="ctr"/>
              <a:r>
                <a:rPr lang="en-US" sz="4000" b="1">
                  <a:solidFill>
                    <a:schemeClr val="accent4"/>
                  </a:solidFill>
                  <a:latin typeface="SVN-ARCO Typography" panose="020B0603050302020204" pitchFamily="34" charset="2"/>
                </a:rPr>
                <a:t>Bắt đầu</a:t>
              </a:r>
              <a:endParaRPr lang="en-US" sz="4000" b="1">
                <a:solidFill>
                  <a:schemeClr val="accent4"/>
                </a:solidFill>
                <a:latin typeface="SVN-ARCO Typography" panose="020B0603050302020204" pitchFamily="34" charset="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946" fill="hold"/>
                                        <p:tgtEl>
                                          <p:spTgt spid="6"/>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12"/>
                                        </p:tgtEl>
                                        <p:attrNameLst>
                                          <p:attrName>style.visibility</p:attrName>
                                        </p:attrNameLst>
                                      </p:cBhvr>
                                      <p:to>
                                        <p:strVal val="visible"/>
                                      </p:to>
                                    </p:set>
                                    <p:set>
                                      <p:cBhvr>
                                        <p:cTn id="9" dur="227" fill="hold">
                                          <p:stCondLst>
                                            <p:cond delay="0"/>
                                          </p:stCondLst>
                                        </p:cTn>
                                        <p:tgtEl>
                                          <p:spTgt spid="12"/>
                                        </p:tgtEl>
                                        <p:attrNameLst>
                                          <p:attrName>style.rotation</p:attrName>
                                        </p:attrNameLst>
                                      </p:cBhvr>
                                      <p:to>
                                        <p:strVal val="-45.0"/>
                                      </p:to>
                                    </p:set>
                                    <p:anim calcmode="lin" valueType="num">
                                      <p:cBhvr>
                                        <p:cTn id="10" dur="227" fill="hold">
                                          <p:stCondLst>
                                            <p:cond delay="227"/>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11" dur="227"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12" dur="78" decel="50000" autoRev="1" fill="hold">
                                          <p:stCondLst>
                                            <p:cond delay="227"/>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13" dur="68" fill="hold">
                                          <p:stCondLst>
                                            <p:cond delay="432"/>
                                          </p:stCondLst>
                                        </p:cTn>
                                        <p:tgtEl>
                                          <p:spTgt spid="12"/>
                                        </p:tgtEl>
                                        <p:attrNameLst>
                                          <p:attrName>ppt_y</p:attrName>
                                        </p:attrNameLst>
                                      </p:cBhvr>
                                      <p:tavLst>
                                        <p:tav tm="0">
                                          <p:val>
                                            <p:strVal val="#ppt_y-(0.354*#ppt_w-0.172*#ppt_h)"/>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5484</Words>
  <Application>WPS Presentation</Application>
  <PresentationFormat>Widescreen</PresentationFormat>
  <Paragraphs>177</Paragraphs>
  <Slides>31</Slides>
  <Notes>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31</vt:i4>
      </vt:variant>
    </vt:vector>
  </HeadingPairs>
  <TitlesOfParts>
    <vt:vector size="57" baseType="lpstr">
      <vt:lpstr>Arial</vt:lpstr>
      <vt:lpstr>SimSun</vt:lpstr>
      <vt:lpstr>Wingdings</vt:lpstr>
      <vt:lpstr>UTM Edwardian</vt:lpstr>
      <vt:lpstr>Segoe Print</vt:lpstr>
      <vt:lpstr>MTD Summer Show</vt:lpstr>
      <vt:lpstr>SVN-Gretoon</vt:lpstr>
      <vt:lpstr>Arial-Rounded-Bold</vt:lpstr>
      <vt:lpstr>Arial-BoldMT</vt:lpstr>
      <vt:lpstr>Calibri</vt:lpstr>
      <vt:lpstr>ArialMT</vt:lpstr>
      <vt:lpstr>Arial-ItalicMT</vt:lpstr>
      <vt:lpstr>iCiel Pony</vt:lpstr>
      <vt:lpstr>Wide Latin</vt:lpstr>
      <vt:lpstr>SVN-ARCO Typography</vt:lpstr>
      <vt:lpstr>Microsoft YaHei</vt:lpstr>
      <vt:lpstr>Arial Unicode MS</vt:lpstr>
      <vt:lpstr>Calibri Light</vt:lpstr>
      <vt:lpstr>Calibri Light</vt:lpstr>
      <vt:lpstr>UTM Mother</vt:lpstr>
      <vt:lpstr>#9Slide05 Phobia</vt:lpstr>
      <vt:lpstr>Yu Gothic UI</vt:lpstr>
      <vt:lpstr>LNTH-LuoLuoNotangYuanTi 1</vt:lpstr>
      <vt:lpstr>UVN Banh Mi</vt:lpstr>
      <vt:lpstr>Yu Gothic</vt:lpstr>
      <vt:lpstr>Custom Design</vt:lpstr>
      <vt:lpstr>PowerPoint 演示文稿</vt:lpstr>
      <vt:lpstr>PowerPoint 演示文稿</vt:lpstr>
      <vt:lpstr>PowerPoint 演示文稿</vt:lpstr>
      <vt:lpstr>1. Đọc bài văn sau và thực hiện yêu cầu:</vt:lpstr>
      <vt:lpstr>1. Đọc bài văn sau và thực hiện yêu cầu:</vt:lpstr>
      <vt:lpstr>1. Đọc bài văn sau và thực hiện yêu cầu:</vt:lpstr>
      <vt:lpstr>PowerPoint 演示文稿</vt:lpstr>
      <vt:lpstr>PowerPoint 演示文稿</vt:lpstr>
      <vt:lpstr>Nào hôm nay chúng ta cùng khám phá  một vùng đất thần kỳ, nơi có những loại  quả khổng lồ. Nhưng để hái được loại quả ấy chúng ta phải giải được các câu hỏi.  Nào các bạn đi cùng mình nhé!</vt:lpstr>
      <vt:lpstr>a. Tác giả tả hồ T’Nưng vào những thời điểm nào?</vt:lpstr>
      <vt:lpstr>Ở mỗi thời điểm, hồ được tả bằng những từ ngữ, hình ảnh nào?</vt:lpstr>
      <vt:lpstr>PowerPoint 演示文稿</vt:lpstr>
      <vt:lpstr>PowerPoint 演示文稿</vt:lpstr>
      <vt:lpstr>b. Tác giả sử dụng những giác quan nào để quan sát?</vt:lpstr>
      <vt:lpstr>PowerPoint 演示文稿</vt:lpstr>
      <vt:lpstr>c. Tìm hình ảnh so sánh, nhân hoá trong bài văn và nêu tác dụng của những hình ảnh đó.</vt:lpstr>
      <vt:lpstr>Các bạn thật giỏi, mình đã  hái rất nhiều quả khổng lồ từ khu vườn thần tiên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Tìm hiểu và chia sẻ thông tin, hình ảnh về phố cổ Hội An theo gợi ý:</vt:lpstr>
      <vt:lpstr>PowerPoint 演示文稿</vt:lpstr>
      <vt:lpstr>Phòng tranh của em</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dc:description>9Slide.vn</dc:description>
  <dc:subject>9Slide.vn</dc:subject>
  <cp:category>9Slide.vn</cp:category>
  <cp:lastModifiedBy>Thùy Linh</cp:lastModifiedBy>
  <cp:revision>56</cp:revision>
  <dcterms:created xsi:type="dcterms:W3CDTF">2023-09-08T12:48:00Z</dcterms:created>
  <dcterms:modified xsi:type="dcterms:W3CDTF">2025-10-06T07:26:45Z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2337E19CA6E64D5CA362A7E0BD647E76_12</vt:lpwstr>
  </property>
  <property fmtid="{D5CDD505-2E9C-101B-9397-08002B2CF9AE}" pid="3" name="KSOProductBuildVer">
    <vt:lpwstr>1033-12.2.0.22549</vt:lpwstr>
  </property>
</Properties>
</file>