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mf" ContentType="image/x-wmf"/>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5.svg" ContentType="image/svg+xml"/>
  <Override PartName="/ppt/media/image17.svg" ContentType="image/svg+xml"/>
  <Override PartName="/ppt/media/image48.svg" ContentType="image/svg+xml"/>
  <Override PartName="/ppt/media/image7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58" r:id="rId4"/>
    <p:sldId id="262" r:id="rId5"/>
    <p:sldId id="259" r:id="rId6"/>
    <p:sldId id="260" r:id="rId7"/>
    <p:sldId id="342" r:id="rId9"/>
    <p:sldId id="344" r:id="rId10"/>
    <p:sldId id="264" r:id="rId11"/>
    <p:sldId id="265" r:id="rId12"/>
    <p:sldId id="266" r:id="rId13"/>
    <p:sldId id="333" r:id="rId14"/>
    <p:sldId id="269" r:id="rId15"/>
    <p:sldId id="318" r:id="rId16"/>
    <p:sldId id="328" r:id="rId17"/>
    <p:sldId id="334" r:id="rId18"/>
    <p:sldId id="270" r:id="rId19"/>
    <p:sldId id="272" r:id="rId20"/>
    <p:sldId id="273" r:id="rId21"/>
    <p:sldId id="343" r:id="rId22"/>
    <p:sldId id="276" r:id="rId23"/>
    <p:sldId id="302" r:id="rId24"/>
    <p:sldId id="303" r:id="rId25"/>
    <p:sldId id="304" r:id="rId26"/>
    <p:sldId id="322" r:id="rId27"/>
    <p:sldId id="329" r:id="rId28"/>
    <p:sldId id="288" r:id="rId29"/>
    <p:sldId id="282" r:id="rId30"/>
    <p:sldId id="284" r:id="rId31"/>
    <p:sldId id="335" r:id="rId32"/>
    <p:sldId id="286" r:id="rId33"/>
    <p:sldId id="291" r:id="rId34"/>
    <p:sldId id="339" r:id="rId35"/>
    <p:sldId id="340" r:id="rId36"/>
    <p:sldId id="293" r:id="rId37"/>
    <p:sldId id="263" r:id="rId38"/>
    <p:sldId id="338" r:id="rId39"/>
    <p:sldId id="294" r:id="rId40"/>
    <p:sldId id="295" r:id="rId41"/>
    <p:sldId id="336" r:id="rId42"/>
    <p:sldId id="301" r:id="rId43"/>
    <p:sldId id="323" r:id="rId44"/>
    <p:sldId id="324" r:id="rId45"/>
    <p:sldId id="325" r:id="rId46"/>
    <p:sldId id="306" r:id="rId47"/>
    <p:sldId id="307" r:id="rId48"/>
    <p:sldId id="308" r:id="rId49"/>
    <p:sldId id="341" r:id="rId50"/>
    <p:sldId id="337" r:id="rId51"/>
    <p:sldId id="314" r:id="rId52"/>
    <p:sldId id="31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86"/>
    <a:srgbClr val="5F7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3306" autoAdjust="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3EA73-9672-43D8-B46F-3134CB1E27B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0ED37-44B7-4255-9D9A-91968A0BA01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solidFill>
                  <a:srgbClr val="000000"/>
                </a:solidFill>
                <a:effectLst/>
                <a:latin typeface="Times New Roman" panose="02020603050405020304" pitchFamily="18" charset="0"/>
                <a:ea typeface="Calibri" panose="020F0502020204030204" pitchFamily="34" charset="0"/>
              </a:rPr>
              <a:t>HS </a:t>
            </a:r>
            <a:r>
              <a:rPr lang="en-GB" sz="1800">
                <a:solidFill>
                  <a:srgbClr val="000000"/>
                </a:solidFill>
                <a:effectLst/>
                <a:latin typeface="Times New Roman" panose="02020603050405020304" pitchFamily="18" charset="0"/>
                <a:ea typeface="Calibri" panose="020F0502020204030204" pitchFamily="34" charset="0"/>
              </a:rPr>
              <a:t>chơi trò chơi </a:t>
            </a:r>
            <a:r>
              <a:rPr lang="en-GB" sz="1800" i="1">
                <a:solidFill>
                  <a:srgbClr val="000000"/>
                </a:solidFill>
                <a:effectLst/>
                <a:latin typeface="Times New Roman" panose="02020603050405020304" pitchFamily="18" charset="0"/>
                <a:ea typeface="Calibri" panose="020F0502020204030204" pitchFamily="34" charset="0"/>
              </a:rPr>
              <a:t>Bốn mùa tươi đẹp </a:t>
            </a:r>
            <a:r>
              <a:rPr lang="en-GB" sz="1800">
                <a:solidFill>
                  <a:srgbClr val="000000"/>
                </a:solidFill>
                <a:effectLst/>
                <a:latin typeface="Times New Roman" panose="02020603050405020304" pitchFamily="18" charset="0"/>
                <a:ea typeface="Calibri" panose="020F0502020204030204" pitchFamily="34" charset="0"/>
              </a:rPr>
              <a:t>để chia sẻ với bạn: HS bốc thăm một mùa bất kì và chia sẻ về dấu hiệu của thời tiết nơi em ở vào mùa đó. (Gợi ý: </a:t>
            </a:r>
            <a:r>
              <a:rPr lang="en-GB" sz="1800" i="1">
                <a:solidFill>
                  <a:srgbClr val="000000"/>
                </a:solidFill>
                <a:effectLst/>
                <a:latin typeface="Times New Roman" panose="02020603050405020304" pitchFamily="18" charset="0"/>
                <a:ea typeface="Calibri" panose="020F0502020204030204" pitchFamily="34" charset="0"/>
              </a:rPr>
              <a:t>Mùa xuân thời tiết se se lạnh, mùa hè thời tiết nóng bức,…</a:t>
            </a:r>
            <a:r>
              <a:rPr lang="en-GB" sz="1800">
                <a:solidFill>
                  <a:srgbClr val="000000"/>
                </a:solidFill>
                <a:effectLst/>
                <a:latin typeface="Times New Roman" panose="02020603050405020304" pitchFamily="18" charset="0"/>
                <a:ea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0D10ED37-44B7-4255-9D9A-91968A0BA01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solidFill>
                  <a:srgbClr val="000000"/>
                </a:solidFill>
                <a:effectLst/>
                <a:latin typeface="Times New Roman" panose="02020603050405020304" pitchFamily="18" charset="0"/>
                <a:ea typeface="Calibri" panose="020F0502020204030204" pitchFamily="34" charset="0"/>
              </a:rPr>
              <a:t>HS </a:t>
            </a:r>
            <a:r>
              <a:rPr lang="en-GB" sz="1800">
                <a:solidFill>
                  <a:srgbClr val="000000"/>
                </a:solidFill>
                <a:effectLst/>
                <a:latin typeface="Times New Roman" panose="02020603050405020304" pitchFamily="18" charset="0"/>
                <a:ea typeface="Calibri" panose="020F0502020204030204" pitchFamily="34" charset="0"/>
              </a:rPr>
              <a:t>chơi trò chơi </a:t>
            </a:r>
            <a:r>
              <a:rPr lang="en-GB" sz="1800" i="1">
                <a:solidFill>
                  <a:srgbClr val="000000"/>
                </a:solidFill>
                <a:effectLst/>
                <a:latin typeface="Times New Roman" panose="02020603050405020304" pitchFamily="18" charset="0"/>
                <a:ea typeface="Calibri" panose="020F0502020204030204" pitchFamily="34" charset="0"/>
              </a:rPr>
              <a:t>Bốn mùa tươi đẹp </a:t>
            </a:r>
            <a:r>
              <a:rPr lang="en-GB" sz="1800">
                <a:solidFill>
                  <a:srgbClr val="000000"/>
                </a:solidFill>
                <a:effectLst/>
                <a:latin typeface="Times New Roman" panose="02020603050405020304" pitchFamily="18" charset="0"/>
                <a:ea typeface="Calibri" panose="020F0502020204030204" pitchFamily="34" charset="0"/>
              </a:rPr>
              <a:t>để chia sẻ với bạn: HS bốc thăm một mùa bất kì và chia sẻ về dấu hiệu của thời tiết nơi em ở vào mùa đó. (Gợi ý: </a:t>
            </a:r>
            <a:r>
              <a:rPr lang="en-GB" sz="1800" i="1">
                <a:solidFill>
                  <a:srgbClr val="000000"/>
                </a:solidFill>
                <a:effectLst/>
                <a:latin typeface="Times New Roman" panose="02020603050405020304" pitchFamily="18" charset="0"/>
                <a:ea typeface="Calibri" panose="020F0502020204030204" pitchFamily="34" charset="0"/>
              </a:rPr>
              <a:t>Mùa xuân thời tiết se se lạnh, mùa hè thời tiết nóng bức,…</a:t>
            </a:r>
            <a:r>
              <a:rPr lang="en-GB" sz="1800">
                <a:solidFill>
                  <a:srgbClr val="000000"/>
                </a:solidFill>
                <a:effectLst/>
                <a:latin typeface="Times New Roman" panose="02020603050405020304" pitchFamily="18" charset="0"/>
                <a:ea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D10ED37-44B7-4255-9D9A-91968A0BA0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HS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nêu</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từ</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khó</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xong</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GV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gõ</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ngay</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từ</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đó</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trên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BÀI GIẢNG ĐANG TRÌNH CHIẾU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luôn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mà</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không</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cần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phải</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thoát</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ra.</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(CLICK CHUỘT VÀO KHUNG TỪ KHÓ ĐỌC VÀ GÕ)</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0D10ED37-44B7-4255-9D9A-91968A0BA01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HS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nêu</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từ</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khó</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xong</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GV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gõ</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ngay</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từ</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đó</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trên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BÀI GIẢNG ĐANG TRÌNH CHIẾU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luôn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mà</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không</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cần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phải</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thoát</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ra.</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(CLICK CHUỘT VÀO KHUNG TỪ KHÓ ĐỌC VÀ GÕ)</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D10ED37-44B7-4255-9D9A-91968A0BA0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HS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nêu</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từ</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khó</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xong</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GV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gõ</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ngay</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từ</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đó</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trên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BÀI GIẢNG ĐANG TRÌNH CHIẾU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luôn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mà</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không</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cần</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phải</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thoát</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a:t>
            </a:r>
            <a:r>
              <a:rPr kumimoji="0" lang="en-US" sz="1200" b="1" i="0" u="none" strike="noStrike" kern="1200" cap="none" spc="0" normalizeH="0" baseline="0" noProof="0" dirty="0" err="1">
                <a:ln>
                  <a:noFill/>
                </a:ln>
                <a:solidFill>
                  <a:srgbClr val="050505"/>
                </a:solidFill>
                <a:effectLst/>
                <a:uLnTx/>
                <a:uFillTx/>
                <a:latin typeface="Segoe UI Historic" panose="020B0502040204020203" pitchFamily="34" charset="0"/>
                <a:ea typeface="+mn-ea"/>
                <a:cs typeface="+mn-cs"/>
              </a:rPr>
              <a:t>ra.</a:t>
            </a:r>
            <a:r>
              <a:rPr kumimoji="0" lang="en-US" sz="1200" b="1" i="0" u="none" strike="noStrike" kern="1200" cap="none" spc="0" normalizeH="0" baseline="0" noProof="0" dirty="0">
                <a:ln>
                  <a:noFill/>
                </a:ln>
                <a:solidFill>
                  <a:srgbClr val="050505"/>
                </a:solidFill>
                <a:effectLst/>
                <a:uLnTx/>
                <a:uFillTx/>
                <a:latin typeface="Segoe UI Historic" panose="020B0502040204020203" pitchFamily="34" charset="0"/>
                <a:ea typeface="+mn-ea"/>
                <a:cs typeface="+mn-cs"/>
              </a:rPr>
              <a:t> (CLICK CHUỘT VÀO KHUNG TỪ KHÓ ĐỌC VÀ GÕ)</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0D10ED37-44B7-4255-9D9A-91968A0BA01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045D1DD-638A-4BF6-94AA-F9C343CC1CE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B2CDE88-8F02-42E8-BDE1-58DFF2449DA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28" name="Picture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Rectangle: Rounded Corners 24"/>
          <p:cNvSpPr/>
          <p:nvPr userDrawn="1"/>
        </p:nvSpPr>
        <p:spPr>
          <a:xfrm>
            <a:off x="465135" y="334976"/>
            <a:ext cx="11261729" cy="6188048"/>
          </a:xfrm>
          <a:custGeom>
            <a:avLst/>
            <a:gdLst>
              <a:gd name="connsiteX0" fmla="*/ 0 w 11261729"/>
              <a:gd name="connsiteY0" fmla="*/ 617072 h 6188048"/>
              <a:gd name="connsiteX1" fmla="*/ 617072 w 11261729"/>
              <a:gd name="connsiteY1" fmla="*/ 0 h 6188048"/>
              <a:gd name="connsiteX2" fmla="*/ 10644657 w 11261729"/>
              <a:gd name="connsiteY2" fmla="*/ 0 h 6188048"/>
              <a:gd name="connsiteX3" fmla="*/ 11261729 w 11261729"/>
              <a:gd name="connsiteY3" fmla="*/ 617072 h 6188048"/>
              <a:gd name="connsiteX4" fmla="*/ 11261729 w 11261729"/>
              <a:gd name="connsiteY4" fmla="*/ 5570976 h 6188048"/>
              <a:gd name="connsiteX5" fmla="*/ 10644657 w 11261729"/>
              <a:gd name="connsiteY5" fmla="*/ 6188048 h 6188048"/>
              <a:gd name="connsiteX6" fmla="*/ 617072 w 11261729"/>
              <a:gd name="connsiteY6" fmla="*/ 6188048 h 6188048"/>
              <a:gd name="connsiteX7" fmla="*/ 0 w 11261729"/>
              <a:gd name="connsiteY7" fmla="*/ 5570976 h 6188048"/>
              <a:gd name="connsiteX8" fmla="*/ 0 w 11261729"/>
              <a:gd name="connsiteY8" fmla="*/ 617072 h 618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1729" h="6188048" fill="none" extrusionOk="0">
                <a:moveTo>
                  <a:pt x="0" y="617072"/>
                </a:moveTo>
                <a:cubicBezTo>
                  <a:pt x="1613" y="319934"/>
                  <a:pt x="281449" y="8688"/>
                  <a:pt x="617072" y="0"/>
                </a:cubicBezTo>
                <a:cubicBezTo>
                  <a:pt x="3433702" y="72427"/>
                  <a:pt x="7293908" y="61419"/>
                  <a:pt x="10644657" y="0"/>
                </a:cubicBezTo>
                <a:cubicBezTo>
                  <a:pt x="10983799" y="-11408"/>
                  <a:pt x="11245737" y="271436"/>
                  <a:pt x="11261729" y="617072"/>
                </a:cubicBezTo>
                <a:cubicBezTo>
                  <a:pt x="11362605" y="1560696"/>
                  <a:pt x="11154416" y="4353558"/>
                  <a:pt x="11261729" y="5570976"/>
                </a:cubicBezTo>
                <a:cubicBezTo>
                  <a:pt x="11264529" y="5897564"/>
                  <a:pt x="10947915" y="6145964"/>
                  <a:pt x="10644657" y="6188048"/>
                </a:cubicBezTo>
                <a:cubicBezTo>
                  <a:pt x="8301449" y="6217875"/>
                  <a:pt x="4419078" y="6108742"/>
                  <a:pt x="617072" y="6188048"/>
                </a:cubicBezTo>
                <a:cubicBezTo>
                  <a:pt x="282408" y="6187355"/>
                  <a:pt x="-41300" y="5919942"/>
                  <a:pt x="0" y="5570976"/>
                </a:cubicBezTo>
                <a:cubicBezTo>
                  <a:pt x="50037" y="3892307"/>
                  <a:pt x="770" y="1369011"/>
                  <a:pt x="0" y="617072"/>
                </a:cubicBezTo>
                <a:close/>
              </a:path>
              <a:path w="11261729" h="6188048" stroke="0" extrusionOk="0">
                <a:moveTo>
                  <a:pt x="0" y="617072"/>
                </a:moveTo>
                <a:cubicBezTo>
                  <a:pt x="64783" y="293931"/>
                  <a:pt x="284948" y="18075"/>
                  <a:pt x="617072" y="0"/>
                </a:cubicBezTo>
                <a:cubicBezTo>
                  <a:pt x="5263266" y="123000"/>
                  <a:pt x="6039914" y="-96860"/>
                  <a:pt x="10644657" y="0"/>
                </a:cubicBezTo>
                <a:cubicBezTo>
                  <a:pt x="10975233" y="-7791"/>
                  <a:pt x="11273579" y="252383"/>
                  <a:pt x="11261729" y="617072"/>
                </a:cubicBezTo>
                <a:cubicBezTo>
                  <a:pt x="11264902" y="2119131"/>
                  <a:pt x="11355996" y="3125311"/>
                  <a:pt x="11261729" y="5570976"/>
                </a:cubicBezTo>
                <a:cubicBezTo>
                  <a:pt x="11208190" y="5931171"/>
                  <a:pt x="10929592" y="6178905"/>
                  <a:pt x="10644657" y="6188048"/>
                </a:cubicBezTo>
                <a:cubicBezTo>
                  <a:pt x="9591637" y="6027341"/>
                  <a:pt x="4501941" y="6227715"/>
                  <a:pt x="617072" y="6188048"/>
                </a:cubicBezTo>
                <a:cubicBezTo>
                  <a:pt x="258944" y="6184548"/>
                  <a:pt x="-35807" y="5895553"/>
                  <a:pt x="0" y="5570976"/>
                </a:cubicBezTo>
                <a:cubicBezTo>
                  <a:pt x="32216" y="4254579"/>
                  <a:pt x="57206" y="1606250"/>
                  <a:pt x="0" y="617072"/>
                </a:cubicBezTo>
                <a:close/>
              </a:path>
            </a:pathLst>
          </a:custGeom>
          <a:solidFill>
            <a:sysClr val="window" lastClr="FFFFFF">
              <a:alpha val="73000"/>
            </a:sysClr>
          </a:solidFill>
          <a:ln w="381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2.png"/><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34.wmf"/><Relationship Id="rId4" Type="http://schemas.openxmlformats.org/officeDocument/2006/relationships/image" Target="../media/image33.jpe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35.wmf"/><Relationship Id="rId4" Type="http://schemas.openxmlformats.org/officeDocument/2006/relationships/image" Target="../media/image33.jpe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36.wmf"/><Relationship Id="rId4" Type="http://schemas.openxmlformats.org/officeDocument/2006/relationships/image" Target="../media/image33.jpe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image" Target="../media/image39.wmf"/><Relationship Id="rId5" Type="http://schemas.openxmlformats.org/officeDocument/2006/relationships/image" Target="../media/image8.png"/><Relationship Id="rId4" Type="http://schemas.openxmlformats.org/officeDocument/2006/relationships/image" Target="../media/image38.jpeg"/><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3.jpeg"/><Relationship Id="rId4" Type="http://schemas.microsoft.com/office/2007/relationships/media" Target="../media/media2.mp3"/><Relationship Id="rId3" Type="http://schemas.openxmlformats.org/officeDocument/2006/relationships/audio" Target="NULL" TargetMode="External"/><Relationship Id="rId2" Type="http://schemas.openxmlformats.org/officeDocument/2006/relationships/image" Target="../media/image40.png"/><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33.jpeg"/><Relationship Id="rId4" Type="http://schemas.microsoft.com/office/2007/relationships/media" Target="../media/media2.mp3"/><Relationship Id="rId3" Type="http://schemas.openxmlformats.org/officeDocument/2006/relationships/audio" Target="NULL" TargetMode="External"/><Relationship Id="rId2" Type="http://schemas.openxmlformats.org/officeDocument/2006/relationships/image" Target="../media/image40.pn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3.jpeg"/><Relationship Id="rId4" Type="http://schemas.microsoft.com/office/2007/relationships/media" Target="../media/media2.mp3"/><Relationship Id="rId3" Type="http://schemas.openxmlformats.org/officeDocument/2006/relationships/audio" Target="NULL" TargetMode="External"/><Relationship Id="rId2" Type="http://schemas.openxmlformats.org/officeDocument/2006/relationships/image" Target="../media/image40.png"/><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svg"/><Relationship Id="rId5" Type="http://schemas.openxmlformats.org/officeDocument/2006/relationships/image" Target="../media/image47.jpeg"/><Relationship Id="rId4" Type="http://schemas.microsoft.com/office/2007/relationships/hdphoto" Target="../media/image46.wdp"/><Relationship Id="rId3"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slideLayout" Target="../slideLayouts/slideLayout7.xml"/><Relationship Id="rId15" Type="http://schemas.openxmlformats.org/officeDocument/2006/relationships/audio" Target="../media/audio2.wav"/><Relationship Id="rId14" Type="http://schemas.openxmlformats.org/officeDocument/2006/relationships/image" Target="../media/image56.png"/><Relationship Id="rId13" Type="http://schemas.openxmlformats.org/officeDocument/2006/relationships/image" Target="../media/image55.png"/><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svg"/><Relationship Id="rId3" Type="http://schemas.openxmlformats.org/officeDocument/2006/relationships/image" Target="../media/image47.jpeg"/><Relationship Id="rId2" Type="http://schemas.openxmlformats.org/officeDocument/2006/relationships/image" Target="../media/image30.png"/><Relationship Id="rId14" Type="http://schemas.openxmlformats.org/officeDocument/2006/relationships/slideLayout" Target="../slideLayouts/slideLayout7.xml"/><Relationship Id="rId13" Type="http://schemas.openxmlformats.org/officeDocument/2006/relationships/audio" Target="../media/audio2.wav"/><Relationship Id="rId12" Type="http://schemas.openxmlformats.org/officeDocument/2006/relationships/image" Target="../media/image57.jpeg"/><Relationship Id="rId11" Type="http://schemas.openxmlformats.org/officeDocument/2006/relationships/image" Target="../media/image55.png"/><Relationship Id="rId10" Type="http://schemas.openxmlformats.org/officeDocument/2006/relationships/image" Target="../media/image54.png"/><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0.wmf"/><Relationship Id="rId7" Type="http://schemas.openxmlformats.org/officeDocument/2006/relationships/image" Target="../media/image59.jpeg"/><Relationship Id="rId6" Type="http://schemas.openxmlformats.org/officeDocument/2006/relationships/image" Target="../media/image33.jpe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21.png"/><Relationship Id="rId2" Type="http://schemas.openxmlformats.org/officeDocument/2006/relationships/image" Target="../media/image58.png"/><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1.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8.png"/><Relationship Id="rId3" Type="http://schemas.openxmlformats.org/officeDocument/2006/relationships/image" Target="../media/image19.png"/><Relationship Id="rId2" Type="http://schemas.openxmlformats.org/officeDocument/2006/relationships/image" Target="../media/image63.jpeg"/><Relationship Id="rId1" Type="http://schemas.openxmlformats.org/officeDocument/2006/relationships/image" Target="../media/image6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64.emf"/><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19.png"/><Relationship Id="rId2" Type="http://schemas.openxmlformats.org/officeDocument/2006/relationships/image" Target="../media/image63.jpeg"/><Relationship Id="rId1" Type="http://schemas.openxmlformats.org/officeDocument/2006/relationships/image" Target="../media/image62.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19.png"/><Relationship Id="rId2" Type="http://schemas.openxmlformats.org/officeDocument/2006/relationships/image" Target="../media/image63.jpeg"/><Relationship Id="rId1" Type="http://schemas.openxmlformats.org/officeDocument/2006/relationships/image" Target="../media/image6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64.emf"/><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jpe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64.emf"/><Relationship Id="rId1" Type="http://schemas.openxmlformats.org/officeDocument/2006/relationships/image" Target="../media/image62.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5.png"/><Relationship Id="rId3" Type="http://schemas.openxmlformats.org/officeDocument/2006/relationships/image" Target="../media/image64.emf"/><Relationship Id="rId2" Type="http://schemas.openxmlformats.org/officeDocument/2006/relationships/image" Target="../media/image40.png"/><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6.png"/><Relationship Id="rId3" Type="http://schemas.openxmlformats.org/officeDocument/2006/relationships/image" Target="../media/image64.emf"/><Relationship Id="rId2" Type="http://schemas.openxmlformats.org/officeDocument/2006/relationships/image" Target="../media/image40.png"/><Relationship Id="rId1" Type="http://schemas.openxmlformats.org/officeDocument/2006/relationships/image" Target="../media/image44.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4.emf"/><Relationship Id="rId2" Type="http://schemas.openxmlformats.org/officeDocument/2006/relationships/image" Target="../media/image40.png"/><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4.emf"/><Relationship Id="rId2" Type="http://schemas.openxmlformats.org/officeDocument/2006/relationships/image" Target="../media/image40.png"/><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67.png"/><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23.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19.png"/><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svg"/><Relationship Id="rId5" Type="http://schemas.openxmlformats.org/officeDocument/2006/relationships/image" Target="../media/image47.jpeg"/><Relationship Id="rId4" Type="http://schemas.microsoft.com/office/2007/relationships/hdphoto" Target="../media/image46.wdp"/><Relationship Id="rId3" Type="http://schemas.openxmlformats.org/officeDocument/2006/relationships/image" Target="../media/image45.png"/><Relationship Id="rId2" Type="http://schemas.openxmlformats.org/officeDocument/2006/relationships/image" Target="../media/image30.png"/><Relationship Id="rId15" Type="http://schemas.openxmlformats.org/officeDocument/2006/relationships/slideLayout" Target="../slideLayouts/slideLayout7.xml"/><Relationship Id="rId14" Type="http://schemas.openxmlformats.org/officeDocument/2006/relationships/audio" Target="../media/audio2.wav"/><Relationship Id="rId13" Type="http://schemas.openxmlformats.org/officeDocument/2006/relationships/image" Target="../media/image55.png"/><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svg"/><Relationship Id="rId3" Type="http://schemas.openxmlformats.org/officeDocument/2006/relationships/image" Target="../media/image47.jpeg"/><Relationship Id="rId2" Type="http://schemas.openxmlformats.org/officeDocument/2006/relationships/image" Target="../media/image30.png"/><Relationship Id="rId13" Type="http://schemas.openxmlformats.org/officeDocument/2006/relationships/slideLayout" Target="../slideLayouts/slideLayout7.xml"/><Relationship Id="rId12" Type="http://schemas.openxmlformats.org/officeDocument/2006/relationships/audio" Target="../media/audio2.wav"/><Relationship Id="rId11" Type="http://schemas.openxmlformats.org/officeDocument/2006/relationships/image" Target="../media/image55.png"/><Relationship Id="rId10" Type="http://schemas.openxmlformats.org/officeDocument/2006/relationships/image" Target="../media/image54.png"/><Relationship Id="rId1"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wmf"/><Relationship Id="rId6" Type="http://schemas.openxmlformats.org/officeDocument/2006/relationships/image" Target="../media/image33.jpe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21.png"/><Relationship Id="rId2" Type="http://schemas.openxmlformats.org/officeDocument/2006/relationships/image" Target="../media/image58.png"/><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4.emf"/><Relationship Id="rId2" Type="http://schemas.openxmlformats.org/officeDocument/2006/relationships/image" Target="../media/image40.png"/><Relationship Id="rId1"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3.png"/><Relationship Id="rId1"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emf"/><Relationship Id="rId1"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77.svg"/><Relationship Id="rId2" Type="http://schemas.openxmlformats.org/officeDocument/2006/relationships/image" Target="../media/image76.jpeg"/><Relationship Id="rId1" Type="http://schemas.openxmlformats.org/officeDocument/2006/relationships/image" Target="../media/image75.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0.png"/><Relationship Id="rId2" Type="http://schemas.openxmlformats.org/officeDocument/2006/relationships/image" Target="../media/image8.png"/><Relationship Id="rId1" Type="http://schemas.openxmlformats.org/officeDocument/2006/relationships/image" Target="../media/image7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2.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24"/>
          <p:cNvSpPr/>
          <p:nvPr/>
        </p:nvSpPr>
        <p:spPr>
          <a:xfrm>
            <a:off x="559724" y="362606"/>
            <a:ext cx="11072552" cy="6101255"/>
          </a:xfrm>
          <a:custGeom>
            <a:avLst/>
            <a:gdLst>
              <a:gd name="connsiteX0" fmla="*/ 0 w 11072552"/>
              <a:gd name="connsiteY0" fmla="*/ 608417 h 6101255"/>
              <a:gd name="connsiteX1" fmla="*/ 608417 w 11072552"/>
              <a:gd name="connsiteY1" fmla="*/ 0 h 6101255"/>
              <a:gd name="connsiteX2" fmla="*/ 10464135 w 11072552"/>
              <a:gd name="connsiteY2" fmla="*/ 0 h 6101255"/>
              <a:gd name="connsiteX3" fmla="*/ 11072552 w 11072552"/>
              <a:gd name="connsiteY3" fmla="*/ 608417 h 6101255"/>
              <a:gd name="connsiteX4" fmla="*/ 11072552 w 11072552"/>
              <a:gd name="connsiteY4" fmla="*/ 5492838 h 6101255"/>
              <a:gd name="connsiteX5" fmla="*/ 10464135 w 11072552"/>
              <a:gd name="connsiteY5" fmla="*/ 6101255 h 6101255"/>
              <a:gd name="connsiteX6" fmla="*/ 608417 w 11072552"/>
              <a:gd name="connsiteY6" fmla="*/ 6101255 h 6101255"/>
              <a:gd name="connsiteX7" fmla="*/ 0 w 11072552"/>
              <a:gd name="connsiteY7" fmla="*/ 5492838 h 6101255"/>
              <a:gd name="connsiteX8" fmla="*/ 0 w 11072552"/>
              <a:gd name="connsiteY8" fmla="*/ 608417 h 610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2552" h="6101255" fill="none" extrusionOk="0">
                <a:moveTo>
                  <a:pt x="0" y="608417"/>
                </a:moveTo>
                <a:cubicBezTo>
                  <a:pt x="1611" y="316001"/>
                  <a:pt x="287375" y="25136"/>
                  <a:pt x="608417" y="0"/>
                </a:cubicBezTo>
                <a:cubicBezTo>
                  <a:pt x="2741697" y="72427"/>
                  <a:pt x="6620794" y="61419"/>
                  <a:pt x="10464135" y="0"/>
                </a:cubicBezTo>
                <a:cubicBezTo>
                  <a:pt x="10793349" y="-46842"/>
                  <a:pt x="11016051" y="255308"/>
                  <a:pt x="11072552" y="608417"/>
                </a:cubicBezTo>
                <a:cubicBezTo>
                  <a:pt x="11173428" y="1141349"/>
                  <a:pt x="10965239" y="3529820"/>
                  <a:pt x="11072552" y="5492838"/>
                </a:cubicBezTo>
                <a:cubicBezTo>
                  <a:pt x="11081585" y="5783014"/>
                  <a:pt x="10794066" y="6094430"/>
                  <a:pt x="10464135" y="6101255"/>
                </a:cubicBezTo>
                <a:cubicBezTo>
                  <a:pt x="8953844" y="6131082"/>
                  <a:pt x="1783272" y="6021949"/>
                  <a:pt x="608417" y="6101255"/>
                </a:cubicBezTo>
                <a:cubicBezTo>
                  <a:pt x="306603" y="6097388"/>
                  <a:pt x="-61137" y="5840946"/>
                  <a:pt x="0" y="5492838"/>
                </a:cubicBezTo>
                <a:cubicBezTo>
                  <a:pt x="50037" y="5000014"/>
                  <a:pt x="770" y="1612998"/>
                  <a:pt x="0" y="608417"/>
                </a:cubicBezTo>
                <a:close/>
              </a:path>
              <a:path w="11072552" h="6101255" stroke="0" extrusionOk="0">
                <a:moveTo>
                  <a:pt x="0" y="608417"/>
                </a:moveTo>
                <a:cubicBezTo>
                  <a:pt x="32387" y="281226"/>
                  <a:pt x="275661" y="6798"/>
                  <a:pt x="608417" y="0"/>
                </a:cubicBezTo>
                <a:cubicBezTo>
                  <a:pt x="1845110" y="123000"/>
                  <a:pt x="9119323" y="-96860"/>
                  <a:pt x="10464135" y="0"/>
                </a:cubicBezTo>
                <a:cubicBezTo>
                  <a:pt x="10768320" y="-24262"/>
                  <a:pt x="11082850" y="251638"/>
                  <a:pt x="11072552" y="608417"/>
                </a:cubicBezTo>
                <a:cubicBezTo>
                  <a:pt x="11075725" y="2266949"/>
                  <a:pt x="11166819" y="3302129"/>
                  <a:pt x="11072552" y="5492838"/>
                </a:cubicBezTo>
                <a:cubicBezTo>
                  <a:pt x="11024496" y="5846267"/>
                  <a:pt x="10783640" y="6098552"/>
                  <a:pt x="10464135" y="6101255"/>
                </a:cubicBezTo>
                <a:cubicBezTo>
                  <a:pt x="9181865" y="5940548"/>
                  <a:pt x="3238656" y="6140922"/>
                  <a:pt x="608417" y="6101255"/>
                </a:cubicBezTo>
                <a:cubicBezTo>
                  <a:pt x="237630" y="6094233"/>
                  <a:pt x="-35763" y="5812655"/>
                  <a:pt x="0" y="5492838"/>
                </a:cubicBezTo>
                <a:cubicBezTo>
                  <a:pt x="32216" y="3544146"/>
                  <a:pt x="57206" y="2834301"/>
                  <a:pt x="0" y="608417"/>
                </a:cubicBezTo>
                <a:close/>
              </a:path>
            </a:pathLst>
          </a:custGeom>
          <a:solidFill>
            <a:sysClr val="window" lastClr="FFFFFF">
              <a:alpha val="73000"/>
            </a:sysClr>
          </a:solidFill>
          <a:ln w="381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2"/>
          <a:stretch>
            <a:fillRect/>
          </a:stretch>
        </p:blipFill>
        <p:spPr>
          <a:xfrm>
            <a:off x="1583424" y="2020098"/>
            <a:ext cx="8772904" cy="4615072"/>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Flowchart: Delay 1"/>
          <p:cNvSpPr/>
          <p:nvPr/>
        </p:nvSpPr>
        <p:spPr>
          <a:xfrm rot="16200000">
            <a:off x="904509" y="-251803"/>
            <a:ext cx="6684263" cy="7535339"/>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p:cNvSpPr txBox="1"/>
          <p:nvPr/>
        </p:nvSpPr>
        <p:spPr>
          <a:xfrm>
            <a:off x="967691" y="1870860"/>
            <a:ext cx="6557897" cy="4278094"/>
          </a:xfrm>
          <a:prstGeom prst="rect">
            <a:avLst/>
          </a:prstGeom>
          <a:noFill/>
        </p:spPr>
        <p:txBody>
          <a:bodyPr wrap="square" rtlCol="0">
            <a:spAutoFit/>
          </a:bodyPr>
          <a:lstStyle/>
          <a:p>
            <a:r>
              <a:rPr lang="en-US" sz="2800">
                <a:latin typeface="ArialMT"/>
              </a:rPr>
              <a:t>	Từ trong hạt gạo trắng ngần</a:t>
            </a:r>
            <a:endParaRPr lang="en-US" sz="2800">
              <a:latin typeface="ArialMT"/>
            </a:endParaRPr>
          </a:p>
          <a:p>
            <a:r>
              <a:rPr lang="en-US" sz="2800">
                <a:latin typeface="ArialMT"/>
              </a:rPr>
              <a:t>Là bao hôm sớm ân cần mẹ cha</a:t>
            </a:r>
            <a:endParaRPr lang="en-US" sz="2800">
              <a:latin typeface="ArialMT"/>
            </a:endParaRPr>
          </a:p>
          <a:p>
            <a:r>
              <a:rPr lang="en-US" sz="2800">
                <a:latin typeface="ArialMT"/>
              </a:rPr>
              <a:t>	</a:t>
            </a:r>
            <a:r>
              <a:rPr lang="vi-VN" sz="2800">
                <a:latin typeface="ArialMT"/>
              </a:rPr>
              <a:t>Từ trong thơm thảo nhành hoa</a:t>
            </a:r>
            <a:endParaRPr lang="vi-VN" sz="2800">
              <a:latin typeface="ArialMT"/>
            </a:endParaRPr>
          </a:p>
          <a:p>
            <a:r>
              <a:rPr lang="en-US" sz="2800">
                <a:latin typeface="ArialMT"/>
              </a:rPr>
              <a:t>Là bao tình nghĩa chan hoà đất đai.</a:t>
            </a:r>
            <a:endParaRPr lang="en-US" sz="2800">
              <a:latin typeface="ArialMT"/>
            </a:endParaRPr>
          </a:p>
          <a:p>
            <a:endParaRPr lang="en-US" sz="2800">
              <a:latin typeface="ArialMT"/>
            </a:endParaRPr>
          </a:p>
          <a:p>
            <a:r>
              <a:rPr lang="en-US" sz="2800">
                <a:latin typeface="ArialMT"/>
              </a:rPr>
              <a:t>	</a:t>
            </a:r>
            <a:r>
              <a:rPr lang="vi-VN" sz="2800">
                <a:latin typeface="ArialMT"/>
              </a:rPr>
              <a:t>Con đường bước đến ngày mai</a:t>
            </a:r>
            <a:endParaRPr lang="vi-VN" sz="2800">
              <a:latin typeface="ArialMT"/>
            </a:endParaRPr>
          </a:p>
          <a:p>
            <a:r>
              <a:rPr lang="vi-VN" sz="2800">
                <a:latin typeface="ArialMT"/>
              </a:rPr>
              <a:t>Dệt từ trang sách dặm dài ước mơ</a:t>
            </a:r>
            <a:endParaRPr lang="vi-VN" sz="2800">
              <a:latin typeface="ArialMT"/>
            </a:endParaRPr>
          </a:p>
          <a:p>
            <a:r>
              <a:rPr lang="en-US" sz="2800">
                <a:latin typeface="ArialMT"/>
              </a:rPr>
              <a:t>	Dệt từ bóng mẹ, dáng cô...</a:t>
            </a:r>
            <a:endParaRPr lang="en-US" sz="2800">
              <a:latin typeface="ArialMT"/>
            </a:endParaRPr>
          </a:p>
          <a:p>
            <a:r>
              <a:rPr lang="vi-VN" sz="2800">
                <a:latin typeface="ArialMT"/>
              </a:rPr>
              <a:t>Cùng bao năm tháng tuổi thơ ngọt lành.</a:t>
            </a:r>
            <a:endParaRPr lang="vi-VN" sz="2800">
              <a:latin typeface="ArialMT"/>
            </a:endParaRPr>
          </a:p>
          <a:p>
            <a:r>
              <a:rPr lang="en-US" sz="2000">
                <a:latin typeface="ArialMT"/>
              </a:rPr>
              <a:t>					</a:t>
            </a:r>
            <a:r>
              <a:rPr lang="en-US" sz="2000" i="1">
                <a:latin typeface="ArialMT"/>
              </a:rPr>
              <a:t>Đoàn Văn Mật</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Trẻ Em, Mầm Non, Đọc Sách, Học Tập, Cô Bé, Tải hình PNG 345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485345" y="838699"/>
            <a:ext cx="3279932" cy="6462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222849" y="-56347"/>
            <a:ext cx="7374276" cy="3077143"/>
          </a:xfrm>
          <a:prstGeom prst="rect">
            <a:avLst/>
          </a:prstGeom>
        </p:spPr>
      </p:pic>
      <p:sp>
        <p:nvSpPr>
          <p:cNvPr id="5" name="Rectangle: Rounded Corners 21"/>
          <p:cNvSpPr/>
          <p:nvPr/>
        </p:nvSpPr>
        <p:spPr>
          <a:xfrm>
            <a:off x="336246" y="3020796"/>
            <a:ext cx="8357811" cy="3562884"/>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p:cNvSpPr txBox="1"/>
          <p:nvPr/>
        </p:nvSpPr>
        <p:spPr>
          <a:xfrm>
            <a:off x="466874" y="3429000"/>
            <a:ext cx="8096554" cy="2800767"/>
          </a:xfrm>
          <a:prstGeom prst="rect">
            <a:avLst/>
          </a:prstGeom>
          <a:noFill/>
        </p:spPr>
        <p:txBody>
          <a:bodyPr wrap="square" rtlCol="0">
            <a:spAutoFit/>
          </a:bodyPr>
          <a:lstStyle/>
          <a:p>
            <a:pPr algn="just"/>
            <a:r>
              <a:rPr lang="vi-VN" sz="4400">
                <a:latin typeface="Calibri" panose="020F0502020204030204" pitchFamily="34" charset="0"/>
                <a:ea typeface="Calibri" panose="020F0502020204030204" pitchFamily="34" charset="0"/>
                <a:cs typeface="Calibri" panose="020F0502020204030204" pitchFamily="34" charset="0"/>
              </a:rPr>
              <a:t>Giọng đọc</a:t>
            </a:r>
            <a:r>
              <a:rPr lang="en-US" sz="4400">
                <a:latin typeface="Calibri" panose="020F0502020204030204" pitchFamily="34" charset="0"/>
                <a:ea typeface="Calibri" panose="020F0502020204030204" pitchFamily="34" charset="0"/>
                <a:cs typeface="Calibri" panose="020F0502020204030204" pitchFamily="34" charset="0"/>
              </a:rPr>
              <a:t> trong sáng, tha thiết, nhấn giọng ở những từ ngữ miêu tả hình ảnh, dáng vẻ, màu sắc, hoạt động của các sự vật..</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38548" y="779533"/>
            <a:ext cx="5651482" cy="15911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133046" y="2798613"/>
            <a:ext cx="11232956" cy="3785067"/>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222849" y="-56347"/>
            <a:ext cx="7374276" cy="3077143"/>
          </a:xfrm>
          <a:prstGeom prst="rect">
            <a:avLst/>
          </a:prstGeom>
        </p:spPr>
      </p:pic>
      <p:sp>
        <p:nvSpPr>
          <p:cNvPr id="11" name="TextBox 10"/>
          <p:cNvSpPr txBox="1"/>
          <p:nvPr/>
        </p:nvSpPr>
        <p:spPr>
          <a:xfrm>
            <a:off x="-222849" y="2861690"/>
            <a:ext cx="8403336" cy="646331"/>
          </a:xfrm>
          <a:prstGeom prst="rect">
            <a:avLst/>
          </a:prstGeom>
          <a:noFill/>
        </p:spPr>
        <p:txBody>
          <a:bodyPr wrap="square" rtlCol="0">
            <a:spAutoFit/>
          </a:bodyPr>
          <a:lstStyle/>
          <a:p>
            <a:pPr algn="ctr"/>
            <a:r>
              <a:rPr lang="vi-VN" sz="3600" dirty="0">
                <a:latin typeface="Calibri" panose="020F0502020204030204" pitchFamily="34" charset="0"/>
                <a:ea typeface="Calibri" panose="020F0502020204030204" pitchFamily="34" charset="0"/>
                <a:cs typeface="Calibri" panose="020F0502020204030204" pitchFamily="34" charset="0"/>
              </a:rPr>
              <a:t>Bài đọc được chia </a:t>
            </a:r>
            <a:r>
              <a:rPr lang="vi-VN" sz="3600">
                <a:latin typeface="Calibri" panose="020F0502020204030204" pitchFamily="34" charset="0"/>
                <a:ea typeface="Calibri" panose="020F0502020204030204" pitchFamily="34" charset="0"/>
                <a:cs typeface="Calibri" panose="020F0502020204030204" pitchFamily="34" charset="0"/>
              </a:rPr>
              <a:t>thành </a:t>
            </a:r>
            <a:r>
              <a:rPr lang="en-US" sz="3600" b="1">
                <a:latin typeface="Calibri" panose="020F0502020204030204" pitchFamily="34" charset="0"/>
                <a:ea typeface="Calibri" panose="020F0502020204030204" pitchFamily="34" charset="0"/>
                <a:cs typeface="Calibri" panose="020F0502020204030204" pitchFamily="34" charset="0"/>
              </a:rPr>
              <a:t>3</a:t>
            </a:r>
            <a:r>
              <a:rPr lang="vi-VN" sz="3600" b="1">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đoạn</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479522" y="3668259"/>
            <a:ext cx="11232956" cy="1754326"/>
          </a:xfrm>
          <a:prstGeom prst="rect">
            <a:avLst/>
          </a:prstGeom>
          <a:noFill/>
        </p:spPr>
        <p:txBody>
          <a:bodyPr wrap="square" rtlCol="0">
            <a:spAutoFit/>
          </a:bodyPr>
          <a:lstStyle/>
          <a:p>
            <a:pPr marL="571500" indent="-571500" algn="just">
              <a:buFont typeface="Wingdings" panose="05000000000000000000" pitchFamily="2" charset="2"/>
              <a:buChar char="q"/>
            </a:pPr>
            <a:r>
              <a:rPr lang="vi-VN" sz="3600" b="1" dirty="0">
                <a:latin typeface="Calibri" panose="020F0502020204030204" pitchFamily="34" charset="0"/>
                <a:ea typeface="Calibri" panose="020F0502020204030204" pitchFamily="34" charset="0"/>
                <a:cs typeface="Calibri" panose="020F0502020204030204" pitchFamily="34" charset="0"/>
              </a:rPr>
              <a:t>Đoạn 1</a:t>
            </a:r>
            <a:r>
              <a:rPr lang="vi-VN" sz="3600" b="1">
                <a:latin typeface="Calibri" panose="020F0502020204030204" pitchFamily="34" charset="0"/>
                <a:ea typeface="Calibri" panose="020F0502020204030204" pitchFamily="34" charset="0"/>
                <a:cs typeface="Calibri" panose="020F0502020204030204" pitchFamily="34" charset="0"/>
              </a:rPr>
              <a:t>: </a:t>
            </a:r>
            <a:r>
              <a:rPr lang="en-US" sz="3600">
                <a:latin typeface="Calibri" panose="020F0502020204030204" pitchFamily="34" charset="0"/>
                <a:ea typeface="Calibri" panose="020F0502020204030204" pitchFamily="34" charset="0"/>
                <a:cs typeface="Calibri" panose="020F0502020204030204" pitchFamily="34" charset="0"/>
              </a:rPr>
              <a:t>Hai khổ thơ đầu</a:t>
            </a:r>
            <a:endParaRPr lang="vi-VN" sz="3600" dirty="0">
              <a:latin typeface="Calibri" panose="020F0502020204030204" pitchFamily="34" charset="0"/>
              <a:ea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q"/>
            </a:pPr>
            <a:r>
              <a:rPr lang="vi-VN" sz="3600" b="1" dirty="0">
                <a:latin typeface="Calibri" panose="020F0502020204030204" pitchFamily="34" charset="0"/>
                <a:ea typeface="Calibri" panose="020F0502020204030204" pitchFamily="34" charset="0"/>
                <a:cs typeface="Calibri" panose="020F0502020204030204" pitchFamily="34" charset="0"/>
              </a:rPr>
              <a:t>Đoạn 2:</a:t>
            </a:r>
            <a:r>
              <a:rPr lang="vi-VN"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Khổ</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thơ</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err="1">
                <a:latin typeface="Calibri" panose="020F0502020204030204" pitchFamily="34" charset="0"/>
                <a:ea typeface="Calibri" panose="020F0502020204030204" pitchFamily="34" charset="0"/>
                <a:cs typeface="Calibri" panose="020F0502020204030204" pitchFamily="34" charset="0"/>
              </a:rPr>
              <a:t>thứ</a:t>
            </a:r>
            <a:r>
              <a:rPr lang="en-US" sz="3600">
                <a:latin typeface="Calibri" panose="020F0502020204030204" pitchFamily="34" charset="0"/>
                <a:ea typeface="Calibri" panose="020F0502020204030204" pitchFamily="34" charset="0"/>
                <a:cs typeface="Calibri" panose="020F0502020204030204" pitchFamily="34" charset="0"/>
              </a:rPr>
              <a:t> ba, thứ tư</a:t>
            </a:r>
            <a:endParaRPr lang="vi-VN" sz="3600" dirty="0">
              <a:latin typeface="Calibri" panose="020F0502020204030204" pitchFamily="34" charset="0"/>
              <a:ea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q"/>
            </a:pPr>
            <a:r>
              <a:rPr lang="en-US" sz="3600" b="1">
                <a:latin typeface="Calibri" panose="020F0502020204030204" pitchFamily="34" charset="0"/>
                <a:ea typeface="Calibri" panose="020F0502020204030204" pitchFamily="34" charset="0"/>
                <a:cs typeface="Calibri" panose="020F0502020204030204" pitchFamily="34" charset="0"/>
              </a:rPr>
              <a:t>Đoạn 3: </a:t>
            </a:r>
            <a:r>
              <a:rPr lang="en-US" sz="3600" dirty="0" err="1">
                <a:latin typeface="Calibri" panose="020F0502020204030204" pitchFamily="34" charset="0"/>
                <a:ea typeface="Calibri" panose="020F0502020204030204" pitchFamily="34" charset="0"/>
                <a:cs typeface="Calibri" panose="020F0502020204030204" pitchFamily="34" charset="0"/>
              </a:rPr>
              <a:t>Khổ</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thơ</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cuối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còn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lại</a:t>
            </a:r>
            <a:r>
              <a:rPr lang="en-US" sz="3600" dirty="0">
                <a:latin typeface="Calibri" panose="020F0502020204030204" pitchFamily="34" charset="0"/>
                <a:ea typeface="Calibri" panose="020F0502020204030204" pitchFamily="34" charset="0"/>
                <a:cs typeface="Calibri" panose="020F0502020204030204" pitchFamily="34" charset="0"/>
              </a:rPr>
              <a:t>.</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97338" y="714124"/>
            <a:ext cx="7925487" cy="15911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Flowchart: Delay 1"/>
          <p:cNvSpPr/>
          <p:nvPr/>
        </p:nvSpPr>
        <p:spPr>
          <a:xfrm rot="16200000">
            <a:off x="2674621" y="-864113"/>
            <a:ext cx="6684263" cy="8613650"/>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82"/>
          <p:cNvSpPr/>
          <p:nvPr/>
        </p:nvSpPr>
        <p:spPr>
          <a:xfrm rot="5400000">
            <a:off x="1414096" y="-942675"/>
            <a:ext cx="1024822" cy="333022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13" name="组合 12"/>
          <p:cNvGrpSpPr/>
          <p:nvPr/>
        </p:nvGrpSpPr>
        <p:grpSpPr>
          <a:xfrm>
            <a:off x="3022016" y="226560"/>
            <a:ext cx="619808" cy="623440"/>
            <a:chOff x="1267237" y="4149067"/>
            <a:chExt cx="1172591" cy="1179462"/>
          </a:xfrm>
        </p:grpSpPr>
        <p:sp>
          <p:nvSpPr>
            <p:cNvPr id="1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5" name="文本框 14"/>
            <p:cNvSpPr txBox="1"/>
            <p:nvPr/>
          </p:nvSpPr>
          <p:spPr>
            <a:xfrm>
              <a:off x="1496257" y="4521472"/>
              <a:ext cx="226907" cy="718285"/>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w="25400">
                  <a:solidFill>
                    <a:srgbClr val="20B6BE"/>
                  </a:solid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6" name="TextBox 15"/>
          <p:cNvSpPr txBox="1"/>
          <p:nvPr/>
        </p:nvSpPr>
        <p:spPr>
          <a:xfrm rot="21591154">
            <a:off x="135423" y="122627"/>
            <a:ext cx="3284178" cy="1107996"/>
          </a:xfrm>
          <a:prstGeom prst="rect">
            <a:avLst/>
          </a:prstGeom>
          <a:noFill/>
        </p:spPr>
        <p:txBody>
          <a:bodyPr wrap="square" rtlCol="0">
            <a:spAutoFit/>
          </a:bodyPr>
          <a:lstStyle/>
          <a:p>
            <a:pPr algn="ctr"/>
            <a:r>
              <a:rPr lang="vi-VN" sz="6600" b="1" dirty="0">
                <a:ln w="0"/>
                <a:solidFill>
                  <a:srgbClr val="C00000"/>
                </a:solidFill>
                <a:latin typeface="UTM Edwardian" panose="02040603050506020204" pitchFamily="18" charset="0"/>
                <a:ea typeface="LNTH-LuoLuoNotangYuanTi 1" pitchFamily="2" charset="-128"/>
                <a:cs typeface="LNTH-LuoLuoNotangYuanTi 1" pitchFamily="2" charset="-128"/>
              </a:rPr>
              <a:t>Đoạn 1</a:t>
            </a:r>
            <a:endParaRPr lang="en-US" sz="6600" b="1"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
        <p:nvSpPr>
          <p:cNvPr id="24" name="TextBox 23"/>
          <p:cNvSpPr txBox="1"/>
          <p:nvPr/>
        </p:nvSpPr>
        <p:spPr>
          <a:xfrm>
            <a:off x="2944828" y="1457553"/>
            <a:ext cx="6695953" cy="3970318"/>
          </a:xfrm>
          <a:prstGeom prst="rect">
            <a:avLst/>
          </a:prstGeom>
          <a:noFill/>
        </p:spPr>
        <p:txBody>
          <a:bodyPr wrap="square" rtlCol="0">
            <a:spAutoFit/>
          </a:bodyPr>
          <a:lstStyle/>
          <a:p>
            <a:pPr lvl="0" algn="just"/>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Không còn tiếng cuốc gọi nhau </a:t>
            </a:r>
            <a:endParaRPr lang="en-US"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Ngỡ mùa hạ đã trốn đâu mất rồi</a:t>
            </a:r>
            <a:endParaRPr lang="en-US"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Bờ sông mẹ giặt áo tơi</a:t>
            </a:r>
            <a:endParaRPr lang="en-US"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Phơi lên đẫm một khoảng trời heo may.</a:t>
            </a:r>
            <a:endParaRPr lang="en-US"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Trầu già giấu nắng đầy cây</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Có bông cúc trắng như mây giữa trời</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Có con đường cỏ xanh tươi</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Có dòng nước lặng chờ người qua sông.</a:t>
            </a:r>
            <a:endParaRPr lang="en-US" sz="28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p:cNvSpPr txBox="1"/>
          <p:nvPr/>
        </p:nvSpPr>
        <p:spPr>
          <a:xfrm>
            <a:off x="4675234" y="399269"/>
            <a:ext cx="2996782" cy="64633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en-US" sz="3600">
                <a:gradFill>
                  <a:gsLst>
                    <a:gs pos="44000">
                      <a:srgbClr val="FFC000"/>
                    </a:gs>
                    <a:gs pos="78571">
                      <a:srgbClr val="FF3399"/>
                    </a:gs>
                    <a:gs pos="19000">
                      <a:srgbClr val="00FFFF"/>
                    </a:gs>
                  </a:gsLst>
                  <a:path path="circle">
                    <a:fillToRect l="50000" t="50000" r="50000" b="50000"/>
                  </a:path>
                </a:gradFill>
                <a:latin typeface="UTM Showcard" panose="02040603050506020204" pitchFamily="18" charset="0"/>
                <a:cs typeface="Arial" panose="020B0604020202020204" pitchFamily="34" charset="0"/>
              </a:rPr>
              <a:t>CHỚM THU</a:t>
            </a:r>
            <a:endParaRPr lang="sv-SE" sz="3600" dirty="0">
              <a:gradFill>
                <a:gsLst>
                  <a:gs pos="44000">
                    <a:srgbClr val="FFC000"/>
                  </a:gs>
                  <a:gs pos="78571">
                    <a:srgbClr val="FF3399"/>
                  </a:gs>
                  <a:gs pos="19000">
                    <a:srgbClr val="00FFFF"/>
                  </a:gs>
                </a:gsLst>
                <a:path path="circle">
                  <a:fillToRect l="50000" t="50000" r="50000" b="50000"/>
                </a:path>
              </a:gradFill>
              <a:latin typeface="UTM Showcard" panose="02040603050506020204" pitchFamily="18" charset="0"/>
              <a:cs typeface="Arial" panose="020B0604020202020204" pitchFamily="34" charset="0"/>
            </a:endParaRPr>
          </a:p>
        </p:txBody>
      </p:sp>
      <p:cxnSp>
        <p:nvCxnSpPr>
          <p:cNvPr id="30" name="Straight Connector 29"/>
          <p:cNvCxnSpPr/>
          <p:nvPr/>
        </p:nvCxnSpPr>
        <p:spPr>
          <a:xfrm flipH="1">
            <a:off x="2944828" y="2339466"/>
            <a:ext cx="774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Am-thanh-nay-ra-y-tuong-www_tiengdong_com">
            <a:hlinkClick r:id="" action="ppaction://media"/>
          </p:cNvPr>
          <p:cNvPicPr>
            <a:picLocks noChangeAspect="1"/>
          </p:cNvPicPr>
          <p:nvPr>
            <a:audioFile r:link="rId2"/>
            <p:extLst>
              <p:ext uri="{DAA4B4D4-6D71-4841-9C94-3DE7FCFB9230}">
                <p14:media xmlns:p14="http://schemas.microsoft.com/office/powerpoint/2010/main" r:embed="rId3">
                  <p14:trim st="660.000000" end="27134.166016"/>
                </p14:media>
              </p:ext>
            </p:extLst>
          </p:nvPr>
        </p:nvPicPr>
        <p:blipFill>
          <a:blip r:embed="rId4"/>
          <a:stretch>
            <a:fillRect/>
          </a:stretch>
        </p:blipFill>
        <p:spPr>
          <a:xfrm>
            <a:off x="-665016" y="3632822"/>
            <a:ext cx="487363" cy="487363"/>
          </a:xfrm>
          <a:prstGeom prst="rect">
            <a:avLst/>
          </a:prstGeom>
        </p:spPr>
      </p:pic>
      <p:cxnSp>
        <p:nvCxnSpPr>
          <p:cNvPr id="8" name="Straight Connector 7"/>
          <p:cNvCxnSpPr/>
          <p:nvPr/>
        </p:nvCxnSpPr>
        <p:spPr>
          <a:xfrm flipV="1">
            <a:off x="5048250" y="3632822"/>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715250" y="3632822"/>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75234" y="4091438"/>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406053" y="4064107"/>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927644" y="4356657"/>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866334" y="4530346"/>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714869" y="4913084"/>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654296" y="4844020"/>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97685" y="4844020"/>
            <a:ext cx="194318" cy="4873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5" name="TextBox1" descr="ppt/media/image34.wmf"/>
          <p:cNvPicPr/>
          <p:nvPr/>
        </p:nvPicPr>
        <p:blipFill>
          <a:blip r:embed="rId5"/>
          <a:stretch>
            <a:fillRect/>
          </a:stretch>
        </p:blipFill>
        <p:spPr>
          <a:xfrm>
            <a:off x="9183572" y="210024"/>
            <a:ext cx="2715931" cy="71655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054"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4"/>
                </p:tgtEl>
              </p:cMediaNode>
            </p:audio>
          </p:childTnLst>
        </p:cTn>
      </p:par>
    </p:tnLst>
    <p:bldLst>
      <p:bldP spid="10" grpId="0" animBg="1"/>
      <p:bldP spid="16"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Flowchart: Delay 1"/>
          <p:cNvSpPr/>
          <p:nvPr/>
        </p:nvSpPr>
        <p:spPr>
          <a:xfrm rot="16200000">
            <a:off x="2674621" y="-864113"/>
            <a:ext cx="6684263" cy="8613650"/>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任意多边形 82"/>
          <p:cNvSpPr/>
          <p:nvPr/>
        </p:nvSpPr>
        <p:spPr>
          <a:xfrm rot="5400000">
            <a:off x="1414096" y="-942675"/>
            <a:ext cx="1024822" cy="333022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13" name="组合 12"/>
          <p:cNvGrpSpPr/>
          <p:nvPr/>
        </p:nvGrpSpPr>
        <p:grpSpPr>
          <a:xfrm>
            <a:off x="3022016" y="226560"/>
            <a:ext cx="619808" cy="623440"/>
            <a:chOff x="1267237" y="4149067"/>
            <a:chExt cx="1172591" cy="1179462"/>
          </a:xfrm>
        </p:grpSpPr>
        <p:sp>
          <p:nvSpPr>
            <p:cNvPr id="1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5" name="文本框 14"/>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w="25400">
                  <a:solidFill>
                    <a:srgbClr val="20B6BE"/>
                  </a:solid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6" name="TextBox 15"/>
          <p:cNvSpPr txBox="1"/>
          <p:nvPr/>
        </p:nvSpPr>
        <p:spPr>
          <a:xfrm rot="21591154">
            <a:off x="135423" y="122627"/>
            <a:ext cx="328417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1"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Đoạn </a:t>
            </a:r>
            <a:r>
              <a:rPr kumimoji="0" lang="en-US" sz="6600" b="1"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2</a:t>
            </a:r>
            <a:endParaRPr kumimoji="0" lang="en-US" sz="6600" b="1"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24" name="TextBox 23"/>
          <p:cNvSpPr txBox="1"/>
          <p:nvPr/>
        </p:nvSpPr>
        <p:spPr>
          <a:xfrm>
            <a:off x="2324100" y="1457553"/>
            <a:ext cx="7658100" cy="4524315"/>
          </a:xfrm>
          <a:prstGeom prst="rect">
            <a:avLst/>
          </a:prstGeom>
          <a:noFill/>
        </p:spPr>
        <p:txBody>
          <a:bodyPr wrap="square" rtlCol="0">
            <a:spAutoFit/>
          </a:bodyPr>
          <a:lstStyle/>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Mùa đơm hạt thóc trên đồng</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Đơm thêm bóng mẹ chờ trông tháng ngày</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Mùa vui lúa vẽ đường cày</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Vẽ nên vóc dáng đôi tay tảo tần.</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Từ trong hạt gạo trắng ngần</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Là bao hôm sớm ân cần mẹ cha</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	Từ trong thơm thảo nhành hoa</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Là bao tình nghĩa chan hoà đất đai.</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Am-thanh-nay-ra-y-tuong-www_tiengdong_com">
            <a:hlinkClick r:id="" action="ppaction://media"/>
          </p:cNvPr>
          <p:cNvPicPr>
            <a:picLocks noChangeAspect="1"/>
          </p:cNvPicPr>
          <p:nvPr>
            <a:audioFile r:link="rId2"/>
            <p:extLst>
              <p:ext uri="{DAA4B4D4-6D71-4841-9C94-3DE7FCFB9230}">
                <p14:media xmlns:p14="http://schemas.microsoft.com/office/powerpoint/2010/main" r:embed="rId3">
                  <p14:trim st="660.000000" end="27134.166016"/>
                </p14:media>
              </p:ext>
            </p:extLst>
          </p:nvPr>
        </p:nvPicPr>
        <p:blipFill>
          <a:blip r:embed="rId4"/>
          <a:stretch>
            <a:fillRect/>
          </a:stretch>
        </p:blipFill>
        <p:spPr>
          <a:xfrm>
            <a:off x="-665016" y="3632822"/>
            <a:ext cx="487363" cy="487363"/>
          </a:xfrm>
          <a:prstGeom prst="rect">
            <a:avLst/>
          </a:prstGeom>
        </p:spPr>
      </p:pic>
      <p:sp>
        <p:nvSpPr>
          <p:cNvPr id="5" name="TextBox 4"/>
          <p:cNvSpPr txBox="1"/>
          <p:nvPr/>
        </p:nvSpPr>
        <p:spPr>
          <a:xfrm>
            <a:off x="5040147" y="774072"/>
            <a:ext cx="6724650"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en-US" sz="4000">
                <a:gradFill>
                  <a:gsLst>
                    <a:gs pos="44000">
                      <a:srgbClr val="FFC000"/>
                    </a:gs>
                    <a:gs pos="78571">
                      <a:srgbClr val="FF3399"/>
                    </a:gs>
                    <a:gs pos="19000">
                      <a:srgbClr val="00FFFF"/>
                    </a:gs>
                  </a:gsLst>
                  <a:path path="circle">
                    <a:fillToRect l="50000" t="50000" r="50000" b="50000"/>
                  </a:path>
                </a:gradFill>
                <a:latin typeface="UTM Showcard" panose="02040603050506020204" pitchFamily="18" charset="0"/>
                <a:cs typeface="Arial" panose="020B0604020202020204" pitchFamily="34" charset="0"/>
              </a:rPr>
              <a:t>CHỚM THU</a:t>
            </a:r>
            <a:endParaRPr lang="sv-SE" sz="4000" dirty="0">
              <a:gradFill>
                <a:gsLst>
                  <a:gs pos="44000">
                    <a:srgbClr val="FFC000"/>
                  </a:gs>
                  <a:gs pos="78571">
                    <a:srgbClr val="FF3399"/>
                  </a:gs>
                  <a:gs pos="19000">
                    <a:srgbClr val="00FFFF"/>
                  </a:gs>
                </a:gsLst>
                <a:path path="circle">
                  <a:fillToRect l="50000" t="50000" r="50000" b="50000"/>
                </a:path>
              </a:gradFill>
              <a:latin typeface="UTM Showcard" panose="02040603050506020204" pitchFamily="18" charset="0"/>
              <a:cs typeface="Arial" panose="020B0604020202020204" pitchFamily="34" charset="0"/>
            </a:endParaRPr>
          </a:p>
        </p:txBody>
      </p:sp>
      <p:pic>
        <p:nvPicPr>
          <p:cNvPr id="2049" name="TextBox1" descr="ppt/media/image35.wmf"/>
          <p:cNvPicPr/>
          <p:nvPr/>
        </p:nvPicPr>
        <p:blipFill>
          <a:blip r:embed="rId5"/>
          <a:stretch>
            <a:fillRect/>
          </a:stretch>
        </p:blipFill>
        <p:spPr>
          <a:xfrm>
            <a:off x="9183572" y="210024"/>
            <a:ext cx="2715931" cy="71655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10" grpId="0" animBg="1"/>
      <p:bldP spid="1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Flowchart: Delay 1"/>
          <p:cNvSpPr/>
          <p:nvPr/>
        </p:nvSpPr>
        <p:spPr>
          <a:xfrm rot="16200000">
            <a:off x="2674621" y="-864113"/>
            <a:ext cx="6684263" cy="8613650"/>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82"/>
          <p:cNvSpPr/>
          <p:nvPr/>
        </p:nvSpPr>
        <p:spPr>
          <a:xfrm rot="5400000">
            <a:off x="1414096" y="-942675"/>
            <a:ext cx="1024822" cy="333022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13" name="组合 12"/>
          <p:cNvGrpSpPr/>
          <p:nvPr/>
        </p:nvGrpSpPr>
        <p:grpSpPr>
          <a:xfrm>
            <a:off x="3022016" y="226560"/>
            <a:ext cx="619808" cy="623440"/>
            <a:chOff x="1267237" y="4149067"/>
            <a:chExt cx="1172591" cy="1179462"/>
          </a:xfrm>
        </p:grpSpPr>
        <p:sp>
          <p:nvSpPr>
            <p:cNvPr id="1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5" name="文本框 14"/>
            <p:cNvSpPr txBox="1"/>
            <p:nvPr/>
          </p:nvSpPr>
          <p:spPr>
            <a:xfrm>
              <a:off x="1496257" y="4521472"/>
              <a:ext cx="226907" cy="718285"/>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w="25400">
                  <a:solidFill>
                    <a:srgbClr val="20B6BE"/>
                  </a:solid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6" name="TextBox 15"/>
          <p:cNvSpPr txBox="1"/>
          <p:nvPr/>
        </p:nvSpPr>
        <p:spPr>
          <a:xfrm rot="21591154">
            <a:off x="135423" y="122627"/>
            <a:ext cx="3284178" cy="1107996"/>
          </a:xfrm>
          <a:prstGeom prst="rect">
            <a:avLst/>
          </a:prstGeom>
          <a:noFill/>
        </p:spPr>
        <p:txBody>
          <a:bodyPr wrap="square" rtlCol="0">
            <a:spAutoFit/>
          </a:bodyPr>
          <a:lstStyle/>
          <a:p>
            <a:pPr algn="ctr"/>
            <a:r>
              <a:rPr lang="vi-VN" sz="6600" b="1">
                <a:ln w="0"/>
                <a:solidFill>
                  <a:srgbClr val="C00000"/>
                </a:solidFill>
                <a:latin typeface="UTM Edwardian" panose="02040603050506020204" pitchFamily="18" charset="0"/>
                <a:ea typeface="LNTH-LuoLuoNotangYuanTi 1" pitchFamily="2" charset="-128"/>
                <a:cs typeface="LNTH-LuoLuoNotangYuanTi 1" pitchFamily="2" charset="-128"/>
              </a:rPr>
              <a:t>Đoạn </a:t>
            </a:r>
            <a:r>
              <a:rPr lang="en-US" sz="6600" b="1" dirty="0">
                <a:ln w="0"/>
                <a:solidFill>
                  <a:srgbClr val="C00000"/>
                </a:solidFill>
                <a:latin typeface="UTM Edwardian" panose="02040603050506020204" pitchFamily="18" charset="0"/>
                <a:ea typeface="LNTH-LuoLuoNotangYuanTi 1" pitchFamily="2" charset="-128"/>
                <a:cs typeface="LNTH-LuoLuoNotangYuanTi 1" pitchFamily="2" charset="-128"/>
              </a:rPr>
              <a:t>3</a:t>
            </a:r>
            <a:endParaRPr lang="en-US" sz="6600" b="1"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
        <p:nvSpPr>
          <p:cNvPr id="24" name="TextBox 23"/>
          <p:cNvSpPr txBox="1"/>
          <p:nvPr/>
        </p:nvSpPr>
        <p:spPr>
          <a:xfrm>
            <a:off x="2497889" y="2378032"/>
            <a:ext cx="8613651" cy="2955361"/>
          </a:xfrm>
          <a:prstGeom prst="rect">
            <a:avLst/>
          </a:prstGeom>
          <a:noFill/>
        </p:spPr>
        <p:txBody>
          <a:bodyPr wrap="square" rtlCol="0">
            <a:spAutoFit/>
          </a:bodyPr>
          <a:lstStyle/>
          <a:p>
            <a:pPr algn="just">
              <a:lnSpc>
                <a:spcPts val="4500"/>
              </a:lnSpc>
            </a:pPr>
            <a:r>
              <a:rPr lang="en-US" sz="3600">
                <a:latin typeface="Calibri" panose="020F0502020204030204" pitchFamily="34" charset="0"/>
                <a:ea typeface="Calibri" panose="020F0502020204030204" pitchFamily="34" charset="0"/>
                <a:cs typeface="Calibri" panose="020F0502020204030204" pitchFamily="34" charset="0"/>
              </a:rPr>
              <a:t>	`</a:t>
            </a:r>
            <a:r>
              <a:rPr lang="vi-VN" sz="3600">
                <a:latin typeface="Calibri" panose="020F0502020204030204" pitchFamily="34" charset="0"/>
                <a:ea typeface="Calibri" panose="020F0502020204030204" pitchFamily="34" charset="0"/>
                <a:cs typeface="Calibri" panose="020F0502020204030204" pitchFamily="34" charset="0"/>
              </a:rPr>
              <a:t>Con đường bước đến ngày mai</a:t>
            </a:r>
            <a:endParaRPr lang="vi-VN" sz="3600">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r>
              <a:rPr lang="vi-VN" sz="3600">
                <a:latin typeface="Calibri" panose="020F0502020204030204" pitchFamily="34" charset="0"/>
                <a:ea typeface="Calibri" panose="020F0502020204030204" pitchFamily="34" charset="0"/>
                <a:cs typeface="Calibri" panose="020F0502020204030204" pitchFamily="34" charset="0"/>
              </a:rPr>
              <a:t>Dệt từ trang sách dặm dài ước mơ</a:t>
            </a:r>
            <a:endParaRPr lang="vi-VN" sz="3600">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r>
              <a:rPr lang="vi-VN" sz="3600">
                <a:latin typeface="Calibri" panose="020F0502020204030204" pitchFamily="34" charset="0"/>
                <a:ea typeface="Calibri" panose="020F0502020204030204" pitchFamily="34" charset="0"/>
                <a:cs typeface="Calibri" panose="020F0502020204030204" pitchFamily="34" charset="0"/>
              </a:rPr>
              <a:t>	Dệt từ bóng mẹ, dáng cô...</a:t>
            </a:r>
            <a:endParaRPr lang="vi-VN" sz="3600">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r>
              <a:rPr lang="vi-VN" sz="3600">
                <a:latin typeface="Calibri" panose="020F0502020204030204" pitchFamily="34" charset="0"/>
                <a:ea typeface="Calibri" panose="020F0502020204030204" pitchFamily="34" charset="0"/>
                <a:cs typeface="Calibri" panose="020F0502020204030204" pitchFamily="34" charset="0"/>
              </a:rPr>
              <a:t>Cùng bao năm tháng tuổi thơ ngọt lành.</a:t>
            </a:r>
            <a:endParaRPr lang="vi-VN" sz="3600">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r>
              <a:rPr lang="vi-VN" sz="3600">
                <a:latin typeface="Calibri" panose="020F0502020204030204" pitchFamily="34" charset="0"/>
                <a:ea typeface="Calibri" panose="020F0502020204030204" pitchFamily="34" charset="0"/>
                <a:cs typeface="Calibri" panose="020F0502020204030204" pitchFamily="34" charset="0"/>
              </a:rPr>
              <a:t>				Đoàn Văn Mật</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p:cNvSpPr txBox="1"/>
          <p:nvPr/>
        </p:nvSpPr>
        <p:spPr>
          <a:xfrm>
            <a:off x="4551890" y="1005976"/>
            <a:ext cx="3330219" cy="64633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en-US" sz="3600">
                <a:gradFill>
                  <a:gsLst>
                    <a:gs pos="44000">
                      <a:srgbClr val="FFC000"/>
                    </a:gs>
                    <a:gs pos="78571">
                      <a:srgbClr val="FF3399"/>
                    </a:gs>
                    <a:gs pos="19000">
                      <a:srgbClr val="00FFFF"/>
                    </a:gs>
                  </a:gsLst>
                  <a:path path="circle">
                    <a:fillToRect l="50000" t="50000" r="50000" b="50000"/>
                  </a:path>
                </a:gradFill>
                <a:latin typeface="UTM Showcard" panose="02040603050506020204" pitchFamily="18" charset="0"/>
                <a:cs typeface="Arial" panose="020B0604020202020204" pitchFamily="34" charset="0"/>
              </a:rPr>
              <a:t>CHỚM THU</a:t>
            </a:r>
            <a:endParaRPr lang="sv-SE" sz="3600" dirty="0">
              <a:gradFill>
                <a:gsLst>
                  <a:gs pos="44000">
                    <a:srgbClr val="FFC000"/>
                  </a:gs>
                  <a:gs pos="78571">
                    <a:srgbClr val="FF3399"/>
                  </a:gs>
                  <a:gs pos="19000">
                    <a:srgbClr val="00FFFF"/>
                  </a:gs>
                </a:gsLst>
                <a:path path="circle">
                  <a:fillToRect l="50000" t="50000" r="50000" b="50000"/>
                </a:path>
              </a:gradFill>
              <a:latin typeface="UTM Showcard" panose="02040603050506020204" pitchFamily="18" charset="0"/>
              <a:cs typeface="Arial" panose="020B0604020202020204" pitchFamily="34" charset="0"/>
            </a:endParaRPr>
          </a:p>
        </p:txBody>
      </p:sp>
      <p:pic>
        <p:nvPicPr>
          <p:cNvPr id="4" name="Am-thanh-nay-ra-y-tuong-www_tiengdong_com">
            <a:hlinkClick r:id="" action="ppaction://media"/>
          </p:cNvPr>
          <p:cNvPicPr>
            <a:picLocks noChangeAspect="1"/>
          </p:cNvPicPr>
          <p:nvPr>
            <a:audioFile r:link="rId2"/>
            <p:extLst>
              <p:ext uri="{DAA4B4D4-6D71-4841-9C94-3DE7FCFB9230}">
                <p14:media xmlns:p14="http://schemas.microsoft.com/office/powerpoint/2010/main" r:embed="rId3">
                  <p14:trim st="660.000000" end="27134.166016"/>
                </p14:media>
              </p:ext>
            </p:extLst>
          </p:nvPr>
        </p:nvPicPr>
        <p:blipFill>
          <a:blip r:embed="rId4"/>
          <a:stretch>
            <a:fillRect/>
          </a:stretch>
        </p:blipFill>
        <p:spPr>
          <a:xfrm>
            <a:off x="-665016" y="3632822"/>
            <a:ext cx="487363" cy="487363"/>
          </a:xfrm>
          <a:prstGeom prst="rect">
            <a:avLst/>
          </a:prstGeom>
        </p:spPr>
      </p:pic>
      <p:pic>
        <p:nvPicPr>
          <p:cNvPr id="3073" name="TextBox1" descr="ppt/media/image36.wmf"/>
          <p:cNvPicPr/>
          <p:nvPr/>
        </p:nvPicPr>
        <p:blipFill>
          <a:blip r:embed="rId5"/>
          <a:stretch>
            <a:fillRect/>
          </a:stretch>
        </p:blipFill>
        <p:spPr>
          <a:xfrm>
            <a:off x="9183572" y="210024"/>
            <a:ext cx="2715931" cy="71655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10" grpId="0" animBg="1"/>
      <p:bldP spid="16"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p:cNvSpPr/>
          <p:nvPr/>
        </p:nvSpPr>
        <p:spPr>
          <a:xfrm>
            <a:off x="292534" y="288612"/>
            <a:ext cx="11606932" cy="6408071"/>
          </a:xfrm>
          <a:custGeom>
            <a:avLst/>
            <a:gdLst>
              <a:gd name="connsiteX0" fmla="*/ 0 w 11606932"/>
              <a:gd name="connsiteY0" fmla="*/ 637154 h 6408071"/>
              <a:gd name="connsiteX1" fmla="*/ 637154 w 11606932"/>
              <a:gd name="connsiteY1" fmla="*/ 0 h 6408071"/>
              <a:gd name="connsiteX2" fmla="*/ 10969778 w 11606932"/>
              <a:gd name="connsiteY2" fmla="*/ 0 h 6408071"/>
              <a:gd name="connsiteX3" fmla="*/ 11606932 w 11606932"/>
              <a:gd name="connsiteY3" fmla="*/ 637154 h 6408071"/>
              <a:gd name="connsiteX4" fmla="*/ 11606932 w 11606932"/>
              <a:gd name="connsiteY4" fmla="*/ 5770917 h 6408071"/>
              <a:gd name="connsiteX5" fmla="*/ 10969778 w 11606932"/>
              <a:gd name="connsiteY5" fmla="*/ 6408071 h 6408071"/>
              <a:gd name="connsiteX6" fmla="*/ 637154 w 11606932"/>
              <a:gd name="connsiteY6" fmla="*/ 6408071 h 6408071"/>
              <a:gd name="connsiteX7" fmla="*/ 0 w 11606932"/>
              <a:gd name="connsiteY7" fmla="*/ 5770917 h 6408071"/>
              <a:gd name="connsiteX8" fmla="*/ 0 w 11606932"/>
              <a:gd name="connsiteY8" fmla="*/ 637154 h 6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6932" h="6408071" fill="none" extrusionOk="0">
                <a:moveTo>
                  <a:pt x="0" y="637154"/>
                </a:moveTo>
                <a:cubicBezTo>
                  <a:pt x="-10890" y="283503"/>
                  <a:pt x="318663" y="27314"/>
                  <a:pt x="637154" y="0"/>
                </a:cubicBezTo>
                <a:cubicBezTo>
                  <a:pt x="5476059" y="130954"/>
                  <a:pt x="7280315" y="43574"/>
                  <a:pt x="10969778" y="0"/>
                </a:cubicBezTo>
                <a:cubicBezTo>
                  <a:pt x="11336562" y="22941"/>
                  <a:pt x="11634237" y="318711"/>
                  <a:pt x="11606932" y="637154"/>
                </a:cubicBezTo>
                <a:cubicBezTo>
                  <a:pt x="11456493" y="1869118"/>
                  <a:pt x="11692811" y="4204034"/>
                  <a:pt x="11606932" y="5770917"/>
                </a:cubicBezTo>
                <a:cubicBezTo>
                  <a:pt x="11598106" y="6124256"/>
                  <a:pt x="11284206" y="6382223"/>
                  <a:pt x="10969778" y="6408071"/>
                </a:cubicBezTo>
                <a:cubicBezTo>
                  <a:pt x="8149693" y="6563268"/>
                  <a:pt x="5529521" y="6571091"/>
                  <a:pt x="637154" y="6408071"/>
                </a:cubicBezTo>
                <a:cubicBezTo>
                  <a:pt x="286347" y="6393424"/>
                  <a:pt x="-22799" y="6136119"/>
                  <a:pt x="0" y="5770917"/>
                </a:cubicBezTo>
                <a:cubicBezTo>
                  <a:pt x="64656" y="4905040"/>
                  <a:pt x="-17807" y="1286596"/>
                  <a:pt x="0" y="637154"/>
                </a:cubicBezTo>
                <a:close/>
              </a:path>
              <a:path w="11606932" h="6408071" stroke="0" extrusionOk="0">
                <a:moveTo>
                  <a:pt x="0" y="637154"/>
                </a:moveTo>
                <a:cubicBezTo>
                  <a:pt x="-21714" y="271870"/>
                  <a:pt x="269934" y="5753"/>
                  <a:pt x="637154" y="0"/>
                </a:cubicBezTo>
                <a:cubicBezTo>
                  <a:pt x="2726286" y="132882"/>
                  <a:pt x="7685845" y="-84951"/>
                  <a:pt x="10969778" y="0"/>
                </a:cubicBezTo>
                <a:cubicBezTo>
                  <a:pt x="11297637" y="23468"/>
                  <a:pt x="11602686" y="308732"/>
                  <a:pt x="11606932" y="637154"/>
                </a:cubicBezTo>
                <a:cubicBezTo>
                  <a:pt x="11627119" y="1432698"/>
                  <a:pt x="11759412" y="4293102"/>
                  <a:pt x="11606932" y="5770917"/>
                </a:cubicBezTo>
                <a:cubicBezTo>
                  <a:pt x="11674058" y="6130770"/>
                  <a:pt x="11345390" y="6359250"/>
                  <a:pt x="10969778" y="6408071"/>
                </a:cubicBezTo>
                <a:cubicBezTo>
                  <a:pt x="7201539" y="6495710"/>
                  <a:pt x="2466161" y="6335392"/>
                  <a:pt x="637154" y="6408071"/>
                </a:cubicBezTo>
                <a:cubicBezTo>
                  <a:pt x="280347" y="6361184"/>
                  <a:pt x="-22671" y="6154313"/>
                  <a:pt x="0" y="5770917"/>
                </a:cubicBezTo>
                <a:cubicBezTo>
                  <a:pt x="-38581" y="3341808"/>
                  <a:pt x="63341" y="1813299"/>
                  <a:pt x="0" y="637154"/>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222849" y="-56347"/>
            <a:ext cx="7374276" cy="3077143"/>
          </a:xfrm>
          <a:prstGeom prst="rect">
            <a:avLst/>
          </a:prstGeom>
        </p:spPr>
      </p:pic>
      <p:sp>
        <p:nvSpPr>
          <p:cNvPr id="9" name="Rectangle: Rounded Corners 7"/>
          <p:cNvSpPr/>
          <p:nvPr/>
        </p:nvSpPr>
        <p:spPr>
          <a:xfrm>
            <a:off x="178662" y="2911614"/>
            <a:ext cx="9279235" cy="3721109"/>
          </a:xfrm>
          <a:custGeom>
            <a:avLst/>
            <a:gdLst>
              <a:gd name="connsiteX0" fmla="*/ 0 w 9279235"/>
              <a:gd name="connsiteY0" fmla="*/ 369990 h 3721109"/>
              <a:gd name="connsiteX1" fmla="*/ 369990 w 9279235"/>
              <a:gd name="connsiteY1" fmla="*/ 0 h 3721109"/>
              <a:gd name="connsiteX2" fmla="*/ 8909245 w 9279235"/>
              <a:gd name="connsiteY2" fmla="*/ 0 h 3721109"/>
              <a:gd name="connsiteX3" fmla="*/ 9279235 w 9279235"/>
              <a:gd name="connsiteY3" fmla="*/ 369990 h 3721109"/>
              <a:gd name="connsiteX4" fmla="*/ 9279235 w 9279235"/>
              <a:gd name="connsiteY4" fmla="*/ 3351119 h 3721109"/>
              <a:gd name="connsiteX5" fmla="*/ 8909245 w 9279235"/>
              <a:gd name="connsiteY5" fmla="*/ 3721109 h 3721109"/>
              <a:gd name="connsiteX6" fmla="*/ 369990 w 9279235"/>
              <a:gd name="connsiteY6" fmla="*/ 3721109 h 3721109"/>
              <a:gd name="connsiteX7" fmla="*/ 0 w 9279235"/>
              <a:gd name="connsiteY7" fmla="*/ 3351119 h 3721109"/>
              <a:gd name="connsiteX8" fmla="*/ 0 w 9279235"/>
              <a:gd name="connsiteY8" fmla="*/ 369990 h 3721109"/>
              <a:gd name="connsiteX0-1" fmla="*/ 0 w 9279235"/>
              <a:gd name="connsiteY0-2" fmla="*/ 369990 h 3721109"/>
              <a:gd name="connsiteX1-3" fmla="*/ 369990 w 9279235"/>
              <a:gd name="connsiteY1-4" fmla="*/ 0 h 3721109"/>
              <a:gd name="connsiteX2-5" fmla="*/ 8909245 w 9279235"/>
              <a:gd name="connsiteY2-6" fmla="*/ 0 h 3721109"/>
              <a:gd name="connsiteX3-7" fmla="*/ 9279235 w 9279235"/>
              <a:gd name="connsiteY3-8" fmla="*/ 369990 h 3721109"/>
              <a:gd name="connsiteX4-9" fmla="*/ 9279235 w 9279235"/>
              <a:gd name="connsiteY4-10" fmla="*/ 3351119 h 3721109"/>
              <a:gd name="connsiteX5-11" fmla="*/ 8909245 w 9279235"/>
              <a:gd name="connsiteY5-12" fmla="*/ 3721109 h 3721109"/>
              <a:gd name="connsiteX6-13" fmla="*/ 369990 w 9279235"/>
              <a:gd name="connsiteY6-14" fmla="*/ 3721109 h 3721109"/>
              <a:gd name="connsiteX7-15" fmla="*/ 0 w 9279235"/>
              <a:gd name="connsiteY7-16" fmla="*/ 3351119 h 3721109"/>
              <a:gd name="connsiteX8-17" fmla="*/ 0 w 9279235"/>
              <a:gd name="connsiteY8-18" fmla="*/ 369990 h 37211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79235" h="3721109" fill="none" extrusionOk="0">
                <a:moveTo>
                  <a:pt x="0" y="369990"/>
                </a:moveTo>
                <a:cubicBezTo>
                  <a:pt x="-37388" y="159603"/>
                  <a:pt x="198871" y="27169"/>
                  <a:pt x="369990" y="0"/>
                </a:cubicBezTo>
                <a:cubicBezTo>
                  <a:pt x="1497470" y="239422"/>
                  <a:pt x="6514676" y="74056"/>
                  <a:pt x="8909245" y="0"/>
                </a:cubicBezTo>
                <a:cubicBezTo>
                  <a:pt x="9151501" y="58403"/>
                  <a:pt x="9288457" y="176945"/>
                  <a:pt x="9279235" y="369990"/>
                </a:cubicBezTo>
                <a:cubicBezTo>
                  <a:pt x="9224785" y="1537718"/>
                  <a:pt x="9385800" y="2309019"/>
                  <a:pt x="9279235" y="3351119"/>
                </a:cubicBezTo>
                <a:cubicBezTo>
                  <a:pt x="9218412" y="3565447"/>
                  <a:pt x="9082617" y="3699742"/>
                  <a:pt x="8909245" y="3721109"/>
                </a:cubicBezTo>
                <a:cubicBezTo>
                  <a:pt x="5611944" y="3871673"/>
                  <a:pt x="4410282" y="3782172"/>
                  <a:pt x="369990" y="3721109"/>
                </a:cubicBezTo>
                <a:cubicBezTo>
                  <a:pt x="168958" y="3676363"/>
                  <a:pt x="-56442" y="3588416"/>
                  <a:pt x="0" y="3351119"/>
                </a:cubicBezTo>
                <a:cubicBezTo>
                  <a:pt x="34477" y="2712944"/>
                  <a:pt x="78533" y="1911950"/>
                  <a:pt x="0" y="369990"/>
                </a:cubicBezTo>
                <a:close/>
              </a:path>
              <a:path w="9279235" h="3721109" stroke="0" extrusionOk="0">
                <a:moveTo>
                  <a:pt x="0" y="369990"/>
                </a:moveTo>
                <a:cubicBezTo>
                  <a:pt x="-19040" y="161174"/>
                  <a:pt x="186174" y="-15155"/>
                  <a:pt x="369990" y="0"/>
                </a:cubicBezTo>
                <a:cubicBezTo>
                  <a:pt x="3817514" y="183000"/>
                  <a:pt x="4906078" y="-80505"/>
                  <a:pt x="8909245" y="0"/>
                </a:cubicBezTo>
                <a:cubicBezTo>
                  <a:pt x="9111352" y="37635"/>
                  <a:pt x="9247426" y="206046"/>
                  <a:pt x="9279235" y="369990"/>
                </a:cubicBezTo>
                <a:cubicBezTo>
                  <a:pt x="9303209" y="1808970"/>
                  <a:pt x="9426998" y="2120173"/>
                  <a:pt x="9279235" y="3351119"/>
                </a:cubicBezTo>
                <a:cubicBezTo>
                  <a:pt x="9324129" y="3570257"/>
                  <a:pt x="9123259" y="3708342"/>
                  <a:pt x="8909245" y="3721109"/>
                </a:cubicBezTo>
                <a:cubicBezTo>
                  <a:pt x="6321992" y="3997856"/>
                  <a:pt x="3689692" y="3526702"/>
                  <a:pt x="369990" y="3721109"/>
                </a:cubicBezTo>
                <a:cubicBezTo>
                  <a:pt x="200518" y="3712309"/>
                  <a:pt x="-21316" y="3543412"/>
                  <a:pt x="0" y="3351119"/>
                </a:cubicBezTo>
                <a:cubicBezTo>
                  <a:pt x="10551" y="2558040"/>
                  <a:pt x="-39363" y="1750157"/>
                  <a:pt x="0" y="369990"/>
                </a:cubicBezTo>
                <a:close/>
              </a:path>
              <a:path w="9279235" h="3721109" fill="none" stroke="0" extrusionOk="0">
                <a:moveTo>
                  <a:pt x="0" y="369990"/>
                </a:moveTo>
                <a:cubicBezTo>
                  <a:pt x="-46362" y="148419"/>
                  <a:pt x="183472" y="29659"/>
                  <a:pt x="369990" y="0"/>
                </a:cubicBezTo>
                <a:cubicBezTo>
                  <a:pt x="1791693" y="208235"/>
                  <a:pt x="6353686" y="48599"/>
                  <a:pt x="8909245" y="0"/>
                </a:cubicBezTo>
                <a:cubicBezTo>
                  <a:pt x="9109598" y="58601"/>
                  <a:pt x="9275651" y="208208"/>
                  <a:pt x="9279235" y="369990"/>
                </a:cubicBezTo>
                <a:cubicBezTo>
                  <a:pt x="8987125" y="1544250"/>
                  <a:pt x="9376746" y="2411877"/>
                  <a:pt x="9279235" y="3351119"/>
                </a:cubicBezTo>
                <a:cubicBezTo>
                  <a:pt x="9273533" y="3564638"/>
                  <a:pt x="9107976" y="3683433"/>
                  <a:pt x="8909245" y="3721109"/>
                </a:cubicBezTo>
                <a:cubicBezTo>
                  <a:pt x="5475121" y="3845359"/>
                  <a:pt x="4400161" y="3940748"/>
                  <a:pt x="369990" y="3721109"/>
                </a:cubicBezTo>
                <a:cubicBezTo>
                  <a:pt x="164313" y="3682830"/>
                  <a:pt x="-37246" y="3588477"/>
                  <a:pt x="0" y="3351119"/>
                </a:cubicBezTo>
                <a:cubicBezTo>
                  <a:pt x="168618" y="2717184"/>
                  <a:pt x="62642" y="1859705"/>
                  <a:pt x="0" y="369990"/>
                </a:cubicBezTo>
                <a:close/>
              </a:path>
            </a:pathLst>
          </a:custGeom>
          <a:solidFill>
            <a:schemeClr val="bg1">
              <a:alpha val="93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2" name="Title 1"/>
          <p:cNvSpPr txBox="1"/>
          <p:nvPr/>
        </p:nvSpPr>
        <p:spPr>
          <a:xfrm>
            <a:off x="178662" y="801697"/>
            <a:ext cx="6828366"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Giải nghĩa từ khó hiểu</a:t>
            </a:r>
            <a:endParaRPr lang="en-US" sz="66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4" name="TextBox 3"/>
          <p:cNvSpPr txBox="1"/>
          <p:nvPr/>
        </p:nvSpPr>
        <p:spPr>
          <a:xfrm>
            <a:off x="909180" y="3056252"/>
            <a:ext cx="7818198" cy="2308324"/>
          </a:xfrm>
          <a:prstGeom prst="rect">
            <a:avLst/>
          </a:prstGeom>
          <a:noFill/>
        </p:spPr>
        <p:txBody>
          <a:bodyPr wrap="square" rtlCol="0">
            <a:spAutoFit/>
          </a:bodyPr>
          <a:lstStyle/>
          <a:p>
            <a:pPr algn="just"/>
            <a:r>
              <a:rPr lang="en-US" sz="4800" dirty="0" err="1"/>
              <a:t>Trong</a:t>
            </a:r>
            <a:r>
              <a:rPr lang="en-US" sz="4800" dirty="0"/>
              <a:t> </a:t>
            </a:r>
            <a:r>
              <a:rPr lang="en-US" sz="4800" dirty="0" err="1"/>
              <a:t>bài</a:t>
            </a:r>
            <a:r>
              <a:rPr lang="en-US" sz="4800" dirty="0"/>
              <a:t> </a:t>
            </a:r>
            <a:r>
              <a:rPr lang="en-US" sz="4800" dirty="0" err="1"/>
              <a:t>đọc</a:t>
            </a:r>
            <a:r>
              <a:rPr lang="vi-VN" sz="4800" dirty="0"/>
              <a:t> </a:t>
            </a:r>
            <a:r>
              <a:rPr lang="en-US" sz="4800" dirty="0" err="1"/>
              <a:t>có</a:t>
            </a:r>
            <a:r>
              <a:rPr lang="en-US" sz="4800" dirty="0"/>
              <a:t> </a:t>
            </a:r>
            <a:r>
              <a:rPr lang="en-US" sz="4800" dirty="0" err="1"/>
              <a:t>những</a:t>
            </a:r>
            <a:r>
              <a:rPr lang="en-US" sz="4800" dirty="0"/>
              <a:t> </a:t>
            </a:r>
            <a:r>
              <a:rPr lang="en-US" sz="4800" dirty="0" err="1"/>
              <a:t>từ</a:t>
            </a:r>
            <a:r>
              <a:rPr lang="en-US" sz="4800" dirty="0"/>
              <a:t> </a:t>
            </a:r>
            <a:r>
              <a:rPr lang="en-US" sz="4800" dirty="0" err="1"/>
              <a:t>nào</a:t>
            </a:r>
            <a:r>
              <a:rPr lang="en-US" sz="4800" dirty="0"/>
              <a:t> </a:t>
            </a:r>
            <a:r>
              <a:rPr lang="en-US" sz="4800" dirty="0" err="1"/>
              <a:t>em</a:t>
            </a:r>
            <a:r>
              <a:rPr lang="en-US" sz="4800" dirty="0"/>
              <a:t> </a:t>
            </a:r>
            <a:r>
              <a:rPr lang="en-US" sz="4800" dirty="0" err="1"/>
              <a:t>chưa</a:t>
            </a:r>
            <a:r>
              <a:rPr lang="en-US" sz="4800" dirty="0"/>
              <a:t> </a:t>
            </a:r>
            <a:r>
              <a:rPr lang="en-US" sz="4800" dirty="0" err="1"/>
              <a:t>hiểu</a:t>
            </a:r>
            <a:r>
              <a:rPr lang="en-US" sz="4800" dirty="0"/>
              <a:t> </a:t>
            </a:r>
            <a:r>
              <a:rPr lang="en-US" sz="4800" dirty="0" err="1"/>
              <a:t>nghĩa</a:t>
            </a:r>
            <a:r>
              <a:rPr lang="en-US" sz="4800" dirty="0"/>
              <a:t>?</a:t>
            </a:r>
            <a:endParaRPr lang="en-US" sz="4800" dirty="0"/>
          </a:p>
          <a:p>
            <a:pPr algn="ctr"/>
            <a:endParaRPr lang="en-US" sz="4800" b="1" dirty="0">
              <a:solidFill>
                <a:srgbClr val="002060"/>
              </a:solidFill>
            </a:endParaRPr>
          </a:p>
        </p:txBody>
      </p:sp>
      <p:pic>
        <p:nvPicPr>
          <p:cNvPr id="5" name="Picture 4"/>
          <p:cNvPicPr>
            <a:picLocks noChangeAspect="1"/>
          </p:cNvPicPr>
          <p:nvPr/>
        </p:nvPicPr>
        <p:blipFill rotWithShape="1">
          <a:blip r:embed="rId3">
            <a:clrChange>
              <a:clrFrom>
                <a:srgbClr val="FFEEDA"/>
              </a:clrFrom>
              <a:clrTo>
                <a:srgbClr val="FFEEDA">
                  <a:alpha val="0"/>
                </a:srgbClr>
              </a:clrTo>
            </a:clrChange>
          </a:blip>
          <a:srcRect l="52570" t="-25266" r="-12946" b="25266"/>
          <a:stretch>
            <a:fillRect/>
          </a:stretch>
        </p:blipFill>
        <p:spPr>
          <a:xfrm>
            <a:off x="4907177" y="3607166"/>
            <a:ext cx="2377646" cy="3170195"/>
          </a:xfrm>
          <a:prstGeom prst="teardrop">
            <a:avLst>
              <a:gd name="adj" fmla="val 47649"/>
            </a:avLst>
          </a:prstGeom>
        </p:spPr>
      </p:pic>
      <p:pic>
        <p:nvPicPr>
          <p:cNvPr id="6" name="Picture 5"/>
          <p:cNvPicPr>
            <a:picLocks noChangeAspect="1"/>
          </p:cNvPicPr>
          <p:nvPr/>
        </p:nvPicPr>
        <p:blipFill>
          <a:blip r:embed="rId4">
            <a:clrChange>
              <a:clrFrom>
                <a:srgbClr val="F8EBDA"/>
              </a:clrFrom>
              <a:clrTo>
                <a:srgbClr val="F8EBDA">
                  <a:alpha val="0"/>
                </a:srgbClr>
              </a:clrTo>
            </a:clrChange>
            <a:extLst>
              <a:ext uri="{28A0092B-C50C-407E-A947-70E740481C1C}">
                <a14:useLocalDpi xmlns:a14="http://schemas.microsoft.com/office/drawing/2010/main" val="0"/>
              </a:ext>
            </a:extLst>
          </a:blip>
          <a:stretch>
            <a:fillRect/>
          </a:stretch>
        </p:blipFill>
        <p:spPr>
          <a:xfrm>
            <a:off x="2462735" y="3895257"/>
            <a:ext cx="3817997" cy="3073522"/>
          </a:xfrm>
          <a:prstGeom prst="rect">
            <a:avLst/>
          </a:prstGeom>
        </p:spPr>
      </p:pic>
      <p:pic>
        <p:nvPicPr>
          <p:cNvPr id="10" name="Picture 9" descr="Trẻ Em, Mầm Non, Đọc Sách, Học Tập, Cô Bé, Tải hình PNG 345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TextBox1" descr="ppt/media/image39.wmf"/>
          <p:cNvPicPr/>
          <p:nvPr/>
        </p:nvPicPr>
        <p:blipFill>
          <a:blip r:embed="rId6"/>
          <a:stretch>
            <a:fillRect/>
          </a:stretch>
        </p:blipFill>
        <p:spPr>
          <a:xfrm>
            <a:off x="8664344" y="381151"/>
            <a:ext cx="2715931" cy="730059"/>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ieng-tinh-tinh-www_tiengdong_com.wav"/>
                                        </p:tgtEl>
                                      </p:cMediaNode>
                                    </p:audio>
                                  </p:sub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292534" y="288612"/>
            <a:ext cx="11606932" cy="6408071"/>
          </a:xfrm>
          <a:custGeom>
            <a:avLst/>
            <a:gdLst>
              <a:gd name="connsiteX0" fmla="*/ 0 w 11606932"/>
              <a:gd name="connsiteY0" fmla="*/ 637154 h 6408071"/>
              <a:gd name="connsiteX1" fmla="*/ 637154 w 11606932"/>
              <a:gd name="connsiteY1" fmla="*/ 0 h 6408071"/>
              <a:gd name="connsiteX2" fmla="*/ 10969778 w 11606932"/>
              <a:gd name="connsiteY2" fmla="*/ 0 h 6408071"/>
              <a:gd name="connsiteX3" fmla="*/ 11606932 w 11606932"/>
              <a:gd name="connsiteY3" fmla="*/ 637154 h 6408071"/>
              <a:gd name="connsiteX4" fmla="*/ 11606932 w 11606932"/>
              <a:gd name="connsiteY4" fmla="*/ 5770917 h 6408071"/>
              <a:gd name="connsiteX5" fmla="*/ 10969778 w 11606932"/>
              <a:gd name="connsiteY5" fmla="*/ 6408071 h 6408071"/>
              <a:gd name="connsiteX6" fmla="*/ 637154 w 11606932"/>
              <a:gd name="connsiteY6" fmla="*/ 6408071 h 6408071"/>
              <a:gd name="connsiteX7" fmla="*/ 0 w 11606932"/>
              <a:gd name="connsiteY7" fmla="*/ 5770917 h 6408071"/>
              <a:gd name="connsiteX8" fmla="*/ 0 w 11606932"/>
              <a:gd name="connsiteY8" fmla="*/ 637154 h 6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6932" h="6408071" fill="none" extrusionOk="0">
                <a:moveTo>
                  <a:pt x="0" y="637154"/>
                </a:moveTo>
                <a:cubicBezTo>
                  <a:pt x="-10890" y="283503"/>
                  <a:pt x="318663" y="27314"/>
                  <a:pt x="637154" y="0"/>
                </a:cubicBezTo>
                <a:cubicBezTo>
                  <a:pt x="5476059" y="130954"/>
                  <a:pt x="7280315" y="43574"/>
                  <a:pt x="10969778" y="0"/>
                </a:cubicBezTo>
                <a:cubicBezTo>
                  <a:pt x="11336562" y="22941"/>
                  <a:pt x="11634237" y="318711"/>
                  <a:pt x="11606932" y="637154"/>
                </a:cubicBezTo>
                <a:cubicBezTo>
                  <a:pt x="11456493" y="1869118"/>
                  <a:pt x="11692811" y="4204034"/>
                  <a:pt x="11606932" y="5770917"/>
                </a:cubicBezTo>
                <a:cubicBezTo>
                  <a:pt x="11598106" y="6124256"/>
                  <a:pt x="11284206" y="6382223"/>
                  <a:pt x="10969778" y="6408071"/>
                </a:cubicBezTo>
                <a:cubicBezTo>
                  <a:pt x="8149693" y="6563268"/>
                  <a:pt x="5529521" y="6571091"/>
                  <a:pt x="637154" y="6408071"/>
                </a:cubicBezTo>
                <a:cubicBezTo>
                  <a:pt x="286347" y="6393424"/>
                  <a:pt x="-22799" y="6136119"/>
                  <a:pt x="0" y="5770917"/>
                </a:cubicBezTo>
                <a:cubicBezTo>
                  <a:pt x="64656" y="4905040"/>
                  <a:pt x="-17807" y="1286596"/>
                  <a:pt x="0" y="637154"/>
                </a:cubicBezTo>
                <a:close/>
              </a:path>
              <a:path w="11606932" h="6408071" stroke="0" extrusionOk="0">
                <a:moveTo>
                  <a:pt x="0" y="637154"/>
                </a:moveTo>
                <a:cubicBezTo>
                  <a:pt x="-21714" y="271870"/>
                  <a:pt x="269934" y="5753"/>
                  <a:pt x="637154" y="0"/>
                </a:cubicBezTo>
                <a:cubicBezTo>
                  <a:pt x="2726286" y="132882"/>
                  <a:pt x="7685845" y="-84951"/>
                  <a:pt x="10969778" y="0"/>
                </a:cubicBezTo>
                <a:cubicBezTo>
                  <a:pt x="11297637" y="23468"/>
                  <a:pt x="11602686" y="308732"/>
                  <a:pt x="11606932" y="637154"/>
                </a:cubicBezTo>
                <a:cubicBezTo>
                  <a:pt x="11627119" y="1432698"/>
                  <a:pt x="11759412" y="4293102"/>
                  <a:pt x="11606932" y="5770917"/>
                </a:cubicBezTo>
                <a:cubicBezTo>
                  <a:pt x="11674058" y="6130770"/>
                  <a:pt x="11345390" y="6359250"/>
                  <a:pt x="10969778" y="6408071"/>
                </a:cubicBezTo>
                <a:cubicBezTo>
                  <a:pt x="7201539" y="6495710"/>
                  <a:pt x="2466161" y="6335392"/>
                  <a:pt x="637154" y="6408071"/>
                </a:cubicBezTo>
                <a:cubicBezTo>
                  <a:pt x="280347" y="6361184"/>
                  <a:pt x="-22671" y="6154313"/>
                  <a:pt x="0" y="5770917"/>
                </a:cubicBezTo>
                <a:cubicBezTo>
                  <a:pt x="-38581" y="3341808"/>
                  <a:pt x="63341" y="1813299"/>
                  <a:pt x="0" y="637154"/>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8" name="Rectangle: Rounded Corners 7"/>
          <p:cNvSpPr/>
          <p:nvPr/>
        </p:nvSpPr>
        <p:spPr>
          <a:xfrm>
            <a:off x="4984316" y="3020796"/>
            <a:ext cx="6915150" cy="3675887"/>
          </a:xfrm>
          <a:custGeom>
            <a:avLst/>
            <a:gdLst>
              <a:gd name="connsiteX0" fmla="*/ 0 w 6915150"/>
              <a:gd name="connsiteY0" fmla="*/ 365493 h 3675887"/>
              <a:gd name="connsiteX1" fmla="*/ 365493 w 6915150"/>
              <a:gd name="connsiteY1" fmla="*/ 0 h 3675887"/>
              <a:gd name="connsiteX2" fmla="*/ 6549657 w 6915150"/>
              <a:gd name="connsiteY2" fmla="*/ 0 h 3675887"/>
              <a:gd name="connsiteX3" fmla="*/ 6915150 w 6915150"/>
              <a:gd name="connsiteY3" fmla="*/ 365493 h 3675887"/>
              <a:gd name="connsiteX4" fmla="*/ 6915150 w 6915150"/>
              <a:gd name="connsiteY4" fmla="*/ 3310394 h 3675887"/>
              <a:gd name="connsiteX5" fmla="*/ 6549657 w 6915150"/>
              <a:gd name="connsiteY5" fmla="*/ 3675887 h 3675887"/>
              <a:gd name="connsiteX6" fmla="*/ 365493 w 6915150"/>
              <a:gd name="connsiteY6" fmla="*/ 3675887 h 3675887"/>
              <a:gd name="connsiteX7" fmla="*/ 0 w 6915150"/>
              <a:gd name="connsiteY7" fmla="*/ 3310394 h 3675887"/>
              <a:gd name="connsiteX8" fmla="*/ 0 w 6915150"/>
              <a:gd name="connsiteY8" fmla="*/ 365493 h 36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5150" h="3675887" fill="none" extrusionOk="0">
                <a:moveTo>
                  <a:pt x="0" y="365493"/>
                </a:moveTo>
                <a:cubicBezTo>
                  <a:pt x="-4979" y="162832"/>
                  <a:pt x="190708" y="22139"/>
                  <a:pt x="365493" y="0"/>
                </a:cubicBezTo>
                <a:cubicBezTo>
                  <a:pt x="1418809" y="130954"/>
                  <a:pt x="5652919" y="43574"/>
                  <a:pt x="6549657" y="0"/>
                </a:cubicBezTo>
                <a:cubicBezTo>
                  <a:pt x="6753457" y="2995"/>
                  <a:pt x="6924787" y="175442"/>
                  <a:pt x="6915150" y="365493"/>
                </a:cubicBezTo>
                <a:cubicBezTo>
                  <a:pt x="6764711" y="1095660"/>
                  <a:pt x="7001029" y="2425760"/>
                  <a:pt x="6915150" y="3310394"/>
                </a:cubicBezTo>
                <a:cubicBezTo>
                  <a:pt x="6909268" y="3513216"/>
                  <a:pt x="6731649" y="3662181"/>
                  <a:pt x="6549657" y="3675887"/>
                </a:cubicBezTo>
                <a:cubicBezTo>
                  <a:pt x="4009981" y="3831084"/>
                  <a:pt x="2395335" y="3838907"/>
                  <a:pt x="365493" y="3675887"/>
                </a:cubicBezTo>
                <a:cubicBezTo>
                  <a:pt x="164377" y="3665878"/>
                  <a:pt x="-31314" y="3530534"/>
                  <a:pt x="0" y="3310394"/>
                </a:cubicBezTo>
                <a:cubicBezTo>
                  <a:pt x="64656" y="2395143"/>
                  <a:pt x="-17807" y="808252"/>
                  <a:pt x="0" y="365493"/>
                </a:cubicBezTo>
                <a:close/>
              </a:path>
              <a:path w="6915150" h="3675887" stroke="0" extrusionOk="0">
                <a:moveTo>
                  <a:pt x="0" y="365493"/>
                </a:moveTo>
                <a:cubicBezTo>
                  <a:pt x="-19220" y="151781"/>
                  <a:pt x="160638" y="1126"/>
                  <a:pt x="365493" y="0"/>
                </a:cubicBezTo>
                <a:cubicBezTo>
                  <a:pt x="1244822" y="132882"/>
                  <a:pt x="5870204" y="-84951"/>
                  <a:pt x="6549657" y="0"/>
                </a:cubicBezTo>
                <a:cubicBezTo>
                  <a:pt x="6737753" y="13438"/>
                  <a:pt x="6914153" y="169149"/>
                  <a:pt x="6915150" y="365493"/>
                </a:cubicBezTo>
                <a:cubicBezTo>
                  <a:pt x="6935337" y="1585999"/>
                  <a:pt x="7067630" y="1846593"/>
                  <a:pt x="6915150" y="3310394"/>
                </a:cubicBezTo>
                <a:cubicBezTo>
                  <a:pt x="6943286" y="3515588"/>
                  <a:pt x="6760309" y="3657785"/>
                  <a:pt x="6549657" y="3675887"/>
                </a:cubicBezTo>
                <a:cubicBezTo>
                  <a:pt x="4176134" y="3763526"/>
                  <a:pt x="1294716" y="3603208"/>
                  <a:pt x="365493" y="3675887"/>
                </a:cubicBezTo>
                <a:cubicBezTo>
                  <a:pt x="161948" y="3659775"/>
                  <a:pt x="-18682" y="3538212"/>
                  <a:pt x="0" y="3310394"/>
                </a:cubicBezTo>
                <a:cubicBezTo>
                  <a:pt x="-38581" y="1914748"/>
                  <a:pt x="63341" y="693541"/>
                  <a:pt x="0" y="365493"/>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11" name="TextBox 10"/>
          <p:cNvSpPr txBox="1"/>
          <p:nvPr/>
        </p:nvSpPr>
        <p:spPr>
          <a:xfrm>
            <a:off x="5522160" y="3429000"/>
            <a:ext cx="6124893" cy="2123658"/>
          </a:xfrm>
          <a:prstGeom prst="rect">
            <a:avLst/>
          </a:prstGeom>
          <a:noFill/>
        </p:spPr>
        <p:txBody>
          <a:bodyPr wrap="square" rtlCol="0">
            <a:spAutoFit/>
          </a:bodyPr>
          <a:lstStyle/>
          <a:p>
            <a:pPr algn="just"/>
            <a:r>
              <a:rPr lang="vi-VN" sz="4400" b="1">
                <a:solidFill>
                  <a:srgbClr val="002060"/>
                </a:solidFill>
                <a:latin typeface="Calibri" panose="020F0502020204030204" pitchFamily="34" charset="0"/>
                <a:ea typeface="Calibri" panose="020F0502020204030204" pitchFamily="34" charset="0"/>
                <a:cs typeface="Calibri" panose="020F0502020204030204" pitchFamily="34" charset="0"/>
              </a:rPr>
              <a:t>Áo tơi: áo che mưa thường làm bằng lá cọ, không có tay.</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668" y="4731444"/>
            <a:ext cx="2003492" cy="2126556"/>
          </a:xfrm>
          <a:prstGeom prst="rect">
            <a:avLst/>
          </a:prstGeom>
        </p:spPr>
      </p:pic>
      <p:pic>
        <p:nvPicPr>
          <p:cNvPr id="14"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496"/>
                </p14:media>
              </p:ext>
            </p:extLst>
          </p:nvPr>
        </p:nvPicPr>
        <p:blipFill>
          <a:blip r:embed="rId5"/>
          <a:stretch>
            <a:fillRect/>
          </a:stretch>
        </p:blipFill>
        <p:spPr>
          <a:xfrm>
            <a:off x="-628858" y="5152351"/>
            <a:ext cx="609600" cy="609600"/>
          </a:xfrm>
          <a:prstGeom prst="rect">
            <a:avLst/>
          </a:prstGeom>
        </p:spPr>
      </p:pic>
      <p:sp>
        <p:nvSpPr>
          <p:cNvPr id="4" name="AutoShape 2" descr="Áo tơi, nón lá | BÁO SÀI GÒN GIẢI PHÓN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6"/>
          <a:stretch>
            <a:fillRect/>
          </a:stretch>
        </p:blipFill>
        <p:spPr>
          <a:xfrm>
            <a:off x="651313" y="882869"/>
            <a:ext cx="3974224" cy="282531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3672"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6" grpId="0" animBg="1"/>
      <p:bldP spid="8"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p:cNvSpPr/>
          <p:nvPr/>
        </p:nvSpPr>
        <p:spPr>
          <a:xfrm>
            <a:off x="292534" y="288612"/>
            <a:ext cx="11606932" cy="6408071"/>
          </a:xfrm>
          <a:custGeom>
            <a:avLst/>
            <a:gdLst>
              <a:gd name="connsiteX0" fmla="*/ 0 w 11606932"/>
              <a:gd name="connsiteY0" fmla="*/ 637154 h 6408071"/>
              <a:gd name="connsiteX1" fmla="*/ 637154 w 11606932"/>
              <a:gd name="connsiteY1" fmla="*/ 0 h 6408071"/>
              <a:gd name="connsiteX2" fmla="*/ 10969778 w 11606932"/>
              <a:gd name="connsiteY2" fmla="*/ 0 h 6408071"/>
              <a:gd name="connsiteX3" fmla="*/ 11606932 w 11606932"/>
              <a:gd name="connsiteY3" fmla="*/ 637154 h 6408071"/>
              <a:gd name="connsiteX4" fmla="*/ 11606932 w 11606932"/>
              <a:gd name="connsiteY4" fmla="*/ 5770917 h 6408071"/>
              <a:gd name="connsiteX5" fmla="*/ 10969778 w 11606932"/>
              <a:gd name="connsiteY5" fmla="*/ 6408071 h 6408071"/>
              <a:gd name="connsiteX6" fmla="*/ 637154 w 11606932"/>
              <a:gd name="connsiteY6" fmla="*/ 6408071 h 6408071"/>
              <a:gd name="connsiteX7" fmla="*/ 0 w 11606932"/>
              <a:gd name="connsiteY7" fmla="*/ 5770917 h 6408071"/>
              <a:gd name="connsiteX8" fmla="*/ 0 w 11606932"/>
              <a:gd name="connsiteY8" fmla="*/ 637154 h 6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6932" h="6408071" fill="none" extrusionOk="0">
                <a:moveTo>
                  <a:pt x="0" y="637154"/>
                </a:moveTo>
                <a:cubicBezTo>
                  <a:pt x="-10890" y="283503"/>
                  <a:pt x="318663" y="27314"/>
                  <a:pt x="637154" y="0"/>
                </a:cubicBezTo>
                <a:cubicBezTo>
                  <a:pt x="5476059" y="130954"/>
                  <a:pt x="7280315" y="43574"/>
                  <a:pt x="10969778" y="0"/>
                </a:cubicBezTo>
                <a:cubicBezTo>
                  <a:pt x="11336562" y="22941"/>
                  <a:pt x="11634237" y="318711"/>
                  <a:pt x="11606932" y="637154"/>
                </a:cubicBezTo>
                <a:cubicBezTo>
                  <a:pt x="11456493" y="1869118"/>
                  <a:pt x="11692811" y="4204034"/>
                  <a:pt x="11606932" y="5770917"/>
                </a:cubicBezTo>
                <a:cubicBezTo>
                  <a:pt x="11598106" y="6124256"/>
                  <a:pt x="11284206" y="6382223"/>
                  <a:pt x="10969778" y="6408071"/>
                </a:cubicBezTo>
                <a:cubicBezTo>
                  <a:pt x="8149693" y="6563268"/>
                  <a:pt x="5529521" y="6571091"/>
                  <a:pt x="637154" y="6408071"/>
                </a:cubicBezTo>
                <a:cubicBezTo>
                  <a:pt x="286347" y="6393424"/>
                  <a:pt x="-22799" y="6136119"/>
                  <a:pt x="0" y="5770917"/>
                </a:cubicBezTo>
                <a:cubicBezTo>
                  <a:pt x="64656" y="4905040"/>
                  <a:pt x="-17807" y="1286596"/>
                  <a:pt x="0" y="637154"/>
                </a:cubicBezTo>
                <a:close/>
              </a:path>
              <a:path w="11606932" h="6408071" stroke="0" extrusionOk="0">
                <a:moveTo>
                  <a:pt x="0" y="637154"/>
                </a:moveTo>
                <a:cubicBezTo>
                  <a:pt x="-21714" y="271870"/>
                  <a:pt x="269934" y="5753"/>
                  <a:pt x="637154" y="0"/>
                </a:cubicBezTo>
                <a:cubicBezTo>
                  <a:pt x="2726286" y="132882"/>
                  <a:pt x="7685845" y="-84951"/>
                  <a:pt x="10969778" y="0"/>
                </a:cubicBezTo>
                <a:cubicBezTo>
                  <a:pt x="11297637" y="23468"/>
                  <a:pt x="11602686" y="308732"/>
                  <a:pt x="11606932" y="637154"/>
                </a:cubicBezTo>
                <a:cubicBezTo>
                  <a:pt x="11627119" y="1432698"/>
                  <a:pt x="11759412" y="4293102"/>
                  <a:pt x="11606932" y="5770917"/>
                </a:cubicBezTo>
                <a:cubicBezTo>
                  <a:pt x="11674058" y="6130770"/>
                  <a:pt x="11345390" y="6359250"/>
                  <a:pt x="10969778" y="6408071"/>
                </a:cubicBezTo>
                <a:cubicBezTo>
                  <a:pt x="7201539" y="6495710"/>
                  <a:pt x="2466161" y="6335392"/>
                  <a:pt x="637154" y="6408071"/>
                </a:cubicBezTo>
                <a:cubicBezTo>
                  <a:pt x="280347" y="6361184"/>
                  <a:pt x="-22671" y="6154313"/>
                  <a:pt x="0" y="5770917"/>
                </a:cubicBezTo>
                <a:cubicBezTo>
                  <a:pt x="-38581" y="3341808"/>
                  <a:pt x="63341" y="1813299"/>
                  <a:pt x="0" y="637154"/>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Rounded Corners 7"/>
          <p:cNvSpPr/>
          <p:nvPr/>
        </p:nvSpPr>
        <p:spPr>
          <a:xfrm>
            <a:off x="1152544" y="2593191"/>
            <a:ext cx="10746922" cy="3675887"/>
          </a:xfrm>
          <a:custGeom>
            <a:avLst/>
            <a:gdLst>
              <a:gd name="connsiteX0" fmla="*/ 0 w 10746922"/>
              <a:gd name="connsiteY0" fmla="*/ 365493 h 3675887"/>
              <a:gd name="connsiteX1" fmla="*/ 365493 w 10746922"/>
              <a:gd name="connsiteY1" fmla="*/ 0 h 3675887"/>
              <a:gd name="connsiteX2" fmla="*/ 10381429 w 10746922"/>
              <a:gd name="connsiteY2" fmla="*/ 0 h 3675887"/>
              <a:gd name="connsiteX3" fmla="*/ 10746922 w 10746922"/>
              <a:gd name="connsiteY3" fmla="*/ 365493 h 3675887"/>
              <a:gd name="connsiteX4" fmla="*/ 10746922 w 10746922"/>
              <a:gd name="connsiteY4" fmla="*/ 3310394 h 3675887"/>
              <a:gd name="connsiteX5" fmla="*/ 10381429 w 10746922"/>
              <a:gd name="connsiteY5" fmla="*/ 3675887 h 3675887"/>
              <a:gd name="connsiteX6" fmla="*/ 365493 w 10746922"/>
              <a:gd name="connsiteY6" fmla="*/ 3675887 h 3675887"/>
              <a:gd name="connsiteX7" fmla="*/ 0 w 10746922"/>
              <a:gd name="connsiteY7" fmla="*/ 3310394 h 3675887"/>
              <a:gd name="connsiteX8" fmla="*/ 0 w 10746922"/>
              <a:gd name="connsiteY8" fmla="*/ 365493 h 36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6922" h="3675887" fill="none" extrusionOk="0">
                <a:moveTo>
                  <a:pt x="0" y="365493"/>
                </a:moveTo>
                <a:cubicBezTo>
                  <a:pt x="-4979" y="162832"/>
                  <a:pt x="190708" y="22139"/>
                  <a:pt x="365493" y="0"/>
                </a:cubicBezTo>
                <a:cubicBezTo>
                  <a:pt x="4884988" y="130954"/>
                  <a:pt x="8303809" y="43574"/>
                  <a:pt x="10381429" y="0"/>
                </a:cubicBezTo>
                <a:cubicBezTo>
                  <a:pt x="10585229" y="2995"/>
                  <a:pt x="10756559" y="175442"/>
                  <a:pt x="10746922" y="365493"/>
                </a:cubicBezTo>
                <a:cubicBezTo>
                  <a:pt x="10596483" y="1095660"/>
                  <a:pt x="10832801" y="2425760"/>
                  <a:pt x="10746922" y="3310394"/>
                </a:cubicBezTo>
                <a:cubicBezTo>
                  <a:pt x="10741040" y="3513216"/>
                  <a:pt x="10563421" y="3662181"/>
                  <a:pt x="10381429" y="3675887"/>
                </a:cubicBezTo>
                <a:cubicBezTo>
                  <a:pt x="6270545" y="3831084"/>
                  <a:pt x="5243387" y="3838907"/>
                  <a:pt x="365493" y="3675887"/>
                </a:cubicBezTo>
                <a:cubicBezTo>
                  <a:pt x="164377" y="3665878"/>
                  <a:pt x="-31314" y="3530534"/>
                  <a:pt x="0" y="3310394"/>
                </a:cubicBezTo>
                <a:cubicBezTo>
                  <a:pt x="64656" y="2395143"/>
                  <a:pt x="-17807" y="808252"/>
                  <a:pt x="0" y="365493"/>
                </a:cubicBezTo>
                <a:close/>
              </a:path>
              <a:path w="10746922" h="3675887" stroke="0" extrusionOk="0">
                <a:moveTo>
                  <a:pt x="0" y="365493"/>
                </a:moveTo>
                <a:cubicBezTo>
                  <a:pt x="-19220" y="151781"/>
                  <a:pt x="160638" y="1126"/>
                  <a:pt x="365493" y="0"/>
                </a:cubicBezTo>
                <a:cubicBezTo>
                  <a:pt x="4000953" y="132882"/>
                  <a:pt x="9149435" y="-84951"/>
                  <a:pt x="10381429" y="0"/>
                </a:cubicBezTo>
                <a:cubicBezTo>
                  <a:pt x="10569525" y="13438"/>
                  <a:pt x="10745925" y="169149"/>
                  <a:pt x="10746922" y="365493"/>
                </a:cubicBezTo>
                <a:cubicBezTo>
                  <a:pt x="10767109" y="1585999"/>
                  <a:pt x="10899402" y="1846593"/>
                  <a:pt x="10746922" y="3310394"/>
                </a:cubicBezTo>
                <a:cubicBezTo>
                  <a:pt x="10775058" y="3515588"/>
                  <a:pt x="10592081" y="3657785"/>
                  <a:pt x="10381429" y="3675887"/>
                </a:cubicBezTo>
                <a:cubicBezTo>
                  <a:pt x="7347016" y="3763526"/>
                  <a:pt x="1737752" y="3603208"/>
                  <a:pt x="365493" y="3675887"/>
                </a:cubicBezTo>
                <a:cubicBezTo>
                  <a:pt x="161948" y="3659775"/>
                  <a:pt x="-18682" y="3538212"/>
                  <a:pt x="0" y="3310394"/>
                </a:cubicBezTo>
                <a:cubicBezTo>
                  <a:pt x="-38581" y="1914748"/>
                  <a:pt x="63341" y="693541"/>
                  <a:pt x="0" y="365493"/>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1698172" y="2872790"/>
            <a:ext cx="10201294" cy="3477875"/>
          </a:xfrm>
          <a:prstGeom prst="rect">
            <a:avLst/>
          </a:prstGeom>
          <a:noFill/>
        </p:spPr>
        <p:txBody>
          <a:bodyPr wrap="square" rtlCol="0">
            <a:spAutoFit/>
          </a:bodyPr>
          <a:lstStyle/>
          <a:p>
            <a:pPr lvl="0" algn="just"/>
            <a:r>
              <a:rPr lang="vi-VN" sz="4400" b="1">
                <a:solidFill>
                  <a:srgbClr val="FF0000"/>
                </a:solidFill>
                <a:latin typeface="Calibri" panose="020F0502020204030204" pitchFamily="34" charset="0"/>
                <a:ea typeface="Calibri" panose="020F0502020204030204" pitchFamily="34" charset="0"/>
                <a:cs typeface="Calibri" panose="020F0502020204030204" pitchFamily="34" charset="0"/>
              </a:rPr>
              <a:t>cuốc</a:t>
            </a:r>
            <a:r>
              <a:rPr lang="vi-VN" sz="4400" b="1">
                <a:solidFill>
                  <a:srgbClr val="002060"/>
                </a:solidFill>
                <a:latin typeface="Calibri" panose="020F0502020204030204" pitchFamily="34" charset="0"/>
                <a:ea typeface="Calibri" panose="020F0502020204030204" pitchFamily="34" charset="0"/>
                <a:cs typeface="Calibri" panose="020F0502020204030204" pitchFamily="34" charset="0"/>
              </a:rPr>
              <a:t> (loài chim nhỏ, thường sống ở những vùng có nước, trong các lùm cây, bụi rậm, bờ ao, ruộng lúa, bờ tre; cuốc là loài chim quen thuộc, biểu tượng cho người nông dân làm việc vất vả khuya sớm);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 y="4811052"/>
            <a:ext cx="2003492" cy="2126556"/>
          </a:xfrm>
          <a:prstGeom prst="rect">
            <a:avLst/>
          </a:prstGeom>
        </p:spPr>
      </p:pic>
      <p:pic>
        <p:nvPicPr>
          <p:cNvPr id="14"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496"/>
                </p14:media>
              </p:ext>
            </p:extLst>
          </p:nvPr>
        </p:nvPicPr>
        <p:blipFill>
          <a:blip r:embed="rId5"/>
          <a:stretch>
            <a:fillRect/>
          </a:stretch>
        </p:blipFill>
        <p:spPr>
          <a:xfrm>
            <a:off x="-628858" y="5152351"/>
            <a:ext cx="609600" cy="609600"/>
          </a:xfrm>
          <a:prstGeom prst="rect">
            <a:avLst/>
          </a:prstGeom>
        </p:spPr>
      </p:pic>
      <p:sp>
        <p:nvSpPr>
          <p:cNvPr id="4" name="AutoShape 2" descr="Áo tơi, nón lá | BÁO SÀI GÒN GIẢI PHÓN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6" name="Picture 2" descr="Chim cuốc nhìn từ &quot;liên văn hóa&quot;! - Báo Công an Nhân dân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909" y="738820"/>
            <a:ext cx="2619374" cy="16196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6660719" y="732618"/>
            <a:ext cx="2433897" cy="16196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3672"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6" grpId="0" animBg="1"/>
      <p:bldP spid="8"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292534" y="288612"/>
            <a:ext cx="11606932" cy="6408071"/>
          </a:xfrm>
          <a:custGeom>
            <a:avLst/>
            <a:gdLst>
              <a:gd name="connsiteX0" fmla="*/ 0 w 11606932"/>
              <a:gd name="connsiteY0" fmla="*/ 637154 h 6408071"/>
              <a:gd name="connsiteX1" fmla="*/ 637154 w 11606932"/>
              <a:gd name="connsiteY1" fmla="*/ 0 h 6408071"/>
              <a:gd name="connsiteX2" fmla="*/ 10969778 w 11606932"/>
              <a:gd name="connsiteY2" fmla="*/ 0 h 6408071"/>
              <a:gd name="connsiteX3" fmla="*/ 11606932 w 11606932"/>
              <a:gd name="connsiteY3" fmla="*/ 637154 h 6408071"/>
              <a:gd name="connsiteX4" fmla="*/ 11606932 w 11606932"/>
              <a:gd name="connsiteY4" fmla="*/ 5770917 h 6408071"/>
              <a:gd name="connsiteX5" fmla="*/ 10969778 w 11606932"/>
              <a:gd name="connsiteY5" fmla="*/ 6408071 h 6408071"/>
              <a:gd name="connsiteX6" fmla="*/ 637154 w 11606932"/>
              <a:gd name="connsiteY6" fmla="*/ 6408071 h 6408071"/>
              <a:gd name="connsiteX7" fmla="*/ 0 w 11606932"/>
              <a:gd name="connsiteY7" fmla="*/ 5770917 h 6408071"/>
              <a:gd name="connsiteX8" fmla="*/ 0 w 11606932"/>
              <a:gd name="connsiteY8" fmla="*/ 637154 h 6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6932" h="6408071" fill="none" extrusionOk="0">
                <a:moveTo>
                  <a:pt x="0" y="637154"/>
                </a:moveTo>
                <a:cubicBezTo>
                  <a:pt x="-10890" y="283503"/>
                  <a:pt x="318663" y="27314"/>
                  <a:pt x="637154" y="0"/>
                </a:cubicBezTo>
                <a:cubicBezTo>
                  <a:pt x="5476059" y="130954"/>
                  <a:pt x="7280315" y="43574"/>
                  <a:pt x="10969778" y="0"/>
                </a:cubicBezTo>
                <a:cubicBezTo>
                  <a:pt x="11336562" y="22941"/>
                  <a:pt x="11634237" y="318711"/>
                  <a:pt x="11606932" y="637154"/>
                </a:cubicBezTo>
                <a:cubicBezTo>
                  <a:pt x="11456493" y="1869118"/>
                  <a:pt x="11692811" y="4204034"/>
                  <a:pt x="11606932" y="5770917"/>
                </a:cubicBezTo>
                <a:cubicBezTo>
                  <a:pt x="11598106" y="6124256"/>
                  <a:pt x="11284206" y="6382223"/>
                  <a:pt x="10969778" y="6408071"/>
                </a:cubicBezTo>
                <a:cubicBezTo>
                  <a:pt x="8149693" y="6563268"/>
                  <a:pt x="5529521" y="6571091"/>
                  <a:pt x="637154" y="6408071"/>
                </a:cubicBezTo>
                <a:cubicBezTo>
                  <a:pt x="286347" y="6393424"/>
                  <a:pt x="-22799" y="6136119"/>
                  <a:pt x="0" y="5770917"/>
                </a:cubicBezTo>
                <a:cubicBezTo>
                  <a:pt x="64656" y="4905040"/>
                  <a:pt x="-17807" y="1286596"/>
                  <a:pt x="0" y="637154"/>
                </a:cubicBezTo>
                <a:close/>
              </a:path>
              <a:path w="11606932" h="6408071" stroke="0" extrusionOk="0">
                <a:moveTo>
                  <a:pt x="0" y="637154"/>
                </a:moveTo>
                <a:cubicBezTo>
                  <a:pt x="-21714" y="271870"/>
                  <a:pt x="269934" y="5753"/>
                  <a:pt x="637154" y="0"/>
                </a:cubicBezTo>
                <a:cubicBezTo>
                  <a:pt x="2726286" y="132882"/>
                  <a:pt x="7685845" y="-84951"/>
                  <a:pt x="10969778" y="0"/>
                </a:cubicBezTo>
                <a:cubicBezTo>
                  <a:pt x="11297637" y="23468"/>
                  <a:pt x="11602686" y="308732"/>
                  <a:pt x="11606932" y="637154"/>
                </a:cubicBezTo>
                <a:cubicBezTo>
                  <a:pt x="11627119" y="1432698"/>
                  <a:pt x="11759412" y="4293102"/>
                  <a:pt x="11606932" y="5770917"/>
                </a:cubicBezTo>
                <a:cubicBezTo>
                  <a:pt x="11674058" y="6130770"/>
                  <a:pt x="11345390" y="6359250"/>
                  <a:pt x="10969778" y="6408071"/>
                </a:cubicBezTo>
                <a:cubicBezTo>
                  <a:pt x="7201539" y="6495710"/>
                  <a:pt x="2466161" y="6335392"/>
                  <a:pt x="637154" y="6408071"/>
                </a:cubicBezTo>
                <a:cubicBezTo>
                  <a:pt x="280347" y="6361184"/>
                  <a:pt x="-22671" y="6154313"/>
                  <a:pt x="0" y="5770917"/>
                </a:cubicBezTo>
                <a:cubicBezTo>
                  <a:pt x="-38581" y="3341808"/>
                  <a:pt x="63341" y="1813299"/>
                  <a:pt x="0" y="637154"/>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8" name="Rectangle: Rounded Corners 7"/>
          <p:cNvSpPr/>
          <p:nvPr/>
        </p:nvSpPr>
        <p:spPr>
          <a:xfrm>
            <a:off x="374215" y="544296"/>
            <a:ext cx="11272837" cy="3675887"/>
          </a:xfrm>
          <a:custGeom>
            <a:avLst/>
            <a:gdLst>
              <a:gd name="connsiteX0" fmla="*/ 0 w 11272837"/>
              <a:gd name="connsiteY0" fmla="*/ 365493 h 3675887"/>
              <a:gd name="connsiteX1" fmla="*/ 365493 w 11272837"/>
              <a:gd name="connsiteY1" fmla="*/ 0 h 3675887"/>
              <a:gd name="connsiteX2" fmla="*/ 10907344 w 11272837"/>
              <a:gd name="connsiteY2" fmla="*/ 0 h 3675887"/>
              <a:gd name="connsiteX3" fmla="*/ 11272837 w 11272837"/>
              <a:gd name="connsiteY3" fmla="*/ 365493 h 3675887"/>
              <a:gd name="connsiteX4" fmla="*/ 11272837 w 11272837"/>
              <a:gd name="connsiteY4" fmla="*/ 3310394 h 3675887"/>
              <a:gd name="connsiteX5" fmla="*/ 10907344 w 11272837"/>
              <a:gd name="connsiteY5" fmla="*/ 3675887 h 3675887"/>
              <a:gd name="connsiteX6" fmla="*/ 365493 w 11272837"/>
              <a:gd name="connsiteY6" fmla="*/ 3675887 h 3675887"/>
              <a:gd name="connsiteX7" fmla="*/ 0 w 11272837"/>
              <a:gd name="connsiteY7" fmla="*/ 3310394 h 3675887"/>
              <a:gd name="connsiteX8" fmla="*/ 0 w 11272837"/>
              <a:gd name="connsiteY8" fmla="*/ 365493 h 36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2837" h="3675887" fill="none" extrusionOk="0">
                <a:moveTo>
                  <a:pt x="0" y="365493"/>
                </a:moveTo>
                <a:cubicBezTo>
                  <a:pt x="-4979" y="162832"/>
                  <a:pt x="190708" y="22139"/>
                  <a:pt x="365493" y="0"/>
                </a:cubicBezTo>
                <a:cubicBezTo>
                  <a:pt x="4246858" y="130954"/>
                  <a:pt x="8124096" y="43574"/>
                  <a:pt x="10907344" y="0"/>
                </a:cubicBezTo>
                <a:cubicBezTo>
                  <a:pt x="11111144" y="2995"/>
                  <a:pt x="11282474" y="175442"/>
                  <a:pt x="11272837" y="365493"/>
                </a:cubicBezTo>
                <a:cubicBezTo>
                  <a:pt x="11122398" y="1095660"/>
                  <a:pt x="11358716" y="2425760"/>
                  <a:pt x="11272837" y="3310394"/>
                </a:cubicBezTo>
                <a:cubicBezTo>
                  <a:pt x="11266955" y="3513216"/>
                  <a:pt x="11089336" y="3662181"/>
                  <a:pt x="10907344" y="3675887"/>
                </a:cubicBezTo>
                <a:cubicBezTo>
                  <a:pt x="7151948" y="3831084"/>
                  <a:pt x="1634964" y="3838907"/>
                  <a:pt x="365493" y="3675887"/>
                </a:cubicBezTo>
                <a:cubicBezTo>
                  <a:pt x="164377" y="3665878"/>
                  <a:pt x="-31314" y="3530534"/>
                  <a:pt x="0" y="3310394"/>
                </a:cubicBezTo>
                <a:cubicBezTo>
                  <a:pt x="64656" y="2395143"/>
                  <a:pt x="-17807" y="808252"/>
                  <a:pt x="0" y="365493"/>
                </a:cubicBezTo>
                <a:close/>
              </a:path>
              <a:path w="11272837" h="3675887" stroke="0" extrusionOk="0">
                <a:moveTo>
                  <a:pt x="0" y="365493"/>
                </a:moveTo>
                <a:cubicBezTo>
                  <a:pt x="-19220" y="151781"/>
                  <a:pt x="160638" y="1126"/>
                  <a:pt x="365493" y="0"/>
                </a:cubicBezTo>
                <a:cubicBezTo>
                  <a:pt x="3312620" y="132882"/>
                  <a:pt x="5993239" y="-84951"/>
                  <a:pt x="10907344" y="0"/>
                </a:cubicBezTo>
                <a:cubicBezTo>
                  <a:pt x="11095440" y="13438"/>
                  <a:pt x="11271840" y="169149"/>
                  <a:pt x="11272837" y="365493"/>
                </a:cubicBezTo>
                <a:cubicBezTo>
                  <a:pt x="11293024" y="1585999"/>
                  <a:pt x="11425317" y="1846593"/>
                  <a:pt x="11272837" y="3310394"/>
                </a:cubicBezTo>
                <a:cubicBezTo>
                  <a:pt x="11300973" y="3515588"/>
                  <a:pt x="11117996" y="3657785"/>
                  <a:pt x="10907344" y="3675887"/>
                </a:cubicBezTo>
                <a:cubicBezTo>
                  <a:pt x="8991417" y="3763526"/>
                  <a:pt x="5234666" y="3603208"/>
                  <a:pt x="365493" y="3675887"/>
                </a:cubicBezTo>
                <a:cubicBezTo>
                  <a:pt x="161948" y="3659775"/>
                  <a:pt x="-18682" y="3538212"/>
                  <a:pt x="0" y="3310394"/>
                </a:cubicBezTo>
                <a:cubicBezTo>
                  <a:pt x="-38581" y="1914748"/>
                  <a:pt x="63341" y="693541"/>
                  <a:pt x="0" y="365493"/>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11" name="TextBox 10"/>
          <p:cNvSpPr txBox="1"/>
          <p:nvPr/>
        </p:nvSpPr>
        <p:spPr>
          <a:xfrm>
            <a:off x="651534" y="804504"/>
            <a:ext cx="10721316" cy="2800767"/>
          </a:xfrm>
          <a:prstGeom prst="rect">
            <a:avLst/>
          </a:prstGeom>
          <a:noFill/>
        </p:spPr>
        <p:txBody>
          <a:bodyPr wrap="square" rtlCol="0">
            <a:spAutoFit/>
          </a:bodyPr>
          <a:lstStyle/>
          <a:p>
            <a:pPr algn="just"/>
            <a:r>
              <a:rPr lang="en-US" sz="4400" b="1">
                <a:solidFill>
                  <a:srgbClr val="002060"/>
                </a:solidFill>
                <a:latin typeface="Calibri" panose="020F0502020204030204" pitchFamily="34" charset="0"/>
                <a:ea typeface="Calibri" panose="020F0502020204030204" pitchFamily="34" charset="0"/>
                <a:cs typeface="Calibri" panose="020F0502020204030204" pitchFamily="34" charset="0"/>
              </a:rPr>
              <a:t>Tảo tần</a:t>
            </a:r>
            <a:r>
              <a:rPr lang="vi-VN" sz="44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a:solidFill>
                  <a:srgbClr val="002060"/>
                </a:solidFill>
                <a:latin typeface="Calibri" panose="020F0502020204030204" pitchFamily="34" charset="0"/>
                <a:ea typeface="Calibri" panose="020F0502020204030204" pitchFamily="34" charset="0"/>
                <a:cs typeface="Calibri" panose="020F0502020204030204" pitchFamily="34" charset="0"/>
              </a:rPr>
              <a:t>làm lụng vất vả, đảm đang mọi việc nhà trong cảnh sống khó khăn</a:t>
            </a:r>
            <a:endParaRPr lang="en-US" sz="44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r>
              <a:rPr lang="en-US" sz="4400" b="1">
                <a:solidFill>
                  <a:srgbClr val="002060"/>
                </a:solidFill>
                <a:latin typeface="Calibri" panose="020F0502020204030204" pitchFamily="34" charset="0"/>
                <a:ea typeface="Calibri" panose="020F0502020204030204" pitchFamily="34" charset="0"/>
                <a:cs typeface="Calibri" panose="020F0502020204030204" pitchFamily="34" charset="0"/>
              </a:rPr>
              <a:t>Heo may:</a:t>
            </a:r>
            <a:r>
              <a:rPr lang="en-US" sz="4400">
                <a:solidFill>
                  <a:srgbClr val="002060"/>
                </a:solidFill>
                <a:latin typeface="Calibri" panose="020F0502020204030204" pitchFamily="34" charset="0"/>
                <a:ea typeface="Calibri" panose="020F0502020204030204" pitchFamily="34" charset="0"/>
                <a:cs typeface="Calibri" panose="020F0502020204030204" pitchFamily="34" charset="0"/>
              </a:rPr>
              <a:t> gió heo may, gió hơi lạnh và khô thổi vào mùa thu</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15" y="4480391"/>
            <a:ext cx="2003492" cy="2126556"/>
          </a:xfrm>
          <a:prstGeom prst="rect">
            <a:avLst/>
          </a:prstGeom>
        </p:spPr>
      </p:pic>
      <p:pic>
        <p:nvPicPr>
          <p:cNvPr id="4"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496"/>
                </p14:media>
              </p:ext>
            </p:extLst>
          </p:nvPr>
        </p:nvPicPr>
        <p:blipFill>
          <a:blip r:embed="rId5"/>
          <a:stretch>
            <a:fillRect/>
          </a:stretch>
        </p:blipFill>
        <p:spPr>
          <a:xfrm>
            <a:off x="-628858" y="5152351"/>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3672"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9" grpId="0" animBg="1"/>
      <p:bldP spid="8"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4"/>
          <p:cNvSpPr/>
          <p:nvPr/>
        </p:nvSpPr>
        <p:spPr>
          <a:xfrm>
            <a:off x="309111" y="596800"/>
            <a:ext cx="11779257" cy="6188048"/>
          </a:xfrm>
          <a:custGeom>
            <a:avLst/>
            <a:gdLst>
              <a:gd name="connsiteX0" fmla="*/ 0 w 11779257"/>
              <a:gd name="connsiteY0" fmla="*/ 617072 h 6188048"/>
              <a:gd name="connsiteX1" fmla="*/ 617072 w 11779257"/>
              <a:gd name="connsiteY1" fmla="*/ 0 h 6188048"/>
              <a:gd name="connsiteX2" fmla="*/ 11162185 w 11779257"/>
              <a:gd name="connsiteY2" fmla="*/ 0 h 6188048"/>
              <a:gd name="connsiteX3" fmla="*/ 11779257 w 11779257"/>
              <a:gd name="connsiteY3" fmla="*/ 617072 h 6188048"/>
              <a:gd name="connsiteX4" fmla="*/ 11779257 w 11779257"/>
              <a:gd name="connsiteY4" fmla="*/ 5570976 h 6188048"/>
              <a:gd name="connsiteX5" fmla="*/ 11162185 w 11779257"/>
              <a:gd name="connsiteY5" fmla="*/ 6188048 h 6188048"/>
              <a:gd name="connsiteX6" fmla="*/ 617072 w 11779257"/>
              <a:gd name="connsiteY6" fmla="*/ 6188048 h 6188048"/>
              <a:gd name="connsiteX7" fmla="*/ 0 w 11779257"/>
              <a:gd name="connsiteY7" fmla="*/ 5570976 h 6188048"/>
              <a:gd name="connsiteX8" fmla="*/ 0 w 11779257"/>
              <a:gd name="connsiteY8" fmla="*/ 617072 h 618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9257" h="6188048" fill="none" extrusionOk="0">
                <a:moveTo>
                  <a:pt x="0" y="617072"/>
                </a:moveTo>
                <a:cubicBezTo>
                  <a:pt x="1613" y="319934"/>
                  <a:pt x="281449" y="8688"/>
                  <a:pt x="617072" y="0"/>
                </a:cubicBezTo>
                <a:cubicBezTo>
                  <a:pt x="2839509" y="72427"/>
                  <a:pt x="6340148" y="61419"/>
                  <a:pt x="11162185" y="0"/>
                </a:cubicBezTo>
                <a:cubicBezTo>
                  <a:pt x="11501327" y="-11408"/>
                  <a:pt x="11763265" y="271436"/>
                  <a:pt x="11779257" y="617072"/>
                </a:cubicBezTo>
                <a:cubicBezTo>
                  <a:pt x="11880133" y="1560696"/>
                  <a:pt x="11671944" y="4353558"/>
                  <a:pt x="11779257" y="5570976"/>
                </a:cubicBezTo>
                <a:cubicBezTo>
                  <a:pt x="11782057" y="5897564"/>
                  <a:pt x="11465443" y="6145964"/>
                  <a:pt x="11162185" y="6188048"/>
                </a:cubicBezTo>
                <a:cubicBezTo>
                  <a:pt x="9870838" y="6217875"/>
                  <a:pt x="5762720" y="6108742"/>
                  <a:pt x="617072" y="6188048"/>
                </a:cubicBezTo>
                <a:cubicBezTo>
                  <a:pt x="282408" y="6187355"/>
                  <a:pt x="-41300" y="5919942"/>
                  <a:pt x="0" y="5570976"/>
                </a:cubicBezTo>
                <a:cubicBezTo>
                  <a:pt x="50037" y="3892307"/>
                  <a:pt x="770" y="1369011"/>
                  <a:pt x="0" y="617072"/>
                </a:cubicBezTo>
                <a:close/>
              </a:path>
              <a:path w="11779257" h="6188048" stroke="0" extrusionOk="0">
                <a:moveTo>
                  <a:pt x="0" y="617072"/>
                </a:moveTo>
                <a:cubicBezTo>
                  <a:pt x="64783" y="293931"/>
                  <a:pt x="284948" y="18075"/>
                  <a:pt x="617072" y="0"/>
                </a:cubicBezTo>
                <a:cubicBezTo>
                  <a:pt x="3658929" y="123000"/>
                  <a:pt x="7704109" y="-96860"/>
                  <a:pt x="11162185" y="0"/>
                </a:cubicBezTo>
                <a:cubicBezTo>
                  <a:pt x="11492761" y="-7791"/>
                  <a:pt x="11791107" y="252383"/>
                  <a:pt x="11779257" y="617072"/>
                </a:cubicBezTo>
                <a:cubicBezTo>
                  <a:pt x="11782430" y="2119131"/>
                  <a:pt x="11873524" y="3125311"/>
                  <a:pt x="11779257" y="5570976"/>
                </a:cubicBezTo>
                <a:cubicBezTo>
                  <a:pt x="11725718" y="5931171"/>
                  <a:pt x="11447120" y="6178905"/>
                  <a:pt x="11162185" y="6188048"/>
                </a:cubicBezTo>
                <a:cubicBezTo>
                  <a:pt x="9536024" y="6027341"/>
                  <a:pt x="4061849" y="6227715"/>
                  <a:pt x="617072" y="6188048"/>
                </a:cubicBezTo>
                <a:cubicBezTo>
                  <a:pt x="258944" y="6184548"/>
                  <a:pt x="-35807" y="5895553"/>
                  <a:pt x="0" y="5570976"/>
                </a:cubicBezTo>
                <a:cubicBezTo>
                  <a:pt x="32216" y="4254579"/>
                  <a:pt x="57206" y="1606250"/>
                  <a:pt x="0" y="617072"/>
                </a:cubicBezTo>
                <a:close/>
              </a:path>
            </a:pathLst>
          </a:custGeom>
          <a:solidFill>
            <a:sysClr val="window" lastClr="FFFFFF">
              <a:alpha val="73000"/>
            </a:sysClr>
          </a:solidFill>
          <a:ln w="381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grpSp>
        <p:nvGrpSpPr>
          <p:cNvPr id="26" name="组合 1"/>
          <p:cNvGrpSpPr/>
          <p:nvPr/>
        </p:nvGrpSpPr>
        <p:grpSpPr>
          <a:xfrm>
            <a:off x="140099" y="5179278"/>
            <a:ext cx="973947" cy="973131"/>
            <a:chOff x="5309115" y="1546522"/>
            <a:chExt cx="1253786" cy="1183131"/>
          </a:xfrm>
        </p:grpSpPr>
        <p:grpSp>
          <p:nvGrpSpPr>
            <p:cNvPr id="27" name="组合 24"/>
            <p:cNvGrpSpPr/>
            <p:nvPr/>
          </p:nvGrpSpPr>
          <p:grpSpPr>
            <a:xfrm>
              <a:off x="5309115" y="1546522"/>
              <a:ext cx="1253786" cy="1183131"/>
              <a:chOff x="11934016" y="4450536"/>
              <a:chExt cx="1700883" cy="1605030"/>
            </a:xfrm>
          </p:grpSpPr>
          <p:sp>
            <p:nvSpPr>
              <p:cNvPr id="29" name="椭圆 25"/>
              <p:cNvSpPr/>
              <p:nvPr/>
            </p:nvSpPr>
            <p:spPr>
              <a:xfrm>
                <a:off x="11934016" y="4450536"/>
                <a:ext cx="1593898" cy="1593898"/>
              </a:xfrm>
              <a:prstGeom prst="ellipse">
                <a:avLst/>
              </a:prstGeom>
              <a:solidFill>
                <a:srgbClr val="FF97B8"/>
              </a:solidFill>
              <a:ln w="12700" cap="flat" cmpd="sng" algn="ctr">
                <a:noFill/>
                <a:prstDash val="solid"/>
                <a:miter lim="800000"/>
              </a:ln>
              <a:effectLst>
                <a:outerShdw blurRad="254000" dist="63500" dir="5400000" algn="t"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30" name="组合 26"/>
              <p:cNvGrpSpPr/>
              <p:nvPr/>
            </p:nvGrpSpPr>
            <p:grpSpPr>
              <a:xfrm>
                <a:off x="11938926" y="4458557"/>
                <a:ext cx="1695973" cy="1597009"/>
                <a:chOff x="9437178" y="1562958"/>
                <a:chExt cx="1695973" cy="1597009"/>
              </a:xfrm>
            </p:grpSpPr>
            <p:sp>
              <p:nvSpPr>
                <p:cNvPr id="32" name="椭圆 28"/>
                <p:cNvSpPr/>
                <p:nvPr/>
              </p:nvSpPr>
              <p:spPr>
                <a:xfrm>
                  <a:off x="9437178" y="1566069"/>
                  <a:ext cx="1593898" cy="1593898"/>
                </a:xfrm>
                <a:prstGeom prst="ellipse">
                  <a:avLst/>
                </a:prstGeom>
                <a:solidFill>
                  <a:srgbClr val="22F1F6"/>
                </a:solidFill>
                <a:ln w="12700" cap="flat" cmpd="sng" algn="ctr">
                  <a:noFill/>
                  <a:prstDash val="solid"/>
                  <a:miter lim="800000"/>
                </a:ln>
                <a:effectLst>
                  <a:innerShdw blurRad="571500" dist="241300" dir="5400000">
                    <a:srgbClr val="20B6BE">
                      <a:alpha val="80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33" name="椭圆 29"/>
                <p:cNvSpPr/>
                <p:nvPr/>
              </p:nvSpPr>
              <p:spPr>
                <a:xfrm>
                  <a:off x="9440289" y="1562958"/>
                  <a:ext cx="1593898" cy="1593898"/>
                </a:xfrm>
                <a:prstGeom prst="ellipse">
                  <a:avLst/>
                </a:prstGeom>
                <a:gradFill flip="none" rotWithShape="1">
                  <a:gsLst>
                    <a:gs pos="0">
                      <a:sysClr val="window" lastClr="FFFFFF"/>
                    </a:gs>
                    <a:gs pos="40000">
                      <a:srgbClr val="FFA3C4"/>
                    </a:gs>
                    <a:gs pos="100000">
                      <a:srgbClr val="FF7593"/>
                    </a:gs>
                  </a:gsLst>
                  <a:path path="circle">
                    <a:fillToRect l="50000" t="-80000" r="50000" b="180000"/>
                  </a:path>
                  <a:tileRect/>
                </a:gradFill>
                <a:ln w="31750" cap="flat" cmpd="sng" algn="ctr">
                  <a:solidFill>
                    <a:srgbClr val="FFD1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34" name="弧形 30"/>
                <p:cNvSpPr/>
                <p:nvPr/>
              </p:nvSpPr>
              <p:spPr>
                <a:xfrm rot="17150761">
                  <a:off x="9688087" y="1731896"/>
                  <a:ext cx="1255580" cy="1382556"/>
                </a:xfrm>
                <a:prstGeom prst="arc">
                  <a:avLst>
                    <a:gd name="adj1" fmla="val 14257598"/>
                    <a:gd name="adj2" fmla="val 17991522"/>
                  </a:avLst>
                </a:prstGeom>
                <a:noFill/>
                <a:ln w="127000" cap="rnd" cmpd="sng" algn="ctr">
                  <a:solidFill>
                    <a:sysClr val="window" lastClr="FFFFFF">
                      <a:alpha val="9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35" name="弧形 31"/>
                <p:cNvSpPr/>
                <p:nvPr/>
              </p:nvSpPr>
              <p:spPr>
                <a:xfrm rot="17283909">
                  <a:off x="9803800" y="1663584"/>
                  <a:ext cx="1276146" cy="1382556"/>
                </a:xfrm>
                <a:prstGeom prst="arc">
                  <a:avLst>
                    <a:gd name="adj1" fmla="val 18582933"/>
                    <a:gd name="adj2" fmla="val 19067742"/>
                  </a:avLst>
                </a:prstGeom>
                <a:noFill/>
                <a:ln w="127000" cap="rnd" cmpd="sng" algn="ctr">
                  <a:solidFill>
                    <a:sysClr val="window" lastClr="FFFFFF">
                      <a:alpha val="84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grpSp>
          <p:sp>
            <p:nvSpPr>
              <p:cNvPr id="31" name="TextBox 10"/>
              <p:cNvSpPr txBox="1"/>
              <p:nvPr/>
            </p:nvSpPr>
            <p:spPr>
              <a:xfrm>
                <a:off x="12661712" y="4688518"/>
                <a:ext cx="250604" cy="626293"/>
              </a:xfrm>
              <a:prstGeom prst="rect">
                <a:avLst/>
              </a:prstGeom>
              <a:noFill/>
              <a:effectLst>
                <a:glow rad="139700">
                  <a:sysClr val="window" lastClr="FFFFFF">
                    <a:alpha val="40000"/>
                  </a:sysClr>
                </a:glow>
                <a:outerShdw blurRad="152400" dist="152400" sx="102000" sy="102000" algn="ctr" rotWithShape="0">
                  <a:prstClr val="black">
                    <a:alpha val="53000"/>
                  </a:prstClr>
                </a:outerShdw>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altLang="zh-CN" sz="2400" b="1" i="0" u="none" strike="noStrike" kern="0" cap="none" spc="0" normalizeH="0" baseline="0" noProof="0" dirty="0">
                  <a:ln>
                    <a:noFill/>
                  </a:ln>
                  <a:solidFill>
                    <a:prstClr val="white"/>
                  </a:solidFill>
                  <a:effectLst>
                    <a:outerShdw blurRad="50800" dist="38100" algn="l" rotWithShape="0">
                      <a:prstClr val="black">
                        <a:alpha val="40000"/>
                      </a:prstClr>
                    </a:outerShdw>
                  </a:effectLst>
                  <a:uLnTx/>
                  <a:uFillTx/>
                  <a:latin typeface="等线" panose="020F0502020204030204"/>
                  <a:ea typeface="等线" panose="02010600030101010101" pitchFamily="2" charset="-122"/>
                  <a:cs typeface="+mn-ea"/>
                  <a:sym typeface="+mn-lt"/>
                </a:endParaRPr>
              </a:p>
            </p:txBody>
          </p:sp>
        </p:grpSp>
        <p:sp>
          <p:nvSpPr>
            <p:cNvPr id="28" name="文本框 56"/>
            <p:cNvSpPr txBox="1"/>
            <p:nvPr/>
          </p:nvSpPr>
          <p:spPr>
            <a:xfrm>
              <a:off x="5489212" y="1761188"/>
              <a:ext cx="884625" cy="76890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03</a:t>
              </a:r>
              <a:endParaRPr kumimoji="0" lang="zh-CN" altLang="en-US" sz="2800" b="1" i="0" u="none" strike="noStrike" kern="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grpSp>
        <p:nvGrpSpPr>
          <p:cNvPr id="36" name="组合 33"/>
          <p:cNvGrpSpPr/>
          <p:nvPr/>
        </p:nvGrpSpPr>
        <p:grpSpPr>
          <a:xfrm>
            <a:off x="227234" y="1989097"/>
            <a:ext cx="960147" cy="940334"/>
            <a:chOff x="5327203" y="4853016"/>
            <a:chExt cx="1228119" cy="1194957"/>
          </a:xfrm>
        </p:grpSpPr>
        <p:grpSp>
          <p:nvGrpSpPr>
            <p:cNvPr id="37" name="组合 16"/>
            <p:cNvGrpSpPr/>
            <p:nvPr/>
          </p:nvGrpSpPr>
          <p:grpSpPr>
            <a:xfrm>
              <a:off x="5327203" y="4853016"/>
              <a:ext cx="1228119" cy="1194957"/>
              <a:chOff x="9272337" y="-1404832"/>
              <a:chExt cx="1666055" cy="1621072"/>
            </a:xfrm>
          </p:grpSpPr>
          <p:sp>
            <p:nvSpPr>
              <p:cNvPr id="39" name="椭圆 17"/>
              <p:cNvSpPr/>
              <p:nvPr/>
            </p:nvSpPr>
            <p:spPr>
              <a:xfrm>
                <a:off x="9272337" y="-1377658"/>
                <a:ext cx="1593898" cy="1593898"/>
              </a:xfrm>
              <a:prstGeom prst="ellipse">
                <a:avLst/>
              </a:prstGeom>
              <a:solidFill>
                <a:srgbClr val="20B6BE"/>
              </a:solidFill>
              <a:ln w="12700" cap="flat" cmpd="sng" algn="ctr">
                <a:noFill/>
                <a:prstDash val="solid"/>
                <a:miter lim="800000"/>
              </a:ln>
              <a:effectLst>
                <a:outerShdw blurRad="254000" dist="63500" dir="5400000" algn="t"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40" name="组合 18"/>
              <p:cNvGrpSpPr/>
              <p:nvPr/>
            </p:nvGrpSpPr>
            <p:grpSpPr>
              <a:xfrm>
                <a:off x="9272337" y="-1404832"/>
                <a:ext cx="1666055" cy="1597009"/>
                <a:chOff x="9437178" y="1562958"/>
                <a:chExt cx="1666055" cy="1597009"/>
              </a:xfrm>
            </p:grpSpPr>
            <p:sp>
              <p:nvSpPr>
                <p:cNvPr id="42" name="椭圆 20"/>
                <p:cNvSpPr/>
                <p:nvPr/>
              </p:nvSpPr>
              <p:spPr>
                <a:xfrm>
                  <a:off x="9437178" y="1566069"/>
                  <a:ext cx="1593898" cy="1593898"/>
                </a:xfrm>
                <a:prstGeom prst="ellipse">
                  <a:avLst/>
                </a:prstGeom>
                <a:solidFill>
                  <a:srgbClr val="22F1F6"/>
                </a:solidFill>
                <a:ln w="12700" cap="flat" cmpd="sng" algn="ctr">
                  <a:noFill/>
                  <a:prstDash val="solid"/>
                  <a:miter lim="800000"/>
                </a:ln>
                <a:effectLst>
                  <a:innerShdw blurRad="571500" dist="241300" dir="5400000">
                    <a:srgbClr val="20B6BE">
                      <a:alpha val="80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3" name="椭圆 21"/>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cap="flat" cmpd="sng" algn="ctr">
                  <a:solidFill>
                    <a:srgbClr val="22F1F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4" name="弧形 22"/>
                <p:cNvSpPr/>
                <p:nvPr/>
              </p:nvSpPr>
              <p:spPr>
                <a:xfrm rot="17150761">
                  <a:off x="9644486" y="1814857"/>
                  <a:ext cx="1137492" cy="1148484"/>
                </a:xfrm>
                <a:prstGeom prst="arc">
                  <a:avLst>
                    <a:gd name="adj1" fmla="val 14257598"/>
                    <a:gd name="adj2" fmla="val 17991522"/>
                  </a:avLst>
                </a:prstGeom>
                <a:noFill/>
                <a:ln w="127000" cap="rnd" cmpd="sng" algn="ctr">
                  <a:solidFill>
                    <a:sysClr val="window" lastClr="FFFFFF">
                      <a:alpha val="9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45" name="弧形 23"/>
                <p:cNvSpPr/>
                <p:nvPr/>
              </p:nvSpPr>
              <p:spPr>
                <a:xfrm rot="15858068">
                  <a:off x="10035514" y="1409465"/>
                  <a:ext cx="816309" cy="1319128"/>
                </a:xfrm>
                <a:prstGeom prst="arc">
                  <a:avLst>
                    <a:gd name="adj1" fmla="val 18582933"/>
                    <a:gd name="adj2" fmla="val 19067742"/>
                  </a:avLst>
                </a:prstGeom>
                <a:noFill/>
                <a:ln w="127000" cap="rnd" cmpd="sng" algn="ctr">
                  <a:solidFill>
                    <a:sysClr val="window" lastClr="FFFFFF">
                      <a:alpha val="9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grpSp>
          <p:sp>
            <p:nvSpPr>
              <p:cNvPr id="41" name="TextBox 1"/>
              <p:cNvSpPr txBox="1"/>
              <p:nvPr/>
            </p:nvSpPr>
            <p:spPr>
              <a:xfrm>
                <a:off x="9541023" y="-1197527"/>
                <a:ext cx="1286736" cy="626293"/>
              </a:xfrm>
              <a:prstGeom prst="rect">
                <a:avLst/>
              </a:prstGeom>
              <a:noFill/>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2400" b="1" i="0" u="none" strike="noStrike" kern="0" cap="none" spc="0" normalizeH="0" baseline="0" noProof="0" dirty="0">
                  <a:ln>
                    <a:noFill/>
                  </a:ln>
                  <a:solidFill>
                    <a:srgbClr val="FFFF00"/>
                  </a:solidFill>
                  <a:effectLst>
                    <a:outerShdw blurRad="177800" dist="50800" dir="16620000" sx="93000" sy="93000" rotWithShape="0">
                      <a:srgbClr val="20B6BE"/>
                    </a:outerShdw>
                  </a:effectLst>
                  <a:uLnTx/>
                  <a:uFillTx/>
                  <a:latin typeface="等线" panose="020F0502020204030204"/>
                  <a:ea typeface="等线" panose="02010600030101010101" pitchFamily="2" charset="-122"/>
                  <a:cs typeface="+mn-ea"/>
                  <a:sym typeface="+mn-lt"/>
                </a:endParaRPr>
              </a:p>
            </p:txBody>
          </p:sp>
        </p:grpSp>
        <p:sp>
          <p:nvSpPr>
            <p:cNvPr id="38" name="文本框 58"/>
            <p:cNvSpPr txBox="1"/>
            <p:nvPr/>
          </p:nvSpPr>
          <p:spPr>
            <a:xfrm>
              <a:off x="5522961" y="5022795"/>
              <a:ext cx="853319" cy="7286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grpSp>
        <p:nvGrpSpPr>
          <p:cNvPr id="46" name="组合 32"/>
          <p:cNvGrpSpPr/>
          <p:nvPr/>
        </p:nvGrpSpPr>
        <p:grpSpPr>
          <a:xfrm>
            <a:off x="364954" y="670409"/>
            <a:ext cx="874074" cy="795045"/>
            <a:chOff x="5316826" y="3157935"/>
            <a:chExt cx="1226525" cy="1189938"/>
          </a:xfrm>
        </p:grpSpPr>
        <p:grpSp>
          <p:nvGrpSpPr>
            <p:cNvPr id="47" name="组合 41"/>
            <p:cNvGrpSpPr/>
            <p:nvPr/>
          </p:nvGrpSpPr>
          <p:grpSpPr>
            <a:xfrm>
              <a:off x="5316826" y="3157935"/>
              <a:ext cx="1226525" cy="1189938"/>
              <a:chOff x="6204695" y="719534"/>
              <a:chExt cx="1663898" cy="1614264"/>
            </a:xfrm>
          </p:grpSpPr>
          <p:sp>
            <p:nvSpPr>
              <p:cNvPr id="49" name="椭圆 42"/>
              <p:cNvSpPr/>
              <p:nvPr/>
            </p:nvSpPr>
            <p:spPr>
              <a:xfrm>
                <a:off x="6206985" y="728767"/>
                <a:ext cx="1593898" cy="1593898"/>
              </a:xfrm>
              <a:prstGeom prst="ellipse">
                <a:avLst/>
              </a:prstGeom>
              <a:solidFill>
                <a:srgbClr val="9FB70D"/>
              </a:solidFill>
              <a:ln w="12700" cap="flat" cmpd="sng" algn="ctr">
                <a:noFill/>
                <a:prstDash val="solid"/>
                <a:miter lim="800000"/>
              </a:ln>
              <a:effectLst>
                <a:outerShdw blurRad="254000" dist="63500" dir="5400000" algn="t"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50" name="组合 44"/>
              <p:cNvGrpSpPr/>
              <p:nvPr/>
            </p:nvGrpSpPr>
            <p:grpSpPr>
              <a:xfrm>
                <a:off x="6204695" y="719534"/>
                <a:ext cx="1663898" cy="1614264"/>
                <a:chOff x="9437178" y="1545703"/>
                <a:chExt cx="1663898" cy="1614264"/>
              </a:xfrm>
            </p:grpSpPr>
            <p:sp>
              <p:nvSpPr>
                <p:cNvPr id="51" name="椭圆 46"/>
                <p:cNvSpPr/>
                <p:nvPr/>
              </p:nvSpPr>
              <p:spPr>
                <a:xfrm>
                  <a:off x="9437178" y="1566069"/>
                  <a:ext cx="1593898" cy="1593898"/>
                </a:xfrm>
                <a:prstGeom prst="ellipse">
                  <a:avLst/>
                </a:prstGeom>
                <a:solidFill>
                  <a:srgbClr val="22F1F6"/>
                </a:solidFill>
                <a:ln w="12700" cap="flat" cmpd="sng" algn="ctr">
                  <a:noFill/>
                  <a:prstDash val="solid"/>
                  <a:miter lim="800000"/>
                </a:ln>
                <a:effectLst>
                  <a:innerShdw blurRad="571500" dist="241300" dir="5400000">
                    <a:srgbClr val="20B6BE">
                      <a:alpha val="80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2" name="椭圆 47"/>
                <p:cNvSpPr/>
                <p:nvPr/>
              </p:nvSpPr>
              <p:spPr>
                <a:xfrm>
                  <a:off x="9448737" y="1545703"/>
                  <a:ext cx="1593899" cy="1593898"/>
                </a:xfrm>
                <a:prstGeom prst="ellipse">
                  <a:avLst/>
                </a:prstGeom>
                <a:gradFill flip="none" rotWithShape="1">
                  <a:gsLst>
                    <a:gs pos="0">
                      <a:srgbClr val="A5A5A5"/>
                    </a:gs>
                    <a:gs pos="40000">
                      <a:srgbClr val="D6F133"/>
                    </a:gs>
                    <a:gs pos="100000">
                      <a:srgbClr val="92D050"/>
                    </a:gs>
                  </a:gsLst>
                  <a:path path="circle">
                    <a:fillToRect l="50000" t="-80000" r="50000" b="180000"/>
                  </a:path>
                  <a:tileRect/>
                </a:gradFill>
                <a:ln w="31750" cap="flat" cmpd="sng" algn="ctr">
                  <a:solidFill>
                    <a:srgbClr val="D6F1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3" name="弧形 48"/>
                <p:cNvSpPr/>
                <p:nvPr/>
              </p:nvSpPr>
              <p:spPr>
                <a:xfrm rot="17150761">
                  <a:off x="9679309" y="1718019"/>
                  <a:ext cx="1382558" cy="1460976"/>
                </a:xfrm>
                <a:prstGeom prst="arc">
                  <a:avLst>
                    <a:gd name="adj1" fmla="val 15428624"/>
                    <a:gd name="adj2" fmla="val 17991522"/>
                  </a:avLst>
                </a:prstGeom>
                <a:noFill/>
                <a:ln w="127000" cap="rnd" cmpd="sng" algn="ctr">
                  <a:solidFill>
                    <a:sysClr val="window" lastClr="FFFFFF">
                      <a:alpha val="9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4" name="弧形 49"/>
                <p:cNvSpPr/>
                <p:nvPr/>
              </p:nvSpPr>
              <p:spPr>
                <a:xfrm rot="17283909">
                  <a:off x="9975639" y="1679110"/>
                  <a:ext cx="594171" cy="806977"/>
                </a:xfrm>
                <a:prstGeom prst="arc">
                  <a:avLst>
                    <a:gd name="adj1" fmla="val 18582933"/>
                    <a:gd name="adj2" fmla="val 19067742"/>
                  </a:avLst>
                </a:prstGeom>
                <a:noFill/>
                <a:ln w="127000" cap="rnd" cmpd="sng" algn="ctr">
                  <a:solidFill>
                    <a:sysClr val="window" lastClr="FFFFFF">
                      <a:alpha val="9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grpSp>
        </p:grpSp>
        <p:sp>
          <p:nvSpPr>
            <p:cNvPr id="48" name="文本框 57"/>
            <p:cNvSpPr txBox="1"/>
            <p:nvPr/>
          </p:nvSpPr>
          <p:spPr>
            <a:xfrm>
              <a:off x="5518756" y="3318949"/>
              <a:ext cx="851658" cy="76234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3200" b="1" i="0" u="none" strike="noStrike" kern="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sp>
        <p:nvSpPr>
          <p:cNvPr id="55" name="TextBox 54"/>
          <p:cNvSpPr txBox="1"/>
          <p:nvPr/>
        </p:nvSpPr>
        <p:spPr>
          <a:xfrm>
            <a:off x="1298938" y="818527"/>
            <a:ext cx="10473029" cy="1384995"/>
          </a:xfrm>
          <a:prstGeom prst="rect">
            <a:avLst/>
          </a:prstGeom>
          <a:noFill/>
        </p:spPr>
        <p:txBody>
          <a:bodyPr wrap="square" rtlCol="0">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Chia sẻ được với bạn 1-2 dấu hiệu của thời tiết nơi em ở vào một mùa trong năm; nêu được phỏng đoán của bản thân về nội dung bài đọc qua tên bài, hoạt động khởi động và tranh minh hoạ.</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56" name="TextBox 55"/>
          <p:cNvSpPr txBox="1"/>
          <p:nvPr/>
        </p:nvSpPr>
        <p:spPr>
          <a:xfrm>
            <a:off x="1200556" y="2147456"/>
            <a:ext cx="10473029" cy="3108543"/>
          </a:xfrm>
          <a:prstGeom prst="rect">
            <a:avLst/>
          </a:prstGeom>
          <a:noFill/>
        </p:spPr>
        <p:txBody>
          <a:bodyPr wrap="square" rtlCol="0">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Đọc trôi chảy bài đọc, ngắt nghỉ đúng dấu câu, đúng logic ngữ nghĩa, đúng mạch cảm xúc của bài thơ; trả lời được câu hỏi tìm hiểu bài. Hiểu được nội dung của bài đọc: </a:t>
            </a:r>
            <a:r>
              <a:rPr lang="en-US" sz="2800" i="1">
                <a:latin typeface="Calibri" panose="020F0502020204030204" pitchFamily="34" charset="0"/>
                <a:ea typeface="Calibri" panose="020F0502020204030204" pitchFamily="34" charset="0"/>
                <a:cs typeface="Calibri" panose="020F0502020204030204" pitchFamily="34" charset="0"/>
              </a:rPr>
              <a:t>Con đường bước đến ngày mai của bạn nhỏ gắn với những năm tháng tuổi thơ, với cảnh vật mùa thu và những người thân. </a:t>
            </a:r>
            <a:r>
              <a:rPr lang="en-US" sz="2800">
                <a:latin typeface="Calibri" panose="020F0502020204030204" pitchFamily="34" charset="0"/>
                <a:ea typeface="Calibri" panose="020F0502020204030204" pitchFamily="34" charset="0"/>
                <a:cs typeface="Calibri" panose="020F0502020204030204" pitchFamily="34" charset="0"/>
              </a:rPr>
              <a:t>Từ đó rút ra ý nghĩa của: </a:t>
            </a:r>
            <a:r>
              <a:rPr lang="en-US" sz="2800" i="1">
                <a:latin typeface="Calibri" panose="020F0502020204030204" pitchFamily="34" charset="0"/>
                <a:ea typeface="Calibri" panose="020F0502020204030204" pitchFamily="34" charset="0"/>
                <a:cs typeface="Calibri" panose="020F0502020204030204" pitchFamily="34" charset="0"/>
              </a:rPr>
              <a:t>Tuổi thơ với những cảnh vật tươi đẹp đã góp phần nuôi dưỡng, chắp cánh cho mỗi người trên con đường bước tới tương lai. </a:t>
            </a:r>
            <a:r>
              <a:rPr lang="en-US" sz="2800">
                <a:latin typeface="Calibri" panose="020F0502020204030204" pitchFamily="34" charset="0"/>
                <a:ea typeface="Calibri" panose="020F0502020204030204" pitchFamily="34" charset="0"/>
                <a:cs typeface="Calibri" panose="020F0502020204030204" pitchFamily="34" charset="0"/>
              </a:rPr>
              <a:t>Học thuộc lòng được bài thơ.</a:t>
            </a:r>
            <a:endParaRPr lang="en-US" sz="2800" i="1" dirty="0">
              <a:latin typeface="Calibri" panose="020F0502020204030204" pitchFamily="34" charset="0"/>
              <a:ea typeface="Calibri" panose="020F0502020204030204" pitchFamily="34" charset="0"/>
              <a:cs typeface="Calibri" panose="020F0502020204030204" pitchFamily="34" charset="0"/>
            </a:endParaRPr>
          </a:p>
        </p:txBody>
      </p:sp>
      <p:sp>
        <p:nvSpPr>
          <p:cNvPr id="57" name="TextBox 56"/>
          <p:cNvSpPr txBox="1"/>
          <p:nvPr/>
        </p:nvSpPr>
        <p:spPr>
          <a:xfrm>
            <a:off x="1110861" y="5229798"/>
            <a:ext cx="10473029" cy="1384995"/>
          </a:xfrm>
          <a:prstGeom prst="rect">
            <a:avLst/>
          </a:prstGeom>
          <a:noFill/>
        </p:spPr>
        <p:txBody>
          <a:bodyPr wrap="square" rtlCol="0">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Tìm đọc được thông báo, quảng cáo hoặc bản tin về hoạt động chào mừng năm học mới, hoạt động hè hoặc chương trình nghệ thuật dành cho thiếu nhi; viết được Nhật kí đọc sách và chia sẻ với bạn</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3172327" y="-143964"/>
            <a:ext cx="5090601"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down)">
                                      <p:cBhvr>
                                        <p:cTn id="2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192630" y="-520578"/>
            <a:ext cx="7745049" cy="3077143"/>
          </a:xfrm>
          <a:prstGeom prst="rect">
            <a:avLst/>
          </a:prstGeom>
        </p:spPr>
      </p:pic>
      <p:sp>
        <p:nvSpPr>
          <p:cNvPr id="3" name="Rectangle: Rounded Corners 7"/>
          <p:cNvSpPr/>
          <p:nvPr/>
        </p:nvSpPr>
        <p:spPr>
          <a:xfrm>
            <a:off x="126837" y="2275128"/>
            <a:ext cx="11928314" cy="3966633"/>
          </a:xfrm>
          <a:custGeom>
            <a:avLst/>
            <a:gdLst>
              <a:gd name="connsiteX0" fmla="*/ 0 w 11928314"/>
              <a:gd name="connsiteY0" fmla="*/ 394402 h 3966633"/>
              <a:gd name="connsiteX1" fmla="*/ 394402 w 11928314"/>
              <a:gd name="connsiteY1" fmla="*/ 0 h 3966633"/>
              <a:gd name="connsiteX2" fmla="*/ 11533912 w 11928314"/>
              <a:gd name="connsiteY2" fmla="*/ 0 h 3966633"/>
              <a:gd name="connsiteX3" fmla="*/ 11928314 w 11928314"/>
              <a:gd name="connsiteY3" fmla="*/ 394402 h 3966633"/>
              <a:gd name="connsiteX4" fmla="*/ 11928314 w 11928314"/>
              <a:gd name="connsiteY4" fmla="*/ 3572231 h 3966633"/>
              <a:gd name="connsiteX5" fmla="*/ 11533912 w 11928314"/>
              <a:gd name="connsiteY5" fmla="*/ 3966633 h 3966633"/>
              <a:gd name="connsiteX6" fmla="*/ 394402 w 11928314"/>
              <a:gd name="connsiteY6" fmla="*/ 3966633 h 3966633"/>
              <a:gd name="connsiteX7" fmla="*/ 0 w 11928314"/>
              <a:gd name="connsiteY7" fmla="*/ 3572231 h 3966633"/>
              <a:gd name="connsiteX8" fmla="*/ 0 w 11928314"/>
              <a:gd name="connsiteY8" fmla="*/ 394402 h 39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314" h="3966633" fill="none" extrusionOk="0">
                <a:moveTo>
                  <a:pt x="0" y="394402"/>
                </a:moveTo>
                <a:cubicBezTo>
                  <a:pt x="-38092" y="170419"/>
                  <a:pt x="182661" y="4973"/>
                  <a:pt x="394402" y="0"/>
                </a:cubicBezTo>
                <a:cubicBezTo>
                  <a:pt x="1996824" y="130954"/>
                  <a:pt x="6006576" y="43574"/>
                  <a:pt x="11533912" y="0"/>
                </a:cubicBezTo>
                <a:cubicBezTo>
                  <a:pt x="11771009" y="29689"/>
                  <a:pt x="11954407" y="208542"/>
                  <a:pt x="11928314" y="394402"/>
                </a:cubicBezTo>
                <a:cubicBezTo>
                  <a:pt x="11777875" y="1414918"/>
                  <a:pt x="12014193" y="3159632"/>
                  <a:pt x="11928314" y="3572231"/>
                </a:cubicBezTo>
                <a:cubicBezTo>
                  <a:pt x="11901872" y="3794395"/>
                  <a:pt x="11737803" y="3957021"/>
                  <a:pt x="11533912" y="3966633"/>
                </a:cubicBezTo>
                <a:cubicBezTo>
                  <a:pt x="8193756" y="4121830"/>
                  <a:pt x="2892993" y="4129653"/>
                  <a:pt x="394402" y="3966633"/>
                </a:cubicBezTo>
                <a:cubicBezTo>
                  <a:pt x="179719" y="3924172"/>
                  <a:pt x="-13136" y="3797723"/>
                  <a:pt x="0" y="3572231"/>
                </a:cubicBezTo>
                <a:cubicBezTo>
                  <a:pt x="64656" y="2711572"/>
                  <a:pt x="-17807" y="1970315"/>
                  <a:pt x="0" y="394402"/>
                </a:cubicBezTo>
                <a:close/>
              </a:path>
              <a:path w="11928314" h="3966633" stroke="0" extrusionOk="0">
                <a:moveTo>
                  <a:pt x="0" y="394402"/>
                </a:moveTo>
                <a:cubicBezTo>
                  <a:pt x="-30914" y="157511"/>
                  <a:pt x="146527" y="11279"/>
                  <a:pt x="394402" y="0"/>
                </a:cubicBezTo>
                <a:cubicBezTo>
                  <a:pt x="3810470" y="132882"/>
                  <a:pt x="7559710" y="-84951"/>
                  <a:pt x="11533912" y="0"/>
                </a:cubicBezTo>
                <a:cubicBezTo>
                  <a:pt x="11739304" y="12139"/>
                  <a:pt x="11927643" y="180291"/>
                  <a:pt x="11928314" y="394402"/>
                </a:cubicBezTo>
                <a:cubicBezTo>
                  <a:pt x="11948501" y="1286480"/>
                  <a:pt x="12080794" y="2725508"/>
                  <a:pt x="11928314" y="3572231"/>
                </a:cubicBezTo>
                <a:cubicBezTo>
                  <a:pt x="11932173" y="3790511"/>
                  <a:pt x="11768657" y="3931805"/>
                  <a:pt x="11533912" y="3966633"/>
                </a:cubicBezTo>
                <a:cubicBezTo>
                  <a:pt x="9540768" y="4054272"/>
                  <a:pt x="1685460" y="3893954"/>
                  <a:pt x="394402" y="3966633"/>
                </a:cubicBezTo>
                <a:cubicBezTo>
                  <a:pt x="176197" y="3962979"/>
                  <a:pt x="-8501" y="3801867"/>
                  <a:pt x="0" y="3572231"/>
                </a:cubicBezTo>
                <a:cubicBezTo>
                  <a:pt x="-38581" y="2359027"/>
                  <a:pt x="63341" y="717371"/>
                  <a:pt x="0" y="394402"/>
                </a:cubicBezTo>
                <a:close/>
              </a:path>
            </a:pathLst>
          </a:custGeom>
          <a:solidFill>
            <a:schemeClr val="bg1">
              <a:alpha val="93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5" name="Rectangle: Rounded Corners 1"/>
          <p:cNvSpPr/>
          <p:nvPr/>
        </p:nvSpPr>
        <p:spPr>
          <a:xfrm>
            <a:off x="464520" y="3642130"/>
            <a:ext cx="6272182"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2581" y="3910075"/>
            <a:ext cx="7530525" cy="1754326"/>
          </a:xfrm>
          <a:prstGeom prst="rect">
            <a:avLst/>
          </a:prstGeom>
          <a:noFill/>
        </p:spPr>
        <p:txBody>
          <a:bodyPr wrap="square" rtlCol="0">
            <a:spAutoFit/>
          </a:bodyPr>
          <a:lstStyle/>
          <a:p>
            <a:pPr algn="just"/>
            <a:r>
              <a:rPr lang="en-US" sz="3600" dirty="0"/>
              <a:t>     </a:t>
            </a: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 </a:t>
            </a:r>
            <a:endParaRPr lang="en-US" sz="3600" dirty="0"/>
          </a:p>
          <a:p>
            <a:pPr algn="just"/>
            <a:r>
              <a:rPr lang="en-US" sz="3600" dirty="0"/>
              <a:t>     </a:t>
            </a: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endParaRPr lang="en-US" sz="3600" dirty="0"/>
          </a:p>
          <a:p>
            <a:pPr algn="just"/>
            <a:r>
              <a:rPr lang="en-US" sz="3600" dirty="0"/>
              <a:t>     </a:t>
            </a: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endParaRPr lang="en-US" sz="3600" dirty="0"/>
          </a:p>
        </p:txBody>
      </p:sp>
      <p:pic>
        <p:nvPicPr>
          <p:cNvPr id="10" name="Picture 2" descr="Check mark. Check mark vector icons. Green and black check marks in circle and square. check mark collection, isolated. Eps10"/>
          <p:cNvPicPr>
            <a:picLocks noChangeAspect="1" noChangeArrowheads="1"/>
          </p:cNvPicPr>
          <p:nvPr/>
        </p:nvPicPr>
        <p:blipFill rotWithShape="1">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82613" y="4555313"/>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 mark. Check mark vector icons. Green and black check marks in circle and square. check mark collection, isolated. Eps10"/>
          <p:cNvPicPr>
            <a:picLocks noChangeAspect="1" noChangeArrowheads="1"/>
          </p:cNvPicPr>
          <p:nvPr/>
        </p:nvPicPr>
        <p:blipFill rotWithShape="1">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0781" y="3937955"/>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 mark. Check mark vector icons. Green and black check marks in circle and square. check mark collection, isolated. Eps10"/>
          <p:cNvPicPr>
            <a:picLocks noChangeAspect="1" noChangeArrowheads="1"/>
          </p:cNvPicPr>
          <p:nvPr/>
        </p:nvPicPr>
        <p:blipFill rotWithShape="1">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0781" y="5086174"/>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21"/>
          <p:cNvSpPr/>
          <p:nvPr/>
        </p:nvSpPr>
        <p:spPr>
          <a:xfrm>
            <a:off x="5320274" y="1882030"/>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4"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28930" y="1507954"/>
            <a:ext cx="2999488" cy="854128"/>
          </a:xfrm>
          <a:prstGeom prst="rect">
            <a:avLst/>
          </a:prstGeom>
        </p:spPr>
      </p:pic>
      <p:sp>
        <p:nvSpPr>
          <p:cNvPr id="15" name="TextBox 14"/>
          <p:cNvSpPr txBox="1"/>
          <p:nvPr/>
        </p:nvSpPr>
        <p:spPr>
          <a:xfrm>
            <a:off x="7037357" y="1536121"/>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16" name="TextBox 15"/>
          <p:cNvSpPr txBox="1"/>
          <p:nvPr/>
        </p:nvSpPr>
        <p:spPr>
          <a:xfrm>
            <a:off x="5787350" y="2220134"/>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17"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5427239" y="2337548"/>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5445530" y="284089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5369441" y="3327398"/>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Ghim của Phương Thư trên Icon | Hài hước, Hình vui, Lol"/>
          <p:cNvPicPr>
            <a:picLocks noChangeAspect="1" noChangeArrowheads="1"/>
          </p:cNvPicPr>
          <p:nvPr/>
        </p:nvPicPr>
        <p:blipFill>
          <a:blip r:embed="rId9"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077709" y="2400387"/>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Tổng hợp những hình mặt cười đẹp | Cười, Mắt, Hình"/>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329" y="2400387"/>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Ảnh Mặt Cười Đẹp Nhất ❤️ 1001 Hình Mặt Cười Hài Hướ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052810" y="2404881"/>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Ghim của Phương Thư trên Icon | Hài hước, Hình vui, Lol"/>
          <p:cNvPicPr>
            <a:picLocks noChangeAspect="1" noChangeArrowheads="1"/>
          </p:cNvPicPr>
          <p:nvPr/>
        </p:nvPicPr>
        <p:blipFill>
          <a:blip r:embed="rId9"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021901" y="283639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Tổng hợp những hình mặt cười đẹp | Cười, Mắt, Hình"/>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7521" y="283639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Ảnh Mặt Cười Đẹp Nhất ❤️ 1001 Hình Mặt Cười Hài Hướ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997002" y="284089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Ghim của Phương Thư trên Icon | Hài hước, Hình vui, Lol"/>
          <p:cNvPicPr>
            <a:picLocks noChangeAspect="1" noChangeArrowheads="1"/>
          </p:cNvPicPr>
          <p:nvPr/>
        </p:nvPicPr>
        <p:blipFill>
          <a:blip r:embed="rId9"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167680" y="3387575"/>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Tổng hợp những hình mặt cười đẹp | Cười, Mắt, Hình"/>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5672" y="3385057"/>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Mặt Cười Đẹp Nhất ❤️ 1001 Hình Mặt Cười Hài Hướ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183148" y="3395569"/>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38463" y="3123902"/>
            <a:ext cx="2999488" cy="854128"/>
          </a:xfrm>
          <a:prstGeom prst="rect">
            <a:avLst/>
          </a:prstGeom>
        </p:spPr>
      </p:pic>
      <p:sp>
        <p:nvSpPr>
          <p:cNvPr id="30" name="TextBox 29"/>
          <p:cNvSpPr txBox="1"/>
          <p:nvPr/>
        </p:nvSpPr>
        <p:spPr>
          <a:xfrm>
            <a:off x="1572258" y="3171052"/>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grpSp>
        <p:nvGrpSpPr>
          <p:cNvPr id="31" name="Group 30"/>
          <p:cNvGrpSpPr/>
          <p:nvPr/>
        </p:nvGrpSpPr>
        <p:grpSpPr>
          <a:xfrm>
            <a:off x="7468362" y="4180410"/>
            <a:ext cx="3312921" cy="2350031"/>
            <a:chOff x="3853543" y="4366486"/>
            <a:chExt cx="3728365" cy="2664818"/>
          </a:xfrm>
        </p:grpSpPr>
        <p:pic>
          <p:nvPicPr>
            <p:cNvPr id="32" name="Picture 23"/>
            <p:cNvPicPr>
              <a:picLocks noChangeAspect="1"/>
            </p:cNvPicPr>
            <p:nvPr/>
          </p:nvPicPr>
          <p:blipFill>
            <a:blip r:embed="rId12"/>
            <a:srcRect/>
            <a:stretch>
              <a:fillRect/>
            </a:stretch>
          </p:blipFill>
          <p:spPr>
            <a:xfrm>
              <a:off x="5564497" y="4453584"/>
              <a:ext cx="2017411" cy="2557225"/>
            </a:xfrm>
            <a:prstGeom prst="rect">
              <a:avLst/>
            </a:prstGeom>
          </p:spPr>
        </p:pic>
        <p:pic>
          <p:nvPicPr>
            <p:cNvPr id="33" name="Picture 32"/>
            <p:cNvPicPr>
              <a:picLocks noChangeAspect="1"/>
            </p:cNvPicPr>
            <p:nvPr/>
          </p:nvPicPr>
          <p:blipFill>
            <a:blip r:embed="rId13"/>
            <a:srcRect/>
            <a:stretch>
              <a:fillRect/>
            </a:stretch>
          </p:blipFill>
          <p:spPr>
            <a:xfrm>
              <a:off x="3853543" y="4366486"/>
              <a:ext cx="1604865" cy="2664818"/>
            </a:xfrm>
            <a:prstGeom prst="rect">
              <a:avLst/>
            </a:prstGeom>
          </p:spPr>
        </p:pic>
      </p:grpSp>
      <p:pic>
        <p:nvPicPr>
          <p:cNvPr id="2" name="Picture 1"/>
          <p:cNvPicPr>
            <a:picLocks noChangeAspect="1"/>
          </p:cNvPicPr>
          <p:nvPr/>
        </p:nvPicPr>
        <p:blipFill>
          <a:blip r:embed="rId14"/>
          <a:stretch>
            <a:fillRect/>
          </a:stretch>
        </p:blipFill>
        <p:spPr>
          <a:xfrm>
            <a:off x="-75398" y="359044"/>
            <a:ext cx="7919390" cy="1694835"/>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Tieng-tinh-tinh-www_tiengdong_com.wav"/>
                                            </p:tgtEl>
                                          </p:cMediaNode>
                                        </p:audio>
                                      </p:sub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par>
                                    <p:cTn id="33" presetID="1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ppt_y</p:attrName>
                                            </p:attrNameLst>
                                          </p:cBhvr>
                                          <p:tavLst>
                                            <p:tav tm="0">
                                              <p:val>
                                                <p:strVal val="#ppt_y+#ppt_h*1.125000"/>
                                              </p:val>
                                            </p:tav>
                                            <p:tav tm="100000">
                                              <p:val>
                                                <p:strVal val="#ppt_y"/>
                                              </p:val>
                                            </p:tav>
                                          </p:tavLst>
                                        </p:anim>
                                        <p:animEffect transition="in" filter="wipe(up)">
                                          <p:cBhvr>
                                            <p:cTn id="44" dur="500"/>
                                            <p:tgtEl>
                                              <p:spTgt spid="19"/>
                                            </p:tgtEl>
                                          </p:cBhvr>
                                        </p:animEffect>
                                      </p:childTnLst>
                                    </p:cTn>
                                  </p:par>
                                  <p:par>
                                    <p:cTn id="45" presetID="1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p:tgtEl>
                                              <p:spTgt spid="17"/>
                                            </p:tgtEl>
                                            <p:attrNameLst>
                                              <p:attrName>ppt_y</p:attrName>
                                            </p:attrNameLst>
                                          </p:cBhvr>
                                          <p:tavLst>
                                            <p:tav tm="0">
                                              <p:val>
                                                <p:strVal val="#ppt_y+#ppt_h*1.125000"/>
                                              </p:val>
                                            </p:tav>
                                            <p:tav tm="100000">
                                              <p:val>
                                                <p:strVal val="#ppt_y"/>
                                              </p:val>
                                            </p:tav>
                                          </p:tavLst>
                                        </p:anim>
                                        <p:animEffect transition="in" filter="wipe(up)">
                                          <p:cBhvr>
                                            <p:cTn id="48" dur="500"/>
                                            <p:tgtEl>
                                              <p:spTgt spid="17"/>
                                            </p:tgtEl>
                                          </p:cBhvr>
                                        </p:animEffect>
                                      </p:childTnLst>
                                    </p:cTn>
                                  </p:par>
                                  <p:par>
                                    <p:cTn id="49" presetID="1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ppt_y</p:attrName>
                                            </p:attrNameLst>
                                          </p:cBhvr>
                                          <p:tavLst>
                                            <p:tav tm="0">
                                              <p:val>
                                                <p:strVal val="#ppt_y+#ppt_h*1.125000"/>
                                              </p:val>
                                            </p:tav>
                                            <p:tav tm="100000">
                                              <p:val>
                                                <p:strVal val="#ppt_y"/>
                                              </p:val>
                                            </p:tav>
                                          </p:tavLst>
                                        </p:anim>
                                        <p:animEffect transition="in" filter="wipe(up)">
                                          <p:cBhvr>
                                            <p:cTn id="56" dur="500"/>
                                            <p:tgtEl>
                                              <p:spTgt spid="16"/>
                                            </p:tgtEl>
                                          </p:cBhvr>
                                        </p:animEffect>
                                      </p:childTnLst>
                                    </p:cTn>
                                  </p:par>
                                  <p:par>
                                    <p:cTn id="57" presetID="1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p:tgtEl>
                                              <p:spTgt spid="22"/>
                                            </p:tgtEl>
                                            <p:attrNameLst>
                                              <p:attrName>ppt_y</p:attrName>
                                            </p:attrNameLst>
                                          </p:cBhvr>
                                          <p:tavLst>
                                            <p:tav tm="0">
                                              <p:val>
                                                <p:strVal val="#ppt_y+#ppt_h*1.125000"/>
                                              </p:val>
                                            </p:tav>
                                            <p:tav tm="100000">
                                              <p:val>
                                                <p:strVal val="#ppt_y"/>
                                              </p:val>
                                            </p:tav>
                                          </p:tavLst>
                                        </p:anim>
                                        <p:animEffect transition="in" filter="wipe(up)">
                                          <p:cBhvr>
                                            <p:cTn id="60" dur="5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p:tgtEl>
                                              <p:spTgt spid="20"/>
                                            </p:tgtEl>
                                            <p:attrNameLst>
                                              <p:attrName>ppt_y</p:attrName>
                                            </p:attrNameLst>
                                          </p:cBhvr>
                                          <p:tavLst>
                                            <p:tav tm="0">
                                              <p:val>
                                                <p:strVal val="#ppt_y+#ppt_h*1.125000"/>
                                              </p:val>
                                            </p:tav>
                                            <p:tav tm="100000">
                                              <p:val>
                                                <p:strVal val="#ppt_y"/>
                                              </p:val>
                                            </p:tav>
                                          </p:tavLst>
                                        </p:anim>
                                        <p:animEffect transition="in" filter="wipe(up)">
                                          <p:cBhvr>
                                            <p:cTn id="64" dur="500"/>
                                            <p:tgtEl>
                                              <p:spTgt spid="20"/>
                                            </p:tgtEl>
                                          </p:cBhvr>
                                        </p:animEffect>
                                      </p:childTnLst>
                                    </p:cTn>
                                  </p:par>
                                  <p:par>
                                    <p:cTn id="65" presetID="1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p:tgtEl>
                                              <p:spTgt spid="21"/>
                                            </p:tgtEl>
                                            <p:attrNameLst>
                                              <p:attrName>ppt_y</p:attrName>
                                            </p:attrNameLst>
                                          </p:cBhvr>
                                          <p:tavLst>
                                            <p:tav tm="0">
                                              <p:val>
                                                <p:strVal val="#ppt_y+#ppt_h*1.125000"/>
                                              </p:val>
                                            </p:tav>
                                            <p:tav tm="100000">
                                              <p:val>
                                                <p:strVal val="#ppt_y"/>
                                              </p:val>
                                            </p:tav>
                                          </p:tavLst>
                                        </p:anim>
                                        <p:animEffect transition="in" filter="wipe(up)">
                                          <p:cBhvr>
                                            <p:cTn id="68" dur="500"/>
                                            <p:tgtEl>
                                              <p:spTgt spid="21"/>
                                            </p:tgtEl>
                                          </p:cBhvr>
                                        </p:animEffect>
                                      </p:childTnLst>
                                    </p:cTn>
                                  </p:par>
                                  <p:par>
                                    <p:cTn id="69" presetID="1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p:tgtEl>
                                              <p:spTgt spid="25"/>
                                            </p:tgtEl>
                                            <p:attrNameLst>
                                              <p:attrName>ppt_y</p:attrName>
                                            </p:attrNameLst>
                                          </p:cBhvr>
                                          <p:tavLst>
                                            <p:tav tm="0">
                                              <p:val>
                                                <p:strVal val="#ppt_y+#ppt_h*1.125000"/>
                                              </p:val>
                                            </p:tav>
                                            <p:tav tm="100000">
                                              <p:val>
                                                <p:strVal val="#ppt_y"/>
                                              </p:val>
                                            </p:tav>
                                          </p:tavLst>
                                        </p:anim>
                                        <p:animEffect transition="in" filter="wipe(up)">
                                          <p:cBhvr>
                                            <p:cTn id="72" dur="500"/>
                                            <p:tgtEl>
                                              <p:spTgt spid="25"/>
                                            </p:tgtEl>
                                          </p:cBhvr>
                                        </p:animEffect>
                                      </p:childTnLst>
                                    </p:cTn>
                                  </p:par>
                                  <p:par>
                                    <p:cTn id="73" presetID="12" presetClass="entr" presetSubtype="4"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p:tgtEl>
                                              <p:spTgt spid="24"/>
                                            </p:tgtEl>
                                            <p:attrNameLst>
                                              <p:attrName>ppt_y</p:attrName>
                                            </p:attrNameLst>
                                          </p:cBhvr>
                                          <p:tavLst>
                                            <p:tav tm="0">
                                              <p:val>
                                                <p:strVal val="#ppt_y+#ppt_h*1.125000"/>
                                              </p:val>
                                            </p:tav>
                                            <p:tav tm="100000">
                                              <p:val>
                                                <p:strVal val="#ppt_y"/>
                                              </p:val>
                                            </p:tav>
                                          </p:tavLst>
                                        </p:anim>
                                        <p:animEffect transition="in" filter="wipe(up)">
                                          <p:cBhvr>
                                            <p:cTn id="76" dur="500"/>
                                            <p:tgtEl>
                                              <p:spTgt spid="24"/>
                                            </p:tgtEl>
                                          </p:cBhvr>
                                        </p:animEffect>
                                      </p:childTnLst>
                                    </p:cTn>
                                  </p:par>
                                  <p:par>
                                    <p:cTn id="77" presetID="12" presetClass="entr" presetSubtype="4"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p:tgtEl>
                                              <p:spTgt spid="23"/>
                                            </p:tgtEl>
                                            <p:attrNameLst>
                                              <p:attrName>ppt_y</p:attrName>
                                            </p:attrNameLst>
                                          </p:cBhvr>
                                          <p:tavLst>
                                            <p:tav tm="0">
                                              <p:val>
                                                <p:strVal val="#ppt_y+#ppt_h*1.125000"/>
                                              </p:val>
                                            </p:tav>
                                            <p:tav tm="100000">
                                              <p:val>
                                                <p:strVal val="#ppt_y"/>
                                              </p:val>
                                            </p:tav>
                                          </p:tavLst>
                                        </p:anim>
                                        <p:animEffect transition="in" filter="wipe(up)">
                                          <p:cBhvr>
                                            <p:cTn id="80" dur="500"/>
                                            <p:tgtEl>
                                              <p:spTgt spid="23"/>
                                            </p:tgtEl>
                                          </p:cBhvr>
                                        </p:animEffect>
                                      </p:childTnLst>
                                    </p:cTn>
                                  </p:par>
                                  <p:par>
                                    <p:cTn id="81" presetID="12" presetClass="entr" presetSubtype="4"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p:tgtEl>
                                              <p:spTgt spid="26"/>
                                            </p:tgtEl>
                                            <p:attrNameLst>
                                              <p:attrName>ppt_y</p:attrName>
                                            </p:attrNameLst>
                                          </p:cBhvr>
                                          <p:tavLst>
                                            <p:tav tm="0">
                                              <p:val>
                                                <p:strVal val="#ppt_y+#ppt_h*1.125000"/>
                                              </p:val>
                                            </p:tav>
                                            <p:tav tm="100000">
                                              <p:val>
                                                <p:strVal val="#ppt_y"/>
                                              </p:val>
                                            </p:tav>
                                          </p:tavLst>
                                        </p:anim>
                                        <p:animEffect transition="in" filter="wipe(up)">
                                          <p:cBhvr>
                                            <p:cTn id="84" dur="500"/>
                                            <p:tgtEl>
                                              <p:spTgt spid="26"/>
                                            </p:tgtEl>
                                          </p:cBhvr>
                                        </p:animEffect>
                                      </p:childTnLst>
                                    </p:cTn>
                                  </p:par>
                                  <p:par>
                                    <p:cTn id="85" presetID="12" presetClass="entr" presetSubtype="4"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p:tgtEl>
                                              <p:spTgt spid="28"/>
                                            </p:tgtEl>
                                            <p:attrNameLst>
                                              <p:attrName>ppt_y</p:attrName>
                                            </p:attrNameLst>
                                          </p:cBhvr>
                                          <p:tavLst>
                                            <p:tav tm="0">
                                              <p:val>
                                                <p:strVal val="#ppt_y+#ppt_h*1.125000"/>
                                              </p:val>
                                            </p:tav>
                                            <p:tav tm="100000">
                                              <p:val>
                                                <p:strVal val="#ppt_y"/>
                                              </p:val>
                                            </p:tav>
                                          </p:tavLst>
                                        </p:anim>
                                        <p:animEffect transition="in" filter="wipe(up)">
                                          <p:cBhvr>
                                            <p:cTn id="88" dur="500"/>
                                            <p:tgtEl>
                                              <p:spTgt spid="28"/>
                                            </p:tgtEl>
                                          </p:cBhvr>
                                        </p:animEffect>
                                      </p:childTnLst>
                                    </p:cTn>
                                  </p:par>
                                  <p:par>
                                    <p:cTn id="89" presetID="12" presetClass="entr" presetSubtype="4"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p:tgtEl>
                                              <p:spTgt spid="27"/>
                                            </p:tgtEl>
                                            <p:attrNameLst>
                                              <p:attrName>ppt_y</p:attrName>
                                            </p:attrNameLst>
                                          </p:cBhvr>
                                          <p:tavLst>
                                            <p:tav tm="0">
                                              <p:val>
                                                <p:strVal val="#ppt_y+#ppt_h*1.125000"/>
                                              </p:val>
                                            </p:tav>
                                            <p:tav tm="100000">
                                              <p:val>
                                                <p:strVal val="#ppt_y"/>
                                              </p:val>
                                            </p:tav>
                                          </p:tavLst>
                                        </p:anim>
                                        <p:animEffect transition="in" filter="wipe(up)">
                                          <p:cBhvr>
                                            <p:cTn id="92" dur="500"/>
                                            <p:tgtEl>
                                              <p:spTgt spid="27"/>
                                            </p:tgtEl>
                                          </p:cBhvr>
                                        </p:animEffect>
                                      </p:childTnLst>
                                    </p:cTn>
                                  </p:par>
                                  <p:par>
                                    <p:cTn id="93" presetID="12" presetClass="entr" presetSubtype="4"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p:tgtEl>
                                              <p:spTgt spid="29"/>
                                            </p:tgtEl>
                                            <p:attrNameLst>
                                              <p:attrName>ppt_y</p:attrName>
                                            </p:attrNameLst>
                                          </p:cBhvr>
                                          <p:tavLst>
                                            <p:tav tm="0">
                                              <p:val>
                                                <p:strVal val="#ppt_y+#ppt_h*1.125000"/>
                                              </p:val>
                                            </p:tav>
                                            <p:tav tm="100000">
                                              <p:val>
                                                <p:strVal val="#ppt_y"/>
                                              </p:val>
                                            </p:tav>
                                          </p:tavLst>
                                        </p:anim>
                                        <p:animEffect transition="in" filter="wipe(up)">
                                          <p:cBhvr>
                                            <p:cTn id="96" dur="500"/>
                                            <p:tgtEl>
                                              <p:spTgt spid="29"/>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p:tgtEl>
                                              <p:spTgt spid="30"/>
                                            </p:tgtEl>
                                            <p:attrNameLst>
                                              <p:attrName>ppt_y</p:attrName>
                                            </p:attrNameLst>
                                          </p:cBhvr>
                                          <p:tavLst>
                                            <p:tav tm="0">
                                              <p:val>
                                                <p:strVal val="#ppt_y+#ppt_h*1.125000"/>
                                              </p:val>
                                            </p:tav>
                                            <p:tav tm="100000">
                                              <p:val>
                                                <p:strVal val="#ppt_y"/>
                                              </p:val>
                                            </p:tav>
                                          </p:tavLst>
                                        </p:anim>
                                        <p:animEffect transition="in" filter="wipe(up)">
                                          <p:cBhvr>
                                            <p:cTn id="100" dur="500"/>
                                            <p:tgtEl>
                                              <p:spTgt spid="30"/>
                                            </p:tgtEl>
                                          </p:cBhvr>
                                        </p:animEffect>
                                      </p:childTnLst>
                                    </p:cTn>
                                  </p:par>
                                </p:childTnLst>
                              </p:cTn>
                            </p:par>
                            <p:par>
                              <p:cTn id="101" fill="hold">
                                <p:stCondLst>
                                  <p:cond delay="500"/>
                                </p:stCondLst>
                                <p:childTnLst>
                                  <p:par>
                                    <p:cTn id="102" presetID="2" presetClass="entr" presetSubtype="4" fill="hold" nodeType="afterEffect" p14:presetBounceEnd="72000">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14:bounceEnd="72000">
                                          <p:cBhvr additive="base">
                                            <p:cTn id="104"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10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P spid="13" grpId="0" animBg="1"/>
          <p:bldP spid="15" grpId="0"/>
          <p:bldP spid="16"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Tieng-tinh-tinh-www_tiengdong_com.wav"/>
                                            </p:tgtEl>
                                          </p:cMediaNode>
                                        </p:audio>
                                      </p:sub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par>
                                    <p:cTn id="33" presetID="1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ppt_y</p:attrName>
                                            </p:attrNameLst>
                                          </p:cBhvr>
                                          <p:tavLst>
                                            <p:tav tm="0">
                                              <p:val>
                                                <p:strVal val="#ppt_y+#ppt_h*1.125000"/>
                                              </p:val>
                                            </p:tav>
                                            <p:tav tm="100000">
                                              <p:val>
                                                <p:strVal val="#ppt_y"/>
                                              </p:val>
                                            </p:tav>
                                          </p:tavLst>
                                        </p:anim>
                                        <p:animEffect transition="in" filter="wipe(up)">
                                          <p:cBhvr>
                                            <p:cTn id="44" dur="500"/>
                                            <p:tgtEl>
                                              <p:spTgt spid="19"/>
                                            </p:tgtEl>
                                          </p:cBhvr>
                                        </p:animEffect>
                                      </p:childTnLst>
                                    </p:cTn>
                                  </p:par>
                                  <p:par>
                                    <p:cTn id="45" presetID="1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p:tgtEl>
                                              <p:spTgt spid="17"/>
                                            </p:tgtEl>
                                            <p:attrNameLst>
                                              <p:attrName>ppt_y</p:attrName>
                                            </p:attrNameLst>
                                          </p:cBhvr>
                                          <p:tavLst>
                                            <p:tav tm="0">
                                              <p:val>
                                                <p:strVal val="#ppt_y+#ppt_h*1.125000"/>
                                              </p:val>
                                            </p:tav>
                                            <p:tav tm="100000">
                                              <p:val>
                                                <p:strVal val="#ppt_y"/>
                                              </p:val>
                                            </p:tav>
                                          </p:tavLst>
                                        </p:anim>
                                        <p:animEffect transition="in" filter="wipe(up)">
                                          <p:cBhvr>
                                            <p:cTn id="48" dur="500"/>
                                            <p:tgtEl>
                                              <p:spTgt spid="17"/>
                                            </p:tgtEl>
                                          </p:cBhvr>
                                        </p:animEffect>
                                      </p:childTnLst>
                                    </p:cTn>
                                  </p:par>
                                  <p:par>
                                    <p:cTn id="49" presetID="1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ppt_y</p:attrName>
                                            </p:attrNameLst>
                                          </p:cBhvr>
                                          <p:tavLst>
                                            <p:tav tm="0">
                                              <p:val>
                                                <p:strVal val="#ppt_y+#ppt_h*1.125000"/>
                                              </p:val>
                                            </p:tav>
                                            <p:tav tm="100000">
                                              <p:val>
                                                <p:strVal val="#ppt_y"/>
                                              </p:val>
                                            </p:tav>
                                          </p:tavLst>
                                        </p:anim>
                                        <p:animEffect transition="in" filter="wipe(up)">
                                          <p:cBhvr>
                                            <p:cTn id="56" dur="500"/>
                                            <p:tgtEl>
                                              <p:spTgt spid="16"/>
                                            </p:tgtEl>
                                          </p:cBhvr>
                                        </p:animEffect>
                                      </p:childTnLst>
                                    </p:cTn>
                                  </p:par>
                                  <p:par>
                                    <p:cTn id="57" presetID="1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p:tgtEl>
                                              <p:spTgt spid="22"/>
                                            </p:tgtEl>
                                            <p:attrNameLst>
                                              <p:attrName>ppt_y</p:attrName>
                                            </p:attrNameLst>
                                          </p:cBhvr>
                                          <p:tavLst>
                                            <p:tav tm="0">
                                              <p:val>
                                                <p:strVal val="#ppt_y+#ppt_h*1.125000"/>
                                              </p:val>
                                            </p:tav>
                                            <p:tav tm="100000">
                                              <p:val>
                                                <p:strVal val="#ppt_y"/>
                                              </p:val>
                                            </p:tav>
                                          </p:tavLst>
                                        </p:anim>
                                        <p:animEffect transition="in" filter="wipe(up)">
                                          <p:cBhvr>
                                            <p:cTn id="60" dur="5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p:tgtEl>
                                              <p:spTgt spid="20"/>
                                            </p:tgtEl>
                                            <p:attrNameLst>
                                              <p:attrName>ppt_y</p:attrName>
                                            </p:attrNameLst>
                                          </p:cBhvr>
                                          <p:tavLst>
                                            <p:tav tm="0">
                                              <p:val>
                                                <p:strVal val="#ppt_y+#ppt_h*1.125000"/>
                                              </p:val>
                                            </p:tav>
                                            <p:tav tm="100000">
                                              <p:val>
                                                <p:strVal val="#ppt_y"/>
                                              </p:val>
                                            </p:tav>
                                          </p:tavLst>
                                        </p:anim>
                                        <p:animEffect transition="in" filter="wipe(up)">
                                          <p:cBhvr>
                                            <p:cTn id="64" dur="500"/>
                                            <p:tgtEl>
                                              <p:spTgt spid="20"/>
                                            </p:tgtEl>
                                          </p:cBhvr>
                                        </p:animEffect>
                                      </p:childTnLst>
                                    </p:cTn>
                                  </p:par>
                                  <p:par>
                                    <p:cTn id="65" presetID="1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p:tgtEl>
                                              <p:spTgt spid="21"/>
                                            </p:tgtEl>
                                            <p:attrNameLst>
                                              <p:attrName>ppt_y</p:attrName>
                                            </p:attrNameLst>
                                          </p:cBhvr>
                                          <p:tavLst>
                                            <p:tav tm="0">
                                              <p:val>
                                                <p:strVal val="#ppt_y+#ppt_h*1.125000"/>
                                              </p:val>
                                            </p:tav>
                                            <p:tav tm="100000">
                                              <p:val>
                                                <p:strVal val="#ppt_y"/>
                                              </p:val>
                                            </p:tav>
                                          </p:tavLst>
                                        </p:anim>
                                        <p:animEffect transition="in" filter="wipe(up)">
                                          <p:cBhvr>
                                            <p:cTn id="68" dur="500"/>
                                            <p:tgtEl>
                                              <p:spTgt spid="21"/>
                                            </p:tgtEl>
                                          </p:cBhvr>
                                        </p:animEffect>
                                      </p:childTnLst>
                                    </p:cTn>
                                  </p:par>
                                  <p:par>
                                    <p:cTn id="69" presetID="1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p:tgtEl>
                                              <p:spTgt spid="25"/>
                                            </p:tgtEl>
                                            <p:attrNameLst>
                                              <p:attrName>ppt_y</p:attrName>
                                            </p:attrNameLst>
                                          </p:cBhvr>
                                          <p:tavLst>
                                            <p:tav tm="0">
                                              <p:val>
                                                <p:strVal val="#ppt_y+#ppt_h*1.125000"/>
                                              </p:val>
                                            </p:tav>
                                            <p:tav tm="100000">
                                              <p:val>
                                                <p:strVal val="#ppt_y"/>
                                              </p:val>
                                            </p:tav>
                                          </p:tavLst>
                                        </p:anim>
                                        <p:animEffect transition="in" filter="wipe(up)">
                                          <p:cBhvr>
                                            <p:cTn id="72" dur="500"/>
                                            <p:tgtEl>
                                              <p:spTgt spid="25"/>
                                            </p:tgtEl>
                                          </p:cBhvr>
                                        </p:animEffect>
                                      </p:childTnLst>
                                    </p:cTn>
                                  </p:par>
                                  <p:par>
                                    <p:cTn id="73" presetID="12" presetClass="entr" presetSubtype="4"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p:tgtEl>
                                              <p:spTgt spid="24"/>
                                            </p:tgtEl>
                                            <p:attrNameLst>
                                              <p:attrName>ppt_y</p:attrName>
                                            </p:attrNameLst>
                                          </p:cBhvr>
                                          <p:tavLst>
                                            <p:tav tm="0">
                                              <p:val>
                                                <p:strVal val="#ppt_y+#ppt_h*1.125000"/>
                                              </p:val>
                                            </p:tav>
                                            <p:tav tm="100000">
                                              <p:val>
                                                <p:strVal val="#ppt_y"/>
                                              </p:val>
                                            </p:tav>
                                          </p:tavLst>
                                        </p:anim>
                                        <p:animEffect transition="in" filter="wipe(up)">
                                          <p:cBhvr>
                                            <p:cTn id="76" dur="500"/>
                                            <p:tgtEl>
                                              <p:spTgt spid="24"/>
                                            </p:tgtEl>
                                          </p:cBhvr>
                                        </p:animEffect>
                                      </p:childTnLst>
                                    </p:cTn>
                                  </p:par>
                                  <p:par>
                                    <p:cTn id="77" presetID="12" presetClass="entr" presetSubtype="4"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p:tgtEl>
                                              <p:spTgt spid="23"/>
                                            </p:tgtEl>
                                            <p:attrNameLst>
                                              <p:attrName>ppt_y</p:attrName>
                                            </p:attrNameLst>
                                          </p:cBhvr>
                                          <p:tavLst>
                                            <p:tav tm="0">
                                              <p:val>
                                                <p:strVal val="#ppt_y+#ppt_h*1.125000"/>
                                              </p:val>
                                            </p:tav>
                                            <p:tav tm="100000">
                                              <p:val>
                                                <p:strVal val="#ppt_y"/>
                                              </p:val>
                                            </p:tav>
                                          </p:tavLst>
                                        </p:anim>
                                        <p:animEffect transition="in" filter="wipe(up)">
                                          <p:cBhvr>
                                            <p:cTn id="80" dur="500"/>
                                            <p:tgtEl>
                                              <p:spTgt spid="23"/>
                                            </p:tgtEl>
                                          </p:cBhvr>
                                        </p:animEffect>
                                      </p:childTnLst>
                                    </p:cTn>
                                  </p:par>
                                  <p:par>
                                    <p:cTn id="81" presetID="12" presetClass="entr" presetSubtype="4"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p:tgtEl>
                                              <p:spTgt spid="26"/>
                                            </p:tgtEl>
                                            <p:attrNameLst>
                                              <p:attrName>ppt_y</p:attrName>
                                            </p:attrNameLst>
                                          </p:cBhvr>
                                          <p:tavLst>
                                            <p:tav tm="0">
                                              <p:val>
                                                <p:strVal val="#ppt_y+#ppt_h*1.125000"/>
                                              </p:val>
                                            </p:tav>
                                            <p:tav tm="100000">
                                              <p:val>
                                                <p:strVal val="#ppt_y"/>
                                              </p:val>
                                            </p:tav>
                                          </p:tavLst>
                                        </p:anim>
                                        <p:animEffect transition="in" filter="wipe(up)">
                                          <p:cBhvr>
                                            <p:cTn id="84" dur="500"/>
                                            <p:tgtEl>
                                              <p:spTgt spid="26"/>
                                            </p:tgtEl>
                                          </p:cBhvr>
                                        </p:animEffect>
                                      </p:childTnLst>
                                    </p:cTn>
                                  </p:par>
                                  <p:par>
                                    <p:cTn id="85" presetID="12" presetClass="entr" presetSubtype="4"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p:tgtEl>
                                              <p:spTgt spid="28"/>
                                            </p:tgtEl>
                                            <p:attrNameLst>
                                              <p:attrName>ppt_y</p:attrName>
                                            </p:attrNameLst>
                                          </p:cBhvr>
                                          <p:tavLst>
                                            <p:tav tm="0">
                                              <p:val>
                                                <p:strVal val="#ppt_y+#ppt_h*1.125000"/>
                                              </p:val>
                                            </p:tav>
                                            <p:tav tm="100000">
                                              <p:val>
                                                <p:strVal val="#ppt_y"/>
                                              </p:val>
                                            </p:tav>
                                          </p:tavLst>
                                        </p:anim>
                                        <p:animEffect transition="in" filter="wipe(up)">
                                          <p:cBhvr>
                                            <p:cTn id="88" dur="500"/>
                                            <p:tgtEl>
                                              <p:spTgt spid="28"/>
                                            </p:tgtEl>
                                          </p:cBhvr>
                                        </p:animEffect>
                                      </p:childTnLst>
                                    </p:cTn>
                                  </p:par>
                                  <p:par>
                                    <p:cTn id="89" presetID="12" presetClass="entr" presetSubtype="4"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p:tgtEl>
                                              <p:spTgt spid="27"/>
                                            </p:tgtEl>
                                            <p:attrNameLst>
                                              <p:attrName>ppt_y</p:attrName>
                                            </p:attrNameLst>
                                          </p:cBhvr>
                                          <p:tavLst>
                                            <p:tav tm="0">
                                              <p:val>
                                                <p:strVal val="#ppt_y+#ppt_h*1.125000"/>
                                              </p:val>
                                            </p:tav>
                                            <p:tav tm="100000">
                                              <p:val>
                                                <p:strVal val="#ppt_y"/>
                                              </p:val>
                                            </p:tav>
                                          </p:tavLst>
                                        </p:anim>
                                        <p:animEffect transition="in" filter="wipe(up)">
                                          <p:cBhvr>
                                            <p:cTn id="92" dur="500"/>
                                            <p:tgtEl>
                                              <p:spTgt spid="27"/>
                                            </p:tgtEl>
                                          </p:cBhvr>
                                        </p:animEffect>
                                      </p:childTnLst>
                                    </p:cTn>
                                  </p:par>
                                  <p:par>
                                    <p:cTn id="93" presetID="12" presetClass="entr" presetSubtype="4"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p:tgtEl>
                                              <p:spTgt spid="29"/>
                                            </p:tgtEl>
                                            <p:attrNameLst>
                                              <p:attrName>ppt_y</p:attrName>
                                            </p:attrNameLst>
                                          </p:cBhvr>
                                          <p:tavLst>
                                            <p:tav tm="0">
                                              <p:val>
                                                <p:strVal val="#ppt_y+#ppt_h*1.125000"/>
                                              </p:val>
                                            </p:tav>
                                            <p:tav tm="100000">
                                              <p:val>
                                                <p:strVal val="#ppt_y"/>
                                              </p:val>
                                            </p:tav>
                                          </p:tavLst>
                                        </p:anim>
                                        <p:animEffect transition="in" filter="wipe(up)">
                                          <p:cBhvr>
                                            <p:cTn id="96" dur="500"/>
                                            <p:tgtEl>
                                              <p:spTgt spid="29"/>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p:tgtEl>
                                              <p:spTgt spid="30"/>
                                            </p:tgtEl>
                                            <p:attrNameLst>
                                              <p:attrName>ppt_y</p:attrName>
                                            </p:attrNameLst>
                                          </p:cBhvr>
                                          <p:tavLst>
                                            <p:tav tm="0">
                                              <p:val>
                                                <p:strVal val="#ppt_y+#ppt_h*1.125000"/>
                                              </p:val>
                                            </p:tav>
                                            <p:tav tm="100000">
                                              <p:val>
                                                <p:strVal val="#ppt_y"/>
                                              </p:val>
                                            </p:tav>
                                          </p:tavLst>
                                        </p:anim>
                                        <p:animEffect transition="in" filter="wipe(up)">
                                          <p:cBhvr>
                                            <p:cTn id="100" dur="500"/>
                                            <p:tgtEl>
                                              <p:spTgt spid="30"/>
                                            </p:tgtEl>
                                          </p:cBhvr>
                                        </p:animEffect>
                                      </p:childTnLst>
                                    </p:cTn>
                                  </p:par>
                                </p:childTnLst>
                              </p:cTn>
                            </p:par>
                            <p:par>
                              <p:cTn id="101" fill="hold">
                                <p:stCondLst>
                                  <p:cond delay="500"/>
                                </p:stCondLst>
                                <p:childTnLst>
                                  <p:par>
                                    <p:cTn id="102" presetID="2" presetClass="entr" presetSubtype="4" fill="hold" nodeType="after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additive="base">
                                            <p:cTn id="104" dur="1000" fill="hold"/>
                                            <p:tgtEl>
                                              <p:spTgt spid="31"/>
                                            </p:tgtEl>
                                            <p:attrNameLst>
                                              <p:attrName>ppt_x</p:attrName>
                                            </p:attrNameLst>
                                          </p:cBhvr>
                                          <p:tavLst>
                                            <p:tav tm="0">
                                              <p:val>
                                                <p:strVal val="#ppt_x"/>
                                              </p:val>
                                            </p:tav>
                                            <p:tav tm="100000">
                                              <p:val>
                                                <p:strVal val="#ppt_x"/>
                                              </p:val>
                                            </p:tav>
                                          </p:tavLst>
                                        </p:anim>
                                        <p:anim calcmode="lin" valueType="num">
                                          <p:cBhvr additive="base">
                                            <p:cTn id="10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P spid="13" grpId="0" animBg="1"/>
          <p:bldP spid="15" grpId="0"/>
          <p:bldP spid="16" grpId="0"/>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245866" y="-161624"/>
            <a:ext cx="7619960" cy="2280683"/>
          </a:xfrm>
          <a:prstGeom prst="rect">
            <a:avLst/>
          </a:prstGeom>
        </p:spPr>
      </p:pic>
      <p:sp>
        <p:nvSpPr>
          <p:cNvPr id="6" name="Rectangle: Rounded Corners 7"/>
          <p:cNvSpPr/>
          <p:nvPr/>
        </p:nvSpPr>
        <p:spPr>
          <a:xfrm>
            <a:off x="126837" y="2275128"/>
            <a:ext cx="11928314" cy="3966633"/>
          </a:xfrm>
          <a:custGeom>
            <a:avLst/>
            <a:gdLst>
              <a:gd name="connsiteX0" fmla="*/ 0 w 11928314"/>
              <a:gd name="connsiteY0" fmla="*/ 394402 h 3966633"/>
              <a:gd name="connsiteX1" fmla="*/ 394402 w 11928314"/>
              <a:gd name="connsiteY1" fmla="*/ 0 h 3966633"/>
              <a:gd name="connsiteX2" fmla="*/ 11533912 w 11928314"/>
              <a:gd name="connsiteY2" fmla="*/ 0 h 3966633"/>
              <a:gd name="connsiteX3" fmla="*/ 11928314 w 11928314"/>
              <a:gd name="connsiteY3" fmla="*/ 394402 h 3966633"/>
              <a:gd name="connsiteX4" fmla="*/ 11928314 w 11928314"/>
              <a:gd name="connsiteY4" fmla="*/ 3572231 h 3966633"/>
              <a:gd name="connsiteX5" fmla="*/ 11533912 w 11928314"/>
              <a:gd name="connsiteY5" fmla="*/ 3966633 h 3966633"/>
              <a:gd name="connsiteX6" fmla="*/ 394402 w 11928314"/>
              <a:gd name="connsiteY6" fmla="*/ 3966633 h 3966633"/>
              <a:gd name="connsiteX7" fmla="*/ 0 w 11928314"/>
              <a:gd name="connsiteY7" fmla="*/ 3572231 h 3966633"/>
              <a:gd name="connsiteX8" fmla="*/ 0 w 11928314"/>
              <a:gd name="connsiteY8" fmla="*/ 394402 h 39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314" h="3966633" fill="none" extrusionOk="0">
                <a:moveTo>
                  <a:pt x="0" y="394402"/>
                </a:moveTo>
                <a:cubicBezTo>
                  <a:pt x="-38092" y="170419"/>
                  <a:pt x="182661" y="4973"/>
                  <a:pt x="394402" y="0"/>
                </a:cubicBezTo>
                <a:cubicBezTo>
                  <a:pt x="1996824" y="130954"/>
                  <a:pt x="6006576" y="43574"/>
                  <a:pt x="11533912" y="0"/>
                </a:cubicBezTo>
                <a:cubicBezTo>
                  <a:pt x="11771009" y="29689"/>
                  <a:pt x="11954407" y="208542"/>
                  <a:pt x="11928314" y="394402"/>
                </a:cubicBezTo>
                <a:cubicBezTo>
                  <a:pt x="11777875" y="1414918"/>
                  <a:pt x="12014193" y="3159632"/>
                  <a:pt x="11928314" y="3572231"/>
                </a:cubicBezTo>
                <a:cubicBezTo>
                  <a:pt x="11901872" y="3794395"/>
                  <a:pt x="11737803" y="3957021"/>
                  <a:pt x="11533912" y="3966633"/>
                </a:cubicBezTo>
                <a:cubicBezTo>
                  <a:pt x="8193756" y="4121830"/>
                  <a:pt x="2892993" y="4129653"/>
                  <a:pt x="394402" y="3966633"/>
                </a:cubicBezTo>
                <a:cubicBezTo>
                  <a:pt x="179719" y="3924172"/>
                  <a:pt x="-13136" y="3797723"/>
                  <a:pt x="0" y="3572231"/>
                </a:cubicBezTo>
                <a:cubicBezTo>
                  <a:pt x="64656" y="2711572"/>
                  <a:pt x="-17807" y="1970315"/>
                  <a:pt x="0" y="394402"/>
                </a:cubicBezTo>
                <a:close/>
              </a:path>
              <a:path w="11928314" h="3966633" stroke="0" extrusionOk="0">
                <a:moveTo>
                  <a:pt x="0" y="394402"/>
                </a:moveTo>
                <a:cubicBezTo>
                  <a:pt x="-30914" y="157511"/>
                  <a:pt x="146527" y="11279"/>
                  <a:pt x="394402" y="0"/>
                </a:cubicBezTo>
                <a:cubicBezTo>
                  <a:pt x="3810470" y="132882"/>
                  <a:pt x="7559710" y="-84951"/>
                  <a:pt x="11533912" y="0"/>
                </a:cubicBezTo>
                <a:cubicBezTo>
                  <a:pt x="11739304" y="12139"/>
                  <a:pt x="11927643" y="180291"/>
                  <a:pt x="11928314" y="394402"/>
                </a:cubicBezTo>
                <a:cubicBezTo>
                  <a:pt x="11948501" y="1286480"/>
                  <a:pt x="12080794" y="2725508"/>
                  <a:pt x="11928314" y="3572231"/>
                </a:cubicBezTo>
                <a:cubicBezTo>
                  <a:pt x="11932173" y="3790511"/>
                  <a:pt x="11768657" y="3931805"/>
                  <a:pt x="11533912" y="3966633"/>
                </a:cubicBezTo>
                <a:cubicBezTo>
                  <a:pt x="9540768" y="4054272"/>
                  <a:pt x="1685460" y="3893954"/>
                  <a:pt x="394402" y="3966633"/>
                </a:cubicBezTo>
                <a:cubicBezTo>
                  <a:pt x="176197" y="3962979"/>
                  <a:pt x="-8501" y="3801867"/>
                  <a:pt x="0" y="3572231"/>
                </a:cubicBezTo>
                <a:cubicBezTo>
                  <a:pt x="-38581" y="2359027"/>
                  <a:pt x="63341" y="717371"/>
                  <a:pt x="0" y="394402"/>
                </a:cubicBezTo>
                <a:close/>
              </a:path>
            </a:pathLst>
          </a:custGeom>
          <a:solidFill>
            <a:schemeClr val="bg1">
              <a:alpha val="93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7" name="Rectangle: Rounded Corners 21"/>
          <p:cNvSpPr/>
          <p:nvPr/>
        </p:nvSpPr>
        <p:spPr>
          <a:xfrm>
            <a:off x="683837" y="3109922"/>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9"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92493" y="2735846"/>
            <a:ext cx="2999488" cy="854128"/>
          </a:xfrm>
          <a:prstGeom prst="rect">
            <a:avLst/>
          </a:prstGeom>
        </p:spPr>
      </p:pic>
      <p:sp>
        <p:nvSpPr>
          <p:cNvPr id="34" name="TextBox 33"/>
          <p:cNvSpPr txBox="1"/>
          <p:nvPr/>
        </p:nvSpPr>
        <p:spPr>
          <a:xfrm>
            <a:off x="2400920" y="2764013"/>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35" name="TextBox 34"/>
          <p:cNvSpPr txBox="1"/>
          <p:nvPr/>
        </p:nvSpPr>
        <p:spPr>
          <a:xfrm>
            <a:off x="1150913" y="3448026"/>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36"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790802" y="356544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809093" y="4068782"/>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733004" y="4555290"/>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3441272" y="3628279"/>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6892" y="3628279"/>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Ảnh Mặt Cười Đẹp Nhất ❤️ 1001 Hình Mặt Cười Hài Hước"/>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416373" y="3632773"/>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3385464" y="4064288"/>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1084" y="4064288"/>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Ảnh Mặt Cười Đẹp Nhất ❤️ 1001 Hình Mặt Cười Hài Hước"/>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360565" y="4068782"/>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531243" y="4615467"/>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235" y="4612949"/>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Ảnh Mặt Cười Đẹp Nhất ❤️ 1001 Hình Mặt Cười Hài Hước"/>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546711" y="4623461"/>
            <a:ext cx="385059" cy="38505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468362" y="4180410"/>
            <a:ext cx="3312921" cy="2350031"/>
            <a:chOff x="3853543" y="4366486"/>
            <a:chExt cx="3728365" cy="2664818"/>
          </a:xfrm>
        </p:grpSpPr>
        <p:pic>
          <p:nvPicPr>
            <p:cNvPr id="3" name="Picture 23"/>
            <p:cNvPicPr>
              <a:picLocks noChangeAspect="1"/>
            </p:cNvPicPr>
            <p:nvPr/>
          </p:nvPicPr>
          <p:blipFill>
            <a:blip r:embed="rId10"/>
            <a:srcRect/>
            <a:stretch>
              <a:fillRect/>
            </a:stretch>
          </p:blipFill>
          <p:spPr>
            <a:xfrm>
              <a:off x="5564497" y="4453584"/>
              <a:ext cx="2017411" cy="2557225"/>
            </a:xfrm>
            <a:prstGeom prst="rect">
              <a:avLst/>
            </a:prstGeom>
          </p:spPr>
        </p:pic>
        <p:pic>
          <p:nvPicPr>
            <p:cNvPr id="4" name="Picture 3"/>
            <p:cNvPicPr>
              <a:picLocks noChangeAspect="1"/>
            </p:cNvPicPr>
            <p:nvPr/>
          </p:nvPicPr>
          <p:blipFill>
            <a:blip r:embed="rId11"/>
            <a:srcRect/>
            <a:stretch>
              <a:fillRect/>
            </a:stretch>
          </p:blipFill>
          <p:spPr>
            <a:xfrm>
              <a:off x="3853543" y="4366486"/>
              <a:ext cx="1604865" cy="2664818"/>
            </a:xfrm>
            <a:prstGeom prst="rect">
              <a:avLst/>
            </a:prstGeom>
          </p:spPr>
        </p:pic>
      </p:grpSp>
      <p:pic>
        <p:nvPicPr>
          <p:cNvPr id="5" name="Picture 4"/>
          <p:cNvPicPr>
            <a:picLocks noChangeAspect="1"/>
          </p:cNvPicPr>
          <p:nvPr/>
        </p:nvPicPr>
        <p:blipFill>
          <a:blip r:embed="rId12"/>
          <a:stretch>
            <a:fillRect/>
          </a:stretch>
        </p:blipFill>
        <p:spPr>
          <a:xfrm>
            <a:off x="-245866" y="254460"/>
            <a:ext cx="7925487" cy="1591194"/>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Tieng-tinh-tinh-www_tiengdong_com.wav"/>
                                            </p:tgtEl>
                                          </p:cMediaNode>
                                        </p:audio>
                                      </p:sub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p:tgtEl>
                                              <p:spTgt spid="34"/>
                                            </p:tgtEl>
                                            <p:attrNameLst>
                                              <p:attrName>ppt_y</p:attrName>
                                            </p:attrNameLst>
                                          </p:cBhvr>
                                          <p:tavLst>
                                            <p:tav tm="0">
                                              <p:val>
                                                <p:strVal val="#ppt_y+#ppt_h*1.125000"/>
                                              </p:val>
                                            </p:tav>
                                            <p:tav tm="100000">
                                              <p:val>
                                                <p:strVal val="#ppt_y"/>
                                              </p:val>
                                            </p:tav>
                                          </p:tavLst>
                                        </p:anim>
                                        <p:animEffect transition="in" filter="wipe(up)">
                                          <p:cBhvr>
                                            <p:cTn id="20" dur="500"/>
                                            <p:tgtEl>
                                              <p:spTgt spid="34"/>
                                            </p:tgtEl>
                                          </p:cBhvr>
                                        </p:animEffect>
                                      </p:childTnLst>
                                    </p:cTn>
                                  </p:par>
                                  <p:par>
                                    <p:cTn id="21" presetID="1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p:tgtEl>
                                              <p:spTgt spid="38"/>
                                            </p:tgtEl>
                                            <p:attrNameLst>
                                              <p:attrName>ppt_y</p:attrName>
                                            </p:attrNameLst>
                                          </p:cBhvr>
                                          <p:tavLst>
                                            <p:tav tm="0">
                                              <p:val>
                                                <p:strVal val="#ppt_y+#ppt_h*1.125000"/>
                                              </p:val>
                                            </p:tav>
                                            <p:tav tm="100000">
                                              <p:val>
                                                <p:strVal val="#ppt_y"/>
                                              </p:val>
                                            </p:tav>
                                          </p:tavLst>
                                        </p:anim>
                                        <p:animEffect transition="in" filter="wipe(up)">
                                          <p:cBhvr>
                                            <p:cTn id="24" dur="500"/>
                                            <p:tgtEl>
                                              <p:spTgt spid="38"/>
                                            </p:tgtEl>
                                          </p:cBhvr>
                                        </p:animEffect>
                                      </p:childTnLst>
                                    </p:cTn>
                                  </p:par>
                                  <p:par>
                                    <p:cTn id="25" presetID="1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p:tgtEl>
                                              <p:spTgt spid="36"/>
                                            </p:tgtEl>
                                            <p:attrNameLst>
                                              <p:attrName>ppt_y</p:attrName>
                                            </p:attrNameLst>
                                          </p:cBhvr>
                                          <p:tavLst>
                                            <p:tav tm="0">
                                              <p:val>
                                                <p:strVal val="#ppt_y+#ppt_h*1.125000"/>
                                              </p:val>
                                            </p:tav>
                                            <p:tav tm="100000">
                                              <p:val>
                                                <p:strVal val="#ppt_y"/>
                                              </p:val>
                                            </p:tav>
                                          </p:tavLst>
                                        </p:anim>
                                        <p:animEffect transition="in" filter="wipe(up)">
                                          <p:cBhvr>
                                            <p:cTn id="28" dur="500"/>
                                            <p:tgtEl>
                                              <p:spTgt spid="36"/>
                                            </p:tgtEl>
                                          </p:cBhvr>
                                        </p:animEffect>
                                      </p:childTnLst>
                                    </p:cTn>
                                  </p:par>
                                  <p:par>
                                    <p:cTn id="29" presetID="12" presetClass="entr" presetSubtype="4"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p:tgtEl>
                                              <p:spTgt spid="37"/>
                                            </p:tgtEl>
                                            <p:attrNameLst>
                                              <p:attrName>ppt_y</p:attrName>
                                            </p:attrNameLst>
                                          </p:cBhvr>
                                          <p:tavLst>
                                            <p:tav tm="0">
                                              <p:val>
                                                <p:strVal val="#ppt_y+#ppt_h*1.125000"/>
                                              </p:val>
                                            </p:tav>
                                            <p:tav tm="100000">
                                              <p:val>
                                                <p:strVal val="#ppt_y"/>
                                              </p:val>
                                            </p:tav>
                                          </p:tavLst>
                                        </p:anim>
                                        <p:animEffect transition="in" filter="wipe(up)">
                                          <p:cBhvr>
                                            <p:cTn id="32" dur="500"/>
                                            <p:tgtEl>
                                              <p:spTgt spid="37"/>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p:tgtEl>
                                              <p:spTgt spid="35"/>
                                            </p:tgtEl>
                                            <p:attrNameLst>
                                              <p:attrName>ppt_y</p:attrName>
                                            </p:attrNameLst>
                                          </p:cBhvr>
                                          <p:tavLst>
                                            <p:tav tm="0">
                                              <p:val>
                                                <p:strVal val="#ppt_y+#ppt_h*1.125000"/>
                                              </p:val>
                                            </p:tav>
                                            <p:tav tm="100000">
                                              <p:val>
                                                <p:strVal val="#ppt_y"/>
                                              </p:val>
                                            </p:tav>
                                          </p:tavLst>
                                        </p:anim>
                                        <p:animEffect transition="in" filter="wipe(up)">
                                          <p:cBhvr>
                                            <p:cTn id="36" dur="500"/>
                                            <p:tgtEl>
                                              <p:spTgt spid="35"/>
                                            </p:tgtEl>
                                          </p:cBhvr>
                                        </p:animEffect>
                                      </p:childTnLst>
                                    </p:cTn>
                                  </p:par>
                                  <p:par>
                                    <p:cTn id="37" presetID="1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p:tgtEl>
                                              <p:spTgt spid="41"/>
                                            </p:tgtEl>
                                            <p:attrNameLst>
                                              <p:attrName>ppt_y</p:attrName>
                                            </p:attrNameLst>
                                          </p:cBhvr>
                                          <p:tavLst>
                                            <p:tav tm="0">
                                              <p:val>
                                                <p:strVal val="#ppt_y+#ppt_h*1.125000"/>
                                              </p:val>
                                            </p:tav>
                                            <p:tav tm="100000">
                                              <p:val>
                                                <p:strVal val="#ppt_y"/>
                                              </p:val>
                                            </p:tav>
                                          </p:tavLst>
                                        </p:anim>
                                        <p:animEffect transition="in" filter="wipe(up)">
                                          <p:cBhvr>
                                            <p:cTn id="40" dur="500"/>
                                            <p:tgtEl>
                                              <p:spTgt spid="41"/>
                                            </p:tgtEl>
                                          </p:cBhvr>
                                        </p:animEffect>
                                      </p:childTnLst>
                                    </p:cTn>
                                  </p:par>
                                  <p:par>
                                    <p:cTn id="41" presetID="12" presetClass="entr" presetSubtype="4"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ppt_y</p:attrName>
                                            </p:attrNameLst>
                                          </p:cBhvr>
                                          <p:tavLst>
                                            <p:tav tm="0">
                                              <p:val>
                                                <p:strVal val="#ppt_y+#ppt_h*1.125000"/>
                                              </p:val>
                                            </p:tav>
                                            <p:tav tm="100000">
                                              <p:val>
                                                <p:strVal val="#ppt_y"/>
                                              </p:val>
                                            </p:tav>
                                          </p:tavLst>
                                        </p:anim>
                                        <p:animEffect transition="in" filter="wipe(up)">
                                          <p:cBhvr>
                                            <p:cTn id="44" dur="500"/>
                                            <p:tgtEl>
                                              <p:spTgt spid="39"/>
                                            </p:tgtEl>
                                          </p:cBhvr>
                                        </p:animEffect>
                                      </p:childTnLst>
                                    </p:cTn>
                                  </p:par>
                                  <p:par>
                                    <p:cTn id="45" presetID="12" presetClass="entr" presetSubtype="4"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p:tgtEl>
                                              <p:spTgt spid="40"/>
                                            </p:tgtEl>
                                            <p:attrNameLst>
                                              <p:attrName>ppt_y</p:attrName>
                                            </p:attrNameLst>
                                          </p:cBhvr>
                                          <p:tavLst>
                                            <p:tav tm="0">
                                              <p:val>
                                                <p:strVal val="#ppt_y+#ppt_h*1.125000"/>
                                              </p:val>
                                            </p:tav>
                                            <p:tav tm="100000">
                                              <p:val>
                                                <p:strVal val="#ppt_y"/>
                                              </p:val>
                                            </p:tav>
                                          </p:tavLst>
                                        </p:anim>
                                        <p:animEffect transition="in" filter="wipe(up)">
                                          <p:cBhvr>
                                            <p:cTn id="48" dur="500"/>
                                            <p:tgtEl>
                                              <p:spTgt spid="40"/>
                                            </p:tgtEl>
                                          </p:cBhvr>
                                        </p:animEffect>
                                      </p:childTnLst>
                                    </p:cTn>
                                  </p:par>
                                  <p:par>
                                    <p:cTn id="49" presetID="12" presetClass="entr" presetSubtype="4"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p:tgtEl>
                                              <p:spTgt spid="44"/>
                                            </p:tgtEl>
                                            <p:attrNameLst>
                                              <p:attrName>ppt_y</p:attrName>
                                            </p:attrNameLst>
                                          </p:cBhvr>
                                          <p:tavLst>
                                            <p:tav tm="0">
                                              <p:val>
                                                <p:strVal val="#ppt_y+#ppt_h*1.125000"/>
                                              </p:val>
                                            </p:tav>
                                            <p:tav tm="100000">
                                              <p:val>
                                                <p:strVal val="#ppt_y"/>
                                              </p:val>
                                            </p:tav>
                                          </p:tavLst>
                                        </p:anim>
                                        <p:animEffect transition="in" filter="wipe(up)">
                                          <p:cBhvr>
                                            <p:cTn id="52" dur="500"/>
                                            <p:tgtEl>
                                              <p:spTgt spid="44"/>
                                            </p:tgtEl>
                                          </p:cBhvr>
                                        </p:animEffect>
                                      </p:childTnLst>
                                    </p:cTn>
                                  </p:par>
                                  <p:par>
                                    <p:cTn id="53" presetID="1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ppt_h*1.125000"/>
                                              </p:val>
                                            </p:tav>
                                            <p:tav tm="100000">
                                              <p:val>
                                                <p:strVal val="#ppt_y"/>
                                              </p:val>
                                            </p:tav>
                                          </p:tavLst>
                                        </p:anim>
                                        <p:animEffect transition="in" filter="wipe(up)">
                                          <p:cBhvr>
                                            <p:cTn id="56" dur="500"/>
                                            <p:tgtEl>
                                              <p:spTgt spid="43"/>
                                            </p:tgtEl>
                                          </p:cBhvr>
                                        </p:animEffect>
                                      </p:childTnLst>
                                    </p:cTn>
                                  </p:par>
                                  <p:par>
                                    <p:cTn id="57" presetID="1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p:tgtEl>
                                              <p:spTgt spid="42"/>
                                            </p:tgtEl>
                                            <p:attrNameLst>
                                              <p:attrName>ppt_y</p:attrName>
                                            </p:attrNameLst>
                                          </p:cBhvr>
                                          <p:tavLst>
                                            <p:tav tm="0">
                                              <p:val>
                                                <p:strVal val="#ppt_y+#ppt_h*1.125000"/>
                                              </p:val>
                                            </p:tav>
                                            <p:tav tm="100000">
                                              <p:val>
                                                <p:strVal val="#ppt_y"/>
                                              </p:val>
                                            </p:tav>
                                          </p:tavLst>
                                        </p:anim>
                                        <p:animEffect transition="in" filter="wipe(up)">
                                          <p:cBhvr>
                                            <p:cTn id="60" dur="500"/>
                                            <p:tgtEl>
                                              <p:spTgt spid="42"/>
                                            </p:tgtEl>
                                          </p:cBhvr>
                                        </p:animEffect>
                                      </p:childTnLst>
                                    </p:cTn>
                                  </p:par>
                                  <p:par>
                                    <p:cTn id="61" presetID="12" presetClass="entr" presetSubtype="4"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par>
                                    <p:cTn id="65" presetID="12" presetClass="entr" presetSubtype="4"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p:tgtEl>
                                              <p:spTgt spid="47"/>
                                            </p:tgtEl>
                                            <p:attrNameLst>
                                              <p:attrName>ppt_y</p:attrName>
                                            </p:attrNameLst>
                                          </p:cBhvr>
                                          <p:tavLst>
                                            <p:tav tm="0">
                                              <p:val>
                                                <p:strVal val="#ppt_y+#ppt_h*1.125000"/>
                                              </p:val>
                                            </p:tav>
                                            <p:tav tm="100000">
                                              <p:val>
                                                <p:strVal val="#ppt_y"/>
                                              </p:val>
                                            </p:tav>
                                          </p:tavLst>
                                        </p:anim>
                                        <p:animEffect transition="in" filter="wipe(up)">
                                          <p:cBhvr>
                                            <p:cTn id="68" dur="500"/>
                                            <p:tgtEl>
                                              <p:spTgt spid="47"/>
                                            </p:tgtEl>
                                          </p:cBhvr>
                                        </p:animEffect>
                                      </p:childTnLst>
                                    </p:cTn>
                                  </p:par>
                                  <p:par>
                                    <p:cTn id="69" presetID="12" presetClass="entr" presetSubtype="4"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p:tgtEl>
                                              <p:spTgt spid="46"/>
                                            </p:tgtEl>
                                            <p:attrNameLst>
                                              <p:attrName>ppt_y</p:attrName>
                                            </p:attrNameLst>
                                          </p:cBhvr>
                                          <p:tavLst>
                                            <p:tav tm="0">
                                              <p:val>
                                                <p:strVal val="#ppt_y+#ppt_h*1.125000"/>
                                              </p:val>
                                            </p:tav>
                                            <p:tav tm="100000">
                                              <p:val>
                                                <p:strVal val="#ppt_y"/>
                                              </p:val>
                                            </p:tav>
                                          </p:tavLst>
                                        </p:anim>
                                        <p:animEffect transition="in" filter="wipe(up)">
                                          <p:cBhvr>
                                            <p:cTn id="72" dur="500"/>
                                            <p:tgtEl>
                                              <p:spTgt spid="46"/>
                                            </p:tgtEl>
                                          </p:cBhvr>
                                        </p:animEffect>
                                      </p:childTnLst>
                                    </p:cTn>
                                  </p:par>
                                </p:childTnLst>
                              </p:cTn>
                            </p:par>
                            <p:par>
                              <p:cTn id="73" fill="hold">
                                <p:stCondLst>
                                  <p:cond delay="500"/>
                                </p:stCondLst>
                                <p:childTnLst>
                                  <p:par>
                                    <p:cTn id="74" presetID="2" presetClass="entr" presetSubtype="4" fill="hold" nodeType="afterEffect" p14:presetBounceEnd="72000">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14:bounceEnd="72000">
                                          <p:cBhvr additive="base">
                                            <p:cTn id="76"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7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4"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Tieng-tinh-tinh-www_tiengdong_com.wav"/>
                                            </p:tgtEl>
                                          </p:cMediaNode>
                                        </p:audio>
                                      </p:sub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p:tgtEl>
                                              <p:spTgt spid="34"/>
                                            </p:tgtEl>
                                            <p:attrNameLst>
                                              <p:attrName>ppt_y</p:attrName>
                                            </p:attrNameLst>
                                          </p:cBhvr>
                                          <p:tavLst>
                                            <p:tav tm="0">
                                              <p:val>
                                                <p:strVal val="#ppt_y+#ppt_h*1.125000"/>
                                              </p:val>
                                            </p:tav>
                                            <p:tav tm="100000">
                                              <p:val>
                                                <p:strVal val="#ppt_y"/>
                                              </p:val>
                                            </p:tav>
                                          </p:tavLst>
                                        </p:anim>
                                        <p:animEffect transition="in" filter="wipe(up)">
                                          <p:cBhvr>
                                            <p:cTn id="20" dur="500"/>
                                            <p:tgtEl>
                                              <p:spTgt spid="34"/>
                                            </p:tgtEl>
                                          </p:cBhvr>
                                        </p:animEffect>
                                      </p:childTnLst>
                                    </p:cTn>
                                  </p:par>
                                  <p:par>
                                    <p:cTn id="21" presetID="1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p:tgtEl>
                                              <p:spTgt spid="38"/>
                                            </p:tgtEl>
                                            <p:attrNameLst>
                                              <p:attrName>ppt_y</p:attrName>
                                            </p:attrNameLst>
                                          </p:cBhvr>
                                          <p:tavLst>
                                            <p:tav tm="0">
                                              <p:val>
                                                <p:strVal val="#ppt_y+#ppt_h*1.125000"/>
                                              </p:val>
                                            </p:tav>
                                            <p:tav tm="100000">
                                              <p:val>
                                                <p:strVal val="#ppt_y"/>
                                              </p:val>
                                            </p:tav>
                                          </p:tavLst>
                                        </p:anim>
                                        <p:animEffect transition="in" filter="wipe(up)">
                                          <p:cBhvr>
                                            <p:cTn id="24" dur="500"/>
                                            <p:tgtEl>
                                              <p:spTgt spid="38"/>
                                            </p:tgtEl>
                                          </p:cBhvr>
                                        </p:animEffect>
                                      </p:childTnLst>
                                    </p:cTn>
                                  </p:par>
                                  <p:par>
                                    <p:cTn id="25" presetID="1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p:tgtEl>
                                              <p:spTgt spid="36"/>
                                            </p:tgtEl>
                                            <p:attrNameLst>
                                              <p:attrName>ppt_y</p:attrName>
                                            </p:attrNameLst>
                                          </p:cBhvr>
                                          <p:tavLst>
                                            <p:tav tm="0">
                                              <p:val>
                                                <p:strVal val="#ppt_y+#ppt_h*1.125000"/>
                                              </p:val>
                                            </p:tav>
                                            <p:tav tm="100000">
                                              <p:val>
                                                <p:strVal val="#ppt_y"/>
                                              </p:val>
                                            </p:tav>
                                          </p:tavLst>
                                        </p:anim>
                                        <p:animEffect transition="in" filter="wipe(up)">
                                          <p:cBhvr>
                                            <p:cTn id="28" dur="500"/>
                                            <p:tgtEl>
                                              <p:spTgt spid="36"/>
                                            </p:tgtEl>
                                          </p:cBhvr>
                                        </p:animEffect>
                                      </p:childTnLst>
                                    </p:cTn>
                                  </p:par>
                                  <p:par>
                                    <p:cTn id="29" presetID="12" presetClass="entr" presetSubtype="4"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p:tgtEl>
                                              <p:spTgt spid="37"/>
                                            </p:tgtEl>
                                            <p:attrNameLst>
                                              <p:attrName>ppt_y</p:attrName>
                                            </p:attrNameLst>
                                          </p:cBhvr>
                                          <p:tavLst>
                                            <p:tav tm="0">
                                              <p:val>
                                                <p:strVal val="#ppt_y+#ppt_h*1.125000"/>
                                              </p:val>
                                            </p:tav>
                                            <p:tav tm="100000">
                                              <p:val>
                                                <p:strVal val="#ppt_y"/>
                                              </p:val>
                                            </p:tav>
                                          </p:tavLst>
                                        </p:anim>
                                        <p:animEffect transition="in" filter="wipe(up)">
                                          <p:cBhvr>
                                            <p:cTn id="32" dur="500"/>
                                            <p:tgtEl>
                                              <p:spTgt spid="37"/>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p:tgtEl>
                                              <p:spTgt spid="35"/>
                                            </p:tgtEl>
                                            <p:attrNameLst>
                                              <p:attrName>ppt_y</p:attrName>
                                            </p:attrNameLst>
                                          </p:cBhvr>
                                          <p:tavLst>
                                            <p:tav tm="0">
                                              <p:val>
                                                <p:strVal val="#ppt_y+#ppt_h*1.125000"/>
                                              </p:val>
                                            </p:tav>
                                            <p:tav tm="100000">
                                              <p:val>
                                                <p:strVal val="#ppt_y"/>
                                              </p:val>
                                            </p:tav>
                                          </p:tavLst>
                                        </p:anim>
                                        <p:animEffect transition="in" filter="wipe(up)">
                                          <p:cBhvr>
                                            <p:cTn id="36" dur="500"/>
                                            <p:tgtEl>
                                              <p:spTgt spid="35"/>
                                            </p:tgtEl>
                                          </p:cBhvr>
                                        </p:animEffect>
                                      </p:childTnLst>
                                    </p:cTn>
                                  </p:par>
                                  <p:par>
                                    <p:cTn id="37" presetID="1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p:tgtEl>
                                              <p:spTgt spid="41"/>
                                            </p:tgtEl>
                                            <p:attrNameLst>
                                              <p:attrName>ppt_y</p:attrName>
                                            </p:attrNameLst>
                                          </p:cBhvr>
                                          <p:tavLst>
                                            <p:tav tm="0">
                                              <p:val>
                                                <p:strVal val="#ppt_y+#ppt_h*1.125000"/>
                                              </p:val>
                                            </p:tav>
                                            <p:tav tm="100000">
                                              <p:val>
                                                <p:strVal val="#ppt_y"/>
                                              </p:val>
                                            </p:tav>
                                          </p:tavLst>
                                        </p:anim>
                                        <p:animEffect transition="in" filter="wipe(up)">
                                          <p:cBhvr>
                                            <p:cTn id="40" dur="500"/>
                                            <p:tgtEl>
                                              <p:spTgt spid="41"/>
                                            </p:tgtEl>
                                          </p:cBhvr>
                                        </p:animEffect>
                                      </p:childTnLst>
                                    </p:cTn>
                                  </p:par>
                                  <p:par>
                                    <p:cTn id="41" presetID="12" presetClass="entr" presetSubtype="4"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ppt_y</p:attrName>
                                            </p:attrNameLst>
                                          </p:cBhvr>
                                          <p:tavLst>
                                            <p:tav tm="0">
                                              <p:val>
                                                <p:strVal val="#ppt_y+#ppt_h*1.125000"/>
                                              </p:val>
                                            </p:tav>
                                            <p:tav tm="100000">
                                              <p:val>
                                                <p:strVal val="#ppt_y"/>
                                              </p:val>
                                            </p:tav>
                                          </p:tavLst>
                                        </p:anim>
                                        <p:animEffect transition="in" filter="wipe(up)">
                                          <p:cBhvr>
                                            <p:cTn id="44" dur="500"/>
                                            <p:tgtEl>
                                              <p:spTgt spid="39"/>
                                            </p:tgtEl>
                                          </p:cBhvr>
                                        </p:animEffect>
                                      </p:childTnLst>
                                    </p:cTn>
                                  </p:par>
                                  <p:par>
                                    <p:cTn id="45" presetID="12" presetClass="entr" presetSubtype="4"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p:tgtEl>
                                              <p:spTgt spid="40"/>
                                            </p:tgtEl>
                                            <p:attrNameLst>
                                              <p:attrName>ppt_y</p:attrName>
                                            </p:attrNameLst>
                                          </p:cBhvr>
                                          <p:tavLst>
                                            <p:tav tm="0">
                                              <p:val>
                                                <p:strVal val="#ppt_y+#ppt_h*1.125000"/>
                                              </p:val>
                                            </p:tav>
                                            <p:tav tm="100000">
                                              <p:val>
                                                <p:strVal val="#ppt_y"/>
                                              </p:val>
                                            </p:tav>
                                          </p:tavLst>
                                        </p:anim>
                                        <p:animEffect transition="in" filter="wipe(up)">
                                          <p:cBhvr>
                                            <p:cTn id="48" dur="500"/>
                                            <p:tgtEl>
                                              <p:spTgt spid="40"/>
                                            </p:tgtEl>
                                          </p:cBhvr>
                                        </p:animEffect>
                                      </p:childTnLst>
                                    </p:cTn>
                                  </p:par>
                                  <p:par>
                                    <p:cTn id="49" presetID="12" presetClass="entr" presetSubtype="4"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p:tgtEl>
                                              <p:spTgt spid="44"/>
                                            </p:tgtEl>
                                            <p:attrNameLst>
                                              <p:attrName>ppt_y</p:attrName>
                                            </p:attrNameLst>
                                          </p:cBhvr>
                                          <p:tavLst>
                                            <p:tav tm="0">
                                              <p:val>
                                                <p:strVal val="#ppt_y+#ppt_h*1.125000"/>
                                              </p:val>
                                            </p:tav>
                                            <p:tav tm="100000">
                                              <p:val>
                                                <p:strVal val="#ppt_y"/>
                                              </p:val>
                                            </p:tav>
                                          </p:tavLst>
                                        </p:anim>
                                        <p:animEffect transition="in" filter="wipe(up)">
                                          <p:cBhvr>
                                            <p:cTn id="52" dur="500"/>
                                            <p:tgtEl>
                                              <p:spTgt spid="44"/>
                                            </p:tgtEl>
                                          </p:cBhvr>
                                        </p:animEffect>
                                      </p:childTnLst>
                                    </p:cTn>
                                  </p:par>
                                  <p:par>
                                    <p:cTn id="53" presetID="1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ppt_h*1.125000"/>
                                              </p:val>
                                            </p:tav>
                                            <p:tav tm="100000">
                                              <p:val>
                                                <p:strVal val="#ppt_y"/>
                                              </p:val>
                                            </p:tav>
                                          </p:tavLst>
                                        </p:anim>
                                        <p:animEffect transition="in" filter="wipe(up)">
                                          <p:cBhvr>
                                            <p:cTn id="56" dur="500"/>
                                            <p:tgtEl>
                                              <p:spTgt spid="43"/>
                                            </p:tgtEl>
                                          </p:cBhvr>
                                        </p:animEffect>
                                      </p:childTnLst>
                                    </p:cTn>
                                  </p:par>
                                  <p:par>
                                    <p:cTn id="57" presetID="1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p:tgtEl>
                                              <p:spTgt spid="42"/>
                                            </p:tgtEl>
                                            <p:attrNameLst>
                                              <p:attrName>ppt_y</p:attrName>
                                            </p:attrNameLst>
                                          </p:cBhvr>
                                          <p:tavLst>
                                            <p:tav tm="0">
                                              <p:val>
                                                <p:strVal val="#ppt_y+#ppt_h*1.125000"/>
                                              </p:val>
                                            </p:tav>
                                            <p:tav tm="100000">
                                              <p:val>
                                                <p:strVal val="#ppt_y"/>
                                              </p:val>
                                            </p:tav>
                                          </p:tavLst>
                                        </p:anim>
                                        <p:animEffect transition="in" filter="wipe(up)">
                                          <p:cBhvr>
                                            <p:cTn id="60" dur="500"/>
                                            <p:tgtEl>
                                              <p:spTgt spid="42"/>
                                            </p:tgtEl>
                                          </p:cBhvr>
                                        </p:animEffect>
                                      </p:childTnLst>
                                    </p:cTn>
                                  </p:par>
                                  <p:par>
                                    <p:cTn id="61" presetID="12" presetClass="entr" presetSubtype="4"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par>
                                    <p:cTn id="65" presetID="12" presetClass="entr" presetSubtype="4"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p:tgtEl>
                                              <p:spTgt spid="47"/>
                                            </p:tgtEl>
                                            <p:attrNameLst>
                                              <p:attrName>ppt_y</p:attrName>
                                            </p:attrNameLst>
                                          </p:cBhvr>
                                          <p:tavLst>
                                            <p:tav tm="0">
                                              <p:val>
                                                <p:strVal val="#ppt_y+#ppt_h*1.125000"/>
                                              </p:val>
                                            </p:tav>
                                            <p:tav tm="100000">
                                              <p:val>
                                                <p:strVal val="#ppt_y"/>
                                              </p:val>
                                            </p:tav>
                                          </p:tavLst>
                                        </p:anim>
                                        <p:animEffect transition="in" filter="wipe(up)">
                                          <p:cBhvr>
                                            <p:cTn id="68" dur="500"/>
                                            <p:tgtEl>
                                              <p:spTgt spid="47"/>
                                            </p:tgtEl>
                                          </p:cBhvr>
                                        </p:animEffect>
                                      </p:childTnLst>
                                    </p:cTn>
                                  </p:par>
                                  <p:par>
                                    <p:cTn id="69" presetID="12" presetClass="entr" presetSubtype="4"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p:tgtEl>
                                              <p:spTgt spid="46"/>
                                            </p:tgtEl>
                                            <p:attrNameLst>
                                              <p:attrName>ppt_y</p:attrName>
                                            </p:attrNameLst>
                                          </p:cBhvr>
                                          <p:tavLst>
                                            <p:tav tm="0">
                                              <p:val>
                                                <p:strVal val="#ppt_y+#ppt_h*1.125000"/>
                                              </p:val>
                                            </p:tav>
                                            <p:tav tm="100000">
                                              <p:val>
                                                <p:strVal val="#ppt_y"/>
                                              </p:val>
                                            </p:tav>
                                          </p:tavLst>
                                        </p:anim>
                                        <p:animEffect transition="in" filter="wipe(up)">
                                          <p:cBhvr>
                                            <p:cTn id="72" dur="500"/>
                                            <p:tgtEl>
                                              <p:spTgt spid="46"/>
                                            </p:tgtEl>
                                          </p:cBhvr>
                                        </p:animEffect>
                                      </p:childTnLst>
                                    </p:cTn>
                                  </p:par>
                                </p:childTnLst>
                              </p:cTn>
                            </p:par>
                            <p:par>
                              <p:cTn id="73" fill="hold">
                                <p:stCondLst>
                                  <p:cond delay="500"/>
                                </p:stCondLst>
                                <p:childTnLst>
                                  <p:par>
                                    <p:cTn id="74" presetID="2" presetClass="entr" presetSubtype="4" fill="hold" nodeType="after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additive="base">
                                            <p:cTn id="76" dur="1000" fill="hold"/>
                                            <p:tgtEl>
                                              <p:spTgt spid="2"/>
                                            </p:tgtEl>
                                            <p:attrNameLst>
                                              <p:attrName>ppt_x</p:attrName>
                                            </p:attrNameLst>
                                          </p:cBhvr>
                                          <p:tavLst>
                                            <p:tav tm="0">
                                              <p:val>
                                                <p:strVal val="#ppt_x"/>
                                              </p:val>
                                            </p:tav>
                                            <p:tav tm="100000">
                                              <p:val>
                                                <p:strVal val="#ppt_x"/>
                                              </p:val>
                                            </p:tav>
                                          </p:tavLst>
                                        </p:anim>
                                        <p:anim calcmode="lin" valueType="num">
                                          <p:cBhvr additive="base">
                                            <p:cTn id="7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4" grpId="0"/>
          <p:bldP spid="3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2" name="Picture 13"/>
          <p:cNvPicPr>
            <a:picLocks noChangeAspect="1"/>
          </p:cNvPicPr>
          <p:nvPr/>
        </p:nvPicPr>
        <p:blipFill>
          <a:blip r:embed="rId2"/>
          <a:srcRect/>
          <a:stretch>
            <a:fillRect/>
          </a:stretch>
        </p:blipFill>
        <p:spPr>
          <a:xfrm>
            <a:off x="3804275" y="2514600"/>
            <a:ext cx="5109242" cy="4440783"/>
          </a:xfrm>
          <a:prstGeom prst="rect">
            <a:avLst/>
          </a:prstGeom>
        </p:spPr>
      </p:pic>
      <p:pic>
        <p:nvPicPr>
          <p:cNvPr id="3" name="Picture 2" descr="A picture containing text, mirror, sea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 y="-75934"/>
            <a:ext cx="7885725" cy="2534866"/>
          </a:xfrm>
          <a:prstGeom prst="rect">
            <a:avLst/>
          </a:prstGeom>
        </p:spPr>
      </p:pic>
      <p:pic>
        <p:nvPicPr>
          <p:cNvPr id="6" name="Nhac-trao-bang-khen-trao-giai-thuong-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36528" y="5794248"/>
            <a:ext cx="609600" cy="609600"/>
          </a:xfrm>
          <a:prstGeom prst="rect">
            <a:avLst/>
          </a:prstGeom>
        </p:spPr>
      </p:pic>
      <p:pic>
        <p:nvPicPr>
          <p:cNvPr id="7" name="Picture 6"/>
          <p:cNvPicPr>
            <a:picLocks noChangeAspect="1"/>
          </p:cNvPicPr>
          <p:nvPr/>
        </p:nvPicPr>
        <p:blipFill>
          <a:blip r:embed="rId7"/>
          <a:stretch>
            <a:fillRect/>
          </a:stretch>
        </p:blipFill>
        <p:spPr>
          <a:xfrm>
            <a:off x="298891" y="-75934"/>
            <a:ext cx="7309738" cy="2280102"/>
          </a:xfrm>
          <a:prstGeom prst="rect">
            <a:avLst/>
          </a:prstGeom>
        </p:spPr>
      </p:pic>
      <p:pic>
        <p:nvPicPr>
          <p:cNvPr id="5121" name="TextBox1" descr="ppt/media/image59.wmf"/>
          <p:cNvPicPr/>
          <p:nvPr/>
        </p:nvPicPr>
        <p:blipFill>
          <a:blip r:embed="rId8"/>
          <a:stretch>
            <a:fillRect/>
          </a:stretch>
        </p:blipFill>
        <p:spPr>
          <a:xfrm>
            <a:off x="7896624" y="321129"/>
            <a:ext cx="3970042" cy="1975756"/>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mediacall" presetSubtype="0" fill="hold" nodeType="withEffect">
                                  <p:stCondLst>
                                    <p:cond delay="0"/>
                                  </p:stCondLst>
                                  <p:childTnLst>
                                    <p:cmd type="call" cmd="playFrom(0.0)">
                                      <p:cBhvr>
                                        <p:cTn id="11" dur="191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Hình ảnh 9" descr="Ảnh có chứa vòng tròn&#10;&#10;Mô tả được tạo tự động"/>
          <p:cNvPicPr>
            <a:picLocks noChangeAspect="1"/>
          </p:cNvPicPr>
          <p:nvPr/>
        </p:nvPicPr>
        <p:blipFill>
          <a:blip r:embed="rId2"/>
          <a:stretch>
            <a:fillRect/>
          </a:stretch>
        </p:blipFill>
        <p:spPr>
          <a:xfrm>
            <a:off x="2208996" y="971837"/>
            <a:ext cx="7164772" cy="4652449"/>
          </a:xfrm>
          <a:prstGeom prst="rect">
            <a:avLst/>
          </a:prstGeom>
        </p:spPr>
      </p:pic>
      <p:pic>
        <p:nvPicPr>
          <p:cNvPr id="3" name="Picture 2"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323" y="1502983"/>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868942" y="1109834"/>
            <a:ext cx="7504826" cy="3755461"/>
          </a:xfrm>
          <a:prstGeom prst="rect">
            <a:avLst/>
          </a:prstGeom>
        </p:spPr>
      </p:pic>
    </p:spTree>
  </p:cSld>
  <p:clrMapOvr>
    <a:masterClrMapping/>
  </p:clrMapOvr>
  <p:transition>
    <p:fade/>
    <p:sndAc>
      <p:stSnd>
        <p:snd r:embed="rId5" name="chimes.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3" name="Rectangle: Rounded Corners 22"/>
          <p:cNvSpPr/>
          <p:nvPr/>
        </p:nvSpPr>
        <p:spPr>
          <a:xfrm>
            <a:off x="247650" y="172464"/>
            <a:ext cx="11620091" cy="960164"/>
          </a:xfrm>
          <a:prstGeom prst="roundRect">
            <a:avLst/>
          </a:prstGeom>
          <a:ln w="76200">
            <a:prstDash val="lgDashDot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Rounded Corners 2"/>
          <p:cNvSpPr/>
          <p:nvPr/>
        </p:nvSpPr>
        <p:spPr>
          <a:xfrm>
            <a:off x="429921" y="1305092"/>
            <a:ext cx="11620091" cy="5033715"/>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79606" b="67929"/>
          <a:stretch>
            <a:fillRect/>
          </a:stretch>
        </p:blipFill>
        <p:spPr bwMode="auto">
          <a:xfrm>
            <a:off x="-170705" y="0"/>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911" y="334797"/>
            <a:ext cx="11620090" cy="646331"/>
          </a:xfrm>
          <a:prstGeom prst="rect">
            <a:avLst/>
          </a:prstGeom>
          <a:noFill/>
        </p:spPr>
        <p:txBody>
          <a:bodyPr wrap="square" rtlCol="0">
            <a:spAutoFit/>
          </a:bodyPr>
          <a:lstStyle/>
          <a:p>
            <a:pPr algn="just"/>
            <a:r>
              <a:rPr lang="vi-VN" sz="3600">
                <a:latin typeface="Calibri" panose="020F0502020204030204" pitchFamily="34" charset="0"/>
                <a:ea typeface="Calibri" panose="020F0502020204030204" pitchFamily="34" charset="0"/>
                <a:cs typeface="Calibri" panose="020F0502020204030204" pitchFamily="34" charset="0"/>
              </a:rPr>
              <a:t>Tìm trong hai khổ thơ đầu những dấu hiệu báo mùa thu đến.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5985"/>
          <a:stretch>
            <a:fillRect/>
          </a:stretch>
        </p:blipFill>
        <p:spPr>
          <a:xfrm flipH="1">
            <a:off x="8346213" y="2849041"/>
            <a:ext cx="4988802" cy="320772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3387"/>
          <a:stretch>
            <a:fillRect/>
          </a:stretch>
        </p:blipFill>
        <p:spPr>
          <a:xfrm>
            <a:off x="-742324" y="2849041"/>
            <a:ext cx="4588112" cy="3201358"/>
          </a:xfrm>
          <a:prstGeom prst="rect">
            <a:avLst/>
          </a:prstGeom>
        </p:spPr>
      </p:pic>
      <p:sp>
        <p:nvSpPr>
          <p:cNvPr id="2" name="Rectangle: Rounded Corners 1"/>
          <p:cNvSpPr/>
          <p:nvPr/>
        </p:nvSpPr>
        <p:spPr>
          <a:xfrm>
            <a:off x="3981450" y="1502334"/>
            <a:ext cx="5295900" cy="5550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8249814" y="2931303"/>
            <a:ext cx="1732386" cy="5550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3981450" y="3894654"/>
            <a:ext cx="4588112" cy="5550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4623952" y="4449720"/>
            <a:ext cx="3262748" cy="5550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5402116" y="4960651"/>
            <a:ext cx="3262748" cy="5550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4694382" y="5493650"/>
            <a:ext cx="5287817" cy="5550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74996" y="1502334"/>
            <a:ext cx="7207254" cy="4524315"/>
          </a:xfrm>
          <a:prstGeom prst="rect">
            <a:avLst/>
          </a:prstGeom>
          <a:noFill/>
        </p:spPr>
        <p:txBody>
          <a:bodyPr wrap="square" rtlCol="0">
            <a:spAutoFit/>
          </a:bodyPr>
          <a:lstStyle/>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Không còn tiếng cuốc gọi nhau </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Ngỡ mùa hạ đã trốn đâu mất rồi</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Bờ sông mẹ giặt áo tơi</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Phơi lên đẫm một khoảng trời heo may.</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Trầu già giấu nắng đầy cây</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Có bông cúc trắng như mây giữa trời</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Có con đường cỏ xanh tươi</a:t>
            </a:r>
            <a:endParaRPr lang="vi-V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Có dòng nước lặng chờ người qua sông.</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P spid="12" grpId="0" animBg="1"/>
      <p:bldP spid="13"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7"/>
          <p:cNvSpPr/>
          <p:nvPr/>
        </p:nvSpPr>
        <p:spPr>
          <a:xfrm>
            <a:off x="2948770" y="891764"/>
            <a:ext cx="6915150" cy="3675887"/>
          </a:xfrm>
          <a:custGeom>
            <a:avLst/>
            <a:gdLst>
              <a:gd name="connsiteX0" fmla="*/ 0 w 6915150"/>
              <a:gd name="connsiteY0" fmla="*/ 365493 h 3675887"/>
              <a:gd name="connsiteX1" fmla="*/ 365493 w 6915150"/>
              <a:gd name="connsiteY1" fmla="*/ 0 h 3675887"/>
              <a:gd name="connsiteX2" fmla="*/ 6549657 w 6915150"/>
              <a:gd name="connsiteY2" fmla="*/ 0 h 3675887"/>
              <a:gd name="connsiteX3" fmla="*/ 6915150 w 6915150"/>
              <a:gd name="connsiteY3" fmla="*/ 365493 h 3675887"/>
              <a:gd name="connsiteX4" fmla="*/ 6915150 w 6915150"/>
              <a:gd name="connsiteY4" fmla="*/ 3310394 h 3675887"/>
              <a:gd name="connsiteX5" fmla="*/ 6549657 w 6915150"/>
              <a:gd name="connsiteY5" fmla="*/ 3675887 h 3675887"/>
              <a:gd name="connsiteX6" fmla="*/ 365493 w 6915150"/>
              <a:gd name="connsiteY6" fmla="*/ 3675887 h 3675887"/>
              <a:gd name="connsiteX7" fmla="*/ 0 w 6915150"/>
              <a:gd name="connsiteY7" fmla="*/ 3310394 h 3675887"/>
              <a:gd name="connsiteX8" fmla="*/ 0 w 6915150"/>
              <a:gd name="connsiteY8" fmla="*/ 365493 h 36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5150" h="3675887" fill="none" extrusionOk="0">
                <a:moveTo>
                  <a:pt x="0" y="365493"/>
                </a:moveTo>
                <a:cubicBezTo>
                  <a:pt x="-4979" y="162832"/>
                  <a:pt x="190708" y="22139"/>
                  <a:pt x="365493" y="0"/>
                </a:cubicBezTo>
                <a:cubicBezTo>
                  <a:pt x="1418809" y="130954"/>
                  <a:pt x="5652919" y="43574"/>
                  <a:pt x="6549657" y="0"/>
                </a:cubicBezTo>
                <a:cubicBezTo>
                  <a:pt x="6753457" y="2995"/>
                  <a:pt x="6924787" y="175442"/>
                  <a:pt x="6915150" y="365493"/>
                </a:cubicBezTo>
                <a:cubicBezTo>
                  <a:pt x="6764711" y="1095660"/>
                  <a:pt x="7001029" y="2425760"/>
                  <a:pt x="6915150" y="3310394"/>
                </a:cubicBezTo>
                <a:cubicBezTo>
                  <a:pt x="6909268" y="3513216"/>
                  <a:pt x="6731649" y="3662181"/>
                  <a:pt x="6549657" y="3675887"/>
                </a:cubicBezTo>
                <a:cubicBezTo>
                  <a:pt x="4009981" y="3831084"/>
                  <a:pt x="2395335" y="3838907"/>
                  <a:pt x="365493" y="3675887"/>
                </a:cubicBezTo>
                <a:cubicBezTo>
                  <a:pt x="164377" y="3665878"/>
                  <a:pt x="-31314" y="3530534"/>
                  <a:pt x="0" y="3310394"/>
                </a:cubicBezTo>
                <a:cubicBezTo>
                  <a:pt x="64656" y="2395143"/>
                  <a:pt x="-17807" y="808252"/>
                  <a:pt x="0" y="365493"/>
                </a:cubicBezTo>
                <a:close/>
              </a:path>
              <a:path w="6915150" h="3675887" stroke="0" extrusionOk="0">
                <a:moveTo>
                  <a:pt x="0" y="365493"/>
                </a:moveTo>
                <a:cubicBezTo>
                  <a:pt x="-19220" y="151781"/>
                  <a:pt x="160638" y="1126"/>
                  <a:pt x="365493" y="0"/>
                </a:cubicBezTo>
                <a:cubicBezTo>
                  <a:pt x="1244822" y="132882"/>
                  <a:pt x="5870204" y="-84951"/>
                  <a:pt x="6549657" y="0"/>
                </a:cubicBezTo>
                <a:cubicBezTo>
                  <a:pt x="6737753" y="13438"/>
                  <a:pt x="6914153" y="169149"/>
                  <a:pt x="6915150" y="365493"/>
                </a:cubicBezTo>
                <a:cubicBezTo>
                  <a:pt x="6935337" y="1585999"/>
                  <a:pt x="7067630" y="1846593"/>
                  <a:pt x="6915150" y="3310394"/>
                </a:cubicBezTo>
                <a:cubicBezTo>
                  <a:pt x="6943286" y="3515588"/>
                  <a:pt x="6760309" y="3657785"/>
                  <a:pt x="6549657" y="3675887"/>
                </a:cubicBezTo>
                <a:cubicBezTo>
                  <a:pt x="4176134" y="3763526"/>
                  <a:pt x="1294716" y="3603208"/>
                  <a:pt x="365493" y="3675887"/>
                </a:cubicBezTo>
                <a:cubicBezTo>
                  <a:pt x="161948" y="3659775"/>
                  <a:pt x="-18682" y="3538212"/>
                  <a:pt x="0" y="3310394"/>
                </a:cubicBezTo>
                <a:cubicBezTo>
                  <a:pt x="-38581" y="1914748"/>
                  <a:pt x="63341" y="693541"/>
                  <a:pt x="0" y="365493"/>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pic>
        <p:nvPicPr>
          <p:cNvPr id="6" name="Picture 5"/>
          <p:cNvPicPr>
            <a:picLocks noChangeAspect="1"/>
          </p:cNvPicPr>
          <p:nvPr/>
        </p:nvPicPr>
        <p:blipFill>
          <a:blip r:embed="rId2"/>
          <a:stretch>
            <a:fillRect/>
          </a:stretch>
        </p:blipFill>
        <p:spPr>
          <a:xfrm>
            <a:off x="9125792" y="3328587"/>
            <a:ext cx="1923208" cy="2433307"/>
          </a:xfrm>
          <a:prstGeom prst="rect">
            <a:avLst/>
          </a:prstGeom>
        </p:spPr>
      </p:pic>
      <p:sp>
        <p:nvSpPr>
          <p:cNvPr id="10" name="Title 1"/>
          <p:cNvSpPr txBox="1"/>
          <p:nvPr/>
        </p:nvSpPr>
        <p:spPr>
          <a:xfrm>
            <a:off x="2267239" y="-222983"/>
            <a:ext cx="7921454"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Ý chính của đoạn 1</a:t>
            </a:r>
            <a:endParaRPr lang="en-US" sz="66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11" name="TextBox 10"/>
          <p:cNvSpPr txBox="1"/>
          <p:nvPr/>
        </p:nvSpPr>
        <p:spPr>
          <a:xfrm>
            <a:off x="3286124" y="1424853"/>
            <a:ext cx="6267451" cy="2123658"/>
          </a:xfrm>
          <a:prstGeom prst="rect">
            <a:avLst/>
          </a:prstGeom>
          <a:noFill/>
        </p:spPr>
        <p:txBody>
          <a:bodyPr wrap="square" rtlCol="0">
            <a:spAutoFit/>
          </a:bodyPr>
          <a:lstStyle/>
          <a:p>
            <a:pPr algn="ctr"/>
            <a:r>
              <a:rPr lang="vi-VN" sz="6600">
                <a:solidFill>
                  <a:srgbClr val="FF0000"/>
                </a:solidFill>
                <a:latin typeface="Calibri" panose="020F0502020204030204" pitchFamily="34" charset="0"/>
                <a:ea typeface="Calibri" panose="020F0502020204030204" pitchFamily="34" charset="0"/>
                <a:cs typeface="Calibri" panose="020F0502020204030204" pitchFamily="34" charset="0"/>
              </a:rPr>
              <a:t>Những </a:t>
            </a:r>
            <a:r>
              <a:rPr lang="en-US" sz="6600">
                <a:solidFill>
                  <a:srgbClr val="FF0000"/>
                </a:solidFill>
                <a:latin typeface="Calibri" panose="020F0502020204030204" pitchFamily="34" charset="0"/>
                <a:ea typeface="Calibri" panose="020F0502020204030204" pitchFamily="34" charset="0"/>
                <a:cs typeface="Calibri" panose="020F0502020204030204" pitchFamily="34" charset="0"/>
              </a:rPr>
              <a:t>dấu hiệu báo mùa thu đến</a:t>
            </a:r>
            <a:endParaRPr lang="en-US" sz="6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424853"/>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3" name="Rectangle: Rounded Corners 22"/>
          <p:cNvSpPr/>
          <p:nvPr/>
        </p:nvSpPr>
        <p:spPr>
          <a:xfrm>
            <a:off x="1765110" y="172463"/>
            <a:ext cx="9030269" cy="1759815"/>
          </a:xfrm>
          <a:prstGeom prst="roundRect">
            <a:avLst/>
          </a:prstGeom>
          <a:ln w="76200">
            <a:prstDash val="lgDashDot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Rounded Corners 2"/>
          <p:cNvSpPr/>
          <p:nvPr/>
        </p:nvSpPr>
        <p:spPr>
          <a:xfrm>
            <a:off x="542441" y="3047016"/>
            <a:ext cx="11189776" cy="270908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p:cNvSpPr txBox="1"/>
          <p:nvPr/>
        </p:nvSpPr>
        <p:spPr>
          <a:xfrm>
            <a:off x="2606723" y="334797"/>
            <a:ext cx="8188656" cy="1323439"/>
          </a:xfrm>
          <a:prstGeom prst="rect">
            <a:avLst/>
          </a:prstGeom>
          <a:noFill/>
        </p:spPr>
        <p:txBody>
          <a:bodyPr wrap="square" rtlCol="0">
            <a:spAutoFit/>
          </a:bodyPr>
          <a:lstStyle/>
          <a:p>
            <a:pPr algn="just"/>
            <a:r>
              <a:rPr lang="vi-VN" sz="4000">
                <a:latin typeface="Calibri" panose="020F0502020204030204" pitchFamily="34" charset="0"/>
                <a:ea typeface="Calibri" panose="020F0502020204030204" pitchFamily="34" charset="0"/>
                <a:cs typeface="Calibri" panose="020F0502020204030204" pitchFamily="34" charset="0"/>
              </a:rPr>
              <a:t>Theo em, vì sao “mùa đơm hạt thóc trên đồng” được gọi là “mùa vui”?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819" t="-664" r="59787" b="68593"/>
          <a:stretch>
            <a:fillRect/>
          </a:stretch>
        </p:blipFill>
        <p:spPr bwMode="auto">
          <a:xfrm>
            <a:off x="1765110" y="116610"/>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62122" y="3138054"/>
            <a:ext cx="6550414" cy="2400657"/>
          </a:xfrm>
          <a:prstGeom prst="rect">
            <a:avLst/>
          </a:prstGeom>
          <a:noFill/>
        </p:spPr>
        <p:txBody>
          <a:bodyPr wrap="square" rtlCol="0">
            <a:spAutoFit/>
          </a:bodyPr>
          <a:lstStyle/>
          <a:p>
            <a:pPr algn="just">
              <a:lnSpc>
                <a:spcPts val="4500"/>
              </a:lnSpc>
            </a:pPr>
            <a:r>
              <a:rPr lang="vi-VN" sz="4000">
                <a:latin typeface="Calibri" panose="020F0502020204030204" pitchFamily="34" charset="0"/>
                <a:ea typeface="Calibri" panose="020F0502020204030204" pitchFamily="34" charset="0"/>
                <a:cs typeface="Calibri" panose="020F0502020204030204" pitchFamily="34" charset="0"/>
              </a:rPr>
              <a:t>“Mùa đơm hạt thóc trên đồng” được gọi là "mùa vui” vì đó là mùa lúa, mùa lao động của mẹ</a:t>
            </a:r>
            <a:r>
              <a:rPr lang="en-US" sz="4000">
                <a:latin typeface="Calibri" panose="020F0502020204030204" pitchFamily="34" charset="0"/>
                <a:ea typeface="Calibri" panose="020F0502020204030204" pitchFamily="34" charset="0"/>
                <a:cs typeface="Calibri" panose="020F0502020204030204" pitchFamily="34" charset="0"/>
              </a:rPr>
              <a: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5985"/>
          <a:stretch>
            <a:fillRect/>
          </a:stretch>
        </p:blipFill>
        <p:spPr>
          <a:xfrm flipH="1">
            <a:off x="8346213" y="2849041"/>
            <a:ext cx="4988802" cy="320772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387"/>
          <a:stretch>
            <a:fillRect/>
          </a:stretch>
        </p:blipFill>
        <p:spPr>
          <a:xfrm>
            <a:off x="-742324" y="2849041"/>
            <a:ext cx="4588112" cy="32013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9"/>
          <p:cNvSpPr/>
          <p:nvPr/>
        </p:nvSpPr>
        <p:spPr>
          <a:xfrm>
            <a:off x="1765110" y="172463"/>
            <a:ext cx="9779190" cy="1759815"/>
          </a:xfrm>
          <a:prstGeom prst="roundRect">
            <a:avLst/>
          </a:prstGeom>
          <a:ln w="76200">
            <a:prstDash val="lgDashDot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Rounded Corners 2"/>
          <p:cNvSpPr/>
          <p:nvPr/>
        </p:nvSpPr>
        <p:spPr>
          <a:xfrm>
            <a:off x="418454" y="2324100"/>
            <a:ext cx="11329261" cy="3698867"/>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p:cNvSpPr txBox="1"/>
          <p:nvPr/>
        </p:nvSpPr>
        <p:spPr>
          <a:xfrm>
            <a:off x="2606723" y="334797"/>
            <a:ext cx="8442277" cy="1323439"/>
          </a:xfrm>
          <a:prstGeom prst="rect">
            <a:avLst/>
          </a:prstGeom>
          <a:noFill/>
        </p:spPr>
        <p:txBody>
          <a:bodyPr wrap="square" rtlCol="0">
            <a:spAutoFit/>
          </a:bodyPr>
          <a:lstStyle/>
          <a:p>
            <a:pPr algn="just"/>
            <a:r>
              <a:rPr lang="vi-VN" sz="4000">
                <a:latin typeface="Calibri" panose="020F0502020204030204" pitchFamily="34" charset="0"/>
                <a:ea typeface="Calibri" panose="020F0502020204030204" pitchFamily="34" charset="0"/>
                <a:cs typeface="Calibri" panose="020F0502020204030204" pitchFamily="34" charset="0"/>
              </a:rPr>
              <a:t>Khi nhìn hạt gạo, nhành hoa, tác giả nghĩ về công lao của những ai?</a:t>
            </a:r>
            <a:r>
              <a:rPr lang="en-US" sz="4000">
                <a:latin typeface="Calibri" panose="020F0502020204030204" pitchFamily="34" charset="0"/>
                <a:ea typeface="Calibri" panose="020F0502020204030204" pitchFamily="34" charset="0"/>
                <a:cs typeface="Calibri" panose="020F0502020204030204" pitchFamily="34" charset="0"/>
              </a:rPr>
              <a:t> </a:t>
            </a:r>
            <a:r>
              <a:rPr lang="vi-VN" sz="4000">
                <a:latin typeface="Calibri" panose="020F0502020204030204" pitchFamily="34" charset="0"/>
                <a:ea typeface="Calibri" panose="020F0502020204030204" pitchFamily="34" charset="0"/>
                <a:cs typeface="Calibri" panose="020F0502020204030204" pitchFamily="34" charset="0"/>
              </a:rPr>
              <a:t>Vì sao?</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638" t="-664" r="39968" b="68593"/>
          <a:stretch>
            <a:fillRect/>
          </a:stretch>
        </p:blipFill>
        <p:spPr bwMode="auto">
          <a:xfrm>
            <a:off x="1765110" y="209911"/>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82605" y="2415193"/>
            <a:ext cx="6985295" cy="3532442"/>
          </a:xfrm>
          <a:prstGeom prst="rect">
            <a:avLst/>
          </a:prstGeom>
          <a:noFill/>
        </p:spPr>
        <p:txBody>
          <a:bodyPr wrap="square" rtlCol="0">
            <a:spAutoFit/>
          </a:bodyPr>
          <a:lstStyle/>
          <a:p>
            <a:pPr algn="just">
              <a:lnSpc>
                <a:spcPts val="4500"/>
              </a:lnSpc>
            </a:pP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Khi nhìn hạt gạo, nh</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à</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nh hoa, tác giả nghĩ về công lao của cha mẹ</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 của đất đai chan hoà</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ts val="4500"/>
              </a:lnSpc>
            </a:pP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Vì chính cha mẹ là người tảo tần để làm nên hạt gạo, chính cha mẹ là người trồng cây để có nhành hoa</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5985"/>
          <a:stretch>
            <a:fillRect/>
          </a:stretch>
        </p:blipFill>
        <p:spPr>
          <a:xfrm flipH="1">
            <a:off x="8346213" y="2849041"/>
            <a:ext cx="4988802" cy="320772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3387"/>
          <a:stretch>
            <a:fillRect/>
          </a:stretch>
        </p:blipFill>
        <p:spPr>
          <a:xfrm>
            <a:off x="-742324" y="2849041"/>
            <a:ext cx="4588112" cy="32013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7"/>
          <p:cNvSpPr/>
          <p:nvPr/>
        </p:nvSpPr>
        <p:spPr>
          <a:xfrm>
            <a:off x="2948770" y="891764"/>
            <a:ext cx="6915150" cy="3675887"/>
          </a:xfrm>
          <a:custGeom>
            <a:avLst/>
            <a:gdLst>
              <a:gd name="connsiteX0" fmla="*/ 0 w 6915150"/>
              <a:gd name="connsiteY0" fmla="*/ 365493 h 3675887"/>
              <a:gd name="connsiteX1" fmla="*/ 365493 w 6915150"/>
              <a:gd name="connsiteY1" fmla="*/ 0 h 3675887"/>
              <a:gd name="connsiteX2" fmla="*/ 6549657 w 6915150"/>
              <a:gd name="connsiteY2" fmla="*/ 0 h 3675887"/>
              <a:gd name="connsiteX3" fmla="*/ 6915150 w 6915150"/>
              <a:gd name="connsiteY3" fmla="*/ 365493 h 3675887"/>
              <a:gd name="connsiteX4" fmla="*/ 6915150 w 6915150"/>
              <a:gd name="connsiteY4" fmla="*/ 3310394 h 3675887"/>
              <a:gd name="connsiteX5" fmla="*/ 6549657 w 6915150"/>
              <a:gd name="connsiteY5" fmla="*/ 3675887 h 3675887"/>
              <a:gd name="connsiteX6" fmla="*/ 365493 w 6915150"/>
              <a:gd name="connsiteY6" fmla="*/ 3675887 h 3675887"/>
              <a:gd name="connsiteX7" fmla="*/ 0 w 6915150"/>
              <a:gd name="connsiteY7" fmla="*/ 3310394 h 3675887"/>
              <a:gd name="connsiteX8" fmla="*/ 0 w 6915150"/>
              <a:gd name="connsiteY8" fmla="*/ 365493 h 36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5150" h="3675887" fill="none" extrusionOk="0">
                <a:moveTo>
                  <a:pt x="0" y="365493"/>
                </a:moveTo>
                <a:cubicBezTo>
                  <a:pt x="-4979" y="162832"/>
                  <a:pt x="190708" y="22139"/>
                  <a:pt x="365493" y="0"/>
                </a:cubicBezTo>
                <a:cubicBezTo>
                  <a:pt x="1418809" y="130954"/>
                  <a:pt x="5652919" y="43574"/>
                  <a:pt x="6549657" y="0"/>
                </a:cubicBezTo>
                <a:cubicBezTo>
                  <a:pt x="6753457" y="2995"/>
                  <a:pt x="6924787" y="175442"/>
                  <a:pt x="6915150" y="365493"/>
                </a:cubicBezTo>
                <a:cubicBezTo>
                  <a:pt x="6764711" y="1095660"/>
                  <a:pt x="7001029" y="2425760"/>
                  <a:pt x="6915150" y="3310394"/>
                </a:cubicBezTo>
                <a:cubicBezTo>
                  <a:pt x="6909268" y="3513216"/>
                  <a:pt x="6731649" y="3662181"/>
                  <a:pt x="6549657" y="3675887"/>
                </a:cubicBezTo>
                <a:cubicBezTo>
                  <a:pt x="4009981" y="3831084"/>
                  <a:pt x="2395335" y="3838907"/>
                  <a:pt x="365493" y="3675887"/>
                </a:cubicBezTo>
                <a:cubicBezTo>
                  <a:pt x="164377" y="3665878"/>
                  <a:pt x="-31314" y="3530534"/>
                  <a:pt x="0" y="3310394"/>
                </a:cubicBezTo>
                <a:cubicBezTo>
                  <a:pt x="64656" y="2395143"/>
                  <a:pt x="-17807" y="808252"/>
                  <a:pt x="0" y="365493"/>
                </a:cubicBezTo>
                <a:close/>
              </a:path>
              <a:path w="6915150" h="3675887" stroke="0" extrusionOk="0">
                <a:moveTo>
                  <a:pt x="0" y="365493"/>
                </a:moveTo>
                <a:cubicBezTo>
                  <a:pt x="-19220" y="151781"/>
                  <a:pt x="160638" y="1126"/>
                  <a:pt x="365493" y="0"/>
                </a:cubicBezTo>
                <a:cubicBezTo>
                  <a:pt x="1244822" y="132882"/>
                  <a:pt x="5870204" y="-84951"/>
                  <a:pt x="6549657" y="0"/>
                </a:cubicBezTo>
                <a:cubicBezTo>
                  <a:pt x="6737753" y="13438"/>
                  <a:pt x="6914153" y="169149"/>
                  <a:pt x="6915150" y="365493"/>
                </a:cubicBezTo>
                <a:cubicBezTo>
                  <a:pt x="6935337" y="1585999"/>
                  <a:pt x="7067630" y="1846593"/>
                  <a:pt x="6915150" y="3310394"/>
                </a:cubicBezTo>
                <a:cubicBezTo>
                  <a:pt x="6943286" y="3515588"/>
                  <a:pt x="6760309" y="3657785"/>
                  <a:pt x="6549657" y="3675887"/>
                </a:cubicBezTo>
                <a:cubicBezTo>
                  <a:pt x="4176134" y="3763526"/>
                  <a:pt x="1294716" y="3603208"/>
                  <a:pt x="365493" y="3675887"/>
                </a:cubicBezTo>
                <a:cubicBezTo>
                  <a:pt x="161948" y="3659775"/>
                  <a:pt x="-18682" y="3538212"/>
                  <a:pt x="0" y="3310394"/>
                </a:cubicBezTo>
                <a:cubicBezTo>
                  <a:pt x="-38581" y="1914748"/>
                  <a:pt x="63341" y="693541"/>
                  <a:pt x="0" y="365493"/>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2"/>
          <a:stretch>
            <a:fillRect/>
          </a:stretch>
        </p:blipFill>
        <p:spPr>
          <a:xfrm>
            <a:off x="9125792" y="3328587"/>
            <a:ext cx="1923208" cy="2433307"/>
          </a:xfrm>
          <a:prstGeom prst="rect">
            <a:avLst/>
          </a:prstGeom>
        </p:spPr>
      </p:pic>
      <p:sp>
        <p:nvSpPr>
          <p:cNvPr id="10" name="Title 1"/>
          <p:cNvSpPr txBox="1"/>
          <p:nvPr/>
        </p:nvSpPr>
        <p:spPr>
          <a:xfrm>
            <a:off x="2267239" y="-222983"/>
            <a:ext cx="7921454"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vi-VN" sz="66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Ý chính của </a:t>
            </a:r>
            <a:r>
              <a:rPr kumimoji="0" lang="vi-VN" sz="66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đoạn </a:t>
            </a:r>
            <a:r>
              <a:rPr kumimoji="0" lang="en-US" sz="66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2</a:t>
            </a:r>
            <a:endParaRPr kumimoji="0" lang="en-US" sz="66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11" name="TextBox 10"/>
          <p:cNvSpPr txBox="1"/>
          <p:nvPr/>
        </p:nvSpPr>
        <p:spPr>
          <a:xfrm>
            <a:off x="3286124" y="1424853"/>
            <a:ext cx="626745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Niềm</a:t>
            </a:r>
            <a:r>
              <a:rPr kumimoji="0" lang="en-US" sz="5400" b="0" i="0" u="none" strike="noStrike" kern="1200" cap="none" spc="0" normalizeH="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vui, sự gắn bó của nông dân với mùa màng, đất đai</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368" y="1431414"/>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p:cNvSpPr/>
          <p:nvPr/>
        </p:nvSpPr>
        <p:spPr>
          <a:xfrm>
            <a:off x="995485" y="174630"/>
            <a:ext cx="10254167" cy="2104950"/>
          </a:xfrm>
          <a:prstGeom prst="roundRect">
            <a:avLst/>
          </a:prstGeom>
          <a:ln w="76200">
            <a:prstDash val="lgDashDot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
          <p:cNvSpPr/>
          <p:nvPr/>
        </p:nvSpPr>
        <p:spPr>
          <a:xfrm>
            <a:off x="251742" y="2819953"/>
            <a:ext cx="11220773" cy="3521269"/>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p:cNvSpPr txBox="1"/>
          <p:nvPr/>
        </p:nvSpPr>
        <p:spPr>
          <a:xfrm>
            <a:off x="1985413" y="118777"/>
            <a:ext cx="8221174" cy="1938992"/>
          </a:xfrm>
          <a:prstGeom prst="rect">
            <a:avLst/>
          </a:prstGeom>
          <a:noFill/>
        </p:spPr>
        <p:txBody>
          <a:bodyPr wrap="square" rtlCol="0">
            <a:spAutoFit/>
          </a:bodyPr>
          <a:lstStyle/>
          <a:p>
            <a:pPr algn="just"/>
            <a:r>
              <a:rPr lang="vi-VN" sz="4000">
                <a:latin typeface="Calibri" panose="020F0502020204030204" pitchFamily="34" charset="0"/>
                <a:ea typeface="Calibri" panose="020F0502020204030204" pitchFamily="34" charset="0"/>
                <a:cs typeface="Calibri" panose="020F0502020204030204" pitchFamily="34" charset="0"/>
              </a:rPr>
              <a:t>“Con đường bước đến ngày mai” được nhắc đến ở khổ thơ cuối gợi cho em</a:t>
            </a:r>
            <a:r>
              <a:rPr lang="en-US" sz="4000">
                <a:latin typeface="Calibri" panose="020F0502020204030204" pitchFamily="34" charset="0"/>
                <a:ea typeface="Calibri" panose="020F0502020204030204" pitchFamily="34" charset="0"/>
                <a:cs typeface="Calibri" panose="020F0502020204030204" pitchFamily="34" charset="0"/>
              </a:rPr>
              <a:t> </a:t>
            </a:r>
            <a:r>
              <a:rPr lang="vi-VN" sz="4000">
                <a:latin typeface="Calibri" panose="020F0502020204030204" pitchFamily="34" charset="0"/>
                <a:ea typeface="Calibri" panose="020F0502020204030204" pitchFamily="34" charset="0"/>
                <a:cs typeface="Calibri" panose="020F0502020204030204" pitchFamily="34" charset="0"/>
              </a:rPr>
              <a:t>suy nghĩ gì?</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280" t="-1328" r="21326" b="69257"/>
          <a:stretch>
            <a:fillRect/>
          </a:stretch>
        </p:blipFill>
        <p:spPr bwMode="auto">
          <a:xfrm>
            <a:off x="995485" y="118777"/>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19485" y="3391447"/>
            <a:ext cx="10405715" cy="2378280"/>
          </a:xfrm>
          <a:prstGeom prst="rect">
            <a:avLst/>
          </a:prstGeom>
          <a:noFill/>
        </p:spPr>
        <p:txBody>
          <a:bodyPr wrap="square" rtlCol="0">
            <a:spAutoFit/>
          </a:bodyPr>
          <a:lstStyle/>
          <a:p>
            <a:pPr algn="just">
              <a:lnSpc>
                <a:spcPts val="4500"/>
              </a:lnSpc>
            </a:pP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"Con đường bước đến ngày mai” được nhắc đến ở khổ thơ cuối gợi cho em suy nghĩ về con đường tương lai của tác giả, con đường trên trang sách để tác giả bước đến một tương lai tươi sáng hơn.</a:t>
            </a:r>
            <a:endPar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Hình ảnh 9" descr="Ảnh có chứa vòng tròn&#10;&#10;Mô tả được tạo tự động"/>
          <p:cNvPicPr>
            <a:picLocks noChangeAspect="1"/>
          </p:cNvPicPr>
          <p:nvPr/>
        </p:nvPicPr>
        <p:blipFill>
          <a:blip r:embed="rId2"/>
          <a:stretch>
            <a:fillRect/>
          </a:stretch>
        </p:blipFill>
        <p:spPr>
          <a:xfrm>
            <a:off x="2890460" y="975841"/>
            <a:ext cx="7164772" cy="4652449"/>
          </a:xfrm>
          <a:prstGeom prst="rect">
            <a:avLst/>
          </a:prstGeom>
        </p:spPr>
      </p:pic>
      <p:pic>
        <p:nvPicPr>
          <p:cNvPr id="1026" name="Picture 2"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306" y="122971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346635" y="1841515"/>
            <a:ext cx="7498730" cy="2481287"/>
          </a:xfrm>
          <a:prstGeom prst="rect">
            <a:avLst/>
          </a:prstGeom>
        </p:spPr>
      </p:pic>
    </p:spTree>
  </p:cSld>
  <p:clrMapOvr>
    <a:masterClrMapping/>
  </p:clrMapOvr>
  <p:transition>
    <p:fade/>
    <p:sndAc>
      <p:stSnd>
        <p:snd r:embed="rId5"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7"/>
          <p:cNvSpPr/>
          <p:nvPr/>
        </p:nvSpPr>
        <p:spPr>
          <a:xfrm>
            <a:off x="2328079" y="891764"/>
            <a:ext cx="8077161" cy="3675887"/>
          </a:xfrm>
          <a:custGeom>
            <a:avLst/>
            <a:gdLst>
              <a:gd name="connsiteX0" fmla="*/ 0 w 8077161"/>
              <a:gd name="connsiteY0" fmla="*/ 365493 h 3675887"/>
              <a:gd name="connsiteX1" fmla="*/ 365493 w 8077161"/>
              <a:gd name="connsiteY1" fmla="*/ 0 h 3675887"/>
              <a:gd name="connsiteX2" fmla="*/ 7711668 w 8077161"/>
              <a:gd name="connsiteY2" fmla="*/ 0 h 3675887"/>
              <a:gd name="connsiteX3" fmla="*/ 8077161 w 8077161"/>
              <a:gd name="connsiteY3" fmla="*/ 365493 h 3675887"/>
              <a:gd name="connsiteX4" fmla="*/ 8077161 w 8077161"/>
              <a:gd name="connsiteY4" fmla="*/ 3310394 h 3675887"/>
              <a:gd name="connsiteX5" fmla="*/ 7711668 w 8077161"/>
              <a:gd name="connsiteY5" fmla="*/ 3675887 h 3675887"/>
              <a:gd name="connsiteX6" fmla="*/ 365493 w 8077161"/>
              <a:gd name="connsiteY6" fmla="*/ 3675887 h 3675887"/>
              <a:gd name="connsiteX7" fmla="*/ 0 w 8077161"/>
              <a:gd name="connsiteY7" fmla="*/ 3310394 h 3675887"/>
              <a:gd name="connsiteX8" fmla="*/ 0 w 8077161"/>
              <a:gd name="connsiteY8" fmla="*/ 365493 h 36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161" h="3675887" fill="none" extrusionOk="0">
                <a:moveTo>
                  <a:pt x="0" y="365493"/>
                </a:moveTo>
                <a:cubicBezTo>
                  <a:pt x="-4979" y="162832"/>
                  <a:pt x="190708" y="22139"/>
                  <a:pt x="365493" y="0"/>
                </a:cubicBezTo>
                <a:cubicBezTo>
                  <a:pt x="3879460" y="130954"/>
                  <a:pt x="5379165" y="43574"/>
                  <a:pt x="7711668" y="0"/>
                </a:cubicBezTo>
                <a:cubicBezTo>
                  <a:pt x="7915468" y="2995"/>
                  <a:pt x="8086798" y="175442"/>
                  <a:pt x="8077161" y="365493"/>
                </a:cubicBezTo>
                <a:cubicBezTo>
                  <a:pt x="7926722" y="1095660"/>
                  <a:pt x="8163040" y="2425760"/>
                  <a:pt x="8077161" y="3310394"/>
                </a:cubicBezTo>
                <a:cubicBezTo>
                  <a:pt x="8071279" y="3513216"/>
                  <a:pt x="7893660" y="3662181"/>
                  <a:pt x="7711668" y="3675887"/>
                </a:cubicBezTo>
                <a:cubicBezTo>
                  <a:pt x="4450351" y="3831084"/>
                  <a:pt x="1339312" y="3838907"/>
                  <a:pt x="365493" y="3675887"/>
                </a:cubicBezTo>
                <a:cubicBezTo>
                  <a:pt x="164377" y="3665878"/>
                  <a:pt x="-31314" y="3530534"/>
                  <a:pt x="0" y="3310394"/>
                </a:cubicBezTo>
                <a:cubicBezTo>
                  <a:pt x="64656" y="2395143"/>
                  <a:pt x="-17807" y="808252"/>
                  <a:pt x="0" y="365493"/>
                </a:cubicBezTo>
                <a:close/>
              </a:path>
              <a:path w="8077161" h="3675887" stroke="0" extrusionOk="0">
                <a:moveTo>
                  <a:pt x="0" y="365493"/>
                </a:moveTo>
                <a:cubicBezTo>
                  <a:pt x="-19220" y="151781"/>
                  <a:pt x="160638" y="1126"/>
                  <a:pt x="365493" y="0"/>
                </a:cubicBezTo>
                <a:cubicBezTo>
                  <a:pt x="2780421" y="132882"/>
                  <a:pt x="4907205" y="-84951"/>
                  <a:pt x="7711668" y="0"/>
                </a:cubicBezTo>
                <a:cubicBezTo>
                  <a:pt x="7899764" y="13438"/>
                  <a:pt x="8076164" y="169149"/>
                  <a:pt x="8077161" y="365493"/>
                </a:cubicBezTo>
                <a:cubicBezTo>
                  <a:pt x="8097348" y="1585999"/>
                  <a:pt x="8229641" y="1846593"/>
                  <a:pt x="8077161" y="3310394"/>
                </a:cubicBezTo>
                <a:cubicBezTo>
                  <a:pt x="8105297" y="3515588"/>
                  <a:pt x="7922320" y="3657785"/>
                  <a:pt x="7711668" y="3675887"/>
                </a:cubicBezTo>
                <a:cubicBezTo>
                  <a:pt x="4550770" y="3763526"/>
                  <a:pt x="1658038" y="3603208"/>
                  <a:pt x="365493" y="3675887"/>
                </a:cubicBezTo>
                <a:cubicBezTo>
                  <a:pt x="161948" y="3659775"/>
                  <a:pt x="-18682" y="3538212"/>
                  <a:pt x="0" y="3310394"/>
                </a:cubicBezTo>
                <a:cubicBezTo>
                  <a:pt x="-38581" y="1914748"/>
                  <a:pt x="63341" y="693541"/>
                  <a:pt x="0" y="365493"/>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pic>
        <p:nvPicPr>
          <p:cNvPr id="6" name="Picture 5"/>
          <p:cNvPicPr>
            <a:picLocks noChangeAspect="1"/>
          </p:cNvPicPr>
          <p:nvPr/>
        </p:nvPicPr>
        <p:blipFill>
          <a:blip r:embed="rId2"/>
          <a:stretch>
            <a:fillRect/>
          </a:stretch>
        </p:blipFill>
        <p:spPr>
          <a:xfrm>
            <a:off x="9125792" y="3328587"/>
            <a:ext cx="1923208" cy="2433307"/>
          </a:xfrm>
          <a:prstGeom prst="rect">
            <a:avLst/>
          </a:prstGeom>
        </p:spPr>
      </p:pic>
      <p:sp>
        <p:nvSpPr>
          <p:cNvPr id="10" name="Title 1"/>
          <p:cNvSpPr txBox="1"/>
          <p:nvPr/>
        </p:nvSpPr>
        <p:spPr>
          <a:xfrm>
            <a:off x="2267239" y="-222983"/>
            <a:ext cx="7921454"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Ý chính của </a:t>
            </a:r>
            <a:r>
              <a:rPr lang="vi-VN" sz="6600" b="1">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đoạn </a:t>
            </a:r>
            <a:r>
              <a:rPr lang="en-US" sz="6600" b="1">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3</a:t>
            </a:r>
            <a:endParaRPr lang="en-US" sz="66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11" name="TextBox 10"/>
          <p:cNvSpPr txBox="1"/>
          <p:nvPr/>
        </p:nvSpPr>
        <p:spPr>
          <a:xfrm>
            <a:off x="2770391" y="1569409"/>
            <a:ext cx="6915150" cy="2800767"/>
          </a:xfrm>
          <a:prstGeom prst="rect">
            <a:avLst/>
          </a:prstGeom>
          <a:noFill/>
        </p:spPr>
        <p:txBody>
          <a:bodyPr wrap="square" rtlCol="0">
            <a:spAutoFit/>
          </a:bodyPr>
          <a:lstStyle/>
          <a:p>
            <a:pPr algn="just"/>
            <a:r>
              <a:rPr lang="en-US" sz="4400">
                <a:latin typeface="Calibri" panose="020F0502020204030204" pitchFamily="34" charset="0"/>
                <a:ea typeface="Calibri" panose="020F0502020204030204" pitchFamily="34" charset="0"/>
                <a:cs typeface="Calibri" panose="020F0502020204030204" pitchFamily="34" charset="0"/>
              </a:rPr>
              <a:t>Con đường bước tới ngày mai của bạn nhỏ dệt từ trang sách, bóng mẹ, dáng cô và những năm tháng tuổi thơ</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11414"/>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8" name="Rectangle: Rounded Corners 7"/>
          <p:cNvSpPr/>
          <p:nvPr/>
        </p:nvSpPr>
        <p:spPr>
          <a:xfrm>
            <a:off x="2948770" y="1856096"/>
            <a:ext cx="6915150" cy="3111689"/>
          </a:xfrm>
          <a:custGeom>
            <a:avLst/>
            <a:gdLst>
              <a:gd name="connsiteX0" fmla="*/ 0 w 6915150"/>
              <a:gd name="connsiteY0" fmla="*/ 309395 h 3111689"/>
              <a:gd name="connsiteX1" fmla="*/ 371071 w 6915150"/>
              <a:gd name="connsiteY1" fmla="*/ 0 h 3111689"/>
              <a:gd name="connsiteX2" fmla="*/ 6544078 w 6915150"/>
              <a:gd name="connsiteY2" fmla="*/ 0 h 3111689"/>
              <a:gd name="connsiteX3" fmla="*/ 6915150 w 6915150"/>
              <a:gd name="connsiteY3" fmla="*/ 309395 h 3111689"/>
              <a:gd name="connsiteX4" fmla="*/ 6915150 w 6915150"/>
              <a:gd name="connsiteY4" fmla="*/ 2802293 h 3111689"/>
              <a:gd name="connsiteX5" fmla="*/ 6544078 w 6915150"/>
              <a:gd name="connsiteY5" fmla="*/ 3111689 h 3111689"/>
              <a:gd name="connsiteX6" fmla="*/ 371071 w 6915150"/>
              <a:gd name="connsiteY6" fmla="*/ 3111689 h 3111689"/>
              <a:gd name="connsiteX7" fmla="*/ 0 w 6915150"/>
              <a:gd name="connsiteY7" fmla="*/ 2802293 h 3111689"/>
              <a:gd name="connsiteX8" fmla="*/ 0 w 6915150"/>
              <a:gd name="connsiteY8" fmla="*/ 309395 h 3111689"/>
              <a:gd name="connsiteX0-1" fmla="*/ 0 w 6915150"/>
              <a:gd name="connsiteY0-2" fmla="*/ 309395 h 3111689"/>
              <a:gd name="connsiteX1-3" fmla="*/ 371071 w 6915150"/>
              <a:gd name="connsiteY1-4" fmla="*/ 0 h 3111689"/>
              <a:gd name="connsiteX2-5" fmla="*/ 6544078 w 6915150"/>
              <a:gd name="connsiteY2-6" fmla="*/ 0 h 3111689"/>
              <a:gd name="connsiteX3-7" fmla="*/ 6915150 w 6915150"/>
              <a:gd name="connsiteY3-8" fmla="*/ 309395 h 3111689"/>
              <a:gd name="connsiteX4-9" fmla="*/ 6915150 w 6915150"/>
              <a:gd name="connsiteY4-10" fmla="*/ 2802293 h 3111689"/>
              <a:gd name="connsiteX5-11" fmla="*/ 6544078 w 6915150"/>
              <a:gd name="connsiteY5-12" fmla="*/ 3111689 h 3111689"/>
              <a:gd name="connsiteX6-13" fmla="*/ 371071 w 6915150"/>
              <a:gd name="connsiteY6-14" fmla="*/ 3111689 h 3111689"/>
              <a:gd name="connsiteX7-15" fmla="*/ 0 w 6915150"/>
              <a:gd name="connsiteY7-16" fmla="*/ 2802293 h 3111689"/>
              <a:gd name="connsiteX8-17" fmla="*/ 0 w 6915150"/>
              <a:gd name="connsiteY8-18" fmla="*/ 309395 h 3111689"/>
              <a:gd name="connsiteX0-19" fmla="*/ 0 w 6915150"/>
              <a:gd name="connsiteY0-20" fmla="*/ 309395 h 3111689"/>
              <a:gd name="connsiteX1-21" fmla="*/ 371071 w 6915150"/>
              <a:gd name="connsiteY1-22" fmla="*/ 0 h 3111689"/>
              <a:gd name="connsiteX2-23" fmla="*/ 6544078 w 6915150"/>
              <a:gd name="connsiteY2-24" fmla="*/ 0 h 3111689"/>
              <a:gd name="connsiteX3-25" fmla="*/ 6915150 w 6915150"/>
              <a:gd name="connsiteY3-26" fmla="*/ 309395 h 3111689"/>
              <a:gd name="connsiteX4-27" fmla="*/ 6915150 w 6915150"/>
              <a:gd name="connsiteY4-28" fmla="*/ 2802293 h 3111689"/>
              <a:gd name="connsiteX5-29" fmla="*/ 6544078 w 6915150"/>
              <a:gd name="connsiteY5-30" fmla="*/ 3111689 h 3111689"/>
              <a:gd name="connsiteX6-31" fmla="*/ 371071 w 6915150"/>
              <a:gd name="connsiteY6-32" fmla="*/ 3111689 h 3111689"/>
              <a:gd name="connsiteX7-33" fmla="*/ 0 w 6915150"/>
              <a:gd name="connsiteY7-34" fmla="*/ 2802293 h 3111689"/>
              <a:gd name="connsiteX8-35" fmla="*/ 0 w 6915150"/>
              <a:gd name="connsiteY8-36" fmla="*/ 309395 h 31116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915150" h="3111689" fill="none" extrusionOk="0">
                <a:moveTo>
                  <a:pt x="0" y="309395"/>
                </a:moveTo>
                <a:cubicBezTo>
                  <a:pt x="-66249" y="128459"/>
                  <a:pt x="197492" y="23425"/>
                  <a:pt x="371071" y="0"/>
                </a:cubicBezTo>
                <a:cubicBezTo>
                  <a:pt x="2270018" y="346760"/>
                  <a:pt x="4659518" y="645983"/>
                  <a:pt x="6544078" y="0"/>
                </a:cubicBezTo>
                <a:cubicBezTo>
                  <a:pt x="6777353" y="39274"/>
                  <a:pt x="6965139" y="195528"/>
                  <a:pt x="6915150" y="309395"/>
                </a:cubicBezTo>
                <a:cubicBezTo>
                  <a:pt x="6871808" y="794892"/>
                  <a:pt x="6982846" y="2379508"/>
                  <a:pt x="6915150" y="2802293"/>
                </a:cubicBezTo>
                <a:cubicBezTo>
                  <a:pt x="6867255" y="2980607"/>
                  <a:pt x="6716411" y="3089705"/>
                  <a:pt x="6544078" y="3111689"/>
                </a:cubicBezTo>
                <a:cubicBezTo>
                  <a:pt x="3329139" y="3181050"/>
                  <a:pt x="2604665" y="3062313"/>
                  <a:pt x="371071" y="3111689"/>
                </a:cubicBezTo>
                <a:cubicBezTo>
                  <a:pt x="170880" y="3051026"/>
                  <a:pt x="-43631" y="2997560"/>
                  <a:pt x="0" y="2802293"/>
                </a:cubicBezTo>
                <a:cubicBezTo>
                  <a:pt x="-6256" y="2591542"/>
                  <a:pt x="117007" y="932916"/>
                  <a:pt x="0" y="309395"/>
                </a:cubicBezTo>
                <a:close/>
              </a:path>
              <a:path w="6915150" h="3111689" stroke="0" extrusionOk="0">
                <a:moveTo>
                  <a:pt x="0" y="309395"/>
                </a:moveTo>
                <a:cubicBezTo>
                  <a:pt x="-17728" y="176997"/>
                  <a:pt x="170898" y="-6696"/>
                  <a:pt x="371071" y="0"/>
                </a:cubicBezTo>
                <a:cubicBezTo>
                  <a:pt x="2302200" y="407410"/>
                  <a:pt x="4066672" y="-10564"/>
                  <a:pt x="6544078" y="0"/>
                </a:cubicBezTo>
                <a:cubicBezTo>
                  <a:pt x="6762732" y="56218"/>
                  <a:pt x="6888953" y="171676"/>
                  <a:pt x="6915150" y="309395"/>
                </a:cubicBezTo>
                <a:cubicBezTo>
                  <a:pt x="6937942" y="544957"/>
                  <a:pt x="6920919" y="2492293"/>
                  <a:pt x="6915150" y="2802293"/>
                </a:cubicBezTo>
                <a:cubicBezTo>
                  <a:pt x="6952505" y="2990529"/>
                  <a:pt x="6743391" y="3135340"/>
                  <a:pt x="6544078" y="3111689"/>
                </a:cubicBezTo>
                <a:cubicBezTo>
                  <a:pt x="4153371" y="3441433"/>
                  <a:pt x="1428008" y="2897950"/>
                  <a:pt x="371071" y="3111689"/>
                </a:cubicBezTo>
                <a:cubicBezTo>
                  <a:pt x="192357" y="3113236"/>
                  <a:pt x="-5470" y="2941228"/>
                  <a:pt x="0" y="2802293"/>
                </a:cubicBezTo>
                <a:cubicBezTo>
                  <a:pt x="68863" y="1808365"/>
                  <a:pt x="-12485" y="1431970"/>
                  <a:pt x="0" y="309395"/>
                </a:cubicBezTo>
                <a:close/>
              </a:path>
              <a:path w="6915150" h="3111689" fill="none" stroke="0" extrusionOk="0">
                <a:moveTo>
                  <a:pt x="0" y="309395"/>
                </a:moveTo>
                <a:cubicBezTo>
                  <a:pt x="-36587" y="150672"/>
                  <a:pt x="158004" y="-20477"/>
                  <a:pt x="371071" y="0"/>
                </a:cubicBezTo>
                <a:cubicBezTo>
                  <a:pt x="2539643" y="-49205"/>
                  <a:pt x="4598958" y="-18173"/>
                  <a:pt x="6544078" y="0"/>
                </a:cubicBezTo>
                <a:cubicBezTo>
                  <a:pt x="6738906" y="15970"/>
                  <a:pt x="6952488" y="149773"/>
                  <a:pt x="6915150" y="309395"/>
                </a:cubicBezTo>
                <a:cubicBezTo>
                  <a:pt x="6761938" y="809047"/>
                  <a:pt x="7044482" y="2538566"/>
                  <a:pt x="6915150" y="2802293"/>
                </a:cubicBezTo>
                <a:cubicBezTo>
                  <a:pt x="6915143" y="2973158"/>
                  <a:pt x="6750916" y="3101945"/>
                  <a:pt x="6544078" y="3111689"/>
                </a:cubicBezTo>
                <a:cubicBezTo>
                  <a:pt x="3540946" y="3216084"/>
                  <a:pt x="2581610" y="3221927"/>
                  <a:pt x="371071" y="3111689"/>
                </a:cubicBezTo>
                <a:cubicBezTo>
                  <a:pt x="186251" y="3090872"/>
                  <a:pt x="-5346" y="3003984"/>
                  <a:pt x="0" y="2802293"/>
                </a:cubicBezTo>
                <a:cubicBezTo>
                  <a:pt x="99912" y="2550261"/>
                  <a:pt x="101563" y="938386"/>
                  <a:pt x="0" y="309395"/>
                </a:cubicBezTo>
                <a:close/>
              </a:path>
              <a:path w="6915150" h="3111689" fill="none" stroke="0" extrusionOk="0">
                <a:moveTo>
                  <a:pt x="0" y="309395"/>
                </a:moveTo>
                <a:cubicBezTo>
                  <a:pt x="-70063" y="115451"/>
                  <a:pt x="162746" y="31446"/>
                  <a:pt x="371071" y="0"/>
                </a:cubicBezTo>
                <a:cubicBezTo>
                  <a:pt x="2548516" y="359869"/>
                  <a:pt x="4505316" y="296546"/>
                  <a:pt x="6544078" y="0"/>
                </a:cubicBezTo>
                <a:cubicBezTo>
                  <a:pt x="6766370" y="41738"/>
                  <a:pt x="6944918" y="192073"/>
                  <a:pt x="6915150" y="309395"/>
                </a:cubicBezTo>
                <a:cubicBezTo>
                  <a:pt x="6787859" y="804396"/>
                  <a:pt x="6993302" y="2455547"/>
                  <a:pt x="6915150" y="2802293"/>
                </a:cubicBezTo>
                <a:cubicBezTo>
                  <a:pt x="6905705" y="2977313"/>
                  <a:pt x="6740483" y="3075056"/>
                  <a:pt x="6544078" y="3111689"/>
                </a:cubicBezTo>
                <a:cubicBezTo>
                  <a:pt x="3212833" y="3161701"/>
                  <a:pt x="2623451" y="3185865"/>
                  <a:pt x="371071" y="3111689"/>
                </a:cubicBezTo>
                <a:cubicBezTo>
                  <a:pt x="166346" y="3031311"/>
                  <a:pt x="-36114" y="3000264"/>
                  <a:pt x="0" y="2802293"/>
                </a:cubicBezTo>
                <a:cubicBezTo>
                  <a:pt x="100521" y="2556896"/>
                  <a:pt x="124158" y="909815"/>
                  <a:pt x="0" y="309395"/>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Bà chăm chút, giữ gìn chùm cam để dành tặng cho con cháu và tình cảm yêu thương của cháu đối với bà. </a:t>
            </a: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3066304" y="2394349"/>
            <a:ext cx="668008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Con đường bước đến ngày mai của bạn nhỏ gắn với những năm tháng tuổi thơ, với cảnh vật mùa thu và những người thân.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38" y="3409772"/>
            <a:ext cx="2812304" cy="2985050"/>
          </a:xfrm>
          <a:prstGeom prst="rect">
            <a:avLst/>
          </a:prstGeom>
        </p:spPr>
      </p:pic>
      <p:pic>
        <p:nvPicPr>
          <p:cNvPr id="11" name="Picture 10"/>
          <p:cNvPicPr>
            <a:picLocks noChangeAspect="1"/>
          </p:cNvPicPr>
          <p:nvPr/>
        </p:nvPicPr>
        <p:blipFill>
          <a:blip r:embed="rId3"/>
          <a:stretch>
            <a:fillRect/>
          </a:stretch>
        </p:blipFill>
        <p:spPr>
          <a:xfrm>
            <a:off x="9811533" y="3548511"/>
            <a:ext cx="2231706" cy="2823629"/>
          </a:xfrm>
          <a:prstGeom prst="rect">
            <a:avLst/>
          </a:prstGeom>
        </p:spPr>
      </p:pic>
      <p:pic>
        <p:nvPicPr>
          <p:cNvPr id="2" name="Picture 1"/>
          <p:cNvPicPr>
            <a:picLocks noChangeAspect="1"/>
          </p:cNvPicPr>
          <p:nvPr/>
        </p:nvPicPr>
        <p:blipFill>
          <a:blip r:embed="rId4"/>
          <a:stretch>
            <a:fillRect/>
          </a:stretch>
        </p:blipFill>
        <p:spPr>
          <a:xfrm>
            <a:off x="1503644" y="246143"/>
            <a:ext cx="8900931" cy="15911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8" name="Rectangle: Rounded Corners 7"/>
          <p:cNvSpPr/>
          <p:nvPr/>
        </p:nvSpPr>
        <p:spPr>
          <a:xfrm>
            <a:off x="2948770" y="1856096"/>
            <a:ext cx="6915150" cy="3111689"/>
          </a:xfrm>
          <a:custGeom>
            <a:avLst/>
            <a:gdLst>
              <a:gd name="connsiteX0" fmla="*/ 0 w 6915150"/>
              <a:gd name="connsiteY0" fmla="*/ 309395 h 3111689"/>
              <a:gd name="connsiteX1" fmla="*/ 371071 w 6915150"/>
              <a:gd name="connsiteY1" fmla="*/ 0 h 3111689"/>
              <a:gd name="connsiteX2" fmla="*/ 6544078 w 6915150"/>
              <a:gd name="connsiteY2" fmla="*/ 0 h 3111689"/>
              <a:gd name="connsiteX3" fmla="*/ 6915150 w 6915150"/>
              <a:gd name="connsiteY3" fmla="*/ 309395 h 3111689"/>
              <a:gd name="connsiteX4" fmla="*/ 6915150 w 6915150"/>
              <a:gd name="connsiteY4" fmla="*/ 2802293 h 3111689"/>
              <a:gd name="connsiteX5" fmla="*/ 6544078 w 6915150"/>
              <a:gd name="connsiteY5" fmla="*/ 3111689 h 3111689"/>
              <a:gd name="connsiteX6" fmla="*/ 371071 w 6915150"/>
              <a:gd name="connsiteY6" fmla="*/ 3111689 h 3111689"/>
              <a:gd name="connsiteX7" fmla="*/ 0 w 6915150"/>
              <a:gd name="connsiteY7" fmla="*/ 2802293 h 3111689"/>
              <a:gd name="connsiteX8" fmla="*/ 0 w 6915150"/>
              <a:gd name="connsiteY8" fmla="*/ 309395 h 3111689"/>
              <a:gd name="connsiteX0-1" fmla="*/ 0 w 6915150"/>
              <a:gd name="connsiteY0-2" fmla="*/ 309395 h 3111689"/>
              <a:gd name="connsiteX1-3" fmla="*/ 371071 w 6915150"/>
              <a:gd name="connsiteY1-4" fmla="*/ 0 h 3111689"/>
              <a:gd name="connsiteX2-5" fmla="*/ 6544078 w 6915150"/>
              <a:gd name="connsiteY2-6" fmla="*/ 0 h 3111689"/>
              <a:gd name="connsiteX3-7" fmla="*/ 6915150 w 6915150"/>
              <a:gd name="connsiteY3-8" fmla="*/ 309395 h 3111689"/>
              <a:gd name="connsiteX4-9" fmla="*/ 6915150 w 6915150"/>
              <a:gd name="connsiteY4-10" fmla="*/ 2802293 h 3111689"/>
              <a:gd name="connsiteX5-11" fmla="*/ 6544078 w 6915150"/>
              <a:gd name="connsiteY5-12" fmla="*/ 3111689 h 3111689"/>
              <a:gd name="connsiteX6-13" fmla="*/ 371071 w 6915150"/>
              <a:gd name="connsiteY6-14" fmla="*/ 3111689 h 3111689"/>
              <a:gd name="connsiteX7-15" fmla="*/ 0 w 6915150"/>
              <a:gd name="connsiteY7-16" fmla="*/ 2802293 h 3111689"/>
              <a:gd name="connsiteX8-17" fmla="*/ 0 w 6915150"/>
              <a:gd name="connsiteY8-18" fmla="*/ 309395 h 3111689"/>
              <a:gd name="connsiteX0-19" fmla="*/ 0 w 6915150"/>
              <a:gd name="connsiteY0-20" fmla="*/ 309395 h 3111689"/>
              <a:gd name="connsiteX1-21" fmla="*/ 371071 w 6915150"/>
              <a:gd name="connsiteY1-22" fmla="*/ 0 h 3111689"/>
              <a:gd name="connsiteX2-23" fmla="*/ 6544078 w 6915150"/>
              <a:gd name="connsiteY2-24" fmla="*/ 0 h 3111689"/>
              <a:gd name="connsiteX3-25" fmla="*/ 6915150 w 6915150"/>
              <a:gd name="connsiteY3-26" fmla="*/ 309395 h 3111689"/>
              <a:gd name="connsiteX4-27" fmla="*/ 6915150 w 6915150"/>
              <a:gd name="connsiteY4-28" fmla="*/ 2802293 h 3111689"/>
              <a:gd name="connsiteX5-29" fmla="*/ 6544078 w 6915150"/>
              <a:gd name="connsiteY5-30" fmla="*/ 3111689 h 3111689"/>
              <a:gd name="connsiteX6-31" fmla="*/ 371071 w 6915150"/>
              <a:gd name="connsiteY6-32" fmla="*/ 3111689 h 3111689"/>
              <a:gd name="connsiteX7-33" fmla="*/ 0 w 6915150"/>
              <a:gd name="connsiteY7-34" fmla="*/ 2802293 h 3111689"/>
              <a:gd name="connsiteX8-35" fmla="*/ 0 w 6915150"/>
              <a:gd name="connsiteY8-36" fmla="*/ 309395 h 31116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915150" h="3111689" fill="none" extrusionOk="0">
                <a:moveTo>
                  <a:pt x="0" y="309395"/>
                </a:moveTo>
                <a:cubicBezTo>
                  <a:pt x="-66249" y="128459"/>
                  <a:pt x="197492" y="23425"/>
                  <a:pt x="371071" y="0"/>
                </a:cubicBezTo>
                <a:cubicBezTo>
                  <a:pt x="2270018" y="346760"/>
                  <a:pt x="4659518" y="645983"/>
                  <a:pt x="6544078" y="0"/>
                </a:cubicBezTo>
                <a:cubicBezTo>
                  <a:pt x="6777353" y="39274"/>
                  <a:pt x="6965139" y="195528"/>
                  <a:pt x="6915150" y="309395"/>
                </a:cubicBezTo>
                <a:cubicBezTo>
                  <a:pt x="6871808" y="794892"/>
                  <a:pt x="6982846" y="2379508"/>
                  <a:pt x="6915150" y="2802293"/>
                </a:cubicBezTo>
                <a:cubicBezTo>
                  <a:pt x="6867255" y="2980607"/>
                  <a:pt x="6716411" y="3089705"/>
                  <a:pt x="6544078" y="3111689"/>
                </a:cubicBezTo>
                <a:cubicBezTo>
                  <a:pt x="3329139" y="3181050"/>
                  <a:pt x="2604665" y="3062313"/>
                  <a:pt x="371071" y="3111689"/>
                </a:cubicBezTo>
                <a:cubicBezTo>
                  <a:pt x="170880" y="3051026"/>
                  <a:pt x="-43631" y="2997560"/>
                  <a:pt x="0" y="2802293"/>
                </a:cubicBezTo>
                <a:cubicBezTo>
                  <a:pt x="-6256" y="2591542"/>
                  <a:pt x="117007" y="932916"/>
                  <a:pt x="0" y="309395"/>
                </a:cubicBezTo>
                <a:close/>
              </a:path>
              <a:path w="6915150" h="3111689" stroke="0" extrusionOk="0">
                <a:moveTo>
                  <a:pt x="0" y="309395"/>
                </a:moveTo>
                <a:cubicBezTo>
                  <a:pt x="-17728" y="176997"/>
                  <a:pt x="170898" y="-6696"/>
                  <a:pt x="371071" y="0"/>
                </a:cubicBezTo>
                <a:cubicBezTo>
                  <a:pt x="2302200" y="407410"/>
                  <a:pt x="4066672" y="-10564"/>
                  <a:pt x="6544078" y="0"/>
                </a:cubicBezTo>
                <a:cubicBezTo>
                  <a:pt x="6762732" y="56218"/>
                  <a:pt x="6888953" y="171676"/>
                  <a:pt x="6915150" y="309395"/>
                </a:cubicBezTo>
                <a:cubicBezTo>
                  <a:pt x="6937942" y="544957"/>
                  <a:pt x="6920919" y="2492293"/>
                  <a:pt x="6915150" y="2802293"/>
                </a:cubicBezTo>
                <a:cubicBezTo>
                  <a:pt x="6952505" y="2990529"/>
                  <a:pt x="6743391" y="3135340"/>
                  <a:pt x="6544078" y="3111689"/>
                </a:cubicBezTo>
                <a:cubicBezTo>
                  <a:pt x="4153371" y="3441433"/>
                  <a:pt x="1428008" y="2897950"/>
                  <a:pt x="371071" y="3111689"/>
                </a:cubicBezTo>
                <a:cubicBezTo>
                  <a:pt x="192357" y="3113236"/>
                  <a:pt x="-5470" y="2941228"/>
                  <a:pt x="0" y="2802293"/>
                </a:cubicBezTo>
                <a:cubicBezTo>
                  <a:pt x="68863" y="1808365"/>
                  <a:pt x="-12485" y="1431970"/>
                  <a:pt x="0" y="309395"/>
                </a:cubicBezTo>
                <a:close/>
              </a:path>
              <a:path w="6915150" h="3111689" fill="none" stroke="0" extrusionOk="0">
                <a:moveTo>
                  <a:pt x="0" y="309395"/>
                </a:moveTo>
                <a:cubicBezTo>
                  <a:pt x="-36587" y="150672"/>
                  <a:pt x="158004" y="-20477"/>
                  <a:pt x="371071" y="0"/>
                </a:cubicBezTo>
                <a:cubicBezTo>
                  <a:pt x="2539643" y="-49205"/>
                  <a:pt x="4598958" y="-18173"/>
                  <a:pt x="6544078" y="0"/>
                </a:cubicBezTo>
                <a:cubicBezTo>
                  <a:pt x="6738906" y="15970"/>
                  <a:pt x="6952488" y="149773"/>
                  <a:pt x="6915150" y="309395"/>
                </a:cubicBezTo>
                <a:cubicBezTo>
                  <a:pt x="6761938" y="809047"/>
                  <a:pt x="7044482" y="2538566"/>
                  <a:pt x="6915150" y="2802293"/>
                </a:cubicBezTo>
                <a:cubicBezTo>
                  <a:pt x="6915143" y="2973158"/>
                  <a:pt x="6750916" y="3101945"/>
                  <a:pt x="6544078" y="3111689"/>
                </a:cubicBezTo>
                <a:cubicBezTo>
                  <a:pt x="3540946" y="3216084"/>
                  <a:pt x="2581610" y="3221927"/>
                  <a:pt x="371071" y="3111689"/>
                </a:cubicBezTo>
                <a:cubicBezTo>
                  <a:pt x="186251" y="3090872"/>
                  <a:pt x="-5346" y="3003984"/>
                  <a:pt x="0" y="2802293"/>
                </a:cubicBezTo>
                <a:cubicBezTo>
                  <a:pt x="99912" y="2550261"/>
                  <a:pt x="101563" y="938386"/>
                  <a:pt x="0" y="309395"/>
                </a:cubicBezTo>
                <a:close/>
              </a:path>
              <a:path w="6915150" h="3111689" fill="none" stroke="0" extrusionOk="0">
                <a:moveTo>
                  <a:pt x="0" y="309395"/>
                </a:moveTo>
                <a:cubicBezTo>
                  <a:pt x="-70063" y="115451"/>
                  <a:pt x="162746" y="31446"/>
                  <a:pt x="371071" y="0"/>
                </a:cubicBezTo>
                <a:cubicBezTo>
                  <a:pt x="2548516" y="359869"/>
                  <a:pt x="4505316" y="296546"/>
                  <a:pt x="6544078" y="0"/>
                </a:cubicBezTo>
                <a:cubicBezTo>
                  <a:pt x="6766370" y="41738"/>
                  <a:pt x="6944918" y="192073"/>
                  <a:pt x="6915150" y="309395"/>
                </a:cubicBezTo>
                <a:cubicBezTo>
                  <a:pt x="6787859" y="804396"/>
                  <a:pt x="6993302" y="2455547"/>
                  <a:pt x="6915150" y="2802293"/>
                </a:cubicBezTo>
                <a:cubicBezTo>
                  <a:pt x="6905705" y="2977313"/>
                  <a:pt x="6740483" y="3075056"/>
                  <a:pt x="6544078" y="3111689"/>
                </a:cubicBezTo>
                <a:cubicBezTo>
                  <a:pt x="3212833" y="3161701"/>
                  <a:pt x="2623451" y="3185865"/>
                  <a:pt x="371071" y="3111689"/>
                </a:cubicBezTo>
                <a:cubicBezTo>
                  <a:pt x="166346" y="3031311"/>
                  <a:pt x="-36114" y="3000264"/>
                  <a:pt x="0" y="2802293"/>
                </a:cubicBezTo>
                <a:cubicBezTo>
                  <a:pt x="100521" y="2556896"/>
                  <a:pt x="124158" y="909815"/>
                  <a:pt x="0" y="309395"/>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Bà chăm chút, giữ gìn chùm cam để dành tặng cho con cháu và tình cảm yêu thương của cháu đối với bà. </a:t>
            </a: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3066304" y="2148127"/>
            <a:ext cx="668008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Tuổi thơ với những cảnh vật tươi đẹp đã góp phần nuôi dưỡng, chắp cánh cho mỗi người trên con đường bước tới tương lai.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38" y="3409772"/>
            <a:ext cx="2812304" cy="2985050"/>
          </a:xfrm>
          <a:prstGeom prst="rect">
            <a:avLst/>
          </a:prstGeom>
        </p:spPr>
      </p:pic>
      <p:pic>
        <p:nvPicPr>
          <p:cNvPr id="11" name="Picture 10"/>
          <p:cNvPicPr>
            <a:picLocks noChangeAspect="1"/>
          </p:cNvPicPr>
          <p:nvPr/>
        </p:nvPicPr>
        <p:blipFill>
          <a:blip r:embed="rId3"/>
          <a:stretch>
            <a:fillRect/>
          </a:stretch>
        </p:blipFill>
        <p:spPr>
          <a:xfrm>
            <a:off x="9811533" y="3548511"/>
            <a:ext cx="2231706" cy="2823629"/>
          </a:xfrm>
          <a:prstGeom prst="rect">
            <a:avLst/>
          </a:prstGeom>
        </p:spPr>
      </p:pic>
      <p:pic>
        <p:nvPicPr>
          <p:cNvPr id="2" name="Picture 1"/>
          <p:cNvPicPr>
            <a:picLocks noChangeAspect="1"/>
          </p:cNvPicPr>
          <p:nvPr/>
        </p:nvPicPr>
        <p:blipFill>
          <a:blip r:embed="rId4"/>
          <a:stretch>
            <a:fillRect/>
          </a:stretch>
        </p:blipFill>
        <p:spPr>
          <a:xfrm>
            <a:off x="0" y="335736"/>
            <a:ext cx="12192000" cy="15910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Hình ảnh 9" descr="Ảnh có chứa vòng tròn&#10;&#10;Mô tả được tạo tự động"/>
          <p:cNvPicPr>
            <a:picLocks noChangeAspect="1"/>
          </p:cNvPicPr>
          <p:nvPr/>
        </p:nvPicPr>
        <p:blipFill>
          <a:blip r:embed="rId2"/>
          <a:stretch>
            <a:fillRect/>
          </a:stretch>
        </p:blipFill>
        <p:spPr>
          <a:xfrm>
            <a:off x="2324605" y="1079568"/>
            <a:ext cx="7164772" cy="4652449"/>
          </a:xfrm>
          <a:prstGeom prst="rect">
            <a:avLst/>
          </a:prstGeom>
        </p:spPr>
      </p:pic>
      <p:sp>
        <p:nvSpPr>
          <p:cNvPr id="3" name="TextBox 9"/>
          <p:cNvSpPr txBox="1"/>
          <p:nvPr/>
        </p:nvSpPr>
        <p:spPr>
          <a:xfrm>
            <a:off x="2813263" y="2005408"/>
            <a:ext cx="6187455" cy="304698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defRPr/>
            </a:pPr>
            <a:r>
              <a:rPr kumimoji="0" lang="en-US" sz="9600" b="1" i="0" u="none" strike="noStrike" kern="0" cap="none" spc="0" normalizeH="0" baseline="0" noProof="0" dirty="0" err="1">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rPr>
              <a:t>Luyện</a:t>
            </a:r>
            <a:r>
              <a:rPr kumimoji="0" lang="en-US" sz="9600" b="1" i="0" u="none" strike="noStrike" kern="0" cap="none" spc="0" normalizeH="0" baseline="0" noProof="0" dirty="0">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rPr>
              <a:t> </a:t>
            </a:r>
            <a:endParaRPr kumimoji="0" lang="en-US" sz="9600" b="1" i="0" u="none" strike="noStrike" kern="0" cap="none" spc="0" normalizeH="0" baseline="0" noProof="0" dirty="0">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endParaRPr>
          </a:p>
          <a:p>
            <a:pPr marL="0" marR="0" lvl="0" indent="0" algn="ctr" defTabSz="685800" rtl="0" eaLnBrk="1" fontAlgn="auto" latinLnBrk="0" hangingPunct="1">
              <a:spcBef>
                <a:spcPts val="0"/>
              </a:spcBef>
              <a:spcAft>
                <a:spcPts val="0"/>
              </a:spcAft>
              <a:buClrTx/>
              <a:buSzTx/>
              <a:buFontTx/>
              <a:buNone/>
              <a:defRPr/>
            </a:pPr>
            <a:r>
              <a:rPr kumimoji="0" lang="en-US" sz="9600" b="1" i="0" u="none" strike="noStrike" kern="0" cap="none" spc="0" normalizeH="0" baseline="0" noProof="0" dirty="0" err="1">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rPr>
              <a:t>đọc</a:t>
            </a:r>
            <a:r>
              <a:rPr kumimoji="0" lang="en-US" sz="9600" b="1" i="0" u="none" strike="noStrike" kern="0" cap="none" spc="0" normalizeH="0" baseline="0" noProof="0" dirty="0">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rPr>
              <a:t> </a:t>
            </a:r>
            <a:r>
              <a:rPr kumimoji="0" lang="en-US" sz="9600" b="1" i="0" u="none" strike="noStrike" kern="0" cap="none" spc="0" normalizeH="0" baseline="0" noProof="0" dirty="0" err="1">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rPr>
              <a:t>lại</a:t>
            </a:r>
            <a:endParaRPr kumimoji="0" lang="en-US" sz="9600" b="1" i="0" u="none" strike="noStrike" kern="0" cap="none" spc="0" normalizeH="0" baseline="0" noProof="0" dirty="0">
              <a:ln w="28575">
                <a:solidFill>
                  <a:srgbClr val="002060"/>
                </a:solidFill>
                <a:prstDash val="solid"/>
              </a:ln>
              <a:gradFill>
                <a:gsLst>
                  <a:gs pos="25678">
                    <a:srgbClr val="FFC000"/>
                  </a:gs>
                  <a:gs pos="0">
                    <a:srgbClr val="FF0000"/>
                  </a:gs>
                  <a:gs pos="54000">
                    <a:srgbClr val="FFFF00"/>
                  </a:gs>
                  <a:gs pos="83000">
                    <a:srgbClr val="92D050"/>
                  </a:gs>
                  <a:gs pos="100000">
                    <a:srgbClr val="00B0F0"/>
                  </a:gs>
                </a:gsLst>
                <a:lin ang="0" scaled="1"/>
              </a:gra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4" name="Title 1"/>
          <p:cNvSpPr txBox="1"/>
          <p:nvPr/>
        </p:nvSpPr>
        <p:spPr>
          <a:xfrm>
            <a:off x="4521476" y="1079566"/>
            <a:ext cx="3149048"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err="1">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Hoạt</a:t>
            </a:r>
            <a:r>
              <a:rPr lang="en-US" sz="6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 </a:t>
            </a:r>
            <a:r>
              <a:rPr lang="en-US" sz="6000" b="1" dirty="0" err="1">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động</a:t>
            </a:r>
            <a:endParaRPr lang="en-US" sz="6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pic>
        <p:nvPicPr>
          <p:cNvPr id="5" name="Picture 4"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7" name="Title 1"/>
          <p:cNvSpPr txBox="1"/>
          <p:nvPr/>
        </p:nvSpPr>
        <p:spPr>
          <a:xfrm>
            <a:off x="0" y="-228189"/>
            <a:ext cx="12192000"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Nhắc lại nội dung, ý nghĩa của bài đọc</a:t>
            </a:r>
            <a:endParaRPr lang="en-US" sz="66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8" name="Rectangle: Rounded Corners 7"/>
          <p:cNvSpPr/>
          <p:nvPr/>
        </p:nvSpPr>
        <p:spPr>
          <a:xfrm>
            <a:off x="2948770" y="1856096"/>
            <a:ext cx="6915150" cy="3111689"/>
          </a:xfrm>
          <a:custGeom>
            <a:avLst/>
            <a:gdLst>
              <a:gd name="connsiteX0" fmla="*/ 0 w 6915150"/>
              <a:gd name="connsiteY0" fmla="*/ 309395 h 3111689"/>
              <a:gd name="connsiteX1" fmla="*/ 371071 w 6915150"/>
              <a:gd name="connsiteY1" fmla="*/ 0 h 3111689"/>
              <a:gd name="connsiteX2" fmla="*/ 6544078 w 6915150"/>
              <a:gd name="connsiteY2" fmla="*/ 0 h 3111689"/>
              <a:gd name="connsiteX3" fmla="*/ 6915150 w 6915150"/>
              <a:gd name="connsiteY3" fmla="*/ 309395 h 3111689"/>
              <a:gd name="connsiteX4" fmla="*/ 6915150 w 6915150"/>
              <a:gd name="connsiteY4" fmla="*/ 2802293 h 3111689"/>
              <a:gd name="connsiteX5" fmla="*/ 6544078 w 6915150"/>
              <a:gd name="connsiteY5" fmla="*/ 3111689 h 3111689"/>
              <a:gd name="connsiteX6" fmla="*/ 371071 w 6915150"/>
              <a:gd name="connsiteY6" fmla="*/ 3111689 h 3111689"/>
              <a:gd name="connsiteX7" fmla="*/ 0 w 6915150"/>
              <a:gd name="connsiteY7" fmla="*/ 2802293 h 3111689"/>
              <a:gd name="connsiteX8" fmla="*/ 0 w 6915150"/>
              <a:gd name="connsiteY8" fmla="*/ 309395 h 3111689"/>
              <a:gd name="connsiteX0-1" fmla="*/ 0 w 6915150"/>
              <a:gd name="connsiteY0-2" fmla="*/ 309395 h 3111689"/>
              <a:gd name="connsiteX1-3" fmla="*/ 371071 w 6915150"/>
              <a:gd name="connsiteY1-4" fmla="*/ 0 h 3111689"/>
              <a:gd name="connsiteX2-5" fmla="*/ 6544078 w 6915150"/>
              <a:gd name="connsiteY2-6" fmla="*/ 0 h 3111689"/>
              <a:gd name="connsiteX3-7" fmla="*/ 6915150 w 6915150"/>
              <a:gd name="connsiteY3-8" fmla="*/ 309395 h 3111689"/>
              <a:gd name="connsiteX4-9" fmla="*/ 6915150 w 6915150"/>
              <a:gd name="connsiteY4-10" fmla="*/ 2802293 h 3111689"/>
              <a:gd name="connsiteX5-11" fmla="*/ 6544078 w 6915150"/>
              <a:gd name="connsiteY5-12" fmla="*/ 3111689 h 3111689"/>
              <a:gd name="connsiteX6-13" fmla="*/ 371071 w 6915150"/>
              <a:gd name="connsiteY6-14" fmla="*/ 3111689 h 3111689"/>
              <a:gd name="connsiteX7-15" fmla="*/ 0 w 6915150"/>
              <a:gd name="connsiteY7-16" fmla="*/ 2802293 h 3111689"/>
              <a:gd name="connsiteX8-17" fmla="*/ 0 w 6915150"/>
              <a:gd name="connsiteY8-18" fmla="*/ 309395 h 3111689"/>
              <a:gd name="connsiteX0-19" fmla="*/ 0 w 6915150"/>
              <a:gd name="connsiteY0-20" fmla="*/ 309395 h 3111689"/>
              <a:gd name="connsiteX1-21" fmla="*/ 371071 w 6915150"/>
              <a:gd name="connsiteY1-22" fmla="*/ 0 h 3111689"/>
              <a:gd name="connsiteX2-23" fmla="*/ 6544078 w 6915150"/>
              <a:gd name="connsiteY2-24" fmla="*/ 0 h 3111689"/>
              <a:gd name="connsiteX3-25" fmla="*/ 6915150 w 6915150"/>
              <a:gd name="connsiteY3-26" fmla="*/ 309395 h 3111689"/>
              <a:gd name="connsiteX4-27" fmla="*/ 6915150 w 6915150"/>
              <a:gd name="connsiteY4-28" fmla="*/ 2802293 h 3111689"/>
              <a:gd name="connsiteX5-29" fmla="*/ 6544078 w 6915150"/>
              <a:gd name="connsiteY5-30" fmla="*/ 3111689 h 3111689"/>
              <a:gd name="connsiteX6-31" fmla="*/ 371071 w 6915150"/>
              <a:gd name="connsiteY6-32" fmla="*/ 3111689 h 3111689"/>
              <a:gd name="connsiteX7-33" fmla="*/ 0 w 6915150"/>
              <a:gd name="connsiteY7-34" fmla="*/ 2802293 h 3111689"/>
              <a:gd name="connsiteX8-35" fmla="*/ 0 w 6915150"/>
              <a:gd name="connsiteY8-36" fmla="*/ 309395 h 31116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915150" h="3111689" fill="none" extrusionOk="0">
                <a:moveTo>
                  <a:pt x="0" y="309395"/>
                </a:moveTo>
                <a:cubicBezTo>
                  <a:pt x="-66249" y="128459"/>
                  <a:pt x="197492" y="23425"/>
                  <a:pt x="371071" y="0"/>
                </a:cubicBezTo>
                <a:cubicBezTo>
                  <a:pt x="2270018" y="346760"/>
                  <a:pt x="4659518" y="645983"/>
                  <a:pt x="6544078" y="0"/>
                </a:cubicBezTo>
                <a:cubicBezTo>
                  <a:pt x="6777353" y="39274"/>
                  <a:pt x="6965139" y="195528"/>
                  <a:pt x="6915150" y="309395"/>
                </a:cubicBezTo>
                <a:cubicBezTo>
                  <a:pt x="6871808" y="794892"/>
                  <a:pt x="6982846" y="2379508"/>
                  <a:pt x="6915150" y="2802293"/>
                </a:cubicBezTo>
                <a:cubicBezTo>
                  <a:pt x="6867255" y="2980607"/>
                  <a:pt x="6716411" y="3089705"/>
                  <a:pt x="6544078" y="3111689"/>
                </a:cubicBezTo>
                <a:cubicBezTo>
                  <a:pt x="3329139" y="3181050"/>
                  <a:pt x="2604665" y="3062313"/>
                  <a:pt x="371071" y="3111689"/>
                </a:cubicBezTo>
                <a:cubicBezTo>
                  <a:pt x="170880" y="3051026"/>
                  <a:pt x="-43631" y="2997560"/>
                  <a:pt x="0" y="2802293"/>
                </a:cubicBezTo>
                <a:cubicBezTo>
                  <a:pt x="-6256" y="2591542"/>
                  <a:pt x="117007" y="932916"/>
                  <a:pt x="0" y="309395"/>
                </a:cubicBezTo>
                <a:close/>
              </a:path>
              <a:path w="6915150" h="3111689" stroke="0" extrusionOk="0">
                <a:moveTo>
                  <a:pt x="0" y="309395"/>
                </a:moveTo>
                <a:cubicBezTo>
                  <a:pt x="-17728" y="176997"/>
                  <a:pt x="170898" y="-6696"/>
                  <a:pt x="371071" y="0"/>
                </a:cubicBezTo>
                <a:cubicBezTo>
                  <a:pt x="2302200" y="407410"/>
                  <a:pt x="4066672" y="-10564"/>
                  <a:pt x="6544078" y="0"/>
                </a:cubicBezTo>
                <a:cubicBezTo>
                  <a:pt x="6762732" y="56218"/>
                  <a:pt x="6888953" y="171676"/>
                  <a:pt x="6915150" y="309395"/>
                </a:cubicBezTo>
                <a:cubicBezTo>
                  <a:pt x="6937942" y="544957"/>
                  <a:pt x="6920919" y="2492293"/>
                  <a:pt x="6915150" y="2802293"/>
                </a:cubicBezTo>
                <a:cubicBezTo>
                  <a:pt x="6952505" y="2990529"/>
                  <a:pt x="6743391" y="3135340"/>
                  <a:pt x="6544078" y="3111689"/>
                </a:cubicBezTo>
                <a:cubicBezTo>
                  <a:pt x="4153371" y="3441433"/>
                  <a:pt x="1428008" y="2897950"/>
                  <a:pt x="371071" y="3111689"/>
                </a:cubicBezTo>
                <a:cubicBezTo>
                  <a:pt x="192357" y="3113236"/>
                  <a:pt x="-5470" y="2941228"/>
                  <a:pt x="0" y="2802293"/>
                </a:cubicBezTo>
                <a:cubicBezTo>
                  <a:pt x="68863" y="1808365"/>
                  <a:pt x="-12485" y="1431970"/>
                  <a:pt x="0" y="309395"/>
                </a:cubicBezTo>
                <a:close/>
              </a:path>
              <a:path w="6915150" h="3111689" fill="none" stroke="0" extrusionOk="0">
                <a:moveTo>
                  <a:pt x="0" y="309395"/>
                </a:moveTo>
                <a:cubicBezTo>
                  <a:pt x="-36587" y="150672"/>
                  <a:pt x="158004" y="-20477"/>
                  <a:pt x="371071" y="0"/>
                </a:cubicBezTo>
                <a:cubicBezTo>
                  <a:pt x="2539643" y="-49205"/>
                  <a:pt x="4598958" y="-18173"/>
                  <a:pt x="6544078" y="0"/>
                </a:cubicBezTo>
                <a:cubicBezTo>
                  <a:pt x="6738906" y="15970"/>
                  <a:pt x="6952488" y="149773"/>
                  <a:pt x="6915150" y="309395"/>
                </a:cubicBezTo>
                <a:cubicBezTo>
                  <a:pt x="6761938" y="809047"/>
                  <a:pt x="7044482" y="2538566"/>
                  <a:pt x="6915150" y="2802293"/>
                </a:cubicBezTo>
                <a:cubicBezTo>
                  <a:pt x="6915143" y="2973158"/>
                  <a:pt x="6750916" y="3101945"/>
                  <a:pt x="6544078" y="3111689"/>
                </a:cubicBezTo>
                <a:cubicBezTo>
                  <a:pt x="3540946" y="3216084"/>
                  <a:pt x="2581610" y="3221927"/>
                  <a:pt x="371071" y="3111689"/>
                </a:cubicBezTo>
                <a:cubicBezTo>
                  <a:pt x="186251" y="3090872"/>
                  <a:pt x="-5346" y="3003984"/>
                  <a:pt x="0" y="2802293"/>
                </a:cubicBezTo>
                <a:cubicBezTo>
                  <a:pt x="99912" y="2550261"/>
                  <a:pt x="101563" y="938386"/>
                  <a:pt x="0" y="309395"/>
                </a:cubicBezTo>
                <a:close/>
              </a:path>
              <a:path w="6915150" h="3111689" fill="none" stroke="0" extrusionOk="0">
                <a:moveTo>
                  <a:pt x="0" y="309395"/>
                </a:moveTo>
                <a:cubicBezTo>
                  <a:pt x="-70063" y="115451"/>
                  <a:pt x="162746" y="31446"/>
                  <a:pt x="371071" y="0"/>
                </a:cubicBezTo>
                <a:cubicBezTo>
                  <a:pt x="2548516" y="359869"/>
                  <a:pt x="4505316" y="296546"/>
                  <a:pt x="6544078" y="0"/>
                </a:cubicBezTo>
                <a:cubicBezTo>
                  <a:pt x="6766370" y="41738"/>
                  <a:pt x="6944918" y="192073"/>
                  <a:pt x="6915150" y="309395"/>
                </a:cubicBezTo>
                <a:cubicBezTo>
                  <a:pt x="6787859" y="804396"/>
                  <a:pt x="6993302" y="2455547"/>
                  <a:pt x="6915150" y="2802293"/>
                </a:cubicBezTo>
                <a:cubicBezTo>
                  <a:pt x="6905705" y="2977313"/>
                  <a:pt x="6740483" y="3075056"/>
                  <a:pt x="6544078" y="3111689"/>
                </a:cubicBezTo>
                <a:cubicBezTo>
                  <a:pt x="3212833" y="3161701"/>
                  <a:pt x="2623451" y="3185865"/>
                  <a:pt x="371071" y="3111689"/>
                </a:cubicBezTo>
                <a:cubicBezTo>
                  <a:pt x="166346" y="3031311"/>
                  <a:pt x="-36114" y="3000264"/>
                  <a:pt x="0" y="2802293"/>
                </a:cubicBezTo>
                <a:cubicBezTo>
                  <a:pt x="100521" y="2556896"/>
                  <a:pt x="124158" y="909815"/>
                  <a:pt x="0" y="309395"/>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t>Bà chăm chút, giữ gìn chùm cam để dành tặng cho con cháu và tình cảm yêu thương của cháu đối với bà. </a:t>
            </a:r>
            <a:endParaRPr lang="vi-VN" sz="1600" dirty="0"/>
          </a:p>
        </p:txBody>
      </p:sp>
      <p:sp>
        <p:nvSpPr>
          <p:cNvPr id="9" name="TextBox 8"/>
          <p:cNvSpPr txBox="1"/>
          <p:nvPr/>
        </p:nvSpPr>
        <p:spPr>
          <a:xfrm>
            <a:off x="3066304" y="2394349"/>
            <a:ext cx="6680082" cy="2308324"/>
          </a:xfrm>
          <a:prstGeom prst="rect">
            <a:avLst/>
          </a:prstGeom>
          <a:noFill/>
        </p:spPr>
        <p:txBody>
          <a:bodyPr wrap="square" rtlCol="0">
            <a:spAutoFit/>
          </a:bodyPr>
          <a:lstStyle/>
          <a:p>
            <a:pPr algn="just"/>
            <a:r>
              <a:rPr lang="vi-VN" sz="3600">
                <a:solidFill>
                  <a:srgbClr val="FF0000"/>
                </a:solidFill>
                <a:latin typeface="Calibri" panose="020F0502020204030204" pitchFamily="34" charset="0"/>
                <a:ea typeface="Calibri" panose="020F0502020204030204" pitchFamily="34" charset="0"/>
                <a:cs typeface="Calibri" panose="020F0502020204030204" pitchFamily="34" charset="0"/>
              </a:rPr>
              <a:t>Con đường bước đến ngày mai của bạn nhỏ gắn với những năm tháng tuổi thơ, với cảnh vật mùa thu và những người thân. </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38" y="3409772"/>
            <a:ext cx="2812304" cy="2985050"/>
          </a:xfrm>
          <a:prstGeom prst="rect">
            <a:avLst/>
          </a:prstGeom>
        </p:spPr>
      </p:pic>
      <p:pic>
        <p:nvPicPr>
          <p:cNvPr id="11" name="Picture 10"/>
          <p:cNvPicPr>
            <a:picLocks noChangeAspect="1"/>
          </p:cNvPicPr>
          <p:nvPr/>
        </p:nvPicPr>
        <p:blipFill>
          <a:blip r:embed="rId3"/>
          <a:stretch>
            <a:fillRect/>
          </a:stretch>
        </p:blipFill>
        <p:spPr>
          <a:xfrm>
            <a:off x="9811533" y="3548511"/>
            <a:ext cx="2231706" cy="28236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7" name="Title 1"/>
          <p:cNvSpPr txBox="1"/>
          <p:nvPr/>
        </p:nvSpPr>
        <p:spPr>
          <a:xfrm>
            <a:off x="0" y="-228189"/>
            <a:ext cx="12192000"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vi-VN" sz="66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Nhắc lại nội dung, ý nghĩa của bài đọc</a:t>
            </a:r>
            <a:endParaRPr kumimoji="0" lang="en-US" sz="66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8" name="Rectangle: Rounded Corners 7"/>
          <p:cNvSpPr/>
          <p:nvPr/>
        </p:nvSpPr>
        <p:spPr>
          <a:xfrm>
            <a:off x="2948770" y="1856096"/>
            <a:ext cx="6915150" cy="3111689"/>
          </a:xfrm>
          <a:custGeom>
            <a:avLst/>
            <a:gdLst>
              <a:gd name="connsiteX0" fmla="*/ 0 w 6915150"/>
              <a:gd name="connsiteY0" fmla="*/ 309395 h 3111689"/>
              <a:gd name="connsiteX1" fmla="*/ 371071 w 6915150"/>
              <a:gd name="connsiteY1" fmla="*/ 0 h 3111689"/>
              <a:gd name="connsiteX2" fmla="*/ 6544078 w 6915150"/>
              <a:gd name="connsiteY2" fmla="*/ 0 h 3111689"/>
              <a:gd name="connsiteX3" fmla="*/ 6915150 w 6915150"/>
              <a:gd name="connsiteY3" fmla="*/ 309395 h 3111689"/>
              <a:gd name="connsiteX4" fmla="*/ 6915150 w 6915150"/>
              <a:gd name="connsiteY4" fmla="*/ 2802293 h 3111689"/>
              <a:gd name="connsiteX5" fmla="*/ 6544078 w 6915150"/>
              <a:gd name="connsiteY5" fmla="*/ 3111689 h 3111689"/>
              <a:gd name="connsiteX6" fmla="*/ 371071 w 6915150"/>
              <a:gd name="connsiteY6" fmla="*/ 3111689 h 3111689"/>
              <a:gd name="connsiteX7" fmla="*/ 0 w 6915150"/>
              <a:gd name="connsiteY7" fmla="*/ 2802293 h 3111689"/>
              <a:gd name="connsiteX8" fmla="*/ 0 w 6915150"/>
              <a:gd name="connsiteY8" fmla="*/ 309395 h 3111689"/>
              <a:gd name="connsiteX0-1" fmla="*/ 0 w 6915150"/>
              <a:gd name="connsiteY0-2" fmla="*/ 309395 h 3111689"/>
              <a:gd name="connsiteX1-3" fmla="*/ 371071 w 6915150"/>
              <a:gd name="connsiteY1-4" fmla="*/ 0 h 3111689"/>
              <a:gd name="connsiteX2-5" fmla="*/ 6544078 w 6915150"/>
              <a:gd name="connsiteY2-6" fmla="*/ 0 h 3111689"/>
              <a:gd name="connsiteX3-7" fmla="*/ 6915150 w 6915150"/>
              <a:gd name="connsiteY3-8" fmla="*/ 309395 h 3111689"/>
              <a:gd name="connsiteX4-9" fmla="*/ 6915150 w 6915150"/>
              <a:gd name="connsiteY4-10" fmla="*/ 2802293 h 3111689"/>
              <a:gd name="connsiteX5-11" fmla="*/ 6544078 w 6915150"/>
              <a:gd name="connsiteY5-12" fmla="*/ 3111689 h 3111689"/>
              <a:gd name="connsiteX6-13" fmla="*/ 371071 w 6915150"/>
              <a:gd name="connsiteY6-14" fmla="*/ 3111689 h 3111689"/>
              <a:gd name="connsiteX7-15" fmla="*/ 0 w 6915150"/>
              <a:gd name="connsiteY7-16" fmla="*/ 2802293 h 3111689"/>
              <a:gd name="connsiteX8-17" fmla="*/ 0 w 6915150"/>
              <a:gd name="connsiteY8-18" fmla="*/ 309395 h 3111689"/>
              <a:gd name="connsiteX0-19" fmla="*/ 0 w 6915150"/>
              <a:gd name="connsiteY0-20" fmla="*/ 309395 h 3111689"/>
              <a:gd name="connsiteX1-21" fmla="*/ 371071 w 6915150"/>
              <a:gd name="connsiteY1-22" fmla="*/ 0 h 3111689"/>
              <a:gd name="connsiteX2-23" fmla="*/ 6544078 w 6915150"/>
              <a:gd name="connsiteY2-24" fmla="*/ 0 h 3111689"/>
              <a:gd name="connsiteX3-25" fmla="*/ 6915150 w 6915150"/>
              <a:gd name="connsiteY3-26" fmla="*/ 309395 h 3111689"/>
              <a:gd name="connsiteX4-27" fmla="*/ 6915150 w 6915150"/>
              <a:gd name="connsiteY4-28" fmla="*/ 2802293 h 3111689"/>
              <a:gd name="connsiteX5-29" fmla="*/ 6544078 w 6915150"/>
              <a:gd name="connsiteY5-30" fmla="*/ 3111689 h 3111689"/>
              <a:gd name="connsiteX6-31" fmla="*/ 371071 w 6915150"/>
              <a:gd name="connsiteY6-32" fmla="*/ 3111689 h 3111689"/>
              <a:gd name="connsiteX7-33" fmla="*/ 0 w 6915150"/>
              <a:gd name="connsiteY7-34" fmla="*/ 2802293 h 3111689"/>
              <a:gd name="connsiteX8-35" fmla="*/ 0 w 6915150"/>
              <a:gd name="connsiteY8-36" fmla="*/ 309395 h 31116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915150" h="3111689" fill="none" extrusionOk="0">
                <a:moveTo>
                  <a:pt x="0" y="309395"/>
                </a:moveTo>
                <a:cubicBezTo>
                  <a:pt x="-66249" y="128459"/>
                  <a:pt x="197492" y="23425"/>
                  <a:pt x="371071" y="0"/>
                </a:cubicBezTo>
                <a:cubicBezTo>
                  <a:pt x="2270018" y="346760"/>
                  <a:pt x="4659518" y="645983"/>
                  <a:pt x="6544078" y="0"/>
                </a:cubicBezTo>
                <a:cubicBezTo>
                  <a:pt x="6777353" y="39274"/>
                  <a:pt x="6965139" y="195528"/>
                  <a:pt x="6915150" y="309395"/>
                </a:cubicBezTo>
                <a:cubicBezTo>
                  <a:pt x="6871808" y="794892"/>
                  <a:pt x="6982846" y="2379508"/>
                  <a:pt x="6915150" y="2802293"/>
                </a:cubicBezTo>
                <a:cubicBezTo>
                  <a:pt x="6867255" y="2980607"/>
                  <a:pt x="6716411" y="3089705"/>
                  <a:pt x="6544078" y="3111689"/>
                </a:cubicBezTo>
                <a:cubicBezTo>
                  <a:pt x="3329139" y="3181050"/>
                  <a:pt x="2604665" y="3062313"/>
                  <a:pt x="371071" y="3111689"/>
                </a:cubicBezTo>
                <a:cubicBezTo>
                  <a:pt x="170880" y="3051026"/>
                  <a:pt x="-43631" y="2997560"/>
                  <a:pt x="0" y="2802293"/>
                </a:cubicBezTo>
                <a:cubicBezTo>
                  <a:pt x="-6256" y="2591542"/>
                  <a:pt x="117007" y="932916"/>
                  <a:pt x="0" y="309395"/>
                </a:cubicBezTo>
                <a:close/>
              </a:path>
              <a:path w="6915150" h="3111689" stroke="0" extrusionOk="0">
                <a:moveTo>
                  <a:pt x="0" y="309395"/>
                </a:moveTo>
                <a:cubicBezTo>
                  <a:pt x="-17728" y="176997"/>
                  <a:pt x="170898" y="-6696"/>
                  <a:pt x="371071" y="0"/>
                </a:cubicBezTo>
                <a:cubicBezTo>
                  <a:pt x="2302200" y="407410"/>
                  <a:pt x="4066672" y="-10564"/>
                  <a:pt x="6544078" y="0"/>
                </a:cubicBezTo>
                <a:cubicBezTo>
                  <a:pt x="6762732" y="56218"/>
                  <a:pt x="6888953" y="171676"/>
                  <a:pt x="6915150" y="309395"/>
                </a:cubicBezTo>
                <a:cubicBezTo>
                  <a:pt x="6937942" y="544957"/>
                  <a:pt x="6920919" y="2492293"/>
                  <a:pt x="6915150" y="2802293"/>
                </a:cubicBezTo>
                <a:cubicBezTo>
                  <a:pt x="6952505" y="2990529"/>
                  <a:pt x="6743391" y="3135340"/>
                  <a:pt x="6544078" y="3111689"/>
                </a:cubicBezTo>
                <a:cubicBezTo>
                  <a:pt x="4153371" y="3441433"/>
                  <a:pt x="1428008" y="2897950"/>
                  <a:pt x="371071" y="3111689"/>
                </a:cubicBezTo>
                <a:cubicBezTo>
                  <a:pt x="192357" y="3113236"/>
                  <a:pt x="-5470" y="2941228"/>
                  <a:pt x="0" y="2802293"/>
                </a:cubicBezTo>
                <a:cubicBezTo>
                  <a:pt x="68863" y="1808365"/>
                  <a:pt x="-12485" y="1431970"/>
                  <a:pt x="0" y="309395"/>
                </a:cubicBezTo>
                <a:close/>
              </a:path>
              <a:path w="6915150" h="3111689" fill="none" stroke="0" extrusionOk="0">
                <a:moveTo>
                  <a:pt x="0" y="309395"/>
                </a:moveTo>
                <a:cubicBezTo>
                  <a:pt x="-36587" y="150672"/>
                  <a:pt x="158004" y="-20477"/>
                  <a:pt x="371071" y="0"/>
                </a:cubicBezTo>
                <a:cubicBezTo>
                  <a:pt x="2539643" y="-49205"/>
                  <a:pt x="4598958" y="-18173"/>
                  <a:pt x="6544078" y="0"/>
                </a:cubicBezTo>
                <a:cubicBezTo>
                  <a:pt x="6738906" y="15970"/>
                  <a:pt x="6952488" y="149773"/>
                  <a:pt x="6915150" y="309395"/>
                </a:cubicBezTo>
                <a:cubicBezTo>
                  <a:pt x="6761938" y="809047"/>
                  <a:pt x="7044482" y="2538566"/>
                  <a:pt x="6915150" y="2802293"/>
                </a:cubicBezTo>
                <a:cubicBezTo>
                  <a:pt x="6915143" y="2973158"/>
                  <a:pt x="6750916" y="3101945"/>
                  <a:pt x="6544078" y="3111689"/>
                </a:cubicBezTo>
                <a:cubicBezTo>
                  <a:pt x="3540946" y="3216084"/>
                  <a:pt x="2581610" y="3221927"/>
                  <a:pt x="371071" y="3111689"/>
                </a:cubicBezTo>
                <a:cubicBezTo>
                  <a:pt x="186251" y="3090872"/>
                  <a:pt x="-5346" y="3003984"/>
                  <a:pt x="0" y="2802293"/>
                </a:cubicBezTo>
                <a:cubicBezTo>
                  <a:pt x="99912" y="2550261"/>
                  <a:pt x="101563" y="938386"/>
                  <a:pt x="0" y="309395"/>
                </a:cubicBezTo>
                <a:close/>
              </a:path>
              <a:path w="6915150" h="3111689" fill="none" stroke="0" extrusionOk="0">
                <a:moveTo>
                  <a:pt x="0" y="309395"/>
                </a:moveTo>
                <a:cubicBezTo>
                  <a:pt x="-70063" y="115451"/>
                  <a:pt x="162746" y="31446"/>
                  <a:pt x="371071" y="0"/>
                </a:cubicBezTo>
                <a:cubicBezTo>
                  <a:pt x="2548516" y="359869"/>
                  <a:pt x="4505316" y="296546"/>
                  <a:pt x="6544078" y="0"/>
                </a:cubicBezTo>
                <a:cubicBezTo>
                  <a:pt x="6766370" y="41738"/>
                  <a:pt x="6944918" y="192073"/>
                  <a:pt x="6915150" y="309395"/>
                </a:cubicBezTo>
                <a:cubicBezTo>
                  <a:pt x="6787859" y="804396"/>
                  <a:pt x="6993302" y="2455547"/>
                  <a:pt x="6915150" y="2802293"/>
                </a:cubicBezTo>
                <a:cubicBezTo>
                  <a:pt x="6905705" y="2977313"/>
                  <a:pt x="6740483" y="3075056"/>
                  <a:pt x="6544078" y="3111689"/>
                </a:cubicBezTo>
                <a:cubicBezTo>
                  <a:pt x="3212833" y="3161701"/>
                  <a:pt x="2623451" y="3185865"/>
                  <a:pt x="371071" y="3111689"/>
                </a:cubicBezTo>
                <a:cubicBezTo>
                  <a:pt x="166346" y="3031311"/>
                  <a:pt x="-36114" y="3000264"/>
                  <a:pt x="0" y="2802293"/>
                </a:cubicBezTo>
                <a:cubicBezTo>
                  <a:pt x="100521" y="2556896"/>
                  <a:pt x="124158" y="909815"/>
                  <a:pt x="0" y="309395"/>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Bà chăm chút, giữ gìn chùm cam để dành tặng cho con cháu và tình cảm yêu thương của cháu đối với bà. </a:t>
            </a: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3066304" y="2148127"/>
            <a:ext cx="668008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Tuổi thơ với những cảnh vật tươi đẹp đã góp phần nuôi dưỡng, chắp cánh cho mỗi người trên con đường bước tới tương lai.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38" y="3409772"/>
            <a:ext cx="2812304" cy="2985050"/>
          </a:xfrm>
          <a:prstGeom prst="rect">
            <a:avLst/>
          </a:prstGeom>
        </p:spPr>
      </p:pic>
      <p:pic>
        <p:nvPicPr>
          <p:cNvPr id="11" name="Picture 10"/>
          <p:cNvPicPr>
            <a:picLocks noChangeAspect="1"/>
          </p:cNvPicPr>
          <p:nvPr/>
        </p:nvPicPr>
        <p:blipFill>
          <a:blip r:embed="rId3"/>
          <a:stretch>
            <a:fillRect/>
          </a:stretch>
        </p:blipFill>
        <p:spPr>
          <a:xfrm>
            <a:off x="9811533" y="3548511"/>
            <a:ext cx="2231706" cy="28236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992" r="38855"/>
          <a:stretch>
            <a:fillRect/>
          </a:stretch>
        </p:blipFill>
        <p:spPr>
          <a:xfrm>
            <a:off x="907438" y="1046403"/>
            <a:ext cx="2229193" cy="5811597"/>
          </a:xfrm>
          <a:prstGeom prst="rect">
            <a:avLst/>
          </a:prstGeom>
        </p:spPr>
      </p:pic>
      <p:pic>
        <p:nvPicPr>
          <p:cNvPr id="4" name="Picture 3" descr="A picture containing text, mirror, sea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2298" y="234866"/>
            <a:ext cx="8066301" cy="2717352"/>
          </a:xfrm>
          <a:prstGeom prst="rect">
            <a:avLst/>
          </a:prstGeom>
        </p:spPr>
      </p:pic>
      <p:sp>
        <p:nvSpPr>
          <p:cNvPr id="5" name="TextBox 4"/>
          <p:cNvSpPr txBox="1"/>
          <p:nvPr/>
        </p:nvSpPr>
        <p:spPr>
          <a:xfrm>
            <a:off x="3747734" y="595135"/>
            <a:ext cx="7536828" cy="1446550"/>
          </a:xfrm>
          <a:prstGeom prst="rect">
            <a:avLst/>
          </a:prstGeom>
          <a:noFill/>
        </p:spPr>
        <p:txBody>
          <a:bodyPr wrap="square" rtlCol="0">
            <a:spAutoFit/>
          </a:bodyPr>
          <a:lstStyle/>
          <a:p>
            <a:pPr algn="just"/>
            <a:r>
              <a:rPr lang="vi-VN" sz="4400" dirty="0">
                <a:latin typeface="Calibri" panose="020F0502020204030204" pitchFamily="34" charset="0"/>
                <a:ea typeface="Calibri" panose="020F0502020204030204" pitchFamily="34" charset="0"/>
                <a:cs typeface="Calibri" panose="020F0502020204030204" pitchFamily="34" charset="0"/>
              </a:rPr>
              <a:t>Theo em, em sẽ đọc </a:t>
            </a:r>
            <a:r>
              <a:rPr lang="en-US" sz="4400" dirty="0" err="1">
                <a:latin typeface="Calibri" panose="020F0502020204030204" pitchFamily="34" charset="0"/>
                <a:ea typeface="Calibri" panose="020F0502020204030204" pitchFamily="34" charset="0"/>
                <a:cs typeface="Calibri" panose="020F0502020204030204" pitchFamily="34" charset="0"/>
              </a:rPr>
              <a:t>ba</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khổ thơ</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cuối</a:t>
            </a:r>
            <a:r>
              <a:rPr lang="vi-VN" sz="4400" dirty="0">
                <a:latin typeface="Calibri" panose="020F0502020204030204" pitchFamily="34" charset="0"/>
                <a:ea typeface="Calibri" panose="020F0502020204030204" pitchFamily="34" charset="0"/>
                <a:cs typeface="Calibri" panose="020F0502020204030204" pitchFamily="34" charset="0"/>
              </a:rPr>
              <a:t> với giọng như thế nào?</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1610" r="19390"/>
          <a:stretch>
            <a:fillRect/>
          </a:stretch>
        </p:blipFill>
        <p:spPr>
          <a:xfrm>
            <a:off x="888327" y="1593542"/>
            <a:ext cx="1987167" cy="5494952"/>
          </a:xfrm>
          <a:prstGeom prst="rect">
            <a:avLst/>
          </a:prstGeom>
        </p:spPr>
      </p:pic>
      <p:sp>
        <p:nvSpPr>
          <p:cNvPr id="6" name="Rectangle: Rounded Corners 7"/>
          <p:cNvSpPr/>
          <p:nvPr/>
        </p:nvSpPr>
        <p:spPr>
          <a:xfrm>
            <a:off x="4187019" y="748889"/>
            <a:ext cx="7500155" cy="5147086"/>
          </a:xfrm>
          <a:custGeom>
            <a:avLst/>
            <a:gdLst>
              <a:gd name="connsiteX0" fmla="*/ 0 w 7500155"/>
              <a:gd name="connsiteY0" fmla="*/ 511775 h 5147086"/>
              <a:gd name="connsiteX1" fmla="*/ 511775 w 7500155"/>
              <a:gd name="connsiteY1" fmla="*/ 0 h 5147086"/>
              <a:gd name="connsiteX2" fmla="*/ 6988380 w 7500155"/>
              <a:gd name="connsiteY2" fmla="*/ 0 h 5147086"/>
              <a:gd name="connsiteX3" fmla="*/ 7500155 w 7500155"/>
              <a:gd name="connsiteY3" fmla="*/ 511775 h 5147086"/>
              <a:gd name="connsiteX4" fmla="*/ 7500155 w 7500155"/>
              <a:gd name="connsiteY4" fmla="*/ 4635311 h 5147086"/>
              <a:gd name="connsiteX5" fmla="*/ 6988380 w 7500155"/>
              <a:gd name="connsiteY5" fmla="*/ 5147086 h 5147086"/>
              <a:gd name="connsiteX6" fmla="*/ 511775 w 7500155"/>
              <a:gd name="connsiteY6" fmla="*/ 5147086 h 5147086"/>
              <a:gd name="connsiteX7" fmla="*/ 0 w 7500155"/>
              <a:gd name="connsiteY7" fmla="*/ 4635311 h 5147086"/>
              <a:gd name="connsiteX8" fmla="*/ 0 w 7500155"/>
              <a:gd name="connsiteY8" fmla="*/ 511775 h 51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0155" h="5147086" fill="none" extrusionOk="0">
                <a:moveTo>
                  <a:pt x="0" y="511775"/>
                </a:moveTo>
                <a:cubicBezTo>
                  <a:pt x="-36901" y="223161"/>
                  <a:pt x="270823" y="34098"/>
                  <a:pt x="511775" y="0"/>
                </a:cubicBezTo>
                <a:cubicBezTo>
                  <a:pt x="2240181" y="130954"/>
                  <a:pt x="4688480" y="43574"/>
                  <a:pt x="6988380" y="0"/>
                </a:cubicBezTo>
                <a:cubicBezTo>
                  <a:pt x="7300344" y="45159"/>
                  <a:pt x="7532873" y="269206"/>
                  <a:pt x="7500155" y="511775"/>
                </a:cubicBezTo>
                <a:cubicBezTo>
                  <a:pt x="7349716" y="2103327"/>
                  <a:pt x="7586034" y="3673804"/>
                  <a:pt x="7500155" y="4635311"/>
                </a:cubicBezTo>
                <a:cubicBezTo>
                  <a:pt x="7478813" y="4921462"/>
                  <a:pt x="7259724" y="5139288"/>
                  <a:pt x="6988380" y="5147086"/>
                </a:cubicBezTo>
                <a:cubicBezTo>
                  <a:pt x="5960050" y="5302283"/>
                  <a:pt x="2247939" y="5310106"/>
                  <a:pt x="511775" y="5147086"/>
                </a:cubicBezTo>
                <a:cubicBezTo>
                  <a:pt x="232185" y="5105753"/>
                  <a:pt x="-45548" y="4944553"/>
                  <a:pt x="0" y="4635311"/>
                </a:cubicBezTo>
                <a:cubicBezTo>
                  <a:pt x="64656" y="2886324"/>
                  <a:pt x="-17807" y="2141302"/>
                  <a:pt x="0" y="511775"/>
                </a:cubicBezTo>
                <a:close/>
              </a:path>
              <a:path w="7500155" h="5147086" stroke="0" extrusionOk="0">
                <a:moveTo>
                  <a:pt x="0" y="511775"/>
                </a:moveTo>
                <a:cubicBezTo>
                  <a:pt x="-44466" y="201701"/>
                  <a:pt x="199880" y="10977"/>
                  <a:pt x="511775" y="0"/>
                </a:cubicBezTo>
                <a:cubicBezTo>
                  <a:pt x="2261296" y="132882"/>
                  <a:pt x="5169516" y="-84951"/>
                  <a:pt x="6988380" y="0"/>
                </a:cubicBezTo>
                <a:cubicBezTo>
                  <a:pt x="7251087" y="19472"/>
                  <a:pt x="7499204" y="234386"/>
                  <a:pt x="7500155" y="511775"/>
                </a:cubicBezTo>
                <a:cubicBezTo>
                  <a:pt x="7520342" y="1615732"/>
                  <a:pt x="7652635" y="3415271"/>
                  <a:pt x="7500155" y="4635311"/>
                </a:cubicBezTo>
                <a:cubicBezTo>
                  <a:pt x="7549370" y="4923795"/>
                  <a:pt x="7295595" y="5096524"/>
                  <a:pt x="6988380" y="5147086"/>
                </a:cubicBezTo>
                <a:cubicBezTo>
                  <a:pt x="5416660" y="5234725"/>
                  <a:pt x="3332388" y="5074407"/>
                  <a:pt x="511775" y="5147086"/>
                </a:cubicBezTo>
                <a:cubicBezTo>
                  <a:pt x="225950" y="5116769"/>
                  <a:pt x="-30342" y="4960123"/>
                  <a:pt x="0" y="4635311"/>
                </a:cubicBezTo>
                <a:cubicBezTo>
                  <a:pt x="-38581" y="3963029"/>
                  <a:pt x="63341" y="1367236"/>
                  <a:pt x="0" y="511775"/>
                </a:cubicBezTo>
                <a:close/>
              </a:path>
            </a:pathLst>
          </a:custGeom>
          <a:solidFill>
            <a:schemeClr val="bg1">
              <a:alpha val="93000"/>
            </a:schemeClr>
          </a:solidFill>
          <a:ln w="44450" cap="rnd" cmpd="thickThin">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7" name="TextBox 6"/>
          <p:cNvSpPr txBox="1"/>
          <p:nvPr/>
        </p:nvSpPr>
        <p:spPr>
          <a:xfrm>
            <a:off x="4427133" y="1580431"/>
            <a:ext cx="7019926" cy="4154984"/>
          </a:xfrm>
          <a:prstGeom prst="rect">
            <a:avLst/>
          </a:prstGeom>
          <a:noFill/>
        </p:spPr>
        <p:txBody>
          <a:bodyPr wrap="square" rtlCol="0">
            <a:spAutoFit/>
          </a:bodyPr>
          <a:lstStyle/>
          <a:p>
            <a:pPr marL="571500" indent="-571500" algn="just">
              <a:buFont typeface="Wingdings" panose="05000000000000000000" pitchFamily="2" charset="2"/>
              <a:buChar char="q"/>
            </a:pPr>
            <a:r>
              <a:rPr lang="vi-VN" sz="4400">
                <a:latin typeface="Calibri" panose="020F0502020204030204" pitchFamily="34" charset="0"/>
                <a:ea typeface="Calibri" panose="020F0502020204030204" pitchFamily="34" charset="0"/>
                <a:cs typeface="Calibri" panose="020F0502020204030204" pitchFamily="34" charset="0"/>
              </a:rPr>
              <a:t>Giọng đọc trong sáng, tha thiết</a:t>
            </a:r>
            <a:r>
              <a:rPr lang="en-US" sz="4400">
                <a:latin typeface="Calibri" panose="020F0502020204030204" pitchFamily="34" charset="0"/>
                <a:ea typeface="Calibri" panose="020F0502020204030204" pitchFamily="34" charset="0"/>
                <a:cs typeface="Calibri" panose="020F0502020204030204" pitchFamily="34" charset="0"/>
              </a:rPr>
              <a:t>.</a:t>
            </a:r>
            <a:endParaRPr lang="en-US" sz="4400">
              <a:latin typeface="Calibri" panose="020F0502020204030204" pitchFamily="34" charset="0"/>
              <a:ea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q"/>
            </a:pPr>
            <a:r>
              <a:rPr lang="en-US" sz="4400">
                <a:latin typeface="Calibri" panose="020F0502020204030204" pitchFamily="34" charset="0"/>
                <a:ea typeface="Calibri" panose="020F0502020204030204" pitchFamily="34" charset="0"/>
                <a:cs typeface="Calibri" panose="020F0502020204030204" pitchFamily="34" charset="0"/>
              </a:rPr>
              <a:t>N</a:t>
            </a:r>
            <a:r>
              <a:rPr lang="vi-VN" sz="4400">
                <a:latin typeface="Calibri" panose="020F0502020204030204" pitchFamily="34" charset="0"/>
                <a:ea typeface="Calibri" panose="020F0502020204030204" pitchFamily="34" charset="0"/>
                <a:cs typeface="Calibri" panose="020F0502020204030204" pitchFamily="34" charset="0"/>
              </a:rPr>
              <a:t>hấn giọng ở những từ ngữ miêu tả hình ảnh, dáng vẻ, màu sắc, hoạt động của các sự vật..</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Flowchart: Delay 1"/>
          <p:cNvSpPr/>
          <p:nvPr/>
        </p:nvSpPr>
        <p:spPr>
          <a:xfrm rot="16200000">
            <a:off x="2649094" y="-2265810"/>
            <a:ext cx="6684263" cy="11563352"/>
          </a:xfrm>
          <a:prstGeom prst="flowChartDelay">
            <a:avLst/>
          </a:prstGeom>
          <a:solidFill>
            <a:schemeClr val="bg1"/>
          </a:solidFill>
          <a:ln w="28575">
            <a:solidFill>
              <a:schemeClr val="tx1"/>
            </a:solid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p:cNvSpPr txBox="1"/>
          <p:nvPr/>
        </p:nvSpPr>
        <p:spPr>
          <a:xfrm>
            <a:off x="3176653" y="0"/>
            <a:ext cx="7091297" cy="7417415"/>
          </a:xfrm>
          <a:prstGeom prst="rect">
            <a:avLst/>
          </a:prstGeom>
          <a:noFill/>
          <a:ln w="28575">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Mùa </a:t>
            </a:r>
            <a:r>
              <a:rPr kumimoji="0" lang="vi-VN" sz="2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đơm hạt thóc</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trên đồng</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Đơm thêm bóng mẹ</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chờ trông tháng ngày</a:t>
            </a:r>
            <a:endParaRPr kumimoji="0" lang="vi-VN" sz="2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Mùa vui</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lúa vẽ đường cày</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Vẽ nên vóc dáng </a:t>
            </a:r>
            <a:r>
              <a:rPr kumimoji="0" lang="vi-VN" sz="2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đôi tay tảo tần</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Từ trong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hạt gạo trắng ngầ</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n</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Là bao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hôm sớm</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ân cần</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mẹ cha</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Từ trong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thơm thảo nhành hoa</a:t>
            </a:r>
            <a:endPar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Là bao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tình nghĩa</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chan hoà </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đất đai.</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Con đường bước đến ngày mai</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Dệt từ trang sách d</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ặm dài ước mơ</a:t>
            </a:r>
            <a:endPar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Dệt từ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bóng mẹ, dáng cô</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Cùng bao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năm tháng tuổi thơ</a:t>
            </a:r>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rPr>
              <a:t>ngọt lành.</a:t>
            </a:r>
            <a:endParaRPr lang="vi-VN" sz="2800" u="sng">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					Đoàn Văn Mật</a:t>
            </a:r>
            <a:endParaRPr lang="vi-VN" sz="28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Trẻ Em, Mầm Non, Đọc Sách, Học Tập, Cô Bé, Tải hình PNG 345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133" y="1702415"/>
            <a:ext cx="5715000" cy="5715000"/>
          </a:xfrm>
          <a:prstGeom prst="rect">
            <a:avLst/>
          </a:prstGeom>
          <a:noFill/>
          <a:ln w="28575">
            <a:noFill/>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6794938" y="472966"/>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8428968" y="472966"/>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6132784" y="914400"/>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9293867" y="914400"/>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261177" y="1355834"/>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837466" y="1340068"/>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594504" y="1797268"/>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837466" y="1734519"/>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7944197" y="1758011"/>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368027" y="2585544"/>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8186725" y="2585544"/>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645880" y="3026978"/>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7776891" y="3074432"/>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13888" y="3468412"/>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8612984" y="3444765"/>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680406" y="3862236"/>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8239735" y="3878631"/>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46466" y="3902123"/>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730336" y="4721771"/>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748356" y="5091946"/>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517349" y="5564595"/>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7386374" y="6005396"/>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7911070" y="5594860"/>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317513" y="5186851"/>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649540" y="4745417"/>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9084660" y="5920108"/>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9191391" y="5943600"/>
            <a:ext cx="204952" cy="44143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6" name="Picture 5" descr="A picture containing text, mirror, sea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45205" y="529156"/>
            <a:ext cx="8066301" cy="2717352"/>
          </a:xfrm>
          <a:prstGeom prst="rect">
            <a:avLst/>
          </a:prstGeom>
        </p:spPr>
      </p:pic>
      <p:sp>
        <p:nvSpPr>
          <p:cNvPr id="7" name="TextBox 6"/>
          <p:cNvSpPr txBox="1"/>
          <p:nvPr/>
        </p:nvSpPr>
        <p:spPr>
          <a:xfrm>
            <a:off x="2700641" y="889425"/>
            <a:ext cx="7536828" cy="1446550"/>
          </a:xfrm>
          <a:prstGeom prst="rect">
            <a:avLst/>
          </a:prstGeom>
          <a:noFill/>
        </p:spPr>
        <p:txBody>
          <a:bodyPr wrap="square" rtlCol="0">
            <a:spAutoFit/>
          </a:bodyPr>
          <a:lstStyle/>
          <a:p>
            <a:pPr algn="just"/>
            <a:r>
              <a:rPr lang="en-US" sz="4400" dirty="0">
                <a:latin typeface="Calibri" panose="020F0502020204030204" pitchFamily="34" charset="0"/>
                <a:ea typeface="Calibri" panose="020F0502020204030204" pitchFamily="34" charset="0"/>
                <a:cs typeface="Calibri" panose="020F0502020204030204" pitchFamily="34" charset="0"/>
              </a:rPr>
              <a:t>Em </a:t>
            </a:r>
            <a:r>
              <a:rPr lang="en-US" sz="4400" dirty="0" err="1">
                <a:latin typeface="Calibri" panose="020F0502020204030204" pitchFamily="34" charset="0"/>
                <a:ea typeface="Calibri" panose="020F0502020204030204" pitchFamily="34" charset="0"/>
                <a:cs typeface="Calibri" panose="020F0502020204030204" pitchFamily="34" charset="0"/>
              </a:rPr>
              <a:t>hãy</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đọc thuộc lòng ba khổ thơ em thích</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464" y="1455687"/>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13" name="Rectangle: Rounded Corners 2"/>
          <p:cNvSpPr/>
          <p:nvPr/>
        </p:nvSpPr>
        <p:spPr>
          <a:xfrm>
            <a:off x="303839" y="3235466"/>
            <a:ext cx="11709969" cy="2982453"/>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Picture 1"/>
          <p:cNvPicPr>
            <a:picLocks noChangeAspect="1"/>
          </p:cNvPicPr>
          <p:nvPr/>
        </p:nvPicPr>
        <p:blipFill>
          <a:blip r:embed="rId2"/>
          <a:stretch>
            <a:fillRect/>
          </a:stretch>
        </p:blipFill>
        <p:spPr>
          <a:xfrm>
            <a:off x="855103" y="827075"/>
            <a:ext cx="10284843" cy="1829472"/>
          </a:xfrm>
          <a:prstGeom prst="rect">
            <a:avLst/>
          </a:prstGeom>
        </p:spPr>
      </p:pic>
      <p:sp>
        <p:nvSpPr>
          <p:cNvPr id="3" name="TextBox 2"/>
          <p:cNvSpPr txBox="1"/>
          <p:nvPr/>
        </p:nvSpPr>
        <p:spPr>
          <a:xfrm>
            <a:off x="1167574" y="975696"/>
            <a:ext cx="9859834" cy="1446550"/>
          </a:xfrm>
          <a:prstGeom prst="rect">
            <a:avLst/>
          </a:prstGeom>
          <a:noFill/>
        </p:spPr>
        <p:txBody>
          <a:bodyPr wrap="square">
            <a:spAutoFit/>
          </a:bodyPr>
          <a:lstStyle/>
          <a:p>
            <a:pPr algn="just"/>
            <a:r>
              <a:rPr lang="it-IT" sz="440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Chia sẻ với bạn 1- </a:t>
            </a:r>
            <a:r>
              <a:rPr lang="vi-VN" sz="440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2 dấu hiệu của thời tiết nơi em ở vào một mùa</a:t>
            </a:r>
            <a:r>
              <a:rPr lang="en-US" sz="440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trong năm.</a:t>
            </a:r>
            <a:r>
              <a:rPr lang="vi-VN" sz="440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3600" dirty="0">
              <a:solidFill>
                <a:schemeClr val="accent5">
                  <a:lumMod val="50000"/>
                </a:schemeClr>
              </a:solidFill>
              <a:latin typeface="Arial" panose="020B0604020202020204" pitchFamily="34" charset="0"/>
              <a:cs typeface="Arial" panose="020B0604020202020204" pitchFamily="34" charset="0"/>
            </a:endParaRPr>
          </a:p>
        </p:txBody>
      </p:sp>
      <p:sp>
        <p:nvSpPr>
          <p:cNvPr id="4" name="Flowchart: Alternate Process 3"/>
          <p:cNvSpPr/>
          <p:nvPr/>
        </p:nvSpPr>
        <p:spPr>
          <a:xfrm>
            <a:off x="855103" y="3784209"/>
            <a:ext cx="3502855" cy="717453"/>
          </a:xfrm>
          <a:prstGeom prst="flowChartAlternateProcess">
            <a:avLst/>
          </a:prstGeom>
          <a:noFill/>
          <a:ln w="762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 name="Graphic 5" descr="Briefcase"/>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648" y="3568911"/>
            <a:ext cx="914400" cy="914400"/>
          </a:xfrm>
          <a:prstGeom prst="rect">
            <a:avLst/>
          </a:prstGeom>
        </p:spPr>
      </p:pic>
      <p:sp>
        <p:nvSpPr>
          <p:cNvPr id="8" name="Flowchart: Alternate Process 7"/>
          <p:cNvSpPr/>
          <p:nvPr/>
        </p:nvSpPr>
        <p:spPr>
          <a:xfrm>
            <a:off x="4344572" y="5216769"/>
            <a:ext cx="3502855" cy="717453"/>
          </a:xfrm>
          <a:prstGeom prst="flowChartAlternateProcess">
            <a:avLst/>
          </a:prstGeom>
          <a:noFill/>
          <a:ln w="762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TextBox 8"/>
          <p:cNvSpPr txBox="1"/>
          <p:nvPr/>
        </p:nvSpPr>
        <p:spPr>
          <a:xfrm>
            <a:off x="5002491" y="5164781"/>
            <a:ext cx="2187016" cy="769441"/>
          </a:xfrm>
          <a:prstGeom prst="rect">
            <a:avLst/>
          </a:prstGeom>
          <a:noFill/>
        </p:spPr>
        <p:txBody>
          <a:bodyPr wrap="square">
            <a:spAutoFit/>
          </a:bodyPr>
          <a:lstStyle/>
          <a:p>
            <a:pPr algn="just"/>
            <a:r>
              <a:rPr lang="en-US" sz="4400">
                <a:latin typeface="Calibri" panose="020F0502020204030204" pitchFamily="34" charset="0"/>
                <a:cs typeface="Calibri" panose="020F0502020204030204" pitchFamily="34" charset="0"/>
              </a:rPr>
              <a:t>se lạnh</a:t>
            </a:r>
            <a:endParaRPr lang="en-US" sz="4400" dirty="0"/>
          </a:p>
        </p:txBody>
      </p:sp>
      <p:pic>
        <p:nvPicPr>
          <p:cNvPr id="11" name="Graphic 10" descr="Palm tre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36552" y="4827619"/>
            <a:ext cx="1216038" cy="1216038"/>
          </a:xfrm>
          <a:prstGeom prst="rect">
            <a:avLst/>
          </a:prstGeom>
        </p:spPr>
      </p:pic>
      <p:sp>
        <p:nvSpPr>
          <p:cNvPr id="12" name="Flowchart: Alternate Process 11"/>
          <p:cNvSpPr/>
          <p:nvPr/>
        </p:nvSpPr>
        <p:spPr>
          <a:xfrm>
            <a:off x="8337497" y="3765858"/>
            <a:ext cx="3502855" cy="717453"/>
          </a:xfrm>
          <a:prstGeom prst="flowChartAlternateProcess">
            <a:avLst/>
          </a:prstGeom>
          <a:noFill/>
          <a:ln w="762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14" name="Graphic 13" descr="Hot air balloon"/>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0020" y="3568911"/>
            <a:ext cx="1012873" cy="1012873"/>
          </a:xfrm>
          <a:prstGeom prst="rect">
            <a:avLst/>
          </a:prstGeom>
        </p:spPr>
      </p:pic>
      <p:sp>
        <p:nvSpPr>
          <p:cNvPr id="15" name="TextBox 14"/>
          <p:cNvSpPr txBox="1"/>
          <p:nvPr/>
        </p:nvSpPr>
        <p:spPr>
          <a:xfrm>
            <a:off x="9046380" y="3656422"/>
            <a:ext cx="2705538" cy="769441"/>
          </a:xfrm>
          <a:prstGeom prst="rect">
            <a:avLst/>
          </a:prstGeom>
          <a:noFill/>
        </p:spPr>
        <p:txBody>
          <a:bodyPr wrap="square">
            <a:spAutoFit/>
          </a:bodyPr>
          <a:lstStyle/>
          <a:p>
            <a:pPr algn="just"/>
            <a:r>
              <a:rPr lang="en-US" sz="4400">
                <a:latin typeface="Calibri" panose="020F0502020204030204" pitchFamily="34" charset="0"/>
                <a:cs typeface="Calibri" panose="020F0502020204030204" pitchFamily="34" charset="0"/>
              </a:rPr>
              <a:t>nóng nực</a:t>
            </a:r>
            <a:endParaRPr lang="en-US" sz="4400" dirty="0"/>
          </a:p>
        </p:txBody>
      </p:sp>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t="33387"/>
          <a:stretch>
            <a:fillRect/>
          </a:stretch>
        </p:blipFill>
        <p:spPr>
          <a:xfrm>
            <a:off x="303840" y="4553650"/>
            <a:ext cx="3856766" cy="2503073"/>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t="35985"/>
          <a:stretch>
            <a:fillRect/>
          </a:stretch>
        </p:blipFill>
        <p:spPr>
          <a:xfrm flipH="1">
            <a:off x="8606298" y="4646001"/>
            <a:ext cx="3585702" cy="2305552"/>
          </a:xfrm>
          <a:prstGeom prst="rect">
            <a:avLst/>
          </a:prstGeom>
        </p:spPr>
      </p:pic>
      <p:sp>
        <p:nvSpPr>
          <p:cNvPr id="18" name="TextBox 17"/>
          <p:cNvSpPr txBox="1"/>
          <p:nvPr/>
        </p:nvSpPr>
        <p:spPr>
          <a:xfrm>
            <a:off x="1710512" y="3749039"/>
            <a:ext cx="2647446" cy="769441"/>
          </a:xfrm>
          <a:prstGeom prst="rect">
            <a:avLst/>
          </a:prstGeom>
          <a:noFill/>
        </p:spPr>
        <p:txBody>
          <a:bodyPr wrap="square">
            <a:spAutoFit/>
          </a:bodyPr>
          <a:lstStyle/>
          <a:p>
            <a:pPr algn="just"/>
            <a:r>
              <a:rPr lang="en-US" sz="4400">
                <a:latin typeface="Calibri" panose="020F0502020204030204" pitchFamily="34" charset="0"/>
                <a:cs typeface="Calibri" panose="020F0502020204030204" pitchFamily="34" charset="0"/>
              </a:rPr>
              <a:t>mát mẻ</a:t>
            </a:r>
            <a:endParaRPr lang="en-US" sz="4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5"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192630" y="-520578"/>
            <a:ext cx="7745049" cy="3077143"/>
          </a:xfrm>
          <a:prstGeom prst="rect">
            <a:avLst/>
          </a:prstGeom>
        </p:spPr>
      </p:pic>
      <p:sp>
        <p:nvSpPr>
          <p:cNvPr id="3" name="Rectangle: Rounded Corners 7"/>
          <p:cNvSpPr/>
          <p:nvPr/>
        </p:nvSpPr>
        <p:spPr>
          <a:xfrm>
            <a:off x="126837" y="2275128"/>
            <a:ext cx="11928314" cy="3966633"/>
          </a:xfrm>
          <a:custGeom>
            <a:avLst/>
            <a:gdLst>
              <a:gd name="connsiteX0" fmla="*/ 0 w 11928314"/>
              <a:gd name="connsiteY0" fmla="*/ 394402 h 3966633"/>
              <a:gd name="connsiteX1" fmla="*/ 394402 w 11928314"/>
              <a:gd name="connsiteY1" fmla="*/ 0 h 3966633"/>
              <a:gd name="connsiteX2" fmla="*/ 11533912 w 11928314"/>
              <a:gd name="connsiteY2" fmla="*/ 0 h 3966633"/>
              <a:gd name="connsiteX3" fmla="*/ 11928314 w 11928314"/>
              <a:gd name="connsiteY3" fmla="*/ 394402 h 3966633"/>
              <a:gd name="connsiteX4" fmla="*/ 11928314 w 11928314"/>
              <a:gd name="connsiteY4" fmla="*/ 3572231 h 3966633"/>
              <a:gd name="connsiteX5" fmla="*/ 11533912 w 11928314"/>
              <a:gd name="connsiteY5" fmla="*/ 3966633 h 3966633"/>
              <a:gd name="connsiteX6" fmla="*/ 394402 w 11928314"/>
              <a:gd name="connsiteY6" fmla="*/ 3966633 h 3966633"/>
              <a:gd name="connsiteX7" fmla="*/ 0 w 11928314"/>
              <a:gd name="connsiteY7" fmla="*/ 3572231 h 3966633"/>
              <a:gd name="connsiteX8" fmla="*/ 0 w 11928314"/>
              <a:gd name="connsiteY8" fmla="*/ 394402 h 39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314" h="3966633" fill="none" extrusionOk="0">
                <a:moveTo>
                  <a:pt x="0" y="394402"/>
                </a:moveTo>
                <a:cubicBezTo>
                  <a:pt x="-38092" y="170419"/>
                  <a:pt x="182661" y="4973"/>
                  <a:pt x="394402" y="0"/>
                </a:cubicBezTo>
                <a:cubicBezTo>
                  <a:pt x="1996824" y="130954"/>
                  <a:pt x="6006576" y="43574"/>
                  <a:pt x="11533912" y="0"/>
                </a:cubicBezTo>
                <a:cubicBezTo>
                  <a:pt x="11771009" y="29689"/>
                  <a:pt x="11954407" y="208542"/>
                  <a:pt x="11928314" y="394402"/>
                </a:cubicBezTo>
                <a:cubicBezTo>
                  <a:pt x="11777875" y="1414918"/>
                  <a:pt x="12014193" y="3159632"/>
                  <a:pt x="11928314" y="3572231"/>
                </a:cubicBezTo>
                <a:cubicBezTo>
                  <a:pt x="11901872" y="3794395"/>
                  <a:pt x="11737803" y="3957021"/>
                  <a:pt x="11533912" y="3966633"/>
                </a:cubicBezTo>
                <a:cubicBezTo>
                  <a:pt x="8193756" y="4121830"/>
                  <a:pt x="2892993" y="4129653"/>
                  <a:pt x="394402" y="3966633"/>
                </a:cubicBezTo>
                <a:cubicBezTo>
                  <a:pt x="179719" y="3924172"/>
                  <a:pt x="-13136" y="3797723"/>
                  <a:pt x="0" y="3572231"/>
                </a:cubicBezTo>
                <a:cubicBezTo>
                  <a:pt x="64656" y="2711572"/>
                  <a:pt x="-17807" y="1970315"/>
                  <a:pt x="0" y="394402"/>
                </a:cubicBezTo>
                <a:close/>
              </a:path>
              <a:path w="11928314" h="3966633" stroke="0" extrusionOk="0">
                <a:moveTo>
                  <a:pt x="0" y="394402"/>
                </a:moveTo>
                <a:cubicBezTo>
                  <a:pt x="-30914" y="157511"/>
                  <a:pt x="146527" y="11279"/>
                  <a:pt x="394402" y="0"/>
                </a:cubicBezTo>
                <a:cubicBezTo>
                  <a:pt x="3810470" y="132882"/>
                  <a:pt x="7559710" y="-84951"/>
                  <a:pt x="11533912" y="0"/>
                </a:cubicBezTo>
                <a:cubicBezTo>
                  <a:pt x="11739304" y="12139"/>
                  <a:pt x="11927643" y="180291"/>
                  <a:pt x="11928314" y="394402"/>
                </a:cubicBezTo>
                <a:cubicBezTo>
                  <a:pt x="11948501" y="1286480"/>
                  <a:pt x="12080794" y="2725508"/>
                  <a:pt x="11928314" y="3572231"/>
                </a:cubicBezTo>
                <a:cubicBezTo>
                  <a:pt x="11932173" y="3790511"/>
                  <a:pt x="11768657" y="3931805"/>
                  <a:pt x="11533912" y="3966633"/>
                </a:cubicBezTo>
                <a:cubicBezTo>
                  <a:pt x="9540768" y="4054272"/>
                  <a:pt x="1685460" y="3893954"/>
                  <a:pt x="394402" y="3966633"/>
                </a:cubicBezTo>
                <a:cubicBezTo>
                  <a:pt x="176197" y="3962979"/>
                  <a:pt x="-8501" y="3801867"/>
                  <a:pt x="0" y="3572231"/>
                </a:cubicBezTo>
                <a:cubicBezTo>
                  <a:pt x="-38581" y="2359027"/>
                  <a:pt x="63341" y="717371"/>
                  <a:pt x="0" y="394402"/>
                </a:cubicBezTo>
                <a:close/>
              </a:path>
            </a:pathLst>
          </a:custGeom>
          <a:solidFill>
            <a:schemeClr val="bg1">
              <a:alpha val="93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 name="Title 1"/>
          <p:cNvSpPr txBox="1"/>
          <p:nvPr/>
        </p:nvSpPr>
        <p:spPr>
          <a:xfrm>
            <a:off x="-246790" y="473215"/>
            <a:ext cx="7921454"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Luyện tập đọc nối tiếp</a:t>
            </a:r>
            <a:endPar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endParaRPr>
          </a:p>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theo nhóm</a:t>
            </a:r>
            <a:endParaRPr lang="en-US" sz="66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5" name="Rectangle: Rounded Corners 1"/>
          <p:cNvSpPr/>
          <p:nvPr/>
        </p:nvSpPr>
        <p:spPr>
          <a:xfrm>
            <a:off x="464520" y="3642130"/>
            <a:ext cx="6272182"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2581" y="3910075"/>
            <a:ext cx="7530525" cy="1754326"/>
          </a:xfrm>
          <a:prstGeom prst="rect">
            <a:avLst/>
          </a:prstGeom>
          <a:noFill/>
        </p:spPr>
        <p:txBody>
          <a:bodyPr wrap="square" rtlCol="0">
            <a:spAutoFit/>
          </a:bodyPr>
          <a:lstStyle/>
          <a:p>
            <a:pPr algn="just"/>
            <a:r>
              <a:rPr lang="en-US" sz="3600" dirty="0"/>
              <a:t>     </a:t>
            </a: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 </a:t>
            </a:r>
            <a:endParaRPr lang="en-US" sz="3600" dirty="0"/>
          </a:p>
          <a:p>
            <a:pPr algn="just"/>
            <a:r>
              <a:rPr lang="en-US" sz="3600" dirty="0"/>
              <a:t>     </a:t>
            </a: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endParaRPr lang="en-US" sz="3600" dirty="0"/>
          </a:p>
          <a:p>
            <a:pPr algn="just"/>
            <a:r>
              <a:rPr lang="en-US" sz="3600" dirty="0"/>
              <a:t>     </a:t>
            </a: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endParaRPr lang="en-US" sz="3600" dirty="0"/>
          </a:p>
        </p:txBody>
      </p:sp>
      <p:pic>
        <p:nvPicPr>
          <p:cNvPr id="10" name="Picture 2" descr="Check mark. Check mark vector icons. Green and black check marks in circle and square. check mark collection, isolated. Eps10"/>
          <p:cNvPicPr>
            <a:picLocks noChangeAspect="1" noChangeArrowheads="1"/>
          </p:cNvPicPr>
          <p:nvPr/>
        </p:nvPicPr>
        <p:blipFill rotWithShape="1">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82613" y="4555313"/>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 mark. Check mark vector icons. Green and black check marks in circle and square. check mark collection, isolated. Eps10"/>
          <p:cNvPicPr>
            <a:picLocks noChangeAspect="1" noChangeArrowheads="1"/>
          </p:cNvPicPr>
          <p:nvPr/>
        </p:nvPicPr>
        <p:blipFill rotWithShape="1">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0781" y="3937955"/>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 mark. Check mark vector icons. Green and black check marks in circle and square. check mark collection, isolated. Eps10"/>
          <p:cNvPicPr>
            <a:picLocks noChangeAspect="1" noChangeArrowheads="1"/>
          </p:cNvPicPr>
          <p:nvPr/>
        </p:nvPicPr>
        <p:blipFill rotWithShape="1">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0781" y="5086174"/>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21"/>
          <p:cNvSpPr/>
          <p:nvPr/>
        </p:nvSpPr>
        <p:spPr>
          <a:xfrm>
            <a:off x="5320274" y="1882030"/>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4"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28930" y="1507954"/>
            <a:ext cx="2999488" cy="854128"/>
          </a:xfrm>
          <a:prstGeom prst="rect">
            <a:avLst/>
          </a:prstGeom>
        </p:spPr>
      </p:pic>
      <p:sp>
        <p:nvSpPr>
          <p:cNvPr id="15" name="TextBox 14"/>
          <p:cNvSpPr txBox="1"/>
          <p:nvPr/>
        </p:nvSpPr>
        <p:spPr>
          <a:xfrm>
            <a:off x="7037357" y="1536121"/>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16" name="TextBox 15"/>
          <p:cNvSpPr txBox="1"/>
          <p:nvPr/>
        </p:nvSpPr>
        <p:spPr>
          <a:xfrm>
            <a:off x="5787350" y="2220134"/>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17"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5427239" y="2337548"/>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5445530" y="284089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5369441" y="3327398"/>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Ghim của Phương Thư trên Icon | Hài hước, Hình vui, Lol"/>
          <p:cNvPicPr>
            <a:picLocks noChangeAspect="1" noChangeArrowheads="1"/>
          </p:cNvPicPr>
          <p:nvPr/>
        </p:nvPicPr>
        <p:blipFill>
          <a:blip r:embed="rId9"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077709" y="2400387"/>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Tổng hợp những hình mặt cười đẹp | Cười, Mắt, Hình"/>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3329" y="2400387"/>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Ảnh Mặt Cười Đẹp Nhất ❤️ 1001 Hình Mặt Cười Hài Hướ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052810" y="2404881"/>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Ghim của Phương Thư trên Icon | Hài hước, Hình vui, Lol"/>
          <p:cNvPicPr>
            <a:picLocks noChangeAspect="1" noChangeArrowheads="1"/>
          </p:cNvPicPr>
          <p:nvPr/>
        </p:nvPicPr>
        <p:blipFill>
          <a:blip r:embed="rId9"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021901" y="283639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Tổng hợp những hình mặt cười đẹp | Cười, Mắt, Hình"/>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7521" y="283639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Ảnh Mặt Cười Đẹp Nhất ❤️ 1001 Hình Mặt Cười Hài Hướ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997002" y="284089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Ghim của Phương Thư trên Icon | Hài hước, Hình vui, Lol"/>
          <p:cNvPicPr>
            <a:picLocks noChangeAspect="1" noChangeArrowheads="1"/>
          </p:cNvPicPr>
          <p:nvPr/>
        </p:nvPicPr>
        <p:blipFill>
          <a:blip r:embed="rId9"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167680" y="3387575"/>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Tổng hợp những hình mặt cười đẹp | Cười, Mắt, Hình"/>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5672" y="3385057"/>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Mặt Cười Đẹp Nhất ❤️ 1001 Hình Mặt Cười Hài Hước"/>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183148" y="3395569"/>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38463" y="3123902"/>
            <a:ext cx="2999488" cy="854128"/>
          </a:xfrm>
          <a:prstGeom prst="rect">
            <a:avLst/>
          </a:prstGeom>
        </p:spPr>
      </p:pic>
      <p:sp>
        <p:nvSpPr>
          <p:cNvPr id="30" name="TextBox 29"/>
          <p:cNvSpPr txBox="1"/>
          <p:nvPr/>
        </p:nvSpPr>
        <p:spPr>
          <a:xfrm>
            <a:off x="1572258" y="3171052"/>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grpSp>
        <p:nvGrpSpPr>
          <p:cNvPr id="31" name="Group 30"/>
          <p:cNvGrpSpPr/>
          <p:nvPr/>
        </p:nvGrpSpPr>
        <p:grpSpPr>
          <a:xfrm>
            <a:off x="7468362" y="4180410"/>
            <a:ext cx="3312921" cy="2350031"/>
            <a:chOff x="3853543" y="4366486"/>
            <a:chExt cx="3728365" cy="2664818"/>
          </a:xfrm>
        </p:grpSpPr>
        <p:pic>
          <p:nvPicPr>
            <p:cNvPr id="32" name="Picture 23"/>
            <p:cNvPicPr>
              <a:picLocks noChangeAspect="1"/>
            </p:cNvPicPr>
            <p:nvPr/>
          </p:nvPicPr>
          <p:blipFill>
            <a:blip r:embed="rId12"/>
            <a:srcRect/>
            <a:stretch>
              <a:fillRect/>
            </a:stretch>
          </p:blipFill>
          <p:spPr>
            <a:xfrm>
              <a:off x="5564497" y="4453584"/>
              <a:ext cx="2017411" cy="2557225"/>
            </a:xfrm>
            <a:prstGeom prst="rect">
              <a:avLst/>
            </a:prstGeom>
          </p:spPr>
        </p:pic>
        <p:pic>
          <p:nvPicPr>
            <p:cNvPr id="33" name="Picture 32"/>
            <p:cNvPicPr>
              <a:picLocks noChangeAspect="1"/>
            </p:cNvPicPr>
            <p:nvPr/>
          </p:nvPicPr>
          <p:blipFill>
            <a:blip r:embed="rId13"/>
            <a:srcRect/>
            <a:stretch>
              <a:fillRect/>
            </a:stretch>
          </p:blipFill>
          <p:spPr>
            <a:xfrm>
              <a:off x="3853543" y="4366486"/>
              <a:ext cx="1604865" cy="2664818"/>
            </a:xfrm>
            <a:prstGeom prst="rect">
              <a:avLst/>
            </a:prstGeom>
          </p:spPr>
        </p:pic>
      </p:gr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Tieng-tinh-tinh-www_tiengdong_com.wav"/>
                                            </p:tgtEl>
                                          </p:cMediaNode>
                                        </p:audio>
                                      </p:subTnLst>
                                    </p:cTn>
                                  </p:par>
                                  <p:par>
                                    <p:cTn id="14" presetID="1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1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par>
                                    <p:cTn id="22" presetID="1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ppt_y</p:attrName>
                                            </p:attrNameLst>
                                          </p:cBhvr>
                                          <p:tavLst>
                                            <p:tav tm="0">
                                              <p:val>
                                                <p:strVal val="#ppt_y+#ppt_h*1.125000"/>
                                              </p:val>
                                            </p:tav>
                                            <p:tav tm="100000">
                                              <p:val>
                                                <p:strVal val="#ppt_y"/>
                                              </p:val>
                                            </p:tav>
                                          </p:tavLst>
                                        </p:anim>
                                        <p:animEffect transition="in" filter="wipe(up)">
                                          <p:cBhvr>
                                            <p:cTn id="25" dur="500"/>
                                            <p:tgtEl>
                                              <p:spTgt spid="11"/>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ppt_y</p:attrName>
                                            </p:attrNameLst>
                                          </p:cBhvr>
                                          <p:tavLst>
                                            <p:tav tm="0">
                                              <p:val>
                                                <p:strVal val="#ppt_y+#ppt_h*1.125000"/>
                                              </p:val>
                                            </p:tav>
                                            <p:tav tm="100000">
                                              <p:val>
                                                <p:strVal val="#ppt_y"/>
                                              </p:val>
                                            </p:tav>
                                          </p:tavLst>
                                        </p:anim>
                                        <p:animEffect transition="in" filter="wipe(up)">
                                          <p:cBhvr>
                                            <p:cTn id="29" dur="500"/>
                                            <p:tgtEl>
                                              <p:spTgt spid="8"/>
                                            </p:tgtEl>
                                          </p:cBhvr>
                                        </p:animEffect>
                                      </p:childTnLst>
                                    </p:cTn>
                                  </p:par>
                                  <p:par>
                                    <p:cTn id="30" presetID="1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par>
                                    <p:cTn id="38" presetID="1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p:tgtEl>
                                              <p:spTgt spid="14"/>
                                            </p:tgtEl>
                                            <p:attrNameLst>
                                              <p:attrName>ppt_y</p:attrName>
                                            </p:attrNameLst>
                                          </p:cBhvr>
                                          <p:tavLst>
                                            <p:tav tm="0">
                                              <p:val>
                                                <p:strVal val="#ppt_y+#ppt_h*1.125000"/>
                                              </p:val>
                                            </p:tav>
                                            <p:tav tm="100000">
                                              <p:val>
                                                <p:strVal val="#ppt_y"/>
                                              </p:val>
                                            </p:tav>
                                          </p:tavLst>
                                        </p:anim>
                                        <p:animEffect transition="in" filter="wipe(up)">
                                          <p:cBhvr>
                                            <p:cTn id="41" dur="500"/>
                                            <p:tgtEl>
                                              <p:spTgt spid="1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ppt_y</p:attrName>
                                            </p:attrNameLst>
                                          </p:cBhvr>
                                          <p:tavLst>
                                            <p:tav tm="0">
                                              <p:val>
                                                <p:strVal val="#ppt_y+#ppt_h*1.125000"/>
                                              </p:val>
                                            </p:tav>
                                            <p:tav tm="100000">
                                              <p:val>
                                                <p:strVal val="#ppt_y"/>
                                              </p:val>
                                            </p:tav>
                                          </p:tavLst>
                                        </p:anim>
                                        <p:animEffect transition="in" filter="wipe(up)">
                                          <p:cBhvr>
                                            <p:cTn id="45" dur="500"/>
                                            <p:tgtEl>
                                              <p:spTgt spid="15"/>
                                            </p:tgtEl>
                                          </p:cBhvr>
                                        </p:animEffect>
                                      </p:childTnLst>
                                    </p:cTn>
                                  </p:par>
                                  <p:par>
                                    <p:cTn id="46" presetID="1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par>
                                    <p:cTn id="50" presetID="12" presetClass="entr" presetSubtype="4"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p:tgtEl>
                                              <p:spTgt spid="17"/>
                                            </p:tgtEl>
                                            <p:attrNameLst>
                                              <p:attrName>ppt_y</p:attrName>
                                            </p:attrNameLst>
                                          </p:cBhvr>
                                          <p:tavLst>
                                            <p:tav tm="0">
                                              <p:val>
                                                <p:strVal val="#ppt_y+#ppt_h*1.125000"/>
                                              </p:val>
                                            </p:tav>
                                            <p:tav tm="100000">
                                              <p:val>
                                                <p:strVal val="#ppt_y"/>
                                              </p:val>
                                            </p:tav>
                                          </p:tavLst>
                                        </p:anim>
                                        <p:animEffect transition="in" filter="wipe(up)">
                                          <p:cBhvr>
                                            <p:cTn id="53" dur="500"/>
                                            <p:tgtEl>
                                              <p:spTgt spid="17"/>
                                            </p:tgtEl>
                                          </p:cBhvr>
                                        </p:animEffect>
                                      </p:childTnLst>
                                    </p:cTn>
                                  </p:par>
                                  <p:par>
                                    <p:cTn id="54" presetID="1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p:tgtEl>
                                              <p:spTgt spid="18"/>
                                            </p:tgtEl>
                                            <p:attrNameLst>
                                              <p:attrName>ppt_y</p:attrName>
                                            </p:attrNameLst>
                                          </p:cBhvr>
                                          <p:tavLst>
                                            <p:tav tm="0">
                                              <p:val>
                                                <p:strVal val="#ppt_y+#ppt_h*1.125000"/>
                                              </p:val>
                                            </p:tav>
                                            <p:tav tm="100000">
                                              <p:val>
                                                <p:strVal val="#ppt_y"/>
                                              </p:val>
                                            </p:tav>
                                          </p:tavLst>
                                        </p:anim>
                                        <p:animEffect transition="in" filter="wipe(up)">
                                          <p:cBhvr>
                                            <p:cTn id="57" dur="500"/>
                                            <p:tgtEl>
                                              <p:spTgt spid="1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p:tgtEl>
                                              <p:spTgt spid="16"/>
                                            </p:tgtEl>
                                            <p:attrNameLst>
                                              <p:attrName>ppt_y</p:attrName>
                                            </p:attrNameLst>
                                          </p:cBhvr>
                                          <p:tavLst>
                                            <p:tav tm="0">
                                              <p:val>
                                                <p:strVal val="#ppt_y+#ppt_h*1.125000"/>
                                              </p:val>
                                            </p:tav>
                                            <p:tav tm="100000">
                                              <p:val>
                                                <p:strVal val="#ppt_y"/>
                                              </p:val>
                                            </p:tav>
                                          </p:tavLst>
                                        </p:anim>
                                        <p:animEffect transition="in" filter="wipe(up)">
                                          <p:cBhvr>
                                            <p:cTn id="61" dur="500"/>
                                            <p:tgtEl>
                                              <p:spTgt spid="16"/>
                                            </p:tgtEl>
                                          </p:cBhvr>
                                        </p:animEffect>
                                      </p:childTnLst>
                                    </p:cTn>
                                  </p:par>
                                  <p:par>
                                    <p:cTn id="62" presetID="12" presetClass="entr" presetSubtype="4"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p:tgtEl>
                                              <p:spTgt spid="22"/>
                                            </p:tgtEl>
                                            <p:attrNameLst>
                                              <p:attrName>ppt_y</p:attrName>
                                            </p:attrNameLst>
                                          </p:cBhvr>
                                          <p:tavLst>
                                            <p:tav tm="0">
                                              <p:val>
                                                <p:strVal val="#ppt_y+#ppt_h*1.125000"/>
                                              </p:val>
                                            </p:tav>
                                            <p:tav tm="100000">
                                              <p:val>
                                                <p:strVal val="#ppt_y"/>
                                              </p:val>
                                            </p:tav>
                                          </p:tavLst>
                                        </p:anim>
                                        <p:animEffect transition="in" filter="wipe(up)">
                                          <p:cBhvr>
                                            <p:cTn id="65" dur="500"/>
                                            <p:tgtEl>
                                              <p:spTgt spid="22"/>
                                            </p:tgtEl>
                                          </p:cBhvr>
                                        </p:animEffect>
                                      </p:childTnLst>
                                    </p:cTn>
                                  </p:par>
                                  <p:par>
                                    <p:cTn id="66" presetID="1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p:tgtEl>
                                              <p:spTgt spid="20"/>
                                            </p:tgtEl>
                                            <p:attrNameLst>
                                              <p:attrName>ppt_y</p:attrName>
                                            </p:attrNameLst>
                                          </p:cBhvr>
                                          <p:tavLst>
                                            <p:tav tm="0">
                                              <p:val>
                                                <p:strVal val="#ppt_y+#ppt_h*1.125000"/>
                                              </p:val>
                                            </p:tav>
                                            <p:tav tm="100000">
                                              <p:val>
                                                <p:strVal val="#ppt_y"/>
                                              </p:val>
                                            </p:tav>
                                          </p:tavLst>
                                        </p:anim>
                                        <p:animEffect transition="in" filter="wipe(up)">
                                          <p:cBhvr>
                                            <p:cTn id="69" dur="500"/>
                                            <p:tgtEl>
                                              <p:spTgt spid="20"/>
                                            </p:tgtEl>
                                          </p:cBhvr>
                                        </p:animEffect>
                                      </p:childTnLst>
                                    </p:cTn>
                                  </p:par>
                                  <p:par>
                                    <p:cTn id="70" presetID="12" presetClass="entr" presetSubtype="4"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p:tgtEl>
                                              <p:spTgt spid="21"/>
                                            </p:tgtEl>
                                            <p:attrNameLst>
                                              <p:attrName>ppt_y</p:attrName>
                                            </p:attrNameLst>
                                          </p:cBhvr>
                                          <p:tavLst>
                                            <p:tav tm="0">
                                              <p:val>
                                                <p:strVal val="#ppt_y+#ppt_h*1.125000"/>
                                              </p:val>
                                            </p:tav>
                                            <p:tav tm="100000">
                                              <p:val>
                                                <p:strVal val="#ppt_y"/>
                                              </p:val>
                                            </p:tav>
                                          </p:tavLst>
                                        </p:anim>
                                        <p:animEffect transition="in" filter="wipe(up)">
                                          <p:cBhvr>
                                            <p:cTn id="73" dur="500"/>
                                            <p:tgtEl>
                                              <p:spTgt spid="21"/>
                                            </p:tgtEl>
                                          </p:cBhvr>
                                        </p:animEffect>
                                      </p:childTnLst>
                                    </p:cTn>
                                  </p:par>
                                  <p:par>
                                    <p:cTn id="74" presetID="12" presetClass="entr" presetSubtype="4"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p:tgtEl>
                                              <p:spTgt spid="25"/>
                                            </p:tgtEl>
                                            <p:attrNameLst>
                                              <p:attrName>ppt_y</p:attrName>
                                            </p:attrNameLst>
                                          </p:cBhvr>
                                          <p:tavLst>
                                            <p:tav tm="0">
                                              <p:val>
                                                <p:strVal val="#ppt_y+#ppt_h*1.125000"/>
                                              </p:val>
                                            </p:tav>
                                            <p:tav tm="100000">
                                              <p:val>
                                                <p:strVal val="#ppt_y"/>
                                              </p:val>
                                            </p:tav>
                                          </p:tavLst>
                                        </p:anim>
                                        <p:animEffect transition="in" filter="wipe(up)">
                                          <p:cBhvr>
                                            <p:cTn id="77" dur="500"/>
                                            <p:tgtEl>
                                              <p:spTgt spid="25"/>
                                            </p:tgtEl>
                                          </p:cBhvr>
                                        </p:animEffect>
                                      </p:childTnLst>
                                    </p:cTn>
                                  </p:par>
                                  <p:par>
                                    <p:cTn id="78" presetID="12" presetClass="entr" presetSubtype="4"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p:tgtEl>
                                              <p:spTgt spid="24"/>
                                            </p:tgtEl>
                                            <p:attrNameLst>
                                              <p:attrName>ppt_y</p:attrName>
                                            </p:attrNameLst>
                                          </p:cBhvr>
                                          <p:tavLst>
                                            <p:tav tm="0">
                                              <p:val>
                                                <p:strVal val="#ppt_y+#ppt_h*1.125000"/>
                                              </p:val>
                                            </p:tav>
                                            <p:tav tm="100000">
                                              <p:val>
                                                <p:strVal val="#ppt_y"/>
                                              </p:val>
                                            </p:tav>
                                          </p:tavLst>
                                        </p:anim>
                                        <p:animEffect transition="in" filter="wipe(up)">
                                          <p:cBhvr>
                                            <p:cTn id="81" dur="500"/>
                                            <p:tgtEl>
                                              <p:spTgt spid="24"/>
                                            </p:tgtEl>
                                          </p:cBhvr>
                                        </p:animEffect>
                                      </p:childTnLst>
                                    </p:cTn>
                                  </p:par>
                                  <p:par>
                                    <p:cTn id="82" presetID="12" presetClass="entr" presetSubtype="4"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p:tgtEl>
                                              <p:spTgt spid="23"/>
                                            </p:tgtEl>
                                            <p:attrNameLst>
                                              <p:attrName>ppt_y</p:attrName>
                                            </p:attrNameLst>
                                          </p:cBhvr>
                                          <p:tavLst>
                                            <p:tav tm="0">
                                              <p:val>
                                                <p:strVal val="#ppt_y+#ppt_h*1.125000"/>
                                              </p:val>
                                            </p:tav>
                                            <p:tav tm="100000">
                                              <p:val>
                                                <p:strVal val="#ppt_y"/>
                                              </p:val>
                                            </p:tav>
                                          </p:tavLst>
                                        </p:anim>
                                        <p:animEffect transition="in" filter="wipe(up)">
                                          <p:cBhvr>
                                            <p:cTn id="85" dur="500"/>
                                            <p:tgtEl>
                                              <p:spTgt spid="23"/>
                                            </p:tgtEl>
                                          </p:cBhvr>
                                        </p:animEffect>
                                      </p:childTnLst>
                                    </p:cTn>
                                  </p:par>
                                  <p:par>
                                    <p:cTn id="86" presetID="12" presetClass="entr" presetSubtype="4"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p:tgtEl>
                                              <p:spTgt spid="26"/>
                                            </p:tgtEl>
                                            <p:attrNameLst>
                                              <p:attrName>ppt_y</p:attrName>
                                            </p:attrNameLst>
                                          </p:cBhvr>
                                          <p:tavLst>
                                            <p:tav tm="0">
                                              <p:val>
                                                <p:strVal val="#ppt_y+#ppt_h*1.125000"/>
                                              </p:val>
                                            </p:tav>
                                            <p:tav tm="100000">
                                              <p:val>
                                                <p:strVal val="#ppt_y"/>
                                              </p:val>
                                            </p:tav>
                                          </p:tavLst>
                                        </p:anim>
                                        <p:animEffect transition="in" filter="wipe(up)">
                                          <p:cBhvr>
                                            <p:cTn id="89" dur="500"/>
                                            <p:tgtEl>
                                              <p:spTgt spid="26"/>
                                            </p:tgtEl>
                                          </p:cBhvr>
                                        </p:animEffect>
                                      </p:childTnLst>
                                    </p:cTn>
                                  </p:par>
                                  <p:par>
                                    <p:cTn id="90" presetID="12" presetClass="entr" presetSubtype="4"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p:tgtEl>
                                              <p:spTgt spid="28"/>
                                            </p:tgtEl>
                                            <p:attrNameLst>
                                              <p:attrName>ppt_y</p:attrName>
                                            </p:attrNameLst>
                                          </p:cBhvr>
                                          <p:tavLst>
                                            <p:tav tm="0">
                                              <p:val>
                                                <p:strVal val="#ppt_y+#ppt_h*1.125000"/>
                                              </p:val>
                                            </p:tav>
                                            <p:tav tm="100000">
                                              <p:val>
                                                <p:strVal val="#ppt_y"/>
                                              </p:val>
                                            </p:tav>
                                          </p:tavLst>
                                        </p:anim>
                                        <p:animEffect transition="in" filter="wipe(up)">
                                          <p:cBhvr>
                                            <p:cTn id="93" dur="500"/>
                                            <p:tgtEl>
                                              <p:spTgt spid="28"/>
                                            </p:tgtEl>
                                          </p:cBhvr>
                                        </p:animEffect>
                                      </p:childTnLst>
                                    </p:cTn>
                                  </p:par>
                                  <p:par>
                                    <p:cTn id="94" presetID="12" presetClass="entr" presetSubtype="4"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additive="base">
                                            <p:cTn id="96" dur="500"/>
                                            <p:tgtEl>
                                              <p:spTgt spid="27"/>
                                            </p:tgtEl>
                                            <p:attrNameLst>
                                              <p:attrName>ppt_y</p:attrName>
                                            </p:attrNameLst>
                                          </p:cBhvr>
                                          <p:tavLst>
                                            <p:tav tm="0">
                                              <p:val>
                                                <p:strVal val="#ppt_y+#ppt_h*1.125000"/>
                                              </p:val>
                                            </p:tav>
                                            <p:tav tm="100000">
                                              <p:val>
                                                <p:strVal val="#ppt_y"/>
                                              </p:val>
                                            </p:tav>
                                          </p:tavLst>
                                        </p:anim>
                                        <p:animEffect transition="in" filter="wipe(up)">
                                          <p:cBhvr>
                                            <p:cTn id="97" dur="500"/>
                                            <p:tgtEl>
                                              <p:spTgt spid="27"/>
                                            </p:tgtEl>
                                          </p:cBhvr>
                                        </p:animEffect>
                                      </p:childTnLst>
                                    </p:cTn>
                                  </p:par>
                                  <p:par>
                                    <p:cTn id="98" presetID="12" presetClass="entr" presetSubtype="4"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p:tgtEl>
                                              <p:spTgt spid="29"/>
                                            </p:tgtEl>
                                            <p:attrNameLst>
                                              <p:attrName>ppt_y</p:attrName>
                                            </p:attrNameLst>
                                          </p:cBhvr>
                                          <p:tavLst>
                                            <p:tav tm="0">
                                              <p:val>
                                                <p:strVal val="#ppt_y+#ppt_h*1.125000"/>
                                              </p:val>
                                            </p:tav>
                                            <p:tav tm="100000">
                                              <p:val>
                                                <p:strVal val="#ppt_y"/>
                                              </p:val>
                                            </p:tav>
                                          </p:tavLst>
                                        </p:anim>
                                        <p:animEffect transition="in" filter="wipe(up)">
                                          <p:cBhvr>
                                            <p:cTn id="101" dur="500"/>
                                            <p:tgtEl>
                                              <p:spTgt spid="29"/>
                                            </p:tgtEl>
                                          </p:cBhvr>
                                        </p:animEffect>
                                      </p:childTnLst>
                                    </p:cTn>
                                  </p:par>
                                  <p:par>
                                    <p:cTn id="102" presetID="12" presetClass="entr" presetSubtype="4"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500"/>
                                            <p:tgtEl>
                                              <p:spTgt spid="30"/>
                                            </p:tgtEl>
                                            <p:attrNameLst>
                                              <p:attrName>ppt_y</p:attrName>
                                            </p:attrNameLst>
                                          </p:cBhvr>
                                          <p:tavLst>
                                            <p:tav tm="0">
                                              <p:val>
                                                <p:strVal val="#ppt_y+#ppt_h*1.125000"/>
                                              </p:val>
                                            </p:tav>
                                            <p:tav tm="100000">
                                              <p:val>
                                                <p:strVal val="#ppt_y"/>
                                              </p:val>
                                            </p:tav>
                                          </p:tavLst>
                                        </p:anim>
                                        <p:animEffect transition="in" filter="wipe(up)">
                                          <p:cBhvr>
                                            <p:cTn id="105" dur="500"/>
                                            <p:tgtEl>
                                              <p:spTgt spid="30"/>
                                            </p:tgtEl>
                                          </p:cBhvr>
                                        </p:animEffect>
                                      </p:childTnLst>
                                    </p:cTn>
                                  </p:par>
                                </p:childTnLst>
                              </p:cTn>
                            </p:par>
                            <p:par>
                              <p:cTn id="106" fill="hold">
                                <p:stCondLst>
                                  <p:cond delay="1000"/>
                                </p:stCondLst>
                                <p:childTnLst>
                                  <p:par>
                                    <p:cTn id="107" presetID="2" presetClass="entr" presetSubtype="4" fill="hold" nodeType="afterEffect" p14:presetBounceEnd="72000">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14:bounceEnd="72000">
                                          <p:cBhvr additive="base">
                                            <p:cTn id="109"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11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8" grpId="0"/>
          <p:bldP spid="13" grpId="0" animBg="1"/>
          <p:bldP spid="15" grpId="0"/>
          <p:bldP spid="16"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Tieng-tinh-tinh-www_tiengdong_com.wav"/>
                                            </p:tgtEl>
                                          </p:cMediaNode>
                                        </p:audio>
                                      </p:subTnLst>
                                    </p:cTn>
                                  </p:par>
                                  <p:par>
                                    <p:cTn id="14" presetID="1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1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par>
                                    <p:cTn id="22" presetID="1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ppt_y</p:attrName>
                                            </p:attrNameLst>
                                          </p:cBhvr>
                                          <p:tavLst>
                                            <p:tav tm="0">
                                              <p:val>
                                                <p:strVal val="#ppt_y+#ppt_h*1.125000"/>
                                              </p:val>
                                            </p:tav>
                                            <p:tav tm="100000">
                                              <p:val>
                                                <p:strVal val="#ppt_y"/>
                                              </p:val>
                                            </p:tav>
                                          </p:tavLst>
                                        </p:anim>
                                        <p:animEffect transition="in" filter="wipe(up)">
                                          <p:cBhvr>
                                            <p:cTn id="25" dur="500"/>
                                            <p:tgtEl>
                                              <p:spTgt spid="11"/>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ppt_y</p:attrName>
                                            </p:attrNameLst>
                                          </p:cBhvr>
                                          <p:tavLst>
                                            <p:tav tm="0">
                                              <p:val>
                                                <p:strVal val="#ppt_y+#ppt_h*1.125000"/>
                                              </p:val>
                                            </p:tav>
                                            <p:tav tm="100000">
                                              <p:val>
                                                <p:strVal val="#ppt_y"/>
                                              </p:val>
                                            </p:tav>
                                          </p:tavLst>
                                        </p:anim>
                                        <p:animEffect transition="in" filter="wipe(up)">
                                          <p:cBhvr>
                                            <p:cTn id="29" dur="500"/>
                                            <p:tgtEl>
                                              <p:spTgt spid="8"/>
                                            </p:tgtEl>
                                          </p:cBhvr>
                                        </p:animEffect>
                                      </p:childTnLst>
                                    </p:cTn>
                                  </p:par>
                                  <p:par>
                                    <p:cTn id="30" presetID="1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par>
                                    <p:cTn id="38" presetID="1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p:tgtEl>
                                              <p:spTgt spid="14"/>
                                            </p:tgtEl>
                                            <p:attrNameLst>
                                              <p:attrName>ppt_y</p:attrName>
                                            </p:attrNameLst>
                                          </p:cBhvr>
                                          <p:tavLst>
                                            <p:tav tm="0">
                                              <p:val>
                                                <p:strVal val="#ppt_y+#ppt_h*1.125000"/>
                                              </p:val>
                                            </p:tav>
                                            <p:tav tm="100000">
                                              <p:val>
                                                <p:strVal val="#ppt_y"/>
                                              </p:val>
                                            </p:tav>
                                          </p:tavLst>
                                        </p:anim>
                                        <p:animEffect transition="in" filter="wipe(up)">
                                          <p:cBhvr>
                                            <p:cTn id="41" dur="500"/>
                                            <p:tgtEl>
                                              <p:spTgt spid="1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ppt_y</p:attrName>
                                            </p:attrNameLst>
                                          </p:cBhvr>
                                          <p:tavLst>
                                            <p:tav tm="0">
                                              <p:val>
                                                <p:strVal val="#ppt_y+#ppt_h*1.125000"/>
                                              </p:val>
                                            </p:tav>
                                            <p:tav tm="100000">
                                              <p:val>
                                                <p:strVal val="#ppt_y"/>
                                              </p:val>
                                            </p:tav>
                                          </p:tavLst>
                                        </p:anim>
                                        <p:animEffect transition="in" filter="wipe(up)">
                                          <p:cBhvr>
                                            <p:cTn id="45" dur="500"/>
                                            <p:tgtEl>
                                              <p:spTgt spid="15"/>
                                            </p:tgtEl>
                                          </p:cBhvr>
                                        </p:animEffect>
                                      </p:childTnLst>
                                    </p:cTn>
                                  </p:par>
                                  <p:par>
                                    <p:cTn id="46" presetID="1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par>
                                    <p:cTn id="50" presetID="12" presetClass="entr" presetSubtype="4"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p:tgtEl>
                                              <p:spTgt spid="17"/>
                                            </p:tgtEl>
                                            <p:attrNameLst>
                                              <p:attrName>ppt_y</p:attrName>
                                            </p:attrNameLst>
                                          </p:cBhvr>
                                          <p:tavLst>
                                            <p:tav tm="0">
                                              <p:val>
                                                <p:strVal val="#ppt_y+#ppt_h*1.125000"/>
                                              </p:val>
                                            </p:tav>
                                            <p:tav tm="100000">
                                              <p:val>
                                                <p:strVal val="#ppt_y"/>
                                              </p:val>
                                            </p:tav>
                                          </p:tavLst>
                                        </p:anim>
                                        <p:animEffect transition="in" filter="wipe(up)">
                                          <p:cBhvr>
                                            <p:cTn id="53" dur="500"/>
                                            <p:tgtEl>
                                              <p:spTgt spid="17"/>
                                            </p:tgtEl>
                                          </p:cBhvr>
                                        </p:animEffect>
                                      </p:childTnLst>
                                    </p:cTn>
                                  </p:par>
                                  <p:par>
                                    <p:cTn id="54" presetID="1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p:tgtEl>
                                              <p:spTgt spid="18"/>
                                            </p:tgtEl>
                                            <p:attrNameLst>
                                              <p:attrName>ppt_y</p:attrName>
                                            </p:attrNameLst>
                                          </p:cBhvr>
                                          <p:tavLst>
                                            <p:tav tm="0">
                                              <p:val>
                                                <p:strVal val="#ppt_y+#ppt_h*1.125000"/>
                                              </p:val>
                                            </p:tav>
                                            <p:tav tm="100000">
                                              <p:val>
                                                <p:strVal val="#ppt_y"/>
                                              </p:val>
                                            </p:tav>
                                          </p:tavLst>
                                        </p:anim>
                                        <p:animEffect transition="in" filter="wipe(up)">
                                          <p:cBhvr>
                                            <p:cTn id="57" dur="500"/>
                                            <p:tgtEl>
                                              <p:spTgt spid="1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p:tgtEl>
                                              <p:spTgt spid="16"/>
                                            </p:tgtEl>
                                            <p:attrNameLst>
                                              <p:attrName>ppt_y</p:attrName>
                                            </p:attrNameLst>
                                          </p:cBhvr>
                                          <p:tavLst>
                                            <p:tav tm="0">
                                              <p:val>
                                                <p:strVal val="#ppt_y+#ppt_h*1.125000"/>
                                              </p:val>
                                            </p:tav>
                                            <p:tav tm="100000">
                                              <p:val>
                                                <p:strVal val="#ppt_y"/>
                                              </p:val>
                                            </p:tav>
                                          </p:tavLst>
                                        </p:anim>
                                        <p:animEffect transition="in" filter="wipe(up)">
                                          <p:cBhvr>
                                            <p:cTn id="61" dur="500"/>
                                            <p:tgtEl>
                                              <p:spTgt spid="16"/>
                                            </p:tgtEl>
                                          </p:cBhvr>
                                        </p:animEffect>
                                      </p:childTnLst>
                                    </p:cTn>
                                  </p:par>
                                  <p:par>
                                    <p:cTn id="62" presetID="12" presetClass="entr" presetSubtype="4"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p:tgtEl>
                                              <p:spTgt spid="22"/>
                                            </p:tgtEl>
                                            <p:attrNameLst>
                                              <p:attrName>ppt_y</p:attrName>
                                            </p:attrNameLst>
                                          </p:cBhvr>
                                          <p:tavLst>
                                            <p:tav tm="0">
                                              <p:val>
                                                <p:strVal val="#ppt_y+#ppt_h*1.125000"/>
                                              </p:val>
                                            </p:tav>
                                            <p:tav tm="100000">
                                              <p:val>
                                                <p:strVal val="#ppt_y"/>
                                              </p:val>
                                            </p:tav>
                                          </p:tavLst>
                                        </p:anim>
                                        <p:animEffect transition="in" filter="wipe(up)">
                                          <p:cBhvr>
                                            <p:cTn id="65" dur="500"/>
                                            <p:tgtEl>
                                              <p:spTgt spid="22"/>
                                            </p:tgtEl>
                                          </p:cBhvr>
                                        </p:animEffect>
                                      </p:childTnLst>
                                    </p:cTn>
                                  </p:par>
                                  <p:par>
                                    <p:cTn id="66" presetID="1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p:tgtEl>
                                              <p:spTgt spid="20"/>
                                            </p:tgtEl>
                                            <p:attrNameLst>
                                              <p:attrName>ppt_y</p:attrName>
                                            </p:attrNameLst>
                                          </p:cBhvr>
                                          <p:tavLst>
                                            <p:tav tm="0">
                                              <p:val>
                                                <p:strVal val="#ppt_y+#ppt_h*1.125000"/>
                                              </p:val>
                                            </p:tav>
                                            <p:tav tm="100000">
                                              <p:val>
                                                <p:strVal val="#ppt_y"/>
                                              </p:val>
                                            </p:tav>
                                          </p:tavLst>
                                        </p:anim>
                                        <p:animEffect transition="in" filter="wipe(up)">
                                          <p:cBhvr>
                                            <p:cTn id="69" dur="500"/>
                                            <p:tgtEl>
                                              <p:spTgt spid="20"/>
                                            </p:tgtEl>
                                          </p:cBhvr>
                                        </p:animEffect>
                                      </p:childTnLst>
                                    </p:cTn>
                                  </p:par>
                                  <p:par>
                                    <p:cTn id="70" presetID="12" presetClass="entr" presetSubtype="4"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p:tgtEl>
                                              <p:spTgt spid="21"/>
                                            </p:tgtEl>
                                            <p:attrNameLst>
                                              <p:attrName>ppt_y</p:attrName>
                                            </p:attrNameLst>
                                          </p:cBhvr>
                                          <p:tavLst>
                                            <p:tav tm="0">
                                              <p:val>
                                                <p:strVal val="#ppt_y+#ppt_h*1.125000"/>
                                              </p:val>
                                            </p:tav>
                                            <p:tav tm="100000">
                                              <p:val>
                                                <p:strVal val="#ppt_y"/>
                                              </p:val>
                                            </p:tav>
                                          </p:tavLst>
                                        </p:anim>
                                        <p:animEffect transition="in" filter="wipe(up)">
                                          <p:cBhvr>
                                            <p:cTn id="73" dur="500"/>
                                            <p:tgtEl>
                                              <p:spTgt spid="21"/>
                                            </p:tgtEl>
                                          </p:cBhvr>
                                        </p:animEffect>
                                      </p:childTnLst>
                                    </p:cTn>
                                  </p:par>
                                  <p:par>
                                    <p:cTn id="74" presetID="12" presetClass="entr" presetSubtype="4"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p:tgtEl>
                                              <p:spTgt spid="25"/>
                                            </p:tgtEl>
                                            <p:attrNameLst>
                                              <p:attrName>ppt_y</p:attrName>
                                            </p:attrNameLst>
                                          </p:cBhvr>
                                          <p:tavLst>
                                            <p:tav tm="0">
                                              <p:val>
                                                <p:strVal val="#ppt_y+#ppt_h*1.125000"/>
                                              </p:val>
                                            </p:tav>
                                            <p:tav tm="100000">
                                              <p:val>
                                                <p:strVal val="#ppt_y"/>
                                              </p:val>
                                            </p:tav>
                                          </p:tavLst>
                                        </p:anim>
                                        <p:animEffect transition="in" filter="wipe(up)">
                                          <p:cBhvr>
                                            <p:cTn id="77" dur="500"/>
                                            <p:tgtEl>
                                              <p:spTgt spid="25"/>
                                            </p:tgtEl>
                                          </p:cBhvr>
                                        </p:animEffect>
                                      </p:childTnLst>
                                    </p:cTn>
                                  </p:par>
                                  <p:par>
                                    <p:cTn id="78" presetID="12" presetClass="entr" presetSubtype="4"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p:tgtEl>
                                              <p:spTgt spid="24"/>
                                            </p:tgtEl>
                                            <p:attrNameLst>
                                              <p:attrName>ppt_y</p:attrName>
                                            </p:attrNameLst>
                                          </p:cBhvr>
                                          <p:tavLst>
                                            <p:tav tm="0">
                                              <p:val>
                                                <p:strVal val="#ppt_y+#ppt_h*1.125000"/>
                                              </p:val>
                                            </p:tav>
                                            <p:tav tm="100000">
                                              <p:val>
                                                <p:strVal val="#ppt_y"/>
                                              </p:val>
                                            </p:tav>
                                          </p:tavLst>
                                        </p:anim>
                                        <p:animEffect transition="in" filter="wipe(up)">
                                          <p:cBhvr>
                                            <p:cTn id="81" dur="500"/>
                                            <p:tgtEl>
                                              <p:spTgt spid="24"/>
                                            </p:tgtEl>
                                          </p:cBhvr>
                                        </p:animEffect>
                                      </p:childTnLst>
                                    </p:cTn>
                                  </p:par>
                                  <p:par>
                                    <p:cTn id="82" presetID="12" presetClass="entr" presetSubtype="4"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p:tgtEl>
                                              <p:spTgt spid="23"/>
                                            </p:tgtEl>
                                            <p:attrNameLst>
                                              <p:attrName>ppt_y</p:attrName>
                                            </p:attrNameLst>
                                          </p:cBhvr>
                                          <p:tavLst>
                                            <p:tav tm="0">
                                              <p:val>
                                                <p:strVal val="#ppt_y+#ppt_h*1.125000"/>
                                              </p:val>
                                            </p:tav>
                                            <p:tav tm="100000">
                                              <p:val>
                                                <p:strVal val="#ppt_y"/>
                                              </p:val>
                                            </p:tav>
                                          </p:tavLst>
                                        </p:anim>
                                        <p:animEffect transition="in" filter="wipe(up)">
                                          <p:cBhvr>
                                            <p:cTn id="85" dur="500"/>
                                            <p:tgtEl>
                                              <p:spTgt spid="23"/>
                                            </p:tgtEl>
                                          </p:cBhvr>
                                        </p:animEffect>
                                      </p:childTnLst>
                                    </p:cTn>
                                  </p:par>
                                  <p:par>
                                    <p:cTn id="86" presetID="12" presetClass="entr" presetSubtype="4"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p:tgtEl>
                                              <p:spTgt spid="26"/>
                                            </p:tgtEl>
                                            <p:attrNameLst>
                                              <p:attrName>ppt_y</p:attrName>
                                            </p:attrNameLst>
                                          </p:cBhvr>
                                          <p:tavLst>
                                            <p:tav tm="0">
                                              <p:val>
                                                <p:strVal val="#ppt_y+#ppt_h*1.125000"/>
                                              </p:val>
                                            </p:tav>
                                            <p:tav tm="100000">
                                              <p:val>
                                                <p:strVal val="#ppt_y"/>
                                              </p:val>
                                            </p:tav>
                                          </p:tavLst>
                                        </p:anim>
                                        <p:animEffect transition="in" filter="wipe(up)">
                                          <p:cBhvr>
                                            <p:cTn id="89" dur="500"/>
                                            <p:tgtEl>
                                              <p:spTgt spid="26"/>
                                            </p:tgtEl>
                                          </p:cBhvr>
                                        </p:animEffect>
                                      </p:childTnLst>
                                    </p:cTn>
                                  </p:par>
                                  <p:par>
                                    <p:cTn id="90" presetID="12" presetClass="entr" presetSubtype="4"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p:tgtEl>
                                              <p:spTgt spid="28"/>
                                            </p:tgtEl>
                                            <p:attrNameLst>
                                              <p:attrName>ppt_y</p:attrName>
                                            </p:attrNameLst>
                                          </p:cBhvr>
                                          <p:tavLst>
                                            <p:tav tm="0">
                                              <p:val>
                                                <p:strVal val="#ppt_y+#ppt_h*1.125000"/>
                                              </p:val>
                                            </p:tav>
                                            <p:tav tm="100000">
                                              <p:val>
                                                <p:strVal val="#ppt_y"/>
                                              </p:val>
                                            </p:tav>
                                          </p:tavLst>
                                        </p:anim>
                                        <p:animEffect transition="in" filter="wipe(up)">
                                          <p:cBhvr>
                                            <p:cTn id="93" dur="500"/>
                                            <p:tgtEl>
                                              <p:spTgt spid="28"/>
                                            </p:tgtEl>
                                          </p:cBhvr>
                                        </p:animEffect>
                                      </p:childTnLst>
                                    </p:cTn>
                                  </p:par>
                                  <p:par>
                                    <p:cTn id="94" presetID="12" presetClass="entr" presetSubtype="4"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additive="base">
                                            <p:cTn id="96" dur="500"/>
                                            <p:tgtEl>
                                              <p:spTgt spid="27"/>
                                            </p:tgtEl>
                                            <p:attrNameLst>
                                              <p:attrName>ppt_y</p:attrName>
                                            </p:attrNameLst>
                                          </p:cBhvr>
                                          <p:tavLst>
                                            <p:tav tm="0">
                                              <p:val>
                                                <p:strVal val="#ppt_y+#ppt_h*1.125000"/>
                                              </p:val>
                                            </p:tav>
                                            <p:tav tm="100000">
                                              <p:val>
                                                <p:strVal val="#ppt_y"/>
                                              </p:val>
                                            </p:tav>
                                          </p:tavLst>
                                        </p:anim>
                                        <p:animEffect transition="in" filter="wipe(up)">
                                          <p:cBhvr>
                                            <p:cTn id="97" dur="500"/>
                                            <p:tgtEl>
                                              <p:spTgt spid="27"/>
                                            </p:tgtEl>
                                          </p:cBhvr>
                                        </p:animEffect>
                                      </p:childTnLst>
                                    </p:cTn>
                                  </p:par>
                                  <p:par>
                                    <p:cTn id="98" presetID="12" presetClass="entr" presetSubtype="4"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p:tgtEl>
                                              <p:spTgt spid="29"/>
                                            </p:tgtEl>
                                            <p:attrNameLst>
                                              <p:attrName>ppt_y</p:attrName>
                                            </p:attrNameLst>
                                          </p:cBhvr>
                                          <p:tavLst>
                                            <p:tav tm="0">
                                              <p:val>
                                                <p:strVal val="#ppt_y+#ppt_h*1.125000"/>
                                              </p:val>
                                            </p:tav>
                                            <p:tav tm="100000">
                                              <p:val>
                                                <p:strVal val="#ppt_y"/>
                                              </p:val>
                                            </p:tav>
                                          </p:tavLst>
                                        </p:anim>
                                        <p:animEffect transition="in" filter="wipe(up)">
                                          <p:cBhvr>
                                            <p:cTn id="101" dur="500"/>
                                            <p:tgtEl>
                                              <p:spTgt spid="29"/>
                                            </p:tgtEl>
                                          </p:cBhvr>
                                        </p:animEffect>
                                      </p:childTnLst>
                                    </p:cTn>
                                  </p:par>
                                  <p:par>
                                    <p:cTn id="102" presetID="12" presetClass="entr" presetSubtype="4"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500"/>
                                            <p:tgtEl>
                                              <p:spTgt spid="30"/>
                                            </p:tgtEl>
                                            <p:attrNameLst>
                                              <p:attrName>ppt_y</p:attrName>
                                            </p:attrNameLst>
                                          </p:cBhvr>
                                          <p:tavLst>
                                            <p:tav tm="0">
                                              <p:val>
                                                <p:strVal val="#ppt_y+#ppt_h*1.125000"/>
                                              </p:val>
                                            </p:tav>
                                            <p:tav tm="100000">
                                              <p:val>
                                                <p:strVal val="#ppt_y"/>
                                              </p:val>
                                            </p:tav>
                                          </p:tavLst>
                                        </p:anim>
                                        <p:animEffect transition="in" filter="wipe(up)">
                                          <p:cBhvr>
                                            <p:cTn id="105" dur="500"/>
                                            <p:tgtEl>
                                              <p:spTgt spid="30"/>
                                            </p:tgtEl>
                                          </p:cBhvr>
                                        </p:animEffect>
                                      </p:childTnLst>
                                    </p:cTn>
                                  </p:par>
                                </p:childTnLst>
                              </p:cTn>
                            </p:par>
                            <p:par>
                              <p:cTn id="106" fill="hold">
                                <p:stCondLst>
                                  <p:cond delay="1000"/>
                                </p:stCondLst>
                                <p:childTnLst>
                                  <p:par>
                                    <p:cTn id="107" presetID="2" presetClass="entr" presetSubtype="4" fill="hold" nodeType="after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additive="base">
                                            <p:cTn id="109" dur="1000" fill="hold"/>
                                            <p:tgtEl>
                                              <p:spTgt spid="31"/>
                                            </p:tgtEl>
                                            <p:attrNameLst>
                                              <p:attrName>ppt_x</p:attrName>
                                            </p:attrNameLst>
                                          </p:cBhvr>
                                          <p:tavLst>
                                            <p:tav tm="0">
                                              <p:val>
                                                <p:strVal val="#ppt_x"/>
                                              </p:val>
                                            </p:tav>
                                            <p:tav tm="100000">
                                              <p:val>
                                                <p:strVal val="#ppt_x"/>
                                              </p:val>
                                            </p:tav>
                                          </p:tavLst>
                                        </p:anim>
                                        <p:anim calcmode="lin" valueType="num">
                                          <p:cBhvr additive="base">
                                            <p:cTn id="11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8" grpId="0"/>
          <p:bldP spid="13" grpId="0" animBg="1"/>
          <p:bldP spid="15" grpId="0"/>
          <p:bldP spid="16" grpId="0"/>
          <p:bldP spid="3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28A0092B-C50C-407E-A947-70E740481C1C}">
                <a14:useLocalDpi xmlns:a14="http://schemas.microsoft.com/office/drawing/2010/main" val="0"/>
              </a:ext>
            </a:extLst>
          </a:blip>
          <a:srcRect l="6841" t="29684" r="6725" b="32501"/>
          <a:stretch>
            <a:fillRect/>
          </a:stretch>
        </p:blipFill>
        <p:spPr>
          <a:xfrm>
            <a:off x="-245866" y="-161624"/>
            <a:ext cx="7619960" cy="2280683"/>
          </a:xfrm>
          <a:prstGeom prst="rect">
            <a:avLst/>
          </a:prstGeom>
        </p:spPr>
      </p:pic>
      <p:sp>
        <p:nvSpPr>
          <p:cNvPr id="6" name="Rectangle: Rounded Corners 7"/>
          <p:cNvSpPr/>
          <p:nvPr/>
        </p:nvSpPr>
        <p:spPr>
          <a:xfrm>
            <a:off x="126837" y="2275128"/>
            <a:ext cx="11928314" cy="3966633"/>
          </a:xfrm>
          <a:custGeom>
            <a:avLst/>
            <a:gdLst>
              <a:gd name="connsiteX0" fmla="*/ 0 w 11928314"/>
              <a:gd name="connsiteY0" fmla="*/ 394402 h 3966633"/>
              <a:gd name="connsiteX1" fmla="*/ 394402 w 11928314"/>
              <a:gd name="connsiteY1" fmla="*/ 0 h 3966633"/>
              <a:gd name="connsiteX2" fmla="*/ 11533912 w 11928314"/>
              <a:gd name="connsiteY2" fmla="*/ 0 h 3966633"/>
              <a:gd name="connsiteX3" fmla="*/ 11928314 w 11928314"/>
              <a:gd name="connsiteY3" fmla="*/ 394402 h 3966633"/>
              <a:gd name="connsiteX4" fmla="*/ 11928314 w 11928314"/>
              <a:gd name="connsiteY4" fmla="*/ 3572231 h 3966633"/>
              <a:gd name="connsiteX5" fmla="*/ 11533912 w 11928314"/>
              <a:gd name="connsiteY5" fmla="*/ 3966633 h 3966633"/>
              <a:gd name="connsiteX6" fmla="*/ 394402 w 11928314"/>
              <a:gd name="connsiteY6" fmla="*/ 3966633 h 3966633"/>
              <a:gd name="connsiteX7" fmla="*/ 0 w 11928314"/>
              <a:gd name="connsiteY7" fmla="*/ 3572231 h 3966633"/>
              <a:gd name="connsiteX8" fmla="*/ 0 w 11928314"/>
              <a:gd name="connsiteY8" fmla="*/ 394402 h 39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314" h="3966633" fill="none" extrusionOk="0">
                <a:moveTo>
                  <a:pt x="0" y="394402"/>
                </a:moveTo>
                <a:cubicBezTo>
                  <a:pt x="-38092" y="170419"/>
                  <a:pt x="182661" y="4973"/>
                  <a:pt x="394402" y="0"/>
                </a:cubicBezTo>
                <a:cubicBezTo>
                  <a:pt x="1996824" y="130954"/>
                  <a:pt x="6006576" y="43574"/>
                  <a:pt x="11533912" y="0"/>
                </a:cubicBezTo>
                <a:cubicBezTo>
                  <a:pt x="11771009" y="29689"/>
                  <a:pt x="11954407" y="208542"/>
                  <a:pt x="11928314" y="394402"/>
                </a:cubicBezTo>
                <a:cubicBezTo>
                  <a:pt x="11777875" y="1414918"/>
                  <a:pt x="12014193" y="3159632"/>
                  <a:pt x="11928314" y="3572231"/>
                </a:cubicBezTo>
                <a:cubicBezTo>
                  <a:pt x="11901872" y="3794395"/>
                  <a:pt x="11737803" y="3957021"/>
                  <a:pt x="11533912" y="3966633"/>
                </a:cubicBezTo>
                <a:cubicBezTo>
                  <a:pt x="8193756" y="4121830"/>
                  <a:pt x="2892993" y="4129653"/>
                  <a:pt x="394402" y="3966633"/>
                </a:cubicBezTo>
                <a:cubicBezTo>
                  <a:pt x="179719" y="3924172"/>
                  <a:pt x="-13136" y="3797723"/>
                  <a:pt x="0" y="3572231"/>
                </a:cubicBezTo>
                <a:cubicBezTo>
                  <a:pt x="64656" y="2711572"/>
                  <a:pt x="-17807" y="1970315"/>
                  <a:pt x="0" y="394402"/>
                </a:cubicBezTo>
                <a:close/>
              </a:path>
              <a:path w="11928314" h="3966633" stroke="0" extrusionOk="0">
                <a:moveTo>
                  <a:pt x="0" y="394402"/>
                </a:moveTo>
                <a:cubicBezTo>
                  <a:pt x="-30914" y="157511"/>
                  <a:pt x="146527" y="11279"/>
                  <a:pt x="394402" y="0"/>
                </a:cubicBezTo>
                <a:cubicBezTo>
                  <a:pt x="3810470" y="132882"/>
                  <a:pt x="7559710" y="-84951"/>
                  <a:pt x="11533912" y="0"/>
                </a:cubicBezTo>
                <a:cubicBezTo>
                  <a:pt x="11739304" y="12139"/>
                  <a:pt x="11927643" y="180291"/>
                  <a:pt x="11928314" y="394402"/>
                </a:cubicBezTo>
                <a:cubicBezTo>
                  <a:pt x="11948501" y="1286480"/>
                  <a:pt x="12080794" y="2725508"/>
                  <a:pt x="11928314" y="3572231"/>
                </a:cubicBezTo>
                <a:cubicBezTo>
                  <a:pt x="11932173" y="3790511"/>
                  <a:pt x="11768657" y="3931805"/>
                  <a:pt x="11533912" y="3966633"/>
                </a:cubicBezTo>
                <a:cubicBezTo>
                  <a:pt x="9540768" y="4054272"/>
                  <a:pt x="1685460" y="3893954"/>
                  <a:pt x="394402" y="3966633"/>
                </a:cubicBezTo>
                <a:cubicBezTo>
                  <a:pt x="176197" y="3962979"/>
                  <a:pt x="-8501" y="3801867"/>
                  <a:pt x="0" y="3572231"/>
                </a:cubicBezTo>
                <a:cubicBezTo>
                  <a:pt x="-38581" y="2359027"/>
                  <a:pt x="63341" y="717371"/>
                  <a:pt x="0" y="394402"/>
                </a:cubicBezTo>
                <a:close/>
              </a:path>
            </a:pathLst>
          </a:custGeom>
          <a:solidFill>
            <a:schemeClr val="bg1">
              <a:alpha val="93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7" name="Rectangle: Rounded Corners 21"/>
          <p:cNvSpPr/>
          <p:nvPr/>
        </p:nvSpPr>
        <p:spPr>
          <a:xfrm>
            <a:off x="683837" y="3109922"/>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9"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92493" y="2735846"/>
            <a:ext cx="2999488" cy="854128"/>
          </a:xfrm>
          <a:prstGeom prst="rect">
            <a:avLst/>
          </a:prstGeom>
        </p:spPr>
      </p:pic>
      <p:sp>
        <p:nvSpPr>
          <p:cNvPr id="34" name="TextBox 33"/>
          <p:cNvSpPr txBox="1"/>
          <p:nvPr/>
        </p:nvSpPr>
        <p:spPr>
          <a:xfrm>
            <a:off x="2400920" y="2764013"/>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35" name="TextBox 34"/>
          <p:cNvSpPr txBox="1"/>
          <p:nvPr/>
        </p:nvSpPr>
        <p:spPr>
          <a:xfrm>
            <a:off x="1150913" y="3448026"/>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36"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790802" y="356544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809093" y="4068782"/>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733004" y="4555290"/>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3441272" y="3628279"/>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6892" y="3628279"/>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Ảnh Mặt Cười Đẹp Nhất ❤️ 1001 Hình Mặt Cười Hài Hước"/>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416373" y="3632773"/>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3385464" y="4064288"/>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1084" y="4064288"/>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Ảnh Mặt Cười Đẹp Nhất ❤️ 1001 Hình Mặt Cười Hài Hước"/>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360565" y="4068782"/>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531243" y="4615467"/>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235" y="4612949"/>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Ảnh Mặt Cười Đẹp Nhất ❤️ 1001 Hình Mặt Cười Hài Hước"/>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546711" y="4623461"/>
            <a:ext cx="385059" cy="385059"/>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1"/>
          <p:cNvSpPr txBox="1"/>
          <p:nvPr/>
        </p:nvSpPr>
        <p:spPr>
          <a:xfrm>
            <a:off x="-145026" y="308397"/>
            <a:ext cx="7921454"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6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Thi đua đọc trước lớp</a:t>
            </a:r>
            <a:endParaRPr lang="en-US" sz="66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grpSp>
        <p:nvGrpSpPr>
          <p:cNvPr id="2" name="Group 1"/>
          <p:cNvGrpSpPr/>
          <p:nvPr/>
        </p:nvGrpSpPr>
        <p:grpSpPr>
          <a:xfrm>
            <a:off x="7468362" y="4180410"/>
            <a:ext cx="3312921" cy="2350031"/>
            <a:chOff x="3853543" y="4366486"/>
            <a:chExt cx="3728365" cy="2664818"/>
          </a:xfrm>
        </p:grpSpPr>
        <p:pic>
          <p:nvPicPr>
            <p:cNvPr id="3" name="Picture 23"/>
            <p:cNvPicPr>
              <a:picLocks noChangeAspect="1"/>
            </p:cNvPicPr>
            <p:nvPr/>
          </p:nvPicPr>
          <p:blipFill>
            <a:blip r:embed="rId10"/>
            <a:srcRect/>
            <a:stretch>
              <a:fillRect/>
            </a:stretch>
          </p:blipFill>
          <p:spPr>
            <a:xfrm>
              <a:off x="5564497" y="4453584"/>
              <a:ext cx="2017411" cy="2557225"/>
            </a:xfrm>
            <a:prstGeom prst="rect">
              <a:avLst/>
            </a:prstGeom>
          </p:spPr>
        </p:pic>
        <p:pic>
          <p:nvPicPr>
            <p:cNvPr id="4" name="Picture 3"/>
            <p:cNvPicPr>
              <a:picLocks noChangeAspect="1"/>
            </p:cNvPicPr>
            <p:nvPr/>
          </p:nvPicPr>
          <p:blipFill>
            <a:blip r:embed="rId11"/>
            <a:srcRect/>
            <a:stretch>
              <a:fillRect/>
            </a:stretch>
          </p:blipFill>
          <p:spPr>
            <a:xfrm>
              <a:off x="3853543" y="4366486"/>
              <a:ext cx="1604865" cy="2664818"/>
            </a:xfrm>
            <a:prstGeom prst="rect">
              <a:avLst/>
            </a:prstGeom>
          </p:spPr>
        </p:pic>
      </p:gr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Tieng-tinh-tinh-www_tiengdong_com.wav"/>
                                            </p:tgtEl>
                                          </p:cMediaNode>
                                        </p:audio>
                                      </p:sub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par>
                                    <p:cTn id="18" presetID="1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p:tgtEl>
                                              <p:spTgt spid="34"/>
                                            </p:tgtEl>
                                            <p:attrNameLst>
                                              <p:attrName>ppt_y</p:attrName>
                                            </p:attrNameLst>
                                          </p:cBhvr>
                                          <p:tavLst>
                                            <p:tav tm="0">
                                              <p:val>
                                                <p:strVal val="#ppt_y+#ppt_h*1.125000"/>
                                              </p:val>
                                            </p:tav>
                                            <p:tav tm="100000">
                                              <p:val>
                                                <p:strVal val="#ppt_y"/>
                                              </p:val>
                                            </p:tav>
                                          </p:tavLst>
                                        </p:anim>
                                        <p:animEffect transition="in" filter="wipe(up)">
                                          <p:cBhvr>
                                            <p:cTn id="25" dur="500"/>
                                            <p:tgtEl>
                                              <p:spTgt spid="34"/>
                                            </p:tgtEl>
                                          </p:cBhvr>
                                        </p:animEffect>
                                      </p:childTnLst>
                                    </p:cTn>
                                  </p:par>
                                  <p:par>
                                    <p:cTn id="26" presetID="1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p:tgtEl>
                                              <p:spTgt spid="38"/>
                                            </p:tgtEl>
                                            <p:attrNameLst>
                                              <p:attrName>ppt_y</p:attrName>
                                            </p:attrNameLst>
                                          </p:cBhvr>
                                          <p:tavLst>
                                            <p:tav tm="0">
                                              <p:val>
                                                <p:strVal val="#ppt_y+#ppt_h*1.125000"/>
                                              </p:val>
                                            </p:tav>
                                            <p:tav tm="100000">
                                              <p:val>
                                                <p:strVal val="#ppt_y"/>
                                              </p:val>
                                            </p:tav>
                                          </p:tavLst>
                                        </p:anim>
                                        <p:animEffect transition="in" filter="wipe(up)">
                                          <p:cBhvr>
                                            <p:cTn id="29" dur="500"/>
                                            <p:tgtEl>
                                              <p:spTgt spid="38"/>
                                            </p:tgtEl>
                                          </p:cBhvr>
                                        </p:animEffect>
                                      </p:childTnLst>
                                    </p:cTn>
                                  </p:par>
                                  <p:par>
                                    <p:cTn id="30" presetID="12" presetClass="entr" presetSubtype="4"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p:tgtEl>
                                              <p:spTgt spid="36"/>
                                            </p:tgtEl>
                                            <p:attrNameLst>
                                              <p:attrName>ppt_y</p:attrName>
                                            </p:attrNameLst>
                                          </p:cBhvr>
                                          <p:tavLst>
                                            <p:tav tm="0">
                                              <p:val>
                                                <p:strVal val="#ppt_y+#ppt_h*1.125000"/>
                                              </p:val>
                                            </p:tav>
                                            <p:tav tm="100000">
                                              <p:val>
                                                <p:strVal val="#ppt_y"/>
                                              </p:val>
                                            </p:tav>
                                          </p:tavLst>
                                        </p:anim>
                                        <p:animEffect transition="in" filter="wipe(up)">
                                          <p:cBhvr>
                                            <p:cTn id="33" dur="500"/>
                                            <p:tgtEl>
                                              <p:spTgt spid="36"/>
                                            </p:tgtEl>
                                          </p:cBhvr>
                                        </p:animEffect>
                                      </p:childTnLst>
                                    </p:cTn>
                                  </p:par>
                                  <p:par>
                                    <p:cTn id="34" presetID="12" presetClass="entr" presetSubtype="4"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p:tgtEl>
                                              <p:spTgt spid="37"/>
                                            </p:tgtEl>
                                            <p:attrNameLst>
                                              <p:attrName>ppt_y</p:attrName>
                                            </p:attrNameLst>
                                          </p:cBhvr>
                                          <p:tavLst>
                                            <p:tav tm="0">
                                              <p:val>
                                                <p:strVal val="#ppt_y+#ppt_h*1.125000"/>
                                              </p:val>
                                            </p:tav>
                                            <p:tav tm="100000">
                                              <p:val>
                                                <p:strVal val="#ppt_y"/>
                                              </p:val>
                                            </p:tav>
                                          </p:tavLst>
                                        </p:anim>
                                        <p:animEffect transition="in" filter="wipe(up)">
                                          <p:cBhvr>
                                            <p:cTn id="37" dur="500"/>
                                            <p:tgtEl>
                                              <p:spTgt spid="3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p:tgtEl>
                                              <p:spTgt spid="35"/>
                                            </p:tgtEl>
                                            <p:attrNameLst>
                                              <p:attrName>ppt_y</p:attrName>
                                            </p:attrNameLst>
                                          </p:cBhvr>
                                          <p:tavLst>
                                            <p:tav tm="0">
                                              <p:val>
                                                <p:strVal val="#ppt_y+#ppt_h*1.125000"/>
                                              </p:val>
                                            </p:tav>
                                            <p:tav tm="100000">
                                              <p:val>
                                                <p:strVal val="#ppt_y"/>
                                              </p:val>
                                            </p:tav>
                                          </p:tavLst>
                                        </p:anim>
                                        <p:animEffect transition="in" filter="wipe(up)">
                                          <p:cBhvr>
                                            <p:cTn id="41" dur="500"/>
                                            <p:tgtEl>
                                              <p:spTgt spid="35"/>
                                            </p:tgtEl>
                                          </p:cBhvr>
                                        </p:animEffect>
                                      </p:childTnLst>
                                    </p:cTn>
                                  </p:par>
                                  <p:par>
                                    <p:cTn id="42" presetID="12" presetClass="entr" presetSubtype="4"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p:tgtEl>
                                              <p:spTgt spid="41"/>
                                            </p:tgtEl>
                                            <p:attrNameLst>
                                              <p:attrName>ppt_y</p:attrName>
                                            </p:attrNameLst>
                                          </p:cBhvr>
                                          <p:tavLst>
                                            <p:tav tm="0">
                                              <p:val>
                                                <p:strVal val="#ppt_y+#ppt_h*1.125000"/>
                                              </p:val>
                                            </p:tav>
                                            <p:tav tm="100000">
                                              <p:val>
                                                <p:strVal val="#ppt_y"/>
                                              </p:val>
                                            </p:tav>
                                          </p:tavLst>
                                        </p:anim>
                                        <p:animEffect transition="in" filter="wipe(up)">
                                          <p:cBhvr>
                                            <p:cTn id="45" dur="500"/>
                                            <p:tgtEl>
                                              <p:spTgt spid="41"/>
                                            </p:tgtEl>
                                          </p:cBhvr>
                                        </p:animEffect>
                                      </p:childTnLst>
                                    </p:cTn>
                                  </p:par>
                                  <p:par>
                                    <p:cTn id="46" presetID="1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p:tgtEl>
                                              <p:spTgt spid="39"/>
                                            </p:tgtEl>
                                            <p:attrNameLst>
                                              <p:attrName>ppt_y</p:attrName>
                                            </p:attrNameLst>
                                          </p:cBhvr>
                                          <p:tavLst>
                                            <p:tav tm="0">
                                              <p:val>
                                                <p:strVal val="#ppt_y+#ppt_h*1.125000"/>
                                              </p:val>
                                            </p:tav>
                                            <p:tav tm="100000">
                                              <p:val>
                                                <p:strVal val="#ppt_y"/>
                                              </p:val>
                                            </p:tav>
                                          </p:tavLst>
                                        </p:anim>
                                        <p:animEffect transition="in" filter="wipe(up)">
                                          <p:cBhvr>
                                            <p:cTn id="49" dur="500"/>
                                            <p:tgtEl>
                                              <p:spTgt spid="39"/>
                                            </p:tgtEl>
                                          </p:cBhvr>
                                        </p:animEffect>
                                      </p:childTnLst>
                                    </p:cTn>
                                  </p:par>
                                  <p:par>
                                    <p:cTn id="50" presetID="12" presetClass="entr" presetSubtype="4"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p:tgtEl>
                                              <p:spTgt spid="40"/>
                                            </p:tgtEl>
                                            <p:attrNameLst>
                                              <p:attrName>ppt_y</p:attrName>
                                            </p:attrNameLst>
                                          </p:cBhvr>
                                          <p:tavLst>
                                            <p:tav tm="0">
                                              <p:val>
                                                <p:strVal val="#ppt_y+#ppt_h*1.125000"/>
                                              </p:val>
                                            </p:tav>
                                            <p:tav tm="100000">
                                              <p:val>
                                                <p:strVal val="#ppt_y"/>
                                              </p:val>
                                            </p:tav>
                                          </p:tavLst>
                                        </p:anim>
                                        <p:animEffect transition="in" filter="wipe(up)">
                                          <p:cBhvr>
                                            <p:cTn id="53" dur="500"/>
                                            <p:tgtEl>
                                              <p:spTgt spid="40"/>
                                            </p:tgtEl>
                                          </p:cBhvr>
                                        </p:animEffect>
                                      </p:childTnLst>
                                    </p:cTn>
                                  </p:par>
                                  <p:par>
                                    <p:cTn id="54" presetID="12" presetClass="entr" presetSubtype="4"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p:tgtEl>
                                              <p:spTgt spid="44"/>
                                            </p:tgtEl>
                                            <p:attrNameLst>
                                              <p:attrName>ppt_y</p:attrName>
                                            </p:attrNameLst>
                                          </p:cBhvr>
                                          <p:tavLst>
                                            <p:tav tm="0">
                                              <p:val>
                                                <p:strVal val="#ppt_y+#ppt_h*1.125000"/>
                                              </p:val>
                                            </p:tav>
                                            <p:tav tm="100000">
                                              <p:val>
                                                <p:strVal val="#ppt_y"/>
                                              </p:val>
                                            </p:tav>
                                          </p:tavLst>
                                        </p:anim>
                                        <p:animEffect transition="in" filter="wipe(up)">
                                          <p:cBhvr>
                                            <p:cTn id="57" dur="500"/>
                                            <p:tgtEl>
                                              <p:spTgt spid="44"/>
                                            </p:tgtEl>
                                          </p:cBhvr>
                                        </p:animEffect>
                                      </p:childTnLst>
                                    </p:cTn>
                                  </p:par>
                                  <p:par>
                                    <p:cTn id="58" presetID="12" presetClass="entr" presetSubtype="4"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p:tgtEl>
                                              <p:spTgt spid="43"/>
                                            </p:tgtEl>
                                            <p:attrNameLst>
                                              <p:attrName>ppt_y</p:attrName>
                                            </p:attrNameLst>
                                          </p:cBhvr>
                                          <p:tavLst>
                                            <p:tav tm="0">
                                              <p:val>
                                                <p:strVal val="#ppt_y+#ppt_h*1.125000"/>
                                              </p:val>
                                            </p:tav>
                                            <p:tav tm="100000">
                                              <p:val>
                                                <p:strVal val="#ppt_y"/>
                                              </p:val>
                                            </p:tav>
                                          </p:tavLst>
                                        </p:anim>
                                        <p:animEffect transition="in" filter="wipe(up)">
                                          <p:cBhvr>
                                            <p:cTn id="61" dur="500"/>
                                            <p:tgtEl>
                                              <p:spTgt spid="43"/>
                                            </p:tgtEl>
                                          </p:cBhvr>
                                        </p:animEffect>
                                      </p:childTnLst>
                                    </p:cTn>
                                  </p:par>
                                  <p:par>
                                    <p:cTn id="62" presetID="12" presetClass="entr" presetSubtype="4"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500"/>
                                            <p:tgtEl>
                                              <p:spTgt spid="42"/>
                                            </p:tgtEl>
                                            <p:attrNameLst>
                                              <p:attrName>ppt_y</p:attrName>
                                            </p:attrNameLst>
                                          </p:cBhvr>
                                          <p:tavLst>
                                            <p:tav tm="0">
                                              <p:val>
                                                <p:strVal val="#ppt_y+#ppt_h*1.125000"/>
                                              </p:val>
                                            </p:tav>
                                            <p:tav tm="100000">
                                              <p:val>
                                                <p:strVal val="#ppt_y"/>
                                              </p:val>
                                            </p:tav>
                                          </p:tavLst>
                                        </p:anim>
                                        <p:animEffect transition="in" filter="wipe(up)">
                                          <p:cBhvr>
                                            <p:cTn id="65" dur="500"/>
                                            <p:tgtEl>
                                              <p:spTgt spid="42"/>
                                            </p:tgtEl>
                                          </p:cBhvr>
                                        </p:animEffect>
                                      </p:childTnLst>
                                    </p:cTn>
                                  </p:par>
                                  <p:par>
                                    <p:cTn id="66" presetID="12" presetClass="entr" presetSubtype="4"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500"/>
                                            <p:tgtEl>
                                              <p:spTgt spid="45"/>
                                            </p:tgtEl>
                                            <p:attrNameLst>
                                              <p:attrName>ppt_y</p:attrName>
                                            </p:attrNameLst>
                                          </p:cBhvr>
                                          <p:tavLst>
                                            <p:tav tm="0">
                                              <p:val>
                                                <p:strVal val="#ppt_y+#ppt_h*1.125000"/>
                                              </p:val>
                                            </p:tav>
                                            <p:tav tm="100000">
                                              <p:val>
                                                <p:strVal val="#ppt_y"/>
                                              </p:val>
                                            </p:tav>
                                          </p:tavLst>
                                        </p:anim>
                                        <p:animEffect transition="in" filter="wipe(up)">
                                          <p:cBhvr>
                                            <p:cTn id="69" dur="500"/>
                                            <p:tgtEl>
                                              <p:spTgt spid="45"/>
                                            </p:tgtEl>
                                          </p:cBhvr>
                                        </p:animEffect>
                                      </p:childTnLst>
                                    </p:cTn>
                                  </p:par>
                                  <p:par>
                                    <p:cTn id="70" presetID="12" presetClass="entr" presetSubtype="4"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p:tgtEl>
                                              <p:spTgt spid="47"/>
                                            </p:tgtEl>
                                            <p:attrNameLst>
                                              <p:attrName>ppt_y</p:attrName>
                                            </p:attrNameLst>
                                          </p:cBhvr>
                                          <p:tavLst>
                                            <p:tav tm="0">
                                              <p:val>
                                                <p:strVal val="#ppt_y+#ppt_h*1.125000"/>
                                              </p:val>
                                            </p:tav>
                                            <p:tav tm="100000">
                                              <p:val>
                                                <p:strVal val="#ppt_y"/>
                                              </p:val>
                                            </p:tav>
                                          </p:tavLst>
                                        </p:anim>
                                        <p:animEffect transition="in" filter="wipe(up)">
                                          <p:cBhvr>
                                            <p:cTn id="73" dur="500"/>
                                            <p:tgtEl>
                                              <p:spTgt spid="47"/>
                                            </p:tgtEl>
                                          </p:cBhvr>
                                        </p:animEffect>
                                      </p:childTnLst>
                                    </p:cTn>
                                  </p:par>
                                  <p:par>
                                    <p:cTn id="74" presetID="12" presetClass="entr" presetSubtype="4"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additive="base">
                                            <p:cTn id="76" dur="500"/>
                                            <p:tgtEl>
                                              <p:spTgt spid="46"/>
                                            </p:tgtEl>
                                            <p:attrNameLst>
                                              <p:attrName>ppt_y</p:attrName>
                                            </p:attrNameLst>
                                          </p:cBhvr>
                                          <p:tavLst>
                                            <p:tav tm="0">
                                              <p:val>
                                                <p:strVal val="#ppt_y+#ppt_h*1.125000"/>
                                              </p:val>
                                            </p:tav>
                                            <p:tav tm="100000">
                                              <p:val>
                                                <p:strVal val="#ppt_y"/>
                                              </p:val>
                                            </p:tav>
                                          </p:tavLst>
                                        </p:anim>
                                        <p:animEffect transition="in" filter="wipe(up)">
                                          <p:cBhvr>
                                            <p:cTn id="77" dur="500"/>
                                            <p:tgtEl>
                                              <p:spTgt spid="46"/>
                                            </p:tgtEl>
                                          </p:cBhvr>
                                        </p:animEffect>
                                      </p:childTnLst>
                                    </p:cTn>
                                  </p:par>
                                </p:childTnLst>
                              </p:cTn>
                            </p:par>
                            <p:par>
                              <p:cTn id="78" fill="hold">
                                <p:stCondLst>
                                  <p:cond delay="1000"/>
                                </p:stCondLst>
                                <p:childTnLst>
                                  <p:par>
                                    <p:cTn id="79" presetID="2" presetClass="entr" presetSubtype="4" fill="hold" nodeType="afterEffect" p14:presetBounceEnd="72000">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14:bounceEnd="72000">
                                          <p:cBhvr additive="base">
                                            <p:cTn id="8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4" grpId="0"/>
          <p:bldP spid="35" grpId="0"/>
          <p:bldP spid="5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Tieng-tinh-tinh-www_tiengdong_com.wav"/>
                                            </p:tgtEl>
                                          </p:cMediaNode>
                                        </p:audio>
                                      </p:sub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par>
                                    <p:cTn id="18" presetID="1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p:tgtEl>
                                              <p:spTgt spid="34"/>
                                            </p:tgtEl>
                                            <p:attrNameLst>
                                              <p:attrName>ppt_y</p:attrName>
                                            </p:attrNameLst>
                                          </p:cBhvr>
                                          <p:tavLst>
                                            <p:tav tm="0">
                                              <p:val>
                                                <p:strVal val="#ppt_y+#ppt_h*1.125000"/>
                                              </p:val>
                                            </p:tav>
                                            <p:tav tm="100000">
                                              <p:val>
                                                <p:strVal val="#ppt_y"/>
                                              </p:val>
                                            </p:tav>
                                          </p:tavLst>
                                        </p:anim>
                                        <p:animEffect transition="in" filter="wipe(up)">
                                          <p:cBhvr>
                                            <p:cTn id="25" dur="500"/>
                                            <p:tgtEl>
                                              <p:spTgt spid="34"/>
                                            </p:tgtEl>
                                          </p:cBhvr>
                                        </p:animEffect>
                                      </p:childTnLst>
                                    </p:cTn>
                                  </p:par>
                                  <p:par>
                                    <p:cTn id="26" presetID="1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p:tgtEl>
                                              <p:spTgt spid="38"/>
                                            </p:tgtEl>
                                            <p:attrNameLst>
                                              <p:attrName>ppt_y</p:attrName>
                                            </p:attrNameLst>
                                          </p:cBhvr>
                                          <p:tavLst>
                                            <p:tav tm="0">
                                              <p:val>
                                                <p:strVal val="#ppt_y+#ppt_h*1.125000"/>
                                              </p:val>
                                            </p:tav>
                                            <p:tav tm="100000">
                                              <p:val>
                                                <p:strVal val="#ppt_y"/>
                                              </p:val>
                                            </p:tav>
                                          </p:tavLst>
                                        </p:anim>
                                        <p:animEffect transition="in" filter="wipe(up)">
                                          <p:cBhvr>
                                            <p:cTn id="29" dur="500"/>
                                            <p:tgtEl>
                                              <p:spTgt spid="38"/>
                                            </p:tgtEl>
                                          </p:cBhvr>
                                        </p:animEffect>
                                      </p:childTnLst>
                                    </p:cTn>
                                  </p:par>
                                  <p:par>
                                    <p:cTn id="30" presetID="12" presetClass="entr" presetSubtype="4"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p:tgtEl>
                                              <p:spTgt spid="36"/>
                                            </p:tgtEl>
                                            <p:attrNameLst>
                                              <p:attrName>ppt_y</p:attrName>
                                            </p:attrNameLst>
                                          </p:cBhvr>
                                          <p:tavLst>
                                            <p:tav tm="0">
                                              <p:val>
                                                <p:strVal val="#ppt_y+#ppt_h*1.125000"/>
                                              </p:val>
                                            </p:tav>
                                            <p:tav tm="100000">
                                              <p:val>
                                                <p:strVal val="#ppt_y"/>
                                              </p:val>
                                            </p:tav>
                                          </p:tavLst>
                                        </p:anim>
                                        <p:animEffect transition="in" filter="wipe(up)">
                                          <p:cBhvr>
                                            <p:cTn id="33" dur="500"/>
                                            <p:tgtEl>
                                              <p:spTgt spid="36"/>
                                            </p:tgtEl>
                                          </p:cBhvr>
                                        </p:animEffect>
                                      </p:childTnLst>
                                    </p:cTn>
                                  </p:par>
                                  <p:par>
                                    <p:cTn id="34" presetID="12" presetClass="entr" presetSubtype="4"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p:tgtEl>
                                              <p:spTgt spid="37"/>
                                            </p:tgtEl>
                                            <p:attrNameLst>
                                              <p:attrName>ppt_y</p:attrName>
                                            </p:attrNameLst>
                                          </p:cBhvr>
                                          <p:tavLst>
                                            <p:tav tm="0">
                                              <p:val>
                                                <p:strVal val="#ppt_y+#ppt_h*1.125000"/>
                                              </p:val>
                                            </p:tav>
                                            <p:tav tm="100000">
                                              <p:val>
                                                <p:strVal val="#ppt_y"/>
                                              </p:val>
                                            </p:tav>
                                          </p:tavLst>
                                        </p:anim>
                                        <p:animEffect transition="in" filter="wipe(up)">
                                          <p:cBhvr>
                                            <p:cTn id="37" dur="500"/>
                                            <p:tgtEl>
                                              <p:spTgt spid="3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p:tgtEl>
                                              <p:spTgt spid="35"/>
                                            </p:tgtEl>
                                            <p:attrNameLst>
                                              <p:attrName>ppt_y</p:attrName>
                                            </p:attrNameLst>
                                          </p:cBhvr>
                                          <p:tavLst>
                                            <p:tav tm="0">
                                              <p:val>
                                                <p:strVal val="#ppt_y+#ppt_h*1.125000"/>
                                              </p:val>
                                            </p:tav>
                                            <p:tav tm="100000">
                                              <p:val>
                                                <p:strVal val="#ppt_y"/>
                                              </p:val>
                                            </p:tav>
                                          </p:tavLst>
                                        </p:anim>
                                        <p:animEffect transition="in" filter="wipe(up)">
                                          <p:cBhvr>
                                            <p:cTn id="41" dur="500"/>
                                            <p:tgtEl>
                                              <p:spTgt spid="35"/>
                                            </p:tgtEl>
                                          </p:cBhvr>
                                        </p:animEffect>
                                      </p:childTnLst>
                                    </p:cTn>
                                  </p:par>
                                  <p:par>
                                    <p:cTn id="42" presetID="12" presetClass="entr" presetSubtype="4"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p:tgtEl>
                                              <p:spTgt spid="41"/>
                                            </p:tgtEl>
                                            <p:attrNameLst>
                                              <p:attrName>ppt_y</p:attrName>
                                            </p:attrNameLst>
                                          </p:cBhvr>
                                          <p:tavLst>
                                            <p:tav tm="0">
                                              <p:val>
                                                <p:strVal val="#ppt_y+#ppt_h*1.125000"/>
                                              </p:val>
                                            </p:tav>
                                            <p:tav tm="100000">
                                              <p:val>
                                                <p:strVal val="#ppt_y"/>
                                              </p:val>
                                            </p:tav>
                                          </p:tavLst>
                                        </p:anim>
                                        <p:animEffect transition="in" filter="wipe(up)">
                                          <p:cBhvr>
                                            <p:cTn id="45" dur="500"/>
                                            <p:tgtEl>
                                              <p:spTgt spid="41"/>
                                            </p:tgtEl>
                                          </p:cBhvr>
                                        </p:animEffect>
                                      </p:childTnLst>
                                    </p:cTn>
                                  </p:par>
                                  <p:par>
                                    <p:cTn id="46" presetID="1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p:tgtEl>
                                              <p:spTgt spid="39"/>
                                            </p:tgtEl>
                                            <p:attrNameLst>
                                              <p:attrName>ppt_y</p:attrName>
                                            </p:attrNameLst>
                                          </p:cBhvr>
                                          <p:tavLst>
                                            <p:tav tm="0">
                                              <p:val>
                                                <p:strVal val="#ppt_y+#ppt_h*1.125000"/>
                                              </p:val>
                                            </p:tav>
                                            <p:tav tm="100000">
                                              <p:val>
                                                <p:strVal val="#ppt_y"/>
                                              </p:val>
                                            </p:tav>
                                          </p:tavLst>
                                        </p:anim>
                                        <p:animEffect transition="in" filter="wipe(up)">
                                          <p:cBhvr>
                                            <p:cTn id="49" dur="500"/>
                                            <p:tgtEl>
                                              <p:spTgt spid="39"/>
                                            </p:tgtEl>
                                          </p:cBhvr>
                                        </p:animEffect>
                                      </p:childTnLst>
                                    </p:cTn>
                                  </p:par>
                                  <p:par>
                                    <p:cTn id="50" presetID="12" presetClass="entr" presetSubtype="4"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p:tgtEl>
                                              <p:spTgt spid="40"/>
                                            </p:tgtEl>
                                            <p:attrNameLst>
                                              <p:attrName>ppt_y</p:attrName>
                                            </p:attrNameLst>
                                          </p:cBhvr>
                                          <p:tavLst>
                                            <p:tav tm="0">
                                              <p:val>
                                                <p:strVal val="#ppt_y+#ppt_h*1.125000"/>
                                              </p:val>
                                            </p:tav>
                                            <p:tav tm="100000">
                                              <p:val>
                                                <p:strVal val="#ppt_y"/>
                                              </p:val>
                                            </p:tav>
                                          </p:tavLst>
                                        </p:anim>
                                        <p:animEffect transition="in" filter="wipe(up)">
                                          <p:cBhvr>
                                            <p:cTn id="53" dur="500"/>
                                            <p:tgtEl>
                                              <p:spTgt spid="40"/>
                                            </p:tgtEl>
                                          </p:cBhvr>
                                        </p:animEffect>
                                      </p:childTnLst>
                                    </p:cTn>
                                  </p:par>
                                  <p:par>
                                    <p:cTn id="54" presetID="12" presetClass="entr" presetSubtype="4"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p:tgtEl>
                                              <p:spTgt spid="44"/>
                                            </p:tgtEl>
                                            <p:attrNameLst>
                                              <p:attrName>ppt_y</p:attrName>
                                            </p:attrNameLst>
                                          </p:cBhvr>
                                          <p:tavLst>
                                            <p:tav tm="0">
                                              <p:val>
                                                <p:strVal val="#ppt_y+#ppt_h*1.125000"/>
                                              </p:val>
                                            </p:tav>
                                            <p:tav tm="100000">
                                              <p:val>
                                                <p:strVal val="#ppt_y"/>
                                              </p:val>
                                            </p:tav>
                                          </p:tavLst>
                                        </p:anim>
                                        <p:animEffect transition="in" filter="wipe(up)">
                                          <p:cBhvr>
                                            <p:cTn id="57" dur="500"/>
                                            <p:tgtEl>
                                              <p:spTgt spid="44"/>
                                            </p:tgtEl>
                                          </p:cBhvr>
                                        </p:animEffect>
                                      </p:childTnLst>
                                    </p:cTn>
                                  </p:par>
                                  <p:par>
                                    <p:cTn id="58" presetID="12" presetClass="entr" presetSubtype="4"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p:tgtEl>
                                              <p:spTgt spid="43"/>
                                            </p:tgtEl>
                                            <p:attrNameLst>
                                              <p:attrName>ppt_y</p:attrName>
                                            </p:attrNameLst>
                                          </p:cBhvr>
                                          <p:tavLst>
                                            <p:tav tm="0">
                                              <p:val>
                                                <p:strVal val="#ppt_y+#ppt_h*1.125000"/>
                                              </p:val>
                                            </p:tav>
                                            <p:tav tm="100000">
                                              <p:val>
                                                <p:strVal val="#ppt_y"/>
                                              </p:val>
                                            </p:tav>
                                          </p:tavLst>
                                        </p:anim>
                                        <p:animEffect transition="in" filter="wipe(up)">
                                          <p:cBhvr>
                                            <p:cTn id="61" dur="500"/>
                                            <p:tgtEl>
                                              <p:spTgt spid="43"/>
                                            </p:tgtEl>
                                          </p:cBhvr>
                                        </p:animEffect>
                                      </p:childTnLst>
                                    </p:cTn>
                                  </p:par>
                                  <p:par>
                                    <p:cTn id="62" presetID="12" presetClass="entr" presetSubtype="4"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500"/>
                                            <p:tgtEl>
                                              <p:spTgt spid="42"/>
                                            </p:tgtEl>
                                            <p:attrNameLst>
                                              <p:attrName>ppt_y</p:attrName>
                                            </p:attrNameLst>
                                          </p:cBhvr>
                                          <p:tavLst>
                                            <p:tav tm="0">
                                              <p:val>
                                                <p:strVal val="#ppt_y+#ppt_h*1.125000"/>
                                              </p:val>
                                            </p:tav>
                                            <p:tav tm="100000">
                                              <p:val>
                                                <p:strVal val="#ppt_y"/>
                                              </p:val>
                                            </p:tav>
                                          </p:tavLst>
                                        </p:anim>
                                        <p:animEffect transition="in" filter="wipe(up)">
                                          <p:cBhvr>
                                            <p:cTn id="65" dur="500"/>
                                            <p:tgtEl>
                                              <p:spTgt spid="42"/>
                                            </p:tgtEl>
                                          </p:cBhvr>
                                        </p:animEffect>
                                      </p:childTnLst>
                                    </p:cTn>
                                  </p:par>
                                  <p:par>
                                    <p:cTn id="66" presetID="12" presetClass="entr" presetSubtype="4"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500"/>
                                            <p:tgtEl>
                                              <p:spTgt spid="45"/>
                                            </p:tgtEl>
                                            <p:attrNameLst>
                                              <p:attrName>ppt_y</p:attrName>
                                            </p:attrNameLst>
                                          </p:cBhvr>
                                          <p:tavLst>
                                            <p:tav tm="0">
                                              <p:val>
                                                <p:strVal val="#ppt_y+#ppt_h*1.125000"/>
                                              </p:val>
                                            </p:tav>
                                            <p:tav tm="100000">
                                              <p:val>
                                                <p:strVal val="#ppt_y"/>
                                              </p:val>
                                            </p:tav>
                                          </p:tavLst>
                                        </p:anim>
                                        <p:animEffect transition="in" filter="wipe(up)">
                                          <p:cBhvr>
                                            <p:cTn id="69" dur="500"/>
                                            <p:tgtEl>
                                              <p:spTgt spid="45"/>
                                            </p:tgtEl>
                                          </p:cBhvr>
                                        </p:animEffect>
                                      </p:childTnLst>
                                    </p:cTn>
                                  </p:par>
                                  <p:par>
                                    <p:cTn id="70" presetID="12" presetClass="entr" presetSubtype="4"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p:tgtEl>
                                              <p:spTgt spid="47"/>
                                            </p:tgtEl>
                                            <p:attrNameLst>
                                              <p:attrName>ppt_y</p:attrName>
                                            </p:attrNameLst>
                                          </p:cBhvr>
                                          <p:tavLst>
                                            <p:tav tm="0">
                                              <p:val>
                                                <p:strVal val="#ppt_y+#ppt_h*1.125000"/>
                                              </p:val>
                                            </p:tav>
                                            <p:tav tm="100000">
                                              <p:val>
                                                <p:strVal val="#ppt_y"/>
                                              </p:val>
                                            </p:tav>
                                          </p:tavLst>
                                        </p:anim>
                                        <p:animEffect transition="in" filter="wipe(up)">
                                          <p:cBhvr>
                                            <p:cTn id="73" dur="500"/>
                                            <p:tgtEl>
                                              <p:spTgt spid="47"/>
                                            </p:tgtEl>
                                          </p:cBhvr>
                                        </p:animEffect>
                                      </p:childTnLst>
                                    </p:cTn>
                                  </p:par>
                                  <p:par>
                                    <p:cTn id="74" presetID="12" presetClass="entr" presetSubtype="4"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additive="base">
                                            <p:cTn id="76" dur="500"/>
                                            <p:tgtEl>
                                              <p:spTgt spid="46"/>
                                            </p:tgtEl>
                                            <p:attrNameLst>
                                              <p:attrName>ppt_y</p:attrName>
                                            </p:attrNameLst>
                                          </p:cBhvr>
                                          <p:tavLst>
                                            <p:tav tm="0">
                                              <p:val>
                                                <p:strVal val="#ppt_y+#ppt_h*1.125000"/>
                                              </p:val>
                                            </p:tav>
                                            <p:tav tm="100000">
                                              <p:val>
                                                <p:strVal val="#ppt_y"/>
                                              </p:val>
                                            </p:tav>
                                          </p:tavLst>
                                        </p:anim>
                                        <p:animEffect transition="in" filter="wipe(up)">
                                          <p:cBhvr>
                                            <p:cTn id="77" dur="500"/>
                                            <p:tgtEl>
                                              <p:spTgt spid="46"/>
                                            </p:tgtEl>
                                          </p:cBhvr>
                                        </p:animEffect>
                                      </p:childTnLst>
                                    </p:cTn>
                                  </p:par>
                                </p:childTnLst>
                              </p:cTn>
                            </p:par>
                            <p:par>
                              <p:cTn id="78" fill="hold">
                                <p:stCondLst>
                                  <p:cond delay="1000"/>
                                </p:stCondLst>
                                <p:childTnLst>
                                  <p:par>
                                    <p:cTn id="79" presetID="2" presetClass="entr" presetSubtype="4" fill="hold" nodeType="after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1000" fill="hold"/>
                                            <p:tgtEl>
                                              <p:spTgt spid="2"/>
                                            </p:tgtEl>
                                            <p:attrNameLst>
                                              <p:attrName>ppt_x</p:attrName>
                                            </p:attrNameLst>
                                          </p:cBhvr>
                                          <p:tavLst>
                                            <p:tav tm="0">
                                              <p:val>
                                                <p:strVal val="#ppt_x"/>
                                              </p:val>
                                            </p:tav>
                                            <p:tav tm="100000">
                                              <p:val>
                                                <p:strVal val="#ppt_x"/>
                                              </p:val>
                                            </p:tav>
                                          </p:tavLst>
                                        </p:anim>
                                        <p:anim calcmode="lin" valueType="num">
                                          <p:cBhvr additive="base">
                                            <p:cTn id="8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4" grpId="0"/>
          <p:bldP spid="35" grpId="0"/>
          <p:bldP spid="50"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pic>
        <p:nvPicPr>
          <p:cNvPr id="2" name="Picture 13"/>
          <p:cNvPicPr>
            <a:picLocks noChangeAspect="1"/>
          </p:cNvPicPr>
          <p:nvPr/>
        </p:nvPicPr>
        <p:blipFill>
          <a:blip r:embed="rId2"/>
          <a:srcRect/>
          <a:stretch>
            <a:fillRect/>
          </a:stretch>
        </p:blipFill>
        <p:spPr>
          <a:xfrm>
            <a:off x="3804275" y="2514600"/>
            <a:ext cx="5109242" cy="4440783"/>
          </a:xfrm>
          <a:prstGeom prst="rect">
            <a:avLst/>
          </a:prstGeom>
        </p:spPr>
      </p:pic>
      <p:pic>
        <p:nvPicPr>
          <p:cNvPr id="3" name="Picture 2" descr="A picture containing text, mirror, sea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 y="-75934"/>
            <a:ext cx="7885725" cy="2534866"/>
          </a:xfrm>
          <a:prstGeom prst="rect">
            <a:avLst/>
          </a:prstGeom>
        </p:spPr>
      </p:pic>
      <p:sp>
        <p:nvSpPr>
          <p:cNvPr id="4" name="文本框 18"/>
          <p:cNvSpPr txBox="1"/>
          <p:nvPr/>
        </p:nvSpPr>
        <p:spPr>
          <a:xfrm>
            <a:off x="583196" y="-75934"/>
            <a:ext cx="7313427" cy="1754326"/>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UTM Mother" panose="02040603050506020204" pitchFamily="18" charset="0"/>
              </a:rPr>
              <a:t>Bình</a:t>
            </a:r>
            <a:r>
              <a:rPr kumimoji="0" lang="en-US" altLang="zh-CN" sz="5400" b="1" i="0" u="none" strike="noStrike" kern="1200" cap="none" spc="0" normalizeH="0" noProof="0" dirty="0">
                <a:ln>
                  <a:noFill/>
                </a:ln>
                <a:solidFill>
                  <a:srgbClr val="FF0000"/>
                </a:solidFill>
                <a:effectLst/>
                <a:uLnTx/>
                <a:uFillTx/>
                <a:latin typeface="UTM Mother" panose="02040603050506020204" pitchFamily="18" charset="0"/>
              </a:rPr>
              <a:t> </a:t>
            </a:r>
            <a:r>
              <a:rPr kumimoji="0" lang="en-US" altLang="zh-CN" sz="5400" b="1" i="0" u="none" strike="noStrike" kern="1200" cap="none" spc="0" normalizeH="0" noProof="0" dirty="0" err="1">
                <a:ln>
                  <a:noFill/>
                </a:ln>
                <a:solidFill>
                  <a:srgbClr val="FF0000"/>
                </a:solidFill>
                <a:effectLst/>
                <a:uLnTx/>
                <a:uFillTx/>
                <a:latin typeface="UTM Mother" panose="02040603050506020204" pitchFamily="18" charset="0"/>
              </a:rPr>
              <a:t>chọn</a:t>
            </a:r>
            <a:endParaRPr kumimoji="0" lang="en-US" altLang="zh-CN" sz="5400" b="1" i="0" u="none" strike="noStrike" kern="1200" cap="none" spc="0" normalizeH="0" noProof="0" dirty="0">
              <a:ln>
                <a:noFill/>
              </a:ln>
              <a:solidFill>
                <a:srgbClr val="FF0000"/>
              </a:solidFill>
              <a:effectLst/>
              <a:uLnTx/>
              <a:uFillTx/>
              <a:latin typeface="UTM Mother"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aseline="0" dirty="0" err="1">
                <a:solidFill>
                  <a:srgbClr val="FF0000"/>
                </a:solidFill>
                <a:latin typeface="UTM Mother" panose="02040603050506020204" pitchFamily="18" charset="0"/>
              </a:rPr>
              <a:t>Nhóm</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đọc</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tốt</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nhất</a:t>
            </a:r>
            <a:endParaRPr kumimoji="0" lang="zh-CN" altLang="en-US" sz="5400" b="1" i="0" u="none" strike="noStrike" kern="1200" cap="none" spc="0" normalizeH="0" baseline="0" noProof="0" dirty="0">
              <a:ln>
                <a:noFill/>
              </a:ln>
              <a:solidFill>
                <a:srgbClr val="FF0000"/>
              </a:solidFill>
              <a:effectLst/>
              <a:uLnTx/>
              <a:uFillTx/>
              <a:latin typeface="UTM Mother" panose="02040603050506020204" pitchFamily="18" charset="0"/>
            </a:endParaRPr>
          </a:p>
        </p:txBody>
      </p:sp>
      <p:pic>
        <p:nvPicPr>
          <p:cNvPr id="6" name="Nhac-trao-bang-khen-trao-giai-thuong-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36528" y="5794248"/>
            <a:ext cx="609600" cy="609600"/>
          </a:xfrm>
          <a:prstGeom prst="rect">
            <a:avLst/>
          </a:prstGeom>
        </p:spPr>
      </p:pic>
      <p:pic>
        <p:nvPicPr>
          <p:cNvPr id="6145" name="TextBox1" descr="ppt/media/image59.wmf"/>
          <p:cNvPicPr/>
          <p:nvPr/>
        </p:nvPicPr>
        <p:blipFill>
          <a:blip r:embed="rId7"/>
          <a:stretch>
            <a:fillRect/>
          </a:stretch>
        </p:blipFill>
        <p:spPr>
          <a:xfrm>
            <a:off x="7896624" y="321129"/>
            <a:ext cx="3970042" cy="1975756"/>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191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Hình ảnh 9" descr="Ảnh có chứa vòng tròn&#10;&#10;Mô tả được tạo tự động"/>
          <p:cNvPicPr>
            <a:picLocks noChangeAspect="1"/>
          </p:cNvPicPr>
          <p:nvPr/>
        </p:nvPicPr>
        <p:blipFill>
          <a:blip r:embed="rId2"/>
          <a:stretch>
            <a:fillRect/>
          </a:stretch>
        </p:blipFill>
        <p:spPr>
          <a:xfrm>
            <a:off x="1885146" y="914687"/>
            <a:ext cx="7164772" cy="4652449"/>
          </a:xfrm>
          <a:prstGeom prst="rect">
            <a:avLst/>
          </a:prstGeom>
        </p:spPr>
      </p:pic>
      <p:sp>
        <p:nvSpPr>
          <p:cNvPr id="3" name="TextBox 9"/>
          <p:cNvSpPr txBox="1"/>
          <p:nvPr/>
        </p:nvSpPr>
        <p:spPr>
          <a:xfrm>
            <a:off x="2373804" y="1872413"/>
            <a:ext cx="6187455" cy="304698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defRPr/>
            </a:pPr>
            <a:r>
              <a:rPr lang="en-US" sz="9600" b="1" kern="0" dirty="0" err="1">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latin typeface="UVN Banh Mi" pitchFamily="2" charset="0"/>
              </a:rPr>
              <a:t>Đọc</a:t>
            </a:r>
            <a:endParaRPr lang="en-US" sz="9600" b="1" kern="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latin typeface="UVN Banh Mi" pitchFamily="2" charset="0"/>
            </a:endParaRPr>
          </a:p>
          <a:p>
            <a:pPr marL="0" marR="0" lvl="0" indent="0" algn="ctr" defTabSz="685800" rtl="0" eaLnBrk="1" fontAlgn="auto" latinLnBrk="0" hangingPunct="1">
              <a:spcBef>
                <a:spcPts val="0"/>
              </a:spcBef>
              <a:spcAft>
                <a:spcPts val="0"/>
              </a:spcAft>
              <a:buClrTx/>
              <a:buSzTx/>
              <a:buFontTx/>
              <a:buNone/>
              <a:defRPr/>
            </a:pPr>
            <a:r>
              <a:rPr lang="en-US" sz="9600" b="1" kern="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latin typeface="UVN Banh Mi" pitchFamily="2" charset="0"/>
              </a:rPr>
              <a:t>m</a:t>
            </a:r>
            <a:r>
              <a:rPr kumimoji="0" lang="en-US" sz="9600" b="1" i="0" u="none" strike="noStrike" kern="0" cap="none" spc="0" normalizeH="0" baseline="0" noProof="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rPr>
              <a:t>ở </a:t>
            </a:r>
            <a:r>
              <a:rPr kumimoji="0" lang="en-US" sz="9600" b="1" i="0" u="none" strike="noStrike" kern="0" cap="none" spc="0" normalizeH="0" baseline="0" noProof="0" dirty="0" err="1">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rPr>
              <a:t>rộng</a:t>
            </a:r>
            <a:endParaRPr kumimoji="0" lang="en-US" sz="9600" b="1" i="0" u="none" strike="noStrike" kern="0" cap="none" spc="0" normalizeH="0" baseline="0" noProof="0" dirty="0">
              <a:ln w="28575">
                <a:solidFill>
                  <a:srgbClr val="002060"/>
                </a:solidFill>
                <a:prstDash val="solid"/>
              </a:ln>
              <a:gradFill flip="none" rotWithShape="1">
                <a:gsLst>
                  <a:gs pos="58695">
                    <a:srgbClr val="FFFF00"/>
                  </a:gs>
                  <a:gs pos="29378">
                    <a:srgbClr val="FFC000"/>
                  </a:gs>
                  <a:gs pos="0">
                    <a:srgbClr val="FF0000"/>
                  </a:gs>
                  <a:gs pos="74000">
                    <a:srgbClr val="92D050"/>
                  </a:gs>
                  <a:gs pos="83000">
                    <a:srgbClr val="00B0F0"/>
                  </a:gs>
                  <a:gs pos="100000">
                    <a:srgbClr val="002060"/>
                  </a:gs>
                </a:gsLst>
                <a:lin ang="10800000" scaled="1"/>
                <a:tileRect/>
              </a:gra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4" name="Title 1"/>
          <p:cNvSpPr txBox="1"/>
          <p:nvPr/>
        </p:nvSpPr>
        <p:spPr>
          <a:xfrm>
            <a:off x="3935782" y="914687"/>
            <a:ext cx="3063498"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err="1">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Hoạt</a:t>
            </a:r>
            <a:r>
              <a:rPr lang="en-US" sz="6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 </a:t>
            </a:r>
            <a:r>
              <a:rPr lang="en-US" sz="6000" b="1" dirty="0" err="1">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động</a:t>
            </a:r>
            <a:endParaRPr lang="en-US" sz="6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pic>
        <p:nvPicPr>
          <p:cNvPr id="5" name="Picture 4"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3" name="Rectangle: Rounded Corners 21"/>
          <p:cNvSpPr/>
          <p:nvPr/>
        </p:nvSpPr>
        <p:spPr>
          <a:xfrm>
            <a:off x="2678034" y="887514"/>
            <a:ext cx="6690257" cy="893675"/>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sp>
        <p:nvSpPr>
          <p:cNvPr id="5" name="TextBox 4"/>
          <p:cNvSpPr txBox="1"/>
          <p:nvPr/>
        </p:nvSpPr>
        <p:spPr>
          <a:xfrm>
            <a:off x="3279588" y="1030295"/>
            <a:ext cx="6221358"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normalizeH="0" baseline="0" noProof="0" dirty="0" err="1">
                <a:solidFill>
                  <a:schemeClr val="accent2"/>
                </a:solidFill>
                <a:uLnTx/>
                <a:uFillTx/>
                <a:latin typeface="LNTH-Hoa Nho LNTH"/>
                <a:ea typeface="LNTH-LuoLuoNotangYuanTi 1" pitchFamily="2" charset="-128"/>
                <a:cs typeface="LNTH-LuoLuoNotangYuanTi 1" pitchFamily="2" charset="-128"/>
                <a:sym typeface="Arial" panose="020B0604020202020204"/>
              </a:rPr>
              <a:t>Chủ</a:t>
            </a:r>
            <a:r>
              <a:rPr lang="en-US" sz="4000" b="1" kern="0" dirty="0">
                <a:solidFill>
                  <a:schemeClr val="accent2"/>
                </a:solidFill>
                <a:latin typeface="LNTH-Hoa Nho LNTH"/>
                <a:ea typeface="LNTH-LuoLuoNotangYuanTi 1" pitchFamily="2" charset="-128"/>
                <a:cs typeface="LNTH-LuoLuoNotangYuanTi 1" pitchFamily="2" charset="-128"/>
                <a:sym typeface="Arial" panose="020B0604020202020204"/>
              </a:rPr>
              <a:t> </a:t>
            </a:r>
            <a:r>
              <a:rPr lang="en-US" sz="4000" b="1" kern="0" err="1">
                <a:solidFill>
                  <a:schemeClr val="accent2"/>
                </a:solidFill>
                <a:latin typeface="LNTH-Hoa Nho LNTH"/>
                <a:ea typeface="LNTH-LuoLuoNotangYuanTi 1" pitchFamily="2" charset="-128"/>
                <a:cs typeface="LNTH-LuoLuoNotangYuanTi 1" pitchFamily="2" charset="-128"/>
                <a:sym typeface="Arial" panose="020B0604020202020204"/>
              </a:rPr>
              <a:t>điểm</a:t>
            </a:r>
            <a:r>
              <a:rPr lang="en-US" sz="4000" b="1" kern="0">
                <a:solidFill>
                  <a:schemeClr val="accent2"/>
                </a:solidFill>
                <a:latin typeface="LNTH-Hoa Nho LNTH"/>
                <a:ea typeface="LNTH-LuoLuoNotangYuanTi 1" pitchFamily="2" charset="-128"/>
                <a:cs typeface="LNTH-LuoLuoNotangYuanTi 1" pitchFamily="2" charset="-128"/>
                <a:sym typeface="Arial" panose="020B0604020202020204"/>
              </a:rPr>
              <a:t> “Khung trời tuổi thơ”</a:t>
            </a:r>
            <a:endParaRPr kumimoji="0" lang="en-US" sz="4000" b="1" i="0" u="none" strike="noStrike" kern="0" normalizeH="0" baseline="0" noProof="0" dirty="0">
              <a:solidFill>
                <a:schemeClr val="accent2"/>
              </a:solidFill>
              <a:uLnTx/>
              <a:uFillTx/>
              <a:latin typeface="LNTH-Hoa Nho LNTH"/>
              <a:ea typeface="LNTH-LuoLuoNotangYuanTi 1" pitchFamily="2" charset="-128"/>
              <a:cs typeface="LNTH-LuoLuoNotangYuanTi 1" pitchFamily="2" charset="-128"/>
              <a:sym typeface="Arial" panose="020B0604020202020204"/>
            </a:endParaRPr>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28" y="4390120"/>
            <a:ext cx="2445064" cy="2595252"/>
          </a:xfrm>
          <a:prstGeom prst="rect">
            <a:avLst/>
          </a:prstGeom>
        </p:spPr>
      </p:pic>
      <p:pic>
        <p:nvPicPr>
          <p:cNvPr id="32" name="Picture 31"/>
          <p:cNvPicPr>
            <a:picLocks noChangeAspect="1"/>
          </p:cNvPicPr>
          <p:nvPr/>
        </p:nvPicPr>
        <p:blipFill>
          <a:blip r:embed="rId3"/>
          <a:stretch>
            <a:fillRect/>
          </a:stretch>
        </p:blipFill>
        <p:spPr>
          <a:xfrm>
            <a:off x="2258208" y="4390120"/>
            <a:ext cx="1837542" cy="2324920"/>
          </a:xfrm>
          <a:prstGeom prst="rect">
            <a:avLst/>
          </a:prstGeom>
        </p:spPr>
      </p:pic>
      <p:pic>
        <p:nvPicPr>
          <p:cNvPr id="4" name="Picture 3"/>
          <p:cNvPicPr>
            <a:picLocks noChangeAspect="1"/>
          </p:cNvPicPr>
          <p:nvPr/>
        </p:nvPicPr>
        <p:blipFill>
          <a:blip r:embed="rId4"/>
          <a:stretch>
            <a:fillRect/>
          </a:stretch>
        </p:blipFill>
        <p:spPr>
          <a:xfrm>
            <a:off x="0" y="1815575"/>
            <a:ext cx="7236579" cy="1743607"/>
          </a:xfrm>
          <a:prstGeom prst="rect">
            <a:avLst/>
          </a:prstGeom>
        </p:spPr>
      </p:pic>
      <p:pic>
        <p:nvPicPr>
          <p:cNvPr id="6" name="Picture 5"/>
          <p:cNvPicPr>
            <a:picLocks noChangeAspect="1"/>
          </p:cNvPicPr>
          <p:nvPr/>
        </p:nvPicPr>
        <p:blipFill>
          <a:blip r:embed="rId5"/>
          <a:stretch>
            <a:fillRect/>
          </a:stretch>
        </p:blipFill>
        <p:spPr>
          <a:xfrm>
            <a:off x="5612622" y="3266368"/>
            <a:ext cx="6224555" cy="1615580"/>
          </a:xfrm>
          <a:prstGeom prst="rect">
            <a:avLst/>
          </a:prstGeom>
        </p:spPr>
      </p:pic>
      <p:pic>
        <p:nvPicPr>
          <p:cNvPr id="7" name="Picture 6"/>
          <p:cNvPicPr>
            <a:picLocks noChangeAspect="1"/>
          </p:cNvPicPr>
          <p:nvPr/>
        </p:nvPicPr>
        <p:blipFill>
          <a:blip r:embed="rId6"/>
          <a:stretch>
            <a:fillRect/>
          </a:stretch>
        </p:blipFill>
        <p:spPr>
          <a:xfrm>
            <a:off x="4413410" y="5068631"/>
            <a:ext cx="7139035" cy="1774090"/>
          </a:xfrm>
          <a:prstGeom prst="rect">
            <a:avLst/>
          </a:prstGeom>
        </p:spPr>
      </p:pic>
      <p:pic>
        <p:nvPicPr>
          <p:cNvPr id="8" name="Picture 7"/>
          <p:cNvPicPr>
            <a:picLocks noChangeAspect="1"/>
          </p:cNvPicPr>
          <p:nvPr/>
        </p:nvPicPr>
        <p:blipFill>
          <a:blip r:embed="rId7"/>
          <a:stretch>
            <a:fillRect/>
          </a:stretch>
        </p:blipFill>
        <p:spPr>
          <a:xfrm>
            <a:off x="465856" y="-141703"/>
            <a:ext cx="11260288"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530810" y="469589"/>
            <a:ext cx="11130380" cy="646331"/>
          </a:xfrm>
          <a:prstGeom prst="rect">
            <a:avLst/>
          </a:prstGeom>
          <a:noFill/>
        </p:spPr>
        <p:txBody>
          <a:bodyPr wrap="square">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Em hãy tìm </a:t>
            </a:r>
            <a:r>
              <a:rPr lang="vi-VN" sz="3600" b="1" i="0">
                <a:solidFill>
                  <a:srgbClr val="000000"/>
                </a:solidFill>
                <a:effectLst/>
                <a:latin typeface="Calibri" panose="020F0502020204030204" pitchFamily="34" charset="0"/>
                <a:cs typeface="Calibri" panose="020F0502020204030204" pitchFamily="34" charset="0"/>
              </a:rPr>
              <a:t>đọc đọc thông báo, quảng cáo hoặc bản tin:</a:t>
            </a:r>
            <a:endParaRPr lang="vi-VN" sz="3600" b="1" i="0" dirty="0">
              <a:solidFill>
                <a:srgbClr val="000000"/>
              </a:solidFill>
              <a:effectLst/>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1238250" y="1466669"/>
            <a:ext cx="9258300" cy="4598576"/>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25858" y="808520"/>
            <a:ext cx="111303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Ghi chép và trang trí </a:t>
            </a:r>
            <a:r>
              <a:rPr kumimoji="0" lang="vi-VN" sz="36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Nhật kí đọc sách.</a:t>
            </a:r>
            <a:endParaRPr kumimoji="0" lang="vi-VN" sz="3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740978" y="1997274"/>
            <a:ext cx="10743181" cy="3000395"/>
          </a:xfrm>
          <a:prstGeom prst="rect">
            <a:avLst/>
          </a:prstGeom>
        </p:spPr>
      </p:pic>
      <p:sp>
        <p:nvSpPr>
          <p:cNvPr id="4" name="Rectangle 3"/>
          <p:cNvSpPr/>
          <p:nvPr/>
        </p:nvSpPr>
        <p:spPr>
          <a:xfrm>
            <a:off x="1954924" y="2128345"/>
            <a:ext cx="5108028" cy="409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861191" y="737462"/>
            <a:ext cx="10805291" cy="5078313"/>
          </a:xfrm>
          <a:prstGeom prst="rect">
            <a:avLst/>
          </a:prstGeom>
          <a:noFill/>
        </p:spPr>
        <p:txBody>
          <a:bodyPr wrap="square" rtlCol="0">
            <a:spAutoFit/>
          </a:bodyPr>
          <a:lstStyle/>
          <a:p>
            <a:pPr algn="l"/>
            <a:r>
              <a:rPr lang="it-IT" sz="3600" b="0" i="1" u="none" strike="noStrike" baseline="0">
                <a:latin typeface="ArialMT"/>
              </a:rPr>
              <a:t>c. Cùng bạn chia sẻ:</a:t>
            </a:r>
            <a:endParaRPr lang="it-IT" sz="3600" b="0" i="1" u="none" strike="noStrike" baseline="0">
              <a:latin typeface="ArialMT"/>
            </a:endParaRPr>
          </a:p>
          <a:p>
            <a:pPr algn="l"/>
            <a:r>
              <a:rPr lang="en-US" sz="3600" b="0" i="0" u="none" strike="noStrike" baseline="0">
                <a:latin typeface="ArialMT"/>
              </a:rPr>
              <a:t>– Thông báo, quảng cáo hoặc bản tin đã đọc.</a:t>
            </a:r>
            <a:endParaRPr lang="en-US" sz="3600" b="0" i="0" u="none" strike="noStrike" baseline="0">
              <a:latin typeface="ArialMT"/>
            </a:endParaRPr>
          </a:p>
          <a:p>
            <a:pPr algn="l"/>
            <a:r>
              <a:rPr lang="en-US" sz="3600" b="0" i="0" u="none" strike="noStrike" baseline="0">
                <a:latin typeface="ArialMT"/>
              </a:rPr>
              <a:t>– Nhật kí đọc sách.</a:t>
            </a:r>
            <a:endParaRPr lang="en-US" sz="3600" b="0" i="0" u="none" strike="noStrike" baseline="0">
              <a:latin typeface="ArialMT"/>
            </a:endParaRPr>
          </a:p>
          <a:p>
            <a:pPr algn="l"/>
            <a:r>
              <a:rPr lang="en-US" sz="3600" b="0" i="0" u="none" strike="noStrike" baseline="0">
                <a:latin typeface="ArialMT"/>
              </a:rPr>
              <a:t>– Hình thức của thông báo, quảng cáo hoặc bản tin.</a:t>
            </a:r>
            <a:endParaRPr lang="en-US" sz="3600" b="0" i="0" u="none" strike="noStrike" baseline="0">
              <a:latin typeface="ArialMT"/>
            </a:endParaRPr>
          </a:p>
          <a:p>
            <a:pPr algn="l"/>
            <a:r>
              <a:rPr lang="en-US" sz="3600" b="0" i="0" u="none" strike="noStrike" baseline="0">
                <a:latin typeface="ArialMT"/>
              </a:rPr>
              <a:t>– ?</a:t>
            </a:r>
            <a:endParaRPr lang="en-US" sz="3600" b="0" i="0" u="none" strike="noStrike" baseline="0">
              <a:latin typeface="ArialMT"/>
            </a:endParaRPr>
          </a:p>
          <a:p>
            <a:pPr algn="l"/>
            <a:r>
              <a:rPr lang="en-US" sz="3600" b="0" i="1" u="none" strike="noStrike" baseline="0">
                <a:latin typeface="ArialMT"/>
              </a:rPr>
              <a:t>d. Ghi lại những thông tin quan trọng trong thông báo, quảng cáo hoặc </a:t>
            </a:r>
            <a:r>
              <a:rPr lang="vi-VN" sz="3600" b="0" i="1" u="none" strike="noStrike" baseline="0">
                <a:latin typeface="ArialMT"/>
              </a:rPr>
              <a:t>bản tin được bạn chia sẻ.</a:t>
            </a:r>
            <a:endParaRPr lang="vi-VN" sz="3600" b="0" i="1" u="none" strike="noStrike" baseline="0">
              <a:latin typeface="ArialMT"/>
            </a:endParaRPr>
          </a:p>
          <a:p>
            <a:pPr algn="l"/>
            <a:r>
              <a:rPr lang="vi-VN" sz="3600" b="0" i="1" u="none" strike="noStrike" baseline="0">
                <a:latin typeface="ArialMT"/>
              </a:rPr>
              <a:t>(e) Đọc một thông báo, quảng cáo hoặc bản tin được bạn chia sẻ mà</a:t>
            </a:r>
            <a:r>
              <a:rPr lang="en-US" sz="3600" b="0" i="1" u="none" strike="noStrike" baseline="0">
                <a:latin typeface="ArialMT"/>
              </a:rPr>
              <a:t> em thích</a:t>
            </a:r>
            <a:endParaRPr lang="en-US" sz="3600" i="1"/>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4000"/>
          </a:stretch>
        </a:blipFill>
        <a:effectLst/>
      </p:bgPr>
    </p:bg>
    <p:spTree>
      <p:nvGrpSpPr>
        <p:cNvPr id="1" name=""/>
        <p:cNvGrpSpPr/>
        <p:nvPr/>
      </p:nvGrpSpPr>
      <p:grpSpPr>
        <a:xfrm>
          <a:off x="0" y="0"/>
          <a:ext cx="0" cy="0"/>
          <a:chOff x="0" y="0"/>
          <a:chExt cx="0" cy="0"/>
        </a:xfrm>
      </p:grpSpPr>
      <p:sp>
        <p:nvSpPr>
          <p:cNvPr id="7" name="Rectangle: Rounded Corners 1"/>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9" name="Graphic 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258" y="46681"/>
            <a:ext cx="1738467" cy="1857928"/>
          </a:xfrm>
          <a:prstGeom prst="rect">
            <a:avLst/>
          </a:prstGeom>
        </p:spPr>
      </p:pic>
      <p:pic>
        <p:nvPicPr>
          <p:cNvPr id="2" name="Picture 1"/>
          <p:cNvPicPr>
            <a:picLocks noChangeAspect="1"/>
          </p:cNvPicPr>
          <p:nvPr/>
        </p:nvPicPr>
        <p:blipFill>
          <a:blip r:embed="rId4"/>
          <a:stretch>
            <a:fillRect/>
          </a:stretch>
        </p:blipFill>
        <p:spPr>
          <a:xfrm>
            <a:off x="3694148" y="322187"/>
            <a:ext cx="4974767" cy="14692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Trẻ Em, Mầm Non, Đọc Sách, Học Tập, Cô Bé, Tải hình PNG 345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804" y="1266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42062" y="335113"/>
            <a:ext cx="11107875" cy="1426588"/>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4704" y="827075"/>
            <a:ext cx="9137982" cy="5055229"/>
          </a:xfrm>
          <a:prstGeom prst="rect">
            <a:avLst/>
          </a:prstGeom>
        </p:spPr>
      </p:pic>
      <p:sp>
        <p:nvSpPr>
          <p:cNvPr id="3" name="TextBox 2"/>
          <p:cNvSpPr txBox="1"/>
          <p:nvPr/>
        </p:nvSpPr>
        <p:spPr>
          <a:xfrm>
            <a:off x="2109721" y="1092531"/>
            <a:ext cx="7847948" cy="4524315"/>
          </a:xfrm>
          <a:prstGeom prst="rect">
            <a:avLst/>
          </a:prstGeom>
          <a:noFill/>
        </p:spPr>
        <p:txBody>
          <a:bodyPr wrap="square">
            <a:spAutoFit/>
          </a:bodyPr>
          <a:lstStyle/>
          <a:p>
            <a:pPr lvl="0" algn="ctr"/>
            <a:r>
              <a:rPr lang="en-US" sz="9600">
                <a:solidFill>
                  <a:srgbClr val="A02B93">
                    <a:lumMod val="50000"/>
                  </a:srgbClr>
                </a:solidFill>
                <a:ea typeface="Calibri" panose="020F0502020204030204" pitchFamily="34" charset="0"/>
                <a:cs typeface="Arial" panose="020B0604020202020204" pitchFamily="34" charset="0"/>
              </a:rPr>
              <a:t>T</a:t>
            </a:r>
            <a:r>
              <a:rPr lang="vi-VN" sz="9600">
                <a:solidFill>
                  <a:srgbClr val="A02B93">
                    <a:lumMod val="50000"/>
                  </a:srgbClr>
                </a:solidFill>
                <a:ea typeface="Calibri" panose="020F0502020204030204" pitchFamily="34" charset="0"/>
                <a:cs typeface="Arial" panose="020B0604020202020204" pitchFamily="34" charset="0"/>
              </a:rPr>
              <a:t>rò chơi </a:t>
            </a:r>
            <a:endParaRPr lang="en-US" sz="9600">
              <a:solidFill>
                <a:srgbClr val="A02B93">
                  <a:lumMod val="50000"/>
                </a:srgbClr>
              </a:solidFill>
              <a:ea typeface="Calibri" panose="020F0502020204030204" pitchFamily="34" charset="0"/>
              <a:cs typeface="Arial" panose="020B0604020202020204" pitchFamily="34" charset="0"/>
            </a:endParaRPr>
          </a:p>
          <a:p>
            <a:pPr lvl="0" algn="ctr"/>
            <a:r>
              <a:rPr lang="vi-VN" sz="9600">
                <a:solidFill>
                  <a:srgbClr val="FF0000"/>
                </a:solidFill>
                <a:ea typeface="Calibri" panose="020F0502020204030204" pitchFamily="34" charset="0"/>
                <a:cs typeface="Arial" panose="020B0604020202020204" pitchFamily="34" charset="0"/>
              </a:rPr>
              <a:t>Bốn mùa</a:t>
            </a:r>
            <a:endParaRPr lang="en-US" sz="9600">
              <a:solidFill>
                <a:srgbClr val="FF0000"/>
              </a:solidFill>
              <a:ea typeface="Calibri" panose="020F0502020204030204" pitchFamily="34" charset="0"/>
              <a:cs typeface="Arial" panose="020B0604020202020204" pitchFamily="34" charset="0"/>
            </a:endParaRPr>
          </a:p>
          <a:p>
            <a:pPr lvl="0" algn="ctr"/>
            <a:r>
              <a:rPr lang="vi-VN" sz="9600">
                <a:solidFill>
                  <a:srgbClr val="FF0000"/>
                </a:solidFill>
                <a:ea typeface="Calibri" panose="020F0502020204030204" pitchFamily="34" charset="0"/>
                <a:cs typeface="Arial" panose="020B0604020202020204" pitchFamily="34" charset="0"/>
              </a:rPr>
              <a:t> tươi đẹp</a:t>
            </a:r>
            <a:endParaRPr kumimoji="0" lang="en-US" sz="8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3387"/>
          <a:stretch>
            <a:fillRect/>
          </a:stretch>
        </p:blipFill>
        <p:spPr>
          <a:xfrm>
            <a:off x="303840" y="4553650"/>
            <a:ext cx="3856766" cy="25030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text, mirror, sea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02" y="609600"/>
            <a:ext cx="3981281" cy="2534866"/>
          </a:xfrm>
          <a:prstGeom prst="rect">
            <a:avLst/>
          </a:prstGeom>
        </p:spPr>
      </p:pic>
      <p:sp>
        <p:nvSpPr>
          <p:cNvPr id="5" name="TextBox 4"/>
          <p:cNvSpPr txBox="1"/>
          <p:nvPr/>
        </p:nvSpPr>
        <p:spPr>
          <a:xfrm>
            <a:off x="600202" y="1230702"/>
            <a:ext cx="401216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600" kern="0">
                <a:solidFill>
                  <a:srgbClr val="FF0000"/>
                </a:solidFill>
              </a:rPr>
              <a:t>TRANH VẼ GÌ?</a:t>
            </a:r>
            <a:endParaRPr kumimoji="0" lang="en-US" sz="3600" b="0" i="0" u="none" strike="noStrike" kern="0" cap="none" spc="0" normalizeH="0" baseline="0" noProof="0" dirty="0">
              <a:ln>
                <a:noFill/>
              </a:ln>
              <a:solidFill>
                <a:srgbClr val="FF0000"/>
              </a:solidFill>
              <a:effectLst/>
              <a:uLnTx/>
              <a:uFillTx/>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Hình ảnh 9" descr="Ảnh có chứa vòng tròn&#10;&#10;Mô tả được tạo tự động"/>
          <p:cNvPicPr>
            <a:picLocks noChangeAspect="1"/>
          </p:cNvPicPr>
          <p:nvPr/>
        </p:nvPicPr>
        <p:blipFill>
          <a:blip r:embed="rId2"/>
          <a:stretch>
            <a:fillRect/>
          </a:stretch>
        </p:blipFill>
        <p:spPr>
          <a:xfrm>
            <a:off x="1952149" y="1174161"/>
            <a:ext cx="7164772" cy="4652449"/>
          </a:xfrm>
          <a:prstGeom prst="rect">
            <a:avLst/>
          </a:prstGeom>
        </p:spPr>
      </p:pic>
      <p:pic>
        <p:nvPicPr>
          <p:cNvPr id="4" name="Picture 2" descr="Trẻ Em, Mầm Non, Đọc Sách, Học Tập, Cô Bé, Tải hình PNG 345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977" y="1240225"/>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612095" y="1453007"/>
            <a:ext cx="7504826" cy="3542083"/>
          </a:xfrm>
          <a:prstGeom prst="rect">
            <a:avLst/>
          </a:prstGeom>
        </p:spPr>
      </p:pic>
    </p:spTree>
  </p:cSld>
  <p:clrMapOvr>
    <a:masterClrMapping/>
  </p:clrMapOvr>
  <p:transition>
    <p:fade/>
    <p:sndAc>
      <p:stSnd>
        <p:snd r:embed="rId5"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39" name="Picture 38" descr="A picture containing text, mirror, sea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35" y="0"/>
            <a:ext cx="3981281" cy="2534866"/>
          </a:xfrm>
          <a:prstGeom prst="rect">
            <a:avLst/>
          </a:prstGeom>
        </p:spPr>
      </p:pic>
      <p:sp>
        <p:nvSpPr>
          <p:cNvPr id="43" name="Rectangle: Rounded Corners 7"/>
          <p:cNvSpPr/>
          <p:nvPr/>
        </p:nvSpPr>
        <p:spPr>
          <a:xfrm>
            <a:off x="1538880" y="2339818"/>
            <a:ext cx="9114240" cy="3966633"/>
          </a:xfrm>
          <a:custGeom>
            <a:avLst/>
            <a:gdLst>
              <a:gd name="connsiteX0" fmla="*/ 0 w 9114240"/>
              <a:gd name="connsiteY0" fmla="*/ 394402 h 3966633"/>
              <a:gd name="connsiteX1" fmla="*/ 394402 w 9114240"/>
              <a:gd name="connsiteY1" fmla="*/ 0 h 3966633"/>
              <a:gd name="connsiteX2" fmla="*/ 8719838 w 9114240"/>
              <a:gd name="connsiteY2" fmla="*/ 0 h 3966633"/>
              <a:gd name="connsiteX3" fmla="*/ 9114240 w 9114240"/>
              <a:gd name="connsiteY3" fmla="*/ 394402 h 3966633"/>
              <a:gd name="connsiteX4" fmla="*/ 9114240 w 9114240"/>
              <a:gd name="connsiteY4" fmla="*/ 3572231 h 3966633"/>
              <a:gd name="connsiteX5" fmla="*/ 8719838 w 9114240"/>
              <a:gd name="connsiteY5" fmla="*/ 3966633 h 3966633"/>
              <a:gd name="connsiteX6" fmla="*/ 394402 w 9114240"/>
              <a:gd name="connsiteY6" fmla="*/ 3966633 h 3966633"/>
              <a:gd name="connsiteX7" fmla="*/ 0 w 9114240"/>
              <a:gd name="connsiteY7" fmla="*/ 3572231 h 3966633"/>
              <a:gd name="connsiteX8" fmla="*/ 0 w 9114240"/>
              <a:gd name="connsiteY8" fmla="*/ 394402 h 39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4240" h="3966633" fill="none" extrusionOk="0">
                <a:moveTo>
                  <a:pt x="0" y="394402"/>
                </a:moveTo>
                <a:cubicBezTo>
                  <a:pt x="-38092" y="170419"/>
                  <a:pt x="182661" y="4973"/>
                  <a:pt x="394402" y="0"/>
                </a:cubicBezTo>
                <a:cubicBezTo>
                  <a:pt x="4042071" y="130954"/>
                  <a:pt x="6921685" y="43574"/>
                  <a:pt x="8719838" y="0"/>
                </a:cubicBezTo>
                <a:cubicBezTo>
                  <a:pt x="8956935" y="29689"/>
                  <a:pt x="9140333" y="208542"/>
                  <a:pt x="9114240" y="394402"/>
                </a:cubicBezTo>
                <a:cubicBezTo>
                  <a:pt x="8963801" y="1414918"/>
                  <a:pt x="9200119" y="3159632"/>
                  <a:pt x="9114240" y="3572231"/>
                </a:cubicBezTo>
                <a:cubicBezTo>
                  <a:pt x="9087798" y="3794395"/>
                  <a:pt x="8923729" y="3957021"/>
                  <a:pt x="8719838" y="3966633"/>
                </a:cubicBezTo>
                <a:cubicBezTo>
                  <a:pt x="6042179" y="4121830"/>
                  <a:pt x="1448259" y="4129653"/>
                  <a:pt x="394402" y="3966633"/>
                </a:cubicBezTo>
                <a:cubicBezTo>
                  <a:pt x="179719" y="3924172"/>
                  <a:pt x="-13136" y="3797723"/>
                  <a:pt x="0" y="3572231"/>
                </a:cubicBezTo>
                <a:cubicBezTo>
                  <a:pt x="64656" y="2711572"/>
                  <a:pt x="-17807" y="1970315"/>
                  <a:pt x="0" y="394402"/>
                </a:cubicBezTo>
                <a:close/>
              </a:path>
              <a:path w="9114240" h="3966633" stroke="0" extrusionOk="0">
                <a:moveTo>
                  <a:pt x="0" y="394402"/>
                </a:moveTo>
                <a:cubicBezTo>
                  <a:pt x="-30914" y="157511"/>
                  <a:pt x="146527" y="11279"/>
                  <a:pt x="394402" y="0"/>
                </a:cubicBezTo>
                <a:cubicBezTo>
                  <a:pt x="3960133" y="132882"/>
                  <a:pt x="5122104" y="-84951"/>
                  <a:pt x="8719838" y="0"/>
                </a:cubicBezTo>
                <a:cubicBezTo>
                  <a:pt x="8925230" y="12139"/>
                  <a:pt x="9113569" y="180291"/>
                  <a:pt x="9114240" y="394402"/>
                </a:cubicBezTo>
                <a:cubicBezTo>
                  <a:pt x="9134427" y="1286480"/>
                  <a:pt x="9266720" y="2725508"/>
                  <a:pt x="9114240" y="3572231"/>
                </a:cubicBezTo>
                <a:cubicBezTo>
                  <a:pt x="9118099" y="3790511"/>
                  <a:pt x="8954583" y="3931805"/>
                  <a:pt x="8719838" y="3966633"/>
                </a:cubicBezTo>
                <a:cubicBezTo>
                  <a:pt x="4606053" y="4054272"/>
                  <a:pt x="3906911" y="3893954"/>
                  <a:pt x="394402" y="3966633"/>
                </a:cubicBezTo>
                <a:cubicBezTo>
                  <a:pt x="176197" y="3962979"/>
                  <a:pt x="-8501" y="3801867"/>
                  <a:pt x="0" y="3572231"/>
                </a:cubicBezTo>
                <a:cubicBezTo>
                  <a:pt x="-38581" y="2359027"/>
                  <a:pt x="63341" y="717371"/>
                  <a:pt x="0" y="394402"/>
                </a:cubicBezTo>
                <a:close/>
              </a:path>
            </a:pathLst>
          </a:custGeom>
          <a:solidFill>
            <a:sysClr val="window" lastClr="FFFFFF">
              <a:alpha val="93000"/>
            </a:sysClr>
          </a:solidFill>
          <a:ln w="44450" cap="rnd" cmpd="thickThin" algn="ctr">
            <a:solidFill>
              <a:srgbClr val="FFC000"/>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4" name="TextBox 43"/>
          <p:cNvSpPr txBox="1"/>
          <p:nvPr/>
        </p:nvSpPr>
        <p:spPr>
          <a:xfrm>
            <a:off x="3916908" y="2665424"/>
            <a:ext cx="401216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0" i="0" u="none" strike="noStrike" kern="0" cap="none" spc="0" normalizeH="0" baseline="0" noProof="0" dirty="0" err="1">
                <a:ln>
                  <a:noFill/>
                </a:ln>
                <a:solidFill>
                  <a:prstClr val="black"/>
                </a:solidFill>
                <a:effectLst/>
                <a:uLnTx/>
                <a:uFillTx/>
              </a:rPr>
              <a:t>Mắt</a:t>
            </a:r>
            <a:r>
              <a:rPr kumimoji="0" lang="en-US" sz="4800" b="0" i="0" u="none" strike="noStrike" kern="0" cap="none" spc="0" normalizeH="0" baseline="0" noProof="0" dirty="0">
                <a:ln>
                  <a:noFill/>
                </a:ln>
                <a:solidFill>
                  <a:prstClr val="black"/>
                </a:solidFill>
                <a:effectLst/>
                <a:uLnTx/>
                <a:uFillTx/>
              </a:rPr>
              <a:t> </a:t>
            </a:r>
            <a:r>
              <a:rPr kumimoji="0" lang="en-US" sz="4800" b="0" i="0" u="none" strike="noStrike" kern="0" cap="none" spc="0" normalizeH="0" baseline="0" noProof="0" dirty="0" err="1">
                <a:ln>
                  <a:noFill/>
                </a:ln>
                <a:solidFill>
                  <a:prstClr val="black"/>
                </a:solidFill>
                <a:effectLst/>
                <a:uLnTx/>
                <a:uFillTx/>
              </a:rPr>
              <a:t>dõi</a:t>
            </a:r>
            <a:endParaRPr kumimoji="0" lang="en-US" sz="4800" b="0" i="0" u="none" strike="noStrike" kern="0" cap="none" spc="0" normalizeH="0" baseline="0" noProof="0" dirty="0">
              <a:ln>
                <a:noFill/>
              </a:ln>
              <a:solidFill>
                <a:prstClr val="black"/>
              </a:solidFill>
              <a:effectLst/>
              <a:uLnTx/>
              <a:uFillTx/>
            </a:endParaRPr>
          </a:p>
        </p:txBody>
      </p:sp>
      <p:sp>
        <p:nvSpPr>
          <p:cNvPr id="45" name="TextBox 44"/>
          <p:cNvSpPr txBox="1"/>
          <p:nvPr/>
        </p:nvSpPr>
        <p:spPr>
          <a:xfrm>
            <a:off x="4876621" y="3870004"/>
            <a:ext cx="3792084" cy="8309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800" b="0" i="0" u="none" strike="noStrike" kern="0" cap="none" spc="0" normalizeH="0" baseline="0" noProof="0" dirty="0">
                <a:ln>
                  <a:noFill/>
                </a:ln>
                <a:solidFill>
                  <a:prstClr val="black"/>
                </a:solidFill>
                <a:effectLst/>
                <a:uLnTx/>
                <a:uFillTx/>
              </a:rPr>
              <a:t>Tai </a:t>
            </a:r>
            <a:r>
              <a:rPr kumimoji="0" lang="en-US" sz="4800" b="0" i="0" u="none" strike="noStrike" kern="0" cap="none" spc="0" normalizeH="0" baseline="0" noProof="0" dirty="0" err="1">
                <a:ln>
                  <a:noFill/>
                </a:ln>
                <a:solidFill>
                  <a:prstClr val="black"/>
                </a:solidFill>
                <a:effectLst/>
                <a:uLnTx/>
                <a:uFillTx/>
              </a:rPr>
              <a:t>nghe</a:t>
            </a:r>
            <a:endParaRPr kumimoji="0" lang="en-US" sz="4800" b="0" i="0" u="none" strike="noStrike" kern="0" cap="none" spc="0" normalizeH="0" baseline="0" noProof="0" dirty="0">
              <a:ln>
                <a:noFill/>
              </a:ln>
              <a:solidFill>
                <a:prstClr val="black"/>
              </a:solidFill>
              <a:effectLst/>
              <a:uLnTx/>
              <a:uFillTx/>
            </a:endParaRPr>
          </a:p>
        </p:txBody>
      </p:sp>
      <p:sp>
        <p:nvSpPr>
          <p:cNvPr id="46" name="TextBox 45"/>
          <p:cNvSpPr txBox="1"/>
          <p:nvPr/>
        </p:nvSpPr>
        <p:spPr>
          <a:xfrm>
            <a:off x="4943667" y="5232743"/>
            <a:ext cx="3634430" cy="8309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800" b="0" i="0" u="none" strike="noStrike" kern="0" cap="none" spc="0" normalizeH="0" baseline="0" noProof="0" dirty="0" err="1">
                <a:ln>
                  <a:noFill/>
                </a:ln>
                <a:solidFill>
                  <a:prstClr val="black"/>
                </a:solidFill>
                <a:effectLst/>
                <a:uLnTx/>
                <a:uFillTx/>
              </a:rPr>
              <a:t>Tay</a:t>
            </a:r>
            <a:r>
              <a:rPr kumimoji="0" lang="en-US" sz="4800" b="0" i="0" u="none" strike="noStrike" kern="0" cap="none" spc="0" normalizeH="0" baseline="0" noProof="0" dirty="0">
                <a:ln>
                  <a:noFill/>
                </a:ln>
                <a:solidFill>
                  <a:prstClr val="black"/>
                </a:solidFill>
                <a:effectLst/>
                <a:uLnTx/>
                <a:uFillTx/>
              </a:rPr>
              <a:t> </a:t>
            </a:r>
            <a:r>
              <a:rPr kumimoji="0" lang="en-US" sz="4800" b="0" i="0" u="none" strike="noStrike" kern="0" cap="none" spc="0" normalizeH="0" baseline="0" noProof="0" dirty="0" err="1">
                <a:ln>
                  <a:noFill/>
                </a:ln>
                <a:solidFill>
                  <a:prstClr val="black"/>
                </a:solidFill>
                <a:effectLst/>
                <a:uLnTx/>
                <a:uFillTx/>
              </a:rPr>
              <a:t>dò</a:t>
            </a:r>
            <a:endParaRPr kumimoji="0" lang="en-US" sz="4800" b="0" i="0" u="none" strike="noStrike" kern="0" cap="none" spc="0" normalizeH="0" baseline="0" noProof="0" dirty="0">
              <a:ln>
                <a:noFill/>
              </a:ln>
              <a:solidFill>
                <a:prstClr val="black"/>
              </a:solidFill>
              <a:effectLst/>
              <a:uLnTx/>
              <a:uFillTx/>
            </a:endParaRPr>
          </a:p>
        </p:txBody>
      </p:sp>
      <p:pic>
        <p:nvPicPr>
          <p:cNvPr id="47" name="Picture 46"/>
          <p:cNvPicPr>
            <a:picLocks noChangeAspect="1"/>
          </p:cNvPicPr>
          <p:nvPr/>
        </p:nvPicPr>
        <p:blipFill>
          <a:blip r:embed="rId3"/>
          <a:stretch>
            <a:fillRect/>
          </a:stretch>
        </p:blipFill>
        <p:spPr>
          <a:xfrm>
            <a:off x="8578097" y="3721093"/>
            <a:ext cx="1051314" cy="1051314"/>
          </a:xfrm>
          <a:prstGeom prst="rect">
            <a:avLst/>
          </a:prstGeom>
        </p:spPr>
      </p:pic>
      <p:pic>
        <p:nvPicPr>
          <p:cNvPr id="48" name="Picture 47"/>
          <p:cNvPicPr>
            <a:picLocks noChangeAspect="1"/>
          </p:cNvPicPr>
          <p:nvPr/>
        </p:nvPicPr>
        <p:blipFill>
          <a:blip r:embed="rId4"/>
          <a:stretch>
            <a:fillRect/>
          </a:stretch>
        </p:blipFill>
        <p:spPr>
          <a:xfrm>
            <a:off x="8613834" y="2448439"/>
            <a:ext cx="873696" cy="1047982"/>
          </a:xfrm>
          <a:prstGeom prst="rect">
            <a:avLst/>
          </a:prstGeom>
        </p:spPr>
      </p:pic>
      <p:pic>
        <p:nvPicPr>
          <p:cNvPr id="49" name="Picture 48"/>
          <p:cNvPicPr>
            <a:picLocks noChangeAspect="1"/>
          </p:cNvPicPr>
          <p:nvPr/>
        </p:nvPicPr>
        <p:blipFill>
          <a:blip r:embed="rId5"/>
          <a:stretch>
            <a:fillRect/>
          </a:stretch>
        </p:blipFill>
        <p:spPr>
          <a:xfrm>
            <a:off x="8456824" y="5189441"/>
            <a:ext cx="1083778" cy="1083778"/>
          </a:xfrm>
          <a:prstGeom prst="rect">
            <a:avLst/>
          </a:prstGeom>
        </p:spPr>
      </p:pic>
      <p:grpSp>
        <p:nvGrpSpPr>
          <p:cNvPr id="50" name="组合 33"/>
          <p:cNvGrpSpPr/>
          <p:nvPr/>
        </p:nvGrpSpPr>
        <p:grpSpPr>
          <a:xfrm>
            <a:off x="2772700" y="3847836"/>
            <a:ext cx="960147" cy="940334"/>
            <a:chOff x="5327203" y="4853016"/>
            <a:chExt cx="1228119" cy="1194957"/>
          </a:xfrm>
        </p:grpSpPr>
        <p:grpSp>
          <p:nvGrpSpPr>
            <p:cNvPr id="51" name="组合 16"/>
            <p:cNvGrpSpPr/>
            <p:nvPr/>
          </p:nvGrpSpPr>
          <p:grpSpPr>
            <a:xfrm>
              <a:off x="5327203" y="4853016"/>
              <a:ext cx="1228119" cy="1194957"/>
              <a:chOff x="9272337" y="-1404832"/>
              <a:chExt cx="1666055" cy="1621072"/>
            </a:xfrm>
          </p:grpSpPr>
          <p:sp>
            <p:nvSpPr>
              <p:cNvPr id="53" name="椭圆 17"/>
              <p:cNvSpPr/>
              <p:nvPr/>
            </p:nvSpPr>
            <p:spPr>
              <a:xfrm>
                <a:off x="9272337" y="-1377658"/>
                <a:ext cx="1593898" cy="1593898"/>
              </a:xfrm>
              <a:prstGeom prst="ellipse">
                <a:avLst/>
              </a:prstGeom>
              <a:solidFill>
                <a:srgbClr val="20B6BE"/>
              </a:solidFill>
              <a:ln w="12700" cap="flat" cmpd="sng" algn="ctr">
                <a:noFill/>
                <a:prstDash val="solid"/>
                <a:miter lim="800000"/>
              </a:ln>
              <a:effectLst>
                <a:outerShdw blurRad="254000" dist="63500" dir="5400000" algn="t" rotWithShape="0">
                  <a:prstClr val="black">
                    <a:alpha val="15000"/>
                  </a:prstClr>
                </a:outerShdw>
              </a:effectLst>
            </p:spPr>
            <p:txBody>
              <a:bodyPr rtlCol="0" anchor="ctr"/>
              <a:lstStyle/>
              <a:p>
                <a:pPr algn="ctr">
                  <a:defRPr/>
                </a:pPr>
                <a:endParaRPr lang="zh-CN" altLang="en-US" kern="0">
                  <a:solidFill>
                    <a:prstClr val="white"/>
                  </a:solidFill>
                  <a:latin typeface="等线" panose="020F0502020204030204"/>
                  <a:cs typeface="+mn-ea"/>
                  <a:sym typeface="+mn-lt"/>
                </a:endParaRPr>
              </a:p>
            </p:txBody>
          </p:sp>
          <p:grpSp>
            <p:nvGrpSpPr>
              <p:cNvPr id="54" name="组合 18"/>
              <p:cNvGrpSpPr/>
              <p:nvPr/>
            </p:nvGrpSpPr>
            <p:grpSpPr>
              <a:xfrm>
                <a:off x="9272337" y="-1404832"/>
                <a:ext cx="1666055" cy="1597009"/>
                <a:chOff x="9437178" y="1562958"/>
                <a:chExt cx="1666055" cy="1597009"/>
              </a:xfrm>
            </p:grpSpPr>
            <p:sp>
              <p:nvSpPr>
                <p:cNvPr id="56" name="椭圆 20"/>
                <p:cNvSpPr/>
                <p:nvPr/>
              </p:nvSpPr>
              <p:spPr>
                <a:xfrm>
                  <a:off x="9437178" y="1566069"/>
                  <a:ext cx="1593898" cy="1593898"/>
                </a:xfrm>
                <a:prstGeom prst="ellipse">
                  <a:avLst/>
                </a:prstGeom>
                <a:solidFill>
                  <a:srgbClr val="22F1F6"/>
                </a:solidFill>
                <a:ln w="12700" cap="flat" cmpd="sng" algn="ctr">
                  <a:noFill/>
                  <a:prstDash val="solid"/>
                  <a:miter lim="800000"/>
                </a:ln>
                <a:effectLst>
                  <a:innerShdw blurRad="571500" dist="241300" dir="5400000">
                    <a:srgbClr val="20B6BE">
                      <a:alpha val="80000"/>
                    </a:srgbClr>
                  </a:innerShdw>
                </a:effectLst>
              </p:spPr>
              <p:txBody>
                <a:bodyPr rtlCol="0" anchor="ctr"/>
                <a:lstStyle/>
                <a:p>
                  <a:pPr algn="ctr">
                    <a:defRPr/>
                  </a:pPr>
                  <a:endParaRPr lang="zh-CN" altLang="en-US" kern="0">
                    <a:solidFill>
                      <a:prstClr val="white"/>
                    </a:solidFill>
                    <a:latin typeface="等线" panose="020F0502020204030204"/>
                    <a:cs typeface="+mn-ea"/>
                    <a:sym typeface="+mn-lt"/>
                  </a:endParaRPr>
                </a:p>
              </p:txBody>
            </p:sp>
            <p:sp>
              <p:nvSpPr>
                <p:cNvPr id="57" name="椭圆 21"/>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cap="flat" cmpd="sng" algn="ctr">
                  <a:solidFill>
                    <a:srgbClr val="22F1F6"/>
                  </a:solidFill>
                  <a:prstDash val="solid"/>
                  <a:miter lim="800000"/>
                </a:ln>
                <a:effectLst/>
              </p:spPr>
              <p:txBody>
                <a:bodyPr rtlCol="0" anchor="ctr"/>
                <a:lstStyle/>
                <a:p>
                  <a:pPr algn="ctr">
                    <a:defRPr/>
                  </a:pPr>
                  <a:endParaRPr lang="zh-CN" altLang="en-US" kern="0" dirty="0">
                    <a:solidFill>
                      <a:prstClr val="white"/>
                    </a:solidFill>
                    <a:latin typeface="等线" panose="020F0502020204030204"/>
                    <a:cs typeface="+mn-ea"/>
                    <a:sym typeface="+mn-lt"/>
                  </a:endParaRPr>
                </a:p>
              </p:txBody>
            </p:sp>
            <p:sp>
              <p:nvSpPr>
                <p:cNvPr id="58" name="弧形 22"/>
                <p:cNvSpPr/>
                <p:nvPr/>
              </p:nvSpPr>
              <p:spPr>
                <a:xfrm rot="17150761">
                  <a:off x="9644486" y="1814857"/>
                  <a:ext cx="1137492" cy="1148484"/>
                </a:xfrm>
                <a:prstGeom prst="arc">
                  <a:avLst>
                    <a:gd name="adj1" fmla="val 14257598"/>
                    <a:gd name="adj2" fmla="val 17991522"/>
                  </a:avLst>
                </a:prstGeom>
                <a:noFill/>
                <a:ln w="127000" cap="rnd" cmpd="sng" algn="ctr">
                  <a:solidFill>
                    <a:sysClr val="window" lastClr="FFFFFF">
                      <a:alpha val="90000"/>
                    </a:sysClr>
                  </a:solidFill>
                  <a:prstDash val="solid"/>
                  <a:miter lim="800000"/>
                </a:ln>
                <a:effectLst/>
              </p:spPr>
              <p:txBody>
                <a:bodyPr rtlCol="0" anchor="ctr"/>
                <a:lstStyle/>
                <a:p>
                  <a:pPr algn="ctr">
                    <a:defRPr/>
                  </a:pPr>
                  <a:endParaRPr lang="zh-CN" altLang="en-US" kern="0">
                    <a:solidFill>
                      <a:prstClr val="black"/>
                    </a:solidFill>
                    <a:latin typeface="等线" panose="020F0502020204030204"/>
                    <a:cs typeface="+mn-ea"/>
                    <a:sym typeface="+mn-lt"/>
                  </a:endParaRPr>
                </a:p>
              </p:txBody>
            </p:sp>
            <p:sp>
              <p:nvSpPr>
                <p:cNvPr id="59" name="弧形 23"/>
                <p:cNvSpPr/>
                <p:nvPr/>
              </p:nvSpPr>
              <p:spPr>
                <a:xfrm rot="15858068">
                  <a:off x="10035514" y="1409465"/>
                  <a:ext cx="816309" cy="1319128"/>
                </a:xfrm>
                <a:prstGeom prst="arc">
                  <a:avLst>
                    <a:gd name="adj1" fmla="val 18582933"/>
                    <a:gd name="adj2" fmla="val 19067742"/>
                  </a:avLst>
                </a:prstGeom>
                <a:noFill/>
                <a:ln w="127000" cap="rnd" cmpd="sng" algn="ctr">
                  <a:solidFill>
                    <a:sysClr val="window" lastClr="FFFFFF">
                      <a:alpha val="90000"/>
                    </a:sysClr>
                  </a:solidFill>
                  <a:prstDash val="solid"/>
                  <a:miter lim="800000"/>
                </a:ln>
                <a:effectLst/>
              </p:spPr>
              <p:txBody>
                <a:bodyPr rtlCol="0" anchor="ctr"/>
                <a:lstStyle/>
                <a:p>
                  <a:pPr algn="ctr">
                    <a:defRPr/>
                  </a:pPr>
                  <a:endParaRPr lang="zh-CN" altLang="en-US" kern="0">
                    <a:solidFill>
                      <a:prstClr val="black"/>
                    </a:solidFill>
                    <a:latin typeface="等线" panose="020F0502020204030204"/>
                    <a:cs typeface="+mn-ea"/>
                    <a:sym typeface="+mn-lt"/>
                  </a:endParaRPr>
                </a:p>
              </p:txBody>
            </p:sp>
          </p:grpSp>
          <p:sp>
            <p:nvSpPr>
              <p:cNvPr id="55" name="TextBox 1"/>
              <p:cNvSpPr txBox="1"/>
              <p:nvPr/>
            </p:nvSpPr>
            <p:spPr>
              <a:xfrm>
                <a:off x="9541023" y="-1197527"/>
                <a:ext cx="1286736" cy="626293"/>
              </a:xfrm>
              <a:prstGeom prst="rect">
                <a:avLst/>
              </a:prstGeom>
              <a:noFill/>
              <a:effectLst/>
            </p:spPr>
            <p:txBody>
              <a:bodyPr wrap="square" rtlCol="0">
                <a:spAutoFit/>
              </a:bodyPr>
              <a:lstStyle/>
              <a:p>
                <a:pPr>
                  <a:defRPr/>
                </a:pPr>
                <a:endParaRPr lang="en-US" altLang="zh-CN" sz="2400" b="1" kern="0" dirty="0">
                  <a:solidFill>
                    <a:srgbClr val="FFFF00"/>
                  </a:solidFill>
                  <a:effectLst>
                    <a:outerShdw blurRad="177800" dist="50800" dir="16620000" sx="93000" sy="93000" rotWithShape="0">
                      <a:srgbClr val="20B6BE"/>
                    </a:outerShdw>
                  </a:effectLst>
                  <a:latin typeface="等线" panose="020F0502020204030204"/>
                  <a:cs typeface="+mn-ea"/>
                  <a:sym typeface="+mn-lt"/>
                </a:endParaRPr>
              </a:p>
            </p:txBody>
          </p:sp>
        </p:grpSp>
        <p:sp>
          <p:nvSpPr>
            <p:cNvPr id="52" name="文本框 58"/>
            <p:cNvSpPr txBox="1"/>
            <p:nvPr/>
          </p:nvSpPr>
          <p:spPr>
            <a:xfrm>
              <a:off x="5522961" y="5022795"/>
              <a:ext cx="853319" cy="728677"/>
            </a:xfrm>
            <a:prstGeom prst="rect">
              <a:avLst/>
            </a:prstGeom>
            <a:noFill/>
          </p:spPr>
          <p:txBody>
            <a:bodyPr wrap="none" rtlCol="0">
              <a:spAutoFit/>
            </a:bodyPr>
            <a:lstStyle/>
            <a:p>
              <a:pPr algn="ctr">
                <a:defRPr/>
              </a:pPr>
              <a:r>
                <a:rPr lang="en-US" altLang="zh-CN" sz="3200" b="1" kern="0" dirty="0">
                  <a:solidFill>
                    <a:prstClr val="white"/>
                  </a:solidFill>
                  <a:latin typeface="UTM Cookies" panose="02040603050506020204" pitchFamily="18" charset="0"/>
                  <a:cs typeface="+mn-ea"/>
                  <a:sym typeface="+mn-lt"/>
                </a:rPr>
                <a:t>02</a:t>
              </a:r>
              <a:endParaRPr lang="zh-CN" altLang="en-US" sz="4400" b="1" kern="0" dirty="0">
                <a:solidFill>
                  <a:prstClr val="white"/>
                </a:solidFill>
                <a:latin typeface="UTM Cookies" panose="02040603050506020204" pitchFamily="18" charset="0"/>
                <a:cs typeface="+mn-ea"/>
                <a:sym typeface="+mn-lt"/>
              </a:endParaRPr>
            </a:p>
          </p:txBody>
        </p:sp>
      </p:grpSp>
      <p:grpSp>
        <p:nvGrpSpPr>
          <p:cNvPr id="60" name="组合 32"/>
          <p:cNvGrpSpPr/>
          <p:nvPr/>
        </p:nvGrpSpPr>
        <p:grpSpPr>
          <a:xfrm>
            <a:off x="2762438" y="2711407"/>
            <a:ext cx="874074" cy="795045"/>
            <a:chOff x="5316826" y="3157935"/>
            <a:chExt cx="1226525" cy="1189938"/>
          </a:xfrm>
        </p:grpSpPr>
        <p:grpSp>
          <p:nvGrpSpPr>
            <p:cNvPr id="61" name="组合 41"/>
            <p:cNvGrpSpPr/>
            <p:nvPr/>
          </p:nvGrpSpPr>
          <p:grpSpPr>
            <a:xfrm>
              <a:off x="5316826" y="3157935"/>
              <a:ext cx="1226525" cy="1189938"/>
              <a:chOff x="6204695" y="719534"/>
              <a:chExt cx="1663898" cy="1614264"/>
            </a:xfrm>
          </p:grpSpPr>
          <p:sp>
            <p:nvSpPr>
              <p:cNvPr id="63" name="椭圆 42"/>
              <p:cNvSpPr/>
              <p:nvPr/>
            </p:nvSpPr>
            <p:spPr>
              <a:xfrm>
                <a:off x="6206985" y="728767"/>
                <a:ext cx="1593898" cy="1593898"/>
              </a:xfrm>
              <a:prstGeom prst="ellipse">
                <a:avLst/>
              </a:prstGeom>
              <a:solidFill>
                <a:srgbClr val="9FB70D"/>
              </a:solidFill>
              <a:ln w="12700" cap="flat" cmpd="sng" algn="ctr">
                <a:noFill/>
                <a:prstDash val="solid"/>
                <a:miter lim="800000"/>
              </a:ln>
              <a:effectLst>
                <a:outerShdw blurRad="254000" dist="63500" dir="5400000" algn="t" rotWithShape="0">
                  <a:prstClr val="black">
                    <a:alpha val="15000"/>
                  </a:prstClr>
                </a:outerShdw>
              </a:effectLst>
            </p:spPr>
            <p:txBody>
              <a:bodyPr rtlCol="0" anchor="ctr"/>
              <a:lstStyle/>
              <a:p>
                <a:pPr algn="ctr">
                  <a:defRPr/>
                </a:pPr>
                <a:endParaRPr lang="zh-CN" altLang="en-US" kern="0">
                  <a:solidFill>
                    <a:prstClr val="white"/>
                  </a:solidFill>
                  <a:latin typeface="等线" panose="020F0502020204030204"/>
                  <a:cs typeface="+mn-ea"/>
                  <a:sym typeface="+mn-lt"/>
                </a:endParaRPr>
              </a:p>
            </p:txBody>
          </p:sp>
          <p:grpSp>
            <p:nvGrpSpPr>
              <p:cNvPr id="64" name="组合 44"/>
              <p:cNvGrpSpPr/>
              <p:nvPr/>
            </p:nvGrpSpPr>
            <p:grpSpPr>
              <a:xfrm>
                <a:off x="6204695" y="719534"/>
                <a:ext cx="1663898" cy="1614264"/>
                <a:chOff x="9437178" y="1545703"/>
                <a:chExt cx="1663898" cy="1614264"/>
              </a:xfrm>
            </p:grpSpPr>
            <p:sp>
              <p:nvSpPr>
                <p:cNvPr id="65" name="椭圆 46"/>
                <p:cNvSpPr/>
                <p:nvPr/>
              </p:nvSpPr>
              <p:spPr>
                <a:xfrm>
                  <a:off x="9437178" y="1566069"/>
                  <a:ext cx="1593898" cy="1593898"/>
                </a:xfrm>
                <a:prstGeom prst="ellipse">
                  <a:avLst/>
                </a:prstGeom>
                <a:solidFill>
                  <a:srgbClr val="22F1F6"/>
                </a:solidFill>
                <a:ln w="12700" cap="flat" cmpd="sng" algn="ctr">
                  <a:noFill/>
                  <a:prstDash val="solid"/>
                  <a:miter lim="800000"/>
                </a:ln>
                <a:effectLst>
                  <a:innerShdw blurRad="571500" dist="241300" dir="5400000">
                    <a:srgbClr val="20B6BE">
                      <a:alpha val="80000"/>
                    </a:srgbClr>
                  </a:innerShdw>
                </a:effectLst>
              </p:spPr>
              <p:txBody>
                <a:bodyPr rtlCol="0" anchor="ctr"/>
                <a:lstStyle/>
                <a:p>
                  <a:pPr algn="ctr">
                    <a:defRPr/>
                  </a:pPr>
                  <a:endParaRPr lang="zh-CN" altLang="en-US" kern="0">
                    <a:solidFill>
                      <a:prstClr val="white"/>
                    </a:solidFill>
                    <a:latin typeface="等线" panose="020F0502020204030204"/>
                    <a:cs typeface="+mn-ea"/>
                    <a:sym typeface="+mn-lt"/>
                  </a:endParaRPr>
                </a:p>
              </p:txBody>
            </p:sp>
            <p:sp>
              <p:nvSpPr>
                <p:cNvPr id="66" name="椭圆 47"/>
                <p:cNvSpPr/>
                <p:nvPr/>
              </p:nvSpPr>
              <p:spPr>
                <a:xfrm>
                  <a:off x="9448737" y="1545703"/>
                  <a:ext cx="1593899" cy="1593898"/>
                </a:xfrm>
                <a:prstGeom prst="ellipse">
                  <a:avLst/>
                </a:prstGeom>
                <a:gradFill flip="none" rotWithShape="1">
                  <a:gsLst>
                    <a:gs pos="0">
                      <a:srgbClr val="A5A5A5"/>
                    </a:gs>
                    <a:gs pos="40000">
                      <a:srgbClr val="D6F133"/>
                    </a:gs>
                    <a:gs pos="100000">
                      <a:srgbClr val="92D050"/>
                    </a:gs>
                  </a:gsLst>
                  <a:path path="circle">
                    <a:fillToRect l="50000" t="-80000" r="50000" b="180000"/>
                  </a:path>
                  <a:tileRect/>
                </a:gradFill>
                <a:ln w="31750" cap="flat" cmpd="sng" algn="ctr">
                  <a:solidFill>
                    <a:srgbClr val="D6F133"/>
                  </a:solidFill>
                  <a:prstDash val="solid"/>
                  <a:miter lim="800000"/>
                </a:ln>
                <a:effectLst/>
              </p:spPr>
              <p:txBody>
                <a:bodyPr rtlCol="0" anchor="ctr"/>
                <a:lstStyle/>
                <a:p>
                  <a:pPr algn="ctr">
                    <a:defRPr/>
                  </a:pPr>
                  <a:endParaRPr lang="zh-CN" altLang="en-US" kern="0" dirty="0">
                    <a:solidFill>
                      <a:prstClr val="white"/>
                    </a:solidFill>
                    <a:latin typeface="等线" panose="020F0502020204030204"/>
                    <a:cs typeface="+mn-ea"/>
                    <a:sym typeface="+mn-lt"/>
                  </a:endParaRPr>
                </a:p>
              </p:txBody>
            </p:sp>
            <p:sp>
              <p:nvSpPr>
                <p:cNvPr id="67" name="弧形 48"/>
                <p:cNvSpPr/>
                <p:nvPr/>
              </p:nvSpPr>
              <p:spPr>
                <a:xfrm rot="17150761">
                  <a:off x="9679309" y="1718019"/>
                  <a:ext cx="1382558" cy="1460976"/>
                </a:xfrm>
                <a:prstGeom prst="arc">
                  <a:avLst>
                    <a:gd name="adj1" fmla="val 15428624"/>
                    <a:gd name="adj2" fmla="val 17991522"/>
                  </a:avLst>
                </a:prstGeom>
                <a:noFill/>
                <a:ln w="127000" cap="rnd" cmpd="sng" algn="ctr">
                  <a:solidFill>
                    <a:sysClr val="window" lastClr="FFFFFF">
                      <a:alpha val="90000"/>
                    </a:sysClr>
                  </a:solidFill>
                  <a:prstDash val="solid"/>
                  <a:miter lim="800000"/>
                </a:ln>
                <a:effectLst/>
              </p:spPr>
              <p:txBody>
                <a:bodyPr rtlCol="0" anchor="ctr"/>
                <a:lstStyle/>
                <a:p>
                  <a:pPr algn="ctr">
                    <a:defRPr/>
                  </a:pPr>
                  <a:endParaRPr lang="zh-CN" altLang="en-US" kern="0">
                    <a:solidFill>
                      <a:prstClr val="black"/>
                    </a:solidFill>
                    <a:latin typeface="等线" panose="020F0502020204030204"/>
                    <a:cs typeface="+mn-ea"/>
                    <a:sym typeface="+mn-lt"/>
                  </a:endParaRPr>
                </a:p>
              </p:txBody>
            </p:sp>
            <p:sp>
              <p:nvSpPr>
                <p:cNvPr id="68" name="弧形 49"/>
                <p:cNvSpPr/>
                <p:nvPr/>
              </p:nvSpPr>
              <p:spPr>
                <a:xfrm rot="17283909">
                  <a:off x="9975639" y="1679110"/>
                  <a:ext cx="594171" cy="806977"/>
                </a:xfrm>
                <a:prstGeom prst="arc">
                  <a:avLst>
                    <a:gd name="adj1" fmla="val 18582933"/>
                    <a:gd name="adj2" fmla="val 19067742"/>
                  </a:avLst>
                </a:prstGeom>
                <a:noFill/>
                <a:ln w="127000" cap="rnd" cmpd="sng" algn="ctr">
                  <a:solidFill>
                    <a:sysClr val="window" lastClr="FFFFFF">
                      <a:alpha val="90000"/>
                    </a:sysClr>
                  </a:solidFill>
                  <a:prstDash val="solid"/>
                  <a:miter lim="800000"/>
                </a:ln>
                <a:effectLst/>
              </p:spPr>
              <p:txBody>
                <a:bodyPr rtlCol="0" anchor="ctr"/>
                <a:lstStyle/>
                <a:p>
                  <a:pPr algn="ctr">
                    <a:defRPr/>
                  </a:pPr>
                  <a:endParaRPr lang="zh-CN" altLang="en-US" kern="0">
                    <a:solidFill>
                      <a:prstClr val="black"/>
                    </a:solidFill>
                    <a:latin typeface="等线" panose="020F0502020204030204"/>
                    <a:cs typeface="+mn-ea"/>
                    <a:sym typeface="+mn-lt"/>
                  </a:endParaRPr>
                </a:p>
              </p:txBody>
            </p:sp>
          </p:grpSp>
        </p:grpSp>
        <p:sp>
          <p:nvSpPr>
            <p:cNvPr id="62" name="文本框 57"/>
            <p:cNvSpPr txBox="1"/>
            <p:nvPr/>
          </p:nvSpPr>
          <p:spPr>
            <a:xfrm>
              <a:off x="5518756" y="3318949"/>
              <a:ext cx="851658" cy="762346"/>
            </a:xfrm>
            <a:prstGeom prst="rect">
              <a:avLst/>
            </a:prstGeom>
            <a:noFill/>
          </p:spPr>
          <p:txBody>
            <a:bodyPr wrap="none" rtlCol="0">
              <a:spAutoFit/>
            </a:bodyPr>
            <a:lstStyle/>
            <a:p>
              <a:pPr algn="ctr">
                <a:defRPr/>
              </a:pPr>
              <a:r>
                <a:rPr lang="en-US" altLang="zh-CN" sz="3200" b="1" kern="0" dirty="0">
                  <a:solidFill>
                    <a:prstClr val="white"/>
                  </a:solidFill>
                  <a:latin typeface="UTM Cookies" panose="02040603050506020204" pitchFamily="18" charset="0"/>
                  <a:cs typeface="Calibri" panose="020F0502020204030204" pitchFamily="34" charset="0"/>
                  <a:sym typeface="+mn-lt"/>
                </a:rPr>
                <a:t>01</a:t>
              </a:r>
              <a:endParaRPr lang="zh-CN" altLang="en-US" sz="3200" b="1" kern="0" dirty="0">
                <a:solidFill>
                  <a:prstClr val="white"/>
                </a:solidFill>
                <a:latin typeface="UTM Cookies" panose="02040603050506020204" pitchFamily="18" charset="0"/>
                <a:cs typeface="Calibri" panose="020F0502020204030204" pitchFamily="34" charset="0"/>
                <a:sym typeface="+mn-lt"/>
              </a:endParaRPr>
            </a:p>
          </p:txBody>
        </p:sp>
      </p:grpSp>
      <p:grpSp>
        <p:nvGrpSpPr>
          <p:cNvPr id="69" name="组合 1"/>
          <p:cNvGrpSpPr/>
          <p:nvPr/>
        </p:nvGrpSpPr>
        <p:grpSpPr>
          <a:xfrm>
            <a:off x="2806987" y="5201403"/>
            <a:ext cx="973947" cy="973131"/>
            <a:chOff x="5309115" y="1546522"/>
            <a:chExt cx="1253786" cy="1183131"/>
          </a:xfrm>
        </p:grpSpPr>
        <p:grpSp>
          <p:nvGrpSpPr>
            <p:cNvPr id="70" name="组合 24"/>
            <p:cNvGrpSpPr/>
            <p:nvPr/>
          </p:nvGrpSpPr>
          <p:grpSpPr>
            <a:xfrm>
              <a:off x="5309115" y="1546522"/>
              <a:ext cx="1253786" cy="1183131"/>
              <a:chOff x="11934016" y="4450536"/>
              <a:chExt cx="1700883" cy="1605030"/>
            </a:xfrm>
          </p:grpSpPr>
          <p:sp>
            <p:nvSpPr>
              <p:cNvPr id="72" name="椭圆 25"/>
              <p:cNvSpPr/>
              <p:nvPr/>
            </p:nvSpPr>
            <p:spPr>
              <a:xfrm>
                <a:off x="11934016" y="4450536"/>
                <a:ext cx="1593898" cy="1593898"/>
              </a:xfrm>
              <a:prstGeom prst="ellipse">
                <a:avLst/>
              </a:prstGeom>
              <a:solidFill>
                <a:srgbClr val="FF97B8"/>
              </a:solidFill>
              <a:ln w="12700" cap="flat" cmpd="sng" algn="ctr">
                <a:noFill/>
                <a:prstDash val="solid"/>
                <a:miter lim="800000"/>
              </a:ln>
              <a:effectLst>
                <a:outerShdw blurRad="254000" dist="63500" dir="5400000" algn="t" rotWithShape="0">
                  <a:prstClr val="black">
                    <a:alpha val="15000"/>
                  </a:prstClr>
                </a:outerShdw>
              </a:effectLst>
            </p:spPr>
            <p:txBody>
              <a:bodyPr rtlCol="0" anchor="ctr"/>
              <a:lstStyle/>
              <a:p>
                <a:pPr algn="ctr">
                  <a:defRPr/>
                </a:pPr>
                <a:endParaRPr lang="zh-CN" altLang="en-US" kern="0">
                  <a:solidFill>
                    <a:prstClr val="white"/>
                  </a:solidFill>
                  <a:latin typeface="等线" panose="020F0502020204030204"/>
                  <a:cs typeface="+mn-ea"/>
                  <a:sym typeface="+mn-lt"/>
                </a:endParaRPr>
              </a:p>
            </p:txBody>
          </p:sp>
          <p:grpSp>
            <p:nvGrpSpPr>
              <p:cNvPr id="73" name="组合 26"/>
              <p:cNvGrpSpPr/>
              <p:nvPr/>
            </p:nvGrpSpPr>
            <p:grpSpPr>
              <a:xfrm>
                <a:off x="11938926" y="4458557"/>
                <a:ext cx="1695973" cy="1597009"/>
                <a:chOff x="9437178" y="1562958"/>
                <a:chExt cx="1695973" cy="1597009"/>
              </a:xfrm>
            </p:grpSpPr>
            <p:sp>
              <p:nvSpPr>
                <p:cNvPr id="75" name="椭圆 28"/>
                <p:cNvSpPr/>
                <p:nvPr/>
              </p:nvSpPr>
              <p:spPr>
                <a:xfrm>
                  <a:off x="9437178" y="1566069"/>
                  <a:ext cx="1593898" cy="1593898"/>
                </a:xfrm>
                <a:prstGeom prst="ellipse">
                  <a:avLst/>
                </a:prstGeom>
                <a:solidFill>
                  <a:srgbClr val="22F1F6"/>
                </a:solidFill>
                <a:ln w="12700" cap="flat" cmpd="sng" algn="ctr">
                  <a:noFill/>
                  <a:prstDash val="solid"/>
                  <a:miter lim="800000"/>
                </a:ln>
                <a:effectLst>
                  <a:innerShdw blurRad="571500" dist="241300" dir="5400000">
                    <a:srgbClr val="20B6BE">
                      <a:alpha val="80000"/>
                    </a:srgbClr>
                  </a:innerShdw>
                </a:effectLst>
              </p:spPr>
              <p:txBody>
                <a:bodyPr rtlCol="0" anchor="ctr"/>
                <a:lstStyle/>
                <a:p>
                  <a:pPr algn="ctr">
                    <a:defRPr/>
                  </a:pPr>
                  <a:endParaRPr lang="zh-CN" altLang="en-US" kern="0">
                    <a:solidFill>
                      <a:prstClr val="white"/>
                    </a:solidFill>
                    <a:latin typeface="等线" panose="020F0502020204030204"/>
                    <a:cs typeface="+mn-ea"/>
                    <a:sym typeface="+mn-lt"/>
                  </a:endParaRPr>
                </a:p>
              </p:txBody>
            </p:sp>
            <p:sp>
              <p:nvSpPr>
                <p:cNvPr id="76" name="椭圆 29"/>
                <p:cNvSpPr/>
                <p:nvPr/>
              </p:nvSpPr>
              <p:spPr>
                <a:xfrm>
                  <a:off x="9440289" y="1562958"/>
                  <a:ext cx="1593898" cy="1593898"/>
                </a:xfrm>
                <a:prstGeom prst="ellipse">
                  <a:avLst/>
                </a:prstGeom>
                <a:gradFill flip="none" rotWithShape="1">
                  <a:gsLst>
                    <a:gs pos="0">
                      <a:sysClr val="window" lastClr="FFFFFF"/>
                    </a:gs>
                    <a:gs pos="40000">
                      <a:srgbClr val="FFA3C4"/>
                    </a:gs>
                    <a:gs pos="100000">
                      <a:srgbClr val="FF7593"/>
                    </a:gs>
                  </a:gsLst>
                  <a:path path="circle">
                    <a:fillToRect l="50000" t="-80000" r="50000" b="180000"/>
                  </a:path>
                  <a:tileRect/>
                </a:gradFill>
                <a:ln w="31750" cap="flat" cmpd="sng" algn="ctr">
                  <a:solidFill>
                    <a:srgbClr val="FFD1E1"/>
                  </a:solidFill>
                  <a:prstDash val="solid"/>
                  <a:miter lim="800000"/>
                </a:ln>
                <a:effectLst/>
              </p:spPr>
              <p:txBody>
                <a:bodyPr rtlCol="0" anchor="ctr"/>
                <a:lstStyle/>
                <a:p>
                  <a:pPr algn="ctr">
                    <a:defRPr/>
                  </a:pPr>
                  <a:endParaRPr lang="zh-CN" altLang="en-US" kern="0" dirty="0">
                    <a:solidFill>
                      <a:prstClr val="white"/>
                    </a:solidFill>
                    <a:latin typeface="等线" panose="020F0502020204030204"/>
                    <a:cs typeface="+mn-ea"/>
                    <a:sym typeface="+mn-lt"/>
                  </a:endParaRPr>
                </a:p>
              </p:txBody>
            </p:sp>
            <p:sp>
              <p:nvSpPr>
                <p:cNvPr id="77" name="弧形 30"/>
                <p:cNvSpPr/>
                <p:nvPr/>
              </p:nvSpPr>
              <p:spPr>
                <a:xfrm rot="17150761">
                  <a:off x="9688087" y="1731896"/>
                  <a:ext cx="1255580" cy="1382556"/>
                </a:xfrm>
                <a:prstGeom prst="arc">
                  <a:avLst>
                    <a:gd name="adj1" fmla="val 14257598"/>
                    <a:gd name="adj2" fmla="val 17991522"/>
                  </a:avLst>
                </a:prstGeom>
                <a:noFill/>
                <a:ln w="127000" cap="rnd" cmpd="sng" algn="ctr">
                  <a:solidFill>
                    <a:sysClr val="window" lastClr="FFFFFF">
                      <a:alpha val="90000"/>
                    </a:sysClr>
                  </a:solidFill>
                  <a:prstDash val="solid"/>
                  <a:miter lim="800000"/>
                </a:ln>
                <a:effectLst/>
              </p:spPr>
              <p:txBody>
                <a:bodyPr rtlCol="0" anchor="ctr"/>
                <a:lstStyle/>
                <a:p>
                  <a:pPr algn="ctr">
                    <a:defRPr/>
                  </a:pPr>
                  <a:endParaRPr lang="zh-CN" altLang="en-US" kern="0">
                    <a:solidFill>
                      <a:prstClr val="black"/>
                    </a:solidFill>
                    <a:latin typeface="等线" panose="020F0502020204030204"/>
                    <a:cs typeface="+mn-ea"/>
                    <a:sym typeface="+mn-lt"/>
                  </a:endParaRPr>
                </a:p>
              </p:txBody>
            </p:sp>
            <p:sp>
              <p:nvSpPr>
                <p:cNvPr id="78" name="弧形 31"/>
                <p:cNvSpPr/>
                <p:nvPr/>
              </p:nvSpPr>
              <p:spPr>
                <a:xfrm rot="17283909">
                  <a:off x="9803800" y="1663584"/>
                  <a:ext cx="1276146" cy="1382556"/>
                </a:xfrm>
                <a:prstGeom prst="arc">
                  <a:avLst>
                    <a:gd name="adj1" fmla="val 18582933"/>
                    <a:gd name="adj2" fmla="val 19067742"/>
                  </a:avLst>
                </a:prstGeom>
                <a:noFill/>
                <a:ln w="127000" cap="rnd" cmpd="sng" algn="ctr">
                  <a:solidFill>
                    <a:sysClr val="window" lastClr="FFFFFF">
                      <a:alpha val="84000"/>
                    </a:sysClr>
                  </a:solidFill>
                  <a:prstDash val="solid"/>
                  <a:miter lim="800000"/>
                </a:ln>
                <a:effectLst/>
              </p:spPr>
              <p:txBody>
                <a:bodyPr rtlCol="0" anchor="ctr"/>
                <a:lstStyle/>
                <a:p>
                  <a:pPr algn="ctr">
                    <a:defRPr/>
                  </a:pPr>
                  <a:endParaRPr lang="zh-CN" altLang="en-US" kern="0">
                    <a:solidFill>
                      <a:prstClr val="black"/>
                    </a:solidFill>
                    <a:latin typeface="等线" panose="020F0502020204030204"/>
                    <a:cs typeface="+mn-ea"/>
                    <a:sym typeface="+mn-lt"/>
                  </a:endParaRPr>
                </a:p>
              </p:txBody>
            </p:sp>
          </p:grpSp>
          <p:sp>
            <p:nvSpPr>
              <p:cNvPr id="74" name="TextBox 10"/>
              <p:cNvSpPr txBox="1"/>
              <p:nvPr/>
            </p:nvSpPr>
            <p:spPr>
              <a:xfrm>
                <a:off x="12661712" y="4688518"/>
                <a:ext cx="250604" cy="626293"/>
              </a:xfrm>
              <a:prstGeom prst="rect">
                <a:avLst/>
              </a:prstGeom>
              <a:noFill/>
              <a:effectLst>
                <a:glow rad="139700">
                  <a:sysClr val="window" lastClr="FFFFFF">
                    <a:alpha val="40000"/>
                  </a:sysClr>
                </a:glow>
                <a:outerShdw blurRad="152400" dist="152400" sx="102000" sy="102000" algn="ctr" rotWithShape="0">
                  <a:prstClr val="black">
                    <a:alpha val="53000"/>
                  </a:prstClr>
                </a:outerShdw>
              </a:effectLst>
            </p:spPr>
            <p:txBody>
              <a:bodyPr wrap="none">
                <a:spAutoFit/>
              </a:bodyPr>
              <a:lstStyle/>
              <a:p>
                <a:pPr algn="ctr">
                  <a:defRPr/>
                </a:pPr>
                <a:endParaRPr lang="en-US" altLang="zh-CN" sz="2400" b="1" kern="0" dirty="0">
                  <a:solidFill>
                    <a:prstClr val="white"/>
                  </a:solidFill>
                  <a:effectLst>
                    <a:outerShdw blurRad="50800" dist="38100" algn="l" rotWithShape="0">
                      <a:prstClr val="black">
                        <a:alpha val="40000"/>
                      </a:prstClr>
                    </a:outerShdw>
                  </a:effectLst>
                  <a:latin typeface="等线" panose="020F0502020204030204"/>
                  <a:cs typeface="+mn-ea"/>
                  <a:sym typeface="+mn-lt"/>
                </a:endParaRPr>
              </a:p>
            </p:txBody>
          </p:sp>
        </p:grpSp>
        <p:sp>
          <p:nvSpPr>
            <p:cNvPr id="71" name="文本框 56"/>
            <p:cNvSpPr txBox="1"/>
            <p:nvPr/>
          </p:nvSpPr>
          <p:spPr>
            <a:xfrm>
              <a:off x="5489212" y="1761188"/>
              <a:ext cx="884625" cy="768907"/>
            </a:xfrm>
            <a:prstGeom prst="rect">
              <a:avLst/>
            </a:prstGeom>
            <a:noFill/>
          </p:spPr>
          <p:txBody>
            <a:bodyPr wrap="none" rtlCol="0">
              <a:spAutoFit/>
            </a:bodyPr>
            <a:lstStyle/>
            <a:p>
              <a:pPr algn="ctr">
                <a:defRPr/>
              </a:pPr>
              <a:r>
                <a:rPr lang="en-US" altLang="zh-CN" sz="2800" b="1" kern="0" dirty="0">
                  <a:solidFill>
                    <a:prstClr val="white"/>
                  </a:solidFill>
                  <a:latin typeface="UTM Cookies" panose="02040603050506020204" pitchFamily="18" charset="0"/>
                  <a:cs typeface="+mn-ea"/>
                  <a:sym typeface="+mn-lt"/>
                </a:rPr>
                <a:t>03</a:t>
              </a:r>
              <a:endParaRPr lang="zh-CN" altLang="en-US" sz="2800" b="1" kern="0" dirty="0">
                <a:solidFill>
                  <a:prstClr val="white"/>
                </a:solidFill>
                <a:latin typeface="UTM Cookies" panose="02040603050506020204" pitchFamily="18" charset="0"/>
                <a:cs typeface="+mn-ea"/>
                <a:sym typeface="+mn-lt"/>
              </a:endParaRPr>
            </a:p>
          </p:txBody>
        </p:sp>
      </p:grpSp>
      <p:pic>
        <p:nvPicPr>
          <p:cNvPr id="2" name="Picture 1"/>
          <p:cNvPicPr>
            <a:picLocks noChangeAspect="1"/>
          </p:cNvPicPr>
          <p:nvPr/>
        </p:nvPicPr>
        <p:blipFill>
          <a:blip r:embed="rId6"/>
          <a:stretch>
            <a:fillRect/>
          </a:stretch>
        </p:blipFill>
        <p:spPr>
          <a:xfrm>
            <a:off x="-137480" y="298238"/>
            <a:ext cx="4615072" cy="1457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Flowchart: Delay 1"/>
          <p:cNvSpPr/>
          <p:nvPr/>
        </p:nvSpPr>
        <p:spPr>
          <a:xfrm rot="16200000">
            <a:off x="904509" y="-251803"/>
            <a:ext cx="6684263" cy="7535339"/>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71653" y="762963"/>
            <a:ext cx="6557897" cy="6123940"/>
          </a:xfrm>
          <a:prstGeom prst="rect">
            <a:avLst/>
          </a:prstGeom>
          <a:noFill/>
        </p:spPr>
        <p:txBody>
          <a:bodyPr wrap="square" rtlCol="0">
            <a:spAutoFit/>
          </a:bodyPr>
          <a:lstStyle/>
          <a:p>
            <a:pPr algn="just"/>
            <a:r>
              <a:rPr lang="vi-VN" sz="2800">
                <a:latin typeface="Calibri" panose="020F0502020204030204" pitchFamily="34" charset="0"/>
                <a:ea typeface="Calibri" panose="020F0502020204030204" pitchFamily="34" charset="0"/>
                <a:cs typeface="Calibri" panose="020F0502020204030204" pitchFamily="34" charset="0"/>
              </a:rPr>
              <a:t> </a:t>
            </a:r>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Không còn tiếng cuốc gọi nhau </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Ngỡ mùa hạ đã trốn đâu mất rồi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Bờ sông mẹ giặt </a:t>
            </a:r>
            <a:r>
              <a:rPr lang="en-US" altLang="vi-VN" sz="2800">
                <a:latin typeface="Times New Roman" panose="02020603050405020304" pitchFamily="18" charset="0"/>
                <a:ea typeface="Calibri" panose="020F0502020204030204" pitchFamily="34" charset="0"/>
                <a:cs typeface="Times New Roman" panose="02020603050405020304" pitchFamily="18" charset="0"/>
              </a:rPr>
              <a:t>á</a:t>
            </a:r>
            <a:r>
              <a:rPr lang="vi-VN" sz="2800">
                <a:latin typeface="Times New Roman" panose="02020603050405020304" pitchFamily="18" charset="0"/>
                <a:ea typeface="Calibri" panose="020F0502020204030204" pitchFamily="34" charset="0"/>
                <a:cs typeface="Times New Roman" panose="02020603050405020304" pitchFamily="18" charset="0"/>
              </a:rPr>
              <a:t>o tơi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Phơi lên đẫm một khoảng trời heo may.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Trầu già giấu nắng đầy cây</a:t>
            </a:r>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Có bông cúc trắng như mây giữa trời</a:t>
            </a:r>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Có con đường cỏ xanh tươi</a:t>
            </a:r>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Có dòng nước lặng chờ người qua sông.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Mùa đơm hạt thóc trên đồng</a:t>
            </a:r>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Đơm thêm bóng mẹ chờ trông tháng ngày</a:t>
            </a:r>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Mùa vui lúa vẽ đường cày</a:t>
            </a:r>
            <a:endParaRPr lang="vi-VN"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Vẽ nên vóc dáng đôi tay tảo tần.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Trẻ Em, Mầm Non, Đọc Sách, Học Tập, Cô Bé, Tải hình PNG 345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149" y="151874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816068" y="173735"/>
            <a:ext cx="3279932" cy="6523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6755</Words>
  <Application>WPS Presentation</Application>
  <PresentationFormat>Widescreen</PresentationFormat>
  <Paragraphs>276</Paragraphs>
  <Slides>49</Slides>
  <Notes>5</Notes>
  <HiddenSlides>0</HiddenSlides>
  <MMClips>8</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49</vt:i4>
      </vt:variant>
    </vt:vector>
  </HeadingPairs>
  <TitlesOfParts>
    <vt:vector size="78" baseType="lpstr">
      <vt:lpstr>Arial</vt:lpstr>
      <vt:lpstr>SimSun</vt:lpstr>
      <vt:lpstr>Wingdings</vt:lpstr>
      <vt:lpstr>等线</vt:lpstr>
      <vt:lpstr>UTM Duepuntozero</vt:lpstr>
      <vt:lpstr>Segoe Print</vt:lpstr>
      <vt:lpstr>等线</vt:lpstr>
      <vt:lpstr>UTM Cookies</vt:lpstr>
      <vt:lpstr>Calibri</vt:lpstr>
      <vt:lpstr>Times New Roman</vt:lpstr>
      <vt:lpstr>Calibri</vt:lpstr>
      <vt:lpstr>Aptos</vt:lpstr>
      <vt:lpstr>ArialMT</vt:lpstr>
      <vt:lpstr>Segoe UI</vt:lpstr>
      <vt:lpstr>Microsoft YaHei</vt:lpstr>
      <vt:lpstr>Arial Unicode MS</vt:lpstr>
      <vt:lpstr>UTM Edwardian</vt:lpstr>
      <vt:lpstr>LNTH-LuoLuoNotangYuanTi 1</vt:lpstr>
      <vt:lpstr>UTM Showcard</vt:lpstr>
      <vt:lpstr>Segoe UI Historic</vt:lpstr>
      <vt:lpstr>#9Slide05 SVNClementine</vt:lpstr>
      <vt:lpstr>UVN Banh Mi</vt:lpstr>
      <vt:lpstr>字魂65号-时光手札体</vt:lpstr>
      <vt:lpstr>UTM Mother</vt:lpstr>
      <vt:lpstr>Arial</vt:lpstr>
      <vt:lpstr>LNTH-Hoa Nho LNTH</vt:lpstr>
      <vt:lpstr>Yu Gothic</vt:lpstr>
      <vt:lpstr>Custom Design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74</cp:revision>
  <dcterms:created xsi:type="dcterms:W3CDTF">2023-09-17T13:20:00Z</dcterms:created>
  <dcterms:modified xsi:type="dcterms:W3CDTF">2025-10-06T07:23:09Z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83B3D3076ECC432590B61051893277F3_12</vt:lpwstr>
  </property>
  <property fmtid="{D5CDD505-2E9C-101B-9397-08002B2CF9AE}" pid="3" name="KSOProductBuildVer">
    <vt:lpwstr>1033-12.2.0.22549</vt:lpwstr>
  </property>
</Properties>
</file>