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wdp" ContentType="image/vnd.ms-photo"/>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3"/>
  </p:sldMasterIdLst>
  <p:sldIdLst>
    <p:sldId id="258" r:id="rId4"/>
    <p:sldId id="268" r:id="rId5"/>
    <p:sldId id="307" r:id="rId6"/>
    <p:sldId id="269" r:id="rId7"/>
    <p:sldId id="267" r:id="rId8"/>
    <p:sldId id="270" r:id="rId9"/>
    <p:sldId id="262" r:id="rId10"/>
    <p:sldId id="304" r:id="rId11"/>
    <p:sldId id="305" r:id="rId12"/>
    <p:sldId id="277" r:id="rId13"/>
    <p:sldId id="331" r:id="rId14"/>
    <p:sldId id="332" r:id="rId15"/>
    <p:sldId id="279" r:id="rId16"/>
    <p:sldId id="281" r:id="rId17"/>
    <p:sldId id="271" r:id="rId18"/>
    <p:sldId id="284" r:id="rId19"/>
    <p:sldId id="287" r:id="rId20"/>
    <p:sldId id="300" r:id="rId21"/>
    <p:sldId id="301" r:id="rId22"/>
    <p:sldId id="306" r:id="rId23"/>
    <p:sldId id="289" r:id="rId24"/>
    <p:sldId id="290" r:id="rId25"/>
    <p:sldId id="334" r:id="rId26"/>
    <p:sldId id="335" r:id="rId27"/>
    <p:sldId id="336" r:id="rId28"/>
  </p:sldIdLst>
  <p:sldSz cx="12192000" cy="6858000"/>
  <p:notesSz cx="6858000" cy="9144000"/>
  <p:embeddedFontLst>
    <p:embeddedFont>
      <p:font typeface="#9Slide05 SVNClementine" panose="020F0502020204030203" pitchFamily="34" charset="0"/>
      <p:regular r:id="rId32"/>
    </p:embeddedFont>
    <p:embeddedFont>
      <p:font typeface="LNTH-LuoLuoNotangYuanTi 1" pitchFamily="2" charset="-128"/>
      <p:regular r:id="rId33"/>
    </p:embeddedFont>
    <p:embeddedFont>
      <p:font typeface="Calibri" panose="020F0502020204030204" charset="0"/>
      <p:regular r:id="rId34"/>
      <p:bold r:id="rId35"/>
      <p:italic r:id="rId36"/>
      <p:boldItalic r:id="rId37"/>
    </p:embeddedFont>
    <p:embeddedFont>
      <p:font typeface="Calibri Light" panose="020F0302020204030204" charset="0"/>
      <p:regular r:id="rId38"/>
      <p:italic r:id="rId39"/>
    </p:embeddedFont>
    <p:embeddedFont>
      <p:font typeface="Calibri" panose="020F0502020204030204"/>
      <p:regular r:id="rId40"/>
      <p:bold r:id="rId41"/>
      <p:italic r:id="rId42"/>
      <p:boldItalic r:id="rId43"/>
    </p:embeddedFont>
    <p:embeddedFont>
      <p:font typeface="Calibri Light" panose="020F0302020204030204"/>
      <p:regular r:id="rId44"/>
      <p:italic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DDA5"/>
    <a:srgbClr val="22A7E5"/>
    <a:srgbClr val="EFAD61"/>
    <a:srgbClr val="511E0C"/>
    <a:srgbClr val="A9D333"/>
    <a:srgbClr val="F56A75"/>
    <a:srgbClr val="7D66D2"/>
    <a:srgbClr val="82D9F0"/>
    <a:srgbClr val="FCFF57"/>
    <a:srgbClr val="FEBD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86164" autoAdjust="0"/>
  </p:normalViewPr>
  <p:slideViewPr>
    <p:cSldViewPr snapToGrid="0">
      <p:cViewPr varScale="1">
        <p:scale>
          <a:sx n="61" d="100"/>
          <a:sy n="61" d="100"/>
        </p:scale>
        <p:origin x="108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5" Type="http://schemas.openxmlformats.org/officeDocument/2006/relationships/font" Target="fonts/font14.fntdata"/><Relationship Id="rId44" Type="http://schemas.openxmlformats.org/officeDocument/2006/relationships/font" Target="fonts/font13.fntdata"/><Relationship Id="rId43" Type="http://schemas.openxmlformats.org/officeDocument/2006/relationships/font" Target="fonts/font12.fntdata"/><Relationship Id="rId42" Type="http://schemas.openxmlformats.org/officeDocument/2006/relationships/font" Target="fonts/font11.fntdata"/><Relationship Id="rId41" Type="http://schemas.openxmlformats.org/officeDocument/2006/relationships/font" Target="fonts/font10.fntdata"/><Relationship Id="rId40" Type="http://schemas.openxmlformats.org/officeDocument/2006/relationships/font" Target="fonts/font9.fntdata"/><Relationship Id="rId4" Type="http://schemas.openxmlformats.org/officeDocument/2006/relationships/slide" Target="slides/slide1.xml"/><Relationship Id="rId39" Type="http://schemas.openxmlformats.org/officeDocument/2006/relationships/font" Target="fonts/font8.fntdata"/><Relationship Id="rId38" Type="http://schemas.openxmlformats.org/officeDocument/2006/relationships/font" Target="fonts/font7.fntdata"/><Relationship Id="rId37" Type="http://schemas.openxmlformats.org/officeDocument/2006/relationships/font" Target="fonts/font6.fntdata"/><Relationship Id="rId36" Type="http://schemas.openxmlformats.org/officeDocument/2006/relationships/font" Target="fonts/font5.fntdata"/><Relationship Id="rId35" Type="http://schemas.openxmlformats.org/officeDocument/2006/relationships/font" Target="fonts/font4.fntdata"/><Relationship Id="rId34" Type="http://schemas.openxmlformats.org/officeDocument/2006/relationships/font" Target="fonts/font3.fntdata"/><Relationship Id="rId33" Type="http://schemas.openxmlformats.org/officeDocument/2006/relationships/font" Target="fonts/font2.fntdata"/><Relationship Id="rId32" Type="http://schemas.openxmlformats.org/officeDocument/2006/relationships/font" Target="fonts/font1.fntdata"/><Relationship Id="rId31" Type="http://schemas.openxmlformats.org/officeDocument/2006/relationships/tableStyles" Target="tableStyles.xml"/><Relationship Id="rId30" Type="http://schemas.openxmlformats.org/officeDocument/2006/relationships/viewProps" Target="viewProps.xml"/><Relationship Id="rId3" Type="http://schemas.openxmlformats.org/officeDocument/2006/relationships/slideMaster" Target="slideMasters/slideMaster2.xml"/><Relationship Id="rId29" Type="http://schemas.openxmlformats.org/officeDocument/2006/relationships/presProps" Target="presProps.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5065ADB3-7C3F-439D-B41D-F763474FC30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F142AD-9177-400E-A0F3-C66718F7AE35}"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5065ADB3-7C3F-439D-B41D-F763474FC30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F142AD-9177-400E-A0F3-C66718F7AE35}"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5065ADB3-7C3F-439D-B41D-F763474FC30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F142AD-9177-400E-A0F3-C66718F7AE35}"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5065ADB3-7C3F-439D-B41D-F763474FC30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F142AD-9177-400E-A0F3-C66718F7AE35}" type="slidenum">
              <a:rPr lang="en-US" smtClean="0"/>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5065ADB3-7C3F-439D-B41D-F763474FC30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F142AD-9177-400E-A0F3-C66718F7AE35}" type="slidenum">
              <a:rPr lang="en-US" smtClean="0"/>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5065ADB3-7C3F-439D-B41D-F763474FC30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F142AD-9177-400E-A0F3-C66718F7AE35}" type="slidenum">
              <a:rPr lang="en-US" smtClean="0"/>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5065ADB3-7C3F-439D-B41D-F763474FC30C}"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F142AD-9177-400E-A0F3-C66718F7AE35}" type="slidenum">
              <a:rPr lang="en-US" smtClean="0"/>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5065ADB3-7C3F-439D-B41D-F763474FC30C}"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4F142AD-9177-400E-A0F3-C66718F7AE35}" type="slidenum">
              <a:rPr lang="en-US" smtClean="0"/>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5065ADB3-7C3F-439D-B41D-F763474FC30C}"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4F142AD-9177-400E-A0F3-C66718F7AE35}" type="slidenum">
              <a:rPr lang="en-US" smtClean="0"/>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65ADB3-7C3F-439D-B41D-F763474FC30C}"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4F142AD-9177-400E-A0F3-C66718F7AE35}" type="slidenum">
              <a:rPr lang="en-US" smtClean="0"/>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5065ADB3-7C3F-439D-B41D-F763474FC30C}"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F142AD-9177-400E-A0F3-C66718F7AE35}"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5065ADB3-7C3F-439D-B41D-F763474FC30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F142AD-9177-400E-A0F3-C66718F7AE35}"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5065ADB3-7C3F-439D-B41D-F763474FC30C}"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F142AD-9177-400E-A0F3-C66718F7AE35}" type="slidenum">
              <a:rPr lang="en-US" smtClean="0"/>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5065ADB3-7C3F-439D-B41D-F763474FC30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F142AD-9177-400E-A0F3-C66718F7AE35}" type="slidenum">
              <a:rPr lang="en-US" smtClean="0"/>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5065ADB3-7C3F-439D-B41D-F763474FC30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F142AD-9177-400E-A0F3-C66718F7AE35}"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5065ADB3-7C3F-439D-B41D-F763474FC30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F142AD-9177-400E-A0F3-C66718F7AE35}"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5065ADB3-7C3F-439D-B41D-F763474FC30C}"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F142AD-9177-400E-A0F3-C66718F7AE35}"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5065ADB3-7C3F-439D-B41D-F763474FC30C}"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4F142AD-9177-400E-A0F3-C66718F7AE35}"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5065ADB3-7C3F-439D-B41D-F763474FC30C}"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4F142AD-9177-400E-A0F3-C66718F7AE35}"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65ADB3-7C3F-439D-B41D-F763474FC30C}"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4F142AD-9177-400E-A0F3-C66718F7AE35}"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5065ADB3-7C3F-439D-B41D-F763474FC30C}"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F142AD-9177-400E-A0F3-C66718F7AE35}"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5065ADB3-7C3F-439D-B41D-F763474FC30C}"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F142AD-9177-400E-A0F3-C66718F7AE35}"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endParaRPr lang="en-US" sz="2400">
              <a:solidFill>
                <a:srgbClr val="CFCFCF"/>
              </a:solidFill>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65ADB3-7C3F-439D-B41D-F763474FC30C}"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F142AD-9177-400E-A0F3-C66718F7AE35}"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endParaRPr lang="en-US" sz="2400">
              <a:solidFill>
                <a:srgbClr val="CFCFCF"/>
              </a:solidFill>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65ADB3-7C3F-439D-B41D-F763474FC30C}"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F142AD-9177-400E-A0F3-C66718F7AE35}"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jpe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7.png"/><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9.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microsoft.com/office/2007/relationships/hdphoto" Target="../media/image17.wdp"/><Relationship Id="rId2" Type="http://schemas.openxmlformats.org/officeDocument/2006/relationships/image" Target="../media/image16.png"/><Relationship Id="rId1"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8.png"/><Relationship Id="rId1" Type="http://schemas.openxmlformats.org/officeDocument/2006/relationships/image" Target="../media/image5.jpe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9.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1.png"/><Relationship Id="rId1" Type="http://schemas.openxmlformats.org/officeDocument/2006/relationships/image" Target="../media/image5.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2.emf"/><Relationship Id="rId1" Type="http://schemas.openxmlformats.org/officeDocument/2006/relationships/image" Target="../media/image9.jpe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3.jpe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image" Target="../media/image9.jpeg"/></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audio" Target="../media/audio1.wav"/><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jpeg"/></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8.jpeg"/><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image" Target="../media/image9.jpe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2.png"/><Relationship Id="rId1" Type="http://schemas.openxmlformats.org/officeDocument/2006/relationships/image" Target="../media/image5.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jpeg"/><Relationship Id="rId1"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8.png"/><Relationship Id="rId1"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0.png"/><Relationship Id="rId1"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1.png"/><Relationship Id="rId1"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2.png"/><Relationship Id="rId1"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5142"/>
            <a:ext cx="12192000" cy="7869040"/>
          </a:xfrm>
          <a:prstGeom prst="rect">
            <a:avLst/>
          </a:prstGeom>
        </p:spPr>
      </p:pic>
      <p:sp>
        <p:nvSpPr>
          <p:cNvPr id="17" name="Rounded Rectangle 16"/>
          <p:cNvSpPr/>
          <p:nvPr/>
        </p:nvSpPr>
        <p:spPr>
          <a:xfrm>
            <a:off x="217805" y="-146050"/>
            <a:ext cx="11756390" cy="6438900"/>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4088130" y="464820"/>
            <a:ext cx="4607560" cy="1705610"/>
          </a:xfrm>
          <a:prstGeom prst="rect">
            <a:avLst/>
          </a:prstGeom>
        </p:spPr>
        <p:txBody>
          <a:bodyPr wrap="square">
            <a:noAutofit/>
          </a:bodyPr>
          <a:lstStyle/>
          <a:p>
            <a:pPr algn="ctr"/>
            <a:r>
              <a:rPr lang="en-US" sz="6000" b="1">
                <a:ln>
                  <a:solidFill>
                    <a:sysClr val="windowText" lastClr="000000"/>
                  </a:solidFill>
                </a:ln>
                <a:solidFill>
                  <a:srgbClr val="FF0000"/>
                </a:solidFill>
                <a:latin typeface="Times New Roman" panose="02020603050405020304" pitchFamily="18" charset="0"/>
                <a:cs typeface="Times New Roman" panose="02020603050405020304" pitchFamily="18" charset="0"/>
              </a:rPr>
              <a:t>Tiếng Việt</a:t>
            </a:r>
            <a:endParaRPr lang="en-US" sz="6000" b="1">
              <a:ln>
                <a:solidFill>
                  <a:sysClr val="windowText" lastClr="000000"/>
                </a:solidFill>
              </a:ln>
              <a:solidFill>
                <a:srgbClr val="FF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1"/>
          <a:stretch>
            <a:fillRect/>
          </a:stretch>
        </p:blipFill>
        <p:spPr>
          <a:xfrm>
            <a:off x="317500" y="1298575"/>
            <a:ext cx="11656695" cy="354965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6960" cy="6858000"/>
          </a:xfrm>
          <a:prstGeom prst="rect">
            <a:avLst/>
          </a:prstGeom>
        </p:spPr>
      </p:pic>
      <p:sp>
        <p:nvSpPr>
          <p:cNvPr id="8" name="Rounded Rectangle 7"/>
          <p:cNvSpPr/>
          <p:nvPr/>
        </p:nvSpPr>
        <p:spPr>
          <a:xfrm>
            <a:off x="220194" y="226758"/>
            <a:ext cx="11756571" cy="6324971"/>
          </a:xfrm>
          <a:prstGeom prst="roundRect">
            <a:avLst/>
          </a:prstGeom>
          <a:solidFill>
            <a:schemeClr val="bg1">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p:cNvGrpSpPr/>
          <p:nvPr/>
        </p:nvGrpSpPr>
        <p:grpSpPr>
          <a:xfrm>
            <a:off x="2706665" y="930980"/>
            <a:ext cx="7198432" cy="5811902"/>
            <a:chOff x="2706665" y="930980"/>
            <a:chExt cx="7198432" cy="5811902"/>
          </a:xfrm>
        </p:grpSpPr>
        <p:grpSp>
          <p:nvGrpSpPr>
            <p:cNvPr id="23" name="Group 22"/>
            <p:cNvGrpSpPr/>
            <p:nvPr/>
          </p:nvGrpSpPr>
          <p:grpSpPr>
            <a:xfrm>
              <a:off x="2706665" y="930980"/>
              <a:ext cx="7198432" cy="5811902"/>
              <a:chOff x="2667002" y="82953"/>
              <a:chExt cx="6858000" cy="6902260"/>
            </a:xfrm>
          </p:grpSpPr>
          <p:pic>
            <p:nvPicPr>
              <p:cNvPr id="24" name="Picture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2" y="82953"/>
                <a:ext cx="6858000" cy="6858000"/>
              </a:xfrm>
              <a:prstGeom prst="rect">
                <a:avLst/>
              </a:prstGeom>
            </p:spPr>
          </p:pic>
          <p:pic>
            <p:nvPicPr>
              <p:cNvPr id="25" name="Picture 24"/>
              <p:cNvPicPr>
                <a:picLocks noChangeAspect="1"/>
              </p:cNvPicPr>
              <p:nvPr/>
            </p:nvPicPr>
            <p:blipFill rotWithShape="1">
              <a:blip r:embed="rId2">
                <a:biLevel thresh="25000"/>
                <a:extLst>
                  <a:ext uri="{28A0092B-C50C-407E-A947-70E740481C1C}">
                    <a14:useLocalDpi xmlns:a14="http://schemas.microsoft.com/office/drawing/2010/main" val="0"/>
                  </a:ext>
                </a:extLst>
              </a:blip>
              <a:srcRect t="62495"/>
              <a:stretch>
                <a:fillRect/>
              </a:stretch>
            </p:blipFill>
            <p:spPr>
              <a:xfrm>
                <a:off x="3006185" y="2917305"/>
                <a:ext cx="6179633" cy="4067908"/>
              </a:xfrm>
              <a:prstGeom prst="roundRect">
                <a:avLst/>
              </a:prstGeom>
              <a:ln>
                <a:noFill/>
              </a:ln>
              <a:effectLst>
                <a:softEdge rad="112500"/>
              </a:effectLst>
            </p:spPr>
          </p:pic>
        </p:grpSp>
        <p:sp>
          <p:nvSpPr>
            <p:cNvPr id="26" name="TextBox 25"/>
            <p:cNvSpPr txBox="1"/>
            <p:nvPr/>
          </p:nvSpPr>
          <p:spPr>
            <a:xfrm>
              <a:off x="3298239" y="3429000"/>
              <a:ext cx="5867619" cy="2763642"/>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vi-VN" sz="4000" b="1"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Nêu nhận xét, tình cảm, cảm xúc,... về cảnh chọn tả hoặc liên hệ thực tế.</a:t>
              </a:r>
              <a:endParaRPr kumimoji="0" lang="en-US" sz="4000" b="1" i="0" u="none" strike="noStrike" kern="1200" cap="none" spc="0" normalizeH="0" baseline="0" noProof="0">
                <a:ln>
                  <a:noFill/>
                </a:ln>
                <a:solidFill>
                  <a:srgbClr val="0070C0"/>
                </a:solidFill>
                <a:effectLst/>
                <a:uLnTx/>
                <a:uFillTx/>
                <a:latin typeface="Calibri Light" panose="020F0302020204030204"/>
                <a:ea typeface="+mn-ea"/>
                <a:cs typeface="+mn-cs"/>
              </a:endParaRPr>
            </a:p>
          </p:txBody>
        </p:sp>
      </p:grpSp>
      <p:grpSp>
        <p:nvGrpSpPr>
          <p:cNvPr id="11" name="Group 10"/>
          <p:cNvGrpSpPr/>
          <p:nvPr/>
        </p:nvGrpSpPr>
        <p:grpSpPr>
          <a:xfrm>
            <a:off x="220194" y="-82953"/>
            <a:ext cx="11333177" cy="2027867"/>
            <a:chOff x="-142664" y="2883603"/>
            <a:chExt cx="11333177" cy="2496122"/>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26045" t="66878"/>
            <a:stretch>
              <a:fillRect/>
            </a:stretch>
          </p:blipFill>
          <p:spPr>
            <a:xfrm>
              <a:off x="-142664" y="2883603"/>
              <a:ext cx="11333177" cy="2496122"/>
            </a:xfrm>
            <a:prstGeom prst="rect">
              <a:avLst/>
            </a:prstGeom>
          </p:spPr>
        </p:pic>
        <p:sp>
          <p:nvSpPr>
            <p:cNvPr id="10" name="Rounded Rectangle 9"/>
            <p:cNvSpPr/>
            <p:nvPr/>
          </p:nvSpPr>
          <p:spPr>
            <a:xfrm>
              <a:off x="551544" y="3408490"/>
              <a:ext cx="10363200" cy="165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2" name="Group 11"/>
          <p:cNvGrpSpPr/>
          <p:nvPr/>
        </p:nvGrpSpPr>
        <p:grpSpPr>
          <a:xfrm>
            <a:off x="491008" y="-24899"/>
            <a:ext cx="3108011" cy="1325563"/>
            <a:chOff x="1024584" y="3221602"/>
            <a:chExt cx="3108011" cy="1325563"/>
          </a:xfrm>
        </p:grpSpPr>
        <p:sp>
          <p:nvSpPr>
            <p:cNvPr id="19" name="Rounded Rectangle 18"/>
            <p:cNvSpPr/>
            <p:nvPr/>
          </p:nvSpPr>
          <p:spPr>
            <a:xfrm>
              <a:off x="1572151" y="3428999"/>
              <a:ext cx="2012878" cy="91077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9" name="Title 1"/>
            <p:cNvSpPr txBox="1"/>
            <p:nvPr/>
          </p:nvSpPr>
          <p:spPr>
            <a:xfrm>
              <a:off x="1024584" y="3221602"/>
              <a:ext cx="310801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sz="4000" b="1" i="0" u="sng" strike="noStrike" kern="1200" cap="none" spc="0" normalizeH="0" baseline="0" noProof="0">
                  <a:ln>
                    <a:noFill/>
                  </a:ln>
                  <a:solidFill>
                    <a:srgbClr val="C00000"/>
                  </a:solidFill>
                  <a:effectLst/>
                  <a:uLnTx/>
                  <a:uFillTx/>
                  <a:latin typeface="Calibri Light" panose="020F0302020204030204"/>
                  <a:ea typeface="+mj-ea"/>
                  <a:cs typeface="+mj-cs"/>
                </a:rPr>
                <a:t>Kết bài</a:t>
              </a:r>
              <a:endParaRPr kumimoji="0" lang="en-US" sz="4000" b="1" i="0" u="sng" strike="noStrike" kern="1200" cap="none" spc="0" normalizeH="0" baseline="0" noProof="0">
                <a:ln>
                  <a:noFill/>
                </a:ln>
                <a:solidFill>
                  <a:srgbClr val="C00000"/>
                </a:solidFill>
                <a:effectLst/>
                <a:uLnTx/>
                <a:uFillTx/>
                <a:latin typeface="Calibri Light" panose="020F0302020204030204"/>
                <a:ea typeface="+mj-ea"/>
                <a:cs typeface="+mj-cs"/>
              </a:endParaRPr>
            </a:p>
          </p:txBody>
        </p:sp>
      </p:grpSp>
      <p:sp>
        <p:nvSpPr>
          <p:cNvPr id="2" name="Title 1"/>
          <p:cNvSpPr>
            <a:spLocks noGrp="1"/>
          </p:cNvSpPr>
          <p:nvPr>
            <p:ph type="title" idx="4294967295"/>
          </p:nvPr>
        </p:nvSpPr>
        <p:spPr>
          <a:xfrm>
            <a:off x="1054100" y="682625"/>
            <a:ext cx="11137900" cy="1325563"/>
          </a:xfrm>
          <a:prstGeom prst="rect">
            <a:avLst/>
          </a:prstGeom>
        </p:spPr>
        <p:txBody>
          <a:bodyPr>
            <a:normAutofit/>
          </a:bodyPr>
          <a:lstStyle/>
          <a:p>
            <a:pPr algn="ctr"/>
            <a:r>
              <a:rPr lang="en-US" sz="4000" b="1">
                <a:solidFill>
                  <a:srgbClr val="C00000"/>
                </a:solidFill>
              </a:rPr>
              <a:t>Em viết những gì ở phần kết bài?</a:t>
            </a:r>
            <a:endParaRPr lang="en-US" sz="4000" b="1">
              <a:solidFill>
                <a:srgbClr val="C00000"/>
              </a:solidFill>
            </a:endParaRP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50902" y="1984785"/>
            <a:ext cx="2041098" cy="4649511"/>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750"/>
                                        <p:tgtEl>
                                          <p:spTgt spid="3"/>
                                        </p:tgtEl>
                                      </p:cBhvr>
                                    </p:animEffect>
                                    <p:anim calcmode="lin" valueType="num">
                                      <p:cBhvr>
                                        <p:cTn id="16" dur="750" fill="hold"/>
                                        <p:tgtEl>
                                          <p:spTgt spid="3"/>
                                        </p:tgtEl>
                                        <p:attrNameLst>
                                          <p:attrName>ppt_x</p:attrName>
                                        </p:attrNameLst>
                                      </p:cBhvr>
                                      <p:tavLst>
                                        <p:tav tm="0">
                                          <p:val>
                                            <p:strVal val="#ppt_x"/>
                                          </p:val>
                                        </p:tav>
                                        <p:tav tm="100000">
                                          <p:val>
                                            <p:strVal val="#ppt_x"/>
                                          </p:val>
                                        </p:tav>
                                      </p:tavLst>
                                    </p:anim>
                                    <p:anim calcmode="lin" valueType="num">
                                      <p:cBhvr>
                                        <p:cTn id="17" dur="75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5" name="Tiếng ting 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408305" y="2595880"/>
            <a:ext cx="11343640" cy="1325880"/>
          </a:xfrm>
        </p:spPr>
        <p:txBody>
          <a:bodyPr>
            <a:normAutofit fontScale="90000"/>
          </a:bodyPr>
          <a:p>
            <a:pPr algn="l"/>
            <a:br>
              <a:rPr lang="en-US">
                <a:solidFill>
                  <a:srgbClr val="FF0000"/>
                </a:solidFill>
              </a:rPr>
            </a:br>
            <a:r>
              <a:rPr lang="en-US" sz="3555" b="1">
                <a:solidFill>
                  <a:srgbClr val="FF0000"/>
                </a:solidFill>
                <a:latin typeface="Times New Roman" panose="02020603050405020304" pitchFamily="18" charset="0"/>
                <a:cs typeface="Times New Roman" panose="02020603050405020304" pitchFamily="18" charset="0"/>
              </a:rPr>
              <a:t>Dàn ý tả cảnh biển:</a:t>
            </a:r>
            <a:br>
              <a:rPr lang="en-US" sz="3555">
                <a:solidFill>
                  <a:srgbClr val="FF0000"/>
                </a:solidFill>
              </a:rPr>
            </a:br>
            <a:r>
              <a:rPr lang="en-US" sz="3555" b="1">
                <a:latin typeface="Times New Roman" panose="02020603050405020304" pitchFamily="18" charset="0"/>
                <a:cs typeface="Times New Roman" panose="02020603050405020304" pitchFamily="18" charset="0"/>
              </a:rPr>
              <a:t>a) Mở bài: </a:t>
            </a:r>
            <a:br>
              <a:rPr lang="en-US" sz="3555" b="1">
                <a:latin typeface="Times New Roman" panose="02020603050405020304" pitchFamily="18" charset="0"/>
                <a:cs typeface="Times New Roman" panose="02020603050405020304" pitchFamily="18" charset="0"/>
              </a:rPr>
            </a:br>
            <a:r>
              <a:rPr lang="en-US" sz="3555" b="1">
                <a:latin typeface="Times New Roman" panose="02020603050405020304" pitchFamily="18" charset="0"/>
                <a:cs typeface="Times New Roman" panose="02020603050405020304" pitchFamily="18" charset="0"/>
              </a:rPr>
              <a:t>Gợi ý:</a:t>
            </a:r>
            <a:br>
              <a:rPr lang="en-US" sz="3555" b="1">
                <a:latin typeface="Times New Roman" panose="02020603050405020304" pitchFamily="18" charset="0"/>
                <a:cs typeface="Times New Roman" panose="02020603050405020304" pitchFamily="18" charset="0"/>
              </a:rPr>
            </a:br>
            <a:r>
              <a:rPr lang="en-US" sz="3555">
                <a:solidFill>
                  <a:schemeClr val="tx1"/>
                </a:solidFill>
                <a:latin typeface="Times New Roman" panose="02020603050405020304" pitchFamily="18" charset="0"/>
                <a:cs typeface="Times New Roman" panose="02020603050405020304" pitchFamily="18" charset="0"/>
              </a:rPr>
              <a:t>- Bãi biển đó tên là gì, thuộc địa phận tỉnh nào?</a:t>
            </a:r>
            <a:br>
              <a:rPr lang="en-US" sz="3555">
                <a:solidFill>
                  <a:schemeClr val="tx1"/>
                </a:solidFill>
                <a:latin typeface="Times New Roman" panose="02020603050405020304" pitchFamily="18" charset="0"/>
                <a:cs typeface="Times New Roman" panose="02020603050405020304" pitchFamily="18" charset="0"/>
              </a:rPr>
            </a:br>
            <a:r>
              <a:rPr lang="en-US" sz="3555">
                <a:solidFill>
                  <a:schemeClr val="tx1"/>
                </a:solidFill>
                <a:latin typeface="Times New Roman" panose="02020603050405020304" pitchFamily="18" charset="0"/>
                <a:cs typeface="Times New Roman" panose="02020603050405020304" pitchFamily="18" charset="0"/>
              </a:rPr>
              <a:t>- Em đã ghé thăm bãi biển đó vào dịp nào, mùa nào trong năm?</a:t>
            </a:r>
            <a:br>
              <a:rPr lang="en-US" sz="3555">
                <a:solidFill>
                  <a:schemeClr val="tx1"/>
                </a:solidFill>
                <a:latin typeface="Times New Roman" panose="02020603050405020304" pitchFamily="18" charset="0"/>
                <a:cs typeface="Times New Roman" panose="02020603050405020304" pitchFamily="18" charset="0"/>
              </a:rPr>
            </a:br>
            <a:r>
              <a:rPr lang="en-US" sz="3555">
                <a:solidFill>
                  <a:schemeClr val="tx1"/>
                </a:solidFill>
                <a:latin typeface="Times New Roman" panose="02020603050405020304" pitchFamily="18" charset="0"/>
                <a:cs typeface="Times New Roman" panose="02020603050405020304" pitchFamily="18" charset="0"/>
              </a:rPr>
              <a:t>- Ấn tượng ban đầu của em về bãi biển đó?</a:t>
            </a:r>
            <a:br>
              <a:rPr lang="en-US" sz="3555">
                <a:solidFill>
                  <a:schemeClr val="tx1"/>
                </a:solidFill>
                <a:latin typeface="Times New Roman" panose="02020603050405020304" pitchFamily="18" charset="0"/>
                <a:cs typeface="Times New Roman" panose="02020603050405020304" pitchFamily="18" charset="0"/>
              </a:rPr>
            </a:br>
            <a:r>
              <a:rPr lang="en-US" sz="3555" b="1">
                <a:latin typeface="Times New Roman" panose="02020603050405020304" pitchFamily="18" charset="0"/>
                <a:cs typeface="Times New Roman" panose="02020603050405020304" pitchFamily="18" charset="0"/>
              </a:rPr>
              <a:t>b) Thân bài:</a:t>
            </a:r>
            <a:br>
              <a:rPr lang="en-US" sz="3555" b="1">
                <a:latin typeface="Times New Roman" panose="02020603050405020304" pitchFamily="18" charset="0"/>
                <a:cs typeface="Times New Roman" panose="02020603050405020304" pitchFamily="18" charset="0"/>
              </a:rPr>
            </a:br>
            <a:r>
              <a:rPr lang="en-US" sz="3555" b="1">
                <a:latin typeface="Times New Roman" panose="02020603050405020304" pitchFamily="18" charset="0"/>
                <a:cs typeface="Times New Roman" panose="02020603050405020304" pitchFamily="18" charset="0"/>
              </a:rPr>
              <a:t>- Miêu tả cảnh biển</a:t>
            </a:r>
            <a:br>
              <a:rPr lang="en-US" sz="3555" b="1">
                <a:latin typeface="Times New Roman" panose="02020603050405020304" pitchFamily="18" charset="0"/>
                <a:cs typeface="Times New Roman" panose="02020603050405020304" pitchFamily="18" charset="0"/>
              </a:rPr>
            </a:br>
            <a:r>
              <a:rPr lang="en-US" sz="3555">
                <a:latin typeface="Times New Roman" panose="02020603050405020304" pitchFamily="18" charset="0"/>
                <a:cs typeface="Times New Roman" panose="02020603050405020304" pitchFamily="18" charset="0"/>
              </a:rPr>
              <a:t>+ Nước biển có màu sắc như thế nào?</a:t>
            </a:r>
            <a:br>
              <a:rPr lang="en-US" sz="3555">
                <a:latin typeface="Times New Roman" panose="02020603050405020304" pitchFamily="18" charset="0"/>
                <a:cs typeface="Times New Roman" panose="02020603050405020304" pitchFamily="18" charset="0"/>
              </a:rPr>
            </a:br>
            <a:r>
              <a:rPr lang="en-US" sz="3555">
                <a:latin typeface="Times New Roman" panose="02020603050405020304" pitchFamily="18" charset="0"/>
                <a:cs typeface="Times New Roman" panose="02020603050405020304" pitchFamily="18" charset="0"/>
              </a:rPr>
              <a:t>+ Sóng biển vỗ như thế nào? Bãi cát ở biển có màu gì? Khi dẫm lên có cảm giác gì?</a:t>
            </a:r>
            <a:br>
              <a:rPr lang="en-US" sz="3555">
                <a:latin typeface="Times New Roman" panose="02020603050405020304" pitchFamily="18" charset="0"/>
                <a:cs typeface="Times New Roman" panose="02020603050405020304" pitchFamily="18" charset="0"/>
              </a:rPr>
            </a:br>
            <a:r>
              <a:rPr lang="en-US" sz="3555">
                <a:latin typeface="Times New Roman" panose="02020603050405020304" pitchFamily="18" charset="0"/>
                <a:cs typeface="Times New Roman" panose="02020603050405020304" pitchFamily="18" charset="0"/>
              </a:rPr>
              <a:t>+ Bầu trời ở biển cảm giác ra sao? Ở biển có cây cối gì không? Chúng là những cây gì, có đặc điểm gì?</a:t>
            </a:r>
            <a:br>
              <a:rPr lang="en-US" sz="3555">
                <a:latin typeface="Times New Roman" panose="02020603050405020304" pitchFamily="18" charset="0"/>
                <a:cs typeface="Times New Roman" panose="02020603050405020304" pitchFamily="18" charset="0"/>
              </a:rPr>
            </a:br>
            <a:r>
              <a:rPr lang="en-US" sz="3555">
                <a:latin typeface="Times New Roman" panose="02020603050405020304" pitchFamily="18" charset="0"/>
                <a:cs typeface="Times New Roman" panose="02020603050405020304" pitchFamily="18" charset="0"/>
              </a:rPr>
              <a:t>+ Không khí ở biển ra sao? Đem đến cho khách tắm biển cảm giác gì?</a:t>
            </a:r>
            <a:endParaRPr lang="en-US" sz="3555">
              <a:latin typeface="Times New Roman" panose="02020603050405020304" pitchFamily="18" charset="0"/>
              <a:cs typeface="Times New Roman" panose="02020603050405020304" pitchFamily="18"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Title 4"/>
          <p:cNvSpPr/>
          <p:nvPr>
            <p:ph type="title"/>
          </p:nvPr>
        </p:nvSpPr>
        <p:spPr>
          <a:xfrm>
            <a:off x="407670" y="2310130"/>
            <a:ext cx="11169015" cy="1325880"/>
          </a:xfrm>
        </p:spPr>
        <p:txBody>
          <a:bodyPr>
            <a:normAutofit fontScale="90000"/>
          </a:bodyPr>
          <a:p>
            <a:r>
              <a:rPr lang="en-US" b="1">
                <a:solidFill>
                  <a:schemeClr val="tx1"/>
                </a:solidFill>
                <a:latin typeface="Times New Roman" panose="02020603050405020304" pitchFamily="18" charset="0"/>
                <a:cs typeface="Times New Roman" panose="02020603050405020304" pitchFamily="18" charset="0"/>
              </a:rPr>
              <a:t>- Miêu tả các hoạt động ở biển:</a:t>
            </a:r>
            <a:br>
              <a:rPr lang="en-US">
                <a:solidFill>
                  <a:schemeClr val="tx1"/>
                </a:solidFill>
                <a:latin typeface="Times New Roman" panose="02020603050405020304" pitchFamily="18" charset="0"/>
                <a:cs typeface="Times New Roman" panose="02020603050405020304" pitchFamily="18" charset="0"/>
              </a:rPr>
            </a:br>
            <a:r>
              <a:rPr lang="en-US">
                <a:solidFill>
                  <a:schemeClr val="tx1"/>
                </a:solidFill>
                <a:latin typeface="Times New Roman" panose="02020603050405020304" pitchFamily="18" charset="0"/>
                <a:cs typeface="Times New Roman" panose="02020603050405020304" pitchFamily="18" charset="0"/>
              </a:rPr>
              <a:t>+ Mọi người đến biển thường làm gì? (tắm biển, ngắm cảnh, chơi các trò chơi thể thao bãi biển, thể thao mạo hiểm…)</a:t>
            </a:r>
            <a:br>
              <a:rPr lang="en-US">
                <a:solidFill>
                  <a:schemeClr val="tx1"/>
                </a:solidFill>
                <a:latin typeface="Times New Roman" panose="02020603050405020304" pitchFamily="18" charset="0"/>
                <a:cs typeface="Times New Roman" panose="02020603050405020304" pitchFamily="18" charset="0"/>
              </a:rPr>
            </a:br>
            <a:r>
              <a:rPr lang="en-US">
                <a:solidFill>
                  <a:schemeClr val="tx1"/>
                </a:solidFill>
                <a:latin typeface="Times New Roman" panose="02020603050405020304" pitchFamily="18" charset="0"/>
                <a:cs typeface="Times New Roman" panose="02020603050405020304" pitchFamily="18" charset="0"/>
              </a:rPr>
              <a:t>+  Các hoạt động kinh doanh buôn bán ở bãi biển</a:t>
            </a:r>
            <a:br>
              <a:rPr lang="en-US">
                <a:solidFill>
                  <a:schemeClr val="tx1"/>
                </a:solidFill>
                <a:latin typeface="Times New Roman" panose="02020603050405020304" pitchFamily="18" charset="0"/>
                <a:cs typeface="Times New Roman" panose="02020603050405020304" pitchFamily="18" charset="0"/>
              </a:rPr>
            </a:br>
            <a:br>
              <a:rPr lang="en-US">
                <a:solidFill>
                  <a:schemeClr val="tx1"/>
                </a:solidFill>
                <a:latin typeface="Times New Roman" panose="02020603050405020304" pitchFamily="18" charset="0"/>
                <a:cs typeface="Times New Roman" panose="02020603050405020304" pitchFamily="18" charset="0"/>
              </a:rPr>
            </a:br>
            <a:r>
              <a:rPr lang="en-US" b="1">
                <a:solidFill>
                  <a:schemeClr val="tx1"/>
                </a:solidFill>
                <a:latin typeface="Times New Roman" panose="02020603050405020304" pitchFamily="18" charset="0"/>
                <a:cs typeface="Times New Roman" panose="02020603050405020304" pitchFamily="18" charset="0"/>
              </a:rPr>
              <a:t>c) Kết bài:</a:t>
            </a:r>
            <a:br>
              <a:rPr lang="en-US">
                <a:solidFill>
                  <a:schemeClr val="tx1"/>
                </a:solidFill>
                <a:latin typeface="Times New Roman" panose="02020603050405020304" pitchFamily="18" charset="0"/>
                <a:cs typeface="Times New Roman" panose="02020603050405020304" pitchFamily="18" charset="0"/>
              </a:rPr>
            </a:br>
            <a:r>
              <a:rPr lang="en-US">
                <a:solidFill>
                  <a:schemeClr val="tx1"/>
                </a:solidFill>
                <a:latin typeface="Times New Roman" panose="02020603050405020304" pitchFamily="18" charset="0"/>
                <a:cs typeface="Times New Roman" panose="02020603050405020304" pitchFamily="18" charset="0"/>
              </a:rPr>
              <a:t>- Suy nghĩ, cảm nhận của em về vẻ đẹp của bãi biển</a:t>
            </a:r>
            <a:br>
              <a:rPr lang="en-US">
                <a:solidFill>
                  <a:schemeClr val="tx1"/>
                </a:solidFill>
                <a:latin typeface="Times New Roman" panose="02020603050405020304" pitchFamily="18" charset="0"/>
                <a:cs typeface="Times New Roman" panose="02020603050405020304" pitchFamily="18" charset="0"/>
              </a:rPr>
            </a:br>
            <a:r>
              <a:rPr lang="en-US">
                <a:solidFill>
                  <a:schemeClr val="tx1"/>
                </a:solidFill>
                <a:latin typeface="Times New Roman" panose="02020603050405020304" pitchFamily="18" charset="0"/>
                <a:cs typeface="Times New Roman" panose="02020603050405020304" pitchFamily="18" charset="0"/>
              </a:rPr>
              <a:t>- Tình cảm của em dành cho bãi biển đó.</a:t>
            </a:r>
            <a:endParaRPr lang="en-US">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3577" y="-297"/>
            <a:ext cx="12199153" cy="6858594"/>
          </a:xfrm>
          <a:prstGeom prst="rect">
            <a:avLst/>
          </a:prstGeom>
        </p:spPr>
      </p:pic>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9976" b="98627" l="9980" r="89980"/>
                    </a14:imgEffect>
                  </a14:imgLayer>
                </a14:imgProps>
              </a:ext>
              <a:ext uri="{28A0092B-C50C-407E-A947-70E740481C1C}">
                <a14:useLocalDpi xmlns:a14="http://schemas.microsoft.com/office/drawing/2010/main" val="0"/>
              </a:ext>
            </a:extLst>
          </a:blip>
          <a:stretch>
            <a:fillRect/>
          </a:stretch>
        </p:blipFill>
        <p:spPr>
          <a:xfrm>
            <a:off x="-381235" y="0"/>
            <a:ext cx="6477234" cy="6427829"/>
          </a:xfrm>
          <a:prstGeom prst="rect">
            <a:avLst/>
          </a:prstGeom>
        </p:spPr>
      </p:pic>
      <p:grpSp>
        <p:nvGrpSpPr>
          <p:cNvPr id="12" name="Group 11"/>
          <p:cNvGrpSpPr/>
          <p:nvPr/>
        </p:nvGrpSpPr>
        <p:grpSpPr>
          <a:xfrm>
            <a:off x="4218198" y="1635343"/>
            <a:ext cx="5854715" cy="1938992"/>
            <a:chOff x="418373" y="769257"/>
            <a:chExt cx="4528458" cy="1938992"/>
          </a:xfrm>
        </p:grpSpPr>
        <p:sp>
          <p:nvSpPr>
            <p:cNvPr id="10" name="TextBox 9"/>
            <p:cNvSpPr txBox="1"/>
            <p:nvPr/>
          </p:nvSpPr>
          <p:spPr>
            <a:xfrm>
              <a:off x="418373" y="769257"/>
              <a:ext cx="4528458" cy="1938992"/>
            </a:xfrm>
            <a:prstGeom prst="rect">
              <a:avLst/>
            </a:prstGeom>
            <a:noFill/>
          </p:spPr>
          <p:txBody>
            <a:bodyPr wrap="square" rtlCol="0">
              <a:spAutoFit/>
            </a:bodyPr>
            <a:lstStyle/>
            <a:p>
              <a:pPr algn="ctr"/>
              <a:r>
                <a:rPr lang="en-US" sz="6000" b="1">
                  <a:ln w="127000">
                    <a:solidFill>
                      <a:schemeClr val="bg1"/>
                    </a:solidFill>
                  </a:ln>
                  <a:solidFill>
                    <a:schemeClr val="bg1"/>
                  </a:solidFill>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rPr>
                <a:t>Em tự lập dàn ý vào vở </a:t>
              </a:r>
              <a:endParaRPr lang="en-US" sz="6000" b="1">
                <a:ln w="127000">
                  <a:solidFill>
                    <a:schemeClr val="bg1"/>
                  </a:solidFill>
                </a:ln>
                <a:solidFill>
                  <a:schemeClr val="bg1"/>
                </a:solidFill>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endParaRPr>
            </a:p>
          </p:txBody>
        </p:sp>
        <p:sp>
          <p:nvSpPr>
            <p:cNvPr id="11" name="TextBox 10"/>
            <p:cNvSpPr txBox="1"/>
            <p:nvPr/>
          </p:nvSpPr>
          <p:spPr>
            <a:xfrm>
              <a:off x="418373" y="769257"/>
              <a:ext cx="4528458" cy="1938992"/>
            </a:xfrm>
            <a:prstGeom prst="rect">
              <a:avLst/>
            </a:prstGeom>
            <a:noFill/>
          </p:spPr>
          <p:txBody>
            <a:bodyPr wrap="square" rtlCol="0">
              <a:spAutoFit/>
            </a:bodyPr>
            <a:lstStyle/>
            <a:p>
              <a:pPr algn="ctr"/>
              <a:r>
                <a:rPr lang="en-US" sz="6000" b="1">
                  <a:solidFill>
                    <a:srgbClr val="FF0060"/>
                  </a:solidFill>
                  <a:latin typeface="LNTH-LuoLuoNotangYuanTi 1" pitchFamily="2" charset="-128"/>
                  <a:ea typeface="LNTH-LuoLuoNotangYuanTi 1" pitchFamily="2" charset="-128"/>
                  <a:cs typeface="LNTH-LuoLuoNotangYuanTi 1" pitchFamily="2" charset="-128"/>
                </a:rPr>
                <a:t>Em tự lập dàn ý vào vở</a:t>
              </a:r>
              <a:endParaRPr lang="en-US" sz="6000" b="1">
                <a:solidFill>
                  <a:srgbClr val="FF0060"/>
                </a:solidFill>
                <a:latin typeface="LNTH-LuoLuoNotangYuanTi 1" pitchFamily="2" charset="-128"/>
                <a:ea typeface="LNTH-LuoLuoNotangYuanTi 1" pitchFamily="2" charset="-128"/>
                <a:cs typeface="LNTH-LuoLuoNotangYuanTi 1" pitchFamily="2" charset="-128"/>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496957"/>
            <a:ext cx="12192000" cy="7354957"/>
          </a:xfrm>
          <a:prstGeom prst="rect">
            <a:avLst/>
          </a:prstGeom>
        </p:spPr>
      </p:pic>
      <p:sp>
        <p:nvSpPr>
          <p:cNvPr id="4" name="Title 3"/>
          <p:cNvSpPr>
            <a:spLocks noGrp="1"/>
          </p:cNvSpPr>
          <p:nvPr>
            <p:ph type="title"/>
          </p:nvPr>
        </p:nvSpPr>
        <p:spPr/>
        <p:txBody>
          <a:bodyPr/>
          <a:lstStyle/>
          <a:p>
            <a:endParaRPr lang="en-US"/>
          </a:p>
        </p:txBody>
      </p:sp>
      <p:pic>
        <p:nvPicPr>
          <p:cNvPr id="5" name="Picture 4"/>
          <p:cNvPicPr>
            <a:picLocks noChangeAspect="1"/>
          </p:cNvPicPr>
          <p:nvPr/>
        </p:nvPicPr>
        <p:blipFill>
          <a:blip r:embed="rId2"/>
          <a:stretch>
            <a:fillRect/>
          </a:stretch>
        </p:blipFill>
        <p:spPr>
          <a:xfrm>
            <a:off x="2979564" y="2552770"/>
            <a:ext cx="6669602" cy="211549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6960" cy="6858000"/>
          </a:xfrm>
          <a:prstGeom prst="rect">
            <a:avLst/>
          </a:prstGeom>
        </p:spPr>
      </p:pic>
      <p:sp>
        <p:nvSpPr>
          <p:cNvPr id="7" name="Rounded Rectangle 6"/>
          <p:cNvSpPr/>
          <p:nvPr/>
        </p:nvSpPr>
        <p:spPr>
          <a:xfrm>
            <a:off x="220194" y="266515"/>
            <a:ext cx="11756571" cy="6324971"/>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1056" y="2835850"/>
            <a:ext cx="4903589" cy="3579201"/>
          </a:xfrm>
          <a:prstGeom prst="rect">
            <a:avLst/>
          </a:prstGeom>
        </p:spPr>
      </p:pic>
      <p:sp>
        <p:nvSpPr>
          <p:cNvPr id="16" name="TextBox 15"/>
          <p:cNvSpPr txBox="1"/>
          <p:nvPr/>
        </p:nvSpPr>
        <p:spPr>
          <a:xfrm>
            <a:off x="387130" y="552130"/>
            <a:ext cx="11584676"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800" b="0" i="0" u="none" strike="noStrike" kern="1200" cap="none" spc="0" normalizeH="0" baseline="0" noProof="0">
                <a:ln>
                  <a:noFill/>
                </a:ln>
                <a:solidFill>
                  <a:srgbClr val="FF0000"/>
                </a:solidFill>
                <a:effectLst/>
                <a:uLnTx/>
                <a:uFillTx/>
                <a:latin typeface="Calibri" panose="020F0502020204030204"/>
                <a:ea typeface="+mn-ea"/>
                <a:cs typeface="+mn-cs"/>
              </a:rPr>
              <a:t>2. Chia sẻ trong nhóm, thêm vào dàn ý đã lập:</a:t>
            </a:r>
            <a:endParaRPr kumimoji="0" lang="en-US" sz="4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6660" y="1436730"/>
            <a:ext cx="10500823" cy="1236336"/>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496957"/>
            <a:ext cx="12192000" cy="7354957"/>
          </a:xfrm>
          <a:prstGeom prst="rect">
            <a:avLst/>
          </a:prstGeom>
        </p:spPr>
      </p:pic>
      <p:sp>
        <p:nvSpPr>
          <p:cNvPr id="4" name="Title 3"/>
          <p:cNvSpPr>
            <a:spLocks noGrp="1"/>
          </p:cNvSpPr>
          <p:nvPr>
            <p:ph type="title"/>
          </p:nvPr>
        </p:nvSpPr>
        <p:spPr/>
        <p:txBody>
          <a:bodyPr/>
          <a:lstStyle/>
          <a:p>
            <a:endParaRPr lang="en-US"/>
          </a:p>
        </p:txBody>
      </p:sp>
      <p:pic>
        <p:nvPicPr>
          <p:cNvPr id="5" name="Picture 4"/>
          <p:cNvPicPr>
            <a:picLocks noChangeAspect="1"/>
          </p:cNvPicPr>
          <p:nvPr/>
        </p:nvPicPr>
        <p:blipFill>
          <a:blip r:embed="rId2"/>
          <a:stretch>
            <a:fillRect/>
          </a:stretch>
        </p:blipFill>
        <p:spPr>
          <a:xfrm>
            <a:off x="2761199" y="2767526"/>
            <a:ext cx="6669602" cy="1322947"/>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6960" cy="6858000"/>
          </a:xfrm>
          <a:prstGeom prst="rect">
            <a:avLst/>
          </a:prstGeom>
        </p:spPr>
      </p:pic>
      <p:sp>
        <p:nvSpPr>
          <p:cNvPr id="10" name="Rounded Rectangle 9"/>
          <p:cNvSpPr/>
          <p:nvPr/>
        </p:nvSpPr>
        <p:spPr>
          <a:xfrm>
            <a:off x="220194" y="266515"/>
            <a:ext cx="11756571" cy="6324971"/>
          </a:xfrm>
          <a:prstGeom prst="roundRect">
            <a:avLst/>
          </a:prstGeom>
          <a:solidFill>
            <a:schemeClr val="bg1">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1145540" y="1848485"/>
            <a:ext cx="2941320" cy="3288665"/>
          </a:xfrm>
          <a:prstGeom prst="rect">
            <a:avLst/>
          </a:prstGeom>
          <a:noFill/>
        </p:spPr>
        <p:txBody>
          <a:bodyPr wrap="square">
            <a:noAutofit/>
          </a:bodyPr>
          <a:lstStyle/>
          <a:p>
            <a:r>
              <a:rPr lang="en-US" sz="3600">
                <a:latin typeface="Arial" panose="020B0604020202020204" pitchFamily="34" charset="0"/>
                <a:cs typeface="Arial" panose="020B0604020202020204" pitchFamily="34" charset="0"/>
              </a:rPr>
              <a:t>Tiếng gà </a:t>
            </a:r>
            <a:endParaRPr lang="en-US" sz="3600">
              <a:latin typeface="Arial" panose="020B0604020202020204" pitchFamily="34" charset="0"/>
              <a:cs typeface="Arial" panose="020B0604020202020204" pitchFamily="34" charset="0"/>
            </a:endParaRPr>
          </a:p>
          <a:p>
            <a:r>
              <a:rPr lang="en-US" sz="3600">
                <a:latin typeface="Arial" panose="020B0604020202020204" pitchFamily="34" charset="0"/>
                <a:cs typeface="Arial" panose="020B0604020202020204" pitchFamily="34" charset="0"/>
              </a:rPr>
              <a:t>Giục quả na </a:t>
            </a:r>
            <a:endParaRPr lang="en-US" sz="3600">
              <a:latin typeface="Arial" panose="020B0604020202020204" pitchFamily="34" charset="0"/>
              <a:cs typeface="Arial" panose="020B0604020202020204" pitchFamily="34" charset="0"/>
            </a:endParaRPr>
          </a:p>
          <a:p>
            <a:r>
              <a:rPr lang="en-US" sz="3600">
                <a:latin typeface="Arial" panose="020B0604020202020204" pitchFamily="34" charset="0"/>
                <a:cs typeface="Arial" panose="020B0604020202020204" pitchFamily="34" charset="0"/>
              </a:rPr>
              <a:t>Mở mắt </a:t>
            </a:r>
            <a:endParaRPr lang="en-US" sz="3600">
              <a:latin typeface="Arial" panose="020B0604020202020204" pitchFamily="34" charset="0"/>
              <a:cs typeface="Arial" panose="020B0604020202020204" pitchFamily="34" charset="0"/>
            </a:endParaRPr>
          </a:p>
          <a:p>
            <a:r>
              <a:rPr lang="en-US" sz="3600">
                <a:latin typeface="Arial" panose="020B0604020202020204" pitchFamily="34" charset="0"/>
                <a:cs typeface="Arial" panose="020B0604020202020204" pitchFamily="34" charset="0"/>
              </a:rPr>
              <a:t>Tròn xoe </a:t>
            </a:r>
            <a:endParaRPr lang="en-US" sz="3600">
              <a:latin typeface="Arial" panose="020B0604020202020204" pitchFamily="34" charset="0"/>
              <a:cs typeface="Arial" panose="020B0604020202020204" pitchFamily="34" charset="0"/>
            </a:endParaRPr>
          </a:p>
          <a:p>
            <a:r>
              <a:rPr lang="en-US" sz="3600">
                <a:latin typeface="Arial" panose="020B0604020202020204" pitchFamily="34" charset="0"/>
                <a:cs typeface="Arial" panose="020B0604020202020204" pitchFamily="34" charset="0"/>
              </a:rPr>
              <a:t>Giục hàng tre </a:t>
            </a:r>
            <a:endParaRPr lang="en-US" sz="3600">
              <a:latin typeface="Arial" panose="020B0604020202020204" pitchFamily="34" charset="0"/>
              <a:cs typeface="Arial" panose="020B0604020202020204" pitchFamily="34" charset="0"/>
            </a:endParaRPr>
          </a:p>
          <a:p>
            <a:r>
              <a:rPr lang="en-US" sz="3600">
                <a:latin typeface="Arial" panose="020B0604020202020204" pitchFamily="34" charset="0"/>
                <a:cs typeface="Arial" panose="020B0604020202020204" pitchFamily="34" charset="0"/>
              </a:rPr>
              <a:t>Đâm măng </a:t>
            </a:r>
            <a:endParaRPr lang="en-US" sz="3600">
              <a:latin typeface="Arial" panose="020B0604020202020204" pitchFamily="34" charset="0"/>
              <a:cs typeface="Arial" panose="020B0604020202020204" pitchFamily="34" charset="0"/>
            </a:endParaRPr>
          </a:p>
          <a:p>
            <a:r>
              <a:rPr lang="en-US" sz="3600">
                <a:latin typeface="Arial" panose="020B0604020202020204" pitchFamily="34" charset="0"/>
                <a:cs typeface="Arial" panose="020B0604020202020204" pitchFamily="34" charset="0"/>
              </a:rPr>
              <a:t>Nhọn hoắt</a:t>
            </a:r>
            <a:endParaRPr lang="en-US" sz="3600">
              <a:latin typeface="Arial" panose="020B0604020202020204" pitchFamily="34" charset="0"/>
              <a:cs typeface="Arial" panose="020B0604020202020204" pitchFamily="34" charset="0"/>
            </a:endParaRPr>
          </a:p>
        </p:txBody>
      </p:sp>
      <p:sp>
        <p:nvSpPr>
          <p:cNvPr id="21" name="TextBox 20"/>
          <p:cNvSpPr txBox="1"/>
          <p:nvPr/>
        </p:nvSpPr>
        <p:spPr>
          <a:xfrm>
            <a:off x="5009515" y="1848485"/>
            <a:ext cx="5365750" cy="3843020"/>
          </a:xfrm>
          <a:prstGeom prst="rect">
            <a:avLst/>
          </a:prstGeom>
          <a:noFill/>
        </p:spPr>
        <p:txBody>
          <a:bodyPr wrap="square">
            <a:noAutofit/>
          </a:bodyPr>
          <a:lstStyle/>
          <a:p>
            <a:r>
              <a:rPr lang="vi-VN" sz="3600">
                <a:latin typeface="Arial" panose="020B0604020202020204" pitchFamily="34" charset="0"/>
                <a:cs typeface="Arial" panose="020B0604020202020204" pitchFamily="34" charset="0"/>
              </a:rPr>
              <a:t>Giục buồng chuối </a:t>
            </a:r>
            <a:endParaRPr lang="en-US" sz="3600">
              <a:latin typeface="Arial" panose="020B0604020202020204" pitchFamily="34" charset="0"/>
              <a:cs typeface="Arial" panose="020B0604020202020204" pitchFamily="34" charset="0"/>
            </a:endParaRPr>
          </a:p>
          <a:p>
            <a:r>
              <a:rPr lang="vi-VN" sz="3600">
                <a:latin typeface="Arial" panose="020B0604020202020204" pitchFamily="34" charset="0"/>
                <a:cs typeface="Arial" panose="020B0604020202020204" pitchFamily="34" charset="0"/>
              </a:rPr>
              <a:t>Thơm lừng </a:t>
            </a:r>
            <a:endParaRPr lang="en-US" sz="3600">
              <a:latin typeface="Arial" panose="020B0604020202020204" pitchFamily="34" charset="0"/>
              <a:cs typeface="Arial" panose="020B0604020202020204" pitchFamily="34" charset="0"/>
            </a:endParaRPr>
          </a:p>
          <a:p>
            <a:r>
              <a:rPr lang="vi-VN" sz="3600">
                <a:latin typeface="Arial" panose="020B0604020202020204" pitchFamily="34" charset="0"/>
                <a:cs typeface="Arial" panose="020B0604020202020204" pitchFamily="34" charset="0"/>
              </a:rPr>
              <a:t>Trứng cuốc </a:t>
            </a:r>
            <a:endParaRPr lang="en-US" sz="3600">
              <a:latin typeface="Arial" panose="020B0604020202020204" pitchFamily="34" charset="0"/>
              <a:cs typeface="Arial" panose="020B0604020202020204" pitchFamily="34" charset="0"/>
            </a:endParaRPr>
          </a:p>
          <a:p>
            <a:r>
              <a:rPr lang="vi-VN" sz="3600">
                <a:latin typeface="Arial" panose="020B0604020202020204" pitchFamily="34" charset="0"/>
                <a:cs typeface="Arial" panose="020B0604020202020204" pitchFamily="34" charset="0"/>
              </a:rPr>
              <a:t>Giục hạt đậu </a:t>
            </a:r>
            <a:endParaRPr lang="en-US" sz="3600">
              <a:latin typeface="Arial" panose="020B0604020202020204" pitchFamily="34" charset="0"/>
              <a:cs typeface="Arial" panose="020B0604020202020204" pitchFamily="34" charset="0"/>
            </a:endParaRPr>
          </a:p>
          <a:p>
            <a:r>
              <a:rPr lang="vi-VN" sz="3600">
                <a:latin typeface="Arial" panose="020B0604020202020204" pitchFamily="34" charset="0"/>
                <a:cs typeface="Arial" panose="020B0604020202020204" pitchFamily="34" charset="0"/>
              </a:rPr>
              <a:t>Nảy mầm</a:t>
            </a:r>
            <a:endParaRPr lang="en-US" sz="3600">
              <a:latin typeface="Arial" panose="020B0604020202020204" pitchFamily="34" charset="0"/>
              <a:cs typeface="Arial" panose="020B0604020202020204" pitchFamily="34" charset="0"/>
            </a:endParaRPr>
          </a:p>
          <a:p>
            <a:r>
              <a:rPr lang="vi-VN" sz="3600">
                <a:latin typeface="Arial" panose="020B0604020202020204" pitchFamily="34" charset="0"/>
                <a:cs typeface="Arial" panose="020B0604020202020204" pitchFamily="34" charset="0"/>
              </a:rPr>
              <a:t>Giục bông lúa </a:t>
            </a:r>
            <a:endParaRPr lang="en-US" sz="3600">
              <a:latin typeface="Arial" panose="020B0604020202020204" pitchFamily="34" charset="0"/>
              <a:cs typeface="Arial" panose="020B0604020202020204" pitchFamily="34" charset="0"/>
            </a:endParaRPr>
          </a:p>
          <a:p>
            <a:r>
              <a:rPr lang="vi-VN" sz="3600">
                <a:latin typeface="Arial" panose="020B0604020202020204" pitchFamily="34" charset="0"/>
                <a:cs typeface="Arial" panose="020B0604020202020204" pitchFamily="34" charset="0"/>
              </a:rPr>
              <a:t>Uốn câu...</a:t>
            </a:r>
            <a:endParaRPr lang="en-US" sz="3600">
              <a:latin typeface="Arial" panose="020B0604020202020204" pitchFamily="34" charset="0"/>
              <a:cs typeface="Arial" panose="020B0604020202020204" pitchFamily="34" charset="0"/>
            </a:endParaRPr>
          </a:p>
          <a:p>
            <a:r>
              <a:rPr lang="en-US" sz="3600">
                <a:latin typeface="Arial" panose="020B0604020202020204" pitchFamily="34" charset="0"/>
                <a:cs typeface="Arial" panose="020B0604020202020204" pitchFamily="34" charset="0"/>
              </a:rPr>
              <a:t> 	</a:t>
            </a:r>
            <a:r>
              <a:rPr lang="en-US" sz="3200" i="1">
                <a:latin typeface="Arial" panose="020B0604020202020204" pitchFamily="34" charset="0"/>
                <a:cs typeface="Arial" panose="020B0604020202020204" pitchFamily="34" charset="0"/>
              </a:rPr>
              <a:t>Trần Đăng Khoa</a:t>
            </a:r>
            <a:endParaRPr lang="en-US" sz="3600" i="1">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
          <a:stretch>
            <a:fillRect/>
          </a:stretch>
        </p:blipFill>
        <p:spPr>
          <a:xfrm>
            <a:off x="8334943" y="3057098"/>
            <a:ext cx="3294878" cy="1957232"/>
          </a:xfrm>
          <a:prstGeom prst="rect">
            <a:avLst/>
          </a:prstGeom>
        </p:spPr>
      </p:pic>
      <p:sp>
        <p:nvSpPr>
          <p:cNvPr id="2" name="Title 1"/>
          <p:cNvSpPr txBox="1"/>
          <p:nvPr/>
        </p:nvSpPr>
        <p:spPr>
          <a:xfrm>
            <a:off x="559253" y="543616"/>
            <a:ext cx="11277600" cy="1325563"/>
          </a:xfrm>
          <a:prstGeom prst="rect">
            <a:avLst/>
          </a:prstGeom>
        </p:spPr>
        <p:txBody>
          <a:bodyPr vert="horz" lIns="91440" tIns="45720" rIns="91440" bIns="45720" rtlCol="0" anchor="ctr">
            <a:normAutofit fontScale="90000"/>
          </a:bodyPr>
          <a:lstStyle>
            <a:lvl1pPr algn="ctr">
              <a:lnSpc>
                <a:spcPct val="100000"/>
              </a:lnSpc>
              <a:spcBef>
                <a:spcPct val="0"/>
              </a:spcBef>
              <a:buNone/>
              <a:defRPr sz="2800" b="1">
                <a:latin typeface="+mj-lt"/>
                <a:ea typeface="+mj-ea"/>
                <a:cs typeface="+mj-cs"/>
              </a:defRPr>
            </a:lvl1pPr>
          </a:lstStyle>
          <a:p>
            <a:r>
              <a:rPr lang="vi-VN" sz="4000">
                <a:solidFill>
                  <a:srgbClr val="FF0000"/>
                </a:solidFill>
              </a:rPr>
              <a:t>Trao đổi với bạn: </a:t>
            </a:r>
            <a:r>
              <a:rPr lang="vi-VN" sz="4000" u="sng">
                <a:solidFill>
                  <a:schemeClr val="tx1"/>
                </a:solidFill>
              </a:rPr>
              <a:t>Tác giả cảm nhận</a:t>
            </a:r>
            <a:r>
              <a:rPr lang="vi-VN" sz="4000">
                <a:solidFill>
                  <a:srgbClr val="FF0000"/>
                </a:solidFill>
              </a:rPr>
              <a:t> </a:t>
            </a:r>
            <a:r>
              <a:rPr lang="vi-VN" sz="4000" u="sng">
                <a:solidFill>
                  <a:schemeClr val="tx1"/>
                </a:solidFill>
              </a:rPr>
              <a:t>mỗi sự vật trong đoạn thơ</a:t>
            </a:r>
            <a:r>
              <a:rPr lang="vi-VN" sz="4000">
                <a:solidFill>
                  <a:schemeClr val="tx1"/>
                </a:solidFill>
              </a:rPr>
              <a:t> </a:t>
            </a:r>
            <a:r>
              <a:rPr lang="vi-VN" sz="4000">
                <a:solidFill>
                  <a:srgbClr val="FF0000"/>
                </a:solidFill>
              </a:rPr>
              <a:t>sau</a:t>
            </a:r>
            <a:r>
              <a:rPr lang="vi-VN" sz="4000" u="sng">
                <a:solidFill>
                  <a:srgbClr val="FF0000"/>
                </a:solidFill>
              </a:rPr>
              <a:t> </a:t>
            </a:r>
            <a:r>
              <a:rPr lang="vi-VN" sz="4000" u="sng">
                <a:solidFill>
                  <a:schemeClr val="tx1"/>
                </a:solidFill>
              </a:rPr>
              <a:t>thay đổi</a:t>
            </a:r>
            <a:r>
              <a:rPr lang="vi-VN" sz="4000">
                <a:solidFill>
                  <a:srgbClr val="FF0000"/>
                </a:solidFill>
              </a:rPr>
              <a:t> như thế nào </a:t>
            </a:r>
            <a:r>
              <a:rPr lang="vi-VN" sz="4000" u="sng">
                <a:solidFill>
                  <a:schemeClr val="tx1"/>
                </a:solidFill>
              </a:rPr>
              <a:t>khi nghe tiếng gà</a:t>
            </a:r>
            <a:r>
              <a:rPr lang="vi-VN" sz="4000">
                <a:solidFill>
                  <a:srgbClr val="FF0000"/>
                </a:solidFill>
              </a:rPr>
              <a:t>?</a:t>
            </a:r>
            <a:endParaRPr lang="vi-VN" sz="4000">
              <a:solidFill>
                <a:srgbClr val="FF0000"/>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27029" y="-101600"/>
            <a:ext cx="12319029" cy="7207972"/>
          </a:xfrm>
          <a:prstGeom prst="rect">
            <a:avLst/>
          </a:prstGeom>
        </p:spPr>
      </p:pic>
      <p:grpSp>
        <p:nvGrpSpPr>
          <p:cNvPr id="12" name="Group 11"/>
          <p:cNvGrpSpPr/>
          <p:nvPr/>
        </p:nvGrpSpPr>
        <p:grpSpPr>
          <a:xfrm>
            <a:off x="3768256" y="2575903"/>
            <a:ext cx="4528458" cy="1584604"/>
            <a:chOff x="418373" y="754313"/>
            <a:chExt cx="4528458" cy="1584604"/>
          </a:xfrm>
        </p:grpSpPr>
        <p:sp>
          <p:nvSpPr>
            <p:cNvPr id="10" name="TextBox 9"/>
            <p:cNvSpPr txBox="1"/>
            <p:nvPr/>
          </p:nvSpPr>
          <p:spPr>
            <a:xfrm>
              <a:off x="418373" y="769257"/>
              <a:ext cx="4528458"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a:ln w="127000">
                    <a:solidFill>
                      <a:prstClr val="white"/>
                    </a:solidFill>
                  </a:ln>
                  <a:solidFill>
                    <a:prstClr val="white"/>
                  </a:solidFill>
                  <a:effectLst>
                    <a:outerShdw blurRad="38100" dist="38100" dir="2700000" algn="tl">
                      <a:srgbClr val="000000">
                        <a:alpha val="43137"/>
                      </a:srgbClr>
                    </a:outerShdw>
                  </a:effectLst>
                  <a:uLnTx/>
                  <a:uFillTx/>
                  <a:latin typeface="LNTH-LuoLuoNotangYuanTi 1" pitchFamily="2" charset="-128"/>
                  <a:ea typeface="LNTH-LuoLuoNotangYuanTi 1" pitchFamily="2" charset="-128"/>
                  <a:cs typeface="LNTH-LuoLuoNotangYuanTi 1" pitchFamily="2" charset="-128"/>
                </a:rPr>
                <a:t>Chia sẻ </a:t>
              </a:r>
              <a:br>
                <a:rPr kumimoji="0" lang="en-US" sz="4800" b="1" i="0" u="none" strike="noStrike" kern="1200" cap="none" spc="0" normalizeH="0" baseline="0" noProof="0">
                  <a:ln w="127000">
                    <a:solidFill>
                      <a:prstClr val="white"/>
                    </a:solidFill>
                  </a:ln>
                  <a:solidFill>
                    <a:prstClr val="white"/>
                  </a:solidFill>
                  <a:effectLst>
                    <a:outerShdw blurRad="38100" dist="38100" dir="2700000" algn="tl">
                      <a:srgbClr val="000000">
                        <a:alpha val="43137"/>
                      </a:srgbClr>
                    </a:outerShdw>
                  </a:effectLst>
                  <a:uLnTx/>
                  <a:uFillTx/>
                  <a:latin typeface="LNTH-LuoLuoNotangYuanTi 1" pitchFamily="2" charset="-128"/>
                  <a:ea typeface="LNTH-LuoLuoNotangYuanTi 1" pitchFamily="2" charset="-128"/>
                  <a:cs typeface="LNTH-LuoLuoNotangYuanTi 1" pitchFamily="2" charset="-128"/>
                </a:rPr>
              </a:br>
              <a:r>
                <a:rPr kumimoji="0" lang="en-US" sz="4800" b="1" i="0" u="none" strike="noStrike" kern="1200" cap="none" spc="0" normalizeH="0" baseline="0" noProof="0">
                  <a:ln w="127000">
                    <a:solidFill>
                      <a:prstClr val="white"/>
                    </a:solidFill>
                  </a:ln>
                  <a:solidFill>
                    <a:prstClr val="white"/>
                  </a:solidFill>
                  <a:effectLst>
                    <a:outerShdw blurRad="38100" dist="38100" dir="2700000" algn="tl">
                      <a:srgbClr val="000000">
                        <a:alpha val="43137"/>
                      </a:srgbClr>
                    </a:outerShdw>
                  </a:effectLst>
                  <a:uLnTx/>
                  <a:uFillTx/>
                  <a:latin typeface="LNTH-LuoLuoNotangYuanTi 1" pitchFamily="2" charset="-128"/>
                  <a:ea typeface="LNTH-LuoLuoNotangYuanTi 1" pitchFamily="2" charset="-128"/>
                  <a:cs typeface="LNTH-LuoLuoNotangYuanTi 1" pitchFamily="2" charset="-128"/>
                </a:rPr>
                <a:t>trước lớp</a:t>
              </a:r>
              <a:endParaRPr kumimoji="0" lang="en-US" sz="4800" b="1" i="0" u="none" strike="noStrike" kern="1200" cap="none" spc="0" normalizeH="0" baseline="0" noProof="0">
                <a:ln w="127000">
                  <a:solidFill>
                    <a:prstClr val="white"/>
                  </a:solidFill>
                </a:ln>
                <a:solidFill>
                  <a:prstClr val="white"/>
                </a:solidFill>
                <a:effectLst>
                  <a:outerShdw blurRad="38100" dist="38100" dir="2700000" algn="tl">
                    <a:srgbClr val="000000">
                      <a:alpha val="43137"/>
                    </a:srgbClr>
                  </a:outerShdw>
                </a:effectLst>
                <a:uLnTx/>
                <a:uFillTx/>
                <a:latin typeface="LNTH-LuoLuoNotangYuanTi 1" pitchFamily="2" charset="-128"/>
                <a:ea typeface="LNTH-LuoLuoNotangYuanTi 1" pitchFamily="2" charset="-128"/>
                <a:cs typeface="LNTH-LuoLuoNotangYuanTi 1" pitchFamily="2" charset="-128"/>
              </a:endParaRPr>
            </a:p>
          </p:txBody>
        </p:sp>
        <p:sp>
          <p:nvSpPr>
            <p:cNvPr id="11" name="TextBox 10"/>
            <p:cNvSpPr txBox="1"/>
            <p:nvPr/>
          </p:nvSpPr>
          <p:spPr>
            <a:xfrm>
              <a:off x="418373" y="754313"/>
              <a:ext cx="4528458"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a:ln>
                    <a:noFill/>
                  </a:ln>
                  <a:solidFill>
                    <a:srgbClr val="FF0060"/>
                  </a:solidFill>
                  <a:effectLst/>
                  <a:uLnTx/>
                  <a:uFillTx/>
                  <a:latin typeface="LNTH-LuoLuoNotangYuanTi 1" pitchFamily="2" charset="-128"/>
                  <a:ea typeface="LNTH-LuoLuoNotangYuanTi 1" pitchFamily="2" charset="-128"/>
                  <a:cs typeface="LNTH-LuoLuoNotangYuanTi 1" pitchFamily="2" charset="-128"/>
                </a:rPr>
                <a:t>Chia sẻ </a:t>
              </a:r>
              <a:endParaRPr kumimoji="0" lang="en-US" sz="4800" b="1" i="0" u="none" strike="noStrike" kern="1200" cap="none" spc="0" normalizeH="0" baseline="0" noProof="0">
                <a:ln>
                  <a:noFill/>
                </a:ln>
                <a:solidFill>
                  <a:srgbClr val="FF0060"/>
                </a:solidFill>
                <a:effectLst/>
                <a:uLnTx/>
                <a:uFillTx/>
                <a:latin typeface="LNTH-LuoLuoNotangYuanTi 1" pitchFamily="2" charset="-128"/>
                <a:ea typeface="LNTH-LuoLuoNotangYuanTi 1" pitchFamily="2" charset="-128"/>
                <a:cs typeface="LNTH-LuoLuoNotangYuanTi 1" pitchFamily="2" charset="-128"/>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a:ln>
                    <a:noFill/>
                  </a:ln>
                  <a:solidFill>
                    <a:srgbClr val="FF0060"/>
                  </a:solidFill>
                  <a:effectLst/>
                  <a:uLnTx/>
                  <a:uFillTx/>
                  <a:latin typeface="LNTH-LuoLuoNotangYuanTi 1" pitchFamily="2" charset="-128"/>
                  <a:ea typeface="LNTH-LuoLuoNotangYuanTi 1" pitchFamily="2" charset="-128"/>
                  <a:cs typeface="LNTH-LuoLuoNotangYuanTi 1" pitchFamily="2" charset="-128"/>
                </a:rPr>
                <a:t>trước lớp</a:t>
              </a:r>
              <a:endParaRPr kumimoji="0" lang="en-US" sz="4800" b="1" i="0" u="none" strike="noStrike" kern="1200" cap="none" spc="0" normalizeH="0" baseline="0" noProof="0">
                <a:ln>
                  <a:noFill/>
                </a:ln>
                <a:solidFill>
                  <a:srgbClr val="FF0060"/>
                </a:solidFill>
                <a:effectLst/>
                <a:uLnTx/>
                <a:uFillTx/>
                <a:latin typeface="LNTH-LuoLuoNotangYuanTi 1" pitchFamily="2" charset="-128"/>
                <a:ea typeface="LNTH-LuoLuoNotangYuanTi 1" pitchFamily="2" charset="-128"/>
                <a:cs typeface="LNTH-LuoLuoNotangYuanTi 1" pitchFamily="2" charset="-128"/>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2"/>
                                        </p:tgtEl>
                                      </p:cBhvr>
                                    </p:animEffect>
                                    <p:animScale>
                                      <p:cBhvr>
                                        <p:cTn id="7" dur="250"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6960" cy="6858000"/>
          </a:xfrm>
          <a:prstGeom prst="rect">
            <a:avLst/>
          </a:prstGeom>
        </p:spPr>
      </p:pic>
      <p:sp>
        <p:nvSpPr>
          <p:cNvPr id="10" name="Rounded Rectangle 9"/>
          <p:cNvSpPr/>
          <p:nvPr/>
        </p:nvSpPr>
        <p:spPr>
          <a:xfrm>
            <a:off x="220194" y="266515"/>
            <a:ext cx="11756571" cy="6324971"/>
          </a:xfrm>
          <a:prstGeom prst="roundRect">
            <a:avLst/>
          </a:prstGeom>
          <a:solidFill>
            <a:schemeClr val="bg1">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927335" y="1166842"/>
            <a:ext cx="2941092" cy="3970318"/>
          </a:xfrm>
          <a:prstGeom prst="rect">
            <a:avLst/>
          </a:prstGeom>
          <a:noFill/>
        </p:spPr>
        <p:txBody>
          <a:bodyPr wrap="square">
            <a:spAutoFit/>
          </a:bodyPr>
          <a:lstStyle/>
          <a:p>
            <a:r>
              <a:rPr lang="en-US" sz="3600">
                <a:latin typeface="Arial" panose="020B0604020202020204" pitchFamily="34" charset="0"/>
                <a:cs typeface="Arial" panose="020B0604020202020204" pitchFamily="34" charset="0"/>
              </a:rPr>
              <a:t>Tiếng gà </a:t>
            </a:r>
            <a:endParaRPr lang="en-US" sz="3600">
              <a:latin typeface="Arial" panose="020B0604020202020204" pitchFamily="34" charset="0"/>
              <a:cs typeface="Arial" panose="020B0604020202020204" pitchFamily="34" charset="0"/>
            </a:endParaRPr>
          </a:p>
          <a:p>
            <a:r>
              <a:rPr lang="en-US" sz="3600">
                <a:latin typeface="Arial" panose="020B0604020202020204" pitchFamily="34" charset="0"/>
                <a:cs typeface="Arial" panose="020B0604020202020204" pitchFamily="34" charset="0"/>
              </a:rPr>
              <a:t>Giục quả na </a:t>
            </a:r>
            <a:endParaRPr lang="en-US" sz="3600">
              <a:latin typeface="Arial" panose="020B0604020202020204" pitchFamily="34" charset="0"/>
              <a:cs typeface="Arial" panose="020B0604020202020204" pitchFamily="34" charset="0"/>
            </a:endParaRPr>
          </a:p>
          <a:p>
            <a:r>
              <a:rPr lang="en-US" sz="3600">
                <a:latin typeface="Arial" panose="020B0604020202020204" pitchFamily="34" charset="0"/>
                <a:cs typeface="Arial" panose="020B0604020202020204" pitchFamily="34" charset="0"/>
              </a:rPr>
              <a:t>Mở mắt </a:t>
            </a:r>
            <a:endParaRPr lang="en-US" sz="3600">
              <a:latin typeface="Arial" panose="020B0604020202020204" pitchFamily="34" charset="0"/>
              <a:cs typeface="Arial" panose="020B0604020202020204" pitchFamily="34" charset="0"/>
            </a:endParaRPr>
          </a:p>
          <a:p>
            <a:r>
              <a:rPr lang="en-US" sz="3600">
                <a:latin typeface="Arial" panose="020B0604020202020204" pitchFamily="34" charset="0"/>
                <a:cs typeface="Arial" panose="020B0604020202020204" pitchFamily="34" charset="0"/>
              </a:rPr>
              <a:t>Tròn xoe </a:t>
            </a:r>
            <a:endParaRPr lang="en-US" sz="3600">
              <a:latin typeface="Arial" panose="020B0604020202020204" pitchFamily="34" charset="0"/>
              <a:cs typeface="Arial" panose="020B0604020202020204" pitchFamily="34" charset="0"/>
            </a:endParaRPr>
          </a:p>
          <a:p>
            <a:r>
              <a:rPr lang="en-US" sz="3600">
                <a:latin typeface="Arial" panose="020B0604020202020204" pitchFamily="34" charset="0"/>
                <a:cs typeface="Arial" panose="020B0604020202020204" pitchFamily="34" charset="0"/>
              </a:rPr>
              <a:t>Giục hàng tre </a:t>
            </a:r>
            <a:endParaRPr lang="en-US" sz="3600">
              <a:latin typeface="Arial" panose="020B0604020202020204" pitchFamily="34" charset="0"/>
              <a:cs typeface="Arial" panose="020B0604020202020204" pitchFamily="34" charset="0"/>
            </a:endParaRPr>
          </a:p>
          <a:p>
            <a:r>
              <a:rPr lang="en-US" sz="3600">
                <a:latin typeface="Arial" panose="020B0604020202020204" pitchFamily="34" charset="0"/>
                <a:cs typeface="Arial" panose="020B0604020202020204" pitchFamily="34" charset="0"/>
              </a:rPr>
              <a:t>Đâm măng </a:t>
            </a:r>
            <a:endParaRPr lang="en-US" sz="3600">
              <a:latin typeface="Arial" panose="020B0604020202020204" pitchFamily="34" charset="0"/>
              <a:cs typeface="Arial" panose="020B0604020202020204" pitchFamily="34" charset="0"/>
            </a:endParaRPr>
          </a:p>
          <a:p>
            <a:r>
              <a:rPr lang="en-US" sz="3600">
                <a:latin typeface="Arial" panose="020B0604020202020204" pitchFamily="34" charset="0"/>
                <a:cs typeface="Arial" panose="020B0604020202020204" pitchFamily="34" charset="0"/>
              </a:rPr>
              <a:t>Nhọn hoắt</a:t>
            </a:r>
            <a:endParaRPr lang="en-US" sz="3600">
              <a:latin typeface="Arial" panose="020B0604020202020204" pitchFamily="34" charset="0"/>
              <a:cs typeface="Arial" panose="020B0604020202020204" pitchFamily="34" charset="0"/>
            </a:endParaRPr>
          </a:p>
        </p:txBody>
      </p:sp>
      <p:cxnSp>
        <p:nvCxnSpPr>
          <p:cNvPr id="6" name="Straight Connector 5"/>
          <p:cNvCxnSpPr/>
          <p:nvPr/>
        </p:nvCxnSpPr>
        <p:spPr>
          <a:xfrm>
            <a:off x="2006221" y="2251881"/>
            <a:ext cx="140571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050164" y="2825087"/>
            <a:ext cx="163844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1026" name="Picture 2" descr="Muốn lựa được trái mãng cầu (na) ngon ngọt cần phải chú ý các đặc điể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6971" y="784257"/>
            <a:ext cx="3888973" cy="2261745"/>
          </a:xfrm>
          <a:prstGeom prst="ellipse">
            <a:avLst/>
          </a:prstGeom>
          <a:ln w="63500" cap="rnd">
            <a:solidFill>
              <a:srgbClr val="0070C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cxnSp>
        <p:nvCxnSpPr>
          <p:cNvPr id="17" name="Straight Connector 16"/>
          <p:cNvCxnSpPr/>
          <p:nvPr/>
        </p:nvCxnSpPr>
        <p:spPr>
          <a:xfrm>
            <a:off x="2129051" y="3916908"/>
            <a:ext cx="1569492"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050164" y="4490114"/>
            <a:ext cx="2198003"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pic>
        <p:nvPicPr>
          <p:cNvPr id="1028" name="Picture 4" descr="mangt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6971" y="3558426"/>
            <a:ext cx="3888973" cy="25153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 calcmode="lin" valueType="num">
                                      <p:cBhvr>
                                        <p:cTn id="17" dur="1000" fill="hold"/>
                                        <p:tgtEl>
                                          <p:spTgt spid="1026"/>
                                        </p:tgtEl>
                                        <p:attrNameLst>
                                          <p:attrName>ppt_w</p:attrName>
                                        </p:attrNameLst>
                                      </p:cBhvr>
                                      <p:tavLst>
                                        <p:tav tm="0">
                                          <p:val>
                                            <p:fltVal val="0"/>
                                          </p:val>
                                        </p:tav>
                                        <p:tav tm="100000">
                                          <p:val>
                                            <p:strVal val="#ppt_w"/>
                                          </p:val>
                                        </p:tav>
                                      </p:tavLst>
                                    </p:anim>
                                    <p:anim calcmode="lin" valueType="num">
                                      <p:cBhvr>
                                        <p:cTn id="18" dur="1000" fill="hold"/>
                                        <p:tgtEl>
                                          <p:spTgt spid="1026"/>
                                        </p:tgtEl>
                                        <p:attrNameLst>
                                          <p:attrName>ppt_h</p:attrName>
                                        </p:attrNameLst>
                                      </p:cBhvr>
                                      <p:tavLst>
                                        <p:tav tm="0">
                                          <p:val>
                                            <p:fltVal val="0"/>
                                          </p:val>
                                        </p:tav>
                                        <p:tav tm="100000">
                                          <p:val>
                                            <p:strVal val="#ppt_h"/>
                                          </p:val>
                                        </p:tav>
                                      </p:tavLst>
                                    </p:anim>
                                    <p:anim calcmode="lin" valueType="num">
                                      <p:cBhvr>
                                        <p:cTn id="19" dur="1000" fill="hold"/>
                                        <p:tgtEl>
                                          <p:spTgt spid="1026"/>
                                        </p:tgtEl>
                                        <p:attrNameLst>
                                          <p:attrName>style.rotation</p:attrName>
                                        </p:attrNameLst>
                                      </p:cBhvr>
                                      <p:tavLst>
                                        <p:tav tm="0">
                                          <p:val>
                                            <p:fltVal val="90"/>
                                          </p:val>
                                        </p:tav>
                                        <p:tav tm="100000">
                                          <p:val>
                                            <p:fltVal val="0"/>
                                          </p:val>
                                        </p:tav>
                                      </p:tavLst>
                                    </p:anim>
                                    <p:animEffect transition="in" filter="fade">
                                      <p:cBhvr>
                                        <p:cTn id="20" dur="1000"/>
                                        <p:tgtEl>
                                          <p:spTgt spid="1026"/>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randombar(horizontal)">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randombar(horizontal)">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1028"/>
                                        </p:tgtEl>
                                        <p:attrNameLst>
                                          <p:attrName>style.visibility</p:attrName>
                                        </p:attrNameLst>
                                      </p:cBhvr>
                                      <p:to>
                                        <p:strVal val="visible"/>
                                      </p:to>
                                    </p:set>
                                    <p:animEffect transition="in" filter="randombar(horizontal)">
                                      <p:cBhvr>
                                        <p:cTn id="35"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145142"/>
            <a:ext cx="12192000" cy="7869040"/>
          </a:xfrm>
          <a:prstGeom prst="rect">
            <a:avLst/>
          </a:prstGeom>
        </p:spPr>
      </p:pic>
      <p:sp>
        <p:nvSpPr>
          <p:cNvPr id="17" name="Rounded Rectangle 16"/>
          <p:cNvSpPr/>
          <p:nvPr/>
        </p:nvSpPr>
        <p:spPr>
          <a:xfrm>
            <a:off x="217715" y="380629"/>
            <a:ext cx="11756571" cy="5912748"/>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p:cNvGrpSpPr/>
          <p:nvPr/>
        </p:nvGrpSpPr>
        <p:grpSpPr>
          <a:xfrm>
            <a:off x="1311965" y="0"/>
            <a:ext cx="9568070" cy="1496257"/>
            <a:chOff x="1311965" y="1659925"/>
            <a:chExt cx="9568070" cy="1496257"/>
          </a:xfrm>
        </p:grpSpPr>
        <p:sp>
          <p:nvSpPr>
            <p:cNvPr id="4" name="Title 1"/>
            <p:cNvSpPr txBox="1"/>
            <p:nvPr/>
          </p:nvSpPr>
          <p:spPr>
            <a:xfrm>
              <a:off x="1311965" y="1659925"/>
              <a:ext cx="9568070" cy="1488315"/>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a:ln w="101600">
                    <a:solidFill>
                      <a:schemeClr val="bg1"/>
                    </a:solidFill>
                  </a:ln>
                  <a:solidFill>
                    <a:schemeClr val="bg1"/>
                  </a:solidFill>
                  <a:effectLst>
                    <a:outerShdw blurRad="38100" dist="38100" dir="2700000" algn="tl">
                      <a:srgbClr val="000000">
                        <a:alpha val="43137"/>
                      </a:srgbClr>
                    </a:outerShdw>
                  </a:effectLst>
                  <a:latin typeface="#9Slide05 SVNClementine" panose="020F0502020204030203" pitchFamily="34" charset="0"/>
                </a:rPr>
                <a:t>Yêu cầu cần đạt</a:t>
              </a:r>
              <a:endParaRPr lang="en-US" b="1">
                <a:ln w="101600">
                  <a:solidFill>
                    <a:schemeClr val="bg1"/>
                  </a:solidFill>
                </a:ln>
                <a:solidFill>
                  <a:schemeClr val="bg1"/>
                </a:solidFill>
                <a:effectLst>
                  <a:outerShdw blurRad="38100" dist="38100" dir="2700000" algn="tl">
                    <a:srgbClr val="000000">
                      <a:alpha val="43137"/>
                    </a:srgbClr>
                  </a:outerShdw>
                </a:effectLst>
                <a:latin typeface="#9Slide05 SVNClementine" panose="020F0502020204030203" pitchFamily="34" charset="0"/>
              </a:endParaRPr>
            </a:p>
          </p:txBody>
        </p:sp>
        <p:sp>
          <p:nvSpPr>
            <p:cNvPr id="10" name="Title 1"/>
            <p:cNvSpPr txBox="1"/>
            <p:nvPr/>
          </p:nvSpPr>
          <p:spPr>
            <a:xfrm>
              <a:off x="1311965" y="1667867"/>
              <a:ext cx="9568070" cy="1488315"/>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a:solidFill>
                    <a:srgbClr val="FF0060"/>
                  </a:solidFill>
                  <a:latin typeface="#9Slide05 SVNClementine" panose="020F0502020204030203" pitchFamily="34" charset="0"/>
                </a:rPr>
                <a:t>Yêu cầu cần đạt</a:t>
              </a:r>
              <a:endParaRPr lang="en-US" b="1">
                <a:solidFill>
                  <a:srgbClr val="FF0060"/>
                </a:solidFill>
                <a:latin typeface="#9Slide05 SVNClementine" panose="020F0502020204030203" pitchFamily="34" charset="0"/>
              </a:endParaRPr>
            </a:p>
          </p:txBody>
        </p:sp>
      </p:gr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895" y="1504199"/>
            <a:ext cx="11414211" cy="6243525"/>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5735" y="2207523"/>
            <a:ext cx="808723" cy="808723"/>
          </a:xfrm>
          <a:prstGeom prst="rect">
            <a:avLst/>
          </a:prstGeom>
        </p:spPr>
      </p:pic>
      <p:sp>
        <p:nvSpPr>
          <p:cNvPr id="7" name="TextBox 6"/>
          <p:cNvSpPr txBox="1"/>
          <p:nvPr/>
        </p:nvSpPr>
        <p:spPr>
          <a:xfrm>
            <a:off x="3359870" y="2207523"/>
            <a:ext cx="5960658" cy="3046988"/>
          </a:xfrm>
          <a:prstGeom prst="rect">
            <a:avLst/>
          </a:prstGeom>
          <a:noFill/>
        </p:spPr>
        <p:txBody>
          <a:bodyPr wrap="square" rtlCol="0">
            <a:spAutoFit/>
          </a:bodyPr>
          <a:lstStyle/>
          <a:p>
            <a:pPr algn="just"/>
            <a:r>
              <a:rPr lang="vi-VN" sz="4800" b="1">
                <a:solidFill>
                  <a:schemeClr val="bg1"/>
                </a:solidFill>
                <a:latin typeface="+mj-lt"/>
              </a:rPr>
              <a:t>Lập được dàn ý cho bài văn tả một cảnh đẹp ở quê hương em hoặc nơi em ở. </a:t>
            </a:r>
            <a:endParaRPr lang="en-US" sz="4800" b="1">
              <a:solidFill>
                <a:schemeClr val="bg1"/>
              </a:solidFill>
              <a:latin typeface="+mj-lt"/>
            </a:endParaRPr>
          </a:p>
        </p:txBody>
      </p:sp>
      <p:sp>
        <p:nvSpPr>
          <p:cNvPr id="2" name="Oval 1"/>
          <p:cNvSpPr/>
          <p:nvPr/>
        </p:nvSpPr>
        <p:spPr>
          <a:xfrm>
            <a:off x="2686451" y="2423884"/>
            <a:ext cx="391886" cy="391886"/>
          </a:xfrm>
          <a:prstGeom prst="ellipse">
            <a:avLst/>
          </a:prstGeom>
          <a:solidFill>
            <a:srgbClr val="F56A75"/>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1998" y="2223407"/>
            <a:ext cx="808723" cy="80872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2"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450" decel="100000" fill="hold"/>
                                        <p:tgtEl>
                                          <p:spTgt spid="2"/>
                                        </p:tgtEl>
                                        <p:attrNameLst>
                                          <p:attrName>ppt_y</p:attrName>
                                        </p:attrNameLst>
                                      </p:cBhvr>
                                      <p:tavLst>
                                        <p:tav tm="0">
                                          <p:val>
                                            <p:strVal val="#ppt_y+1"/>
                                          </p:val>
                                        </p:tav>
                                        <p:tav tm="100000">
                                          <p:val>
                                            <p:strVal val="#ppt_y-.03"/>
                                          </p:val>
                                        </p:tav>
                                      </p:tavLst>
                                    </p:anim>
                                    <p:anim calcmode="lin" valueType="num">
                                      <p:cBhvr>
                                        <p:cTn id="10" dur="1" accel="100000" fill="hold">
                                          <p:stCondLst>
                                            <p:cond delay="499"/>
                                          </p:stCondLst>
                                        </p:cTn>
                                        <p:tgtEl>
                                          <p:spTgt spid="2"/>
                                        </p:tgtEl>
                                        <p:attrNameLst>
                                          <p:attrName>ppt_y</p:attrName>
                                        </p:attrNameLst>
                                      </p:cBhvr>
                                      <p:tavLst>
                                        <p:tav tm="0">
                                          <p:val>
                                            <p:strVal val="#ppt_y-.03"/>
                                          </p:val>
                                        </p:tav>
                                        <p:tav tm="100000">
                                          <p:val>
                                            <p:strVal val="#ppt_y"/>
                                          </p:val>
                                        </p:tav>
                                      </p:tavLst>
                                    </p:anim>
                                  </p:childTnLst>
                                </p:cTn>
                              </p:par>
                              <p:par>
                                <p:cTn id="11" presetID="6" presetClass="emph" presetSubtype="0" fill="hold" grpId="0" nodeType="withEffect">
                                  <p:stCondLst>
                                    <p:cond delay="0"/>
                                  </p:stCondLst>
                                  <p:childTnLst>
                                    <p:animScale>
                                      <p:cBhvr>
                                        <p:cTn id="12" dur="100" fill="hold"/>
                                        <p:tgtEl>
                                          <p:spTgt spid="2"/>
                                        </p:tgtEl>
                                      </p:cBhvr>
                                      <p:by x="150000" y="150000"/>
                                    </p:animScale>
                                  </p:childTnLst>
                                </p:cTn>
                              </p:par>
                              <p:par>
                                <p:cTn id="13" presetID="10" presetClass="exit" presetSubtype="0" fill="hold" grpId="1" nodeType="withEffect">
                                  <p:stCondLst>
                                    <p:cond delay="0"/>
                                  </p:stCondLst>
                                  <p:childTnLst>
                                    <p:animEffect transition="out" filter="fade">
                                      <p:cBhvr>
                                        <p:cTn id="14" dur="100"/>
                                        <p:tgtEl>
                                          <p:spTgt spid="2"/>
                                        </p:tgtEl>
                                      </p:cBhvr>
                                    </p:animEffect>
                                    <p:set>
                                      <p:cBhvr>
                                        <p:cTn id="15" dur="1" fill="hold">
                                          <p:stCondLst>
                                            <p:cond delay="99"/>
                                          </p:stCondLst>
                                        </p:cTn>
                                        <p:tgtEl>
                                          <p:spTgt spid="2"/>
                                        </p:tgtEl>
                                        <p:attrNameLst>
                                          <p:attrName>style.visibility</p:attrName>
                                        </p:attrNameLst>
                                      </p:cBhvr>
                                      <p:to>
                                        <p:strVal val="hidden"/>
                                      </p:to>
                                    </p:set>
                                  </p:childTnLst>
                                </p:cTn>
                              </p:par>
                              <p:par>
                                <p:cTn id="16" presetID="23" presetClass="entr" presetSubtype="16"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6"/>
                                            </p:cond>
                                          </p:stCondLst>
                                          <p:endCondLst>
                                            <p:cond evt="onStopAudio" delay="0">
                                              <p:tgtEl>
                                                <p:sldTgt/>
                                              </p:tgtEl>
                                            </p:cond>
                                          </p:endCondLst>
                                        </p:cTn>
                                        <p:tgtEl>
                                          <p:sndTgt r:embed="rId4" name="Tiếng ting ting.wav"/>
                                        </p:tgtEl>
                                      </p:cMediaNode>
                                    </p:audio>
                                  </p:subTnLst>
                                </p:cTn>
                              </p:par>
                              <p:par>
                                <p:cTn id="20" presetID="2" presetClass="entr" presetSubtype="2"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1+#ppt_w/2"/>
                                          </p:val>
                                        </p:tav>
                                        <p:tav tm="100000">
                                          <p:val>
                                            <p:strVal val="#ppt_x"/>
                                          </p:val>
                                        </p:tav>
                                      </p:tavLst>
                                    </p:anim>
                                    <p:anim calcmode="lin" valueType="num">
                                      <p:cBhvr additive="base">
                                        <p:cTn id="23" dur="500" fill="hold"/>
                                        <p:tgtEl>
                                          <p:spTgt spid="7"/>
                                        </p:tgtEl>
                                        <p:attrNameLst>
                                          <p:attrName>ppt_y</p:attrName>
                                        </p:attrNameLst>
                                      </p:cBhvr>
                                      <p:tavLst>
                                        <p:tav tm="0">
                                          <p:val>
                                            <p:strVal val="#ppt_y"/>
                                          </p:val>
                                        </p:tav>
                                        <p:tav tm="100000">
                                          <p:val>
                                            <p:strVal val="#ppt_y"/>
                                          </p:val>
                                        </p:tav>
                                      </p:tavLst>
                                    </p:anim>
                                  </p:childTnLst>
                                </p:cTn>
                              </p:par>
                              <p:par>
                                <p:cTn id="24" presetID="23" presetClass="entr" presetSubtype="16"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ppt_w</p:attrName>
                                        </p:attrNameLst>
                                      </p:cBhvr>
                                      <p:tavLst>
                                        <p:tav tm="0">
                                          <p:val>
                                            <p:fltVal val="0"/>
                                          </p:val>
                                        </p:tav>
                                        <p:tav tm="100000">
                                          <p:val>
                                            <p:strVal val="#ppt_w"/>
                                          </p:val>
                                        </p:tav>
                                      </p:tavLst>
                                    </p:anim>
                                    <p:anim calcmode="lin" valueType="num">
                                      <p:cBhvr>
                                        <p:cTn id="27" dur="500" fill="hold"/>
                                        <p:tgtEl>
                                          <p:spTgt spid="1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4"/>
                                            </p:cond>
                                          </p:stCondLst>
                                          <p:endCondLst>
                                            <p:cond evt="onStopAudio" delay="0">
                                              <p:tgtEl>
                                                <p:sldTgt/>
                                              </p:tgtEl>
                                            </p:cond>
                                          </p:endCondLst>
                                        </p:cTn>
                                        <p:tgtEl>
                                          <p:sndTgt r:embed="rId4" name="Tiếng ting 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P spid="2" grpId="1" animBg="1"/>
      <p:bldP spid="2" grpId="2"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6960" cy="6858000"/>
          </a:xfrm>
          <a:prstGeom prst="rect">
            <a:avLst/>
          </a:prstGeom>
        </p:spPr>
      </p:pic>
      <p:sp>
        <p:nvSpPr>
          <p:cNvPr id="10" name="Rounded Rectangle 9"/>
          <p:cNvSpPr/>
          <p:nvPr/>
        </p:nvSpPr>
        <p:spPr>
          <a:xfrm>
            <a:off x="220194" y="266515"/>
            <a:ext cx="11756571" cy="6324971"/>
          </a:xfrm>
          <a:prstGeom prst="roundRect">
            <a:avLst/>
          </a:prstGeom>
          <a:solidFill>
            <a:schemeClr val="bg1">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927335" y="1166842"/>
            <a:ext cx="4135984" cy="4524315"/>
          </a:xfrm>
          <a:prstGeom prst="rect">
            <a:avLst/>
          </a:prstGeom>
          <a:noFill/>
        </p:spPr>
        <p:txBody>
          <a:bodyPr wrap="square">
            <a:spAutoFit/>
          </a:bodyPr>
          <a:lstStyle/>
          <a:p>
            <a:pPr lvl="0"/>
            <a:r>
              <a:rPr lang="vi-VN" sz="3600">
                <a:solidFill>
                  <a:prstClr val="black"/>
                </a:solidFill>
                <a:cs typeface="Arial" panose="020B0604020202020204" pitchFamily="34" charset="0"/>
              </a:rPr>
              <a:t>Giục buồng chuối </a:t>
            </a:r>
            <a:endParaRPr lang="en-US" sz="3600">
              <a:solidFill>
                <a:prstClr val="black"/>
              </a:solidFill>
              <a:latin typeface="Arial" panose="020B0604020202020204" pitchFamily="34" charset="0"/>
              <a:cs typeface="Arial" panose="020B0604020202020204" pitchFamily="34" charset="0"/>
            </a:endParaRPr>
          </a:p>
          <a:p>
            <a:pPr lvl="0"/>
            <a:r>
              <a:rPr lang="vi-VN" sz="3600">
                <a:solidFill>
                  <a:prstClr val="black"/>
                </a:solidFill>
                <a:cs typeface="Arial" panose="020B0604020202020204" pitchFamily="34" charset="0"/>
              </a:rPr>
              <a:t>Thơm lừng </a:t>
            </a:r>
            <a:endParaRPr lang="en-US" sz="3600">
              <a:solidFill>
                <a:prstClr val="black"/>
              </a:solidFill>
              <a:latin typeface="Arial" panose="020B0604020202020204" pitchFamily="34" charset="0"/>
              <a:cs typeface="Arial" panose="020B0604020202020204" pitchFamily="34" charset="0"/>
            </a:endParaRPr>
          </a:p>
          <a:p>
            <a:pPr lvl="0"/>
            <a:r>
              <a:rPr lang="vi-VN" sz="3600">
                <a:solidFill>
                  <a:prstClr val="black"/>
                </a:solidFill>
                <a:cs typeface="Arial" panose="020B0604020202020204" pitchFamily="34" charset="0"/>
              </a:rPr>
              <a:t>Trứng cuốc </a:t>
            </a:r>
            <a:endParaRPr lang="en-US" sz="3600">
              <a:solidFill>
                <a:prstClr val="black"/>
              </a:solidFill>
              <a:latin typeface="Arial" panose="020B0604020202020204" pitchFamily="34" charset="0"/>
              <a:cs typeface="Arial" panose="020B0604020202020204" pitchFamily="34" charset="0"/>
            </a:endParaRPr>
          </a:p>
          <a:p>
            <a:pPr lvl="0"/>
            <a:r>
              <a:rPr lang="vi-VN" sz="3600">
                <a:solidFill>
                  <a:prstClr val="black"/>
                </a:solidFill>
                <a:cs typeface="Arial" panose="020B0604020202020204" pitchFamily="34" charset="0"/>
              </a:rPr>
              <a:t>Giục hạt đậu </a:t>
            </a:r>
            <a:endParaRPr lang="en-US" sz="3600">
              <a:solidFill>
                <a:prstClr val="black"/>
              </a:solidFill>
              <a:latin typeface="Arial" panose="020B0604020202020204" pitchFamily="34" charset="0"/>
              <a:cs typeface="Arial" panose="020B0604020202020204" pitchFamily="34" charset="0"/>
            </a:endParaRPr>
          </a:p>
          <a:p>
            <a:pPr lvl="0"/>
            <a:r>
              <a:rPr lang="vi-VN" sz="3600">
                <a:solidFill>
                  <a:prstClr val="black"/>
                </a:solidFill>
                <a:cs typeface="Arial" panose="020B0604020202020204" pitchFamily="34" charset="0"/>
              </a:rPr>
              <a:t>Nảy mầm</a:t>
            </a:r>
            <a:endParaRPr lang="en-US" sz="3600">
              <a:solidFill>
                <a:prstClr val="black"/>
              </a:solidFill>
              <a:latin typeface="Arial" panose="020B0604020202020204" pitchFamily="34" charset="0"/>
              <a:cs typeface="Arial" panose="020B0604020202020204" pitchFamily="34" charset="0"/>
            </a:endParaRPr>
          </a:p>
          <a:p>
            <a:pPr lvl="0"/>
            <a:r>
              <a:rPr lang="vi-VN" sz="3600">
                <a:solidFill>
                  <a:prstClr val="black"/>
                </a:solidFill>
                <a:cs typeface="Arial" panose="020B0604020202020204" pitchFamily="34" charset="0"/>
              </a:rPr>
              <a:t>Giục bông lúa </a:t>
            </a:r>
            <a:endParaRPr lang="en-US" sz="3600">
              <a:solidFill>
                <a:prstClr val="black"/>
              </a:solidFill>
              <a:latin typeface="Arial" panose="020B0604020202020204" pitchFamily="34" charset="0"/>
              <a:cs typeface="Arial" panose="020B0604020202020204" pitchFamily="34" charset="0"/>
            </a:endParaRPr>
          </a:p>
          <a:p>
            <a:pPr lvl="0"/>
            <a:r>
              <a:rPr lang="vi-VN" sz="3600">
                <a:solidFill>
                  <a:prstClr val="black"/>
                </a:solidFill>
                <a:cs typeface="Arial" panose="020B0604020202020204" pitchFamily="34" charset="0"/>
              </a:rPr>
              <a:t>Uốn câu...</a:t>
            </a:r>
            <a:endParaRPr lang="en-US" sz="3600">
              <a:solidFill>
                <a:prstClr val="black"/>
              </a:solidFill>
              <a:latin typeface="Arial" panose="020B0604020202020204" pitchFamily="34" charset="0"/>
              <a:cs typeface="Arial" panose="020B0604020202020204" pitchFamily="34" charset="0"/>
            </a:endParaRPr>
          </a:p>
          <a:p>
            <a:pPr lvl="0"/>
            <a:r>
              <a:rPr lang="en-US" sz="3600">
                <a:solidFill>
                  <a:prstClr val="black"/>
                </a:solidFill>
                <a:latin typeface="Arial" panose="020B0604020202020204" pitchFamily="34" charset="0"/>
                <a:cs typeface="Arial" panose="020B0604020202020204" pitchFamily="34" charset="0"/>
              </a:rPr>
              <a:t> 	</a:t>
            </a:r>
            <a:r>
              <a:rPr lang="en-US" sz="3200" i="1">
                <a:solidFill>
                  <a:prstClr val="black"/>
                </a:solidFill>
                <a:latin typeface="Arial" panose="020B0604020202020204" pitchFamily="34" charset="0"/>
                <a:cs typeface="Arial" panose="020B0604020202020204" pitchFamily="34" charset="0"/>
              </a:rPr>
              <a:t>Trần Đăng Khoa</a:t>
            </a:r>
            <a:endParaRPr lang="en-US" sz="3600" i="1">
              <a:solidFill>
                <a:prstClr val="black"/>
              </a:solidFill>
              <a:latin typeface="Arial" panose="020B0604020202020204" pitchFamily="34" charset="0"/>
              <a:cs typeface="Arial" panose="020B0604020202020204" pitchFamily="34" charset="0"/>
            </a:endParaRPr>
          </a:p>
        </p:txBody>
      </p:sp>
      <p:cxnSp>
        <p:nvCxnSpPr>
          <p:cNvPr id="6" name="Straight Connector 5"/>
          <p:cNvCxnSpPr/>
          <p:nvPr/>
        </p:nvCxnSpPr>
        <p:spPr>
          <a:xfrm>
            <a:off x="2129051" y="1719618"/>
            <a:ext cx="2470245"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050164" y="2320120"/>
            <a:ext cx="2198003"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129051" y="3429000"/>
            <a:ext cx="156949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030049" y="3916908"/>
            <a:ext cx="219800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2129051" y="4466230"/>
            <a:ext cx="1569492"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050164" y="5036024"/>
            <a:ext cx="2198003"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pic>
        <p:nvPicPr>
          <p:cNvPr id="2050" name="Picture 2" descr="Khát vọng Hớn Quản - CÂY CHUỐI VÀ BÀI HỌC VỀ SỰ HY SINH là một cậu bé sinh  ra và lớn lên ở thành phố nên không biết nhiều về câ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0795" y="726247"/>
            <a:ext cx="1762268" cy="315739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2" name="Picture 4" descr="Nguyễn Văn Nam - GIEO HẠT GIỐNG! Hạt đậu xanh nảy mầm chỉ sau một đêm ủ với  bông ẩm, hạt ớt cần khoảng 48h, đu đủ cần 15 - 20 ngà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3513" y="3916908"/>
            <a:ext cx="3217606" cy="2005339"/>
          </a:xfrm>
          <a:prstGeom prst="ellipse">
            <a:avLst/>
          </a:prstGeom>
          <a:ln w="38100" cap="rnd">
            <a:solidFill>
              <a:srgbClr val="0070C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054" name="Picture 6" descr="THÀNH NGỮ NHẬT: BÔNG LÚA CHÍN LÀ BÔNG LÚA CÚI ĐẦU –  実(みの)る程頭(ほどあたま)の下(さ)がる稲穂(いな – CHÍNH NGHĨA VIỆT NAM CỘNG HÒ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88613" y="1467632"/>
            <a:ext cx="3348774" cy="2125640"/>
          </a:xfrm>
          <a:prstGeom prst="round2DiagRect">
            <a:avLst>
              <a:gd name="adj1" fmla="val 16667"/>
              <a:gd name="adj2" fmla="val 0"/>
            </a:avLst>
          </a:prstGeom>
          <a:ln w="38100" cap="sq">
            <a:solidFill>
              <a:srgbClr val="FF0000"/>
            </a:solidFill>
            <a:prstDash val="sysDot"/>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randombar(horizontal)">
                                      <p:cBhvr>
                                        <p:cTn id="17" dur="500"/>
                                        <p:tgtEl>
                                          <p:spTgt spid="205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randombar(horizont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randombar(horizontal)">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052"/>
                                        </p:tgtEl>
                                        <p:attrNameLst>
                                          <p:attrName>style.visibility</p:attrName>
                                        </p:attrNameLst>
                                      </p:cBhvr>
                                      <p:to>
                                        <p:strVal val="visible"/>
                                      </p:to>
                                    </p:set>
                                    <p:animEffect transition="in" filter="randombar(horizontal)">
                                      <p:cBhvr>
                                        <p:cTn id="32" dur="500"/>
                                        <p:tgtEl>
                                          <p:spTgt spid="205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randombar(horizontal)">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randombar(horizontal)">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childTnLst>
                                    <p:set>
                                      <p:cBhvr>
                                        <p:cTn id="46" dur="1" fill="hold">
                                          <p:stCondLst>
                                            <p:cond delay="0"/>
                                          </p:stCondLst>
                                        </p:cTn>
                                        <p:tgtEl>
                                          <p:spTgt spid="2054"/>
                                        </p:tgtEl>
                                        <p:attrNameLst>
                                          <p:attrName>style.visibility</p:attrName>
                                        </p:attrNameLst>
                                      </p:cBhvr>
                                      <p:to>
                                        <p:strVal val="visible"/>
                                      </p:to>
                                    </p:set>
                                    <p:anim calcmode="lin" valueType="num">
                                      <p:cBhvr>
                                        <p:cTn id="47" dur="1000" fill="hold"/>
                                        <p:tgtEl>
                                          <p:spTgt spid="2054"/>
                                        </p:tgtEl>
                                        <p:attrNameLst>
                                          <p:attrName>ppt_w</p:attrName>
                                        </p:attrNameLst>
                                      </p:cBhvr>
                                      <p:tavLst>
                                        <p:tav tm="0">
                                          <p:val>
                                            <p:fltVal val="0"/>
                                          </p:val>
                                        </p:tav>
                                        <p:tav tm="100000">
                                          <p:val>
                                            <p:strVal val="#ppt_w"/>
                                          </p:val>
                                        </p:tav>
                                      </p:tavLst>
                                    </p:anim>
                                    <p:anim calcmode="lin" valueType="num">
                                      <p:cBhvr>
                                        <p:cTn id="48" dur="1000" fill="hold"/>
                                        <p:tgtEl>
                                          <p:spTgt spid="2054"/>
                                        </p:tgtEl>
                                        <p:attrNameLst>
                                          <p:attrName>ppt_h</p:attrName>
                                        </p:attrNameLst>
                                      </p:cBhvr>
                                      <p:tavLst>
                                        <p:tav tm="0">
                                          <p:val>
                                            <p:fltVal val="0"/>
                                          </p:val>
                                        </p:tav>
                                        <p:tav tm="100000">
                                          <p:val>
                                            <p:strVal val="#ppt_h"/>
                                          </p:val>
                                        </p:tav>
                                      </p:tavLst>
                                    </p:anim>
                                    <p:anim calcmode="lin" valueType="num">
                                      <p:cBhvr>
                                        <p:cTn id="49" dur="1000" fill="hold"/>
                                        <p:tgtEl>
                                          <p:spTgt spid="2054"/>
                                        </p:tgtEl>
                                        <p:attrNameLst>
                                          <p:attrName>style.rotation</p:attrName>
                                        </p:attrNameLst>
                                      </p:cBhvr>
                                      <p:tavLst>
                                        <p:tav tm="0">
                                          <p:val>
                                            <p:fltVal val="90"/>
                                          </p:val>
                                        </p:tav>
                                        <p:tav tm="100000">
                                          <p:val>
                                            <p:fltVal val="0"/>
                                          </p:val>
                                        </p:tav>
                                      </p:tavLst>
                                    </p:anim>
                                    <p:animEffect transition="in" filter="fade">
                                      <p:cBhvr>
                                        <p:cTn id="50" dur="10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15830"/>
            <a:ext cx="12268005" cy="6844802"/>
          </a:xfrm>
          <a:prstGeom prst="rect">
            <a:avLst/>
          </a:prstGeom>
        </p:spPr>
      </p:pic>
      <p:sp>
        <p:nvSpPr>
          <p:cNvPr id="15" name="Rounded Rectangle 14"/>
          <p:cNvSpPr/>
          <p:nvPr/>
        </p:nvSpPr>
        <p:spPr>
          <a:xfrm>
            <a:off x="255715" y="348343"/>
            <a:ext cx="11756571" cy="5384800"/>
          </a:xfrm>
          <a:prstGeom prst="roundRect">
            <a:avLst/>
          </a:prstGeom>
          <a:solidFill>
            <a:schemeClr val="bg1">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26526" y="1334100"/>
            <a:ext cx="4399145" cy="4399145"/>
          </a:xfrm>
          <a:prstGeom prst="rect">
            <a:avLst/>
          </a:prstGeom>
        </p:spPr>
      </p:pic>
      <p:sp>
        <p:nvSpPr>
          <p:cNvPr id="8" name="Rectangle 7"/>
          <p:cNvSpPr/>
          <p:nvPr/>
        </p:nvSpPr>
        <p:spPr>
          <a:xfrm>
            <a:off x="4543425" y="2032000"/>
            <a:ext cx="3677285" cy="1322070"/>
          </a:xfrm>
          <a:prstGeom prst="rect">
            <a:avLst/>
          </a:prstGeom>
        </p:spPr>
        <p:txBody>
          <a:bodyPr wrap="square">
            <a:spAutoFit/>
          </a:bodyPr>
          <a:lstStyle/>
          <a:p>
            <a:pPr algn="ctr"/>
            <a:r>
              <a:rPr lang="en-US" sz="8000" b="1">
                <a:ln>
                  <a:solidFill>
                    <a:sysClr val="windowText" lastClr="000000"/>
                  </a:solidFill>
                </a:ln>
                <a:solidFill>
                  <a:srgbClr val="FF0000"/>
                </a:solidFill>
                <a:latin typeface="Times New Roman" panose="02020603050405020304" pitchFamily="18" charset="0"/>
                <a:cs typeface="Times New Roman" panose="02020603050405020304" pitchFamily="18" charset="0"/>
              </a:rPr>
              <a:t>Dặn dò</a:t>
            </a:r>
            <a:endParaRPr lang="en-US" sz="8000" b="1">
              <a:ln>
                <a:solidFill>
                  <a:sysClr val="windowText" lastClr="000000"/>
                </a:solidFill>
              </a:ln>
              <a:solidFill>
                <a:srgbClr val="FF0000"/>
              </a:solidFill>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1292" y="976595"/>
            <a:ext cx="778510" cy="778510"/>
          </a:xfrm>
          <a:prstGeom prst="rect">
            <a:avLst/>
          </a:prstGeom>
        </p:spPr>
      </p:pic>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1292" y="2150504"/>
            <a:ext cx="778510" cy="778510"/>
          </a:xfrm>
          <a:prstGeom prst="rect">
            <a:avLst/>
          </a:prstGeom>
        </p:spPr>
      </p:pic>
      <p:pic>
        <p:nvPicPr>
          <p:cNvPr id="36" name="Picture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1292" y="3324413"/>
            <a:ext cx="778510" cy="778510"/>
          </a:xfrm>
          <a:prstGeom prst="rect">
            <a:avLst/>
          </a:prstGeom>
        </p:spPr>
      </p:pic>
      <p:pic>
        <p:nvPicPr>
          <p:cNvPr id="38" name="Picture 3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1292" y="4498322"/>
            <a:ext cx="778510" cy="77851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wipe(down)">
                                      <p:cBhvr>
                                        <p:cTn id="22" dur="500"/>
                                        <p:tgtEl>
                                          <p:spTgt spid="3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wipe(down)">
                                      <p:cBhvr>
                                        <p:cTn id="2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496957"/>
            <a:ext cx="12192000" cy="7354957"/>
          </a:xfrm>
          <a:prstGeom prst="rect">
            <a:avLst/>
          </a:prstGeom>
        </p:spPr>
      </p:pic>
      <p:sp>
        <p:nvSpPr>
          <p:cNvPr id="4" name="Title 3"/>
          <p:cNvSpPr>
            <a:spLocks noGrp="1"/>
          </p:cNvSpPr>
          <p:nvPr>
            <p:ph type="title"/>
          </p:nvPr>
        </p:nvSpPr>
        <p:spPr/>
        <p:txBody>
          <a:bodyPr/>
          <a:lstStyle/>
          <a:p>
            <a:endParaRPr lang="en-US"/>
          </a:p>
        </p:txBody>
      </p:sp>
      <p:pic>
        <p:nvPicPr>
          <p:cNvPr id="5" name="Picture 4"/>
          <p:cNvPicPr>
            <a:picLocks noChangeAspect="1"/>
          </p:cNvPicPr>
          <p:nvPr/>
        </p:nvPicPr>
        <p:blipFill>
          <a:blip r:embed="rId2"/>
          <a:stretch>
            <a:fillRect/>
          </a:stretch>
        </p:blipFill>
        <p:spPr>
          <a:xfrm>
            <a:off x="3307110" y="2765860"/>
            <a:ext cx="6669602" cy="1981372"/>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233045" y="2543175"/>
            <a:ext cx="11741785" cy="1325880"/>
          </a:xfrm>
        </p:spPr>
        <p:txBody>
          <a:bodyPr>
            <a:noAutofit/>
          </a:bodyPr>
          <a:p>
            <a:r>
              <a:rPr lang="en-US" sz="3200" b="1">
                <a:latin typeface="Times New Roman" panose="02020603050405020304" pitchFamily="18" charset="0"/>
                <a:cs typeface="Times New Roman" panose="02020603050405020304" pitchFamily="18" charset="0"/>
              </a:rPr>
              <a:t>a. Mở bài</a:t>
            </a:r>
            <a:br>
              <a:rPr lang="en-US" sz="3200" b="1">
                <a:latin typeface="Times New Roman" panose="02020603050405020304" pitchFamily="18" charset="0"/>
                <a:cs typeface="Times New Roman" panose="02020603050405020304" pitchFamily="18" charset="0"/>
              </a:rPr>
            </a:br>
            <a:r>
              <a:rPr lang="en-US" sz="3200">
                <a:latin typeface="Times New Roman" panose="02020603050405020304" pitchFamily="18" charset="0"/>
                <a:cs typeface="Times New Roman" panose="02020603050405020304" pitchFamily="18" charset="0"/>
              </a:rPr>
              <a:t>  Hè vừa rồi, em cùng gia đình có một chuyến du lịch vui vẻ và lí thú tại thành phố biển Nha Trang. Nơi đây có biết bao nhiêu cảnh đẹp làm say mê lòng người, cảnh sắc tuyệt mĩ như một món quà mà tạo hóa ban tặng. Một trong những cảnh mà em thích nhất ở Nha Trang là cảnh biển Nha Trang.</a:t>
            </a:r>
            <a:br>
              <a:rPr lang="en-US" sz="3200">
                <a:latin typeface="Times New Roman" panose="02020603050405020304" pitchFamily="18" charset="0"/>
                <a:cs typeface="Times New Roman" panose="02020603050405020304" pitchFamily="18" charset="0"/>
              </a:rPr>
            </a:br>
            <a:r>
              <a:rPr lang="en-US" sz="3200" b="1">
                <a:latin typeface="Times New Roman" panose="02020603050405020304" pitchFamily="18" charset="0"/>
                <a:cs typeface="Times New Roman" panose="02020603050405020304" pitchFamily="18" charset="0"/>
              </a:rPr>
              <a:t>b. Thân bài</a:t>
            </a:r>
            <a:br>
              <a:rPr lang="en-US" sz="3200">
                <a:latin typeface="Times New Roman" panose="02020603050405020304" pitchFamily="18" charset="0"/>
                <a:cs typeface="Times New Roman" panose="02020603050405020304" pitchFamily="18" charset="0"/>
              </a:rPr>
            </a:br>
            <a:r>
              <a:rPr lang="en-US" sz="3200" b="1">
                <a:latin typeface="Times New Roman" panose="02020603050405020304" pitchFamily="18" charset="0"/>
                <a:cs typeface="Times New Roman" panose="02020603050405020304" pitchFamily="18" charset="0"/>
              </a:rPr>
              <a:t>a) Tả bao quát</a:t>
            </a:r>
            <a:br>
              <a:rPr lang="en-US" sz="3200">
                <a:latin typeface="Times New Roman" panose="02020603050405020304" pitchFamily="18" charset="0"/>
                <a:cs typeface="Times New Roman" panose="02020603050405020304" pitchFamily="18" charset="0"/>
              </a:rPr>
            </a:br>
            <a:r>
              <a:rPr lang="en-US" sz="3200">
                <a:latin typeface="Times New Roman" panose="02020603050405020304" pitchFamily="18" charset="0"/>
                <a:cs typeface="Times New Roman" panose="02020603050405020304" pitchFamily="18" charset="0"/>
              </a:rPr>
              <a:t>    Biển Nha Trang trải dài hàng km. Bãi cát trắng trải dài thơ mộng như một dải lụa mềm mỏng uốn quanh bờ biển. Từ xa nhìn lại, nơi đây đẹp như một bức tranh cổ, có sự hài hòa giữa đường nét, bố cục và màu sắc.</a:t>
            </a:r>
            <a:endParaRPr lang="en-US" sz="3200">
              <a:latin typeface="Times New Roman" panose="02020603050405020304" pitchFamily="18" charset="0"/>
              <a:cs typeface="Times New Roman" panose="02020603050405020304" pitchFamily="18"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281305" y="2452370"/>
            <a:ext cx="11534140" cy="1325880"/>
          </a:xfrm>
        </p:spPr>
        <p:txBody>
          <a:bodyPr>
            <a:noAutofit/>
          </a:bodyPr>
          <a:p>
            <a:r>
              <a:rPr lang="en-US" sz="2800" b="1">
                <a:latin typeface="Times New Roman" panose="02020603050405020304" pitchFamily="18" charset="0"/>
                <a:cs typeface="Times New Roman" panose="02020603050405020304" pitchFamily="18" charset="0"/>
              </a:rPr>
              <a:t>b) Tả chi tiết</a:t>
            </a:r>
            <a:br>
              <a:rPr lang="en-US" sz="2800" b="1">
                <a:latin typeface="Times New Roman" panose="02020603050405020304" pitchFamily="18" charset="0"/>
                <a:cs typeface="Times New Roman" panose="02020603050405020304" pitchFamily="18" charset="0"/>
              </a:rPr>
            </a:br>
            <a:r>
              <a:rPr lang="en-US" sz="2800">
                <a:latin typeface="Times New Roman" panose="02020603050405020304" pitchFamily="18" charset="0"/>
                <a:cs typeface="Times New Roman" panose="02020603050405020304" pitchFamily="18" charset="0"/>
              </a:rPr>
              <a:t>    Biển Nha Trang buổi sáng sớm là một khung cảnh đầy chất thơ, huyền ảo và mịt mờ. Sáng sớm, sóng nhẹ nhàng vỗ vào bờ. Bãi cát to và rộng lộ ra. Bãi cát trắng vẫn còn vương hơi lạnh của sương đêm. Nước biển trở nên trong vắt như thể nhìn thấy cả đáy với những đàn cá đang tunh tăng bơi lội, những rặng san hô nghiêng mình trong nước. Những con sóng lớn bạc đầu thi nhau xô ập vào bờ, nếu không cẩn thận sẽ bị xô ngã. Phía xa xa là những rặng dừa xanh, rì rào trong gió như muốn nói với nhau điều gì. Cây nào cây đấy quả sai trĩu, bụ bẫm như đàn lợn con nằm trên thân mẹ. Không khí thoáng đãng, trong lành và rất dễ chịu. Mọi người ngồi hóng gió, ngắm cảnh và tận hưởng vẻ đẹp của cảnh biển nơi đây.</a:t>
            </a:r>
            <a:endParaRPr lang="en-US" sz="2800">
              <a:latin typeface="Times New Roman" panose="02020603050405020304" pitchFamily="18" charset="0"/>
              <a:cs typeface="Times New Roman" panose="02020603050405020304" pitchFamily="18"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630555" y="1825625"/>
            <a:ext cx="11216640" cy="1278255"/>
          </a:xfrm>
        </p:spPr>
        <p:txBody>
          <a:bodyPr>
            <a:normAutofit fontScale="90000"/>
          </a:bodyPr>
          <a:p>
            <a:r>
              <a:rPr lang="en-US" b="1">
                <a:latin typeface="Times New Roman" panose="02020603050405020304" pitchFamily="18" charset="0"/>
                <a:cs typeface="Times New Roman" panose="02020603050405020304" pitchFamily="18" charset="0"/>
              </a:rPr>
              <a:t>c. Kết bài: </a:t>
            </a:r>
            <a:br>
              <a:rPr lang="en-US">
                <a:latin typeface="Times New Roman" panose="02020603050405020304" pitchFamily="18" charset="0"/>
                <a:cs typeface="Times New Roman" panose="02020603050405020304" pitchFamily="18" charset="0"/>
              </a:rPr>
            </a:br>
            <a:r>
              <a:rPr lang="en-US">
                <a:latin typeface="Times New Roman" panose="02020603050405020304" pitchFamily="18" charset="0"/>
                <a:cs typeface="Times New Roman" panose="02020603050405020304" pitchFamily="18" charset="0"/>
              </a:rPr>
              <a:t>    Biển như một bức tranh sống động nhất mà em được chiêm ngưỡng. Vài ngày ngắn ngủi được ngắm nhìn biển khiến em muốn ở đây mãi. Em ước những dịp hè kế tiếp bố mẹ sẽ cho em trở lại biển Nha Trang để khám phá và tận hưởng hết những vẻ đẹp tuyệt vời nơi đây.</a:t>
            </a:r>
            <a:endParaRPr lang="en-US">
              <a:latin typeface="Times New Roman" panose="02020603050405020304" pitchFamily="18" charset="0"/>
              <a:cs typeface="Times New Roman" panose="02020603050405020304"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496957"/>
            <a:ext cx="12192000" cy="7354957"/>
          </a:xfrm>
          <a:prstGeom prst="rect">
            <a:avLst/>
          </a:prstGeom>
        </p:spPr>
      </p:pic>
      <p:grpSp>
        <p:nvGrpSpPr>
          <p:cNvPr id="2" name="Group 1"/>
          <p:cNvGrpSpPr/>
          <p:nvPr/>
        </p:nvGrpSpPr>
        <p:grpSpPr>
          <a:xfrm>
            <a:off x="1667565" y="2436363"/>
            <a:ext cx="9568070" cy="1488315"/>
            <a:chOff x="1311965" y="1659925"/>
            <a:chExt cx="9568070" cy="1488315"/>
          </a:xfrm>
        </p:grpSpPr>
        <p:sp>
          <p:nvSpPr>
            <p:cNvPr id="3" name="Title 1"/>
            <p:cNvSpPr txBox="1"/>
            <p:nvPr/>
          </p:nvSpPr>
          <p:spPr>
            <a:xfrm>
              <a:off x="1311965" y="1659925"/>
              <a:ext cx="9568070" cy="1488315"/>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a:ln w="101600">
                    <a:solidFill>
                      <a:schemeClr val="bg1"/>
                    </a:solidFill>
                  </a:ln>
                  <a:solidFill>
                    <a:schemeClr val="bg1"/>
                  </a:solidFill>
                  <a:effectLst>
                    <a:outerShdw blurRad="38100" dist="38100" dir="2700000" algn="tl">
                      <a:srgbClr val="000000">
                        <a:alpha val="43137"/>
                      </a:srgbClr>
                    </a:outerShdw>
                  </a:effectLst>
                  <a:latin typeface="#9Slide05 SVNClementine" panose="020F0502020204030203" pitchFamily="34" charset="0"/>
                </a:rPr>
                <a:t>KHỞI ĐỘNG</a:t>
              </a:r>
              <a:endParaRPr lang="en-US" b="1">
                <a:ln w="101600">
                  <a:solidFill>
                    <a:schemeClr val="bg1"/>
                  </a:solidFill>
                </a:ln>
                <a:solidFill>
                  <a:schemeClr val="bg1"/>
                </a:solidFill>
                <a:effectLst>
                  <a:outerShdw blurRad="38100" dist="38100" dir="2700000" algn="tl">
                    <a:srgbClr val="000000">
                      <a:alpha val="43137"/>
                    </a:srgbClr>
                  </a:outerShdw>
                </a:effectLst>
                <a:latin typeface="#9Slide05 SVNClementine" panose="020F0502020204030203" pitchFamily="34" charset="0"/>
              </a:endParaRPr>
            </a:p>
          </p:txBody>
        </p:sp>
        <p:sp>
          <p:nvSpPr>
            <p:cNvPr id="4" name="Title 1"/>
            <p:cNvSpPr txBox="1"/>
            <p:nvPr/>
          </p:nvSpPr>
          <p:spPr>
            <a:xfrm>
              <a:off x="1311965" y="1659925"/>
              <a:ext cx="9568070" cy="1488315"/>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a:solidFill>
                    <a:srgbClr val="FF0060"/>
                  </a:solidFill>
                  <a:latin typeface="#9Slide05 SVNClementine" panose="020F0502020204030203" pitchFamily="34" charset="0"/>
                </a:rPr>
                <a:t>KHỞI ĐỘNG</a:t>
              </a:r>
              <a:endParaRPr lang="en-US" b="1">
                <a:solidFill>
                  <a:srgbClr val="FF0060"/>
                </a:solidFill>
                <a:latin typeface="#9Slide05 SVNClementine" panose="020F0502020204030203" pitchFamily="34" charset="0"/>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496957"/>
            <a:ext cx="12192000" cy="7354957"/>
          </a:xfrm>
          <a:prstGeom prst="rect">
            <a:avLst/>
          </a:prstGeom>
        </p:spPr>
      </p:pic>
      <p:sp>
        <p:nvSpPr>
          <p:cNvPr id="7" name="Title 6"/>
          <p:cNvSpPr>
            <a:spLocks noGrp="1"/>
          </p:cNvSpPr>
          <p:nvPr>
            <p:ph type="title"/>
          </p:nvPr>
        </p:nvSpPr>
        <p:spPr/>
        <p:txBody>
          <a:bodyPr/>
          <a:lstStyle/>
          <a:p>
            <a:endParaRPr lang="en-US"/>
          </a:p>
        </p:txBody>
      </p:sp>
      <p:pic>
        <p:nvPicPr>
          <p:cNvPr id="8" name="Picture 7"/>
          <p:cNvPicPr>
            <a:picLocks noChangeAspect="1"/>
          </p:cNvPicPr>
          <p:nvPr/>
        </p:nvPicPr>
        <p:blipFill>
          <a:blip r:embed="rId2"/>
          <a:stretch>
            <a:fillRect/>
          </a:stretch>
        </p:blipFill>
        <p:spPr>
          <a:xfrm>
            <a:off x="3020507" y="2951396"/>
            <a:ext cx="6669602" cy="1322947"/>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5315" y="2786834"/>
            <a:ext cx="1787209" cy="4071166"/>
          </a:xfrm>
          <a:prstGeom prst="rect">
            <a:avLst/>
          </a:prstGeom>
        </p:spPr>
      </p:pic>
      <p:sp>
        <p:nvSpPr>
          <p:cNvPr id="6" name="Title 1"/>
          <p:cNvSpPr txBox="1"/>
          <p:nvPr/>
        </p:nvSpPr>
        <p:spPr>
          <a:xfrm>
            <a:off x="276860" y="547370"/>
            <a:ext cx="11418570" cy="1840230"/>
          </a:xfrm>
          <a:prstGeom prst="rect">
            <a:avLst/>
          </a:prstGeom>
        </p:spPr>
        <p:txBody>
          <a:bodyPr vert="horz" lIns="91440" tIns="45720" rIns="91440" bIns="45720" rtlCol="0" anchor="ctr">
            <a:normAutofit/>
          </a:bodyPr>
          <a:lstStyle>
            <a:lvl1pPr algn="ctr">
              <a:lnSpc>
                <a:spcPct val="100000"/>
              </a:lnSpc>
              <a:spcBef>
                <a:spcPct val="0"/>
              </a:spcBef>
              <a:buNone/>
              <a:defRPr sz="2800" b="1">
                <a:latin typeface="+mj-lt"/>
                <a:ea typeface="+mj-ea"/>
                <a:cs typeface="+mj-cs"/>
              </a:defRPr>
            </a:lvl1pPr>
          </a:lstStyle>
          <a:p>
            <a:r>
              <a:rPr lang="vi-VN" sz="4000" u="sng">
                <a:solidFill>
                  <a:srgbClr val="FF0000"/>
                </a:solidFill>
              </a:rPr>
              <a:t>Đề bài: </a:t>
            </a:r>
            <a:r>
              <a:rPr lang="vi-VN" sz="4000">
                <a:solidFill>
                  <a:srgbClr val="FF0000"/>
                </a:solidFill>
              </a:rPr>
              <a:t>Viết bài văn </a:t>
            </a:r>
            <a:r>
              <a:rPr lang="vi-VN" sz="4000" u="sng">
                <a:solidFill>
                  <a:srgbClr val="FF0000"/>
                </a:solidFill>
              </a:rPr>
              <a:t>tả một cảnh đẹp ở quê hương</a:t>
            </a:r>
            <a:r>
              <a:rPr lang="vi-VN" sz="4000">
                <a:solidFill>
                  <a:srgbClr val="FF0000"/>
                </a:solidFill>
              </a:rPr>
              <a:t> </a:t>
            </a:r>
            <a:r>
              <a:rPr lang="vi-VN" sz="4000" u="sng">
                <a:solidFill>
                  <a:srgbClr val="FF0000"/>
                </a:solidFill>
              </a:rPr>
              <a:t>em</a:t>
            </a:r>
            <a:r>
              <a:rPr lang="vi-VN" sz="4000">
                <a:solidFill>
                  <a:srgbClr val="FF0000"/>
                </a:solidFill>
              </a:rPr>
              <a:t> </a:t>
            </a:r>
            <a:r>
              <a:rPr lang="vi-VN" sz="4000" u="sng">
                <a:solidFill>
                  <a:srgbClr val="FF0000"/>
                </a:solidFill>
              </a:rPr>
              <a:t>hoặc nơi em ở</a:t>
            </a:r>
            <a:r>
              <a:rPr lang="vi-VN" sz="4000">
                <a:solidFill>
                  <a:srgbClr val="FF0000"/>
                </a:solidFill>
              </a:rPr>
              <a:t>.</a:t>
            </a:r>
            <a:endParaRPr lang="vi-VN" sz="4000">
              <a:solidFill>
                <a:srgbClr val="FF0000"/>
              </a:solidFill>
            </a:endParaRPr>
          </a:p>
        </p:txBody>
      </p:sp>
      <p:pic>
        <p:nvPicPr>
          <p:cNvPr id="3" name="Content Placeholder 2"/>
          <p:cNvPicPr>
            <a:picLocks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3210" y="2258695"/>
            <a:ext cx="10142220" cy="459867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entr" presetSubtype="0" fill="hold" grpId="0" nodeType="afterEffect">
                                  <p:stCondLst>
                                    <p:cond delay="0"/>
                                  </p:stCondLst>
                                  <p:childTnLst>
                                    <p:set>
                                      <p:cBhvr>
                                        <p:cTn id="11" dur="1" fill="hold">
                                          <p:stCondLst>
                                            <p:cond delay="4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496957"/>
            <a:ext cx="12192000" cy="7354957"/>
          </a:xfrm>
          <a:prstGeom prst="rect">
            <a:avLst/>
          </a:prstGeom>
        </p:spPr>
      </p:pic>
      <p:sp>
        <p:nvSpPr>
          <p:cNvPr id="4" name="Title 3"/>
          <p:cNvSpPr>
            <a:spLocks noGrp="1"/>
          </p:cNvSpPr>
          <p:nvPr>
            <p:ph type="title"/>
          </p:nvPr>
        </p:nvSpPr>
        <p:spPr/>
        <p:txBody>
          <a:bodyPr/>
          <a:lstStyle/>
          <a:p>
            <a:endParaRPr lang="en-US"/>
          </a:p>
        </p:txBody>
      </p:sp>
      <p:pic>
        <p:nvPicPr>
          <p:cNvPr id="5" name="Picture 4"/>
          <p:cNvPicPr>
            <a:picLocks noChangeAspect="1"/>
          </p:cNvPicPr>
          <p:nvPr/>
        </p:nvPicPr>
        <p:blipFill>
          <a:blip r:embed="rId2"/>
          <a:stretch>
            <a:fillRect/>
          </a:stretch>
        </p:blipFill>
        <p:spPr>
          <a:xfrm>
            <a:off x="3061449" y="2878647"/>
            <a:ext cx="6669602" cy="17558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6960" cy="6858000"/>
          </a:xfrm>
          <a:prstGeom prst="rect">
            <a:avLst/>
          </a:prstGeom>
        </p:spPr>
      </p:pic>
      <p:sp>
        <p:nvSpPr>
          <p:cNvPr id="8" name="Rounded Rectangle 7"/>
          <p:cNvSpPr/>
          <p:nvPr/>
        </p:nvSpPr>
        <p:spPr>
          <a:xfrm>
            <a:off x="220194" y="226758"/>
            <a:ext cx="11756571" cy="6324971"/>
          </a:xfrm>
          <a:prstGeom prst="roundRect">
            <a:avLst/>
          </a:prstGeom>
          <a:solidFill>
            <a:schemeClr val="bg1">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198" y="225536"/>
            <a:ext cx="11138567" cy="1325563"/>
          </a:xfrm>
        </p:spPr>
        <p:txBody>
          <a:bodyPr>
            <a:normAutofit/>
          </a:bodyPr>
          <a:lstStyle/>
          <a:p>
            <a:r>
              <a:rPr lang="en-US" sz="4000" b="1">
                <a:solidFill>
                  <a:sysClr val="windowText" lastClr="000000"/>
                </a:solidFill>
              </a:rPr>
              <a:t>1. Dựa vào bài tập 2 trang 18, lập dàn ý cho bài văn. </a:t>
            </a:r>
            <a:endParaRPr lang="en-US" sz="4000" b="1">
              <a:solidFill>
                <a:sysClr val="windowText" lastClr="000000"/>
              </a:solidFill>
            </a:endParaRP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200" y="2264123"/>
            <a:ext cx="10908631" cy="3164675"/>
          </a:xfrm>
          <a:prstGeom prst="rect">
            <a:avLst/>
          </a:prstGeom>
        </p:spPr>
      </p:pic>
      <p:sp>
        <p:nvSpPr>
          <p:cNvPr id="16" name="Title 1"/>
          <p:cNvSpPr txBox="1"/>
          <p:nvPr/>
        </p:nvSpPr>
        <p:spPr>
          <a:xfrm>
            <a:off x="618003" y="1384295"/>
            <a:ext cx="1676119" cy="78467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u="sng">
                <a:solidFill>
                  <a:srgbClr val="FF0000"/>
                </a:solidFill>
              </a:rPr>
              <a:t>GỢI Ý:</a:t>
            </a:r>
            <a:endParaRPr lang="en-US" sz="4000" b="1" u="sng">
              <a:solidFill>
                <a:srgbClr val="FF0000"/>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6960" cy="6858000"/>
          </a:xfrm>
          <a:prstGeom prst="rect">
            <a:avLst/>
          </a:prstGeom>
        </p:spPr>
      </p:pic>
      <p:sp>
        <p:nvSpPr>
          <p:cNvPr id="8" name="Rounded Rectangle 7"/>
          <p:cNvSpPr/>
          <p:nvPr/>
        </p:nvSpPr>
        <p:spPr>
          <a:xfrm>
            <a:off x="220194" y="226758"/>
            <a:ext cx="11756571" cy="6324971"/>
          </a:xfrm>
          <a:prstGeom prst="roundRect">
            <a:avLst/>
          </a:prstGeom>
          <a:solidFill>
            <a:schemeClr val="bg1">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4160" y="306271"/>
            <a:ext cx="9783680" cy="602629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6960" cy="6858000"/>
          </a:xfrm>
          <a:prstGeom prst="rect">
            <a:avLst/>
          </a:prstGeom>
        </p:spPr>
      </p:pic>
      <p:sp>
        <p:nvSpPr>
          <p:cNvPr id="8" name="Rounded Rectangle 7"/>
          <p:cNvSpPr/>
          <p:nvPr/>
        </p:nvSpPr>
        <p:spPr>
          <a:xfrm>
            <a:off x="220194" y="226758"/>
            <a:ext cx="11756571" cy="6324971"/>
          </a:xfrm>
          <a:prstGeom prst="roundRect">
            <a:avLst/>
          </a:prstGeom>
          <a:solidFill>
            <a:schemeClr val="bg1">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9835" y="556899"/>
            <a:ext cx="10623902" cy="5744202"/>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p:transition spd="slow">
        <p:fade/>
      </p:transition>
    </mc:Fallback>
  </mc:AlternateContent>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0</TotalTime>
  <Words>3283</Words>
  <Application>WPS Presentation</Application>
  <PresentationFormat>Widescreen</PresentationFormat>
  <Paragraphs>83</Paragraphs>
  <Slides>25</Slides>
  <Notes>0</Notes>
  <HiddenSlides>0</HiddenSlides>
  <MMClips>1</MMClips>
  <ScaleCrop>false</ScaleCrop>
  <HeadingPairs>
    <vt:vector size="6" baseType="variant">
      <vt:variant>
        <vt:lpstr>已用的字体</vt:lpstr>
      </vt:variant>
      <vt:variant>
        <vt:i4>17</vt:i4>
      </vt:variant>
      <vt:variant>
        <vt:lpstr>主题</vt:lpstr>
      </vt:variant>
      <vt:variant>
        <vt:i4>2</vt:i4>
      </vt:variant>
      <vt:variant>
        <vt:lpstr>幻灯片标题</vt:lpstr>
      </vt:variant>
      <vt:variant>
        <vt:i4>25</vt:i4>
      </vt:variant>
    </vt:vector>
  </HeadingPairs>
  <TitlesOfParts>
    <vt:vector size="44" baseType="lpstr">
      <vt:lpstr>Arial</vt:lpstr>
      <vt:lpstr>SimSun</vt:lpstr>
      <vt:lpstr>Wingdings</vt:lpstr>
      <vt:lpstr>UTM Edwardian</vt:lpstr>
      <vt:lpstr>Segoe Print</vt:lpstr>
      <vt:lpstr>iCiel Pony</vt:lpstr>
      <vt:lpstr>#9Slide05 SVNClementine</vt:lpstr>
      <vt:lpstr>LNTH-LuoLuoNotangYuanTi 1</vt:lpstr>
      <vt:lpstr>Calibri</vt:lpstr>
      <vt:lpstr>Wide Latin</vt:lpstr>
      <vt:lpstr>Microsoft YaHei</vt:lpstr>
      <vt:lpstr>Arial Unicode MS</vt:lpstr>
      <vt:lpstr>Calibri Light</vt:lpstr>
      <vt:lpstr>Calibri</vt:lpstr>
      <vt:lpstr>Times New Roman</vt:lpstr>
      <vt:lpstr>Calibri Light</vt:lpstr>
      <vt:lpstr>Arial</vt:lpstr>
      <vt:lpstr>Custom Design</vt:lpstr>
      <vt:lpstr>1_Custom Design</vt:lpstr>
      <vt:lpstr>Thứ …… ngày …. tháng …. năm….</vt:lpstr>
      <vt:lpstr>PowerPoint 演示文稿</vt:lpstr>
      <vt:lpstr>PowerPoint 演示文稿</vt:lpstr>
      <vt:lpstr>PowerPoint 演示文稿</vt:lpstr>
      <vt:lpstr>PowerPoint 演示文稿</vt:lpstr>
      <vt:lpstr>PowerPoint 演示文稿</vt:lpstr>
      <vt:lpstr>1. Dựa vào bài tập 2 trang 18, lập dàn ý cho bài văn. </vt:lpstr>
      <vt:lpstr>PowerPoint 演示文稿</vt:lpstr>
      <vt:lpstr>PowerPoint 演示文稿</vt:lpstr>
      <vt:lpstr>Em viết những gì ở phần kết bài?</vt:lpstr>
      <vt:lpstr>- Không khí ở đó như thế nào? Gió ở đó có mạnh không?  - Gió biển có gì khác với những cơn gió trong thành phố? - Thời điểm đó còn có nắng không? Bầu trời có màu sắc như thế nào?</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9Slide.vn</Company>
  <LinksUpToDate>false</LinksUpToDate>
  <SharedDoc>false</SharedDoc>
  <HyperlinksChanged>false</HyperlinksChanged>
  <AppVersion>14.0000</AppVersion>
  <Manager>9Slide.vn</Manager>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creator>huong</dc:creator>
  <dc:description>9Slide.vn</dc:description>
  <dc:subject>9Slide.vn</dc:subject>
  <cp:category>9Slide.vn</cp:category>
  <cp:lastModifiedBy>ADMIN</cp:lastModifiedBy>
  <cp:revision>25</cp:revision>
  <dcterms:created xsi:type="dcterms:W3CDTF">2023-07-04T07:13:00Z</dcterms:created>
  <dcterms:modified xsi:type="dcterms:W3CDTF">2024-09-17T05:47:58Z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268C3AC8CB6E4C20AA545DAC380D4F3F_12</vt:lpwstr>
  </property>
  <property fmtid="{D5CDD505-2E9C-101B-9397-08002B2CF9AE}" pid="3" name="KSOProductBuildVer">
    <vt:lpwstr>1033-12.2.0.17562</vt:lpwstr>
  </property>
</Properties>
</file>