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0.svg" ContentType="image/svg+xml"/>
  <Override PartName="/ppt/media/image22.svg" ContentType="image/svg+xml"/>
  <Override PartName="/ppt/media/image26.svg" ContentType="image/svg+xml"/>
  <Override PartName="/ppt/media/image28.svg" ContentType="image/svg+xml"/>
  <Override PartName="/ppt/media/image30.svg" ContentType="image/svg+xml"/>
  <Override PartName="/ppt/media/image32.svg" ContentType="image/svg+xml"/>
  <Override PartName="/ppt/media/image34.svg" ContentType="image/svg+xml"/>
  <Override PartName="/ppt/media/image36.svg" ContentType="image/svg+xml"/>
  <Override PartName="/ppt/media/image38.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1"/>
  </p:notesMasterIdLst>
  <p:sldIdLst>
    <p:sldId id="269" r:id="rId4"/>
    <p:sldId id="267" r:id="rId5"/>
    <p:sldId id="315" r:id="rId6"/>
    <p:sldId id="342" r:id="rId7"/>
    <p:sldId id="256" r:id="rId8"/>
    <p:sldId id="304" r:id="rId9"/>
    <p:sldId id="317" r:id="rId10"/>
    <p:sldId id="318" r:id="rId12"/>
    <p:sldId id="319" r:id="rId13"/>
    <p:sldId id="274" r:id="rId14"/>
    <p:sldId id="320" r:id="rId15"/>
    <p:sldId id="321" r:id="rId16"/>
    <p:sldId id="323" r:id="rId17"/>
    <p:sldId id="324" r:id="rId18"/>
    <p:sldId id="329" r:id="rId19"/>
    <p:sldId id="330" r:id="rId20"/>
    <p:sldId id="331" r:id="rId21"/>
    <p:sldId id="332" r:id="rId22"/>
    <p:sldId id="325" r:id="rId23"/>
    <p:sldId id="333" r:id="rId24"/>
    <p:sldId id="334" r:id="rId25"/>
    <p:sldId id="335" r:id="rId26"/>
    <p:sldId id="326" r:id="rId27"/>
    <p:sldId id="336" r:id="rId28"/>
    <p:sldId id="327" r:id="rId29"/>
    <p:sldId id="337" r:id="rId30"/>
    <p:sldId id="338" r:id="rId31"/>
    <p:sldId id="341" r:id="rId32"/>
    <p:sldId id="339" r:id="rId33"/>
    <p:sldId id="328" r:id="rId34"/>
    <p:sldId id="340" r:id="rId35"/>
    <p:sldId id="293" r:id="rId36"/>
    <p:sldId id="25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F44A"/>
    <a:srgbClr val="FFFF97"/>
    <a:srgbClr val="AEFFA3"/>
    <a:srgbClr val="9CF484"/>
    <a:srgbClr val="B3D0FF"/>
    <a:srgbClr val="FFBDBD"/>
    <a:srgbClr val="FFE757"/>
    <a:srgbClr val="81B1FF"/>
    <a:srgbClr val="B3C7FF"/>
    <a:srgbClr val="FFA3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6535" autoAdjust="0"/>
  </p:normalViewPr>
  <p:slideViewPr>
    <p:cSldViewPr snapToGrid="0">
      <p:cViewPr varScale="1">
        <p:scale>
          <a:sx n="43" d="100"/>
          <a:sy n="43" d="100"/>
        </p:scale>
        <p:origin x="17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bleStyles" Target="tableStyles.xml"/><Relationship Id="rId4" Type="http://schemas.openxmlformats.org/officeDocument/2006/relationships/slide" Target="slides/slide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notesMaster" Target="notesMasters/notesMaster1.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EEED70-77DA-437A-A879-AA9880DBF18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D15D9-196A-415B-A6E1-0E1CC4B8EEB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D15D9-196A-415B-A6E1-0E1CC4B8EEBB}"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Times New Roman" panose="02020603050405020304" pitchFamily="18" charset="0"/>
                <a:ea typeface="Calibri" panose="020F0502020204030204" pitchFamily="34" charset="0"/>
              </a:rPr>
              <a:t>HS chơi trò chơi </a:t>
            </a:r>
            <a:r>
              <a:rPr lang="en-US" sz="1800" i="1">
                <a:solidFill>
                  <a:srgbClr val="000000"/>
                </a:solidFill>
                <a:effectLst/>
                <a:latin typeface="Times New Roman" panose="02020603050405020304" pitchFamily="18" charset="0"/>
                <a:ea typeface="Calibri" panose="020F0502020204030204" pitchFamily="34" charset="0"/>
              </a:rPr>
              <a:t>Chuyền hoa </a:t>
            </a:r>
            <a:r>
              <a:rPr lang="en-US" sz="1800">
                <a:solidFill>
                  <a:srgbClr val="000000"/>
                </a:solidFill>
                <a:effectLst/>
                <a:latin typeface="Times New Roman" panose="02020603050405020304" pitchFamily="18" charset="0"/>
                <a:ea typeface="Calibri" panose="020F0502020204030204" pitchFamily="34" charset="0"/>
              </a:rPr>
              <a:t>để chia sẻ kết quả trước lớp.</a:t>
            </a:r>
            <a:endParaRPr lang="en-US"/>
          </a:p>
        </p:txBody>
      </p:sp>
      <p:sp>
        <p:nvSpPr>
          <p:cNvPr id="4" name="Slide Number Placeholder 3"/>
          <p:cNvSpPr>
            <a:spLocks noGrp="1"/>
          </p:cNvSpPr>
          <p:nvPr>
            <p:ph type="sldNum" sz="quarter" idx="5"/>
          </p:nvPr>
        </p:nvSpPr>
        <p:spPr/>
        <p:txBody>
          <a:bodyPr/>
          <a:lstStyle/>
          <a:p>
            <a:fld id="{763D15D9-196A-415B-A6E1-0E1CC4B8EEBB}"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Times New Roman" panose="02020603050405020304" pitchFamily="18" charset="0"/>
                <a:ea typeface="Calibri" panose="020F0502020204030204" pitchFamily="34" charset="0"/>
              </a:rPr>
              <a:t>HS chơi trò chơi </a:t>
            </a:r>
            <a:r>
              <a:rPr lang="en-US" sz="1800" i="1">
                <a:solidFill>
                  <a:srgbClr val="000000"/>
                </a:solidFill>
                <a:effectLst/>
                <a:latin typeface="Times New Roman" panose="02020603050405020304" pitchFamily="18" charset="0"/>
                <a:ea typeface="Calibri" panose="020F0502020204030204" pitchFamily="34" charset="0"/>
              </a:rPr>
              <a:t>Tiếp sức </a:t>
            </a:r>
            <a:r>
              <a:rPr lang="en-US" sz="1800">
                <a:solidFill>
                  <a:srgbClr val="000000"/>
                </a:solidFill>
                <a:effectLst/>
                <a:latin typeface="Times New Roman" panose="02020603050405020304" pitchFamily="18" charset="0"/>
                <a:ea typeface="Calibri" panose="020F0502020204030204" pitchFamily="34" charset="0"/>
              </a:rPr>
              <a:t>để chữa bài trước lớp.</a:t>
            </a:r>
            <a:endParaRPr lang="en-US"/>
          </a:p>
        </p:txBody>
      </p:sp>
      <p:sp>
        <p:nvSpPr>
          <p:cNvPr id="4" name="Slide Number Placeholder 3"/>
          <p:cNvSpPr>
            <a:spLocks noGrp="1"/>
          </p:cNvSpPr>
          <p:nvPr>
            <p:ph type="sldNum" sz="quarter" idx="5"/>
          </p:nvPr>
        </p:nvSpPr>
        <p:spPr/>
        <p:txBody>
          <a:bodyPr/>
          <a:lstStyle/>
          <a:p>
            <a:fld id="{763D15D9-196A-415B-A6E1-0E1CC4B8EEBB}"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D40C57F-AE83-4151-88B2-21E5B832DC8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CDE9C-1783-4169-A8FC-CF51A887D1D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D40C57F-AE83-4151-88B2-21E5B832DC8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CDE9C-1783-4169-A8FC-CF51A887D1D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D40C57F-AE83-4151-88B2-21E5B832DC8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CDE9C-1783-4169-A8FC-CF51A887D1D5}"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D40C57F-AE83-4151-88B2-21E5B832DC8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CDE9C-1783-4169-A8FC-CF51A887D1D5}"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7D40C57F-AE83-4151-88B2-21E5B832DC8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CDE9C-1783-4169-A8FC-CF51A887D1D5}"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7D40C57F-AE83-4151-88B2-21E5B832DC8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CDE9C-1783-4169-A8FC-CF51A887D1D5}"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7D40C57F-AE83-4151-88B2-21E5B832DC8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2CDE9C-1783-4169-A8FC-CF51A887D1D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7D40C57F-AE83-4151-88B2-21E5B832DC8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2CDE9C-1783-4169-A8FC-CF51A887D1D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40C57F-AE83-4151-88B2-21E5B832DC8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2CDE9C-1783-4169-A8FC-CF51A887D1D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7D40C57F-AE83-4151-88B2-21E5B832DC8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CDE9C-1783-4169-A8FC-CF51A887D1D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7D40C57F-AE83-4151-88B2-21E5B832DC8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CDE9C-1783-4169-A8FC-CF51A887D1D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40C57F-AE83-4151-88B2-21E5B832DC8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2CDE9C-1783-4169-A8FC-CF51A887D1D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jpeg"/></Relationships>
</file>

<file path=ppt/slides/_rels/slide12.xml.rels><?xml version="1.0" encoding="UTF-8" standalone="yes"?>
<Relationships xmlns="http://schemas.openxmlformats.org/package/2006/relationships"><Relationship Id="rId9" Type="http://schemas.openxmlformats.org/officeDocument/2006/relationships/image" Target="../media/image32.svg"/><Relationship Id="rId8" Type="http://schemas.openxmlformats.org/officeDocument/2006/relationships/image" Target="../media/image49.png"/><Relationship Id="rId7" Type="http://schemas.openxmlformats.org/officeDocument/2006/relationships/image" Target="../media/image30.svg"/><Relationship Id="rId6" Type="http://schemas.openxmlformats.org/officeDocument/2006/relationships/image" Target="../media/image48.png"/><Relationship Id="rId5" Type="http://schemas.openxmlformats.org/officeDocument/2006/relationships/image" Target="../media/image28.svg"/><Relationship Id="rId4" Type="http://schemas.openxmlformats.org/officeDocument/2006/relationships/image" Target="../media/image47.png"/><Relationship Id="rId3" Type="http://schemas.openxmlformats.org/officeDocument/2006/relationships/image" Target="../media/image26.svg"/><Relationship Id="rId25" Type="http://schemas.openxmlformats.org/officeDocument/2006/relationships/slideLayout" Target="../slideLayouts/slideLayout18.xml"/><Relationship Id="rId24" Type="http://schemas.openxmlformats.org/officeDocument/2006/relationships/audio" Target="../media/audio2.wav"/><Relationship Id="rId23" Type="http://schemas.openxmlformats.org/officeDocument/2006/relationships/image" Target="../media/image16.svg"/><Relationship Id="rId22" Type="http://schemas.openxmlformats.org/officeDocument/2006/relationships/image" Target="../media/image56.png"/><Relationship Id="rId21" Type="http://schemas.openxmlformats.org/officeDocument/2006/relationships/image" Target="../media/image20.svg"/><Relationship Id="rId20" Type="http://schemas.openxmlformats.org/officeDocument/2006/relationships/image" Target="../media/image55.png"/><Relationship Id="rId2" Type="http://schemas.openxmlformats.org/officeDocument/2006/relationships/image" Target="../media/image46.png"/><Relationship Id="rId19" Type="http://schemas.openxmlformats.org/officeDocument/2006/relationships/image" Target="../media/image22.svg"/><Relationship Id="rId18" Type="http://schemas.openxmlformats.org/officeDocument/2006/relationships/image" Target="../media/image54.png"/><Relationship Id="rId17" Type="http://schemas.openxmlformats.org/officeDocument/2006/relationships/image" Target="../media/image18.svg"/><Relationship Id="rId16" Type="http://schemas.openxmlformats.org/officeDocument/2006/relationships/image" Target="../media/image53.png"/><Relationship Id="rId15" Type="http://schemas.openxmlformats.org/officeDocument/2006/relationships/image" Target="../media/image38.svg"/><Relationship Id="rId14" Type="http://schemas.openxmlformats.org/officeDocument/2006/relationships/image" Target="../media/image52.png"/><Relationship Id="rId13" Type="http://schemas.openxmlformats.org/officeDocument/2006/relationships/image" Target="../media/image36.svg"/><Relationship Id="rId12" Type="http://schemas.openxmlformats.org/officeDocument/2006/relationships/image" Target="../media/image51.png"/><Relationship Id="rId11" Type="http://schemas.openxmlformats.org/officeDocument/2006/relationships/image" Target="../media/image34.svg"/><Relationship Id="rId10" Type="http://schemas.openxmlformats.org/officeDocument/2006/relationships/image" Target="../media/image50.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58.wdp"/><Relationship Id="rId2" Type="http://schemas.openxmlformats.org/officeDocument/2006/relationships/image" Target="../media/image57.png"/><Relationship Id="rId1"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58.wdp"/><Relationship Id="rId2" Type="http://schemas.openxmlformats.org/officeDocument/2006/relationships/image" Target="../media/image57.png"/><Relationship Id="rId1"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58.wdp"/><Relationship Id="rId2" Type="http://schemas.openxmlformats.org/officeDocument/2006/relationships/image" Target="../media/image57.png"/><Relationship Id="rId1" Type="http://schemas.openxmlformats.org/officeDocument/2006/relationships/image" Target="../media/image40.jpeg"/></Relationships>
</file>

<file path=ppt/slides/_rels/slide22.xml.rels><?xml version="1.0" encoding="UTF-8" standalone="yes"?>
<Relationships xmlns="http://schemas.openxmlformats.org/package/2006/relationships"><Relationship Id="rId9" Type="http://schemas.openxmlformats.org/officeDocument/2006/relationships/image" Target="../media/image32.svg"/><Relationship Id="rId8" Type="http://schemas.openxmlformats.org/officeDocument/2006/relationships/image" Target="../media/image49.png"/><Relationship Id="rId7" Type="http://schemas.openxmlformats.org/officeDocument/2006/relationships/image" Target="../media/image30.svg"/><Relationship Id="rId6" Type="http://schemas.openxmlformats.org/officeDocument/2006/relationships/image" Target="../media/image48.png"/><Relationship Id="rId5" Type="http://schemas.openxmlformats.org/officeDocument/2006/relationships/image" Target="../media/image28.svg"/><Relationship Id="rId4" Type="http://schemas.openxmlformats.org/officeDocument/2006/relationships/image" Target="../media/image47.png"/><Relationship Id="rId3" Type="http://schemas.openxmlformats.org/officeDocument/2006/relationships/image" Target="../media/image26.svg"/><Relationship Id="rId25" Type="http://schemas.openxmlformats.org/officeDocument/2006/relationships/slideLayout" Target="../slideLayouts/slideLayout18.xml"/><Relationship Id="rId24" Type="http://schemas.openxmlformats.org/officeDocument/2006/relationships/audio" Target="../media/audio2.wav"/><Relationship Id="rId23" Type="http://schemas.openxmlformats.org/officeDocument/2006/relationships/image" Target="../media/image16.svg"/><Relationship Id="rId22" Type="http://schemas.openxmlformats.org/officeDocument/2006/relationships/image" Target="../media/image56.png"/><Relationship Id="rId21" Type="http://schemas.openxmlformats.org/officeDocument/2006/relationships/image" Target="../media/image20.svg"/><Relationship Id="rId20" Type="http://schemas.openxmlformats.org/officeDocument/2006/relationships/image" Target="../media/image55.png"/><Relationship Id="rId2" Type="http://schemas.openxmlformats.org/officeDocument/2006/relationships/image" Target="../media/image46.png"/><Relationship Id="rId19" Type="http://schemas.openxmlformats.org/officeDocument/2006/relationships/image" Target="../media/image22.svg"/><Relationship Id="rId18" Type="http://schemas.openxmlformats.org/officeDocument/2006/relationships/image" Target="../media/image54.png"/><Relationship Id="rId17" Type="http://schemas.openxmlformats.org/officeDocument/2006/relationships/image" Target="../media/image18.svg"/><Relationship Id="rId16" Type="http://schemas.openxmlformats.org/officeDocument/2006/relationships/image" Target="../media/image53.png"/><Relationship Id="rId15" Type="http://schemas.openxmlformats.org/officeDocument/2006/relationships/image" Target="../media/image38.svg"/><Relationship Id="rId14" Type="http://schemas.openxmlformats.org/officeDocument/2006/relationships/image" Target="../media/image52.png"/><Relationship Id="rId13" Type="http://schemas.openxmlformats.org/officeDocument/2006/relationships/image" Target="../media/image36.svg"/><Relationship Id="rId12" Type="http://schemas.openxmlformats.org/officeDocument/2006/relationships/image" Target="../media/image51.png"/><Relationship Id="rId11" Type="http://schemas.openxmlformats.org/officeDocument/2006/relationships/image" Target="../media/image34.svg"/><Relationship Id="rId10" Type="http://schemas.openxmlformats.org/officeDocument/2006/relationships/image" Target="../media/image50.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60.wdp"/><Relationship Id="rId2" Type="http://schemas.openxmlformats.org/officeDocument/2006/relationships/image" Target="../media/image59.png"/><Relationship Id="rId1"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png"/><Relationship Id="rId1"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40.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58.wdp"/><Relationship Id="rId2" Type="http://schemas.openxmlformats.org/officeDocument/2006/relationships/image" Target="../media/image57.png"/><Relationship Id="rId1" Type="http://schemas.openxmlformats.org/officeDocument/2006/relationships/image" Target="../media/image40.jpeg"/></Relationships>
</file>

<file path=ppt/slides/_rels/slide29.xml.rels><?xml version="1.0" encoding="UTF-8" standalone="yes"?>
<Relationships xmlns="http://schemas.openxmlformats.org/package/2006/relationships"><Relationship Id="rId9" Type="http://schemas.openxmlformats.org/officeDocument/2006/relationships/image" Target="../media/image32.svg"/><Relationship Id="rId8" Type="http://schemas.openxmlformats.org/officeDocument/2006/relationships/image" Target="../media/image49.png"/><Relationship Id="rId7" Type="http://schemas.openxmlformats.org/officeDocument/2006/relationships/image" Target="../media/image30.svg"/><Relationship Id="rId6" Type="http://schemas.openxmlformats.org/officeDocument/2006/relationships/image" Target="../media/image48.png"/><Relationship Id="rId5" Type="http://schemas.openxmlformats.org/officeDocument/2006/relationships/image" Target="../media/image28.svg"/><Relationship Id="rId4" Type="http://schemas.openxmlformats.org/officeDocument/2006/relationships/image" Target="../media/image47.png"/><Relationship Id="rId3" Type="http://schemas.openxmlformats.org/officeDocument/2006/relationships/image" Target="../media/image26.svg"/><Relationship Id="rId25" Type="http://schemas.openxmlformats.org/officeDocument/2006/relationships/slideLayout" Target="../slideLayouts/slideLayout18.xml"/><Relationship Id="rId24" Type="http://schemas.openxmlformats.org/officeDocument/2006/relationships/audio" Target="../media/audio2.wav"/><Relationship Id="rId23" Type="http://schemas.openxmlformats.org/officeDocument/2006/relationships/image" Target="../media/image16.svg"/><Relationship Id="rId22" Type="http://schemas.openxmlformats.org/officeDocument/2006/relationships/image" Target="../media/image56.png"/><Relationship Id="rId21" Type="http://schemas.openxmlformats.org/officeDocument/2006/relationships/image" Target="../media/image20.svg"/><Relationship Id="rId20" Type="http://schemas.openxmlformats.org/officeDocument/2006/relationships/image" Target="../media/image55.png"/><Relationship Id="rId2" Type="http://schemas.openxmlformats.org/officeDocument/2006/relationships/image" Target="../media/image46.png"/><Relationship Id="rId19" Type="http://schemas.openxmlformats.org/officeDocument/2006/relationships/image" Target="../media/image22.svg"/><Relationship Id="rId18" Type="http://schemas.openxmlformats.org/officeDocument/2006/relationships/image" Target="../media/image54.png"/><Relationship Id="rId17" Type="http://schemas.openxmlformats.org/officeDocument/2006/relationships/image" Target="../media/image18.svg"/><Relationship Id="rId16" Type="http://schemas.openxmlformats.org/officeDocument/2006/relationships/image" Target="../media/image53.png"/><Relationship Id="rId15" Type="http://schemas.openxmlformats.org/officeDocument/2006/relationships/image" Target="../media/image38.svg"/><Relationship Id="rId14" Type="http://schemas.openxmlformats.org/officeDocument/2006/relationships/image" Target="../media/image52.png"/><Relationship Id="rId13" Type="http://schemas.openxmlformats.org/officeDocument/2006/relationships/image" Target="../media/image36.svg"/><Relationship Id="rId12" Type="http://schemas.openxmlformats.org/officeDocument/2006/relationships/image" Target="../media/image51.png"/><Relationship Id="rId11" Type="http://schemas.openxmlformats.org/officeDocument/2006/relationships/image" Target="../media/image34.svg"/><Relationship Id="rId10" Type="http://schemas.openxmlformats.org/officeDocument/2006/relationships/image" Target="../media/image50.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9" Type="http://schemas.openxmlformats.org/officeDocument/2006/relationships/image" Target="../media/image12.svg"/><Relationship Id="rId8" Type="http://schemas.openxmlformats.org/officeDocument/2006/relationships/image" Target="../media/image11.png"/><Relationship Id="rId7" Type="http://schemas.openxmlformats.org/officeDocument/2006/relationships/image" Target="../media/image10.svg"/><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3" Type="http://schemas.openxmlformats.org/officeDocument/2006/relationships/image" Target="../media/image6.svg"/><Relationship Id="rId21" Type="http://schemas.openxmlformats.org/officeDocument/2006/relationships/slideLayout" Target="../slideLayouts/slideLayout7.xml"/><Relationship Id="rId20" Type="http://schemas.openxmlformats.org/officeDocument/2006/relationships/image" Target="../media/image23.png"/><Relationship Id="rId2" Type="http://schemas.openxmlformats.org/officeDocument/2006/relationships/image" Target="../media/image5.png"/><Relationship Id="rId19" Type="http://schemas.openxmlformats.org/officeDocument/2006/relationships/image" Target="../media/image22.svg"/><Relationship Id="rId18" Type="http://schemas.openxmlformats.org/officeDocument/2006/relationships/image" Target="../media/image21.png"/><Relationship Id="rId17" Type="http://schemas.openxmlformats.org/officeDocument/2006/relationships/image" Target="../media/image20.svg"/><Relationship Id="rId16" Type="http://schemas.openxmlformats.org/officeDocument/2006/relationships/image" Target="../media/image19.png"/><Relationship Id="rId15" Type="http://schemas.openxmlformats.org/officeDocument/2006/relationships/image" Target="../media/image18.svg"/><Relationship Id="rId14" Type="http://schemas.openxmlformats.org/officeDocument/2006/relationships/image" Target="../media/image17.png"/><Relationship Id="rId13" Type="http://schemas.openxmlformats.org/officeDocument/2006/relationships/image" Target="../media/image16.svg"/><Relationship Id="rId12" Type="http://schemas.openxmlformats.org/officeDocument/2006/relationships/image" Target="../media/image15.png"/><Relationship Id="rId11" Type="http://schemas.openxmlformats.org/officeDocument/2006/relationships/image" Target="../media/image14.svg"/><Relationship Id="rId10" Type="http://schemas.openxmlformats.org/officeDocument/2006/relationships/image" Target="../media/image13.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1.jpeg"/><Relationship Id="rId1" Type="http://schemas.openxmlformats.org/officeDocument/2006/relationships/image" Target="../media/image40.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2.png"/><Relationship Id="rId1"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4.png"/><Relationship Id="rId1" Type="http://schemas.openxmlformats.org/officeDocument/2006/relationships/image" Target="../media/image63.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9" Type="http://schemas.openxmlformats.org/officeDocument/2006/relationships/image" Target="../media/image32.svg"/><Relationship Id="rId8" Type="http://schemas.openxmlformats.org/officeDocument/2006/relationships/image" Target="../media/image31.png"/><Relationship Id="rId7" Type="http://schemas.openxmlformats.org/officeDocument/2006/relationships/image" Target="../media/image30.svg"/><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3" Type="http://schemas.openxmlformats.org/officeDocument/2006/relationships/image" Target="../media/image26.svg"/><Relationship Id="rId25" Type="http://schemas.openxmlformats.org/officeDocument/2006/relationships/slideLayout" Target="../slideLayouts/slideLayout18.xml"/><Relationship Id="rId24" Type="http://schemas.openxmlformats.org/officeDocument/2006/relationships/image" Target="../media/image39.png"/><Relationship Id="rId23" Type="http://schemas.openxmlformats.org/officeDocument/2006/relationships/image" Target="../media/image16.svg"/><Relationship Id="rId22" Type="http://schemas.openxmlformats.org/officeDocument/2006/relationships/image" Target="../media/image15.png"/><Relationship Id="rId21" Type="http://schemas.openxmlformats.org/officeDocument/2006/relationships/image" Target="../media/image20.svg"/><Relationship Id="rId20" Type="http://schemas.openxmlformats.org/officeDocument/2006/relationships/image" Target="../media/image19.png"/><Relationship Id="rId2" Type="http://schemas.openxmlformats.org/officeDocument/2006/relationships/image" Target="../media/image25.png"/><Relationship Id="rId19" Type="http://schemas.openxmlformats.org/officeDocument/2006/relationships/image" Target="../media/image22.svg"/><Relationship Id="rId18" Type="http://schemas.openxmlformats.org/officeDocument/2006/relationships/image" Target="../media/image21.png"/><Relationship Id="rId17" Type="http://schemas.openxmlformats.org/officeDocument/2006/relationships/image" Target="../media/image18.svg"/><Relationship Id="rId16" Type="http://schemas.openxmlformats.org/officeDocument/2006/relationships/image" Target="../media/image17.png"/><Relationship Id="rId15" Type="http://schemas.openxmlformats.org/officeDocument/2006/relationships/image" Target="../media/image38.svg"/><Relationship Id="rId14" Type="http://schemas.openxmlformats.org/officeDocument/2006/relationships/image" Target="../media/image37.png"/><Relationship Id="rId13" Type="http://schemas.openxmlformats.org/officeDocument/2006/relationships/image" Target="../media/image36.svg"/><Relationship Id="rId12" Type="http://schemas.openxmlformats.org/officeDocument/2006/relationships/image" Target="../media/image35.png"/><Relationship Id="rId11" Type="http://schemas.openxmlformats.org/officeDocument/2006/relationships/image" Target="../media/image34.svg"/><Relationship Id="rId10" Type="http://schemas.openxmlformats.org/officeDocument/2006/relationships/image" Target="../media/image33.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0.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audio" Target="../media/audio2.wav"/><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png"/><Relationship Id="rId1"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icture backgroun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085" y="-73044"/>
            <a:ext cx="121659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2"/>
          <p:cNvSpPr/>
          <p:nvPr/>
        </p:nvSpPr>
        <p:spPr>
          <a:xfrm>
            <a:off x="434839" y="589075"/>
            <a:ext cx="7082927" cy="2839925"/>
          </a:xfrm>
          <a:custGeom>
            <a:avLst/>
            <a:gdLst>
              <a:gd name="connsiteX0" fmla="*/ 0 w 7082927"/>
              <a:gd name="connsiteY0" fmla="*/ 473330 h 2839925"/>
              <a:gd name="connsiteX1" fmla="*/ 473330 w 7082927"/>
              <a:gd name="connsiteY1" fmla="*/ 0 h 2839925"/>
              <a:gd name="connsiteX2" fmla="*/ 6609597 w 7082927"/>
              <a:gd name="connsiteY2" fmla="*/ 0 h 2839925"/>
              <a:gd name="connsiteX3" fmla="*/ 7082927 w 7082927"/>
              <a:gd name="connsiteY3" fmla="*/ 473330 h 2839925"/>
              <a:gd name="connsiteX4" fmla="*/ 7082927 w 7082927"/>
              <a:gd name="connsiteY4" fmla="*/ 2366595 h 2839925"/>
              <a:gd name="connsiteX5" fmla="*/ 6609597 w 7082927"/>
              <a:gd name="connsiteY5" fmla="*/ 2839925 h 2839925"/>
              <a:gd name="connsiteX6" fmla="*/ 473330 w 7082927"/>
              <a:gd name="connsiteY6" fmla="*/ 2839925 h 2839925"/>
              <a:gd name="connsiteX7" fmla="*/ 0 w 7082927"/>
              <a:gd name="connsiteY7" fmla="*/ 2366595 h 2839925"/>
              <a:gd name="connsiteX8" fmla="*/ 0 w 7082927"/>
              <a:gd name="connsiteY8" fmla="*/ 473330 h 283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2927" h="2839925" fill="none" extrusionOk="0">
                <a:moveTo>
                  <a:pt x="0" y="473330"/>
                </a:moveTo>
                <a:cubicBezTo>
                  <a:pt x="-16468" y="209253"/>
                  <a:pt x="228009" y="13160"/>
                  <a:pt x="473330" y="0"/>
                </a:cubicBezTo>
                <a:cubicBezTo>
                  <a:pt x="1781354" y="130954"/>
                  <a:pt x="5974965" y="43574"/>
                  <a:pt x="6609597" y="0"/>
                </a:cubicBezTo>
                <a:cubicBezTo>
                  <a:pt x="6877314" y="9711"/>
                  <a:pt x="7110037" y="245125"/>
                  <a:pt x="7082927" y="473330"/>
                </a:cubicBezTo>
                <a:cubicBezTo>
                  <a:pt x="6932488" y="1360765"/>
                  <a:pt x="7168806" y="1507295"/>
                  <a:pt x="7082927" y="2366595"/>
                </a:cubicBezTo>
                <a:cubicBezTo>
                  <a:pt x="7043632" y="2634461"/>
                  <a:pt x="6855168" y="2828994"/>
                  <a:pt x="6609597" y="2839925"/>
                </a:cubicBezTo>
                <a:cubicBezTo>
                  <a:pt x="4848080" y="2995122"/>
                  <a:pt x="2368634" y="3002945"/>
                  <a:pt x="473330" y="2839925"/>
                </a:cubicBezTo>
                <a:cubicBezTo>
                  <a:pt x="213702" y="2815786"/>
                  <a:pt x="-38512" y="2650496"/>
                  <a:pt x="0" y="2366595"/>
                </a:cubicBezTo>
                <a:cubicBezTo>
                  <a:pt x="64656" y="2149484"/>
                  <a:pt x="-17807" y="945815"/>
                  <a:pt x="0" y="473330"/>
                </a:cubicBezTo>
                <a:close/>
              </a:path>
              <a:path w="7082927" h="2839925" stroke="0" extrusionOk="0">
                <a:moveTo>
                  <a:pt x="0" y="473330"/>
                </a:moveTo>
                <a:cubicBezTo>
                  <a:pt x="-40082" y="187193"/>
                  <a:pt x="163597" y="18135"/>
                  <a:pt x="473330" y="0"/>
                </a:cubicBezTo>
                <a:cubicBezTo>
                  <a:pt x="2364993" y="132882"/>
                  <a:pt x="3726835" y="-84951"/>
                  <a:pt x="6609597" y="0"/>
                </a:cubicBezTo>
                <a:cubicBezTo>
                  <a:pt x="6842426" y="27914"/>
                  <a:pt x="7080109" y="227493"/>
                  <a:pt x="7082927" y="473330"/>
                </a:cubicBezTo>
                <a:cubicBezTo>
                  <a:pt x="7103114" y="1248893"/>
                  <a:pt x="7235407" y="2141487"/>
                  <a:pt x="7082927" y="2366595"/>
                </a:cubicBezTo>
                <a:cubicBezTo>
                  <a:pt x="7122385" y="2632689"/>
                  <a:pt x="6886065" y="2808942"/>
                  <a:pt x="6609597" y="2839925"/>
                </a:cubicBezTo>
                <a:cubicBezTo>
                  <a:pt x="3798504" y="2927564"/>
                  <a:pt x="2000412" y="2767246"/>
                  <a:pt x="473330" y="2839925"/>
                </a:cubicBezTo>
                <a:cubicBezTo>
                  <a:pt x="207113" y="2794116"/>
                  <a:pt x="-27498" y="2666223"/>
                  <a:pt x="0" y="2366595"/>
                </a:cubicBezTo>
                <a:cubicBezTo>
                  <a:pt x="-38581" y="2051765"/>
                  <a:pt x="63341" y="680526"/>
                  <a:pt x="0" y="473330"/>
                </a:cubicBezTo>
                <a:close/>
              </a:path>
            </a:pathLst>
          </a:custGeom>
          <a:solidFill>
            <a:schemeClr val="bg1">
              <a:alpha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en-US" altLang="zh-CN"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6 SVNClementine" panose="020F0502020204030203" pitchFamily="34" charset="0"/>
              <a:ea typeface="Microsoft YaHei" panose="020B0503020204020204" pitchFamily="34" charset="-122"/>
            </a:endParaRPr>
          </a:p>
        </p:txBody>
      </p:sp>
      <p:pic>
        <p:nvPicPr>
          <p:cNvPr id="2" name="Picture 1"/>
          <p:cNvPicPr>
            <a:picLocks noChangeAspect="1"/>
          </p:cNvPicPr>
          <p:nvPr/>
        </p:nvPicPr>
        <p:blipFill>
          <a:blip r:embed="rId2"/>
          <a:stretch>
            <a:fillRect/>
          </a:stretch>
        </p:blipFill>
        <p:spPr>
          <a:xfrm>
            <a:off x="244133" y="1033064"/>
            <a:ext cx="7559695" cy="23959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1673"/>
            <a:ext cx="12192000" cy="6854653"/>
          </a:xfrm>
          <a:prstGeom prst="rect">
            <a:avLst/>
          </a:prstGeom>
        </p:spPr>
      </p:pic>
      <p:sp>
        <p:nvSpPr>
          <p:cNvPr id="6" name="TextBox 3"/>
          <p:cNvSpPr txBox="1"/>
          <p:nvPr/>
        </p:nvSpPr>
        <p:spPr>
          <a:xfrm>
            <a:off x="3824785" y="502275"/>
            <a:ext cx="5074516" cy="2308324"/>
          </a:xfrm>
          <a:prstGeom prst="rect">
            <a:avLst/>
          </a:prstGeom>
          <a:noFill/>
        </p:spPr>
        <p:txBody>
          <a:bodyPr wrap="square" rtlCol="0">
            <a:spAutoFit/>
          </a:bodyPr>
          <a:lstStyle/>
          <a:p>
            <a:pPr algn="ctr"/>
            <a:r>
              <a:rPr lang="en-US" sz="7200" dirty="0">
                <a:solidFill>
                  <a:srgbClr val="FF2D2D"/>
                </a:solidFill>
                <a:effectLst>
                  <a:glow rad="127000">
                    <a:schemeClr val="bg1"/>
                  </a:glow>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CHIA SẺ TRƯỚC LỚP</a:t>
            </a:r>
            <a:endParaRPr lang="en-US" sz="7200" dirty="0">
              <a:solidFill>
                <a:srgbClr val="FF2D2D"/>
              </a:solidFill>
              <a:effectLst>
                <a:glow rad="127000">
                  <a:schemeClr val="bg1"/>
                </a:glow>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kids picking up trash in a park&#10;&#10;Description automatically generated with medium confidence"/>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 name="Rectangle: Rounded Corners 1"/>
          <p:cNvSpPr/>
          <p:nvPr/>
        </p:nvSpPr>
        <p:spPr>
          <a:xfrm>
            <a:off x="366948" y="274198"/>
            <a:ext cx="11458104" cy="6309604"/>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Rounded Corners 13"/>
          <p:cNvSpPr/>
          <p:nvPr/>
        </p:nvSpPr>
        <p:spPr>
          <a:xfrm>
            <a:off x="1867572" y="1849222"/>
            <a:ext cx="2338921" cy="1361778"/>
          </a:xfrm>
          <a:prstGeom prst="roundRect">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5400" b="1" i="0" u="none" strike="noStrike" kern="1200" cap="none" spc="0" normalizeH="0" baseline="0" noProof="0">
                <a:ln>
                  <a:noFill/>
                </a:ln>
                <a:solidFill>
                  <a:srgbClr val="FF0000"/>
                </a:solidFill>
                <a:effectLst/>
                <a:uLnTx/>
                <a:uFillTx/>
                <a:latin typeface="Aptos" panose="02110004020202020204"/>
                <a:ea typeface="+mn-ea"/>
                <a:cs typeface="+mn-cs"/>
              </a:rPr>
              <a:t>mẹ</a:t>
            </a:r>
            <a:endParaRPr kumimoji="0" lang="en-US" sz="40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Rounded Corners 4"/>
          <p:cNvSpPr/>
          <p:nvPr/>
        </p:nvSpPr>
        <p:spPr>
          <a:xfrm>
            <a:off x="4626537" y="1849221"/>
            <a:ext cx="2338921" cy="1361778"/>
          </a:xfrm>
          <a:prstGeom prst="roundRect">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5400" b="1" i="0" u="none" strike="noStrike" kern="1200" cap="none" spc="0" normalizeH="0" baseline="0" noProof="0">
                <a:ln>
                  <a:noFill/>
                </a:ln>
                <a:solidFill>
                  <a:srgbClr val="FF0000"/>
                </a:solidFill>
                <a:effectLst/>
                <a:uLnTx/>
                <a:uFillTx/>
                <a:latin typeface="Aptos" panose="02110004020202020204"/>
                <a:ea typeface="+mn-ea"/>
                <a:cs typeface="+mn-cs"/>
              </a:rPr>
              <a:t>bầm</a:t>
            </a:r>
            <a:endParaRPr kumimoji="0" lang="en-US" sz="40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Rounded Corners 5"/>
          <p:cNvSpPr/>
          <p:nvPr/>
        </p:nvSpPr>
        <p:spPr>
          <a:xfrm>
            <a:off x="7735244" y="1849221"/>
            <a:ext cx="2338921" cy="1361778"/>
          </a:xfrm>
          <a:prstGeom prst="roundRect">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lang="en-US" sz="5400" b="1">
                <a:solidFill>
                  <a:srgbClr val="FF0000"/>
                </a:solidFill>
                <a:latin typeface="Aptos" panose="02110004020202020204"/>
              </a:rPr>
              <a:t>má</a:t>
            </a:r>
            <a:endParaRPr kumimoji="0" lang="en-US" sz="40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Rounded Corners 6"/>
          <p:cNvSpPr/>
          <p:nvPr/>
        </p:nvSpPr>
        <p:spPr>
          <a:xfrm>
            <a:off x="868097" y="3662495"/>
            <a:ext cx="2338921" cy="1361778"/>
          </a:xfrm>
          <a:prstGeom prst="roundRect">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5400" b="1" i="0" u="none" strike="noStrike" kern="1200" cap="none" spc="0" normalizeH="0" baseline="0" noProof="0">
                <a:ln>
                  <a:noFill/>
                </a:ln>
                <a:solidFill>
                  <a:srgbClr val="0070C0"/>
                </a:solidFill>
                <a:effectLst/>
                <a:uLnTx/>
                <a:uFillTx/>
                <a:latin typeface="Aptos" panose="02110004020202020204"/>
                <a:ea typeface="+mn-ea"/>
                <a:cs typeface="+mn-cs"/>
              </a:rPr>
              <a:t>u</a:t>
            </a:r>
            <a:endParaRPr kumimoji="0" lang="en-US" sz="4000" b="0" i="0" u="none" strike="noStrike" kern="1200" cap="none" spc="0" normalizeH="0" baseline="0" noProof="0" dirty="0">
              <a:ln>
                <a:noFill/>
              </a:ln>
              <a:solidFill>
                <a:srgbClr val="0070C0"/>
              </a:solidFill>
              <a:effectLst/>
              <a:uLnTx/>
              <a:uFillTx/>
              <a:latin typeface="Aptos" panose="02110004020202020204"/>
              <a:ea typeface="+mn-ea"/>
              <a:cs typeface="+mn-cs"/>
            </a:endParaRPr>
          </a:p>
        </p:txBody>
      </p:sp>
      <p:sp>
        <p:nvSpPr>
          <p:cNvPr id="8" name="Rectangle: Rounded Corners 7"/>
          <p:cNvSpPr/>
          <p:nvPr/>
        </p:nvSpPr>
        <p:spPr>
          <a:xfrm>
            <a:off x="3555280" y="3662494"/>
            <a:ext cx="2338921" cy="1361778"/>
          </a:xfrm>
          <a:prstGeom prst="roundRect">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lang="en-US" sz="5400" b="1">
                <a:solidFill>
                  <a:srgbClr val="0070C0"/>
                </a:solidFill>
                <a:latin typeface="Aptos" panose="02110004020202020204"/>
              </a:rPr>
              <a:t>mạ</a:t>
            </a:r>
            <a:endParaRPr kumimoji="0" lang="en-US" sz="4000" b="0" i="0" u="none" strike="noStrike" kern="1200" cap="none" spc="0" normalizeH="0" baseline="0" noProof="0" dirty="0">
              <a:ln>
                <a:noFill/>
              </a:ln>
              <a:solidFill>
                <a:srgbClr val="0070C0"/>
              </a:solidFill>
              <a:effectLst/>
              <a:uLnTx/>
              <a:uFillTx/>
              <a:latin typeface="Aptos" panose="02110004020202020204"/>
            </a:endParaRPr>
          </a:p>
        </p:txBody>
      </p:sp>
      <p:sp>
        <p:nvSpPr>
          <p:cNvPr id="9" name="Rectangle: Rounded Corners 8"/>
          <p:cNvSpPr/>
          <p:nvPr/>
        </p:nvSpPr>
        <p:spPr>
          <a:xfrm>
            <a:off x="6346574" y="3662494"/>
            <a:ext cx="2338921" cy="1361778"/>
          </a:xfrm>
          <a:prstGeom prst="roundRect">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lang="en-US" sz="5400" b="1">
                <a:solidFill>
                  <a:srgbClr val="0070C0"/>
                </a:solidFill>
                <a:latin typeface="Aptos" panose="02110004020202020204"/>
              </a:rPr>
              <a:t>bu</a:t>
            </a:r>
            <a:endParaRPr kumimoji="0" lang="en-US" sz="4000" b="0" i="0" u="none" strike="noStrike" kern="1200" cap="none" spc="0" normalizeH="0" baseline="0" noProof="0" dirty="0">
              <a:ln>
                <a:noFill/>
              </a:ln>
              <a:solidFill>
                <a:srgbClr val="0070C0"/>
              </a:solidFill>
              <a:effectLst/>
              <a:uLnTx/>
              <a:uFillTx/>
              <a:latin typeface="Aptos" panose="02110004020202020204"/>
            </a:endParaRPr>
          </a:p>
        </p:txBody>
      </p:sp>
      <p:sp>
        <p:nvSpPr>
          <p:cNvPr id="10" name="Rectangle: Rounded Corners 9"/>
          <p:cNvSpPr/>
          <p:nvPr/>
        </p:nvSpPr>
        <p:spPr>
          <a:xfrm>
            <a:off x="9226097" y="3662494"/>
            <a:ext cx="2338921" cy="1361778"/>
          </a:xfrm>
          <a:prstGeom prst="roundRect">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lang="en-US" sz="5400" b="1">
                <a:solidFill>
                  <a:srgbClr val="0070C0"/>
                </a:solidFill>
                <a:latin typeface="Aptos" panose="02110004020202020204"/>
              </a:rPr>
              <a:t>mế</a:t>
            </a:r>
            <a:endParaRPr kumimoji="0" lang="en-US" sz="4000" b="0" i="0" u="none" strike="noStrike" kern="1200" cap="none" spc="0" normalizeH="0" baseline="0" noProof="0" dirty="0">
              <a:ln>
                <a:noFill/>
              </a:ln>
              <a:solidFill>
                <a:srgbClr val="0070C0"/>
              </a:solidFill>
              <a:effectLst/>
              <a:uLnTx/>
              <a:uFillTx/>
              <a:latin typeface="Aptos" panose="02110004020202020204"/>
            </a:endParaRPr>
          </a:p>
        </p:txBody>
      </p:sp>
      <p:sp>
        <p:nvSpPr>
          <p:cNvPr id="11" name="Rectangle: Rounded Corners 10"/>
          <p:cNvSpPr/>
          <p:nvPr/>
        </p:nvSpPr>
        <p:spPr>
          <a:xfrm>
            <a:off x="1590896" y="512383"/>
            <a:ext cx="9010207" cy="885343"/>
          </a:xfrm>
          <a:prstGeom prst="round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200" b="1">
                <a:solidFill>
                  <a:srgbClr val="7030A0"/>
                </a:solidFill>
                <a:latin typeface="Aptos" panose="02110004020202020204"/>
              </a:rPr>
              <a:t>Tìm thêm 2 – 3 từ đồng nghĩa với từ đã tìm được.</a:t>
            </a:r>
            <a:endParaRPr kumimoji="0" lang="en-US" sz="2000" b="0" i="0" u="none" strike="noStrike" kern="1200" cap="none" spc="0" normalizeH="0" baseline="0" noProof="0" dirty="0">
              <a:ln>
                <a:noFill/>
              </a:ln>
              <a:solidFill>
                <a:srgbClr val="7030A0"/>
              </a:solidFill>
              <a:effectLst/>
              <a:uLnTx/>
              <a:uFillTx/>
              <a:latin typeface="Aptos" panose="02110004020202020204"/>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6"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9276739"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1"/>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flipH="1">
            <a:off x="-3155339" y="-64645"/>
            <a:ext cx="9276739"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1"/>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3635641" y="262464"/>
            <a:ext cx="4920718" cy="2818229"/>
          </a:xfrm>
          <a:custGeom>
            <a:avLst/>
            <a:gdLst/>
            <a:ahLst/>
            <a:cxnLst/>
            <a:rect l="l" t="t" r="r" b="b"/>
            <a:pathLst>
              <a:path w="7381077" h="4227344">
                <a:moveTo>
                  <a:pt x="0" y="0"/>
                </a:moveTo>
                <a:lnTo>
                  <a:pt x="7381078" y="0"/>
                </a:lnTo>
                <a:lnTo>
                  <a:pt x="7381078" y="4227344"/>
                </a:lnTo>
                <a:lnTo>
                  <a:pt x="0" y="4227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4998873" y="4739501"/>
            <a:ext cx="3147253" cy="1636571"/>
          </a:xfrm>
          <a:custGeom>
            <a:avLst/>
            <a:gdLst/>
            <a:ahLst/>
            <a:cxnLst/>
            <a:rect l="l" t="t" r="r" b="b"/>
            <a:pathLst>
              <a:path w="4720879" h="2454857">
                <a:moveTo>
                  <a:pt x="0" y="0"/>
                </a:moveTo>
                <a:lnTo>
                  <a:pt x="4720879" y="0"/>
                </a:lnTo>
                <a:lnTo>
                  <a:pt x="4720879" y="2454857"/>
                </a:lnTo>
                <a:lnTo>
                  <a:pt x="0" y="24548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9751527" y="4739501"/>
            <a:ext cx="2165220" cy="1526480"/>
          </a:xfrm>
          <a:custGeom>
            <a:avLst/>
            <a:gdLst/>
            <a:ahLst/>
            <a:cxnLst/>
            <a:rect l="l" t="t" r="r" b="b"/>
            <a:pathLst>
              <a:path w="3247830" h="2289720">
                <a:moveTo>
                  <a:pt x="0" y="0"/>
                </a:moveTo>
                <a:lnTo>
                  <a:pt x="3247829" y="0"/>
                </a:lnTo>
                <a:lnTo>
                  <a:pt x="3247829" y="2289720"/>
                </a:lnTo>
                <a:lnTo>
                  <a:pt x="0" y="2289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376092" y="4681570"/>
            <a:ext cx="2163077" cy="1670977"/>
          </a:xfrm>
          <a:custGeom>
            <a:avLst/>
            <a:gdLst/>
            <a:ahLst/>
            <a:cxnLst/>
            <a:rect l="l" t="t" r="r" b="b"/>
            <a:pathLst>
              <a:path w="3244615" h="2506465">
                <a:moveTo>
                  <a:pt x="0" y="0"/>
                </a:moveTo>
                <a:lnTo>
                  <a:pt x="3244615" y="0"/>
                </a:lnTo>
                <a:lnTo>
                  <a:pt x="3244615" y="2506465"/>
                </a:lnTo>
                <a:lnTo>
                  <a:pt x="0" y="2506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2453540" y="3721729"/>
            <a:ext cx="1430506" cy="2630816"/>
          </a:xfrm>
          <a:custGeom>
            <a:avLst/>
            <a:gdLst/>
            <a:ahLst/>
            <a:cxnLst/>
            <a:rect l="l" t="t" r="r" b="b"/>
            <a:pathLst>
              <a:path w="2145759" h="3946224">
                <a:moveTo>
                  <a:pt x="0" y="0"/>
                </a:moveTo>
                <a:lnTo>
                  <a:pt x="2145760" y="0"/>
                </a:lnTo>
                <a:lnTo>
                  <a:pt x="2145760" y="3946225"/>
                </a:lnTo>
                <a:lnTo>
                  <a:pt x="0" y="39462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8242388" y="4826875"/>
            <a:ext cx="1350389" cy="1345325"/>
          </a:xfrm>
          <a:custGeom>
            <a:avLst/>
            <a:gdLst/>
            <a:ahLst/>
            <a:cxnLst/>
            <a:rect l="l" t="t" r="r" b="b"/>
            <a:pathLst>
              <a:path w="2025584" h="2017988">
                <a:moveTo>
                  <a:pt x="0" y="0"/>
                </a:moveTo>
                <a:lnTo>
                  <a:pt x="2025584" y="0"/>
                </a:lnTo>
                <a:lnTo>
                  <a:pt x="2025584" y="2017988"/>
                </a:lnTo>
                <a:lnTo>
                  <a:pt x="0" y="2017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a:off x="3884046" y="4806099"/>
            <a:ext cx="952998" cy="1546447"/>
          </a:xfrm>
          <a:custGeom>
            <a:avLst/>
            <a:gdLst/>
            <a:ahLst/>
            <a:cxnLst/>
            <a:rect l="l" t="t" r="r" b="b"/>
            <a:pathLst>
              <a:path w="1429497" h="2319670">
                <a:moveTo>
                  <a:pt x="0" y="0"/>
                </a:moveTo>
                <a:lnTo>
                  <a:pt x="1429497" y="0"/>
                </a:lnTo>
                <a:lnTo>
                  <a:pt x="1429497" y="2319671"/>
                </a:lnTo>
                <a:lnTo>
                  <a:pt x="0" y="23196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rot="2099990">
            <a:off x="7974789" y="763455"/>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rot="-1503479">
            <a:off x="8662418" y="2461273"/>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p:nvPr/>
        </p:nvSpPr>
        <p:spPr>
          <a:xfrm rot="-1965373">
            <a:off x="2222031" y="209683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6"/>
          <p:cNvSpPr/>
          <p:nvPr/>
        </p:nvSpPr>
        <p:spPr>
          <a:xfrm rot="2842188">
            <a:off x="2997456" y="155756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p:nvPr/>
        </p:nvSpPr>
        <p:spPr>
          <a:xfrm rot="683588">
            <a:off x="8664699" y="157225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
          <p:cNvSpPr/>
          <p:nvPr/>
        </p:nvSpPr>
        <p:spPr>
          <a:xfrm rot="871761">
            <a:off x="9221514" y="2903425"/>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p:nvPr/>
        </p:nvSpPr>
        <p:spPr>
          <a:xfrm rot="2099990">
            <a:off x="2882464" y="277500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0"/>
          <p:cNvSpPr/>
          <p:nvPr/>
        </p:nvSpPr>
        <p:spPr>
          <a:xfrm rot="-1503479">
            <a:off x="3593910" y="77927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p:nvPr/>
        </p:nvSpPr>
        <p:spPr>
          <a:xfrm rot="2099990">
            <a:off x="9627189" y="215021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2"/>
          <p:cNvSpPr/>
          <p:nvPr/>
        </p:nvSpPr>
        <p:spPr>
          <a:xfrm rot="-1503479">
            <a:off x="9425014" y="74763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p:nvPr/>
        </p:nvSpPr>
        <p:spPr>
          <a:xfrm rot="1855390">
            <a:off x="2162084" y="795093"/>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4"/>
          <p:cNvSpPr/>
          <p:nvPr/>
        </p:nvSpPr>
        <p:spPr>
          <a:xfrm rot="-1503479">
            <a:off x="1753009" y="2727572"/>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3"/>
          <p:cNvSpPr txBox="1"/>
          <p:nvPr/>
        </p:nvSpPr>
        <p:spPr>
          <a:xfrm>
            <a:off x="587703" y="1487885"/>
            <a:ext cx="1106739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Luyện</a:t>
            </a:r>
            <a:r>
              <a:rPr kumimoji="0" lang="en-US" sz="8800" b="0" i="0" u="none" strike="noStrike" kern="1200" cap="none" spc="0" normalizeH="0" noProof="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 tập sử dụng</a:t>
            </a:r>
            <a:endParaRPr kumimoji="0" lang="en-US" sz="8800" b="0" i="0" u="none" strike="noStrike" kern="1200" cap="none" spc="0" normalizeH="0" noProof="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noProof="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 từ</a:t>
            </a:r>
            <a:r>
              <a:rPr kumimoji="0" lang="en-US" sz="8800" b="0" i="0" u="none" strike="noStrike" kern="1200" cap="none" spc="0" normalizeH="0" baseline="0" noProof="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 đồng nghĩa</a:t>
            </a:r>
            <a:endParaRPr kumimoji="0" lang="en-US" sz="8800" b="0" i="0" u="none" strike="noStrike" kern="1200" cap="none" spc="0" normalizeH="0" baseline="0" noProof="0" dirty="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00" fill="hold"/>
                                        <p:tgtEl>
                                          <p:spTgt spid="25"/>
                                        </p:tgtEl>
                                        <p:attrNameLst>
                                          <p:attrName>ppt_w</p:attrName>
                                        </p:attrNameLst>
                                      </p:cBhvr>
                                      <p:tavLst>
                                        <p:tav tm="0">
                                          <p:val>
                                            <p:fltVal val="0"/>
                                          </p:val>
                                        </p:tav>
                                        <p:tav tm="100000">
                                          <p:val>
                                            <p:strVal val="#ppt_w"/>
                                          </p:val>
                                        </p:tav>
                                      </p:tavLst>
                                    </p:anim>
                                    <p:anim calcmode="lin" valueType="num">
                                      <p:cBhvr>
                                        <p:cTn id="8" dur="700" fill="hold"/>
                                        <p:tgtEl>
                                          <p:spTgt spid="25"/>
                                        </p:tgtEl>
                                        <p:attrNameLst>
                                          <p:attrName>ppt_h</p:attrName>
                                        </p:attrNameLst>
                                      </p:cBhvr>
                                      <p:tavLst>
                                        <p:tav tm="0">
                                          <p:val>
                                            <p:fltVal val="0"/>
                                          </p:val>
                                        </p:tav>
                                        <p:tav tm="100000">
                                          <p:val>
                                            <p:strVal val="#ppt_h"/>
                                          </p:val>
                                        </p:tav>
                                      </p:tavLst>
                                    </p:anim>
                                    <p:animEffect transition="in" filter="fade">
                                      <p:cBhvr>
                                        <p:cTn id="9" dur="700"/>
                                        <p:tgtEl>
                                          <p:spTgt spid="25"/>
                                        </p:tgtEl>
                                      </p:cBhvr>
                                    </p:animEffect>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p:cNvSpPr/>
          <p:nvPr/>
        </p:nvSpPr>
        <p:spPr>
          <a:xfrm>
            <a:off x="381000" y="496618"/>
            <a:ext cx="11114690" cy="885343"/>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28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2.</a:t>
            </a:r>
            <a:r>
              <a:rPr kumimoji="0" lang="en-US" sz="28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 </a:t>
            </a:r>
            <a:r>
              <a:rPr kumimoji="0" lang="vi-VN" sz="28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Trong mỗi đoạn văn của các bạn học sinh viết dưới đây có từ dùng lặp lại. Đọc từng đoạn văn và thực hiện yêu cầu:</a:t>
            </a:r>
            <a:endParaRPr kumimoji="0" lang="vi-VN" sz="28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endParaRPr>
          </a:p>
        </p:txBody>
      </p:sp>
      <p:sp>
        <p:nvSpPr>
          <p:cNvPr id="5" name="Rectangle: Rounded Corners 4"/>
          <p:cNvSpPr/>
          <p:nvPr/>
        </p:nvSpPr>
        <p:spPr>
          <a:xfrm>
            <a:off x="524603" y="1654877"/>
            <a:ext cx="11114690" cy="4588268"/>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defRPr/>
            </a:pPr>
            <a:r>
              <a:rPr kumimoji="0" lang="en-US" sz="320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a.</a:t>
            </a:r>
            <a:r>
              <a:rPr kumimoji="0" lang="en-US"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a:t>
            </a:r>
            <a:r>
              <a:rPr kumimoji="0" lang="vi-VN"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Chúng tôi theo chân những người dẫn đường. Trên đầu là bầu trời</a:t>
            </a:r>
            <a:r>
              <a:rPr kumimoji="0" lang="en-US"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a:t>
            </a:r>
            <a:r>
              <a:rPr kumimoji="0" lang="vi-VN"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xanh bát ngát, không một gợn mây. Bên trái là những cánh đồng lúa bát ngát trải dài về phía biển.</a:t>
            </a:r>
            <a:endParaRPr kumimoji="0" lang="vi-VN"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spcBef>
                <a:spcPts val="0"/>
              </a:spcBef>
              <a:spcAft>
                <a:spcPts val="0"/>
              </a:spcAft>
              <a:buClrTx/>
              <a:buSzTx/>
              <a:buFontTx/>
              <a:buNone/>
              <a:defRPr/>
            </a:pPr>
            <a:r>
              <a:rPr kumimoji="0" lang="vi-VN" sz="320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b. </a:t>
            </a:r>
            <a:r>
              <a:rPr kumimoji="0" lang="vi-VN"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Người Việt Nam ở đâu cũng vậy, luôn có ý thức sẻ chia, giúp đỡ lẫn nhau. Mỗi khi có ai gặp khó khăn, mọi người đều sẵn sàng giúp đỡ.</a:t>
            </a:r>
            <a:endParaRPr kumimoji="0" lang="vi-VN"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spcBef>
                <a:spcPts val="0"/>
              </a:spcBef>
              <a:spcAft>
                <a:spcPts val="0"/>
              </a:spcAft>
              <a:buClrTx/>
              <a:buSzTx/>
              <a:buFontTx/>
              <a:buNone/>
              <a:defRPr/>
            </a:pPr>
            <a:r>
              <a:rPr kumimoji="0" lang="vi-VN" sz="320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c. </a:t>
            </a:r>
            <a:r>
              <a:rPr kumimoji="0" lang="vi-VN"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Cần Thơ “gạo trắng nước trong” là quê hương của tôi. Dù có đi đâu, tôi cũng luôn nhớ về quê hương yêu dấu của mình.</a:t>
            </a:r>
            <a:endParaRPr kumimoji="0" lang="vi-VN"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Tree>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Rounded Corners 1"/>
          <p:cNvSpPr/>
          <p:nvPr/>
        </p:nvSpPr>
        <p:spPr>
          <a:xfrm>
            <a:off x="1344264" y="409401"/>
            <a:ext cx="9344611" cy="2633344"/>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defRPr/>
            </a:pPr>
            <a:r>
              <a:rPr kumimoji="0" lang="en-US"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Chỉ ra từ dùng lặp lại trong từng đoạn văn.</a:t>
            </a:r>
            <a:endParaRPr kumimoji="0" lang="en-US"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spcBef>
                <a:spcPts val="0"/>
              </a:spcBef>
              <a:spcAft>
                <a:spcPts val="0"/>
              </a:spcAft>
              <a:buClrTx/>
              <a:buSzTx/>
              <a:buFontTx/>
              <a:buNone/>
              <a:defRPr/>
            </a:pPr>
            <a:r>
              <a:rPr kumimoji="0" lang="en-US"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Giúp các bạn thay một trong hai từ đó bằng một từ đồng nghĩa. </a:t>
            </a:r>
            <a:endParaRPr kumimoji="0" lang="en-US"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spcBef>
                <a:spcPts val="0"/>
              </a:spcBef>
              <a:spcAft>
                <a:spcPts val="0"/>
              </a:spcAft>
              <a:buClrTx/>
              <a:buSzTx/>
              <a:buFontTx/>
              <a:buNone/>
              <a:defRPr/>
            </a:pPr>
            <a:r>
              <a:rPr kumimoji="0" lang="en-US"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Nhận xét về cách diễn đạt trong các đoạn văn sau khi thay thế từ ngữ.</a:t>
            </a:r>
            <a:endParaRPr kumimoji="0" lang="vi-VN"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pic>
        <p:nvPicPr>
          <p:cNvPr id="3" name="Picture 2" descr="A picture containing cartoon, drawing, illustration, sketch&#10;&#10;Description automatically generated"/>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3331" l="9994" r="89942">
                        <a14:foregroundMark x1="30660" y1="27971" x2="46734" y2="48504"/>
                        <a14:foregroundMark x1="46734" y1="48504" x2="51197" y2="60388"/>
                        <a14:foregroundMark x1="51197" y1="60388" x2="46475" y2="66815"/>
                        <a14:foregroundMark x1="46475" y1="66815" x2="50809" y2="72191"/>
                        <a14:foregroundMark x1="50809" y1="72191" x2="55821" y2="90097"/>
                        <a14:foregroundMark x1="55821" y1="90097" x2="48803" y2="91754"/>
                        <a14:foregroundMark x1="48803" y1="91754" x2="48900" y2="90986"/>
                        <a14:foregroundMark x1="28622" y1="34640" x2="35479" y2="28375"/>
                        <a14:foregroundMark x1="35479" y1="28375" x2="35479" y2="28375"/>
                        <a14:foregroundMark x1="52361" y1="63864" x2="52361" y2="70089"/>
                        <a14:foregroundMark x1="47186" y1="93775" x2="55530" y2="93331"/>
                        <a14:foregroundMark x1="55530" y1="93331" x2="55627" y2="93331"/>
                      </a14:backgroundRemoval>
                    </a14:imgEffect>
                  </a14:imgLayer>
                </a14:imgProps>
              </a:ext>
              <a:ext uri="{28A0092B-C50C-407E-A947-70E740481C1C}">
                <a14:useLocalDpi xmlns:a14="http://schemas.microsoft.com/office/drawing/2010/main" val="0"/>
              </a:ext>
            </a:extLst>
          </a:blip>
          <a:stretch>
            <a:fillRect/>
          </a:stretch>
        </p:blipFill>
        <p:spPr>
          <a:xfrm>
            <a:off x="6338139" y="2879903"/>
            <a:ext cx="4286250" cy="3429000"/>
          </a:xfrm>
          <a:prstGeom prst="rect">
            <a:avLst/>
          </a:prstGeom>
        </p:spPr>
      </p:pic>
      <p:sp>
        <p:nvSpPr>
          <p:cNvPr id="8" name="Hộp Văn bản 14"/>
          <p:cNvSpPr txBox="1"/>
          <p:nvPr/>
        </p:nvSpPr>
        <p:spPr>
          <a:xfrm>
            <a:off x="-523003" y="3719905"/>
            <a:ext cx="8801181" cy="1323439"/>
          </a:xfrm>
          <a:prstGeom prst="rect">
            <a:avLst/>
          </a:prstGeom>
          <a:noFill/>
        </p:spPr>
        <p:txBody>
          <a:bodyPr wrap="square">
            <a:spAutoFit/>
          </a:bodyPr>
          <a:lstStyle/>
          <a:p>
            <a:pPr algn="ctr"/>
            <a:r>
              <a:rPr lang="en-US" sz="8000" b="1">
                <a:ln w="28575">
                  <a:solidFill>
                    <a:srgbClr val="0070C0"/>
                  </a:solidFill>
                </a:ln>
                <a:solidFill>
                  <a:srgbClr val="FF0000"/>
                </a:solidFill>
                <a:latin typeface="SVN-ARCO Typography" panose="020B0603050302020204" pitchFamily="34" charset="2"/>
              </a:rPr>
              <a:t>Làm vào VBT</a:t>
            </a:r>
            <a:endParaRPr lang="vi-VN" sz="8000" b="1" dirty="0">
              <a:ln w="28575">
                <a:solidFill>
                  <a:srgbClr val="0070C0"/>
                </a:solidFill>
              </a:ln>
              <a:solidFill>
                <a:srgbClr val="FF0000"/>
              </a:solidFill>
              <a:latin typeface="SVN-ARCO Typography" panose="020B0603050302020204" pitchFamily="34" charset="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1673"/>
            <a:ext cx="12192000" cy="6854653"/>
          </a:xfrm>
          <a:prstGeom prst="rect">
            <a:avLst/>
          </a:prstGeom>
        </p:spPr>
      </p:pic>
      <p:sp>
        <p:nvSpPr>
          <p:cNvPr id="6" name="TextBox 3"/>
          <p:cNvSpPr txBox="1"/>
          <p:nvPr/>
        </p:nvSpPr>
        <p:spPr>
          <a:xfrm>
            <a:off x="3824785" y="502275"/>
            <a:ext cx="507451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CHIA SẺ TRƯỚC LỚP</a:t>
            </a:r>
            <a:endParaRPr kumimoji="0" lang="en-US" sz="7200" b="0" i="0" u="none" strike="noStrike" kern="1200" cap="none" spc="0" normalizeH="0" baseline="0" noProof="0" dirty="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p:cNvSpPr/>
          <p:nvPr/>
        </p:nvSpPr>
        <p:spPr>
          <a:xfrm>
            <a:off x="753660" y="456697"/>
            <a:ext cx="10684680" cy="2191909"/>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Chúng tôi theo chân những người dẫn đường. Trên đầu là bầu trời</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xanh bát ngát, không một gợn mây. Bên trái là những cánh đồng lúa bát ngát trải dài về phía biển.</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Rounded Corners 1"/>
          <p:cNvSpPr/>
          <p:nvPr/>
        </p:nvSpPr>
        <p:spPr>
          <a:xfrm>
            <a:off x="4710807" y="1217256"/>
            <a:ext cx="1800354" cy="670790"/>
          </a:xfrm>
          <a:prstGeom prst="roundRect">
            <a:avLst/>
          </a:prstGeom>
          <a:noFill/>
          <a:ln w="28575">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bát ngát</a:t>
            </a:r>
            <a:endPar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Rectangle: Rounded Corners 3"/>
          <p:cNvSpPr/>
          <p:nvPr/>
        </p:nvSpPr>
        <p:spPr>
          <a:xfrm>
            <a:off x="5874830" y="1713365"/>
            <a:ext cx="1800354" cy="670790"/>
          </a:xfrm>
          <a:prstGeom prst="roundRect">
            <a:avLst/>
          </a:prstGeom>
          <a:noFill/>
          <a:ln w="28575">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bát ngát</a:t>
            </a:r>
            <a:endPar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Arrow: Right 5"/>
          <p:cNvSpPr/>
          <p:nvPr/>
        </p:nvSpPr>
        <p:spPr>
          <a:xfrm>
            <a:off x="520262" y="3168869"/>
            <a:ext cx="945931" cy="52026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168821" y="3950418"/>
            <a:ext cx="9551731" cy="1429186"/>
          </a:xfrm>
          <a:prstGeom prst="roundRect">
            <a:avLst/>
          </a:prstGeom>
          <a:no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Có thể thay từ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bát ngát</a:t>
            </a:r>
            <a:r>
              <a:rPr kumimoji="0" lang="en-US" sz="3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bằng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bao la, mệnh mông</a:t>
            </a:r>
            <a:r>
              <a:rPr kumimoji="0" lang="en-US" sz="3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r>
            <a:endParaRPr kumimoji="0" lang="vi-VN" sz="3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8" name="Rectangle: Rounded Corners 7"/>
          <p:cNvSpPr/>
          <p:nvPr/>
        </p:nvSpPr>
        <p:spPr>
          <a:xfrm>
            <a:off x="615940" y="3830268"/>
            <a:ext cx="10960119" cy="2191909"/>
          </a:xfrm>
          <a:prstGeom prst="roundRect">
            <a:avLst/>
          </a:prstGeom>
          <a:solidFill>
            <a:schemeClr val="bg1"/>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Chúng tôi theo chân những người dẫn đường. Trên đầu là bầu trời</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xanh </a:t>
            </a: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bát ngát</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không một gợn mây. Bên trái là những cánh đồng lúa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mênh mông</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trải dài về phía biển.</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p:cNvSpPr/>
          <p:nvPr/>
        </p:nvSpPr>
        <p:spPr>
          <a:xfrm>
            <a:off x="615940" y="3844241"/>
            <a:ext cx="10960119" cy="2191909"/>
          </a:xfrm>
          <a:prstGeom prst="roundRect">
            <a:avLst/>
          </a:prstGeom>
          <a:solidFill>
            <a:schemeClr val="bg1"/>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Chúng tôi theo chân những người dẫn đường. Trên đầu là bầu trời</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xanh </a:t>
            </a: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bát ngát</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không một gợn mây. Bên trái là những cánh đồng lúa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bao la</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trải dài về phía biển.</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p:cNvSpPr/>
          <p:nvPr/>
        </p:nvSpPr>
        <p:spPr>
          <a:xfrm>
            <a:off x="753660" y="456697"/>
            <a:ext cx="10684680" cy="2191909"/>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Người Việt Nam ở đâu cũng vậy, luôn có ý thức sẻ chia, giúp đỡ lẫn nhau. Mỗi khi có ai gặp khó khăn, mọi người đều sẵn sàng giúp đỡ.</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Rounded Corners 1"/>
          <p:cNvSpPr/>
          <p:nvPr/>
        </p:nvSpPr>
        <p:spPr>
          <a:xfrm>
            <a:off x="1841484" y="1217256"/>
            <a:ext cx="1800354" cy="670790"/>
          </a:xfrm>
          <a:prstGeom prst="roundRect">
            <a:avLst/>
          </a:prstGeom>
          <a:noFill/>
          <a:ln w="28575">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FF0000"/>
                </a:solidFill>
                <a:cs typeface="Arial" panose="020B0604020202020204" pitchFamily="34" charset="0"/>
              </a:rPr>
              <a:t>giúp đỡ</a:t>
            </a:r>
            <a:endParaRPr lang="vi-VN" sz="3200">
              <a:solidFill>
                <a:srgbClr val="FF0000"/>
              </a:solidFill>
              <a:cs typeface="Arial" panose="020B0604020202020204" pitchFamily="34" charset="0"/>
            </a:endParaRPr>
          </a:p>
        </p:txBody>
      </p:sp>
      <p:sp>
        <p:nvSpPr>
          <p:cNvPr id="4" name="Rectangle: Rounded Corners 3"/>
          <p:cNvSpPr/>
          <p:nvPr/>
        </p:nvSpPr>
        <p:spPr>
          <a:xfrm>
            <a:off x="4566293" y="1708672"/>
            <a:ext cx="1800354" cy="670790"/>
          </a:xfrm>
          <a:prstGeom prst="roundRect">
            <a:avLst/>
          </a:prstGeom>
          <a:noFill/>
          <a:ln w="28575">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FF0000"/>
                </a:solidFill>
                <a:cs typeface="Arial" panose="020B0604020202020204" pitchFamily="34" charset="0"/>
              </a:rPr>
              <a:t>giúp đỡ</a:t>
            </a:r>
            <a:endParaRPr lang="vi-VN" sz="3200">
              <a:solidFill>
                <a:srgbClr val="FF0000"/>
              </a:solidFill>
              <a:cs typeface="Arial" panose="020B0604020202020204" pitchFamily="34" charset="0"/>
            </a:endParaRPr>
          </a:p>
        </p:txBody>
      </p:sp>
      <p:sp>
        <p:nvSpPr>
          <p:cNvPr id="6" name="Arrow: Right 5"/>
          <p:cNvSpPr/>
          <p:nvPr/>
        </p:nvSpPr>
        <p:spPr>
          <a:xfrm>
            <a:off x="520262" y="3168869"/>
            <a:ext cx="945931" cy="52026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6"/>
          <p:cNvSpPr/>
          <p:nvPr/>
        </p:nvSpPr>
        <p:spPr>
          <a:xfrm>
            <a:off x="1168821" y="3950418"/>
            <a:ext cx="10529193" cy="1429186"/>
          </a:xfrm>
          <a:prstGeom prst="roundRect">
            <a:avLst/>
          </a:prstGeom>
          <a:no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Có thể thay từ </a:t>
            </a:r>
            <a:r>
              <a:rPr lang="en-US" sz="3200">
                <a:solidFill>
                  <a:srgbClr val="FF0000"/>
                </a:solidFill>
                <a:latin typeface="Arial" panose="020B0604020202020204" pitchFamily="34" charset="0"/>
                <a:cs typeface="Arial" panose="020B0604020202020204" pitchFamily="34" charset="0"/>
              </a:rPr>
              <a:t>giúp đỡ</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bằng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chia sẻ,</a:t>
            </a:r>
            <a:r>
              <a:rPr kumimoji="0" lang="en-US" sz="32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tương trợ, hỗ trợ</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p:cNvSpPr/>
          <p:nvPr/>
        </p:nvSpPr>
        <p:spPr>
          <a:xfrm>
            <a:off x="753660" y="3631437"/>
            <a:ext cx="10960119" cy="2191909"/>
          </a:xfrm>
          <a:prstGeom prst="roundRect">
            <a:avLst/>
          </a:prstGeom>
          <a:solidFill>
            <a:schemeClr val="bg1"/>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cs typeface="Arial" panose="020B0604020202020204" pitchFamily="34" charset="0"/>
              </a:rPr>
              <a:t>b. </a:t>
            </a:r>
            <a:r>
              <a:rPr lang="vi-VN" sz="3200">
                <a:solidFill>
                  <a:prstClr val="black"/>
                </a:solidFill>
                <a:cs typeface="Arial" panose="020B0604020202020204" pitchFamily="34" charset="0"/>
              </a:rPr>
              <a:t>Người Việt Nam ở đâu cũng vậy, luôn có ý thức sẻ chia, </a:t>
            </a:r>
            <a:r>
              <a:rPr lang="vi-VN" sz="3200">
                <a:solidFill>
                  <a:srgbClr val="FF0000"/>
                </a:solidFill>
                <a:cs typeface="Arial" panose="020B0604020202020204" pitchFamily="34" charset="0"/>
              </a:rPr>
              <a:t>giúp đỡ</a:t>
            </a:r>
            <a:r>
              <a:rPr lang="vi-VN" sz="3200">
                <a:solidFill>
                  <a:prstClr val="black"/>
                </a:solidFill>
                <a:cs typeface="Arial" panose="020B0604020202020204" pitchFamily="34" charset="0"/>
              </a:rPr>
              <a:t> lẫn nhau. Mỗi khi có ai gặp khó khăn, mọi người đều sẵn sàng </a:t>
            </a:r>
            <a:r>
              <a:rPr lang="en-US" sz="3200">
                <a:solidFill>
                  <a:srgbClr val="FF0000"/>
                </a:solidFill>
                <a:cs typeface="Arial" panose="020B0604020202020204" pitchFamily="34" charset="0"/>
              </a:rPr>
              <a:t>tương trợ</a:t>
            </a:r>
            <a:r>
              <a:rPr lang="vi-VN" sz="3200">
                <a:solidFill>
                  <a:prstClr val="black"/>
                </a:solidFill>
                <a:cs typeface="Arial" panose="020B0604020202020204" pitchFamily="34" charset="0"/>
              </a:rPr>
              <a:t>.</a:t>
            </a:r>
            <a:endParaRPr lang="vi-VN" sz="3200">
              <a:solidFill>
                <a:prstClr val="black"/>
              </a:solidFill>
              <a:cs typeface="Arial" panose="020B0604020202020204" pitchFamily="34" charset="0"/>
            </a:endParaRPr>
          </a:p>
        </p:txBody>
      </p:sp>
      <p:sp>
        <p:nvSpPr>
          <p:cNvPr id="3" name="Rectangle: Rounded Corners 2"/>
          <p:cNvSpPr/>
          <p:nvPr/>
        </p:nvSpPr>
        <p:spPr>
          <a:xfrm>
            <a:off x="753660" y="3641082"/>
            <a:ext cx="10960119" cy="2191909"/>
          </a:xfrm>
          <a:prstGeom prst="roundRect">
            <a:avLst/>
          </a:prstGeom>
          <a:solidFill>
            <a:schemeClr val="bg1"/>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cs typeface="Arial" panose="020B0604020202020204" pitchFamily="34" charset="0"/>
              </a:rPr>
              <a:t>b. </a:t>
            </a:r>
            <a:r>
              <a:rPr lang="vi-VN" sz="3200">
                <a:solidFill>
                  <a:prstClr val="black"/>
                </a:solidFill>
                <a:cs typeface="Arial" panose="020B0604020202020204" pitchFamily="34" charset="0"/>
              </a:rPr>
              <a:t>Người Việt Nam ở đâu cũng vậy, luôn có ý thức sẻ chia, </a:t>
            </a:r>
            <a:r>
              <a:rPr lang="vi-VN" sz="3200">
                <a:solidFill>
                  <a:srgbClr val="FF0000"/>
                </a:solidFill>
                <a:cs typeface="Arial" panose="020B0604020202020204" pitchFamily="34" charset="0"/>
              </a:rPr>
              <a:t>giúp đỡ</a:t>
            </a:r>
            <a:r>
              <a:rPr lang="vi-VN" sz="3200">
                <a:solidFill>
                  <a:prstClr val="black"/>
                </a:solidFill>
                <a:cs typeface="Arial" panose="020B0604020202020204" pitchFamily="34" charset="0"/>
              </a:rPr>
              <a:t> lẫn nhau. Mỗi khi có ai gặp khó khăn, mọi người đều sẵn sàng </a:t>
            </a:r>
            <a:r>
              <a:rPr lang="en-US" sz="3200">
                <a:solidFill>
                  <a:srgbClr val="FF0000"/>
                </a:solidFill>
                <a:cs typeface="Arial" panose="020B0604020202020204" pitchFamily="34" charset="0"/>
              </a:rPr>
              <a:t>hỗ trợ</a:t>
            </a:r>
            <a:r>
              <a:rPr lang="vi-VN" sz="3200">
                <a:solidFill>
                  <a:prstClr val="black"/>
                </a:solidFill>
                <a:cs typeface="Arial" panose="020B0604020202020204" pitchFamily="34" charset="0"/>
              </a:rPr>
              <a:t>.</a:t>
            </a:r>
            <a:endParaRPr lang="vi-VN" sz="3200">
              <a:solidFill>
                <a:prstClr val="black"/>
              </a:solidFill>
              <a:cs typeface="Arial" panose="020B0604020202020204" pitchFamily="34" charset="0"/>
            </a:endParaRPr>
          </a:p>
        </p:txBody>
      </p:sp>
      <p:sp>
        <p:nvSpPr>
          <p:cNvPr id="10" name="Rectangle: Rounded Corners 9"/>
          <p:cNvSpPr/>
          <p:nvPr/>
        </p:nvSpPr>
        <p:spPr>
          <a:xfrm>
            <a:off x="781025" y="3631437"/>
            <a:ext cx="10960119" cy="2191909"/>
          </a:xfrm>
          <a:prstGeom prst="roundRect">
            <a:avLst/>
          </a:prstGeom>
          <a:solidFill>
            <a:schemeClr val="bg1"/>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cs typeface="Arial" panose="020B0604020202020204" pitchFamily="34" charset="0"/>
              </a:rPr>
              <a:t>b. </a:t>
            </a:r>
            <a:r>
              <a:rPr lang="vi-VN" sz="3200">
                <a:solidFill>
                  <a:prstClr val="black"/>
                </a:solidFill>
                <a:cs typeface="Arial" panose="020B0604020202020204" pitchFamily="34" charset="0"/>
              </a:rPr>
              <a:t>Người Việt Nam ở đâu cũng vậy, luôn có ý thức sẻ chia, </a:t>
            </a:r>
            <a:r>
              <a:rPr lang="vi-VN" sz="3200">
                <a:solidFill>
                  <a:srgbClr val="FF0000"/>
                </a:solidFill>
                <a:cs typeface="Arial" panose="020B0604020202020204" pitchFamily="34" charset="0"/>
              </a:rPr>
              <a:t>giúp đỡ</a:t>
            </a:r>
            <a:r>
              <a:rPr lang="vi-VN" sz="3200">
                <a:solidFill>
                  <a:prstClr val="black"/>
                </a:solidFill>
                <a:cs typeface="Arial" panose="020B0604020202020204" pitchFamily="34" charset="0"/>
              </a:rPr>
              <a:t> lẫn nhau. Mỗi khi có ai gặp khó khăn, mọi người đều sẵn sàng </a:t>
            </a:r>
            <a:r>
              <a:rPr lang="en-US" sz="3200">
                <a:solidFill>
                  <a:srgbClr val="FF0000"/>
                </a:solidFill>
                <a:cs typeface="Arial" panose="020B0604020202020204" pitchFamily="34" charset="0"/>
              </a:rPr>
              <a:t>chia sẻ</a:t>
            </a:r>
            <a:r>
              <a:rPr lang="vi-VN" sz="3200">
                <a:solidFill>
                  <a:prstClr val="black"/>
                </a:solidFill>
                <a:cs typeface="Arial" panose="020B0604020202020204" pitchFamily="34" charset="0"/>
              </a:rPr>
              <a:t>.</a:t>
            </a:r>
            <a:endParaRPr lang="vi-VN" sz="3200">
              <a:solidFill>
                <a:prstClr val="black"/>
              </a:solidFill>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P spid="9" grpId="0" animBg="1"/>
      <p:bldP spid="3"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p:cNvSpPr/>
          <p:nvPr/>
        </p:nvSpPr>
        <p:spPr>
          <a:xfrm>
            <a:off x="753660" y="456697"/>
            <a:ext cx="10684680" cy="2191909"/>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cs typeface="Arial" panose="020B0604020202020204" pitchFamily="34" charset="0"/>
              </a:rPr>
              <a:t>c. </a:t>
            </a:r>
            <a:r>
              <a:rPr lang="vi-VN" sz="3200">
                <a:solidFill>
                  <a:prstClr val="black"/>
                </a:solidFill>
                <a:cs typeface="Arial" panose="020B0604020202020204" pitchFamily="34" charset="0"/>
              </a:rPr>
              <a:t>Cần Thơ “gạo trắng nước trong” là quê hương của tôi. Dù có đi đâu, tôi cũng luôn nhớ về quê hương yêu dấu của mình.</a:t>
            </a:r>
            <a:endParaRPr lang="vi-VN" sz="3200">
              <a:solidFill>
                <a:prstClr val="black"/>
              </a:solidFill>
              <a:cs typeface="Arial" panose="020B0604020202020204" pitchFamily="34" charset="0"/>
            </a:endParaRPr>
          </a:p>
        </p:txBody>
      </p:sp>
      <p:sp>
        <p:nvSpPr>
          <p:cNvPr id="2" name="Rectangle: Rounded Corners 1"/>
          <p:cNvSpPr/>
          <p:nvPr/>
        </p:nvSpPr>
        <p:spPr>
          <a:xfrm>
            <a:off x="7676270" y="730791"/>
            <a:ext cx="2541330" cy="670790"/>
          </a:xfrm>
          <a:prstGeom prst="roundRect">
            <a:avLst/>
          </a:prstGeom>
          <a:noFill/>
          <a:ln w="28575">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FF0000"/>
                </a:solidFill>
                <a:cs typeface="Arial" panose="020B0604020202020204" pitchFamily="34" charset="0"/>
              </a:rPr>
              <a:t>quê hương</a:t>
            </a:r>
            <a:endPar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Rectangle: Rounded Corners 3"/>
          <p:cNvSpPr/>
          <p:nvPr/>
        </p:nvSpPr>
        <p:spPr>
          <a:xfrm>
            <a:off x="7470006" y="1215960"/>
            <a:ext cx="2985390" cy="670790"/>
          </a:xfrm>
          <a:prstGeom prst="roundRect">
            <a:avLst/>
          </a:prstGeom>
          <a:noFill/>
          <a:ln w="28575">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FF0000"/>
                </a:solidFill>
                <a:cs typeface="Arial" panose="020B0604020202020204" pitchFamily="34" charset="0"/>
              </a:rPr>
              <a:t>quê hương</a:t>
            </a:r>
            <a:endPar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Arrow: Right 5"/>
          <p:cNvSpPr/>
          <p:nvPr/>
        </p:nvSpPr>
        <p:spPr>
          <a:xfrm>
            <a:off x="520262" y="3168869"/>
            <a:ext cx="945931" cy="52026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6"/>
          <p:cNvSpPr/>
          <p:nvPr/>
        </p:nvSpPr>
        <p:spPr>
          <a:xfrm>
            <a:off x="1168821" y="3950418"/>
            <a:ext cx="10529193" cy="1429186"/>
          </a:xfrm>
          <a:prstGeom prst="roundRect">
            <a:avLst/>
          </a:prstGeom>
          <a:no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Có thể thay từ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quê</a:t>
            </a:r>
            <a:r>
              <a:rPr kumimoji="0" lang="en-US" sz="32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hương</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bằng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quê</a:t>
            </a:r>
            <a:r>
              <a:rPr kumimoji="0" lang="en-US" sz="32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nhà, quê quán, </a:t>
            </a:r>
            <a:endParaRPr kumimoji="0" lang="en-US" sz="32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quê cha đất tổ</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p:cNvSpPr/>
          <p:nvPr/>
        </p:nvSpPr>
        <p:spPr>
          <a:xfrm>
            <a:off x="753660" y="3672613"/>
            <a:ext cx="10960119" cy="2191909"/>
          </a:xfrm>
          <a:prstGeom prst="roundRect">
            <a:avLst/>
          </a:prstGeom>
          <a:solidFill>
            <a:schemeClr val="bg1"/>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cs typeface="Arial" panose="020B0604020202020204" pitchFamily="34" charset="0"/>
              </a:rPr>
              <a:t>c. </a:t>
            </a:r>
            <a:r>
              <a:rPr lang="vi-VN" sz="3200">
                <a:solidFill>
                  <a:prstClr val="black"/>
                </a:solidFill>
                <a:cs typeface="Arial" panose="020B0604020202020204" pitchFamily="34" charset="0"/>
              </a:rPr>
              <a:t>Cần Thơ “gạo trắng nước trong” là </a:t>
            </a:r>
            <a:r>
              <a:rPr lang="vi-VN" sz="3200">
                <a:solidFill>
                  <a:srgbClr val="FF0000"/>
                </a:solidFill>
                <a:cs typeface="Arial" panose="020B0604020202020204" pitchFamily="34" charset="0"/>
              </a:rPr>
              <a:t>quê hương</a:t>
            </a:r>
            <a:r>
              <a:rPr lang="vi-VN" sz="3200">
                <a:solidFill>
                  <a:prstClr val="black"/>
                </a:solidFill>
                <a:cs typeface="Arial" panose="020B0604020202020204" pitchFamily="34" charset="0"/>
              </a:rPr>
              <a:t> của tôi. Dù có đi đâu, tôi cũng luôn nhớ về </a:t>
            </a:r>
            <a:r>
              <a:rPr lang="vi-VN" sz="3200">
                <a:solidFill>
                  <a:srgbClr val="FF0000"/>
                </a:solidFill>
                <a:cs typeface="Arial" panose="020B0604020202020204" pitchFamily="34" charset="0"/>
              </a:rPr>
              <a:t>quê </a:t>
            </a:r>
            <a:r>
              <a:rPr lang="en-US" sz="3200">
                <a:solidFill>
                  <a:srgbClr val="FF0000"/>
                </a:solidFill>
                <a:cs typeface="Arial" panose="020B0604020202020204" pitchFamily="34" charset="0"/>
              </a:rPr>
              <a:t>nhà</a:t>
            </a:r>
            <a:r>
              <a:rPr lang="vi-VN" sz="3200">
                <a:solidFill>
                  <a:srgbClr val="FF0000"/>
                </a:solidFill>
                <a:cs typeface="Arial" panose="020B0604020202020204" pitchFamily="34" charset="0"/>
              </a:rPr>
              <a:t> </a:t>
            </a:r>
            <a:r>
              <a:rPr lang="vi-VN" sz="3200">
                <a:solidFill>
                  <a:prstClr val="black"/>
                </a:solidFill>
                <a:cs typeface="Arial" panose="020B0604020202020204" pitchFamily="34" charset="0"/>
              </a:rPr>
              <a:t>yêu dấu của mình.</a:t>
            </a:r>
            <a:endParaRPr lang="vi-VN" sz="3200">
              <a:solidFill>
                <a:prstClr val="black"/>
              </a:solidFill>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picture containing cartoon, drawing, illustration, sketch&#10;&#10;Description automatically generated"/>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3331" l="9994" r="89942">
                        <a14:foregroundMark x1="30660" y1="27971" x2="46734" y2="48504"/>
                        <a14:foregroundMark x1="46734" y1="48504" x2="51197" y2="60388"/>
                        <a14:foregroundMark x1="51197" y1="60388" x2="46475" y2="66815"/>
                        <a14:foregroundMark x1="46475" y1="66815" x2="50809" y2="72191"/>
                        <a14:foregroundMark x1="50809" y1="72191" x2="55821" y2="90097"/>
                        <a14:foregroundMark x1="55821" y1="90097" x2="48803" y2="91754"/>
                        <a14:foregroundMark x1="48803" y1="91754" x2="48900" y2="90986"/>
                        <a14:foregroundMark x1="28622" y1="34640" x2="35479" y2="28375"/>
                        <a14:foregroundMark x1="35479" y1="28375" x2="35479" y2="28375"/>
                        <a14:foregroundMark x1="52361" y1="63864" x2="52361" y2="70089"/>
                        <a14:foregroundMark x1="47186" y1="93775" x2="55530" y2="93331"/>
                        <a14:foregroundMark x1="55530" y1="93331" x2="55627" y2="93331"/>
                      </a14:backgroundRemoval>
                    </a14:imgEffect>
                  </a14:imgLayer>
                </a14:imgProps>
              </a:ext>
              <a:ext uri="{28A0092B-C50C-407E-A947-70E740481C1C}">
                <a14:useLocalDpi xmlns:a14="http://schemas.microsoft.com/office/drawing/2010/main" val="0"/>
              </a:ext>
            </a:extLst>
          </a:blip>
          <a:stretch>
            <a:fillRect/>
          </a:stretch>
        </p:blipFill>
        <p:spPr>
          <a:xfrm>
            <a:off x="3378473" y="2227798"/>
            <a:ext cx="5435053" cy="4348042"/>
          </a:xfrm>
          <a:prstGeom prst="rect">
            <a:avLst/>
          </a:prstGeom>
        </p:spPr>
      </p:pic>
      <p:sp>
        <p:nvSpPr>
          <p:cNvPr id="4" name="Rectangle: Rounded Corners 3"/>
          <p:cNvSpPr/>
          <p:nvPr/>
        </p:nvSpPr>
        <p:spPr>
          <a:xfrm>
            <a:off x="1087819" y="827064"/>
            <a:ext cx="9522374" cy="1632358"/>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a:solidFill>
                  <a:srgbClr val="FF0000"/>
                </a:solidFill>
                <a:cs typeface="Arial" panose="020B0604020202020204" pitchFamily="34" charset="0"/>
              </a:rPr>
              <a:t>Nhận xét về cách diễn đạt trong các đoạn văn sau khi thay thế từ ngữ.</a:t>
            </a:r>
            <a:endParaRPr lang="en-US" sz="4000">
              <a:solidFill>
                <a:srgbClr val="FF0000"/>
              </a:solidFill>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rainbow, sky, animation, animated cartoon&#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271128" y="341882"/>
            <a:ext cx="5429217" cy="5832353"/>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78758" y="1919230"/>
            <a:ext cx="3307793" cy="3046988"/>
          </a:xfrm>
          <a:prstGeom prst="rect">
            <a:avLst/>
          </a:prstGeom>
          <a:noFill/>
        </p:spPr>
        <p:txBody>
          <a:bodyPr wrap="square" rtlCol="0">
            <a:spAutoFit/>
          </a:bodyPr>
          <a:lstStyle/>
          <a:p>
            <a:pPr algn="ctr"/>
            <a:r>
              <a:rPr lang="en-US" sz="4800" dirty="0" err="1">
                <a:solidFill>
                  <a:sysClr val="windowText" lastClr="000000"/>
                </a:solidFill>
                <a:latin typeface="UVN Banh Mi" pitchFamily="2" charset="0"/>
              </a:rPr>
              <a:t>Luyện</a:t>
            </a:r>
            <a:r>
              <a:rPr lang="en-US" sz="4800" dirty="0">
                <a:solidFill>
                  <a:sysClr val="windowText" lastClr="000000"/>
                </a:solidFill>
                <a:latin typeface="UVN Banh Mi" pitchFamily="2" charset="0"/>
              </a:rPr>
              <a:t> </a:t>
            </a:r>
            <a:r>
              <a:rPr lang="en-US" sz="4800" dirty="0" err="1">
                <a:solidFill>
                  <a:sysClr val="windowText" lastClr="000000"/>
                </a:solidFill>
                <a:latin typeface="UVN Banh Mi" pitchFamily="2" charset="0"/>
              </a:rPr>
              <a:t>tập</a:t>
            </a:r>
            <a:r>
              <a:rPr lang="en-US" sz="4800" dirty="0">
                <a:solidFill>
                  <a:sysClr val="windowText" lastClr="000000"/>
                </a:solidFill>
                <a:latin typeface="UVN Banh Mi" pitchFamily="2" charset="0"/>
              </a:rPr>
              <a:t> </a:t>
            </a:r>
            <a:r>
              <a:rPr lang="en-US" sz="4800" dirty="0" err="1">
                <a:solidFill>
                  <a:sysClr val="windowText" lastClr="000000"/>
                </a:solidFill>
                <a:latin typeface="UVN Banh Mi" pitchFamily="2" charset="0"/>
              </a:rPr>
              <a:t>nhận</a:t>
            </a:r>
            <a:r>
              <a:rPr lang="en-US" sz="4800" dirty="0">
                <a:solidFill>
                  <a:sysClr val="windowText" lastClr="000000"/>
                </a:solidFill>
                <a:latin typeface="UVN Banh Mi" pitchFamily="2" charset="0"/>
              </a:rPr>
              <a:t> </a:t>
            </a:r>
            <a:r>
              <a:rPr lang="en-US" sz="4800" dirty="0" err="1">
                <a:solidFill>
                  <a:sysClr val="windowText" lastClr="000000"/>
                </a:solidFill>
                <a:latin typeface="UVN Banh Mi" pitchFamily="2" charset="0"/>
              </a:rPr>
              <a:t>diện</a:t>
            </a:r>
            <a:r>
              <a:rPr lang="en-US" sz="4800" dirty="0">
                <a:solidFill>
                  <a:sysClr val="windowText" lastClr="000000"/>
                </a:solidFill>
                <a:latin typeface="UVN Banh Mi" pitchFamily="2" charset="0"/>
              </a:rPr>
              <a:t> </a:t>
            </a:r>
            <a:r>
              <a:rPr lang="en-US" sz="4800" dirty="0" err="1">
                <a:solidFill>
                  <a:sysClr val="windowText" lastClr="000000"/>
                </a:solidFill>
                <a:latin typeface="UVN Banh Mi" pitchFamily="2" charset="0"/>
              </a:rPr>
              <a:t>và</a:t>
            </a:r>
            <a:r>
              <a:rPr lang="en-US" sz="4800" dirty="0">
                <a:solidFill>
                  <a:sysClr val="windowText" lastClr="000000"/>
                </a:solidFill>
                <a:latin typeface="UVN Banh Mi" pitchFamily="2" charset="0"/>
              </a:rPr>
              <a:t> </a:t>
            </a:r>
            <a:endParaRPr lang="en-US" sz="4800" dirty="0">
              <a:solidFill>
                <a:sysClr val="windowText" lastClr="000000"/>
              </a:solidFill>
              <a:latin typeface="UVN Banh Mi" pitchFamily="2" charset="0"/>
            </a:endParaRPr>
          </a:p>
          <a:p>
            <a:pPr algn="ctr"/>
            <a:r>
              <a:rPr lang="en-US" sz="4800" dirty="0" err="1">
                <a:solidFill>
                  <a:sysClr val="windowText" lastClr="000000"/>
                </a:solidFill>
                <a:latin typeface="UVN Banh Mi" pitchFamily="2" charset="0"/>
              </a:rPr>
              <a:t>sử</a:t>
            </a:r>
            <a:r>
              <a:rPr lang="en-US" sz="4800" dirty="0">
                <a:solidFill>
                  <a:sysClr val="windowText" lastClr="000000"/>
                </a:solidFill>
                <a:latin typeface="UVN Banh Mi" pitchFamily="2" charset="0"/>
              </a:rPr>
              <a:t> </a:t>
            </a:r>
            <a:r>
              <a:rPr lang="en-US" sz="4800" err="1">
                <a:solidFill>
                  <a:sysClr val="windowText" lastClr="000000"/>
                </a:solidFill>
                <a:latin typeface="UVN Banh Mi" pitchFamily="2" charset="0"/>
              </a:rPr>
              <a:t>dụng</a:t>
            </a:r>
            <a:r>
              <a:rPr lang="en-US" sz="4800">
                <a:solidFill>
                  <a:sysClr val="windowText" lastClr="000000"/>
                </a:solidFill>
                <a:latin typeface="UVN Banh Mi" pitchFamily="2" charset="0"/>
              </a:rPr>
              <a:t> từ đồng nghĩa</a:t>
            </a:r>
            <a:endParaRPr lang="en-US" sz="4800" dirty="0">
              <a:solidFill>
                <a:sysClr val="windowText" lastClr="000000"/>
              </a:solidFill>
              <a:latin typeface="UVN Banh Mi" pitchFamily="2" charset="0"/>
            </a:endParaRPr>
          </a:p>
        </p:txBody>
      </p:sp>
      <p:sp>
        <p:nvSpPr>
          <p:cNvPr id="4" name="TextBox 67"/>
          <p:cNvSpPr txBox="1"/>
          <p:nvPr/>
        </p:nvSpPr>
        <p:spPr>
          <a:xfrm>
            <a:off x="1271128" y="850744"/>
            <a:ext cx="4573171" cy="769441"/>
          </a:xfrm>
          <a:prstGeom prst="rect">
            <a:avLst/>
          </a:prstGeom>
          <a:noFill/>
        </p:spPr>
        <p:txBody>
          <a:bodyPr wrap="square" rtlCol="0">
            <a:spAutoFit/>
          </a:bodyPr>
          <a:lstStyle/>
          <a:p>
            <a:pPr algn="ctr"/>
            <a:r>
              <a:rPr lang="en-US" sz="4400" b="1" spc="-15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Mục</a:t>
            </a:r>
            <a:r>
              <a:rPr lang="en-US" sz="4400" b="1" spc="-15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tiêu</a:t>
            </a:r>
            <a:endParaRPr lang="en-US" sz="4400" b="1" spc="-15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p:cNvSpPr/>
          <p:nvPr/>
        </p:nvSpPr>
        <p:spPr>
          <a:xfrm>
            <a:off x="538655" y="1119100"/>
            <a:ext cx="11114690" cy="4588268"/>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Chúng tôi theo chân những người dẫn đường. Trên đầu là bầu trời</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xanh </a:t>
            </a: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bát ngát</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không một gợn mây. Bên trái là những cánh đồng lúa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mênh mông</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trải dài về phía biển.</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Người Việt Nam ở đâu cũng vậy, luôn có ý thức sẻ chia, </a:t>
            </a: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giúp đỡ</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lẫn nhau. Mỗi khi có ai gặp khó khăn, mọi người đều sẵn sàng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chia sẻ</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Cần Thơ “gạo trắng nước trong” là </a:t>
            </a: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quê hương</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của tôi. Dù có đi đâu, tôi cũng luôn nhớ về </a:t>
            </a: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quê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nhà</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yêu dấu của mình.</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picture containing cartoon, drawing, illustration, sketch&#10;&#10;Description automatically generated"/>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3331" l="9994" r="89942">
                        <a14:foregroundMark x1="30660" y1="27971" x2="46734" y2="48504"/>
                        <a14:foregroundMark x1="46734" y1="48504" x2="51197" y2="60388"/>
                        <a14:foregroundMark x1="51197" y1="60388" x2="46475" y2="66815"/>
                        <a14:foregroundMark x1="46475" y1="66815" x2="50809" y2="72191"/>
                        <a14:foregroundMark x1="50809" y1="72191" x2="55821" y2="90097"/>
                        <a14:foregroundMark x1="55821" y1="90097" x2="48803" y2="91754"/>
                        <a14:foregroundMark x1="48803" y1="91754" x2="48900" y2="90986"/>
                        <a14:foregroundMark x1="28622" y1="34640" x2="35479" y2="28375"/>
                        <a14:foregroundMark x1="35479" y1="28375" x2="35479" y2="28375"/>
                        <a14:foregroundMark x1="52361" y1="63864" x2="52361" y2="70089"/>
                        <a14:foregroundMark x1="47186" y1="93775" x2="55530" y2="93331"/>
                        <a14:foregroundMark x1="55530" y1="93331" x2="55627" y2="93331"/>
                      </a14:backgroundRemoval>
                    </a14:imgEffect>
                  </a14:imgLayer>
                </a14:imgProps>
              </a:ext>
              <a:ext uri="{28A0092B-C50C-407E-A947-70E740481C1C}">
                <a14:useLocalDpi xmlns:a14="http://schemas.microsoft.com/office/drawing/2010/main" val="0"/>
              </a:ext>
            </a:extLst>
          </a:blip>
          <a:stretch>
            <a:fillRect/>
          </a:stretch>
        </p:blipFill>
        <p:spPr>
          <a:xfrm>
            <a:off x="193236" y="2305006"/>
            <a:ext cx="5435053" cy="4348042"/>
          </a:xfrm>
          <a:prstGeom prst="rect">
            <a:avLst/>
          </a:prstGeom>
        </p:spPr>
      </p:pic>
      <p:sp>
        <p:nvSpPr>
          <p:cNvPr id="3" name="Rectangle: Rounded Corners 2"/>
          <p:cNvSpPr/>
          <p:nvPr/>
        </p:nvSpPr>
        <p:spPr>
          <a:xfrm>
            <a:off x="4272454" y="3113065"/>
            <a:ext cx="7299436" cy="2751457"/>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srgbClr val="FF0000"/>
                </a:solidFill>
                <a:effectLst/>
                <a:uLnTx/>
                <a:uFillTx/>
                <a:latin typeface="Aptos" panose="02110004020202020204"/>
                <a:ea typeface="+mn-ea"/>
                <a:cs typeface="Arial" panose="020B0604020202020204" pitchFamily="34" charset="0"/>
              </a:rPr>
              <a:t>Sau khi thay thế từ ngữ, đoạn văn tránh được việc lặp lại từ ngữ, giúp cho việc diễn đạt trở nên cụ thể hơn, sinh động hơn.</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p:cNvSpPr/>
          <p:nvPr/>
        </p:nvSpPr>
        <p:spPr>
          <a:xfrm>
            <a:off x="1087819" y="827064"/>
            <a:ext cx="9522374" cy="1632358"/>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schemeClr val="tx1"/>
                </a:solidFill>
                <a:effectLst/>
                <a:uLnTx/>
                <a:uFillTx/>
                <a:latin typeface="Aptos" panose="02110004020202020204"/>
                <a:ea typeface="+mn-ea"/>
                <a:cs typeface="Arial" panose="020B0604020202020204" pitchFamily="34" charset="0"/>
              </a:rPr>
              <a:t>Nhận xét về cách diễn đạt trong các đoạn văn sau khi thay thế từ ngữ.</a:t>
            </a:r>
            <a:endParaRPr kumimoji="0" lang="en-US" sz="4000" b="0" i="0" u="none" strike="noStrike" kern="1200" cap="none" spc="0" normalizeH="0" baseline="0" noProof="0">
              <a:ln>
                <a:noFill/>
              </a:ln>
              <a:solidFill>
                <a:schemeClr val="tx1"/>
              </a:solidFill>
              <a:effectLst/>
              <a:uLnTx/>
              <a:uFillTx/>
              <a:latin typeface="Aptos" panose="02110004020202020204"/>
              <a:ea typeface="+mn-ea"/>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9276739"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1"/>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flipH="1">
            <a:off x="-3155339" y="-64645"/>
            <a:ext cx="9276739"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1"/>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3635641" y="262464"/>
            <a:ext cx="4920718" cy="2818229"/>
          </a:xfrm>
          <a:custGeom>
            <a:avLst/>
            <a:gdLst/>
            <a:ahLst/>
            <a:cxnLst/>
            <a:rect l="l" t="t" r="r" b="b"/>
            <a:pathLst>
              <a:path w="7381077" h="4227344">
                <a:moveTo>
                  <a:pt x="0" y="0"/>
                </a:moveTo>
                <a:lnTo>
                  <a:pt x="7381078" y="0"/>
                </a:lnTo>
                <a:lnTo>
                  <a:pt x="7381078" y="4227344"/>
                </a:lnTo>
                <a:lnTo>
                  <a:pt x="0" y="4227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4998873" y="4739501"/>
            <a:ext cx="3147253" cy="1636571"/>
          </a:xfrm>
          <a:custGeom>
            <a:avLst/>
            <a:gdLst/>
            <a:ahLst/>
            <a:cxnLst/>
            <a:rect l="l" t="t" r="r" b="b"/>
            <a:pathLst>
              <a:path w="4720879" h="2454857">
                <a:moveTo>
                  <a:pt x="0" y="0"/>
                </a:moveTo>
                <a:lnTo>
                  <a:pt x="4720879" y="0"/>
                </a:lnTo>
                <a:lnTo>
                  <a:pt x="4720879" y="2454857"/>
                </a:lnTo>
                <a:lnTo>
                  <a:pt x="0" y="24548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9751527" y="4739501"/>
            <a:ext cx="2165220" cy="1526480"/>
          </a:xfrm>
          <a:custGeom>
            <a:avLst/>
            <a:gdLst/>
            <a:ahLst/>
            <a:cxnLst/>
            <a:rect l="l" t="t" r="r" b="b"/>
            <a:pathLst>
              <a:path w="3247830" h="2289720">
                <a:moveTo>
                  <a:pt x="0" y="0"/>
                </a:moveTo>
                <a:lnTo>
                  <a:pt x="3247829" y="0"/>
                </a:lnTo>
                <a:lnTo>
                  <a:pt x="3247829" y="2289720"/>
                </a:lnTo>
                <a:lnTo>
                  <a:pt x="0" y="2289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376092" y="4681570"/>
            <a:ext cx="2163077" cy="1670977"/>
          </a:xfrm>
          <a:custGeom>
            <a:avLst/>
            <a:gdLst/>
            <a:ahLst/>
            <a:cxnLst/>
            <a:rect l="l" t="t" r="r" b="b"/>
            <a:pathLst>
              <a:path w="3244615" h="2506465">
                <a:moveTo>
                  <a:pt x="0" y="0"/>
                </a:moveTo>
                <a:lnTo>
                  <a:pt x="3244615" y="0"/>
                </a:lnTo>
                <a:lnTo>
                  <a:pt x="3244615" y="2506465"/>
                </a:lnTo>
                <a:lnTo>
                  <a:pt x="0" y="2506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2453540" y="3721729"/>
            <a:ext cx="1430506" cy="2630816"/>
          </a:xfrm>
          <a:custGeom>
            <a:avLst/>
            <a:gdLst/>
            <a:ahLst/>
            <a:cxnLst/>
            <a:rect l="l" t="t" r="r" b="b"/>
            <a:pathLst>
              <a:path w="2145759" h="3946224">
                <a:moveTo>
                  <a:pt x="0" y="0"/>
                </a:moveTo>
                <a:lnTo>
                  <a:pt x="2145760" y="0"/>
                </a:lnTo>
                <a:lnTo>
                  <a:pt x="2145760" y="3946225"/>
                </a:lnTo>
                <a:lnTo>
                  <a:pt x="0" y="39462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8242388" y="4826875"/>
            <a:ext cx="1350389" cy="1345325"/>
          </a:xfrm>
          <a:custGeom>
            <a:avLst/>
            <a:gdLst/>
            <a:ahLst/>
            <a:cxnLst/>
            <a:rect l="l" t="t" r="r" b="b"/>
            <a:pathLst>
              <a:path w="2025584" h="2017988">
                <a:moveTo>
                  <a:pt x="0" y="0"/>
                </a:moveTo>
                <a:lnTo>
                  <a:pt x="2025584" y="0"/>
                </a:lnTo>
                <a:lnTo>
                  <a:pt x="2025584" y="2017988"/>
                </a:lnTo>
                <a:lnTo>
                  <a:pt x="0" y="2017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a:off x="3884046" y="4806099"/>
            <a:ext cx="952998" cy="1546447"/>
          </a:xfrm>
          <a:custGeom>
            <a:avLst/>
            <a:gdLst/>
            <a:ahLst/>
            <a:cxnLst/>
            <a:rect l="l" t="t" r="r" b="b"/>
            <a:pathLst>
              <a:path w="1429497" h="2319670">
                <a:moveTo>
                  <a:pt x="0" y="0"/>
                </a:moveTo>
                <a:lnTo>
                  <a:pt x="1429497" y="0"/>
                </a:lnTo>
                <a:lnTo>
                  <a:pt x="1429497" y="2319671"/>
                </a:lnTo>
                <a:lnTo>
                  <a:pt x="0" y="23196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rot="2099990">
            <a:off x="7974789" y="763455"/>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rot="-1503479">
            <a:off x="8662418" y="2461273"/>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p:nvPr/>
        </p:nvSpPr>
        <p:spPr>
          <a:xfrm rot="-1965373">
            <a:off x="2222031" y="209683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6"/>
          <p:cNvSpPr/>
          <p:nvPr/>
        </p:nvSpPr>
        <p:spPr>
          <a:xfrm rot="2842188">
            <a:off x="2997456" y="155756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p:nvPr/>
        </p:nvSpPr>
        <p:spPr>
          <a:xfrm rot="683588">
            <a:off x="8664699" y="157225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
          <p:cNvSpPr/>
          <p:nvPr/>
        </p:nvSpPr>
        <p:spPr>
          <a:xfrm rot="871761">
            <a:off x="9221514" y="2903425"/>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p:nvPr/>
        </p:nvSpPr>
        <p:spPr>
          <a:xfrm rot="2099990">
            <a:off x="2882464" y="277500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0"/>
          <p:cNvSpPr/>
          <p:nvPr/>
        </p:nvSpPr>
        <p:spPr>
          <a:xfrm rot="-1503479">
            <a:off x="3593910" y="77927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p:nvPr/>
        </p:nvSpPr>
        <p:spPr>
          <a:xfrm rot="2099990">
            <a:off x="9627189" y="215021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2"/>
          <p:cNvSpPr/>
          <p:nvPr/>
        </p:nvSpPr>
        <p:spPr>
          <a:xfrm rot="-1503479">
            <a:off x="9425014" y="74763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p:nvPr/>
        </p:nvSpPr>
        <p:spPr>
          <a:xfrm rot="1855390">
            <a:off x="2162084" y="795093"/>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4"/>
          <p:cNvSpPr/>
          <p:nvPr/>
        </p:nvSpPr>
        <p:spPr>
          <a:xfrm rot="-1503479">
            <a:off x="1753009" y="2727572"/>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3"/>
          <p:cNvSpPr txBox="1"/>
          <p:nvPr/>
        </p:nvSpPr>
        <p:spPr>
          <a:xfrm>
            <a:off x="2696928" y="780996"/>
            <a:ext cx="7352674"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Tìm</a:t>
            </a:r>
            <a:r>
              <a:rPr kumimoji="0" lang="en-US" sz="7200" b="0" i="0" u="none" strike="noStrike" kern="1200" cap="none" spc="0" normalizeH="0" noProof="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 và nêu tác dụng của việc</a:t>
            </a:r>
            <a:r>
              <a:rPr kumimoji="0" lang="en-US" sz="7200" b="0" i="0" u="none" strike="noStrike" kern="1200" cap="none" spc="0" normalizeH="0" baseline="0" noProof="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 sử dụng</a:t>
            </a:r>
            <a:endParaRPr kumimoji="0" lang="en-US" sz="7200" b="0" i="0" u="none" strike="noStrike" kern="1200" cap="none" spc="0" normalizeH="0" baseline="0" noProof="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 từ đồng nghĩa</a:t>
            </a:r>
            <a:endParaRPr kumimoji="0" lang="en-US" sz="7200" b="0" i="0" u="none" strike="noStrike" kern="1200" cap="none" spc="0" normalizeH="0" baseline="0" noProof="0" dirty="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00" fill="hold"/>
                                        <p:tgtEl>
                                          <p:spTgt spid="25"/>
                                        </p:tgtEl>
                                        <p:attrNameLst>
                                          <p:attrName>ppt_w</p:attrName>
                                        </p:attrNameLst>
                                      </p:cBhvr>
                                      <p:tavLst>
                                        <p:tav tm="0">
                                          <p:val>
                                            <p:fltVal val="0"/>
                                          </p:val>
                                        </p:tav>
                                        <p:tav tm="100000">
                                          <p:val>
                                            <p:strVal val="#ppt_w"/>
                                          </p:val>
                                        </p:tav>
                                      </p:tavLst>
                                    </p:anim>
                                    <p:anim calcmode="lin" valueType="num">
                                      <p:cBhvr>
                                        <p:cTn id="8" dur="700" fill="hold"/>
                                        <p:tgtEl>
                                          <p:spTgt spid="25"/>
                                        </p:tgtEl>
                                        <p:attrNameLst>
                                          <p:attrName>ppt_h</p:attrName>
                                        </p:attrNameLst>
                                      </p:cBhvr>
                                      <p:tavLst>
                                        <p:tav tm="0">
                                          <p:val>
                                            <p:fltVal val="0"/>
                                          </p:val>
                                        </p:tav>
                                        <p:tav tm="100000">
                                          <p:val>
                                            <p:strVal val="#ppt_h"/>
                                          </p:val>
                                        </p:tav>
                                      </p:tavLst>
                                    </p:anim>
                                    <p:animEffect transition="in" filter="fade">
                                      <p:cBhvr>
                                        <p:cTn id="9" dur="700"/>
                                        <p:tgtEl>
                                          <p:spTgt spid="25"/>
                                        </p:tgtEl>
                                      </p:cBhvr>
                                    </p:animEffect>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p:cNvSpPr txBox="1"/>
          <p:nvPr/>
        </p:nvSpPr>
        <p:spPr>
          <a:xfrm>
            <a:off x="618795" y="559704"/>
            <a:ext cx="10448597" cy="1077218"/>
          </a:xfrm>
          <a:prstGeom prst="rect">
            <a:avLst/>
          </a:prstGeom>
          <a:noFill/>
        </p:spPr>
        <p:txBody>
          <a:bodyPr wrap="square">
            <a:spAutoFit/>
          </a:bodyPr>
          <a:lstStyle/>
          <a:p>
            <a:pPr algn="just"/>
            <a:r>
              <a:rPr lang="vi-VN" sz="3200">
                <a:solidFill>
                  <a:srgbClr val="FF0000"/>
                </a:solidFill>
              </a:rPr>
              <a:t>3.</a:t>
            </a:r>
            <a:r>
              <a:rPr lang="en-US" sz="3200"/>
              <a:t> </a:t>
            </a:r>
            <a:r>
              <a:rPr lang="vi-VN" sz="3200"/>
              <a:t>Tìm từ đồng nghĩa và nêu tác dụng của việc sử dụng từ đồng nghĩa trong mỗi đoạn thơ, câu văn sau:</a:t>
            </a:r>
            <a:endParaRPr lang="vi-VN" sz="3200"/>
          </a:p>
        </p:txBody>
      </p:sp>
      <p:sp>
        <p:nvSpPr>
          <p:cNvPr id="4" name="TextBox 3"/>
          <p:cNvSpPr txBox="1"/>
          <p:nvPr/>
        </p:nvSpPr>
        <p:spPr>
          <a:xfrm>
            <a:off x="618795" y="2023205"/>
            <a:ext cx="6507218" cy="2554545"/>
          </a:xfrm>
          <a:prstGeom prst="rect">
            <a:avLst/>
          </a:prstGeom>
          <a:noFill/>
        </p:spPr>
        <p:txBody>
          <a:bodyPr wrap="square">
            <a:spAutoFit/>
          </a:bodyPr>
          <a:lstStyle/>
          <a:p>
            <a:pPr algn="just"/>
            <a:r>
              <a:rPr lang="en-US" sz="3200">
                <a:solidFill>
                  <a:srgbClr val="FF0000"/>
                </a:solidFill>
              </a:rPr>
              <a:t>a. </a:t>
            </a:r>
            <a:r>
              <a:rPr lang="vi-VN" sz="3200"/>
              <a:t>Nhớ ngày đông giá rét</a:t>
            </a:r>
            <a:endParaRPr lang="en-US" sz="3200"/>
          </a:p>
          <a:p>
            <a:pPr algn="just"/>
            <a:r>
              <a:rPr lang="vi-VN" sz="3200"/>
              <a:t>Những lá vàng bay xa</a:t>
            </a:r>
            <a:endParaRPr lang="en-US" sz="3200"/>
          </a:p>
          <a:p>
            <a:pPr algn="just"/>
            <a:r>
              <a:rPr lang="vi-VN" sz="3200"/>
              <a:t>Thân cây gầy lạnh buốt</a:t>
            </a:r>
            <a:endParaRPr lang="en-US" sz="3200"/>
          </a:p>
          <a:p>
            <a:pPr algn="just"/>
            <a:r>
              <a:rPr lang="vi-VN" sz="3200"/>
              <a:t>Đứng giữa trời mưa sa.</a:t>
            </a:r>
            <a:endParaRPr lang="en-US" sz="3200"/>
          </a:p>
          <a:p>
            <a:pPr algn="just"/>
            <a:r>
              <a:rPr lang="en-US" sz="3200"/>
              <a:t>		</a:t>
            </a:r>
            <a:r>
              <a:rPr lang="en-US" sz="2800" i="1"/>
              <a:t>Nguyễn Lãm Thắng</a:t>
            </a:r>
            <a:endParaRPr lang="en-US" sz="3200" i="1"/>
          </a:p>
        </p:txBody>
      </p:sp>
      <p:sp>
        <p:nvSpPr>
          <p:cNvPr id="5" name="TextBox 4"/>
          <p:cNvSpPr txBox="1"/>
          <p:nvPr/>
        </p:nvSpPr>
        <p:spPr>
          <a:xfrm>
            <a:off x="5637465" y="2135961"/>
            <a:ext cx="6507218" cy="2554545"/>
          </a:xfrm>
          <a:prstGeom prst="rect">
            <a:avLst/>
          </a:prstGeom>
          <a:noFill/>
        </p:spPr>
        <p:txBody>
          <a:bodyPr wrap="square">
            <a:spAutoFit/>
          </a:bodyPr>
          <a:lstStyle/>
          <a:p>
            <a:pPr algn="just"/>
            <a:r>
              <a:rPr lang="vi-VN" sz="3200">
                <a:solidFill>
                  <a:srgbClr val="FF0000"/>
                </a:solidFill>
              </a:rPr>
              <a:t>b. </a:t>
            </a:r>
            <a:r>
              <a:rPr lang="en-US" sz="3200">
                <a:solidFill>
                  <a:srgbClr val="FF0000"/>
                </a:solidFill>
              </a:rPr>
              <a:t>	</a:t>
            </a:r>
            <a:r>
              <a:rPr lang="vi-VN" sz="3200"/>
              <a:t>Bà mình vừa ở quê ra</a:t>
            </a:r>
            <a:endParaRPr lang="en-US" sz="3200"/>
          </a:p>
          <a:p>
            <a:pPr algn="just"/>
            <a:r>
              <a:rPr lang="vi-VN" sz="3200"/>
              <a:t>Bà mang cả bưởi, cả na đi cùng</a:t>
            </a:r>
            <a:endParaRPr lang="vi-VN" sz="3200"/>
          </a:p>
          <a:p>
            <a:pPr algn="just"/>
            <a:r>
              <a:rPr lang="en-US" sz="3200"/>
              <a:t>	</a:t>
            </a:r>
            <a:r>
              <a:rPr lang="vi-VN" sz="3200"/>
              <a:t>Áo bà xe cọ lấm lưng   </a:t>
            </a:r>
            <a:endParaRPr lang="en-US" sz="3200"/>
          </a:p>
          <a:p>
            <a:pPr algn="just"/>
            <a:r>
              <a:rPr lang="vi-VN" sz="3200"/>
              <a:t>Bưởi, na bà bế, bà bồng trên tay.</a:t>
            </a:r>
            <a:endParaRPr lang="en-US" sz="3200"/>
          </a:p>
          <a:p>
            <a:pPr algn="just"/>
            <a:r>
              <a:rPr lang="en-US" sz="2800" i="1"/>
              <a:t>			</a:t>
            </a:r>
            <a:r>
              <a:rPr lang="vi-VN" sz="2800" i="1"/>
              <a:t>Phan Quế</a:t>
            </a:r>
            <a:endParaRPr lang="vi-VN" sz="2800" i="1"/>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9544" b="99566" l="9914" r="89871">
                        <a14:foregroundMark x1="40086" y1="17787" x2="54095" y2="26247"/>
                        <a14:foregroundMark x1="26724" y1="80043" x2="34052" y2="95228"/>
                        <a14:foregroundMark x1="24569" y1="85683" x2="43534" y2="94577"/>
                        <a14:foregroundMark x1="51293" y1="93926" x2="55172" y2="96312"/>
                        <a14:foregroundMark x1="35776" y1="96746" x2="39655" y2="99566"/>
                        <a14:foregroundMark x1="40086" y1="23427" x2="45690" y2="28416"/>
                        <a14:backgroundMark x1="14440" y1="30586" x2="16810" y2="62039"/>
                        <a14:backgroundMark x1="68103" y1="64208" x2="75862" y2="83297"/>
                      </a14:backgroundRemoval>
                    </a14:imgEffect>
                  </a14:imgLayer>
                </a14:imgProps>
              </a:ext>
            </a:extLst>
          </a:blip>
          <a:stretch>
            <a:fillRect/>
          </a:stretch>
        </p:blipFill>
        <p:spPr>
          <a:xfrm>
            <a:off x="9723043" y="3729823"/>
            <a:ext cx="2688698" cy="2671315"/>
          </a:xfrm>
          <a:prstGeom prst="rect">
            <a:avLst/>
          </a:prstGeom>
        </p:spPr>
      </p:pic>
      <p:sp>
        <p:nvSpPr>
          <p:cNvPr id="11" name="TextBox 10"/>
          <p:cNvSpPr txBox="1"/>
          <p:nvPr/>
        </p:nvSpPr>
        <p:spPr>
          <a:xfrm>
            <a:off x="651321" y="4650326"/>
            <a:ext cx="7957646" cy="2062103"/>
          </a:xfrm>
          <a:prstGeom prst="rect">
            <a:avLst/>
          </a:prstGeom>
          <a:noFill/>
        </p:spPr>
        <p:txBody>
          <a:bodyPr wrap="square">
            <a:spAutoFit/>
          </a:bodyPr>
          <a:lstStyle/>
          <a:p>
            <a:pPr algn="just"/>
            <a:r>
              <a:rPr lang="vi-VN" sz="3200">
                <a:solidFill>
                  <a:srgbClr val="FF0000"/>
                </a:solidFill>
              </a:rPr>
              <a:t>c. </a:t>
            </a:r>
            <a:r>
              <a:rPr lang="vi-VN" sz="3200"/>
              <a:t>Chị Sứ yêu biết bao nhiêu cái chốn này, nơi chị oa oa cất tiếng khóc đầu tiên, nơi quả ngọt trái sai đã thắm hồng da dẻ chị. </a:t>
            </a:r>
            <a:r>
              <a:rPr lang="en-US" sz="3200"/>
              <a:t>					</a:t>
            </a:r>
            <a:r>
              <a:rPr lang="vi-VN" sz="2400" i="1"/>
              <a:t>Anh Đức</a:t>
            </a:r>
            <a:endParaRPr lang="vi-VN" sz="2800" i="1"/>
          </a:p>
        </p:txBody>
      </p:sp>
    </p:spTree>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kids picking up trash in a park&#10;&#10;Description automatically generated with medium confidence"/>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 name="Rectangle: Rounded Corners 1"/>
          <p:cNvSpPr/>
          <p:nvPr/>
        </p:nvSpPr>
        <p:spPr>
          <a:xfrm>
            <a:off x="366948" y="274198"/>
            <a:ext cx="11458104" cy="6309604"/>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Rounded Corners 11"/>
          <p:cNvSpPr/>
          <p:nvPr/>
        </p:nvSpPr>
        <p:spPr>
          <a:xfrm>
            <a:off x="2499715" y="1087805"/>
            <a:ext cx="6486629" cy="1970963"/>
          </a:xfrm>
          <a:custGeom>
            <a:avLst/>
            <a:gdLst>
              <a:gd name="connsiteX0" fmla="*/ 0 w 6486629"/>
              <a:gd name="connsiteY0" fmla="*/ 328500 h 1970963"/>
              <a:gd name="connsiteX1" fmla="*/ 328500 w 6486629"/>
              <a:gd name="connsiteY1" fmla="*/ 0 h 1970963"/>
              <a:gd name="connsiteX2" fmla="*/ 6158129 w 6486629"/>
              <a:gd name="connsiteY2" fmla="*/ 0 h 1970963"/>
              <a:gd name="connsiteX3" fmla="*/ 6486629 w 6486629"/>
              <a:gd name="connsiteY3" fmla="*/ 328500 h 1970963"/>
              <a:gd name="connsiteX4" fmla="*/ 6486629 w 6486629"/>
              <a:gd name="connsiteY4" fmla="*/ 1642463 h 1970963"/>
              <a:gd name="connsiteX5" fmla="*/ 6158129 w 6486629"/>
              <a:gd name="connsiteY5" fmla="*/ 1970963 h 1970963"/>
              <a:gd name="connsiteX6" fmla="*/ 328500 w 6486629"/>
              <a:gd name="connsiteY6" fmla="*/ 1970963 h 1970963"/>
              <a:gd name="connsiteX7" fmla="*/ 0 w 6486629"/>
              <a:gd name="connsiteY7" fmla="*/ 1642463 h 1970963"/>
              <a:gd name="connsiteX8" fmla="*/ 0 w 6486629"/>
              <a:gd name="connsiteY8" fmla="*/ 328500 h 197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629" h="1970963" fill="none" extrusionOk="0">
                <a:moveTo>
                  <a:pt x="0" y="328500"/>
                </a:moveTo>
                <a:cubicBezTo>
                  <a:pt x="934" y="172353"/>
                  <a:pt x="158897" y="19842"/>
                  <a:pt x="328500" y="0"/>
                </a:cubicBezTo>
                <a:cubicBezTo>
                  <a:pt x="1818688" y="72427"/>
                  <a:pt x="4910755" y="61419"/>
                  <a:pt x="6158129" y="0"/>
                </a:cubicBezTo>
                <a:cubicBezTo>
                  <a:pt x="6334460" y="-35074"/>
                  <a:pt x="6463491" y="140075"/>
                  <a:pt x="6486629" y="328500"/>
                </a:cubicBezTo>
                <a:cubicBezTo>
                  <a:pt x="6474540" y="876142"/>
                  <a:pt x="6600363" y="1388625"/>
                  <a:pt x="6486629" y="1642463"/>
                </a:cubicBezTo>
                <a:cubicBezTo>
                  <a:pt x="6488628" y="1813745"/>
                  <a:pt x="6320374" y="1949460"/>
                  <a:pt x="6158129" y="1970963"/>
                </a:cubicBezTo>
                <a:cubicBezTo>
                  <a:pt x="5487769" y="2000790"/>
                  <a:pt x="3192149" y="1891657"/>
                  <a:pt x="328500" y="1970963"/>
                </a:cubicBezTo>
                <a:cubicBezTo>
                  <a:pt x="178156" y="1967449"/>
                  <a:pt x="-34917" y="1830794"/>
                  <a:pt x="0" y="1642463"/>
                </a:cubicBezTo>
                <a:cubicBezTo>
                  <a:pt x="94641" y="1439470"/>
                  <a:pt x="-62749" y="524476"/>
                  <a:pt x="0" y="328500"/>
                </a:cubicBezTo>
                <a:close/>
              </a:path>
              <a:path w="6486629" h="1970963" stroke="0" extrusionOk="0">
                <a:moveTo>
                  <a:pt x="0" y="328500"/>
                </a:moveTo>
                <a:cubicBezTo>
                  <a:pt x="16904" y="151682"/>
                  <a:pt x="158473" y="23750"/>
                  <a:pt x="328500" y="0"/>
                </a:cubicBezTo>
                <a:cubicBezTo>
                  <a:pt x="1665389" y="123000"/>
                  <a:pt x="4516282" y="-96860"/>
                  <a:pt x="6158129" y="0"/>
                </a:cubicBezTo>
                <a:cubicBezTo>
                  <a:pt x="6337183" y="-1807"/>
                  <a:pt x="6488675" y="142948"/>
                  <a:pt x="6486629" y="328500"/>
                </a:cubicBezTo>
                <a:cubicBezTo>
                  <a:pt x="6572589" y="909746"/>
                  <a:pt x="6592273" y="1068082"/>
                  <a:pt x="6486629" y="1642463"/>
                </a:cubicBezTo>
                <a:cubicBezTo>
                  <a:pt x="6478251" y="1826924"/>
                  <a:pt x="6330055" y="1969408"/>
                  <a:pt x="6158129" y="1970963"/>
                </a:cubicBezTo>
                <a:cubicBezTo>
                  <a:pt x="4025139" y="1810256"/>
                  <a:pt x="1550521" y="2010630"/>
                  <a:pt x="328500" y="1970963"/>
                </a:cubicBezTo>
                <a:cubicBezTo>
                  <a:pt x="137070" y="1968943"/>
                  <a:pt x="-30561" y="1810044"/>
                  <a:pt x="0" y="1642463"/>
                </a:cubicBezTo>
                <a:cubicBezTo>
                  <a:pt x="428" y="1365706"/>
                  <a:pt x="113056" y="527496"/>
                  <a:pt x="0" y="328500"/>
                </a:cubicBezTo>
                <a:close/>
              </a:path>
            </a:pathLst>
          </a:custGeom>
          <a:solidFill>
            <a:srgbClr val="CC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Calibri" panose="020F0502020204030204" pitchFamily="34" charset="0"/>
              </a:rPr>
              <a:t>THẢO </a:t>
            </a:r>
            <a:r>
              <a:rPr kumimoji="0" lang="en-US" sz="5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Calibri" panose="020F0502020204030204" pitchFamily="34" charset="0"/>
              </a:rPr>
              <a:t>LUẬN NHÓM</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Calibri" panose="020F0502020204030204" pitchFamily="34" charset="0"/>
            </a:endParaRPr>
          </a:p>
        </p:txBody>
      </p:sp>
      <p:sp>
        <p:nvSpPr>
          <p:cNvPr id="4" name="Freeform 2"/>
          <p:cNvSpPr/>
          <p:nvPr/>
        </p:nvSpPr>
        <p:spPr>
          <a:xfrm>
            <a:off x="3130336" y="3332966"/>
            <a:ext cx="5154840" cy="2993424"/>
          </a:xfrm>
          <a:custGeom>
            <a:avLst/>
            <a:gdLst/>
            <a:ahLst/>
            <a:cxnLst/>
            <a:rect l="l" t="t" r="r" b="b"/>
            <a:pathLst>
              <a:path w="7088171" h="4105232">
                <a:moveTo>
                  <a:pt x="0" y="0"/>
                </a:moveTo>
                <a:lnTo>
                  <a:pt x="7088170" y="0"/>
                </a:lnTo>
                <a:lnTo>
                  <a:pt x="7088170" y="4105232"/>
                </a:lnTo>
                <a:lnTo>
                  <a:pt x="0" y="410523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2"/>
          <p:cNvSpPr/>
          <p:nvPr/>
        </p:nvSpPr>
        <p:spPr>
          <a:xfrm>
            <a:off x="7394028" y="1182413"/>
            <a:ext cx="1907627" cy="7803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331825" y="3082158"/>
            <a:ext cx="2528396" cy="7803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778671" y="892504"/>
            <a:ext cx="7106308" cy="5072992"/>
          </a:xfrm>
          <a:prstGeom prst="rect">
            <a:avLst/>
          </a:prstGeom>
          <a:noFill/>
        </p:spPr>
        <p:txBody>
          <a:bodyPr wrap="square">
            <a:spAutoFit/>
          </a:bodyPr>
          <a:lstStyle/>
          <a:p>
            <a:pPr algn="just">
              <a:lnSpc>
                <a:spcPct val="150000"/>
              </a:lnSpc>
            </a:pPr>
            <a:r>
              <a:rPr lang="en-US" sz="4400">
                <a:solidFill>
                  <a:srgbClr val="FF0000"/>
                </a:solidFill>
              </a:rPr>
              <a:t>a. </a:t>
            </a:r>
            <a:r>
              <a:rPr lang="vi-VN" sz="4400"/>
              <a:t>Nhớ ngày đông giá rét</a:t>
            </a:r>
            <a:endParaRPr lang="en-US" sz="4400"/>
          </a:p>
          <a:p>
            <a:pPr algn="just">
              <a:lnSpc>
                <a:spcPct val="150000"/>
              </a:lnSpc>
            </a:pPr>
            <a:r>
              <a:rPr lang="vi-VN" sz="4400"/>
              <a:t>Những lá vàng bay xa</a:t>
            </a:r>
            <a:endParaRPr lang="en-US" sz="4400"/>
          </a:p>
          <a:p>
            <a:pPr algn="just">
              <a:lnSpc>
                <a:spcPct val="150000"/>
              </a:lnSpc>
            </a:pPr>
            <a:r>
              <a:rPr lang="vi-VN" sz="4400"/>
              <a:t>Thân cây gầy lạnh buốt</a:t>
            </a:r>
            <a:endParaRPr lang="en-US" sz="4400"/>
          </a:p>
          <a:p>
            <a:pPr algn="just">
              <a:lnSpc>
                <a:spcPct val="150000"/>
              </a:lnSpc>
            </a:pPr>
            <a:r>
              <a:rPr lang="vi-VN" sz="4400"/>
              <a:t>Đứng giữa trời mưa sa.</a:t>
            </a:r>
            <a:endParaRPr lang="en-US" sz="4400"/>
          </a:p>
          <a:p>
            <a:pPr algn="just">
              <a:lnSpc>
                <a:spcPct val="150000"/>
              </a:lnSpc>
            </a:pPr>
            <a:r>
              <a:rPr lang="en-US" sz="4400"/>
              <a:t>		</a:t>
            </a:r>
            <a:r>
              <a:rPr lang="en-US" sz="4000" i="1"/>
              <a:t>Nguyễn Lãm Thắng</a:t>
            </a:r>
            <a:endParaRPr lang="en-US" sz="4400" i="1"/>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2"/>
          <p:cNvSpPr/>
          <p:nvPr/>
        </p:nvSpPr>
        <p:spPr>
          <a:xfrm>
            <a:off x="4997669" y="4050456"/>
            <a:ext cx="756746" cy="7895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p:cNvSpPr/>
          <p:nvPr/>
        </p:nvSpPr>
        <p:spPr>
          <a:xfrm>
            <a:off x="6627320" y="4059620"/>
            <a:ext cx="1413093" cy="7803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p:cNvSpPr txBox="1"/>
          <p:nvPr/>
        </p:nvSpPr>
        <p:spPr>
          <a:xfrm>
            <a:off x="1876097" y="890652"/>
            <a:ext cx="8875986" cy="504516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400" b="0" i="0" u="none" strike="noStrike" kern="1200" cap="none" spc="0" normalizeH="0" baseline="0" noProof="0">
                <a:ln>
                  <a:noFill/>
                </a:ln>
                <a:solidFill>
                  <a:srgbClr val="FF0000"/>
                </a:solidFill>
                <a:effectLst/>
                <a:uLnTx/>
                <a:uFillTx/>
                <a:latin typeface="Aptos" panose="02110004020202020204"/>
                <a:ea typeface="+mn-ea"/>
                <a:cs typeface="+mn-cs"/>
              </a:rPr>
              <a:t>b.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mình vừa ở quê ra</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mang cả bưởi, cả na đi cùng</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Áo bà xe cọ lấm lưng   </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Bưởi, na bà bế, bà bồng trên tay.</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4400" b="0" i="1" u="none" strike="noStrike" kern="1200" cap="none" spc="0" normalizeH="0" baseline="0" noProof="0">
                <a:ln>
                  <a:noFill/>
                </a:ln>
                <a:solidFill>
                  <a:prstClr val="black"/>
                </a:solidFill>
                <a:effectLst/>
                <a:uLnTx/>
                <a:uFillTx/>
                <a:latin typeface="Arial" panose="020B0604020202020204" pitchFamily="34" charset="0"/>
                <a:ea typeface="+mn-ea"/>
                <a:cs typeface="+mn-cs"/>
              </a:rPr>
              <a:t>Phan Quế</a:t>
            </a:r>
            <a:endParaRPr kumimoji="0" lang="vi-VN" sz="4400" b="0"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2"/>
          <p:cNvSpPr/>
          <p:nvPr/>
        </p:nvSpPr>
        <p:spPr>
          <a:xfrm>
            <a:off x="8671034" y="1449146"/>
            <a:ext cx="1387365" cy="7895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p:cNvSpPr/>
          <p:nvPr/>
        </p:nvSpPr>
        <p:spPr>
          <a:xfrm>
            <a:off x="536029" y="2460727"/>
            <a:ext cx="1024758" cy="7803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p:cNvSpPr/>
          <p:nvPr/>
        </p:nvSpPr>
        <p:spPr>
          <a:xfrm>
            <a:off x="536027" y="3502840"/>
            <a:ext cx="1024758" cy="780394"/>
          </a:xfrm>
          <a:prstGeom prst="rect">
            <a:avLst/>
          </a:prstGeom>
          <a:solidFill>
            <a:srgbClr val="93F4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p:cNvSpPr/>
          <p:nvPr/>
        </p:nvSpPr>
        <p:spPr>
          <a:xfrm>
            <a:off x="2979682" y="3502840"/>
            <a:ext cx="1024758" cy="780394"/>
          </a:xfrm>
          <a:prstGeom prst="rect">
            <a:avLst/>
          </a:prstGeom>
          <a:solidFill>
            <a:srgbClr val="93F4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p:cNvSpPr txBox="1"/>
          <p:nvPr/>
        </p:nvSpPr>
        <p:spPr>
          <a:xfrm>
            <a:off x="536028" y="1215534"/>
            <a:ext cx="10752082" cy="40511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Chị Sứ yêu biết bao nhiêu cái chốn này, nơi chị oa oa cất tiếng khóc đầu tiên, nơi quả ngọt trái sai đã thắm hồng da dẻ chị. </a:t>
            </a:r>
            <a:r>
              <a:rPr kumimoji="0" lang="en-US" sz="44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3600" b="0" i="1" u="none" strike="noStrike" kern="1200" cap="none" spc="0" normalizeH="0" baseline="0" noProof="0">
                <a:ln>
                  <a:noFill/>
                </a:ln>
                <a:solidFill>
                  <a:prstClr val="black"/>
                </a:solidFill>
                <a:effectLst/>
                <a:uLnTx/>
                <a:uFillTx/>
                <a:latin typeface="Arial" panose="020B0604020202020204" pitchFamily="34" charset="0"/>
                <a:ea typeface="+mn-ea"/>
                <a:cs typeface="+mn-cs"/>
              </a:rPr>
              <a:t>Anh Đức</a:t>
            </a:r>
            <a:endParaRPr kumimoji="0" lang="vi-VN" sz="4000" b="0"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picture containing cartoon, drawing, illustration, sketch&#10;&#10;Description automatically generated"/>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3331" l="9994" r="89942">
                        <a14:foregroundMark x1="30660" y1="27971" x2="46734" y2="48504"/>
                        <a14:foregroundMark x1="46734" y1="48504" x2="51197" y2="60388"/>
                        <a14:foregroundMark x1="51197" y1="60388" x2="46475" y2="66815"/>
                        <a14:foregroundMark x1="46475" y1="66815" x2="50809" y2="72191"/>
                        <a14:foregroundMark x1="50809" y1="72191" x2="55821" y2="90097"/>
                        <a14:foregroundMark x1="55821" y1="90097" x2="48803" y2="91754"/>
                        <a14:foregroundMark x1="48803" y1="91754" x2="48900" y2="90986"/>
                        <a14:foregroundMark x1="28622" y1="34640" x2="35479" y2="28375"/>
                        <a14:foregroundMark x1="35479" y1="28375" x2="35479" y2="28375"/>
                        <a14:foregroundMark x1="52361" y1="63864" x2="52361" y2="70089"/>
                        <a14:foregroundMark x1="47186" y1="93775" x2="55530" y2="93331"/>
                        <a14:foregroundMark x1="55530" y1="93331" x2="55627" y2="93331"/>
                      </a14:backgroundRemoval>
                    </a14:imgEffect>
                  </a14:imgLayer>
                </a14:imgProps>
              </a:ext>
              <a:ext uri="{28A0092B-C50C-407E-A947-70E740481C1C}">
                <a14:useLocalDpi xmlns:a14="http://schemas.microsoft.com/office/drawing/2010/main" val="0"/>
              </a:ext>
            </a:extLst>
          </a:blip>
          <a:stretch>
            <a:fillRect/>
          </a:stretch>
        </p:blipFill>
        <p:spPr>
          <a:xfrm>
            <a:off x="-1162599" y="2336537"/>
            <a:ext cx="5435053" cy="4348042"/>
          </a:xfrm>
          <a:prstGeom prst="rect">
            <a:avLst/>
          </a:prstGeom>
        </p:spPr>
      </p:pic>
      <p:sp>
        <p:nvSpPr>
          <p:cNvPr id="3" name="Rectangle: Rounded Corners 2"/>
          <p:cNvSpPr/>
          <p:nvPr/>
        </p:nvSpPr>
        <p:spPr>
          <a:xfrm>
            <a:off x="1785355" y="960808"/>
            <a:ext cx="9455074" cy="3298958"/>
          </a:xfrm>
          <a:prstGeom prst="roundRect">
            <a:avLst/>
          </a:prstGeom>
          <a:noFill/>
          <a:ln w="28575">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srgbClr val="FF0000"/>
                </a:solidFill>
                <a:latin typeface="Aptos" panose="02110004020202020204"/>
                <a:cs typeface="Arial" panose="020B0604020202020204" pitchFamily="34" charset="0"/>
              </a:rPr>
              <a:t>Sử dụng từ ngữ đồng nghĩa trong đoạn thơ, câu văn tránh được việc lặp lại từ ngữ một cách đơn điệu, giúp cho việc diễn đạt trở nên cụ thể, sinh động hơn,…)</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9276739"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1"/>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flipH="1">
            <a:off x="-3155339" y="-64645"/>
            <a:ext cx="9276739"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1"/>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3635641" y="262464"/>
            <a:ext cx="4920718" cy="2818229"/>
          </a:xfrm>
          <a:custGeom>
            <a:avLst/>
            <a:gdLst/>
            <a:ahLst/>
            <a:cxnLst/>
            <a:rect l="l" t="t" r="r" b="b"/>
            <a:pathLst>
              <a:path w="7381077" h="4227344">
                <a:moveTo>
                  <a:pt x="0" y="0"/>
                </a:moveTo>
                <a:lnTo>
                  <a:pt x="7381078" y="0"/>
                </a:lnTo>
                <a:lnTo>
                  <a:pt x="7381078" y="4227344"/>
                </a:lnTo>
                <a:lnTo>
                  <a:pt x="0" y="4227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4998873" y="4739501"/>
            <a:ext cx="3147253" cy="1636571"/>
          </a:xfrm>
          <a:custGeom>
            <a:avLst/>
            <a:gdLst/>
            <a:ahLst/>
            <a:cxnLst/>
            <a:rect l="l" t="t" r="r" b="b"/>
            <a:pathLst>
              <a:path w="4720879" h="2454857">
                <a:moveTo>
                  <a:pt x="0" y="0"/>
                </a:moveTo>
                <a:lnTo>
                  <a:pt x="4720879" y="0"/>
                </a:lnTo>
                <a:lnTo>
                  <a:pt x="4720879" y="2454857"/>
                </a:lnTo>
                <a:lnTo>
                  <a:pt x="0" y="24548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9751527" y="4739501"/>
            <a:ext cx="2165220" cy="1526480"/>
          </a:xfrm>
          <a:custGeom>
            <a:avLst/>
            <a:gdLst/>
            <a:ahLst/>
            <a:cxnLst/>
            <a:rect l="l" t="t" r="r" b="b"/>
            <a:pathLst>
              <a:path w="3247830" h="2289720">
                <a:moveTo>
                  <a:pt x="0" y="0"/>
                </a:moveTo>
                <a:lnTo>
                  <a:pt x="3247829" y="0"/>
                </a:lnTo>
                <a:lnTo>
                  <a:pt x="3247829" y="2289720"/>
                </a:lnTo>
                <a:lnTo>
                  <a:pt x="0" y="2289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376092" y="4681570"/>
            <a:ext cx="2163077" cy="1670977"/>
          </a:xfrm>
          <a:custGeom>
            <a:avLst/>
            <a:gdLst/>
            <a:ahLst/>
            <a:cxnLst/>
            <a:rect l="l" t="t" r="r" b="b"/>
            <a:pathLst>
              <a:path w="3244615" h="2506465">
                <a:moveTo>
                  <a:pt x="0" y="0"/>
                </a:moveTo>
                <a:lnTo>
                  <a:pt x="3244615" y="0"/>
                </a:lnTo>
                <a:lnTo>
                  <a:pt x="3244615" y="2506465"/>
                </a:lnTo>
                <a:lnTo>
                  <a:pt x="0" y="2506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2453540" y="3721729"/>
            <a:ext cx="1430506" cy="2630816"/>
          </a:xfrm>
          <a:custGeom>
            <a:avLst/>
            <a:gdLst/>
            <a:ahLst/>
            <a:cxnLst/>
            <a:rect l="l" t="t" r="r" b="b"/>
            <a:pathLst>
              <a:path w="2145759" h="3946224">
                <a:moveTo>
                  <a:pt x="0" y="0"/>
                </a:moveTo>
                <a:lnTo>
                  <a:pt x="2145760" y="0"/>
                </a:lnTo>
                <a:lnTo>
                  <a:pt x="2145760" y="3946225"/>
                </a:lnTo>
                <a:lnTo>
                  <a:pt x="0" y="39462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8242388" y="4826875"/>
            <a:ext cx="1350389" cy="1345325"/>
          </a:xfrm>
          <a:custGeom>
            <a:avLst/>
            <a:gdLst/>
            <a:ahLst/>
            <a:cxnLst/>
            <a:rect l="l" t="t" r="r" b="b"/>
            <a:pathLst>
              <a:path w="2025584" h="2017988">
                <a:moveTo>
                  <a:pt x="0" y="0"/>
                </a:moveTo>
                <a:lnTo>
                  <a:pt x="2025584" y="0"/>
                </a:lnTo>
                <a:lnTo>
                  <a:pt x="2025584" y="2017988"/>
                </a:lnTo>
                <a:lnTo>
                  <a:pt x="0" y="2017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a:off x="3884046" y="4806099"/>
            <a:ext cx="952998" cy="1546447"/>
          </a:xfrm>
          <a:custGeom>
            <a:avLst/>
            <a:gdLst/>
            <a:ahLst/>
            <a:cxnLst/>
            <a:rect l="l" t="t" r="r" b="b"/>
            <a:pathLst>
              <a:path w="1429497" h="2319670">
                <a:moveTo>
                  <a:pt x="0" y="0"/>
                </a:moveTo>
                <a:lnTo>
                  <a:pt x="1429497" y="0"/>
                </a:lnTo>
                <a:lnTo>
                  <a:pt x="1429497" y="2319671"/>
                </a:lnTo>
                <a:lnTo>
                  <a:pt x="0" y="23196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rot="2099990">
            <a:off x="7974789" y="763455"/>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rot="-1503479">
            <a:off x="8662418" y="2461273"/>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p:nvPr/>
        </p:nvSpPr>
        <p:spPr>
          <a:xfrm rot="-1965373">
            <a:off x="2222031" y="209683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6"/>
          <p:cNvSpPr/>
          <p:nvPr/>
        </p:nvSpPr>
        <p:spPr>
          <a:xfrm rot="2842188">
            <a:off x="2997456" y="155756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p:nvPr/>
        </p:nvSpPr>
        <p:spPr>
          <a:xfrm rot="683588">
            <a:off x="8664699" y="157225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
          <p:cNvSpPr/>
          <p:nvPr/>
        </p:nvSpPr>
        <p:spPr>
          <a:xfrm rot="871761">
            <a:off x="9221514" y="2903425"/>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p:nvPr/>
        </p:nvSpPr>
        <p:spPr>
          <a:xfrm rot="2099990">
            <a:off x="2882464" y="277500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0"/>
          <p:cNvSpPr/>
          <p:nvPr/>
        </p:nvSpPr>
        <p:spPr>
          <a:xfrm rot="-1503479">
            <a:off x="3593910" y="77927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p:nvPr/>
        </p:nvSpPr>
        <p:spPr>
          <a:xfrm rot="2099990">
            <a:off x="9627189" y="215021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2"/>
          <p:cNvSpPr/>
          <p:nvPr/>
        </p:nvSpPr>
        <p:spPr>
          <a:xfrm rot="-1503479">
            <a:off x="9425014" y="74763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p:nvPr/>
        </p:nvSpPr>
        <p:spPr>
          <a:xfrm rot="1855390">
            <a:off x="2162084" y="795093"/>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4"/>
          <p:cNvSpPr/>
          <p:nvPr/>
        </p:nvSpPr>
        <p:spPr>
          <a:xfrm rot="-1503479">
            <a:off x="1753009" y="2727572"/>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3"/>
          <p:cNvSpPr txBox="1"/>
          <p:nvPr/>
        </p:nvSpPr>
        <p:spPr>
          <a:xfrm>
            <a:off x="2696928" y="780996"/>
            <a:ext cx="73526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Viết</a:t>
            </a:r>
            <a:r>
              <a:rPr kumimoji="0" lang="en-US" sz="7200" b="0" i="0" u="none" strike="noStrike" kern="1200" cap="none" spc="0" normalizeH="0" noProof="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 câu có</a:t>
            </a:r>
            <a:r>
              <a:rPr kumimoji="0" lang="en-US" sz="7200" b="0" i="0" u="none" strike="noStrike" kern="1200" cap="none" spc="0" normalizeH="0" baseline="0" noProof="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 sử dụng</a:t>
            </a:r>
            <a:endParaRPr kumimoji="0" lang="en-US" sz="7200" b="0" i="0" u="none" strike="noStrike" kern="1200" cap="none" spc="0" normalizeH="0" baseline="0" noProof="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 từ đồng nghĩa</a:t>
            </a:r>
            <a:endParaRPr kumimoji="0" lang="en-US" sz="7200" b="0" i="0" u="none" strike="noStrike" kern="1200" cap="none" spc="0" normalizeH="0" baseline="0" noProof="0" dirty="0">
              <a:ln>
                <a:noFill/>
              </a:ln>
              <a:solidFill>
                <a:srgbClr val="FF2D2D"/>
              </a:solidFill>
              <a:effectLst>
                <a:glow rad="127000">
                  <a:prstClr val="white"/>
                </a:glow>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00" fill="hold"/>
                                        <p:tgtEl>
                                          <p:spTgt spid="25"/>
                                        </p:tgtEl>
                                        <p:attrNameLst>
                                          <p:attrName>ppt_w</p:attrName>
                                        </p:attrNameLst>
                                      </p:cBhvr>
                                      <p:tavLst>
                                        <p:tav tm="0">
                                          <p:val>
                                            <p:fltVal val="0"/>
                                          </p:val>
                                        </p:tav>
                                        <p:tav tm="100000">
                                          <p:val>
                                            <p:strVal val="#ppt_w"/>
                                          </p:val>
                                        </p:tav>
                                      </p:tavLst>
                                    </p:anim>
                                    <p:anim calcmode="lin" valueType="num">
                                      <p:cBhvr>
                                        <p:cTn id="8" dur="700" fill="hold"/>
                                        <p:tgtEl>
                                          <p:spTgt spid="25"/>
                                        </p:tgtEl>
                                        <p:attrNameLst>
                                          <p:attrName>ppt_h</p:attrName>
                                        </p:attrNameLst>
                                      </p:cBhvr>
                                      <p:tavLst>
                                        <p:tav tm="0">
                                          <p:val>
                                            <p:fltVal val="0"/>
                                          </p:val>
                                        </p:tav>
                                        <p:tav tm="100000">
                                          <p:val>
                                            <p:strVal val="#ppt_h"/>
                                          </p:val>
                                        </p:tav>
                                      </p:tavLst>
                                    </p:anim>
                                    <p:animEffect transition="in" filter="fade">
                                      <p:cBhvr>
                                        <p:cTn id="9" dur="700"/>
                                        <p:tgtEl>
                                          <p:spTgt spid="25"/>
                                        </p:tgtEl>
                                      </p:cBhvr>
                                    </p:animEffect>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70601" y="-64645"/>
            <a:ext cx="9276739"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1"/>
            <a:stretch>
              <a:fillRect/>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flipH="1">
            <a:off x="-3155339" y="-64645"/>
            <a:ext cx="9276739"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1"/>
            <a:stretch>
              <a:fillRect/>
            </a:stretch>
          </a:blipFill>
        </p:spPr>
        <p:txBody>
          <a:bodyPr/>
          <a:lstStyle/>
          <a:p>
            <a:pPr defTabSz="609600"/>
            <a:endParaRPr lang="en-US" sz="1200">
              <a:solidFill>
                <a:prstClr val="black"/>
              </a:solidFill>
              <a:latin typeface="Calibri" panose="020F0502020204030204"/>
            </a:endParaRPr>
          </a:p>
        </p:txBody>
      </p:sp>
      <p:sp>
        <p:nvSpPr>
          <p:cNvPr id="4" name="Freeform 7"/>
          <p:cNvSpPr/>
          <p:nvPr/>
        </p:nvSpPr>
        <p:spPr>
          <a:xfrm>
            <a:off x="7457169" y="4147127"/>
            <a:ext cx="1947416" cy="2325273"/>
          </a:xfrm>
          <a:custGeom>
            <a:avLst/>
            <a:gdLst/>
            <a:ahLst/>
            <a:cxnLst/>
            <a:rect l="l" t="t" r="r" b="b"/>
            <a:pathLst>
              <a:path w="2921124" h="3487909">
                <a:moveTo>
                  <a:pt x="0" y="0"/>
                </a:moveTo>
                <a:lnTo>
                  <a:pt x="2921124" y="0"/>
                </a:lnTo>
                <a:lnTo>
                  <a:pt x="2921124" y="3487909"/>
                </a:lnTo>
                <a:lnTo>
                  <a:pt x="0" y="3487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00"/>
            <a:endParaRPr lang="en-US" sz="1200">
              <a:solidFill>
                <a:prstClr val="black"/>
              </a:solidFill>
              <a:latin typeface="Calibri" panose="020F0502020204030204"/>
            </a:endParaRPr>
          </a:p>
        </p:txBody>
      </p:sp>
      <p:sp>
        <p:nvSpPr>
          <p:cNvPr id="7" name="Freeform 8"/>
          <p:cNvSpPr/>
          <p:nvPr/>
        </p:nvSpPr>
        <p:spPr>
          <a:xfrm>
            <a:off x="4915705" y="4548519"/>
            <a:ext cx="2360591" cy="1923881"/>
          </a:xfrm>
          <a:custGeom>
            <a:avLst/>
            <a:gdLst/>
            <a:ahLst/>
            <a:cxnLst/>
            <a:rect l="l" t="t" r="r" b="b"/>
            <a:pathLst>
              <a:path w="3540886" h="2885822">
                <a:moveTo>
                  <a:pt x="0" y="0"/>
                </a:moveTo>
                <a:lnTo>
                  <a:pt x="3540886" y="0"/>
                </a:lnTo>
                <a:lnTo>
                  <a:pt x="3540886" y="2885821"/>
                </a:lnTo>
                <a:lnTo>
                  <a:pt x="0" y="28858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8" name="Freeform 9"/>
          <p:cNvSpPr/>
          <p:nvPr/>
        </p:nvSpPr>
        <p:spPr>
          <a:xfrm>
            <a:off x="3900632" y="4276274"/>
            <a:ext cx="837273" cy="2196126"/>
          </a:xfrm>
          <a:custGeom>
            <a:avLst/>
            <a:gdLst/>
            <a:ahLst/>
            <a:cxnLst/>
            <a:rect l="l" t="t" r="r" b="b"/>
            <a:pathLst>
              <a:path w="1255910" h="3294189">
                <a:moveTo>
                  <a:pt x="0" y="0"/>
                </a:moveTo>
                <a:lnTo>
                  <a:pt x="1255909" y="0"/>
                </a:lnTo>
                <a:lnTo>
                  <a:pt x="1255909" y="3294189"/>
                </a:lnTo>
                <a:lnTo>
                  <a:pt x="0" y="32941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9" name="Freeform 16"/>
          <p:cNvSpPr/>
          <p:nvPr/>
        </p:nvSpPr>
        <p:spPr>
          <a:xfrm>
            <a:off x="1736828" y="4799112"/>
            <a:ext cx="1917809" cy="1673289"/>
          </a:xfrm>
          <a:custGeom>
            <a:avLst/>
            <a:gdLst/>
            <a:ahLst/>
            <a:cxnLst/>
            <a:rect l="l" t="t" r="r" b="b"/>
            <a:pathLst>
              <a:path w="2876714" h="2509933">
                <a:moveTo>
                  <a:pt x="0" y="0"/>
                </a:moveTo>
                <a:lnTo>
                  <a:pt x="2876714" y="0"/>
                </a:lnTo>
                <a:lnTo>
                  <a:pt x="2876714" y="2509932"/>
                </a:lnTo>
                <a:lnTo>
                  <a:pt x="0" y="25099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0" name="Freeform 17"/>
          <p:cNvSpPr/>
          <p:nvPr/>
        </p:nvSpPr>
        <p:spPr>
          <a:xfrm>
            <a:off x="9582385" y="4710550"/>
            <a:ext cx="1468942" cy="1761850"/>
          </a:xfrm>
          <a:custGeom>
            <a:avLst/>
            <a:gdLst/>
            <a:ahLst/>
            <a:cxnLst/>
            <a:rect l="l" t="t" r="r" b="b"/>
            <a:pathLst>
              <a:path w="2203413" h="2642775">
                <a:moveTo>
                  <a:pt x="0" y="0"/>
                </a:moveTo>
                <a:lnTo>
                  <a:pt x="2203414" y="0"/>
                </a:lnTo>
                <a:lnTo>
                  <a:pt x="2203414" y="2642774"/>
                </a:lnTo>
                <a:lnTo>
                  <a:pt x="0" y="26427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1" name="Freeform 20"/>
          <p:cNvSpPr/>
          <p:nvPr/>
        </p:nvSpPr>
        <p:spPr>
          <a:xfrm rot="19310558">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2" name="Freeform 21"/>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3" name="Freeform 22"/>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4" name="Freeform 27"/>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5" name="Freeform 28"/>
          <p:cNvSpPr/>
          <p:nvPr/>
        </p:nvSpPr>
        <p:spPr>
          <a:xfrm rot="1958932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6" name="Freeform 29"/>
          <p:cNvSpPr/>
          <p:nvPr/>
        </p:nvSpPr>
        <p:spPr>
          <a:xfrm rot="20096521">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7" name="Freeform 30"/>
          <p:cNvSpPr/>
          <p:nvPr/>
        </p:nvSpPr>
        <p:spPr>
          <a:xfrm rot="19407163">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5" name="Picture 4"/>
          <p:cNvPicPr>
            <a:picLocks noChangeAspect="1"/>
          </p:cNvPicPr>
          <p:nvPr/>
        </p:nvPicPr>
        <p:blipFill>
          <a:blip r:embed="rId20"/>
          <a:stretch>
            <a:fillRect/>
          </a:stretch>
        </p:blipFill>
        <p:spPr>
          <a:xfrm>
            <a:off x="-1227967" y="105444"/>
            <a:ext cx="11918713" cy="4993057"/>
          </a:xfrm>
          <a:prstGeom prst="rect">
            <a:avLst/>
          </a:prstGeom>
        </p:spPr>
      </p:pic>
    </p:spTree>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p:cNvSpPr txBox="1"/>
          <p:nvPr/>
        </p:nvSpPr>
        <p:spPr>
          <a:xfrm>
            <a:off x="997167" y="559704"/>
            <a:ext cx="9613026" cy="2123658"/>
          </a:xfrm>
          <a:prstGeom prst="rect">
            <a:avLst/>
          </a:prstGeom>
          <a:noFill/>
        </p:spPr>
        <p:txBody>
          <a:bodyPr wrap="square">
            <a:spAutoFit/>
          </a:bodyPr>
          <a:lstStyle/>
          <a:p>
            <a:pPr algn="just"/>
            <a:r>
              <a:rPr lang="en-US" sz="4400">
                <a:solidFill>
                  <a:srgbClr val="FF0000"/>
                </a:solidFill>
              </a:rPr>
              <a:t>4. </a:t>
            </a:r>
            <a:r>
              <a:rPr lang="en-US" sz="4400"/>
              <a:t>Viết 3 – 4 câu nói về một truyện thiếu nhi mà em thích, trong đó có sử dụng từ đồng nghĩa.</a:t>
            </a:r>
            <a:endParaRPr lang="en-US" sz="4400"/>
          </a:p>
        </p:txBody>
      </p:sp>
      <p:pic>
        <p:nvPicPr>
          <p:cNvPr id="4098" name="Picture 2" descr="Doraemon Wiki - Tất tần tật những điều thú vị về Doraemon - POPS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717" y="2855501"/>
            <a:ext cx="6085490" cy="3423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p:cNvSpPr txBox="1"/>
          <p:nvPr/>
        </p:nvSpPr>
        <p:spPr>
          <a:xfrm>
            <a:off x="632646" y="612844"/>
            <a:ext cx="10767847"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effectLst/>
                <a:uLnTx/>
                <a:uFillTx/>
                <a:latin typeface="Aptos" panose="02110004020202020204"/>
                <a:ea typeface="+mn-ea"/>
                <a:cs typeface="+mn-cs"/>
              </a:rPr>
              <a:t>	</a:t>
            </a:r>
            <a:r>
              <a:rPr kumimoji="0" lang="en-US" sz="4000" b="1" i="0" u="sng" strike="noStrike" kern="1200" cap="none" spc="0" normalizeH="0" baseline="0" noProof="0">
                <a:ln>
                  <a:noFill/>
                </a:ln>
                <a:solidFill>
                  <a:srgbClr val="00B050"/>
                </a:solidFill>
                <a:effectLst/>
                <a:uLnTx/>
                <a:uFillTx/>
                <a:latin typeface="Aptos" panose="02110004020202020204"/>
                <a:ea typeface="+mn-ea"/>
                <a:cs typeface="+mn-cs"/>
              </a:rPr>
              <a:t>Mẫu:</a:t>
            </a:r>
            <a:endParaRPr kumimoji="0" lang="en-US" sz="4000" b="1" i="0" u="sng" strike="noStrike" kern="1200" cap="none" spc="0" normalizeH="0" baseline="0" noProof="0">
              <a:ln>
                <a:noFill/>
              </a:ln>
              <a:solidFill>
                <a:srgbClr val="00B05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effectLst/>
                <a:uLnTx/>
                <a:uFillTx/>
                <a:latin typeface="Aptos" panose="02110004020202020204"/>
                <a:ea typeface="+mn-ea"/>
                <a:cs typeface="+mn-cs"/>
              </a:rPr>
              <a:t>	</a:t>
            </a:r>
            <a:r>
              <a:rPr kumimoji="0" lang="vi-VN" sz="4000" b="0" i="0" u="none" strike="noStrike" kern="1200" cap="none" spc="0" normalizeH="0" baseline="0" noProof="0">
                <a:ln>
                  <a:noFill/>
                </a:ln>
                <a:effectLst/>
                <a:uLnTx/>
                <a:uFillTx/>
                <a:latin typeface="Aptos" panose="02110004020202020204"/>
                <a:ea typeface="+mn-ea"/>
                <a:cs typeface="+mn-cs"/>
              </a:rPr>
              <a:t>Nô-bi-ta là nhân vật em thích nhất trong phim. Cậu là một học sinh lười học, nghịch ngợm, thành tích học tập luôn thua kém bạn bè. Nhưng Nô-bi-ta lại rất </a:t>
            </a:r>
            <a:r>
              <a:rPr kumimoji="0" lang="vi-VN" sz="4000" b="0" i="0" u="none" strike="noStrike" kern="1200" cap="none" spc="0" normalizeH="0" baseline="0" noProof="0">
                <a:ln>
                  <a:noFill/>
                </a:ln>
                <a:solidFill>
                  <a:srgbClr val="FF0000"/>
                </a:solidFill>
                <a:effectLst/>
                <a:uLnTx/>
                <a:uFillTx/>
                <a:latin typeface="Aptos" panose="02110004020202020204"/>
                <a:ea typeface="+mn-ea"/>
                <a:cs typeface="+mn-cs"/>
              </a:rPr>
              <a:t>tốt bụng</a:t>
            </a:r>
            <a:r>
              <a:rPr kumimoji="0" lang="vi-VN" sz="4000" b="0" i="0" u="none" strike="noStrike" kern="1200" cap="none" spc="0" normalizeH="0" baseline="0" noProof="0">
                <a:ln>
                  <a:noFill/>
                </a:ln>
                <a:effectLst/>
                <a:uLnTx/>
                <a:uFillTx/>
                <a:latin typeface="Aptos" panose="02110004020202020204"/>
                <a:ea typeface="+mn-ea"/>
                <a:cs typeface="+mn-cs"/>
              </a:rPr>
              <a:t>, </a:t>
            </a:r>
            <a:r>
              <a:rPr kumimoji="0" lang="vi-VN" sz="4000" b="0" i="0" u="none" strike="noStrike" kern="1200" cap="none" spc="0" normalizeH="0" baseline="0" noProof="0">
                <a:ln>
                  <a:noFill/>
                </a:ln>
                <a:solidFill>
                  <a:srgbClr val="FF0000"/>
                </a:solidFill>
                <a:effectLst/>
                <a:uLnTx/>
                <a:uFillTx/>
                <a:latin typeface="Aptos" panose="02110004020202020204"/>
                <a:ea typeface="+mn-ea"/>
                <a:cs typeface="+mn-cs"/>
              </a:rPr>
              <a:t>nhân hậu</a:t>
            </a:r>
            <a:r>
              <a:rPr kumimoji="0" lang="vi-VN" sz="4000" b="0" i="0" u="none" strike="noStrike" kern="1200" cap="none" spc="0" normalizeH="0" baseline="0" noProof="0">
                <a:ln>
                  <a:noFill/>
                </a:ln>
                <a:effectLst/>
                <a:uLnTx/>
                <a:uFillTx/>
                <a:latin typeface="Aptos" panose="02110004020202020204"/>
                <a:ea typeface="+mn-ea"/>
                <a:cs typeface="+mn-cs"/>
              </a:rPr>
              <a:t>, luôn yêu mến và giúp đỡ bạn bè xung quanh. Qua mỗi tập phim, em có thêm những giây phút thư giãn và em cũng học hỏi được Nô-bi-ta nhiều bài học bổ ích, quý giá về cuộc sống.</a:t>
            </a:r>
            <a:endParaRPr kumimoji="0" lang="en-US" sz="4000" b="0" i="0" u="none" strike="noStrike" kern="1200" cap="none" spc="0" normalizeH="0" baseline="0" noProof="0">
              <a:ln>
                <a:noFill/>
              </a:ln>
              <a:effectLst/>
              <a:uLnTx/>
              <a:uFillTx/>
              <a:latin typeface="Aptos" panose="02110004020202020204"/>
              <a:ea typeface="+mn-ea"/>
              <a:cs typeface="+mn-cs"/>
            </a:endParaRPr>
          </a:p>
        </p:txBody>
      </p:sp>
    </p:spTree>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ainbow, sky, animation, animated cartoon&#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2"/>
          <a:stretch>
            <a:fillRect/>
          </a:stretch>
        </p:blipFill>
        <p:spPr>
          <a:xfrm>
            <a:off x="-402123" y="327365"/>
            <a:ext cx="8803387" cy="1511939"/>
          </a:xfrm>
          <a:prstGeom prst="rect">
            <a:avLst/>
          </a:prstGeom>
        </p:spPr>
      </p:pic>
    </p:spTree>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kids standing in front of a fence&#10;&#10;Description automatically generated with medium confidence"/>
          <p:cNvPicPr>
            <a:picLocks noChangeAspect="1"/>
          </p:cNvPicPr>
          <p:nvPr/>
        </p:nvPicPr>
        <p:blipFill rotWithShape="1">
          <a:blip r:embed="rId1">
            <a:extLst>
              <a:ext uri="{28A0092B-C50C-407E-A947-70E740481C1C}">
                <a14:useLocalDpi xmlns:a14="http://schemas.microsoft.com/office/drawing/2010/main" val="0"/>
              </a:ext>
            </a:extLst>
          </a:blip>
          <a:srcRect t="11434"/>
          <a:stretch>
            <a:fillRect/>
          </a:stretch>
        </p:blipFill>
        <p:spPr>
          <a:xfrm>
            <a:off x="20" y="1282"/>
            <a:ext cx="12191980" cy="6856718"/>
          </a:xfrm>
          <a:prstGeom prst="rect">
            <a:avLst/>
          </a:prstGeom>
        </p:spPr>
      </p:pic>
      <p:pic>
        <p:nvPicPr>
          <p:cNvPr id="2" name="Picture 1"/>
          <p:cNvPicPr>
            <a:picLocks noChangeAspect="1"/>
          </p:cNvPicPr>
          <p:nvPr/>
        </p:nvPicPr>
        <p:blipFill>
          <a:blip r:embed="rId2"/>
          <a:stretch>
            <a:fillRect/>
          </a:stretch>
        </p:blipFill>
        <p:spPr>
          <a:xfrm>
            <a:off x="-20" y="409175"/>
            <a:ext cx="12192000" cy="1712975"/>
          </a:xfrm>
          <a:prstGeom prst="rect">
            <a:avLst/>
          </a:prstGeom>
        </p:spPr>
      </p:pic>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55733742">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9276739"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1"/>
            <a:stretch>
              <a:fillRect/>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flipH="1">
            <a:off x="-3155339" y="-64645"/>
            <a:ext cx="9276739"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1"/>
            <a:stretch>
              <a:fillRect/>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a:off x="3635641" y="262464"/>
            <a:ext cx="4920718" cy="2818229"/>
          </a:xfrm>
          <a:custGeom>
            <a:avLst/>
            <a:gdLst/>
            <a:ahLst/>
            <a:cxnLst/>
            <a:rect l="l" t="t" r="r" b="b"/>
            <a:pathLst>
              <a:path w="7381077" h="4227344">
                <a:moveTo>
                  <a:pt x="0" y="0"/>
                </a:moveTo>
                <a:lnTo>
                  <a:pt x="7381078" y="0"/>
                </a:lnTo>
                <a:lnTo>
                  <a:pt x="7381078" y="4227344"/>
                </a:lnTo>
                <a:lnTo>
                  <a:pt x="0" y="4227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00"/>
            <a:endParaRPr lang="en-US" sz="1200">
              <a:solidFill>
                <a:prstClr val="black"/>
              </a:solidFill>
              <a:latin typeface="Calibri" panose="020F0502020204030204"/>
            </a:endParaRPr>
          </a:p>
        </p:txBody>
      </p:sp>
      <p:sp>
        <p:nvSpPr>
          <p:cNvPr id="5" name="Freeform 5"/>
          <p:cNvSpPr/>
          <p:nvPr/>
        </p:nvSpPr>
        <p:spPr>
          <a:xfrm>
            <a:off x="4998873" y="4739501"/>
            <a:ext cx="3147253" cy="1636571"/>
          </a:xfrm>
          <a:custGeom>
            <a:avLst/>
            <a:gdLst/>
            <a:ahLst/>
            <a:cxnLst/>
            <a:rect l="l" t="t" r="r" b="b"/>
            <a:pathLst>
              <a:path w="4720879" h="2454857">
                <a:moveTo>
                  <a:pt x="0" y="0"/>
                </a:moveTo>
                <a:lnTo>
                  <a:pt x="4720879" y="0"/>
                </a:lnTo>
                <a:lnTo>
                  <a:pt x="4720879" y="2454857"/>
                </a:lnTo>
                <a:lnTo>
                  <a:pt x="0" y="24548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6" name="Freeform 6"/>
          <p:cNvSpPr/>
          <p:nvPr/>
        </p:nvSpPr>
        <p:spPr>
          <a:xfrm>
            <a:off x="9751527" y="4739501"/>
            <a:ext cx="2165220" cy="1526480"/>
          </a:xfrm>
          <a:custGeom>
            <a:avLst/>
            <a:gdLst/>
            <a:ahLst/>
            <a:cxnLst/>
            <a:rect l="l" t="t" r="r" b="b"/>
            <a:pathLst>
              <a:path w="3247830" h="2289720">
                <a:moveTo>
                  <a:pt x="0" y="0"/>
                </a:moveTo>
                <a:lnTo>
                  <a:pt x="3247829" y="0"/>
                </a:lnTo>
                <a:lnTo>
                  <a:pt x="3247829" y="2289720"/>
                </a:lnTo>
                <a:lnTo>
                  <a:pt x="0" y="2289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7" name="Freeform 7"/>
          <p:cNvSpPr/>
          <p:nvPr/>
        </p:nvSpPr>
        <p:spPr>
          <a:xfrm>
            <a:off x="376092" y="4681570"/>
            <a:ext cx="2163077" cy="1670977"/>
          </a:xfrm>
          <a:custGeom>
            <a:avLst/>
            <a:gdLst/>
            <a:ahLst/>
            <a:cxnLst/>
            <a:rect l="l" t="t" r="r" b="b"/>
            <a:pathLst>
              <a:path w="3244615" h="2506465">
                <a:moveTo>
                  <a:pt x="0" y="0"/>
                </a:moveTo>
                <a:lnTo>
                  <a:pt x="3244615" y="0"/>
                </a:lnTo>
                <a:lnTo>
                  <a:pt x="3244615" y="2506465"/>
                </a:lnTo>
                <a:lnTo>
                  <a:pt x="0" y="2506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00"/>
            <a:endParaRPr lang="en-US" sz="1200">
              <a:solidFill>
                <a:prstClr val="black"/>
              </a:solidFill>
              <a:latin typeface="Calibri" panose="020F0502020204030204"/>
            </a:endParaRPr>
          </a:p>
        </p:txBody>
      </p:sp>
      <p:sp>
        <p:nvSpPr>
          <p:cNvPr id="8" name="Freeform 8"/>
          <p:cNvSpPr/>
          <p:nvPr/>
        </p:nvSpPr>
        <p:spPr>
          <a:xfrm>
            <a:off x="2453540" y="3721729"/>
            <a:ext cx="1430506" cy="2630816"/>
          </a:xfrm>
          <a:custGeom>
            <a:avLst/>
            <a:gdLst/>
            <a:ahLst/>
            <a:cxnLst/>
            <a:rect l="l" t="t" r="r" b="b"/>
            <a:pathLst>
              <a:path w="2145759" h="3946224">
                <a:moveTo>
                  <a:pt x="0" y="0"/>
                </a:moveTo>
                <a:lnTo>
                  <a:pt x="2145760" y="0"/>
                </a:lnTo>
                <a:lnTo>
                  <a:pt x="2145760" y="3946225"/>
                </a:lnTo>
                <a:lnTo>
                  <a:pt x="0" y="39462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00"/>
            <a:endParaRPr lang="en-US" sz="1200">
              <a:solidFill>
                <a:prstClr val="black"/>
              </a:solidFill>
              <a:latin typeface="Calibri" panose="020F0502020204030204"/>
            </a:endParaRPr>
          </a:p>
        </p:txBody>
      </p:sp>
      <p:sp>
        <p:nvSpPr>
          <p:cNvPr id="9" name="Freeform 9"/>
          <p:cNvSpPr/>
          <p:nvPr/>
        </p:nvSpPr>
        <p:spPr>
          <a:xfrm>
            <a:off x="8242388" y="4826875"/>
            <a:ext cx="1350389" cy="1345325"/>
          </a:xfrm>
          <a:custGeom>
            <a:avLst/>
            <a:gdLst/>
            <a:ahLst/>
            <a:cxnLst/>
            <a:rect l="l" t="t" r="r" b="b"/>
            <a:pathLst>
              <a:path w="2025584" h="2017988">
                <a:moveTo>
                  <a:pt x="0" y="0"/>
                </a:moveTo>
                <a:lnTo>
                  <a:pt x="2025584" y="0"/>
                </a:lnTo>
                <a:lnTo>
                  <a:pt x="2025584" y="2017988"/>
                </a:lnTo>
                <a:lnTo>
                  <a:pt x="0" y="2017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0" name="Freeform 10"/>
          <p:cNvSpPr/>
          <p:nvPr/>
        </p:nvSpPr>
        <p:spPr>
          <a:xfrm>
            <a:off x="3884046" y="4806099"/>
            <a:ext cx="952998" cy="1546447"/>
          </a:xfrm>
          <a:custGeom>
            <a:avLst/>
            <a:gdLst/>
            <a:ahLst/>
            <a:cxnLst/>
            <a:rect l="l" t="t" r="r" b="b"/>
            <a:pathLst>
              <a:path w="1429497" h="2319670">
                <a:moveTo>
                  <a:pt x="0" y="0"/>
                </a:moveTo>
                <a:lnTo>
                  <a:pt x="1429497" y="0"/>
                </a:lnTo>
                <a:lnTo>
                  <a:pt x="1429497" y="2319671"/>
                </a:lnTo>
                <a:lnTo>
                  <a:pt x="0" y="23196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3" name="Freeform 13"/>
          <p:cNvSpPr/>
          <p:nvPr/>
        </p:nvSpPr>
        <p:spPr>
          <a:xfrm rot="2099990">
            <a:off x="7974789" y="763455"/>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4" name="Freeform 14"/>
          <p:cNvSpPr/>
          <p:nvPr/>
        </p:nvSpPr>
        <p:spPr>
          <a:xfrm rot="-1503479">
            <a:off x="8662418" y="2461273"/>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5" name="Freeform 15"/>
          <p:cNvSpPr/>
          <p:nvPr/>
        </p:nvSpPr>
        <p:spPr>
          <a:xfrm rot="-1965373">
            <a:off x="2222031" y="209683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6" name="Freeform 16"/>
          <p:cNvSpPr/>
          <p:nvPr/>
        </p:nvSpPr>
        <p:spPr>
          <a:xfrm rot="2842188">
            <a:off x="2997456" y="155756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7" name="Freeform 17"/>
          <p:cNvSpPr/>
          <p:nvPr/>
        </p:nvSpPr>
        <p:spPr>
          <a:xfrm rot="683588">
            <a:off x="8664699" y="157225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8" name="Freeform 18"/>
          <p:cNvSpPr/>
          <p:nvPr/>
        </p:nvSpPr>
        <p:spPr>
          <a:xfrm rot="871761">
            <a:off x="9221514" y="2903425"/>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9" name="Freeform 19"/>
          <p:cNvSpPr/>
          <p:nvPr/>
        </p:nvSpPr>
        <p:spPr>
          <a:xfrm rot="2099990">
            <a:off x="2882464" y="277500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0" name="Freeform 20"/>
          <p:cNvSpPr/>
          <p:nvPr/>
        </p:nvSpPr>
        <p:spPr>
          <a:xfrm rot="-1503479">
            <a:off x="3593910" y="77927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1" name="Freeform 21"/>
          <p:cNvSpPr/>
          <p:nvPr/>
        </p:nvSpPr>
        <p:spPr>
          <a:xfrm rot="2099990">
            <a:off x="9627189" y="215021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2" name="Freeform 22"/>
          <p:cNvSpPr/>
          <p:nvPr/>
        </p:nvSpPr>
        <p:spPr>
          <a:xfrm rot="-1503479">
            <a:off x="9425014" y="74763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3" name="Freeform 23"/>
          <p:cNvSpPr/>
          <p:nvPr/>
        </p:nvSpPr>
        <p:spPr>
          <a:xfrm rot="1855390">
            <a:off x="2162084" y="795093"/>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4" name="Freeform 24"/>
          <p:cNvSpPr/>
          <p:nvPr/>
        </p:nvSpPr>
        <p:spPr>
          <a:xfrm rot="-1503479">
            <a:off x="1753009" y="2727572"/>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11" name="Picture 10"/>
          <p:cNvPicPr>
            <a:picLocks noChangeAspect="1"/>
          </p:cNvPicPr>
          <p:nvPr/>
        </p:nvPicPr>
        <p:blipFill>
          <a:blip r:embed="rId24"/>
          <a:stretch>
            <a:fillRect/>
          </a:stretch>
        </p:blipFill>
        <p:spPr>
          <a:xfrm>
            <a:off x="376092" y="2017720"/>
            <a:ext cx="11071296" cy="2719052"/>
          </a:xfrm>
          <a:prstGeom prst="rect">
            <a:avLst/>
          </a:prstGeom>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21976" y="327015"/>
            <a:ext cx="11348479" cy="523220"/>
          </a:xfrm>
          <a:prstGeom prst="rect">
            <a:avLst/>
          </a:prstGeom>
          <a:noFill/>
        </p:spPr>
        <p:txBody>
          <a:bodyPr wrap="square" rtlCol="0">
            <a:spAutoFit/>
          </a:bodyPr>
          <a:lstStyle/>
          <a:p>
            <a:r>
              <a:rPr lang="vi-VN" sz="2800" b="1"/>
              <a:t>1.</a:t>
            </a:r>
            <a:r>
              <a:rPr lang="en-US" sz="2800" b="1"/>
              <a:t> </a:t>
            </a:r>
            <a:r>
              <a:rPr lang="vi-VN" sz="2800" b="1"/>
              <a:t>Đọc các đoạn thơ sau và thực hiện yêu cầu:</a:t>
            </a:r>
            <a:endParaRPr lang="vi-VN" sz="2800" b="1" dirty="0"/>
          </a:p>
        </p:txBody>
      </p:sp>
      <p:sp>
        <p:nvSpPr>
          <p:cNvPr id="8" name="TextBox 7"/>
          <p:cNvSpPr txBox="1"/>
          <p:nvPr/>
        </p:nvSpPr>
        <p:spPr>
          <a:xfrm>
            <a:off x="7506380" y="944414"/>
            <a:ext cx="4492383" cy="2246769"/>
          </a:xfrm>
          <a:prstGeom prst="rect">
            <a:avLst/>
          </a:prstGeom>
          <a:noFill/>
        </p:spPr>
        <p:txBody>
          <a:bodyPr wrap="square" rtlCol="0">
            <a:spAutoFit/>
          </a:bodyPr>
          <a:lstStyle/>
          <a:p>
            <a:pPr algn="just"/>
            <a:r>
              <a:rPr lang="en-US" sz="2800">
                <a:solidFill>
                  <a:srgbClr val="FF0000"/>
                </a:solidFill>
                <a:latin typeface="Calibri" panose="020F0502020204030204" pitchFamily="34" charset="0"/>
                <a:ea typeface="Calibri" panose="020F0502020204030204" pitchFamily="34" charset="0"/>
                <a:cs typeface="Calibri" panose="020F0502020204030204" pitchFamily="34" charset="0"/>
              </a:rPr>
              <a:t>c. </a:t>
            </a:r>
            <a:r>
              <a:rPr lang="en-US" sz="2800">
                <a:latin typeface="Calibri" panose="020F0502020204030204" pitchFamily="34" charset="0"/>
                <a:ea typeface="Calibri" panose="020F0502020204030204" pitchFamily="34" charset="0"/>
                <a:cs typeface="Calibri" panose="020F0502020204030204" pitchFamily="34" charset="0"/>
              </a:rPr>
              <a:t>Những bà má Hậu Giang</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Tiễn con đi đánh giặc </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Chở che hầm bí mật </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Bao năm ròng ven sông.</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 		Xuân Quỳnh</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120522" y="953056"/>
            <a:ext cx="7167250" cy="2246769"/>
          </a:xfrm>
          <a:prstGeom prst="rect">
            <a:avLst/>
          </a:prstGeom>
          <a:noFill/>
        </p:spPr>
        <p:txBody>
          <a:bodyPr wrap="square" rtlCol="0">
            <a:spAutoFit/>
          </a:bodyPr>
          <a:lstStyle/>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en-US" sz="280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FF0000"/>
                </a:solidFill>
                <a:latin typeface="Calibri" panose="020F0502020204030204" pitchFamily="34" charset="0"/>
                <a:ea typeface="Calibri" panose="020F0502020204030204" pitchFamily="34" charset="0"/>
                <a:cs typeface="Calibri" panose="020F0502020204030204" pitchFamily="34" charset="0"/>
              </a:rPr>
              <a:t>a.</a:t>
            </a:r>
            <a:r>
              <a:rPr lang="en-US" sz="280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Em cu Tai ngủ trên lưng mẹ ơi</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Em ngủ cho ngoan, đừng rời lưng mẹ </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Mẹ giã gạo mẹ nuôi bộ đội</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Nhịp chày nghiêng, giấc ngủ em nghiêng.</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				Nguyễn Khoa Điềm</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120522" y="3534937"/>
            <a:ext cx="6641662" cy="2246769"/>
          </a:xfrm>
          <a:prstGeom prst="rect">
            <a:avLst/>
          </a:prstGeom>
          <a:noFill/>
        </p:spPr>
        <p:txBody>
          <a:bodyPr wrap="square" rtlCol="0">
            <a:spAutoFit/>
          </a:bodyPr>
          <a:lstStyle/>
          <a:p>
            <a:pPr algn="ctr"/>
            <a:r>
              <a:rPr lang="it-IT" sz="2800">
                <a:solidFill>
                  <a:srgbClr val="FF0000"/>
                </a:solidFill>
                <a:latin typeface="Calibri" panose="020F0502020204030204" pitchFamily="34" charset="0"/>
                <a:ea typeface="Calibri" panose="020F0502020204030204" pitchFamily="34" charset="0"/>
                <a:cs typeface="Calibri" panose="020F0502020204030204" pitchFamily="34" charset="0"/>
              </a:rPr>
              <a:t>b. </a:t>
            </a:r>
            <a:r>
              <a:rPr lang="it-IT" sz="2800">
                <a:latin typeface="Calibri" panose="020F0502020204030204" pitchFamily="34" charset="0"/>
                <a:ea typeface="Calibri" panose="020F0502020204030204" pitchFamily="34" charset="0"/>
                <a:cs typeface="Calibri" panose="020F0502020204030204" pitchFamily="34" charset="0"/>
              </a:rPr>
              <a:t>Con đi, con lớn lên rồi</a:t>
            </a:r>
            <a:endParaRPr lang="it-IT" sz="2800">
              <a:latin typeface="Calibri" panose="020F0502020204030204" pitchFamily="34" charset="0"/>
              <a:ea typeface="Calibri" panose="020F0502020204030204" pitchFamily="34" charset="0"/>
              <a:cs typeface="Calibri" panose="020F0502020204030204" pitchFamily="34" charset="0"/>
            </a:endParaRPr>
          </a:p>
          <a:p>
            <a:pPr algn="ctr"/>
            <a:r>
              <a:rPr lang="vi-VN" sz="2800">
                <a:latin typeface="Calibri" panose="020F0502020204030204" pitchFamily="34" charset="0"/>
                <a:ea typeface="Calibri" panose="020F0502020204030204" pitchFamily="34" charset="0"/>
                <a:cs typeface="Calibri" panose="020F0502020204030204" pitchFamily="34" charset="0"/>
              </a:rPr>
              <a:t>Chỉ thương bầm ở nhà ngồi nhớ con!</a:t>
            </a:r>
            <a:endParaRPr lang="vi-VN" sz="2800">
              <a:latin typeface="Calibri" panose="020F0502020204030204" pitchFamily="34" charset="0"/>
              <a:ea typeface="Calibri" panose="020F0502020204030204" pitchFamily="34" charset="0"/>
              <a:cs typeface="Calibri" panose="020F0502020204030204" pitchFamily="34" charset="0"/>
            </a:endParaRPr>
          </a:p>
          <a:p>
            <a:pPr algn="ctr"/>
            <a:r>
              <a:rPr lang="vi-VN" sz="2800">
                <a:latin typeface="Calibri" panose="020F0502020204030204" pitchFamily="34" charset="0"/>
                <a:ea typeface="Calibri" panose="020F0502020204030204" pitchFamily="34" charset="0"/>
                <a:cs typeface="Calibri" panose="020F0502020204030204" pitchFamily="34" charset="0"/>
              </a:rPr>
              <a:t>Nhớ con, bầm nhé đừng buồn </a:t>
            </a:r>
            <a:endParaRPr lang="en-US" sz="2800">
              <a:latin typeface="Calibri" panose="020F0502020204030204" pitchFamily="34" charset="0"/>
              <a:ea typeface="Calibri" panose="020F0502020204030204" pitchFamily="34" charset="0"/>
              <a:cs typeface="Calibri" panose="020F0502020204030204" pitchFamily="34" charset="0"/>
            </a:endParaRPr>
          </a:p>
          <a:p>
            <a:pPr algn="ctr"/>
            <a:r>
              <a:rPr lang="vi-VN" sz="2800">
                <a:latin typeface="Calibri" panose="020F0502020204030204" pitchFamily="34" charset="0"/>
                <a:ea typeface="Calibri" panose="020F0502020204030204" pitchFamily="34" charset="0"/>
                <a:cs typeface="Calibri" panose="020F0502020204030204" pitchFamily="34" charset="0"/>
              </a:rPr>
              <a:t>Giặc tan, con lại sớm hôm cùng bầm.</a:t>
            </a:r>
            <a:endParaRPr lang="en-US" sz="2800">
              <a:latin typeface="Calibri" panose="020F0502020204030204" pitchFamily="34" charset="0"/>
              <a:ea typeface="Calibri" panose="020F0502020204030204" pitchFamily="34" charset="0"/>
              <a:cs typeface="Calibri" panose="020F0502020204030204" pitchFamily="34" charset="0"/>
            </a:endParaRPr>
          </a:p>
          <a:p>
            <a:pPr algn="ctr"/>
            <a:r>
              <a:rPr lang="en-US" sz="2800">
                <a:latin typeface="Calibri" panose="020F0502020204030204" pitchFamily="34" charset="0"/>
                <a:ea typeface="Calibri" panose="020F0502020204030204" pitchFamily="34" charset="0"/>
                <a:cs typeface="Calibri" panose="020F0502020204030204" pitchFamily="34" charset="0"/>
              </a:rPr>
              <a:t> 	Tố Hữu </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22" name="Rectangle: Rounded Corners 21"/>
          <p:cNvSpPr/>
          <p:nvPr/>
        </p:nvSpPr>
        <p:spPr>
          <a:xfrm>
            <a:off x="6779172" y="3831021"/>
            <a:ext cx="4493173" cy="2246769"/>
          </a:xfrm>
          <a:prstGeom prst="roundRect">
            <a:avLst/>
          </a:prstGeom>
          <a:solidFill>
            <a:srgbClr val="FFFF97"/>
          </a:solidFill>
          <a:ln w="381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rPr>
              <a:t>–</a:t>
            </a:r>
            <a:r>
              <a:rPr lang="en-US" sz="2800">
                <a:solidFill>
                  <a:schemeClr val="tx1"/>
                </a:solidFill>
              </a:rPr>
              <a:t> </a:t>
            </a:r>
            <a:r>
              <a:rPr lang="vi-VN" sz="2800">
                <a:solidFill>
                  <a:schemeClr val="tx1"/>
                </a:solidFill>
              </a:rPr>
              <a:t>Tìm từ đồng nghĩa trong các đoạn thơ.</a:t>
            </a:r>
            <a:endParaRPr lang="vi-VN" sz="2800">
              <a:solidFill>
                <a:schemeClr val="tx1"/>
              </a:solidFill>
            </a:endParaRPr>
          </a:p>
          <a:p>
            <a:pPr algn="just"/>
            <a:r>
              <a:rPr lang="vi-VN" sz="2800">
                <a:solidFill>
                  <a:schemeClr val="tx1"/>
                </a:solidFill>
              </a:rPr>
              <a:t>–</a:t>
            </a:r>
            <a:r>
              <a:rPr lang="en-US" sz="2800">
                <a:solidFill>
                  <a:schemeClr val="tx1"/>
                </a:solidFill>
              </a:rPr>
              <a:t> </a:t>
            </a:r>
            <a:r>
              <a:rPr lang="vi-VN" sz="2800">
                <a:solidFill>
                  <a:schemeClr val="tx1"/>
                </a:solidFill>
              </a:rPr>
              <a:t>Tìm thêm 2 – 3 từ đồng nghĩa với từ đã tìm được.</a:t>
            </a:r>
            <a:endParaRPr lang="en-US" sz="2800">
              <a:solidFill>
                <a:schemeClr val="tx1"/>
              </a:solidFill>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kids picking up trash in a park&#10;&#10;Description automatically generated with medium confidence"/>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 name="Rectangle: Rounded Corners 1"/>
          <p:cNvSpPr/>
          <p:nvPr/>
        </p:nvSpPr>
        <p:spPr>
          <a:xfrm>
            <a:off x="366948" y="274198"/>
            <a:ext cx="11458104" cy="6309604"/>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3" name="Group 12"/>
          <p:cNvGrpSpPr/>
          <p:nvPr/>
        </p:nvGrpSpPr>
        <p:grpSpPr>
          <a:xfrm>
            <a:off x="3644170" y="2215084"/>
            <a:ext cx="4601196" cy="4044985"/>
            <a:chOff x="7507662" y="2263628"/>
            <a:chExt cx="4215471" cy="4173378"/>
          </a:xfrm>
        </p:grpSpPr>
        <p:sp>
          <p:nvSpPr>
            <p:cNvPr id="12" name="Rectangle: Rounded Corners 11"/>
            <p:cNvSpPr/>
            <p:nvPr/>
          </p:nvSpPr>
          <p:spPr>
            <a:xfrm>
              <a:off x="7629102" y="2263628"/>
              <a:ext cx="4094031" cy="1586447"/>
            </a:xfrm>
            <a:custGeom>
              <a:avLst/>
              <a:gdLst>
                <a:gd name="connsiteX0" fmla="*/ 0 w 4094031"/>
                <a:gd name="connsiteY0" fmla="*/ 264413 h 1586447"/>
                <a:gd name="connsiteX1" fmla="*/ 264413 w 4094031"/>
                <a:gd name="connsiteY1" fmla="*/ 0 h 1586447"/>
                <a:gd name="connsiteX2" fmla="*/ 3829618 w 4094031"/>
                <a:gd name="connsiteY2" fmla="*/ 0 h 1586447"/>
                <a:gd name="connsiteX3" fmla="*/ 4094031 w 4094031"/>
                <a:gd name="connsiteY3" fmla="*/ 264413 h 1586447"/>
                <a:gd name="connsiteX4" fmla="*/ 4094031 w 4094031"/>
                <a:gd name="connsiteY4" fmla="*/ 1322034 h 1586447"/>
                <a:gd name="connsiteX5" fmla="*/ 3829618 w 4094031"/>
                <a:gd name="connsiteY5" fmla="*/ 1586447 h 1586447"/>
                <a:gd name="connsiteX6" fmla="*/ 264413 w 4094031"/>
                <a:gd name="connsiteY6" fmla="*/ 1586447 h 1586447"/>
                <a:gd name="connsiteX7" fmla="*/ 0 w 4094031"/>
                <a:gd name="connsiteY7" fmla="*/ 1322034 h 1586447"/>
                <a:gd name="connsiteX8" fmla="*/ 0 w 4094031"/>
                <a:gd name="connsiteY8" fmla="*/ 264413 h 158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4031" h="1586447" fill="none" extrusionOk="0">
                  <a:moveTo>
                    <a:pt x="0" y="264413"/>
                  </a:moveTo>
                  <a:cubicBezTo>
                    <a:pt x="118" y="121565"/>
                    <a:pt x="120376" y="3347"/>
                    <a:pt x="264413" y="0"/>
                  </a:cubicBezTo>
                  <a:cubicBezTo>
                    <a:pt x="1472912" y="72427"/>
                    <a:pt x="2799016" y="61419"/>
                    <a:pt x="3829618" y="0"/>
                  </a:cubicBezTo>
                  <a:cubicBezTo>
                    <a:pt x="3975286" y="-2501"/>
                    <a:pt x="4075701" y="112838"/>
                    <a:pt x="4094031" y="264413"/>
                  </a:cubicBezTo>
                  <a:cubicBezTo>
                    <a:pt x="4151139" y="769818"/>
                    <a:pt x="4121975" y="942309"/>
                    <a:pt x="4094031" y="1322034"/>
                  </a:cubicBezTo>
                  <a:cubicBezTo>
                    <a:pt x="4095173" y="1462268"/>
                    <a:pt x="3960215" y="1569145"/>
                    <a:pt x="3829618" y="1586447"/>
                  </a:cubicBezTo>
                  <a:cubicBezTo>
                    <a:pt x="2764790" y="1616274"/>
                    <a:pt x="1065718" y="1507141"/>
                    <a:pt x="264413" y="1586447"/>
                  </a:cubicBezTo>
                  <a:cubicBezTo>
                    <a:pt x="140095" y="1583992"/>
                    <a:pt x="-21316" y="1472280"/>
                    <a:pt x="0" y="1322034"/>
                  </a:cubicBezTo>
                  <a:cubicBezTo>
                    <a:pt x="34368" y="855063"/>
                    <a:pt x="60886" y="583718"/>
                    <a:pt x="0" y="264413"/>
                  </a:cubicBezTo>
                  <a:close/>
                </a:path>
                <a:path w="4094031" h="1586447" stroke="0" extrusionOk="0">
                  <a:moveTo>
                    <a:pt x="0" y="264413"/>
                  </a:moveTo>
                  <a:cubicBezTo>
                    <a:pt x="11988" y="121650"/>
                    <a:pt x="121395" y="6277"/>
                    <a:pt x="264413" y="0"/>
                  </a:cubicBezTo>
                  <a:cubicBezTo>
                    <a:pt x="700574" y="123000"/>
                    <a:pt x="2338576" y="-96860"/>
                    <a:pt x="3829618" y="0"/>
                  </a:cubicBezTo>
                  <a:cubicBezTo>
                    <a:pt x="3963314" y="-9401"/>
                    <a:pt x="4101862" y="102595"/>
                    <a:pt x="4094031" y="264413"/>
                  </a:cubicBezTo>
                  <a:cubicBezTo>
                    <a:pt x="4155269" y="534484"/>
                    <a:pt x="4169928" y="824116"/>
                    <a:pt x="4094031" y="1322034"/>
                  </a:cubicBezTo>
                  <a:cubicBezTo>
                    <a:pt x="4071181" y="1476343"/>
                    <a:pt x="3951461" y="1582488"/>
                    <a:pt x="3829618" y="1586447"/>
                  </a:cubicBezTo>
                  <a:cubicBezTo>
                    <a:pt x="3262198" y="1425740"/>
                    <a:pt x="1182481" y="1626114"/>
                    <a:pt x="264413" y="1586447"/>
                  </a:cubicBezTo>
                  <a:cubicBezTo>
                    <a:pt x="91144" y="1580946"/>
                    <a:pt x="-19666" y="1459156"/>
                    <a:pt x="0" y="1322034"/>
                  </a:cubicBezTo>
                  <a:cubicBezTo>
                    <a:pt x="-30557" y="931711"/>
                    <a:pt x="-51776" y="560220"/>
                    <a:pt x="0" y="264413"/>
                  </a:cubicBezTo>
                  <a:close/>
                </a:path>
              </a:pathLst>
            </a:custGeom>
            <a:solidFill>
              <a:srgbClr val="CC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Calibri" panose="020F0502020204030204" pitchFamily="34" charset="0"/>
                </a:rPr>
                <a:t>THẢO LUẬN NHÓM ĐÔI</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Calibri" panose="020F0502020204030204" pitchFamily="34" charset="0"/>
              </a:endParaRPr>
            </a:p>
          </p:txBody>
        </p:sp>
        <p:grpSp>
          <p:nvGrpSpPr>
            <p:cNvPr id="7" name="Group 6"/>
            <p:cNvGrpSpPr/>
            <p:nvPr/>
          </p:nvGrpSpPr>
          <p:grpSpPr>
            <a:xfrm>
              <a:off x="7507662" y="3557699"/>
              <a:ext cx="4085476" cy="2879307"/>
              <a:chOff x="1197026" y="4232126"/>
              <a:chExt cx="3751815" cy="2630711"/>
            </a:xfrm>
          </p:grpSpPr>
          <p:pic>
            <p:nvPicPr>
              <p:cNvPr id="9" name="Picture 8"/>
              <p:cNvPicPr>
                <a:picLocks noChangeAspect="1"/>
              </p:cNvPicPr>
              <p:nvPr/>
            </p:nvPicPr>
            <p:blipFill>
              <a:blip r:embed="rId2"/>
              <a:stretch>
                <a:fillRect/>
              </a:stretch>
            </p:blipFill>
            <p:spPr>
              <a:xfrm>
                <a:off x="2901180" y="4246637"/>
                <a:ext cx="2047661" cy="2616200"/>
              </a:xfrm>
              <a:prstGeom prst="rect">
                <a:avLst/>
              </a:prstGeom>
            </p:spPr>
          </p:pic>
          <p:pic>
            <p:nvPicPr>
              <p:cNvPr id="10" name="Picture 9"/>
              <p:cNvPicPr>
                <a:picLocks noChangeAspect="1"/>
              </p:cNvPicPr>
              <p:nvPr/>
            </p:nvPicPr>
            <p:blipFill>
              <a:blip r:embed="rId3"/>
              <a:stretch>
                <a:fillRect/>
              </a:stretch>
            </p:blipFill>
            <p:spPr>
              <a:xfrm>
                <a:off x="1197026" y="4232126"/>
                <a:ext cx="1811038" cy="2616200"/>
              </a:xfrm>
              <a:prstGeom prst="rect">
                <a:avLst/>
              </a:prstGeom>
            </p:spPr>
          </p:pic>
        </p:grpSp>
      </p:grpSp>
      <p:sp>
        <p:nvSpPr>
          <p:cNvPr id="14" name="Rectangle: Rounded Corners 13"/>
          <p:cNvSpPr/>
          <p:nvPr/>
        </p:nvSpPr>
        <p:spPr>
          <a:xfrm>
            <a:off x="1993696" y="748532"/>
            <a:ext cx="8537670" cy="1142820"/>
          </a:xfrm>
          <a:prstGeom prst="roundRect">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b="1">
                <a:solidFill>
                  <a:srgbClr val="FF0000"/>
                </a:solidFill>
                <a:latin typeface="Aptos" panose="02110004020202020204"/>
              </a:rPr>
              <a:t>Tìm từ đồng nghĩa trong các đoạn thơ.</a:t>
            </a: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700" fill="hold"/>
                                        <p:tgtEl>
                                          <p:spTgt spid="13"/>
                                        </p:tgtEl>
                                        <p:attrNameLst>
                                          <p:attrName>ppt_w</p:attrName>
                                        </p:attrNameLst>
                                      </p:cBhvr>
                                      <p:tavLst>
                                        <p:tav tm="0">
                                          <p:val>
                                            <p:fltVal val="0"/>
                                          </p:val>
                                        </p:tav>
                                        <p:tav tm="100000">
                                          <p:val>
                                            <p:strVal val="#ppt_w"/>
                                          </p:val>
                                        </p:tav>
                                      </p:tavLst>
                                    </p:anim>
                                    <p:anim calcmode="lin" valueType="num">
                                      <p:cBhvr>
                                        <p:cTn id="12" dur="700" fill="hold"/>
                                        <p:tgtEl>
                                          <p:spTgt spid="13"/>
                                        </p:tgtEl>
                                        <p:attrNameLst>
                                          <p:attrName>ppt_h</p:attrName>
                                        </p:attrNameLst>
                                      </p:cBhvr>
                                      <p:tavLst>
                                        <p:tav tm="0">
                                          <p:val>
                                            <p:fltVal val="0"/>
                                          </p:val>
                                        </p:tav>
                                        <p:tav tm="100000">
                                          <p:val>
                                            <p:strVal val="#ppt_h"/>
                                          </p:val>
                                        </p:tav>
                                      </p:tavLst>
                                    </p:anim>
                                    <p:animEffect transition="in" filter="fade">
                                      <p:cBhvr>
                                        <p:cTn id="13" dur="700"/>
                                        <p:tgtEl>
                                          <p:spTgt spid="13"/>
                                        </p:tgtEl>
                                      </p:cBhvr>
                                    </p:animEffect>
                                  </p:childTnLst>
                                </p:cTn>
                              </p:par>
                            </p:childTnLst>
                          </p:cTn>
                        </p:par>
                        <p:par>
                          <p:cTn id="14" fill="hold">
                            <p:stCondLst>
                              <p:cond delay="1500"/>
                            </p:stCondLst>
                            <p:childTnLst>
                              <p:par>
                                <p:cTn id="15" presetID="32" presetClass="emph" presetSubtype="0" fill="hold" nodeType="afterEffect">
                                  <p:stCondLst>
                                    <p:cond delay="0"/>
                                  </p:stCondLst>
                                  <p:childTnLst>
                                    <p:animRot by="120000">
                                      <p:cBhvr>
                                        <p:cTn id="16" dur="100" fill="hold">
                                          <p:stCondLst>
                                            <p:cond delay="0"/>
                                          </p:stCondLst>
                                        </p:cTn>
                                        <p:tgtEl>
                                          <p:spTgt spid="13"/>
                                        </p:tgtEl>
                                        <p:attrNameLst>
                                          <p:attrName>r</p:attrName>
                                        </p:attrNameLst>
                                      </p:cBhvr>
                                    </p:animRot>
                                    <p:animRot by="-240000">
                                      <p:cBhvr>
                                        <p:cTn id="17" dur="200" fill="hold">
                                          <p:stCondLst>
                                            <p:cond delay="200"/>
                                          </p:stCondLst>
                                        </p:cTn>
                                        <p:tgtEl>
                                          <p:spTgt spid="13"/>
                                        </p:tgtEl>
                                        <p:attrNameLst>
                                          <p:attrName>r</p:attrName>
                                        </p:attrNameLst>
                                      </p:cBhvr>
                                    </p:animRot>
                                    <p:animRot by="240000">
                                      <p:cBhvr>
                                        <p:cTn id="18" dur="200" fill="hold">
                                          <p:stCondLst>
                                            <p:cond delay="400"/>
                                          </p:stCondLst>
                                        </p:cTn>
                                        <p:tgtEl>
                                          <p:spTgt spid="13"/>
                                        </p:tgtEl>
                                        <p:attrNameLst>
                                          <p:attrName>r</p:attrName>
                                        </p:attrNameLst>
                                      </p:cBhvr>
                                    </p:animRot>
                                    <p:animRot by="-240000">
                                      <p:cBhvr>
                                        <p:cTn id="19" dur="200" fill="hold">
                                          <p:stCondLst>
                                            <p:cond delay="600"/>
                                          </p:stCondLst>
                                        </p:cTn>
                                        <p:tgtEl>
                                          <p:spTgt spid="13"/>
                                        </p:tgtEl>
                                        <p:attrNameLst>
                                          <p:attrName>r</p:attrName>
                                        </p:attrNameLst>
                                      </p:cBhvr>
                                    </p:animRot>
                                    <p:animRot by="120000">
                                      <p:cBhvr>
                                        <p:cTn id="20" dur="200" fill="hold">
                                          <p:stCondLst>
                                            <p:cond delay="800"/>
                                          </p:stCondLst>
                                        </p:cTn>
                                        <p:tgtEl>
                                          <p:spTgt spid="13"/>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cartoon, dog, animated carto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6" name="Rectangle: Rounded Corners 25"/>
          <p:cNvSpPr/>
          <p:nvPr/>
        </p:nvSpPr>
        <p:spPr>
          <a:xfrm>
            <a:off x="193237" y="173421"/>
            <a:ext cx="11646666"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Rounded Corners 9"/>
          <p:cNvSpPr/>
          <p:nvPr/>
        </p:nvSpPr>
        <p:spPr>
          <a:xfrm>
            <a:off x="3326524" y="1655379"/>
            <a:ext cx="662152" cy="394138"/>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p:cNvSpPr/>
          <p:nvPr/>
        </p:nvSpPr>
        <p:spPr>
          <a:xfrm>
            <a:off x="2432945" y="3878317"/>
            <a:ext cx="767826" cy="394138"/>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p:cNvSpPr/>
          <p:nvPr/>
        </p:nvSpPr>
        <p:spPr>
          <a:xfrm>
            <a:off x="8922277" y="3404959"/>
            <a:ext cx="537033" cy="394138"/>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028116" y="3361330"/>
            <a:ext cx="4492383" cy="2246769"/>
          </a:xfrm>
          <a:prstGeom prst="rect">
            <a:avLst/>
          </a:prstGeom>
          <a:noFill/>
        </p:spPr>
        <p:txBody>
          <a:bodyPr wrap="square" rtlCol="0">
            <a:spAutoFit/>
          </a:bodyPr>
          <a:lstStyle/>
          <a:p>
            <a:pPr algn="just"/>
            <a:r>
              <a:rPr lang="en-US" sz="2800">
                <a:solidFill>
                  <a:srgbClr val="FF0000"/>
                </a:solidFill>
                <a:latin typeface="Calibri" panose="020F0502020204030204" pitchFamily="34" charset="0"/>
                <a:ea typeface="Calibri" panose="020F0502020204030204" pitchFamily="34" charset="0"/>
                <a:cs typeface="Calibri" panose="020F0502020204030204" pitchFamily="34" charset="0"/>
              </a:rPr>
              <a:t>c. </a:t>
            </a:r>
            <a:r>
              <a:rPr lang="en-US" sz="2800">
                <a:latin typeface="Calibri" panose="020F0502020204030204" pitchFamily="34" charset="0"/>
                <a:ea typeface="Calibri" panose="020F0502020204030204" pitchFamily="34" charset="0"/>
                <a:cs typeface="Calibri" panose="020F0502020204030204" pitchFamily="34" charset="0"/>
              </a:rPr>
              <a:t>Những bà má Hậu Giang</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Tiễn con đi đánh giặc </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Chở che hầm bí mật </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Bao năm ròng ven sông.</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en-US" sz="2800" i="1">
                <a:latin typeface="Calibri" panose="020F0502020204030204" pitchFamily="34" charset="0"/>
                <a:ea typeface="Calibri" panose="020F0502020204030204" pitchFamily="34" charset="0"/>
                <a:cs typeface="Calibri" panose="020F0502020204030204" pitchFamily="34" charset="0"/>
              </a:rPr>
              <a:t>Xuân Quỳnh</a:t>
            </a:r>
            <a:endParaRPr lang="en-US" sz="2800" i="1"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2432945" y="756457"/>
            <a:ext cx="7167250" cy="2246769"/>
          </a:xfrm>
          <a:prstGeom prst="rect">
            <a:avLst/>
          </a:prstGeom>
          <a:noFill/>
        </p:spPr>
        <p:txBody>
          <a:bodyPr wrap="square" rtlCol="0">
            <a:spAutoFit/>
          </a:bodyPr>
          <a:lstStyle/>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en-US" sz="280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FF0000"/>
                </a:solidFill>
                <a:latin typeface="Calibri" panose="020F0502020204030204" pitchFamily="34" charset="0"/>
                <a:ea typeface="Calibri" panose="020F0502020204030204" pitchFamily="34" charset="0"/>
                <a:cs typeface="Calibri" panose="020F0502020204030204" pitchFamily="34" charset="0"/>
              </a:rPr>
              <a:t>a.</a:t>
            </a:r>
            <a:r>
              <a:rPr lang="en-US" sz="280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Em cu Tai ngủ trên lưng mẹ ơi</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Em ngủ cho ngoan, đừng rời lưng mẹ </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Mẹ giã gạo mẹ nuôi bộ đội</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Nhịp chày nghiêng, giấc ngủ em nghiêng.</a:t>
            </a:r>
            <a:endParaRPr lang="en-US" sz="2800">
              <a:latin typeface="Calibri" panose="020F0502020204030204" pitchFamily="34" charset="0"/>
              <a:ea typeface="Calibri" panose="020F0502020204030204" pitchFamily="34" charset="0"/>
              <a:cs typeface="Calibri" panose="020F0502020204030204" pitchFamily="34" charset="0"/>
            </a:endParaRPr>
          </a:p>
          <a:p>
            <a:pPr algn="just"/>
            <a:r>
              <a:rPr lang="en-US" sz="2800">
                <a:latin typeface="Calibri" panose="020F0502020204030204" pitchFamily="34" charset="0"/>
                <a:ea typeface="Calibri" panose="020F0502020204030204" pitchFamily="34" charset="0"/>
                <a:cs typeface="Calibri" panose="020F0502020204030204" pitchFamily="34" charset="0"/>
              </a:rPr>
              <a:t>				</a:t>
            </a:r>
            <a:r>
              <a:rPr lang="en-US" sz="2800" i="1">
                <a:latin typeface="Calibri" panose="020F0502020204030204" pitchFamily="34" charset="0"/>
                <a:ea typeface="Calibri" panose="020F0502020204030204" pitchFamily="34" charset="0"/>
                <a:cs typeface="Calibri" panose="020F0502020204030204" pitchFamily="34" charset="0"/>
              </a:rPr>
              <a:t>Nguyễn Khoa Điềm</a:t>
            </a:r>
            <a:endParaRPr lang="en-US" sz="2800" i="1"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p:cNvSpPr txBox="1"/>
          <p:nvPr/>
        </p:nvSpPr>
        <p:spPr>
          <a:xfrm>
            <a:off x="193237" y="3385371"/>
            <a:ext cx="6641662" cy="2246769"/>
          </a:xfrm>
          <a:prstGeom prst="rect">
            <a:avLst/>
          </a:prstGeom>
          <a:noFill/>
        </p:spPr>
        <p:txBody>
          <a:bodyPr wrap="square" rtlCol="0">
            <a:spAutoFit/>
          </a:bodyPr>
          <a:lstStyle/>
          <a:p>
            <a:pPr algn="ctr"/>
            <a:r>
              <a:rPr lang="it-IT" sz="2800">
                <a:solidFill>
                  <a:srgbClr val="FF0000"/>
                </a:solidFill>
                <a:latin typeface="Calibri" panose="020F0502020204030204" pitchFamily="34" charset="0"/>
                <a:ea typeface="Calibri" panose="020F0502020204030204" pitchFamily="34" charset="0"/>
                <a:cs typeface="Calibri" panose="020F0502020204030204" pitchFamily="34" charset="0"/>
              </a:rPr>
              <a:t>b. </a:t>
            </a:r>
            <a:r>
              <a:rPr lang="it-IT" sz="2800">
                <a:latin typeface="Calibri" panose="020F0502020204030204" pitchFamily="34" charset="0"/>
                <a:ea typeface="Calibri" panose="020F0502020204030204" pitchFamily="34" charset="0"/>
                <a:cs typeface="Calibri" panose="020F0502020204030204" pitchFamily="34" charset="0"/>
              </a:rPr>
              <a:t>Con đi, con lớn lên rồi</a:t>
            </a:r>
            <a:endParaRPr lang="it-IT" sz="2800">
              <a:latin typeface="Calibri" panose="020F0502020204030204" pitchFamily="34" charset="0"/>
              <a:ea typeface="Calibri" panose="020F0502020204030204" pitchFamily="34" charset="0"/>
              <a:cs typeface="Calibri" panose="020F0502020204030204" pitchFamily="34" charset="0"/>
            </a:endParaRPr>
          </a:p>
          <a:p>
            <a:pPr algn="ctr"/>
            <a:r>
              <a:rPr lang="vi-VN" sz="2800">
                <a:latin typeface="Calibri" panose="020F0502020204030204" pitchFamily="34" charset="0"/>
                <a:ea typeface="Calibri" panose="020F0502020204030204" pitchFamily="34" charset="0"/>
                <a:cs typeface="Calibri" panose="020F0502020204030204" pitchFamily="34" charset="0"/>
              </a:rPr>
              <a:t>Chỉ thương bầm ở nhà ngồi nhớ con!</a:t>
            </a:r>
            <a:endParaRPr lang="vi-VN" sz="2800">
              <a:latin typeface="Calibri" panose="020F0502020204030204" pitchFamily="34" charset="0"/>
              <a:ea typeface="Calibri" panose="020F0502020204030204" pitchFamily="34" charset="0"/>
              <a:cs typeface="Calibri" panose="020F0502020204030204" pitchFamily="34" charset="0"/>
            </a:endParaRPr>
          </a:p>
          <a:p>
            <a:pPr algn="ctr"/>
            <a:r>
              <a:rPr lang="vi-VN" sz="2800">
                <a:latin typeface="Calibri" panose="020F0502020204030204" pitchFamily="34" charset="0"/>
                <a:ea typeface="Calibri" panose="020F0502020204030204" pitchFamily="34" charset="0"/>
                <a:cs typeface="Calibri" panose="020F0502020204030204" pitchFamily="34" charset="0"/>
              </a:rPr>
              <a:t>Nhớ con, bầm nhé đừng buồn </a:t>
            </a:r>
            <a:endParaRPr lang="en-US" sz="2800">
              <a:latin typeface="Calibri" panose="020F0502020204030204" pitchFamily="34" charset="0"/>
              <a:ea typeface="Calibri" panose="020F0502020204030204" pitchFamily="34" charset="0"/>
              <a:cs typeface="Calibri" panose="020F0502020204030204" pitchFamily="34" charset="0"/>
            </a:endParaRPr>
          </a:p>
          <a:p>
            <a:pPr algn="ctr"/>
            <a:r>
              <a:rPr lang="vi-VN" sz="2800">
                <a:latin typeface="Calibri" panose="020F0502020204030204" pitchFamily="34" charset="0"/>
                <a:ea typeface="Calibri" panose="020F0502020204030204" pitchFamily="34" charset="0"/>
                <a:cs typeface="Calibri" panose="020F0502020204030204" pitchFamily="34" charset="0"/>
              </a:rPr>
              <a:t>Giặc tan, con lại sớm hôm cùng bầm.</a:t>
            </a:r>
            <a:endParaRPr lang="en-US" sz="2800">
              <a:latin typeface="Calibri" panose="020F0502020204030204" pitchFamily="34" charset="0"/>
              <a:ea typeface="Calibri" panose="020F0502020204030204" pitchFamily="34" charset="0"/>
              <a:cs typeface="Calibri" panose="020F0502020204030204" pitchFamily="34" charset="0"/>
            </a:endParaRPr>
          </a:p>
          <a:p>
            <a:pPr algn="ctr"/>
            <a:r>
              <a:rPr lang="en-US" sz="2800">
                <a:latin typeface="Calibri" panose="020F0502020204030204" pitchFamily="34" charset="0"/>
                <a:ea typeface="Calibri" panose="020F0502020204030204" pitchFamily="34" charset="0"/>
                <a:cs typeface="Calibri" panose="020F0502020204030204" pitchFamily="34" charset="0"/>
              </a:rPr>
              <a:t> 	</a:t>
            </a:r>
            <a:r>
              <a:rPr lang="en-US" sz="2800" i="1">
                <a:latin typeface="Calibri" panose="020F0502020204030204" pitchFamily="34" charset="0"/>
                <a:ea typeface="Calibri" panose="020F0502020204030204" pitchFamily="34" charset="0"/>
                <a:cs typeface="Calibri" panose="020F0502020204030204" pitchFamily="34" charset="0"/>
              </a:rPr>
              <a:t>Tố Hữu </a:t>
            </a:r>
            <a:endParaRPr lang="en-US" sz="2800" i="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kids picking up trash in a park&#10;&#10;Description automatically generated with medium confidence"/>
          <p:cNvPicPr>
            <a:picLocks noChangeAspect="1"/>
          </p:cNvPicPr>
          <p:nvPr/>
        </p:nvPicPr>
        <p:blipFill rotWithShape="1">
          <a:blip r:embed="rId1">
            <a:extLst>
              <a:ext uri="{28A0092B-C50C-407E-A947-70E740481C1C}">
                <a14:useLocalDpi xmlns:a14="http://schemas.microsoft.com/office/drawing/2010/main" val="0"/>
              </a:ext>
            </a:extLst>
          </a:blip>
          <a:srcRect l="1315"/>
          <a:stretch>
            <a:fillRect/>
          </a:stretch>
        </p:blipFill>
        <p:spPr>
          <a:xfrm>
            <a:off x="20" y="1282"/>
            <a:ext cx="12191980" cy="6856718"/>
          </a:xfrm>
          <a:prstGeom prst="rect">
            <a:avLst/>
          </a:prstGeom>
        </p:spPr>
      </p:pic>
      <p:sp>
        <p:nvSpPr>
          <p:cNvPr id="2" name="Rectangle: Rounded Corners 1"/>
          <p:cNvSpPr/>
          <p:nvPr/>
        </p:nvSpPr>
        <p:spPr>
          <a:xfrm>
            <a:off x="366948" y="274198"/>
            <a:ext cx="11458104" cy="6309604"/>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Rounded Corners 11"/>
          <p:cNvSpPr/>
          <p:nvPr/>
        </p:nvSpPr>
        <p:spPr>
          <a:xfrm>
            <a:off x="3776722" y="2215084"/>
            <a:ext cx="4468644" cy="1537640"/>
          </a:xfrm>
          <a:custGeom>
            <a:avLst/>
            <a:gdLst>
              <a:gd name="connsiteX0" fmla="*/ 0 w 4468644"/>
              <a:gd name="connsiteY0" fmla="*/ 256278 h 1537640"/>
              <a:gd name="connsiteX1" fmla="*/ 256278 w 4468644"/>
              <a:gd name="connsiteY1" fmla="*/ 0 h 1537640"/>
              <a:gd name="connsiteX2" fmla="*/ 4212366 w 4468644"/>
              <a:gd name="connsiteY2" fmla="*/ 0 h 1537640"/>
              <a:gd name="connsiteX3" fmla="*/ 4468644 w 4468644"/>
              <a:gd name="connsiteY3" fmla="*/ 256278 h 1537640"/>
              <a:gd name="connsiteX4" fmla="*/ 4468644 w 4468644"/>
              <a:gd name="connsiteY4" fmla="*/ 1281362 h 1537640"/>
              <a:gd name="connsiteX5" fmla="*/ 4212366 w 4468644"/>
              <a:gd name="connsiteY5" fmla="*/ 1537640 h 1537640"/>
              <a:gd name="connsiteX6" fmla="*/ 256278 w 4468644"/>
              <a:gd name="connsiteY6" fmla="*/ 1537640 h 1537640"/>
              <a:gd name="connsiteX7" fmla="*/ 0 w 4468644"/>
              <a:gd name="connsiteY7" fmla="*/ 1281362 h 1537640"/>
              <a:gd name="connsiteX8" fmla="*/ 0 w 4468644"/>
              <a:gd name="connsiteY8" fmla="*/ 256278 h 153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8644" h="1537640" fill="none" extrusionOk="0">
                <a:moveTo>
                  <a:pt x="0" y="256278"/>
                </a:moveTo>
                <a:cubicBezTo>
                  <a:pt x="1044" y="143012"/>
                  <a:pt x="118331" y="6026"/>
                  <a:pt x="256278" y="0"/>
                </a:cubicBezTo>
                <a:cubicBezTo>
                  <a:pt x="1113967" y="72427"/>
                  <a:pt x="2545229" y="61419"/>
                  <a:pt x="4212366" y="0"/>
                </a:cubicBezTo>
                <a:cubicBezTo>
                  <a:pt x="4351307" y="-17879"/>
                  <a:pt x="4449898" y="109070"/>
                  <a:pt x="4468644" y="256278"/>
                </a:cubicBezTo>
                <a:cubicBezTo>
                  <a:pt x="4404322" y="664745"/>
                  <a:pt x="4542953" y="945723"/>
                  <a:pt x="4468644" y="1281362"/>
                </a:cubicBezTo>
                <a:cubicBezTo>
                  <a:pt x="4474057" y="1395428"/>
                  <a:pt x="4346996" y="1529896"/>
                  <a:pt x="4212366" y="1537640"/>
                </a:cubicBezTo>
                <a:cubicBezTo>
                  <a:pt x="2576366" y="1567467"/>
                  <a:pt x="1407406" y="1458334"/>
                  <a:pt x="256278" y="1537640"/>
                </a:cubicBezTo>
                <a:cubicBezTo>
                  <a:pt x="130763" y="1535829"/>
                  <a:pt x="-18188" y="1426496"/>
                  <a:pt x="0" y="1281362"/>
                </a:cubicBezTo>
                <a:cubicBezTo>
                  <a:pt x="18634" y="802550"/>
                  <a:pt x="75103" y="682731"/>
                  <a:pt x="0" y="256278"/>
                </a:cubicBezTo>
                <a:close/>
              </a:path>
              <a:path w="4468644" h="1537640" stroke="0" extrusionOk="0">
                <a:moveTo>
                  <a:pt x="0" y="256278"/>
                </a:moveTo>
                <a:cubicBezTo>
                  <a:pt x="12361" y="118109"/>
                  <a:pt x="119724" y="10383"/>
                  <a:pt x="256278" y="0"/>
                </a:cubicBezTo>
                <a:cubicBezTo>
                  <a:pt x="1570005" y="123000"/>
                  <a:pt x="2609384" y="-96860"/>
                  <a:pt x="4212366" y="0"/>
                </a:cubicBezTo>
                <a:cubicBezTo>
                  <a:pt x="4332700" y="-16160"/>
                  <a:pt x="4472864" y="106232"/>
                  <a:pt x="4468644" y="256278"/>
                </a:cubicBezTo>
                <a:cubicBezTo>
                  <a:pt x="4519696" y="427770"/>
                  <a:pt x="4527682" y="937813"/>
                  <a:pt x="4468644" y="1281362"/>
                </a:cubicBezTo>
                <a:cubicBezTo>
                  <a:pt x="4450250" y="1429564"/>
                  <a:pt x="4343040" y="1535862"/>
                  <a:pt x="4212366" y="1537640"/>
                </a:cubicBezTo>
                <a:cubicBezTo>
                  <a:pt x="2876861" y="1376933"/>
                  <a:pt x="962560" y="1577307"/>
                  <a:pt x="256278" y="1537640"/>
                </a:cubicBezTo>
                <a:cubicBezTo>
                  <a:pt x="112354" y="1537158"/>
                  <a:pt x="-8239" y="1419167"/>
                  <a:pt x="0" y="1281362"/>
                </a:cubicBezTo>
                <a:cubicBezTo>
                  <a:pt x="63158" y="1115817"/>
                  <a:pt x="87304" y="735544"/>
                  <a:pt x="0" y="256278"/>
                </a:cubicBezTo>
                <a:close/>
              </a:path>
            </a:pathLst>
          </a:custGeom>
          <a:solidFill>
            <a:srgbClr val="CC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Calibri" panose="020F0502020204030204" pitchFamily="34" charset="0"/>
              </a:rPr>
              <a:t>THẢO LUẬN </a:t>
            </a:r>
            <a:r>
              <a:rPr kumimoji="0" lang="en-US" sz="32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Calibri" panose="020F0502020204030204" pitchFamily="34" charset="0"/>
              </a:rPr>
              <a:t>NHÓM BỐN</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Calibri" panose="020F0502020204030204" pitchFamily="34" charset="0"/>
            </a:endParaRPr>
          </a:p>
        </p:txBody>
      </p:sp>
      <p:sp>
        <p:nvSpPr>
          <p:cNvPr id="14" name="Rectangle: Rounded Corners 13"/>
          <p:cNvSpPr/>
          <p:nvPr/>
        </p:nvSpPr>
        <p:spPr>
          <a:xfrm>
            <a:off x="937407" y="673231"/>
            <a:ext cx="10565232" cy="1142820"/>
          </a:xfrm>
          <a:prstGeom prst="roundRect">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b="1">
                <a:solidFill>
                  <a:srgbClr val="FF0000"/>
                </a:solidFill>
                <a:latin typeface="Aptos" panose="02110004020202020204"/>
              </a:rPr>
              <a:t>Tìm thêm 2 – 3 từ đồng nghĩa với từ đã tìm được.</a:t>
            </a: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Freeform 2"/>
          <p:cNvSpPr/>
          <p:nvPr/>
        </p:nvSpPr>
        <p:spPr>
          <a:xfrm>
            <a:off x="3289969" y="3590378"/>
            <a:ext cx="5154840" cy="2993424"/>
          </a:xfrm>
          <a:custGeom>
            <a:avLst/>
            <a:gdLst/>
            <a:ahLst/>
            <a:cxnLst/>
            <a:rect l="l" t="t" r="r" b="b"/>
            <a:pathLst>
              <a:path w="7088171" h="4105232">
                <a:moveTo>
                  <a:pt x="0" y="0"/>
                </a:moveTo>
                <a:lnTo>
                  <a:pt x="7088170" y="0"/>
                </a:lnTo>
                <a:lnTo>
                  <a:pt x="7088170" y="4105232"/>
                </a:lnTo>
                <a:lnTo>
                  <a:pt x="0" y="4105232"/>
                </a:lnTo>
                <a:lnTo>
                  <a:pt x="0" y="0"/>
                </a:lnTo>
                <a:close/>
              </a:path>
            </a:pathLst>
          </a:custGeom>
          <a:blipFill>
            <a:blip r:embed="rId2"/>
            <a:stretch>
              <a:fillRect/>
            </a:stretch>
          </a:blipFill>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5775</Words>
  <Application>WPS Presentation</Application>
  <PresentationFormat>Widescreen</PresentationFormat>
  <Paragraphs>183</Paragraphs>
  <Slides>33</Slides>
  <Notes>3</Notes>
  <HiddenSlides>0</HiddenSlides>
  <MMClips>1</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33</vt:i4>
      </vt:variant>
    </vt:vector>
  </HeadingPairs>
  <TitlesOfParts>
    <vt:vector size="57" baseType="lpstr">
      <vt:lpstr>Arial</vt:lpstr>
      <vt:lpstr>SimSun</vt:lpstr>
      <vt:lpstr>Wingdings</vt:lpstr>
      <vt:lpstr>#9Slide06 SVNClementine</vt:lpstr>
      <vt:lpstr>Microsoft YaHei</vt:lpstr>
      <vt:lpstr>UTM Edwardian</vt:lpstr>
      <vt:lpstr>Segoe Print</vt:lpstr>
      <vt:lpstr>UVN Banh Mi</vt:lpstr>
      <vt:lpstr>iCiel Pony</vt:lpstr>
      <vt:lpstr>LNTH-LuoLuoNotangYuanTi 1</vt:lpstr>
      <vt:lpstr>Calibri</vt:lpstr>
      <vt:lpstr>Calibri</vt:lpstr>
      <vt:lpstr>Aptos</vt:lpstr>
      <vt:lpstr>SVN-ARCO Typography</vt:lpstr>
      <vt:lpstr>Times New Roman</vt:lpstr>
      <vt:lpstr>Yu Gothic</vt:lpstr>
      <vt:lpstr>Segoe UI</vt:lpstr>
      <vt:lpstr>Arial Unicode MS</vt:lpstr>
      <vt:lpstr>Aptos Display</vt:lpstr>
      <vt:lpstr>Segoe UI Variable Display</vt:lpstr>
      <vt:lpstr>UTM Duepuntozero</vt:lpstr>
      <vt:lpstr>Wide Latin</vt:lpstr>
      <vt:lpstr>Custom Design</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dc:description>9Slide.vn</dc:description>
  <dc:subject>9Slide.vn</dc:subject>
  <cp:category>9Slide.vn</cp:category>
  <cp:lastModifiedBy>Thùy Linh</cp:lastModifiedBy>
  <cp:revision>118</cp:revision>
  <dcterms:created xsi:type="dcterms:W3CDTF">2023-06-09T04:14:00Z</dcterms:created>
  <dcterms:modified xsi:type="dcterms:W3CDTF">2025-10-06T07:15:07Z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63C8DAF34A3C46CB9236E8D512B3AC9D_12</vt:lpwstr>
  </property>
  <property fmtid="{D5CDD505-2E9C-101B-9397-08002B2CF9AE}" pid="3" name="KSOProductBuildVer">
    <vt:lpwstr>1033-12.2.0.22549</vt:lpwstr>
  </property>
</Properties>
</file>