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63" r:id="rId3"/>
    <p:sldId id="257" r:id="rId4"/>
    <p:sldId id="265" r:id="rId5"/>
    <p:sldId id="258" r:id="rId6"/>
    <p:sldId id="259" r:id="rId7"/>
    <p:sldId id="266" r:id="rId8"/>
    <p:sldId id="267" r:id="rId9"/>
    <p:sldId id="268" r:id="rId10"/>
    <p:sldId id="269" r:id="rId11"/>
    <p:sldId id="270" r:id="rId12"/>
    <p:sldId id="271" r:id="rId13"/>
    <p:sldId id="272" r:id="rId14"/>
    <p:sldId id="273" r:id="rId15"/>
  </p:sldIdLst>
  <p:sldSz cx="18288000" cy="10287000"/>
  <p:notesSz cx="6858000" cy="9144000"/>
  <p:embeddedFontLs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EFA"/>
    <a:srgbClr val="4DABE9"/>
    <a:srgbClr val="639E52"/>
    <a:srgbClr val="E8EEB5"/>
    <a:srgbClr val="D5A8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B16C9-2174-408C-B7D2-351DD9D9F358}" type="datetimeFigureOut">
              <a:rPr lang="vi-VN" smtClean="0"/>
              <a:t>07/08/2023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DFF9A-D31B-4790-9193-2F5AD9AF9AD4}" type="slidenum">
              <a:rPr lang="vi-VN" smtClean="0"/>
              <a:t>‹#›</a:t>
            </a:fld>
            <a:endParaRPr lang="vi-VN"/>
          </a:p>
        </p:txBody>
      </p:sp>
    </p:spTree>
    <p:extLst>
      <p:ext uri="{BB962C8B-B14F-4D97-AF65-F5344CB8AC3E}">
        <p14:creationId xmlns:p14="http://schemas.microsoft.com/office/powerpoint/2010/main" val="116422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27DFF9A-D31B-4790-9193-2F5AD9AF9AD4}" type="slidenum">
              <a:rPr lang="vi-VN" smtClean="0"/>
              <a:t>3</a:t>
            </a:fld>
            <a:endParaRPr lang="vi-VN"/>
          </a:p>
        </p:txBody>
      </p:sp>
    </p:spTree>
    <p:extLst>
      <p:ext uri="{BB962C8B-B14F-4D97-AF65-F5344CB8AC3E}">
        <p14:creationId xmlns:p14="http://schemas.microsoft.com/office/powerpoint/2010/main" val="400318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27DFF9A-D31B-4790-9193-2F5AD9AF9AD4}" type="slidenum">
              <a:rPr lang="vi-VN" smtClean="0"/>
              <a:t>8</a:t>
            </a:fld>
            <a:endParaRPr lang="vi-VN"/>
          </a:p>
        </p:txBody>
      </p:sp>
    </p:spTree>
    <p:extLst>
      <p:ext uri="{BB962C8B-B14F-4D97-AF65-F5344CB8AC3E}">
        <p14:creationId xmlns:p14="http://schemas.microsoft.com/office/powerpoint/2010/main" val="153111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27DFF9A-D31B-4790-9193-2F5AD9AF9AD4}" type="slidenum">
              <a:rPr lang="vi-VN" smtClean="0"/>
              <a:t>9</a:t>
            </a:fld>
            <a:endParaRPr lang="vi-VN"/>
          </a:p>
        </p:txBody>
      </p:sp>
    </p:spTree>
    <p:extLst>
      <p:ext uri="{BB962C8B-B14F-4D97-AF65-F5344CB8AC3E}">
        <p14:creationId xmlns:p14="http://schemas.microsoft.com/office/powerpoint/2010/main" val="226709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27DFF9A-D31B-4790-9193-2F5AD9AF9AD4}" type="slidenum">
              <a:rPr lang="vi-VN" smtClean="0"/>
              <a:t>10</a:t>
            </a:fld>
            <a:endParaRPr lang="vi-VN"/>
          </a:p>
        </p:txBody>
      </p:sp>
    </p:spTree>
    <p:extLst>
      <p:ext uri="{BB962C8B-B14F-4D97-AF65-F5344CB8AC3E}">
        <p14:creationId xmlns:p14="http://schemas.microsoft.com/office/powerpoint/2010/main" val="127960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27DFF9A-D31B-4790-9193-2F5AD9AF9AD4}" type="slidenum">
              <a:rPr lang="vi-VN" smtClean="0"/>
              <a:t>11</a:t>
            </a:fld>
            <a:endParaRPr lang="vi-VN"/>
          </a:p>
        </p:txBody>
      </p:sp>
    </p:spTree>
    <p:extLst>
      <p:ext uri="{BB962C8B-B14F-4D97-AF65-F5344CB8AC3E}">
        <p14:creationId xmlns:p14="http://schemas.microsoft.com/office/powerpoint/2010/main" val="169194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27DFF9A-D31B-4790-9193-2F5AD9AF9AD4}" type="slidenum">
              <a:rPr lang="vi-VN" smtClean="0"/>
              <a:t>12</a:t>
            </a:fld>
            <a:endParaRPr lang="vi-VN"/>
          </a:p>
        </p:txBody>
      </p:sp>
    </p:spTree>
    <p:extLst>
      <p:ext uri="{BB962C8B-B14F-4D97-AF65-F5344CB8AC3E}">
        <p14:creationId xmlns:p14="http://schemas.microsoft.com/office/powerpoint/2010/main" val="4072461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27DFF9A-D31B-4790-9193-2F5AD9AF9AD4}" type="slidenum">
              <a:rPr lang="vi-VN" smtClean="0"/>
              <a:t>13</a:t>
            </a:fld>
            <a:endParaRPr lang="vi-VN"/>
          </a:p>
        </p:txBody>
      </p:sp>
    </p:spTree>
    <p:extLst>
      <p:ext uri="{BB962C8B-B14F-4D97-AF65-F5344CB8AC3E}">
        <p14:creationId xmlns:p14="http://schemas.microsoft.com/office/powerpoint/2010/main" val="63024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08/07/2023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08/07/2023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08/07/2023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08/07/2023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08/07/2023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9.png"/><Relationship Id="rId7"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2.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9.png"/><Relationship Id="rId7"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2.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9.png"/><Relationship Id="rId7"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2.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9.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2.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12.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9.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33.sv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9.png"/><Relationship Id="rId7" Type="http://schemas.openxmlformats.org/officeDocument/2006/relationships/image" Target="../media/image33.jpe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2.xml"/><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37.jpeg"/><Relationship Id="rId5" Type="http://schemas.openxmlformats.org/officeDocument/2006/relationships/image" Target="../media/image12.png"/><Relationship Id="rId15" Type="http://schemas.openxmlformats.org/officeDocument/2006/relationships/image" Target="../media/image41.png"/><Relationship Id="rId10" Type="http://schemas.openxmlformats.org/officeDocument/2006/relationships/image" Target="../media/image36.jpeg"/><Relationship Id="rId4" Type="http://schemas.openxmlformats.org/officeDocument/2006/relationships/image" Target="../media/image17.svg"/><Relationship Id="rId9" Type="http://schemas.openxmlformats.org/officeDocument/2006/relationships/image" Target="../media/image35.jpeg"/><Relationship Id="rId1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9.pn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49.png"/><Relationship Id="rId5" Type="http://schemas.openxmlformats.org/officeDocument/2006/relationships/image" Target="../media/image12.png"/><Relationship Id="rId10" Type="http://schemas.openxmlformats.org/officeDocument/2006/relationships/image" Target="../media/image48.png"/><Relationship Id="rId4" Type="http://schemas.openxmlformats.org/officeDocument/2006/relationships/image" Target="../media/image17.svg"/><Relationship Id="rId9" Type="http://schemas.openxmlformats.org/officeDocument/2006/relationships/image" Target="../media/image47.png"/><Relationship Id="rId14"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525780"/>
            <a:ext cx="18288000" cy="9761220"/>
          </a:xfrm>
          <a:prstGeom prst="rect">
            <a:avLst/>
          </a:prstGeom>
        </p:spPr>
      </p:pic>
      <p:grpSp>
        <p:nvGrpSpPr>
          <p:cNvPr id="3" name="Group 3"/>
          <p:cNvGrpSpPr/>
          <p:nvPr/>
        </p:nvGrpSpPr>
        <p:grpSpPr>
          <a:xfrm>
            <a:off x="991756" y="1028700"/>
            <a:ext cx="16267544" cy="82296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grpSp>
        <p:nvGrpSpPr>
          <p:cNvPr id="6" name="Group 6"/>
          <p:cNvGrpSpPr/>
          <p:nvPr/>
        </p:nvGrpSpPr>
        <p:grpSpPr>
          <a:xfrm>
            <a:off x="2270683" y="260271"/>
            <a:ext cx="2845113" cy="2845113"/>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586"/>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3120"/>
                </a:lnSpc>
              </a:pPr>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74267" flipH="1">
            <a:off x="1120349" y="1113861"/>
            <a:ext cx="5466727" cy="1769853"/>
          </a:xfrm>
          <a:prstGeom prst="rect">
            <a:avLst/>
          </a:prstGeom>
        </p:spPr>
      </p:pic>
      <p:sp>
        <p:nvSpPr>
          <p:cNvPr id="10" name="TextBox 10"/>
          <p:cNvSpPr txBox="1"/>
          <p:nvPr/>
        </p:nvSpPr>
        <p:spPr>
          <a:xfrm>
            <a:off x="3061339" y="4096356"/>
            <a:ext cx="12165322" cy="2089226"/>
          </a:xfrm>
          <a:prstGeom prst="rect">
            <a:avLst/>
          </a:prstGeom>
        </p:spPr>
        <p:txBody>
          <a:bodyPr lIns="0" tIns="0" rIns="0" bIns="0" rtlCol="0" anchor="t">
            <a:spAutoFit/>
          </a:bodyPr>
          <a:lstStyle/>
          <a:p>
            <a:pPr algn="ctr">
              <a:lnSpc>
                <a:spcPts val="14400"/>
              </a:lnSpc>
            </a:pPr>
            <a:r>
              <a:rPr lang="en-US" sz="20800" b="1">
                <a:solidFill>
                  <a:srgbClr val="000000"/>
                </a:solidFill>
                <a:latin typeface="+mj-lt"/>
              </a:rPr>
              <a:t>DANH TỪ</a:t>
            </a:r>
          </a:p>
        </p:txBody>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1074">
            <a:off x="14861410" y="5582620"/>
            <a:ext cx="3700343" cy="5421747"/>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1504490" y="7162351"/>
            <a:ext cx="7968035" cy="3874457"/>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1074">
            <a:off x="13655582" y="8590354"/>
            <a:ext cx="2315922" cy="339329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19485"/>
          <a:stretch>
            <a:fillRect/>
          </a:stretch>
        </p:blipFill>
        <p:spPr>
          <a:xfrm>
            <a:off x="0" y="-83709"/>
            <a:ext cx="18288000" cy="10454418"/>
          </a:xfrm>
          <a:prstGeom prst="rect">
            <a:avLst/>
          </a:prstGeom>
        </p:spPr>
      </p:pic>
      <p:grpSp>
        <p:nvGrpSpPr>
          <p:cNvPr id="3" name="Group 3"/>
          <p:cNvGrpSpPr/>
          <p:nvPr/>
        </p:nvGrpSpPr>
        <p:grpSpPr>
          <a:xfrm>
            <a:off x="304800" y="495300"/>
            <a:ext cx="17678400" cy="96012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sp>
        <p:nvSpPr>
          <p:cNvPr id="8" name="Hình chữ nhật 7">
            <a:extLst>
              <a:ext uri="{FF2B5EF4-FFF2-40B4-BE49-F238E27FC236}">
                <a16:creationId xmlns="" xmlns:a16="http://schemas.microsoft.com/office/drawing/2014/main" id="{DA18DDEC-1757-E3FF-2A5A-FC4CA0311011}"/>
              </a:ext>
            </a:extLst>
          </p:cNvPr>
          <p:cNvSpPr/>
          <p:nvPr/>
        </p:nvSpPr>
        <p:spPr>
          <a:xfrm>
            <a:off x="9067800" y="497889"/>
            <a:ext cx="152400" cy="9875409"/>
          </a:xfrm>
          <a:prstGeom prst="rect">
            <a:avLst/>
          </a:prstGeom>
          <a:solidFill>
            <a:srgbClr val="D5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ình chữ nhật 10">
            <a:extLst>
              <a:ext uri="{FF2B5EF4-FFF2-40B4-BE49-F238E27FC236}">
                <a16:creationId xmlns="" xmlns:a16="http://schemas.microsoft.com/office/drawing/2014/main" id="{BF79AB9E-8AF2-89C3-C6A7-BC65FC39CDDD}"/>
              </a:ext>
            </a:extLst>
          </p:cNvPr>
          <p:cNvSpPr/>
          <p:nvPr/>
        </p:nvSpPr>
        <p:spPr>
          <a:xfrm>
            <a:off x="368240" y="647700"/>
            <a:ext cx="8547160" cy="1569660"/>
          </a:xfrm>
          <a:prstGeom prst="rect">
            <a:avLst/>
          </a:prstGeom>
          <a:noFill/>
        </p:spPr>
        <p:txBody>
          <a:bodyPr wrap="square" lIns="91440" tIns="45720" rIns="91440" bIns="45720">
            <a:spAutoFit/>
          </a:bodyPr>
          <a:lstStyle/>
          <a:p>
            <a:r>
              <a:rPr lang="vi-VN" sz="4800" b="1">
                <a:ln w="0"/>
                <a:solidFill>
                  <a:srgbClr val="C00000"/>
                </a:solidFill>
              </a:rPr>
              <a:t>3. Đặt 2 – 3 câu có các danh từ sau:</a:t>
            </a:r>
            <a:endParaRPr lang="vi-VN" sz="4800" b="1" cap="none" spc="0">
              <a:ln w="0"/>
              <a:solidFill>
                <a:srgbClr val="C00000"/>
              </a:solidFill>
            </a:endParaRPr>
          </a:p>
        </p:txBody>
      </p:sp>
      <p:sp>
        <p:nvSpPr>
          <p:cNvPr id="10" name="Hình chữ nhật 9">
            <a:extLst>
              <a:ext uri="{FF2B5EF4-FFF2-40B4-BE49-F238E27FC236}">
                <a16:creationId xmlns="" xmlns:a16="http://schemas.microsoft.com/office/drawing/2014/main" id="{E147DB61-F32E-7FFC-A533-4ECFBF86F852}"/>
              </a:ext>
            </a:extLst>
          </p:cNvPr>
          <p:cNvSpPr/>
          <p:nvPr/>
        </p:nvSpPr>
        <p:spPr>
          <a:xfrm>
            <a:off x="9361934" y="609600"/>
            <a:ext cx="8534400" cy="9372600"/>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94055" y="8483959"/>
            <a:ext cx="2747490" cy="1803041"/>
          </a:xfrm>
          <a:prstGeom prst="rect">
            <a:avLst/>
          </a:prstGeom>
        </p:spPr>
      </p:pic>
      <p:grpSp>
        <p:nvGrpSpPr>
          <p:cNvPr id="30" name="Nhóm 29">
            <a:extLst>
              <a:ext uri="{FF2B5EF4-FFF2-40B4-BE49-F238E27FC236}">
                <a16:creationId xmlns="" xmlns:a16="http://schemas.microsoft.com/office/drawing/2014/main" id="{B06336FD-FE78-86BD-2AF2-1E384A3140D4}"/>
              </a:ext>
            </a:extLst>
          </p:cNvPr>
          <p:cNvGrpSpPr/>
          <p:nvPr/>
        </p:nvGrpSpPr>
        <p:grpSpPr>
          <a:xfrm>
            <a:off x="1828800" y="2495754"/>
            <a:ext cx="5029200" cy="1328529"/>
            <a:chOff x="990600" y="2367171"/>
            <a:chExt cx="5029200" cy="1328529"/>
          </a:xfrm>
        </p:grpSpPr>
        <p:sp>
          <p:nvSpPr>
            <p:cNvPr id="28" name="Hình chữ nhật: Góc Tròn 27">
              <a:extLst>
                <a:ext uri="{FF2B5EF4-FFF2-40B4-BE49-F238E27FC236}">
                  <a16:creationId xmlns="" xmlns:a16="http://schemas.microsoft.com/office/drawing/2014/main" id="{F87CA361-4EDA-CF83-E207-B1076D737F7B}"/>
                </a:ext>
              </a:extLst>
            </p:cNvPr>
            <p:cNvSpPr/>
            <p:nvPr/>
          </p:nvSpPr>
          <p:spPr>
            <a:xfrm>
              <a:off x="990600" y="2369760"/>
              <a:ext cx="5029200" cy="132594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a:extLst>
                <a:ext uri="{FF2B5EF4-FFF2-40B4-BE49-F238E27FC236}">
                  <a16:creationId xmlns="" xmlns:a16="http://schemas.microsoft.com/office/drawing/2014/main" id="{250EACA3-947A-A6B7-EABA-8166380DE0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0" y="2367171"/>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29" name="Hình chữ nhật 28">
              <a:extLst>
                <a:ext uri="{FF2B5EF4-FFF2-40B4-BE49-F238E27FC236}">
                  <a16:creationId xmlns="" xmlns:a16="http://schemas.microsoft.com/office/drawing/2014/main" id="{4F75DD6C-73D7-EC78-CFB2-FB855A39B473}"/>
                </a:ext>
              </a:extLst>
            </p:cNvPr>
            <p:cNvSpPr/>
            <p:nvPr/>
          </p:nvSpPr>
          <p:spPr>
            <a:xfrm>
              <a:off x="2305050" y="2589957"/>
              <a:ext cx="3262433" cy="923330"/>
            </a:xfrm>
            <a:prstGeom prst="rect">
              <a:avLst/>
            </a:prstGeom>
            <a:noFill/>
          </p:spPr>
          <p:txBody>
            <a:bodyPr wrap="none" lIns="91440" tIns="45720" rIns="91440" bIns="45720">
              <a:spAutoFit/>
            </a:bodyPr>
            <a:lstStyle/>
            <a:p>
              <a:pPr algn="ctr"/>
              <a:r>
                <a:rPr lang="vi-VN" sz="5400" b="0" cap="none" spc="0">
                  <a:ln w="0"/>
                  <a:solidFill>
                    <a:schemeClr val="tx1"/>
                  </a:solidFill>
                  <a:effectLst>
                    <a:outerShdw blurRad="38100" dist="19050" dir="2700000" algn="tl" rotWithShape="0">
                      <a:schemeClr val="dk1">
                        <a:alpha val="40000"/>
                      </a:schemeClr>
                    </a:outerShdw>
                  </a:effectLst>
                </a:rPr>
                <a:t>buổi sáng</a:t>
              </a:r>
            </a:p>
          </p:txBody>
        </p:sp>
      </p:grpSp>
      <p:sp>
        <p:nvSpPr>
          <p:cNvPr id="32" name="Hình chữ nhật 31">
            <a:extLst>
              <a:ext uri="{FF2B5EF4-FFF2-40B4-BE49-F238E27FC236}">
                <a16:creationId xmlns="" xmlns:a16="http://schemas.microsoft.com/office/drawing/2014/main" id="{8311E7DD-9CF9-1F98-D980-9D1E2FD67A9C}"/>
              </a:ext>
            </a:extLst>
          </p:cNvPr>
          <p:cNvSpPr/>
          <p:nvPr/>
        </p:nvSpPr>
        <p:spPr>
          <a:xfrm>
            <a:off x="9448800" y="1181100"/>
            <a:ext cx="8229600" cy="6370975"/>
          </a:xfrm>
          <a:prstGeom prst="rect">
            <a:avLst/>
          </a:prstGeom>
          <a:noFill/>
        </p:spPr>
        <p:txBody>
          <a:bodyPr wrap="square" lIns="91440" tIns="45720" rIns="91440" bIns="45720">
            <a:spAutoFit/>
          </a:bodyPr>
          <a:lstStyle/>
          <a:p>
            <a:pPr marL="685800" indent="-685800">
              <a:spcBef>
                <a:spcPts val="1200"/>
              </a:spcBef>
              <a:spcAft>
                <a:spcPts val="600"/>
              </a:spcAft>
              <a:buFont typeface="Wingdings" panose="05000000000000000000" pitchFamily="2" charset="2"/>
              <a:buChar char="Ø"/>
            </a:pPr>
            <a:r>
              <a:rPr lang="vi-VN" sz="5400">
                <a:ln w="0"/>
                <a:solidFill>
                  <a:srgbClr val="FF0000"/>
                </a:solidFill>
              </a:rPr>
              <a:t>Buổi sáng</a:t>
            </a:r>
            <a:r>
              <a:rPr lang="vi-VN" sz="5400">
                <a:ln w="0"/>
              </a:rPr>
              <a:t>, mọi người ra đồng làm việc.</a:t>
            </a:r>
          </a:p>
          <a:p>
            <a:pPr marL="685800" indent="-685800">
              <a:spcBef>
                <a:spcPts val="1200"/>
              </a:spcBef>
              <a:spcAft>
                <a:spcPts val="600"/>
              </a:spcAft>
              <a:buFont typeface="Wingdings" panose="05000000000000000000" pitchFamily="2" charset="2"/>
              <a:buChar char="Ø"/>
            </a:pPr>
            <a:r>
              <a:rPr lang="vi-VN" sz="5400" b="0" cap="none" spc="0">
                <a:ln w="0"/>
                <a:solidFill>
                  <a:schemeClr val="tx1"/>
                </a:solidFill>
              </a:rPr>
              <a:t>Tập thể dục </a:t>
            </a:r>
            <a:r>
              <a:rPr lang="vi-VN" sz="5400" b="0" cap="none" spc="0">
                <a:ln w="0"/>
                <a:solidFill>
                  <a:srgbClr val="FF0000"/>
                </a:solidFill>
              </a:rPr>
              <a:t>buổi sáng </a:t>
            </a:r>
            <a:r>
              <a:rPr lang="vi-VN" sz="5400" b="0" cap="none" spc="0">
                <a:ln w="0"/>
                <a:solidFill>
                  <a:schemeClr val="tx1"/>
                </a:solidFill>
              </a:rPr>
              <a:t>rất tốt cho sức khoẻ. </a:t>
            </a:r>
          </a:p>
          <a:p>
            <a:pPr marL="685800" indent="-685800">
              <a:spcBef>
                <a:spcPts val="1200"/>
              </a:spcBef>
              <a:spcAft>
                <a:spcPts val="600"/>
              </a:spcAft>
              <a:buFont typeface="Wingdings" panose="05000000000000000000" pitchFamily="2" charset="2"/>
              <a:buChar char="Ø"/>
            </a:pPr>
            <a:r>
              <a:rPr lang="vi-VN" sz="5400" b="0" cap="none" spc="0">
                <a:ln w="0"/>
                <a:solidFill>
                  <a:schemeClr val="tx1"/>
                </a:solidFill>
              </a:rPr>
              <a:t>Em thích xem chương trình </a:t>
            </a:r>
            <a:r>
              <a:rPr lang="vi-VN" sz="5400" b="0" i="1" cap="none" spc="0">
                <a:ln w="0"/>
                <a:solidFill>
                  <a:schemeClr val="tx1"/>
                </a:solidFill>
              </a:rPr>
              <a:t>Chào </a:t>
            </a:r>
            <a:r>
              <a:rPr lang="vi-VN" sz="5400" b="0" i="1" cap="none" spc="0">
                <a:ln w="0"/>
                <a:solidFill>
                  <a:srgbClr val="FF0000"/>
                </a:solidFill>
              </a:rPr>
              <a:t>buổi sáng </a:t>
            </a:r>
            <a:r>
              <a:rPr lang="vi-VN" sz="5400" b="0" cap="none" spc="0">
                <a:ln w="0"/>
                <a:solidFill>
                  <a:schemeClr val="tx1"/>
                </a:solidFill>
              </a:rPr>
              <a:t>trên tivi. </a:t>
            </a:r>
          </a:p>
        </p:txBody>
      </p:sp>
      <p:pic>
        <p:nvPicPr>
          <p:cNvPr id="1028" name="Picture 4" descr="Hình nền Thiết Kế Nền Mặt Trời Mọc Buổi Sáng, Vẽ Tay, Nền Minh Họa, Trong Buổi  Sáng Background Vector để tải xuống miễn phí - Pngtree">
            <a:extLst>
              <a:ext uri="{FF2B5EF4-FFF2-40B4-BE49-F238E27FC236}">
                <a16:creationId xmlns="" xmlns:a16="http://schemas.microsoft.com/office/drawing/2014/main" id="{E2339142-5AC6-807A-796C-8182F8C112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2320" y="4426749"/>
            <a:ext cx="7239000" cy="4071938"/>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408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outVertical)">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wipe(left)">
                                      <p:cBhvr>
                                        <p:cTn id="18" dur="500"/>
                                        <p:tgtEl>
                                          <p:spTgt spid="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xEl>
                                              <p:pRg st="1" end="1"/>
                                            </p:txEl>
                                          </p:spTgt>
                                        </p:tgtEl>
                                        <p:attrNameLst>
                                          <p:attrName>style.visibility</p:attrName>
                                        </p:attrNameLst>
                                      </p:cBhvr>
                                      <p:to>
                                        <p:strVal val="visible"/>
                                      </p:to>
                                    </p:set>
                                    <p:animEffect transition="in" filter="wipe(left)">
                                      <p:cBhvr>
                                        <p:cTn id="23" dur="500"/>
                                        <p:tgtEl>
                                          <p:spTgt spid="3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2">
                                            <p:txEl>
                                              <p:pRg st="2" end="2"/>
                                            </p:txEl>
                                          </p:spTgt>
                                        </p:tgtEl>
                                        <p:attrNameLst>
                                          <p:attrName>style.visibility</p:attrName>
                                        </p:attrNameLst>
                                      </p:cBhvr>
                                      <p:to>
                                        <p:strVal val="visible"/>
                                      </p:to>
                                    </p:set>
                                    <p:animEffect transition="in" filter="wipe(left)">
                                      <p:cBhvr>
                                        <p:cTn id="28"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19485"/>
          <a:stretch>
            <a:fillRect/>
          </a:stretch>
        </p:blipFill>
        <p:spPr>
          <a:xfrm>
            <a:off x="0" y="-83709"/>
            <a:ext cx="18288000" cy="10454418"/>
          </a:xfrm>
          <a:prstGeom prst="rect">
            <a:avLst/>
          </a:prstGeom>
        </p:spPr>
      </p:pic>
      <p:grpSp>
        <p:nvGrpSpPr>
          <p:cNvPr id="3" name="Group 3"/>
          <p:cNvGrpSpPr/>
          <p:nvPr/>
        </p:nvGrpSpPr>
        <p:grpSpPr>
          <a:xfrm>
            <a:off x="304800" y="495300"/>
            <a:ext cx="17678400" cy="96012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sp>
        <p:nvSpPr>
          <p:cNvPr id="8" name="Hình chữ nhật 7">
            <a:extLst>
              <a:ext uri="{FF2B5EF4-FFF2-40B4-BE49-F238E27FC236}">
                <a16:creationId xmlns="" xmlns:a16="http://schemas.microsoft.com/office/drawing/2014/main" id="{DA18DDEC-1757-E3FF-2A5A-FC4CA0311011}"/>
              </a:ext>
            </a:extLst>
          </p:cNvPr>
          <p:cNvSpPr/>
          <p:nvPr/>
        </p:nvSpPr>
        <p:spPr>
          <a:xfrm>
            <a:off x="9067800" y="497889"/>
            <a:ext cx="152400" cy="9875409"/>
          </a:xfrm>
          <a:prstGeom prst="rect">
            <a:avLst/>
          </a:prstGeom>
          <a:solidFill>
            <a:srgbClr val="D5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ình chữ nhật 10">
            <a:extLst>
              <a:ext uri="{FF2B5EF4-FFF2-40B4-BE49-F238E27FC236}">
                <a16:creationId xmlns="" xmlns:a16="http://schemas.microsoft.com/office/drawing/2014/main" id="{BF79AB9E-8AF2-89C3-C6A7-BC65FC39CDDD}"/>
              </a:ext>
            </a:extLst>
          </p:cNvPr>
          <p:cNvSpPr/>
          <p:nvPr/>
        </p:nvSpPr>
        <p:spPr>
          <a:xfrm>
            <a:off x="368240" y="647700"/>
            <a:ext cx="8547160" cy="1569660"/>
          </a:xfrm>
          <a:prstGeom prst="rect">
            <a:avLst/>
          </a:prstGeom>
          <a:noFill/>
        </p:spPr>
        <p:txBody>
          <a:bodyPr wrap="square" lIns="91440" tIns="45720" rIns="91440" bIns="45720">
            <a:spAutoFit/>
          </a:bodyPr>
          <a:lstStyle/>
          <a:p>
            <a:r>
              <a:rPr lang="vi-VN" sz="4800" b="1">
                <a:ln w="0"/>
                <a:solidFill>
                  <a:srgbClr val="C00000"/>
                </a:solidFill>
              </a:rPr>
              <a:t>3. Đặt 2 – 3 câu có các danh từ sau:</a:t>
            </a:r>
            <a:endParaRPr lang="vi-VN" sz="4800" b="1" cap="none" spc="0">
              <a:ln w="0"/>
              <a:solidFill>
                <a:srgbClr val="C00000"/>
              </a:solidFill>
            </a:endParaRPr>
          </a:p>
        </p:txBody>
      </p:sp>
      <p:sp>
        <p:nvSpPr>
          <p:cNvPr id="10" name="Hình chữ nhật 9">
            <a:extLst>
              <a:ext uri="{FF2B5EF4-FFF2-40B4-BE49-F238E27FC236}">
                <a16:creationId xmlns="" xmlns:a16="http://schemas.microsoft.com/office/drawing/2014/main" id="{E147DB61-F32E-7FFC-A533-4ECFBF86F852}"/>
              </a:ext>
            </a:extLst>
          </p:cNvPr>
          <p:cNvSpPr/>
          <p:nvPr/>
        </p:nvSpPr>
        <p:spPr>
          <a:xfrm>
            <a:off x="9361934" y="609600"/>
            <a:ext cx="8534400" cy="9372600"/>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94055" y="8483959"/>
            <a:ext cx="2747490" cy="1803041"/>
          </a:xfrm>
          <a:prstGeom prst="rect">
            <a:avLst/>
          </a:prstGeom>
        </p:spPr>
      </p:pic>
      <p:grpSp>
        <p:nvGrpSpPr>
          <p:cNvPr id="30" name="Nhóm 29">
            <a:extLst>
              <a:ext uri="{FF2B5EF4-FFF2-40B4-BE49-F238E27FC236}">
                <a16:creationId xmlns="" xmlns:a16="http://schemas.microsoft.com/office/drawing/2014/main" id="{B06336FD-FE78-86BD-2AF2-1E384A3140D4}"/>
              </a:ext>
            </a:extLst>
          </p:cNvPr>
          <p:cNvGrpSpPr/>
          <p:nvPr/>
        </p:nvGrpSpPr>
        <p:grpSpPr>
          <a:xfrm>
            <a:off x="1828800" y="2495754"/>
            <a:ext cx="5029200" cy="1328529"/>
            <a:chOff x="990600" y="2367171"/>
            <a:chExt cx="5029200" cy="1328529"/>
          </a:xfrm>
        </p:grpSpPr>
        <p:sp>
          <p:nvSpPr>
            <p:cNvPr id="28" name="Hình chữ nhật: Góc Tròn 27">
              <a:extLst>
                <a:ext uri="{FF2B5EF4-FFF2-40B4-BE49-F238E27FC236}">
                  <a16:creationId xmlns="" xmlns:a16="http://schemas.microsoft.com/office/drawing/2014/main" id="{F87CA361-4EDA-CF83-E207-B1076D737F7B}"/>
                </a:ext>
              </a:extLst>
            </p:cNvPr>
            <p:cNvSpPr/>
            <p:nvPr/>
          </p:nvSpPr>
          <p:spPr>
            <a:xfrm>
              <a:off x="990600" y="2369760"/>
              <a:ext cx="5029200" cy="132594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a:extLst>
                <a:ext uri="{FF2B5EF4-FFF2-40B4-BE49-F238E27FC236}">
                  <a16:creationId xmlns="" xmlns:a16="http://schemas.microsoft.com/office/drawing/2014/main" id="{250EACA3-947A-A6B7-EABA-8166380DE0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0" y="2367171"/>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29" name="Hình chữ nhật 28">
              <a:extLst>
                <a:ext uri="{FF2B5EF4-FFF2-40B4-BE49-F238E27FC236}">
                  <a16:creationId xmlns="" xmlns:a16="http://schemas.microsoft.com/office/drawing/2014/main" id="{4F75DD6C-73D7-EC78-CFB2-FB855A39B473}"/>
                </a:ext>
              </a:extLst>
            </p:cNvPr>
            <p:cNvSpPr/>
            <p:nvPr/>
          </p:nvSpPr>
          <p:spPr>
            <a:xfrm>
              <a:off x="2362760" y="2589957"/>
              <a:ext cx="3147015" cy="923330"/>
            </a:xfrm>
            <a:prstGeom prst="rect">
              <a:avLst/>
            </a:prstGeom>
            <a:noFill/>
          </p:spPr>
          <p:txBody>
            <a:bodyPr wrap="none" lIns="91440" tIns="45720" rIns="91440" bIns="45720">
              <a:spAutoFit/>
            </a:bodyPr>
            <a:lstStyle/>
            <a:p>
              <a:pPr algn="ctr"/>
              <a:r>
                <a:rPr lang="vi-VN" sz="5400">
                  <a:ln w="0"/>
                  <a:effectLst>
                    <a:outerShdw blurRad="38100" dist="19050" dir="2700000" algn="tl" rotWithShape="0">
                      <a:schemeClr val="dk1">
                        <a:alpha val="40000"/>
                      </a:schemeClr>
                    </a:outerShdw>
                  </a:effectLst>
                </a:rPr>
                <a:t>ánh nắng</a:t>
              </a:r>
              <a:endParaRPr lang="vi-VN" sz="5400" b="0" cap="none" spc="0">
                <a:ln w="0"/>
                <a:solidFill>
                  <a:schemeClr val="tx1"/>
                </a:solidFill>
                <a:effectLst>
                  <a:outerShdw blurRad="38100" dist="19050" dir="2700000" algn="tl" rotWithShape="0">
                    <a:schemeClr val="dk1">
                      <a:alpha val="40000"/>
                    </a:schemeClr>
                  </a:outerShdw>
                </a:effectLst>
              </a:endParaRPr>
            </a:p>
          </p:txBody>
        </p:sp>
      </p:grpSp>
      <p:sp>
        <p:nvSpPr>
          <p:cNvPr id="32" name="Hình chữ nhật 31">
            <a:extLst>
              <a:ext uri="{FF2B5EF4-FFF2-40B4-BE49-F238E27FC236}">
                <a16:creationId xmlns="" xmlns:a16="http://schemas.microsoft.com/office/drawing/2014/main" id="{8311E7DD-9CF9-1F98-D980-9D1E2FD67A9C}"/>
              </a:ext>
            </a:extLst>
          </p:cNvPr>
          <p:cNvSpPr/>
          <p:nvPr/>
        </p:nvSpPr>
        <p:spPr>
          <a:xfrm>
            <a:off x="9448800" y="1181100"/>
            <a:ext cx="8229600" cy="7201972"/>
          </a:xfrm>
          <a:prstGeom prst="rect">
            <a:avLst/>
          </a:prstGeom>
          <a:noFill/>
        </p:spPr>
        <p:txBody>
          <a:bodyPr wrap="square" lIns="91440" tIns="45720" rIns="91440" bIns="45720">
            <a:spAutoFit/>
          </a:bodyPr>
          <a:lstStyle/>
          <a:p>
            <a:pPr marL="685800" indent="-685800">
              <a:spcBef>
                <a:spcPts val="1200"/>
              </a:spcBef>
              <a:spcAft>
                <a:spcPts val="600"/>
              </a:spcAft>
              <a:buFont typeface="Wingdings" panose="05000000000000000000" pitchFamily="2" charset="2"/>
              <a:buChar char="Ø"/>
            </a:pPr>
            <a:r>
              <a:rPr lang="vi-VN" sz="5400">
                <a:ln w="0"/>
                <a:solidFill>
                  <a:srgbClr val="FF0000"/>
                </a:solidFill>
              </a:rPr>
              <a:t>Ánh nắng </a:t>
            </a:r>
            <a:r>
              <a:rPr lang="vi-VN" sz="5400">
                <a:ln w="0"/>
              </a:rPr>
              <a:t>cuối thu nhè nhẹ xuyên qua kẽ lá.</a:t>
            </a:r>
          </a:p>
          <a:p>
            <a:pPr marL="685800" indent="-685800">
              <a:spcBef>
                <a:spcPts val="1200"/>
              </a:spcBef>
              <a:spcAft>
                <a:spcPts val="600"/>
              </a:spcAft>
              <a:buFont typeface="Wingdings" panose="05000000000000000000" pitchFamily="2" charset="2"/>
              <a:buChar char="Ø"/>
            </a:pPr>
            <a:r>
              <a:rPr lang="vi-VN" sz="5400" b="0" cap="none" spc="0">
                <a:ln w="0"/>
                <a:solidFill>
                  <a:schemeClr val="tx1"/>
                </a:solidFill>
              </a:rPr>
              <a:t>Dưới </a:t>
            </a:r>
            <a:r>
              <a:rPr lang="vi-VN" sz="5400" b="0" cap="none" spc="0">
                <a:ln w="0"/>
                <a:solidFill>
                  <a:srgbClr val="FF0000"/>
                </a:solidFill>
              </a:rPr>
              <a:t>ánh nắng </a:t>
            </a:r>
            <a:r>
              <a:rPr lang="vi-VN" sz="5400" b="0" cap="none" spc="0">
                <a:ln w="0"/>
                <a:solidFill>
                  <a:schemeClr val="tx1"/>
                </a:solidFill>
              </a:rPr>
              <a:t>gay gắt của mùa hè, những đoá phượng càng thêm rực rỡ. </a:t>
            </a:r>
          </a:p>
          <a:p>
            <a:pPr marL="685800" indent="-685800">
              <a:spcBef>
                <a:spcPts val="1200"/>
              </a:spcBef>
              <a:spcAft>
                <a:spcPts val="600"/>
              </a:spcAft>
              <a:buFont typeface="Wingdings" panose="05000000000000000000" pitchFamily="2" charset="2"/>
              <a:buChar char="Ø"/>
            </a:pPr>
            <a:r>
              <a:rPr lang="vi-VN" sz="5400" b="0" cap="none" spc="0">
                <a:ln w="0"/>
                <a:solidFill>
                  <a:srgbClr val="FF0000"/>
                </a:solidFill>
              </a:rPr>
              <a:t>Ánh nắng </a:t>
            </a:r>
            <a:r>
              <a:rPr lang="vi-VN" sz="5400" b="0" cap="none" spc="0">
                <a:ln w="0"/>
                <a:solidFill>
                  <a:schemeClr val="tx1"/>
                </a:solidFill>
              </a:rPr>
              <a:t>ấm áp sưởi ấm cho muôn loài. </a:t>
            </a:r>
          </a:p>
        </p:txBody>
      </p:sp>
      <p:pic>
        <p:nvPicPr>
          <p:cNvPr id="2050" name="Picture 2" descr="Trời Nắng đẹp Nền Xanh Vector-vector Nền-miễn Phí Vector Miễn Phí Tải Về">
            <a:extLst>
              <a:ext uri="{FF2B5EF4-FFF2-40B4-BE49-F238E27FC236}">
                <a16:creationId xmlns="" xmlns:a16="http://schemas.microsoft.com/office/drawing/2014/main" id="{725C455E-271C-FF72-F2DE-DE6FB7B659D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8419"/>
          <a:stretch/>
        </p:blipFill>
        <p:spPr bwMode="auto">
          <a:xfrm>
            <a:off x="1198786" y="4313013"/>
            <a:ext cx="6402118" cy="4220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988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out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wipe(left)">
                                      <p:cBhvr>
                                        <p:cTn id="18" dur="500"/>
                                        <p:tgtEl>
                                          <p:spTgt spid="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xEl>
                                              <p:pRg st="1" end="1"/>
                                            </p:txEl>
                                          </p:spTgt>
                                        </p:tgtEl>
                                        <p:attrNameLst>
                                          <p:attrName>style.visibility</p:attrName>
                                        </p:attrNameLst>
                                      </p:cBhvr>
                                      <p:to>
                                        <p:strVal val="visible"/>
                                      </p:to>
                                    </p:set>
                                    <p:animEffect transition="in" filter="wipe(left)">
                                      <p:cBhvr>
                                        <p:cTn id="23" dur="500"/>
                                        <p:tgtEl>
                                          <p:spTgt spid="3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2">
                                            <p:txEl>
                                              <p:pRg st="2" end="2"/>
                                            </p:txEl>
                                          </p:spTgt>
                                        </p:tgtEl>
                                        <p:attrNameLst>
                                          <p:attrName>style.visibility</p:attrName>
                                        </p:attrNameLst>
                                      </p:cBhvr>
                                      <p:to>
                                        <p:strVal val="visible"/>
                                      </p:to>
                                    </p:set>
                                    <p:animEffect transition="in" filter="wipe(left)">
                                      <p:cBhvr>
                                        <p:cTn id="28"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19485"/>
          <a:stretch>
            <a:fillRect/>
          </a:stretch>
        </p:blipFill>
        <p:spPr>
          <a:xfrm>
            <a:off x="0" y="-83709"/>
            <a:ext cx="18288000" cy="10454418"/>
          </a:xfrm>
          <a:prstGeom prst="rect">
            <a:avLst/>
          </a:prstGeom>
        </p:spPr>
      </p:pic>
      <p:grpSp>
        <p:nvGrpSpPr>
          <p:cNvPr id="3" name="Group 3"/>
          <p:cNvGrpSpPr/>
          <p:nvPr/>
        </p:nvGrpSpPr>
        <p:grpSpPr>
          <a:xfrm>
            <a:off x="304800" y="495300"/>
            <a:ext cx="17678400" cy="96012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sp>
        <p:nvSpPr>
          <p:cNvPr id="8" name="Hình chữ nhật 7">
            <a:extLst>
              <a:ext uri="{FF2B5EF4-FFF2-40B4-BE49-F238E27FC236}">
                <a16:creationId xmlns="" xmlns:a16="http://schemas.microsoft.com/office/drawing/2014/main" id="{DA18DDEC-1757-E3FF-2A5A-FC4CA0311011}"/>
              </a:ext>
            </a:extLst>
          </p:cNvPr>
          <p:cNvSpPr/>
          <p:nvPr/>
        </p:nvSpPr>
        <p:spPr>
          <a:xfrm>
            <a:off x="9067800" y="497889"/>
            <a:ext cx="152400" cy="9875409"/>
          </a:xfrm>
          <a:prstGeom prst="rect">
            <a:avLst/>
          </a:prstGeom>
          <a:solidFill>
            <a:srgbClr val="D5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ình chữ nhật 10">
            <a:extLst>
              <a:ext uri="{FF2B5EF4-FFF2-40B4-BE49-F238E27FC236}">
                <a16:creationId xmlns="" xmlns:a16="http://schemas.microsoft.com/office/drawing/2014/main" id="{BF79AB9E-8AF2-89C3-C6A7-BC65FC39CDDD}"/>
              </a:ext>
            </a:extLst>
          </p:cNvPr>
          <p:cNvSpPr/>
          <p:nvPr/>
        </p:nvSpPr>
        <p:spPr>
          <a:xfrm>
            <a:off x="368240" y="647700"/>
            <a:ext cx="8547160" cy="1569660"/>
          </a:xfrm>
          <a:prstGeom prst="rect">
            <a:avLst/>
          </a:prstGeom>
          <a:noFill/>
        </p:spPr>
        <p:txBody>
          <a:bodyPr wrap="square" lIns="91440" tIns="45720" rIns="91440" bIns="45720">
            <a:spAutoFit/>
          </a:bodyPr>
          <a:lstStyle/>
          <a:p>
            <a:r>
              <a:rPr lang="vi-VN" sz="4800" b="1">
                <a:ln w="0"/>
                <a:solidFill>
                  <a:srgbClr val="C00000"/>
                </a:solidFill>
              </a:rPr>
              <a:t>3. Đặt 2 – 3 câu có các danh từ sau:</a:t>
            </a:r>
            <a:endParaRPr lang="vi-VN" sz="4800" b="1" cap="none" spc="0">
              <a:ln w="0"/>
              <a:solidFill>
                <a:srgbClr val="C00000"/>
              </a:solidFill>
            </a:endParaRPr>
          </a:p>
        </p:txBody>
      </p:sp>
      <p:sp>
        <p:nvSpPr>
          <p:cNvPr id="10" name="Hình chữ nhật 9">
            <a:extLst>
              <a:ext uri="{FF2B5EF4-FFF2-40B4-BE49-F238E27FC236}">
                <a16:creationId xmlns="" xmlns:a16="http://schemas.microsoft.com/office/drawing/2014/main" id="{E147DB61-F32E-7FFC-A533-4ECFBF86F852}"/>
              </a:ext>
            </a:extLst>
          </p:cNvPr>
          <p:cNvSpPr/>
          <p:nvPr/>
        </p:nvSpPr>
        <p:spPr>
          <a:xfrm>
            <a:off x="9361934" y="609600"/>
            <a:ext cx="8534400" cy="9372600"/>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94055" y="8483959"/>
            <a:ext cx="2747490" cy="1803041"/>
          </a:xfrm>
          <a:prstGeom prst="rect">
            <a:avLst/>
          </a:prstGeom>
        </p:spPr>
      </p:pic>
      <p:grpSp>
        <p:nvGrpSpPr>
          <p:cNvPr id="30" name="Nhóm 29">
            <a:extLst>
              <a:ext uri="{FF2B5EF4-FFF2-40B4-BE49-F238E27FC236}">
                <a16:creationId xmlns="" xmlns:a16="http://schemas.microsoft.com/office/drawing/2014/main" id="{B06336FD-FE78-86BD-2AF2-1E384A3140D4}"/>
              </a:ext>
            </a:extLst>
          </p:cNvPr>
          <p:cNvGrpSpPr/>
          <p:nvPr/>
        </p:nvGrpSpPr>
        <p:grpSpPr>
          <a:xfrm>
            <a:off x="1828800" y="2495754"/>
            <a:ext cx="5029200" cy="1328529"/>
            <a:chOff x="990600" y="2367171"/>
            <a:chExt cx="5029200" cy="1328529"/>
          </a:xfrm>
        </p:grpSpPr>
        <p:sp>
          <p:nvSpPr>
            <p:cNvPr id="28" name="Hình chữ nhật: Góc Tròn 27">
              <a:extLst>
                <a:ext uri="{FF2B5EF4-FFF2-40B4-BE49-F238E27FC236}">
                  <a16:creationId xmlns="" xmlns:a16="http://schemas.microsoft.com/office/drawing/2014/main" id="{F87CA361-4EDA-CF83-E207-B1076D737F7B}"/>
                </a:ext>
              </a:extLst>
            </p:cNvPr>
            <p:cNvSpPr/>
            <p:nvPr/>
          </p:nvSpPr>
          <p:spPr>
            <a:xfrm>
              <a:off x="990600" y="2369760"/>
              <a:ext cx="5029200" cy="132594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a:extLst>
                <a:ext uri="{FF2B5EF4-FFF2-40B4-BE49-F238E27FC236}">
                  <a16:creationId xmlns="" xmlns:a16="http://schemas.microsoft.com/office/drawing/2014/main" id="{250EACA3-947A-A6B7-EABA-8166380DE0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0" y="2367171"/>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29" name="Hình chữ nhật 28">
              <a:extLst>
                <a:ext uri="{FF2B5EF4-FFF2-40B4-BE49-F238E27FC236}">
                  <a16:creationId xmlns="" xmlns:a16="http://schemas.microsoft.com/office/drawing/2014/main" id="{4F75DD6C-73D7-EC78-CFB2-FB855A39B473}"/>
                </a:ext>
              </a:extLst>
            </p:cNvPr>
            <p:cNvSpPr/>
            <p:nvPr/>
          </p:nvSpPr>
          <p:spPr>
            <a:xfrm>
              <a:off x="2154372" y="2589957"/>
              <a:ext cx="3563796" cy="923330"/>
            </a:xfrm>
            <a:prstGeom prst="rect">
              <a:avLst/>
            </a:prstGeom>
            <a:noFill/>
          </p:spPr>
          <p:txBody>
            <a:bodyPr wrap="none" lIns="91440" tIns="45720" rIns="91440" bIns="45720">
              <a:spAutoFit/>
            </a:bodyPr>
            <a:lstStyle/>
            <a:p>
              <a:pPr algn="ctr"/>
              <a:r>
                <a:rPr lang="vi-VN" sz="5400">
                  <a:ln w="0"/>
                  <a:effectLst>
                    <a:outerShdw blurRad="38100" dist="19050" dir="2700000" algn="tl" rotWithShape="0">
                      <a:schemeClr val="dk1">
                        <a:alpha val="40000"/>
                      </a:schemeClr>
                    </a:outerShdw>
                  </a:effectLst>
                </a:rPr>
                <a:t>con đường</a:t>
              </a:r>
              <a:endParaRPr lang="vi-VN" sz="5400" b="0" cap="none" spc="0">
                <a:ln w="0"/>
                <a:solidFill>
                  <a:schemeClr val="tx1"/>
                </a:solidFill>
                <a:effectLst>
                  <a:outerShdw blurRad="38100" dist="19050" dir="2700000" algn="tl" rotWithShape="0">
                    <a:schemeClr val="dk1">
                      <a:alpha val="40000"/>
                    </a:schemeClr>
                  </a:outerShdw>
                </a:effectLst>
              </a:endParaRPr>
            </a:p>
          </p:txBody>
        </p:sp>
      </p:grpSp>
      <p:sp>
        <p:nvSpPr>
          <p:cNvPr id="32" name="Hình chữ nhật 31">
            <a:extLst>
              <a:ext uri="{FF2B5EF4-FFF2-40B4-BE49-F238E27FC236}">
                <a16:creationId xmlns="" xmlns:a16="http://schemas.microsoft.com/office/drawing/2014/main" id="{8311E7DD-9CF9-1F98-D980-9D1E2FD67A9C}"/>
              </a:ext>
            </a:extLst>
          </p:cNvPr>
          <p:cNvSpPr/>
          <p:nvPr/>
        </p:nvSpPr>
        <p:spPr>
          <a:xfrm>
            <a:off x="9448800" y="1181100"/>
            <a:ext cx="8229600" cy="8032968"/>
          </a:xfrm>
          <a:prstGeom prst="rect">
            <a:avLst/>
          </a:prstGeom>
          <a:noFill/>
        </p:spPr>
        <p:txBody>
          <a:bodyPr wrap="square" lIns="91440" tIns="45720" rIns="91440" bIns="45720">
            <a:spAutoFit/>
          </a:bodyPr>
          <a:lstStyle/>
          <a:p>
            <a:pPr marL="685800" indent="-685800">
              <a:spcBef>
                <a:spcPts val="1200"/>
              </a:spcBef>
              <a:spcAft>
                <a:spcPts val="600"/>
              </a:spcAft>
              <a:buFont typeface="Wingdings" panose="05000000000000000000" pitchFamily="2" charset="2"/>
              <a:buChar char="Ø"/>
            </a:pPr>
            <a:r>
              <a:rPr lang="vi-VN" sz="5400">
                <a:ln w="0"/>
              </a:rPr>
              <a:t>Mỗi chiều, em đi học về trên </a:t>
            </a:r>
            <a:r>
              <a:rPr lang="vi-VN" sz="5400">
                <a:ln w="0"/>
                <a:solidFill>
                  <a:srgbClr val="FF0000"/>
                </a:solidFill>
              </a:rPr>
              <a:t>con đường </a:t>
            </a:r>
            <a:r>
              <a:rPr lang="vi-VN" sz="5400">
                <a:ln w="0"/>
              </a:rPr>
              <a:t>quen thuộc.</a:t>
            </a:r>
          </a:p>
          <a:p>
            <a:pPr marL="685800" indent="-685800">
              <a:spcBef>
                <a:spcPts val="1200"/>
              </a:spcBef>
              <a:spcAft>
                <a:spcPts val="600"/>
              </a:spcAft>
              <a:buFont typeface="Wingdings" panose="05000000000000000000" pitchFamily="2" charset="2"/>
              <a:buChar char="Ø"/>
            </a:pPr>
            <a:r>
              <a:rPr lang="vi-VN" sz="5400" b="0" cap="none" spc="0">
                <a:ln w="0"/>
              </a:rPr>
              <a:t>Những </a:t>
            </a:r>
            <a:r>
              <a:rPr lang="vi-VN" sz="5400" b="0" cap="none" spc="0">
                <a:ln w="0"/>
                <a:solidFill>
                  <a:srgbClr val="FF0000"/>
                </a:solidFill>
              </a:rPr>
              <a:t>con đường </a:t>
            </a:r>
            <a:r>
              <a:rPr lang="vi-VN" sz="5400" b="0" cap="none" spc="0">
                <a:ln w="0"/>
              </a:rPr>
              <a:t>quê em </a:t>
            </a:r>
            <a:r>
              <a:rPr lang="vi-VN" sz="5400" b="0" cap="none" spc="0">
                <a:ln w="0"/>
                <a:solidFill>
                  <a:schemeClr val="tx1"/>
                </a:solidFill>
              </a:rPr>
              <a:t>đã được trải nhựa bằng phẳng. </a:t>
            </a:r>
          </a:p>
          <a:p>
            <a:pPr marL="685800" indent="-685800">
              <a:spcBef>
                <a:spcPts val="1200"/>
              </a:spcBef>
              <a:spcAft>
                <a:spcPts val="600"/>
              </a:spcAft>
              <a:buFont typeface="Wingdings" panose="05000000000000000000" pitchFamily="2" charset="2"/>
              <a:buChar char="Ø"/>
            </a:pPr>
            <a:r>
              <a:rPr lang="vi-VN" sz="5400" b="0" cap="none" spc="0">
                <a:ln w="0"/>
                <a:solidFill>
                  <a:srgbClr val="FF0000"/>
                </a:solidFill>
              </a:rPr>
              <a:t>Con đường </a:t>
            </a:r>
            <a:r>
              <a:rPr lang="vi-VN" sz="5400" b="0" cap="none" spc="0">
                <a:ln w="0"/>
                <a:solidFill>
                  <a:schemeClr val="tx1"/>
                </a:solidFill>
              </a:rPr>
              <a:t>dẫn đến khu vườn quanh co, khúc khuỷu. </a:t>
            </a:r>
          </a:p>
        </p:txBody>
      </p:sp>
      <p:pic>
        <p:nvPicPr>
          <p:cNvPr id="3074" name="Picture 2">
            <a:extLst>
              <a:ext uri="{FF2B5EF4-FFF2-40B4-BE49-F238E27FC236}">
                <a16:creationId xmlns="" xmlns:a16="http://schemas.microsoft.com/office/drawing/2014/main" id="{86214B46-3AF0-9D1A-572C-1BB03974EC2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679" b="21698"/>
          <a:stretch/>
        </p:blipFill>
        <p:spPr bwMode="auto">
          <a:xfrm>
            <a:off x="839751" y="4706682"/>
            <a:ext cx="7693098" cy="358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71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barn(outVertical)">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wipe(left)">
                                      <p:cBhvr>
                                        <p:cTn id="19" dur="500"/>
                                        <p:tgtEl>
                                          <p:spTgt spid="3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2">
                                            <p:txEl>
                                              <p:pRg st="1" end="1"/>
                                            </p:txEl>
                                          </p:spTgt>
                                        </p:tgtEl>
                                        <p:attrNameLst>
                                          <p:attrName>style.visibility</p:attrName>
                                        </p:attrNameLst>
                                      </p:cBhvr>
                                      <p:to>
                                        <p:strVal val="visible"/>
                                      </p:to>
                                    </p:set>
                                    <p:animEffect transition="in" filter="wipe(left)">
                                      <p:cBhvr>
                                        <p:cTn id="24" dur="500"/>
                                        <p:tgtEl>
                                          <p:spTgt spid="3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2">
                                            <p:txEl>
                                              <p:pRg st="2" end="2"/>
                                            </p:txEl>
                                          </p:spTgt>
                                        </p:tgtEl>
                                        <p:attrNameLst>
                                          <p:attrName>style.visibility</p:attrName>
                                        </p:attrNameLst>
                                      </p:cBhvr>
                                      <p:to>
                                        <p:strVal val="visible"/>
                                      </p:to>
                                    </p:set>
                                    <p:animEffect transition="in" filter="wipe(left)">
                                      <p:cBhvr>
                                        <p:cTn id="2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19485"/>
          <a:stretch>
            <a:fillRect/>
          </a:stretch>
        </p:blipFill>
        <p:spPr>
          <a:xfrm>
            <a:off x="0" y="-83709"/>
            <a:ext cx="18288000" cy="10454418"/>
          </a:xfrm>
          <a:prstGeom prst="rect">
            <a:avLst/>
          </a:prstGeom>
        </p:spPr>
      </p:pic>
      <p:grpSp>
        <p:nvGrpSpPr>
          <p:cNvPr id="3" name="Group 3"/>
          <p:cNvGrpSpPr/>
          <p:nvPr/>
        </p:nvGrpSpPr>
        <p:grpSpPr>
          <a:xfrm>
            <a:off x="304800" y="495300"/>
            <a:ext cx="17678400" cy="96012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sp>
        <p:nvSpPr>
          <p:cNvPr id="8" name="Hình chữ nhật 7">
            <a:extLst>
              <a:ext uri="{FF2B5EF4-FFF2-40B4-BE49-F238E27FC236}">
                <a16:creationId xmlns="" xmlns:a16="http://schemas.microsoft.com/office/drawing/2014/main" id="{DA18DDEC-1757-E3FF-2A5A-FC4CA0311011}"/>
              </a:ext>
            </a:extLst>
          </p:cNvPr>
          <p:cNvSpPr/>
          <p:nvPr/>
        </p:nvSpPr>
        <p:spPr>
          <a:xfrm>
            <a:off x="9067800" y="497889"/>
            <a:ext cx="152400" cy="9875409"/>
          </a:xfrm>
          <a:prstGeom prst="rect">
            <a:avLst/>
          </a:prstGeom>
          <a:solidFill>
            <a:srgbClr val="D5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ình chữ nhật 10">
            <a:extLst>
              <a:ext uri="{FF2B5EF4-FFF2-40B4-BE49-F238E27FC236}">
                <a16:creationId xmlns="" xmlns:a16="http://schemas.microsoft.com/office/drawing/2014/main" id="{BF79AB9E-8AF2-89C3-C6A7-BC65FC39CDDD}"/>
              </a:ext>
            </a:extLst>
          </p:cNvPr>
          <p:cNvSpPr/>
          <p:nvPr/>
        </p:nvSpPr>
        <p:spPr>
          <a:xfrm>
            <a:off x="368240" y="647700"/>
            <a:ext cx="8547160" cy="1569660"/>
          </a:xfrm>
          <a:prstGeom prst="rect">
            <a:avLst/>
          </a:prstGeom>
          <a:noFill/>
        </p:spPr>
        <p:txBody>
          <a:bodyPr wrap="square" lIns="91440" tIns="45720" rIns="91440" bIns="45720">
            <a:spAutoFit/>
          </a:bodyPr>
          <a:lstStyle/>
          <a:p>
            <a:r>
              <a:rPr lang="vi-VN" sz="4800" b="1">
                <a:ln w="0"/>
                <a:solidFill>
                  <a:srgbClr val="C00000"/>
                </a:solidFill>
              </a:rPr>
              <a:t>3. Đặt 2 – 3 câu có các danh từ sau:</a:t>
            </a:r>
            <a:endParaRPr lang="vi-VN" sz="4800" b="1" cap="none" spc="0">
              <a:ln w="0"/>
              <a:solidFill>
                <a:srgbClr val="C00000"/>
              </a:solidFill>
            </a:endParaRPr>
          </a:p>
        </p:txBody>
      </p:sp>
      <p:sp>
        <p:nvSpPr>
          <p:cNvPr id="10" name="Hình chữ nhật 9">
            <a:extLst>
              <a:ext uri="{FF2B5EF4-FFF2-40B4-BE49-F238E27FC236}">
                <a16:creationId xmlns="" xmlns:a16="http://schemas.microsoft.com/office/drawing/2014/main" id="{E147DB61-F32E-7FFC-A533-4ECFBF86F852}"/>
              </a:ext>
            </a:extLst>
          </p:cNvPr>
          <p:cNvSpPr/>
          <p:nvPr/>
        </p:nvSpPr>
        <p:spPr>
          <a:xfrm>
            <a:off x="9361934" y="609600"/>
            <a:ext cx="8534400" cy="9372600"/>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94055" y="8483959"/>
            <a:ext cx="2747490" cy="1803041"/>
          </a:xfrm>
          <a:prstGeom prst="rect">
            <a:avLst/>
          </a:prstGeom>
        </p:spPr>
      </p:pic>
      <p:grpSp>
        <p:nvGrpSpPr>
          <p:cNvPr id="30" name="Nhóm 29">
            <a:extLst>
              <a:ext uri="{FF2B5EF4-FFF2-40B4-BE49-F238E27FC236}">
                <a16:creationId xmlns="" xmlns:a16="http://schemas.microsoft.com/office/drawing/2014/main" id="{B06336FD-FE78-86BD-2AF2-1E384A3140D4}"/>
              </a:ext>
            </a:extLst>
          </p:cNvPr>
          <p:cNvGrpSpPr/>
          <p:nvPr/>
        </p:nvGrpSpPr>
        <p:grpSpPr>
          <a:xfrm>
            <a:off x="1828800" y="2495754"/>
            <a:ext cx="5029200" cy="1328529"/>
            <a:chOff x="990600" y="2367171"/>
            <a:chExt cx="5029200" cy="1328529"/>
          </a:xfrm>
        </p:grpSpPr>
        <p:sp>
          <p:nvSpPr>
            <p:cNvPr id="28" name="Hình chữ nhật: Góc Tròn 27">
              <a:extLst>
                <a:ext uri="{FF2B5EF4-FFF2-40B4-BE49-F238E27FC236}">
                  <a16:creationId xmlns="" xmlns:a16="http://schemas.microsoft.com/office/drawing/2014/main" id="{F87CA361-4EDA-CF83-E207-B1076D737F7B}"/>
                </a:ext>
              </a:extLst>
            </p:cNvPr>
            <p:cNvSpPr/>
            <p:nvPr/>
          </p:nvSpPr>
          <p:spPr>
            <a:xfrm>
              <a:off x="990600" y="2369760"/>
              <a:ext cx="5029200" cy="132594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a:extLst>
                <a:ext uri="{FF2B5EF4-FFF2-40B4-BE49-F238E27FC236}">
                  <a16:creationId xmlns="" xmlns:a16="http://schemas.microsoft.com/office/drawing/2014/main" id="{250EACA3-947A-A6B7-EABA-8166380DE0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0" y="2367171"/>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29" name="Hình chữ nhật 28">
              <a:extLst>
                <a:ext uri="{FF2B5EF4-FFF2-40B4-BE49-F238E27FC236}">
                  <a16:creationId xmlns="" xmlns:a16="http://schemas.microsoft.com/office/drawing/2014/main" id="{4F75DD6C-73D7-EC78-CFB2-FB855A39B473}"/>
                </a:ext>
              </a:extLst>
            </p:cNvPr>
            <p:cNvSpPr/>
            <p:nvPr/>
          </p:nvSpPr>
          <p:spPr>
            <a:xfrm>
              <a:off x="2555124" y="2589957"/>
              <a:ext cx="2762295" cy="923330"/>
            </a:xfrm>
            <a:prstGeom prst="rect">
              <a:avLst/>
            </a:prstGeom>
            <a:noFill/>
          </p:spPr>
          <p:txBody>
            <a:bodyPr wrap="none" lIns="91440" tIns="45720" rIns="91440" bIns="45720">
              <a:spAutoFit/>
            </a:bodyPr>
            <a:lstStyle/>
            <a:p>
              <a:pPr algn="ctr"/>
              <a:r>
                <a:rPr lang="vi-VN" sz="5400">
                  <a:ln w="0"/>
                  <a:effectLst>
                    <a:outerShdw blurRad="38100" dist="19050" dir="2700000" algn="tl" rotWithShape="0">
                      <a:schemeClr val="dk1">
                        <a:alpha val="40000"/>
                      </a:schemeClr>
                    </a:outerShdw>
                  </a:effectLst>
                </a:rPr>
                <a:t>học sinh</a:t>
              </a:r>
              <a:endParaRPr lang="vi-VN" sz="5400" b="0" cap="none" spc="0">
                <a:ln w="0"/>
                <a:solidFill>
                  <a:schemeClr val="tx1"/>
                </a:solidFill>
                <a:effectLst>
                  <a:outerShdw blurRad="38100" dist="19050" dir="2700000" algn="tl" rotWithShape="0">
                    <a:schemeClr val="dk1">
                      <a:alpha val="40000"/>
                    </a:schemeClr>
                  </a:outerShdw>
                </a:effectLst>
              </a:endParaRPr>
            </a:p>
          </p:txBody>
        </p:sp>
      </p:grpSp>
      <p:sp>
        <p:nvSpPr>
          <p:cNvPr id="32" name="Hình chữ nhật 31">
            <a:extLst>
              <a:ext uri="{FF2B5EF4-FFF2-40B4-BE49-F238E27FC236}">
                <a16:creationId xmlns="" xmlns:a16="http://schemas.microsoft.com/office/drawing/2014/main" id="{8311E7DD-9CF9-1F98-D980-9D1E2FD67A9C}"/>
              </a:ext>
            </a:extLst>
          </p:cNvPr>
          <p:cNvSpPr/>
          <p:nvPr/>
        </p:nvSpPr>
        <p:spPr>
          <a:xfrm>
            <a:off x="9448800" y="1181100"/>
            <a:ext cx="8229600" cy="6370975"/>
          </a:xfrm>
          <a:prstGeom prst="rect">
            <a:avLst/>
          </a:prstGeom>
          <a:noFill/>
        </p:spPr>
        <p:txBody>
          <a:bodyPr wrap="square" lIns="91440" tIns="45720" rIns="91440" bIns="45720">
            <a:spAutoFit/>
          </a:bodyPr>
          <a:lstStyle/>
          <a:p>
            <a:pPr marL="685800" indent="-685800">
              <a:spcBef>
                <a:spcPts val="1200"/>
              </a:spcBef>
              <a:spcAft>
                <a:spcPts val="600"/>
              </a:spcAft>
              <a:buFont typeface="Wingdings" panose="05000000000000000000" pitchFamily="2" charset="2"/>
              <a:buChar char="Ø"/>
            </a:pPr>
            <a:r>
              <a:rPr lang="vi-VN" sz="5400">
                <a:ln w="0"/>
              </a:rPr>
              <a:t>Em là </a:t>
            </a:r>
            <a:r>
              <a:rPr lang="vi-VN" sz="5400">
                <a:ln w="0"/>
                <a:solidFill>
                  <a:srgbClr val="FF0000"/>
                </a:solidFill>
              </a:rPr>
              <a:t>học sinh </a:t>
            </a:r>
            <a:r>
              <a:rPr lang="vi-VN" sz="5400">
                <a:ln w="0"/>
              </a:rPr>
              <a:t>lớp Bốn. </a:t>
            </a:r>
          </a:p>
          <a:p>
            <a:pPr marL="685800" indent="-685800">
              <a:spcBef>
                <a:spcPts val="1200"/>
              </a:spcBef>
              <a:spcAft>
                <a:spcPts val="600"/>
              </a:spcAft>
              <a:buFont typeface="Wingdings" panose="05000000000000000000" pitchFamily="2" charset="2"/>
              <a:buChar char="Ø"/>
            </a:pPr>
            <a:r>
              <a:rPr lang="vi-VN" sz="5400" b="0" cap="none" spc="0">
                <a:ln w="0"/>
                <a:solidFill>
                  <a:schemeClr val="tx1"/>
                </a:solidFill>
              </a:rPr>
              <a:t>Buổi họp phụ huynh </a:t>
            </a:r>
            <a:r>
              <a:rPr lang="vi-VN" sz="5400" b="0" cap="none" spc="0">
                <a:ln w="0"/>
                <a:solidFill>
                  <a:srgbClr val="FF0000"/>
                </a:solidFill>
              </a:rPr>
              <a:t>học sinh </a:t>
            </a:r>
            <a:r>
              <a:rPr lang="vi-VN" sz="5400" b="0" cap="none" spc="0">
                <a:ln w="0"/>
                <a:solidFill>
                  <a:schemeClr val="tx1"/>
                </a:solidFill>
              </a:rPr>
              <a:t>sẽ diễn ra vào cuối tuần này. </a:t>
            </a:r>
          </a:p>
          <a:p>
            <a:pPr marL="685800" indent="-685800">
              <a:spcBef>
                <a:spcPts val="1200"/>
              </a:spcBef>
              <a:spcAft>
                <a:spcPts val="600"/>
              </a:spcAft>
              <a:buFont typeface="Wingdings" panose="05000000000000000000" pitchFamily="2" charset="2"/>
              <a:buChar char="Ø"/>
            </a:pPr>
            <a:r>
              <a:rPr lang="vi-VN" sz="5400">
                <a:ln w="0"/>
              </a:rPr>
              <a:t>Ngoài sân, các bạn </a:t>
            </a:r>
            <a:r>
              <a:rPr lang="vi-VN" sz="5400">
                <a:ln w="0"/>
                <a:solidFill>
                  <a:srgbClr val="FF0000"/>
                </a:solidFill>
              </a:rPr>
              <a:t>học sinh</a:t>
            </a:r>
            <a:r>
              <a:rPr lang="vi-VN" sz="5400">
                <a:ln w="0"/>
              </a:rPr>
              <a:t> lớp 4A đang tập thể dục. </a:t>
            </a:r>
            <a:endParaRPr lang="vi-VN" sz="5400" b="0" cap="none" spc="0">
              <a:ln w="0"/>
              <a:solidFill>
                <a:schemeClr val="tx1"/>
              </a:solidFill>
            </a:endParaRPr>
          </a:p>
        </p:txBody>
      </p:sp>
      <p:pic>
        <p:nvPicPr>
          <p:cNvPr id="4098" name="Picture 2">
            <a:extLst>
              <a:ext uri="{FF2B5EF4-FFF2-40B4-BE49-F238E27FC236}">
                <a16:creationId xmlns="" xmlns:a16="http://schemas.microsoft.com/office/drawing/2014/main" id="{4E2041A2-C8DB-0A63-C19F-115CC1F624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2236" y="4427252"/>
            <a:ext cx="5324475"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475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barn(outVertical)">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wipe(left)">
                                      <p:cBhvr>
                                        <p:cTn id="18" dur="500"/>
                                        <p:tgtEl>
                                          <p:spTgt spid="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xEl>
                                              <p:pRg st="1" end="1"/>
                                            </p:txEl>
                                          </p:spTgt>
                                        </p:tgtEl>
                                        <p:attrNameLst>
                                          <p:attrName>style.visibility</p:attrName>
                                        </p:attrNameLst>
                                      </p:cBhvr>
                                      <p:to>
                                        <p:strVal val="visible"/>
                                      </p:to>
                                    </p:set>
                                    <p:animEffect transition="in" filter="wipe(left)">
                                      <p:cBhvr>
                                        <p:cTn id="23" dur="500"/>
                                        <p:tgtEl>
                                          <p:spTgt spid="3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2">
                                            <p:txEl>
                                              <p:pRg st="2" end="2"/>
                                            </p:txEl>
                                          </p:spTgt>
                                        </p:tgtEl>
                                        <p:attrNameLst>
                                          <p:attrName>style.visibility</p:attrName>
                                        </p:attrNameLst>
                                      </p:cBhvr>
                                      <p:to>
                                        <p:strVal val="visible"/>
                                      </p:to>
                                    </p:set>
                                    <p:animEffect transition="in" filter="wipe(left)">
                                      <p:cBhvr>
                                        <p:cTn id="28"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15323"/>
          <a:stretch>
            <a:fillRect/>
          </a:stretch>
        </p:blipFill>
        <p:spPr>
          <a:xfrm>
            <a:off x="0" y="0"/>
            <a:ext cx="18288000" cy="10220514"/>
          </a:xfrm>
          <a:prstGeom prst="rect">
            <a:avLst/>
          </a:prstGeom>
        </p:spPr>
      </p:pic>
      <p:grpSp>
        <p:nvGrpSpPr>
          <p:cNvPr id="3" name="Group 3"/>
          <p:cNvGrpSpPr/>
          <p:nvPr/>
        </p:nvGrpSpPr>
        <p:grpSpPr>
          <a:xfrm>
            <a:off x="991756" y="1028700"/>
            <a:ext cx="16267544" cy="82296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grpSp>
        <p:nvGrpSpPr>
          <p:cNvPr id="6" name="Group 6"/>
          <p:cNvGrpSpPr/>
          <p:nvPr/>
        </p:nvGrpSpPr>
        <p:grpSpPr>
          <a:xfrm>
            <a:off x="2969624" y="696759"/>
            <a:ext cx="4247555" cy="4247555"/>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586"/>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3120"/>
                </a:lnSpc>
              </a:pPr>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40483" y="1504672"/>
            <a:ext cx="3752918" cy="206410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22754" y="7446345"/>
            <a:ext cx="3436546" cy="309289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67176" y="5363530"/>
            <a:ext cx="6184249" cy="5565824"/>
          </a:xfrm>
          <a:prstGeom prst="rect">
            <a:avLst/>
          </a:prstGeom>
        </p:spPr>
      </p:pic>
      <p:sp>
        <p:nvSpPr>
          <p:cNvPr id="13" name="Hình chữ nhật 12">
            <a:extLst>
              <a:ext uri="{FF2B5EF4-FFF2-40B4-BE49-F238E27FC236}">
                <a16:creationId xmlns="" xmlns:a16="http://schemas.microsoft.com/office/drawing/2014/main" id="{38493BC1-47E1-C059-A1C0-47EB859DA48D}"/>
              </a:ext>
            </a:extLst>
          </p:cNvPr>
          <p:cNvSpPr/>
          <p:nvPr/>
        </p:nvSpPr>
        <p:spPr>
          <a:xfrm>
            <a:off x="3425676" y="4597477"/>
            <a:ext cx="11538736" cy="2646878"/>
          </a:xfrm>
          <a:prstGeom prst="rect">
            <a:avLst/>
          </a:prstGeom>
          <a:noFill/>
        </p:spPr>
        <p:txBody>
          <a:bodyPr wrap="none" lIns="91440" tIns="45720" rIns="91440" bIns="45720">
            <a:spAutoFit/>
          </a:bodyPr>
          <a:lstStyle/>
          <a:p>
            <a:pPr algn="ctr"/>
            <a:r>
              <a:rPr lang="vi-VN" sz="16600" b="1" cap="none" spc="0">
                <a:ln w="0"/>
                <a:solidFill>
                  <a:schemeClr val="tx1"/>
                </a:solidFill>
              </a:rPr>
              <a:t>VẬN DỤNG</a:t>
            </a:r>
          </a:p>
        </p:txBody>
      </p:sp>
    </p:spTree>
    <p:extLst>
      <p:ext uri="{BB962C8B-B14F-4D97-AF65-F5344CB8AC3E}">
        <p14:creationId xmlns:p14="http://schemas.microsoft.com/office/powerpoint/2010/main" val="770970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15323"/>
          <a:stretch>
            <a:fillRect/>
          </a:stretch>
        </p:blipFill>
        <p:spPr>
          <a:xfrm>
            <a:off x="0" y="0"/>
            <a:ext cx="18288000" cy="10220514"/>
          </a:xfrm>
          <a:prstGeom prst="rect">
            <a:avLst/>
          </a:prstGeom>
        </p:spPr>
      </p:pic>
      <p:grpSp>
        <p:nvGrpSpPr>
          <p:cNvPr id="3" name="Group 3"/>
          <p:cNvGrpSpPr/>
          <p:nvPr/>
        </p:nvGrpSpPr>
        <p:grpSpPr>
          <a:xfrm>
            <a:off x="991756" y="1028700"/>
            <a:ext cx="16267544" cy="82296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grpSp>
        <p:nvGrpSpPr>
          <p:cNvPr id="6" name="Group 6"/>
          <p:cNvGrpSpPr/>
          <p:nvPr/>
        </p:nvGrpSpPr>
        <p:grpSpPr>
          <a:xfrm>
            <a:off x="2969624" y="696759"/>
            <a:ext cx="4247555" cy="4247555"/>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586"/>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3120"/>
                </a:lnSpc>
              </a:pPr>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40483" y="1504672"/>
            <a:ext cx="3752918" cy="206410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22754" y="7446345"/>
            <a:ext cx="3436546" cy="309289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67176" y="5363530"/>
            <a:ext cx="6184249" cy="5565824"/>
          </a:xfrm>
          <a:prstGeom prst="rect">
            <a:avLst/>
          </a:prstGeom>
        </p:spPr>
      </p:pic>
      <p:sp>
        <p:nvSpPr>
          <p:cNvPr id="13" name="Hình chữ nhật 12">
            <a:extLst>
              <a:ext uri="{FF2B5EF4-FFF2-40B4-BE49-F238E27FC236}">
                <a16:creationId xmlns="" xmlns:a16="http://schemas.microsoft.com/office/drawing/2014/main" id="{38493BC1-47E1-C059-A1C0-47EB859DA48D}"/>
              </a:ext>
            </a:extLst>
          </p:cNvPr>
          <p:cNvSpPr/>
          <p:nvPr/>
        </p:nvSpPr>
        <p:spPr>
          <a:xfrm>
            <a:off x="3367163" y="4597477"/>
            <a:ext cx="11655756" cy="2646878"/>
          </a:xfrm>
          <a:prstGeom prst="rect">
            <a:avLst/>
          </a:prstGeom>
          <a:noFill/>
        </p:spPr>
        <p:txBody>
          <a:bodyPr wrap="none" lIns="91440" tIns="45720" rIns="91440" bIns="45720">
            <a:spAutoFit/>
          </a:bodyPr>
          <a:lstStyle/>
          <a:p>
            <a:pPr algn="ctr"/>
            <a:r>
              <a:rPr lang="vi-VN" sz="16600" b="1" cap="none" spc="0">
                <a:ln w="0"/>
                <a:solidFill>
                  <a:schemeClr val="tx1"/>
                </a:solidFill>
              </a:rPr>
              <a:t>KHÁM PHÁ</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19485"/>
          <a:stretch>
            <a:fillRect/>
          </a:stretch>
        </p:blipFill>
        <p:spPr>
          <a:xfrm>
            <a:off x="0" y="-83709"/>
            <a:ext cx="18288000" cy="10454418"/>
          </a:xfrm>
          <a:prstGeom prst="rect">
            <a:avLst/>
          </a:prstGeom>
        </p:spPr>
      </p:pic>
      <p:grpSp>
        <p:nvGrpSpPr>
          <p:cNvPr id="3" name="Group 3"/>
          <p:cNvGrpSpPr/>
          <p:nvPr/>
        </p:nvGrpSpPr>
        <p:grpSpPr>
          <a:xfrm>
            <a:off x="304800" y="495300"/>
            <a:ext cx="17678400" cy="96012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sp>
        <p:nvSpPr>
          <p:cNvPr id="8" name="Hình chữ nhật 7">
            <a:extLst>
              <a:ext uri="{FF2B5EF4-FFF2-40B4-BE49-F238E27FC236}">
                <a16:creationId xmlns="" xmlns:a16="http://schemas.microsoft.com/office/drawing/2014/main" id="{DA18DDEC-1757-E3FF-2A5A-FC4CA0311011}"/>
              </a:ext>
            </a:extLst>
          </p:cNvPr>
          <p:cNvSpPr/>
          <p:nvPr/>
        </p:nvSpPr>
        <p:spPr>
          <a:xfrm>
            <a:off x="9067800" y="497889"/>
            <a:ext cx="152400" cy="9875409"/>
          </a:xfrm>
          <a:prstGeom prst="rect">
            <a:avLst/>
          </a:prstGeom>
          <a:solidFill>
            <a:srgbClr val="D5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ình chữ nhật 10">
            <a:extLst>
              <a:ext uri="{FF2B5EF4-FFF2-40B4-BE49-F238E27FC236}">
                <a16:creationId xmlns="" xmlns:a16="http://schemas.microsoft.com/office/drawing/2014/main" id="{BF79AB9E-8AF2-89C3-C6A7-BC65FC39CDDD}"/>
              </a:ext>
            </a:extLst>
          </p:cNvPr>
          <p:cNvSpPr/>
          <p:nvPr/>
        </p:nvSpPr>
        <p:spPr>
          <a:xfrm>
            <a:off x="368240" y="647700"/>
            <a:ext cx="8547160" cy="2308324"/>
          </a:xfrm>
          <a:prstGeom prst="rect">
            <a:avLst/>
          </a:prstGeom>
          <a:noFill/>
        </p:spPr>
        <p:txBody>
          <a:bodyPr wrap="square" lIns="91440" tIns="45720" rIns="91440" bIns="45720">
            <a:spAutoFit/>
          </a:bodyPr>
          <a:lstStyle/>
          <a:p>
            <a:r>
              <a:rPr lang="vi-VN" sz="4800" b="1">
                <a:ln w="0"/>
                <a:solidFill>
                  <a:srgbClr val="C00000"/>
                </a:solidFill>
              </a:rPr>
              <a:t>1. Tìm từ chỉ sự vật có trong hai khổ thơ dưới đây và xếp vào nhóm thích hợp.</a:t>
            </a:r>
            <a:endParaRPr lang="vi-VN" sz="4800" b="1" cap="none" spc="0">
              <a:ln w="0"/>
              <a:solidFill>
                <a:srgbClr val="C00000"/>
              </a:solidFill>
            </a:endParaRPr>
          </a:p>
        </p:txBody>
      </p:sp>
      <p:grpSp>
        <p:nvGrpSpPr>
          <p:cNvPr id="15" name="Nhóm 14">
            <a:extLst>
              <a:ext uri="{FF2B5EF4-FFF2-40B4-BE49-F238E27FC236}">
                <a16:creationId xmlns="" xmlns:a16="http://schemas.microsoft.com/office/drawing/2014/main" id="{717CD17A-6F50-5E70-09C4-101CC71BB8C4}"/>
              </a:ext>
            </a:extLst>
          </p:cNvPr>
          <p:cNvGrpSpPr/>
          <p:nvPr/>
        </p:nvGrpSpPr>
        <p:grpSpPr>
          <a:xfrm>
            <a:off x="1039268" y="3095291"/>
            <a:ext cx="6992850" cy="6684943"/>
            <a:chOff x="1130383" y="2934200"/>
            <a:chExt cx="6992850" cy="6684943"/>
          </a:xfrm>
        </p:grpSpPr>
        <p:pic>
          <p:nvPicPr>
            <p:cNvPr id="12" name="Hình ảnh 11">
              <a:extLst>
                <a:ext uri="{FF2B5EF4-FFF2-40B4-BE49-F238E27FC236}">
                  <a16:creationId xmlns="" xmlns:a16="http://schemas.microsoft.com/office/drawing/2014/main" id="{4287F27B-53ED-4C77-0EB7-13E6C00362F7}"/>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Lst>
            </a:blip>
            <a:stretch>
              <a:fillRect/>
            </a:stretch>
          </p:blipFill>
          <p:spPr>
            <a:xfrm>
              <a:off x="1160407" y="2934200"/>
              <a:ext cx="6962826" cy="3200423"/>
            </a:xfrm>
            <a:prstGeom prst="rect">
              <a:avLst/>
            </a:prstGeom>
          </p:spPr>
        </p:pic>
        <p:pic>
          <p:nvPicPr>
            <p:cNvPr id="13" name="Hình ảnh 12">
              <a:extLst>
                <a:ext uri="{FF2B5EF4-FFF2-40B4-BE49-F238E27FC236}">
                  <a16:creationId xmlns="" xmlns:a16="http://schemas.microsoft.com/office/drawing/2014/main" id="{8DD2CE12-BEB5-C76A-06F8-488AC1F36F80}"/>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Layer>
                  </a14:imgProps>
                </a:ext>
              </a:extLst>
            </a:blip>
            <a:stretch>
              <a:fillRect/>
            </a:stretch>
          </p:blipFill>
          <p:spPr>
            <a:xfrm>
              <a:off x="1130383" y="6365520"/>
              <a:ext cx="6989264" cy="3253623"/>
            </a:xfrm>
            <a:prstGeom prst="rect">
              <a:avLst/>
            </a:prstGeom>
          </p:spPr>
        </p:pic>
      </p:grpSp>
      <p:graphicFrame>
        <p:nvGraphicFramePr>
          <p:cNvPr id="16" name="Bảng 16">
            <a:extLst>
              <a:ext uri="{FF2B5EF4-FFF2-40B4-BE49-F238E27FC236}">
                <a16:creationId xmlns="" xmlns:a16="http://schemas.microsoft.com/office/drawing/2014/main" id="{C92F5BFA-E78F-0C68-EC95-21DA3B969961}"/>
              </a:ext>
            </a:extLst>
          </p:cNvPr>
          <p:cNvGraphicFramePr>
            <a:graphicFrameLocks noGrp="1"/>
          </p:cNvGraphicFramePr>
          <p:nvPr>
            <p:extLst>
              <p:ext uri="{D42A27DB-BD31-4B8C-83A1-F6EECF244321}">
                <p14:modId xmlns:p14="http://schemas.microsoft.com/office/powerpoint/2010/main" val="625945415"/>
              </p:ext>
            </p:extLst>
          </p:nvPr>
        </p:nvGraphicFramePr>
        <p:xfrm>
          <a:off x="9372600" y="647700"/>
          <a:ext cx="8382000" cy="9144000"/>
        </p:xfrm>
        <a:graphic>
          <a:graphicData uri="http://schemas.openxmlformats.org/drawingml/2006/table">
            <a:tbl>
              <a:tblPr firstRow="1" bandRow="1">
                <a:tableStyleId>{5C22544A-7EE6-4342-B048-85BDC9FD1C3A}</a:tableStyleId>
              </a:tblPr>
              <a:tblGrid>
                <a:gridCol w="4191000">
                  <a:extLst>
                    <a:ext uri="{9D8B030D-6E8A-4147-A177-3AD203B41FA5}">
                      <a16:colId xmlns="" xmlns:a16="http://schemas.microsoft.com/office/drawing/2014/main" val="2278941875"/>
                    </a:ext>
                  </a:extLst>
                </a:gridCol>
                <a:gridCol w="4191000">
                  <a:extLst>
                    <a:ext uri="{9D8B030D-6E8A-4147-A177-3AD203B41FA5}">
                      <a16:colId xmlns="" xmlns:a16="http://schemas.microsoft.com/office/drawing/2014/main" val="4039030816"/>
                    </a:ext>
                  </a:extLst>
                </a:gridCol>
              </a:tblGrid>
              <a:tr h="4572000">
                <a:tc>
                  <a:txBody>
                    <a:bodyPr/>
                    <a:lstStyle/>
                    <a:p>
                      <a:endParaRPr lang="vi-VN"/>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tc>
                  <a:txBody>
                    <a:bodyPr/>
                    <a:lstStyle/>
                    <a:p>
                      <a:endParaRPr lang="vi-VN"/>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3004769991"/>
                  </a:ext>
                </a:extLst>
              </a:tr>
              <a:tr h="4572000">
                <a:tc>
                  <a:txBody>
                    <a:bodyPr/>
                    <a:lstStyle/>
                    <a:p>
                      <a:endParaRPr lang="vi-VN"/>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tc>
                  <a:txBody>
                    <a:bodyPr/>
                    <a:lstStyle/>
                    <a:p>
                      <a:endParaRPr lang="vi-VN"/>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3235865897"/>
                  </a:ext>
                </a:extLst>
              </a:tr>
            </a:tbl>
          </a:graphicData>
        </a:graphic>
      </p:graphicFrame>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94055" y="8483959"/>
            <a:ext cx="2747490" cy="1803041"/>
          </a:xfrm>
          <a:prstGeom prst="rect">
            <a:avLst/>
          </a:prstGeom>
        </p:spPr>
      </p:pic>
      <p:sp>
        <p:nvSpPr>
          <p:cNvPr id="17" name="Hình chữ nhật 16">
            <a:extLst>
              <a:ext uri="{FF2B5EF4-FFF2-40B4-BE49-F238E27FC236}">
                <a16:creationId xmlns="" xmlns:a16="http://schemas.microsoft.com/office/drawing/2014/main" id="{389C2CC7-E59F-CAC5-04E8-178C0F848FEE}"/>
              </a:ext>
            </a:extLst>
          </p:cNvPr>
          <p:cNvSpPr/>
          <p:nvPr/>
        </p:nvSpPr>
        <p:spPr>
          <a:xfrm>
            <a:off x="9601028" y="645111"/>
            <a:ext cx="3724097" cy="769441"/>
          </a:xfrm>
          <a:prstGeom prst="rect">
            <a:avLst/>
          </a:prstGeom>
          <a:noFill/>
        </p:spPr>
        <p:txBody>
          <a:bodyPr wrap="none" lIns="91440" tIns="45720" rIns="91440" bIns="45720">
            <a:spAutoFit/>
          </a:bodyPr>
          <a:lstStyle/>
          <a:p>
            <a:pPr algn="ctr"/>
            <a:r>
              <a:rPr lang="vi-VN" sz="4400" b="1" cap="none" spc="0">
                <a:ln w="0"/>
                <a:solidFill>
                  <a:schemeClr val="tx1"/>
                </a:solidFill>
              </a:rPr>
              <a:t>Từ chỉ người</a:t>
            </a:r>
          </a:p>
        </p:txBody>
      </p:sp>
      <p:sp>
        <p:nvSpPr>
          <p:cNvPr id="19" name="Hình chữ nhật 18">
            <a:extLst>
              <a:ext uri="{FF2B5EF4-FFF2-40B4-BE49-F238E27FC236}">
                <a16:creationId xmlns="" xmlns:a16="http://schemas.microsoft.com/office/drawing/2014/main" id="{686F7F55-E78F-D673-AE8A-AF524930695F}"/>
              </a:ext>
            </a:extLst>
          </p:cNvPr>
          <p:cNvSpPr/>
          <p:nvPr/>
        </p:nvSpPr>
        <p:spPr>
          <a:xfrm>
            <a:off x="9430308" y="5218405"/>
            <a:ext cx="4065537" cy="769441"/>
          </a:xfrm>
          <a:prstGeom prst="rect">
            <a:avLst/>
          </a:prstGeom>
          <a:noFill/>
        </p:spPr>
        <p:txBody>
          <a:bodyPr wrap="none" lIns="91440" tIns="45720" rIns="91440" bIns="45720">
            <a:spAutoFit/>
          </a:bodyPr>
          <a:lstStyle/>
          <a:p>
            <a:pPr algn="ctr"/>
            <a:r>
              <a:rPr lang="vi-VN" sz="4400" b="1" cap="none" spc="-200">
                <a:ln w="0"/>
                <a:solidFill>
                  <a:schemeClr val="tx1"/>
                </a:solidFill>
              </a:rPr>
              <a:t>Từ chỉ thời gian</a:t>
            </a:r>
          </a:p>
        </p:txBody>
      </p:sp>
      <p:sp>
        <p:nvSpPr>
          <p:cNvPr id="20" name="Hình chữ nhật 19">
            <a:extLst>
              <a:ext uri="{FF2B5EF4-FFF2-40B4-BE49-F238E27FC236}">
                <a16:creationId xmlns="" xmlns:a16="http://schemas.microsoft.com/office/drawing/2014/main" id="{CF5651BB-E62C-C873-D104-3FDA5427354F}"/>
              </a:ext>
            </a:extLst>
          </p:cNvPr>
          <p:cNvSpPr/>
          <p:nvPr/>
        </p:nvSpPr>
        <p:spPr>
          <a:xfrm>
            <a:off x="13590513" y="5218405"/>
            <a:ext cx="4200188" cy="769441"/>
          </a:xfrm>
          <a:prstGeom prst="rect">
            <a:avLst/>
          </a:prstGeom>
          <a:noFill/>
        </p:spPr>
        <p:txBody>
          <a:bodyPr wrap="none" lIns="91440" tIns="45720" rIns="91440" bIns="45720">
            <a:spAutoFit/>
          </a:bodyPr>
          <a:lstStyle/>
          <a:p>
            <a:pPr algn="ctr"/>
            <a:r>
              <a:rPr lang="vi-VN" sz="4400" b="1" cap="none" spc="-400">
                <a:ln w="0"/>
                <a:solidFill>
                  <a:schemeClr val="tx1"/>
                </a:solidFill>
              </a:rPr>
              <a:t>Từ chỉ hiện tượng</a:t>
            </a:r>
          </a:p>
        </p:txBody>
      </p:sp>
      <p:pic>
        <p:nvPicPr>
          <p:cNvPr id="21" name="Hình ảnh 20">
            <a:extLst>
              <a:ext uri="{FF2B5EF4-FFF2-40B4-BE49-F238E27FC236}">
                <a16:creationId xmlns="" xmlns:a16="http://schemas.microsoft.com/office/drawing/2014/main" id="{9810CD03-7B26-CF6D-C977-539B372DDCFE}"/>
              </a:ext>
            </a:extLst>
          </p:cNvPr>
          <p:cNvPicPr>
            <a:picLocks noChangeAspect="1"/>
          </p:cNvPicPr>
          <p:nvPr/>
        </p:nvPicPr>
        <p:blipFill>
          <a:blip r:embed="rId11"/>
          <a:stretch>
            <a:fillRect/>
          </a:stretch>
        </p:blipFill>
        <p:spPr>
          <a:xfrm>
            <a:off x="9855720" y="1414551"/>
            <a:ext cx="3214711" cy="900119"/>
          </a:xfrm>
          <a:prstGeom prst="rect">
            <a:avLst/>
          </a:prstGeom>
        </p:spPr>
      </p:pic>
      <p:pic>
        <p:nvPicPr>
          <p:cNvPr id="22" name="Hình ảnh 21">
            <a:extLst>
              <a:ext uri="{FF2B5EF4-FFF2-40B4-BE49-F238E27FC236}">
                <a16:creationId xmlns="" xmlns:a16="http://schemas.microsoft.com/office/drawing/2014/main" id="{8BFE20B7-7B0B-16D1-5AFA-503A48F78CB4}"/>
              </a:ext>
            </a:extLst>
          </p:cNvPr>
          <p:cNvPicPr>
            <a:picLocks noChangeAspect="1"/>
          </p:cNvPicPr>
          <p:nvPr/>
        </p:nvPicPr>
        <p:blipFill>
          <a:blip r:embed="rId12"/>
          <a:stretch>
            <a:fillRect/>
          </a:stretch>
        </p:blipFill>
        <p:spPr>
          <a:xfrm>
            <a:off x="14130877" y="1284465"/>
            <a:ext cx="3119460" cy="928694"/>
          </a:xfrm>
          <a:prstGeom prst="rect">
            <a:avLst/>
          </a:prstGeom>
        </p:spPr>
      </p:pic>
      <p:pic>
        <p:nvPicPr>
          <p:cNvPr id="23" name="Hình ảnh 22">
            <a:extLst>
              <a:ext uri="{FF2B5EF4-FFF2-40B4-BE49-F238E27FC236}">
                <a16:creationId xmlns="" xmlns:a16="http://schemas.microsoft.com/office/drawing/2014/main" id="{3F5F9575-B872-9230-7C16-DAD22CCF94FB}"/>
              </a:ext>
            </a:extLst>
          </p:cNvPr>
          <p:cNvPicPr>
            <a:picLocks noChangeAspect="1"/>
          </p:cNvPicPr>
          <p:nvPr/>
        </p:nvPicPr>
        <p:blipFill>
          <a:blip r:embed="rId13"/>
          <a:stretch>
            <a:fillRect/>
          </a:stretch>
        </p:blipFill>
        <p:spPr>
          <a:xfrm>
            <a:off x="9904415" y="5973661"/>
            <a:ext cx="3195661" cy="871544"/>
          </a:xfrm>
          <a:prstGeom prst="rect">
            <a:avLst/>
          </a:prstGeom>
        </p:spPr>
      </p:pic>
      <p:pic>
        <p:nvPicPr>
          <p:cNvPr id="24" name="Hình ảnh 23">
            <a:extLst>
              <a:ext uri="{FF2B5EF4-FFF2-40B4-BE49-F238E27FC236}">
                <a16:creationId xmlns="" xmlns:a16="http://schemas.microsoft.com/office/drawing/2014/main" id="{8B20CBA5-EA98-D7E4-EE86-6A2B7B3B926D}"/>
              </a:ext>
            </a:extLst>
          </p:cNvPr>
          <p:cNvPicPr>
            <a:picLocks noChangeAspect="1"/>
          </p:cNvPicPr>
          <p:nvPr/>
        </p:nvPicPr>
        <p:blipFill>
          <a:blip r:embed="rId14"/>
          <a:stretch>
            <a:fillRect/>
          </a:stretch>
        </p:blipFill>
        <p:spPr>
          <a:xfrm>
            <a:off x="14119794" y="5935561"/>
            <a:ext cx="3119460" cy="909644"/>
          </a:xfrm>
          <a:prstGeom prst="rect">
            <a:avLst/>
          </a:prstGeom>
        </p:spPr>
      </p:pic>
      <p:sp>
        <p:nvSpPr>
          <p:cNvPr id="25" name="Hình chữ nhật: Góc Tròn 24">
            <a:extLst>
              <a:ext uri="{FF2B5EF4-FFF2-40B4-BE49-F238E27FC236}">
                <a16:creationId xmlns="" xmlns:a16="http://schemas.microsoft.com/office/drawing/2014/main" id="{4517DABE-1332-C1B8-D122-22868EC1EF42}"/>
              </a:ext>
            </a:extLst>
          </p:cNvPr>
          <p:cNvSpPr/>
          <p:nvPr/>
        </p:nvSpPr>
        <p:spPr>
          <a:xfrm>
            <a:off x="5105400" y="4917325"/>
            <a:ext cx="914400" cy="685800"/>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Hình chữ nhật 25">
            <a:extLst>
              <a:ext uri="{FF2B5EF4-FFF2-40B4-BE49-F238E27FC236}">
                <a16:creationId xmlns="" xmlns:a16="http://schemas.microsoft.com/office/drawing/2014/main" id="{C157FE8C-CE6B-DE03-17CC-8F937BB7EDC9}"/>
              </a:ext>
            </a:extLst>
          </p:cNvPr>
          <p:cNvSpPr/>
          <p:nvPr/>
        </p:nvSpPr>
        <p:spPr>
          <a:xfrm>
            <a:off x="10002554" y="2305040"/>
            <a:ext cx="3364247" cy="1569660"/>
          </a:xfrm>
          <a:prstGeom prst="rect">
            <a:avLst/>
          </a:prstGeom>
          <a:noFill/>
        </p:spPr>
        <p:txBody>
          <a:bodyPr wrap="square" lIns="91440" tIns="45720" rIns="91440" bIns="45720">
            <a:spAutoFit/>
          </a:bodyPr>
          <a:lstStyle/>
          <a:p>
            <a:pPr marL="685800" indent="-685800">
              <a:buFont typeface="Wingdings" panose="05000000000000000000" pitchFamily="2" charset="2"/>
              <a:buChar char="Ø"/>
            </a:pPr>
            <a:r>
              <a:rPr lang="vi-VN" sz="4800" cap="none" spc="0">
                <a:ln w="0"/>
                <a:solidFill>
                  <a:schemeClr val="tx1"/>
                </a:solidFill>
              </a:rPr>
              <a:t>bố</a:t>
            </a:r>
          </a:p>
          <a:p>
            <a:pPr marL="685800" indent="-685800">
              <a:buFont typeface="Wingdings" panose="05000000000000000000" pitchFamily="2" charset="2"/>
              <a:buChar char="Ø"/>
            </a:pPr>
            <a:r>
              <a:rPr lang="vi-VN" sz="4800">
                <a:ln w="0"/>
              </a:rPr>
              <a:t>chú</a:t>
            </a:r>
          </a:p>
        </p:txBody>
      </p:sp>
      <p:sp>
        <p:nvSpPr>
          <p:cNvPr id="27" name="Hình chữ nhật: Góc Tròn 26">
            <a:extLst>
              <a:ext uri="{FF2B5EF4-FFF2-40B4-BE49-F238E27FC236}">
                <a16:creationId xmlns="" xmlns:a16="http://schemas.microsoft.com/office/drawing/2014/main" id="{053AF3DF-BD0D-4A0D-F9D6-F261D1D9E495}"/>
              </a:ext>
            </a:extLst>
          </p:cNvPr>
          <p:cNvSpPr/>
          <p:nvPr/>
        </p:nvSpPr>
        <p:spPr>
          <a:xfrm>
            <a:off x="2590800" y="6531823"/>
            <a:ext cx="914400" cy="685800"/>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Hình chữ nhật: Góc Tròn 28">
            <a:extLst>
              <a:ext uri="{FF2B5EF4-FFF2-40B4-BE49-F238E27FC236}">
                <a16:creationId xmlns="" xmlns:a16="http://schemas.microsoft.com/office/drawing/2014/main" id="{8C8A6DB5-DE61-3D69-478B-25E991549FA4}"/>
              </a:ext>
            </a:extLst>
          </p:cNvPr>
          <p:cNvSpPr/>
          <p:nvPr/>
        </p:nvSpPr>
        <p:spPr>
          <a:xfrm>
            <a:off x="2328108" y="3021446"/>
            <a:ext cx="1558092" cy="685800"/>
          </a:xfrm>
          <a:prstGeom prst="round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ình chữ nhật 29">
            <a:extLst>
              <a:ext uri="{FF2B5EF4-FFF2-40B4-BE49-F238E27FC236}">
                <a16:creationId xmlns="" xmlns:a16="http://schemas.microsoft.com/office/drawing/2014/main" id="{3893AD38-9648-DCE5-9499-DF4AD15C3A95}"/>
              </a:ext>
            </a:extLst>
          </p:cNvPr>
          <p:cNvSpPr/>
          <p:nvPr/>
        </p:nvSpPr>
        <p:spPr>
          <a:xfrm>
            <a:off x="14048403" y="1998398"/>
            <a:ext cx="3364247" cy="769441"/>
          </a:xfrm>
          <a:prstGeom prst="rect">
            <a:avLst/>
          </a:prstGeom>
          <a:noFill/>
        </p:spPr>
        <p:txBody>
          <a:bodyPr wrap="square" lIns="91440" tIns="45720" rIns="91440" bIns="45720">
            <a:spAutoFit/>
          </a:bodyPr>
          <a:lstStyle/>
          <a:p>
            <a:r>
              <a:rPr lang="vi-VN" sz="4400" cap="none" spc="0">
                <a:ln w="0"/>
                <a:solidFill>
                  <a:schemeClr val="tx1"/>
                </a:solidFill>
                <a:sym typeface="Wingdings" panose="05000000000000000000" pitchFamily="2" charset="2"/>
              </a:rPr>
              <a:t> </a:t>
            </a:r>
            <a:r>
              <a:rPr lang="vi-VN" sz="4400" cap="none" spc="0">
                <a:ln w="0"/>
                <a:solidFill>
                  <a:schemeClr val="tx1"/>
                </a:solidFill>
              </a:rPr>
              <a:t>bàn tay</a:t>
            </a:r>
          </a:p>
        </p:txBody>
      </p:sp>
      <p:sp>
        <p:nvSpPr>
          <p:cNvPr id="32" name="Hình chữ nhật: Góc Tròn 31">
            <a:extLst>
              <a:ext uri="{FF2B5EF4-FFF2-40B4-BE49-F238E27FC236}">
                <a16:creationId xmlns="" xmlns:a16="http://schemas.microsoft.com/office/drawing/2014/main" id="{2610F857-3251-FC7C-3A53-2D45DE9CAE21}"/>
              </a:ext>
            </a:extLst>
          </p:cNvPr>
          <p:cNvSpPr/>
          <p:nvPr/>
        </p:nvSpPr>
        <p:spPr>
          <a:xfrm>
            <a:off x="1768246" y="6524022"/>
            <a:ext cx="796092" cy="685800"/>
          </a:xfrm>
          <a:prstGeom prst="round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ình chữ nhật: Góc Tròn 32">
            <a:extLst>
              <a:ext uri="{FF2B5EF4-FFF2-40B4-BE49-F238E27FC236}">
                <a16:creationId xmlns="" xmlns:a16="http://schemas.microsoft.com/office/drawing/2014/main" id="{F82C8A30-2387-56E1-0D58-B2CE3AB64BC4}"/>
              </a:ext>
            </a:extLst>
          </p:cNvPr>
          <p:cNvSpPr/>
          <p:nvPr/>
        </p:nvSpPr>
        <p:spPr>
          <a:xfrm>
            <a:off x="4572728" y="7199612"/>
            <a:ext cx="1828072" cy="685800"/>
          </a:xfrm>
          <a:prstGeom prst="round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Hình chữ nhật: Góc Tròn 33">
            <a:extLst>
              <a:ext uri="{FF2B5EF4-FFF2-40B4-BE49-F238E27FC236}">
                <a16:creationId xmlns="" xmlns:a16="http://schemas.microsoft.com/office/drawing/2014/main" id="{2A0B38AF-C412-91C5-6D6D-60F2808169E0}"/>
              </a:ext>
            </a:extLst>
          </p:cNvPr>
          <p:cNvSpPr/>
          <p:nvPr/>
        </p:nvSpPr>
        <p:spPr>
          <a:xfrm>
            <a:off x="2495450" y="7813128"/>
            <a:ext cx="704950" cy="685800"/>
          </a:xfrm>
          <a:prstGeom prst="round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Hình chữ nhật: Góc Tròn 34">
            <a:extLst>
              <a:ext uri="{FF2B5EF4-FFF2-40B4-BE49-F238E27FC236}">
                <a16:creationId xmlns="" xmlns:a16="http://schemas.microsoft.com/office/drawing/2014/main" id="{B1B1B9BA-643E-C8F1-5556-1DB411B88A34}"/>
              </a:ext>
            </a:extLst>
          </p:cNvPr>
          <p:cNvSpPr/>
          <p:nvPr/>
        </p:nvSpPr>
        <p:spPr>
          <a:xfrm>
            <a:off x="4550705" y="7813128"/>
            <a:ext cx="1088095" cy="685800"/>
          </a:xfrm>
          <a:prstGeom prst="round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Hình chữ nhật: Góc Tròn 35">
            <a:extLst>
              <a:ext uri="{FF2B5EF4-FFF2-40B4-BE49-F238E27FC236}">
                <a16:creationId xmlns="" xmlns:a16="http://schemas.microsoft.com/office/drawing/2014/main" id="{1EC14595-8524-B556-D6FF-8F5CE2B5BA98}"/>
              </a:ext>
            </a:extLst>
          </p:cNvPr>
          <p:cNvSpPr/>
          <p:nvPr/>
        </p:nvSpPr>
        <p:spPr>
          <a:xfrm>
            <a:off x="1657058" y="8532762"/>
            <a:ext cx="1088095" cy="685800"/>
          </a:xfrm>
          <a:prstGeom prst="round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Hình chữ nhật 36">
            <a:extLst>
              <a:ext uri="{FF2B5EF4-FFF2-40B4-BE49-F238E27FC236}">
                <a16:creationId xmlns="" xmlns:a16="http://schemas.microsoft.com/office/drawing/2014/main" id="{9290DCC5-9597-DD00-9D66-1CDC6E6C61F8}"/>
              </a:ext>
            </a:extLst>
          </p:cNvPr>
          <p:cNvSpPr/>
          <p:nvPr/>
        </p:nvSpPr>
        <p:spPr>
          <a:xfrm>
            <a:off x="14038647" y="2497687"/>
            <a:ext cx="1734540" cy="769441"/>
          </a:xfrm>
          <a:prstGeom prst="rect">
            <a:avLst/>
          </a:prstGeom>
          <a:noFill/>
        </p:spPr>
        <p:txBody>
          <a:bodyPr wrap="square" lIns="91440" tIns="45720" rIns="91440" bIns="45720">
            <a:spAutoFit/>
          </a:bodyPr>
          <a:lstStyle/>
          <a:p>
            <a:r>
              <a:rPr lang="vi-VN" sz="4400" cap="none" spc="0">
                <a:ln w="0"/>
                <a:solidFill>
                  <a:schemeClr val="tx1"/>
                </a:solidFill>
                <a:sym typeface="Wingdings" panose="05000000000000000000" pitchFamily="2" charset="2"/>
              </a:rPr>
              <a:t> </a:t>
            </a:r>
            <a:r>
              <a:rPr lang="vi-VN" sz="4400" cap="none" spc="0">
                <a:ln w="0"/>
                <a:solidFill>
                  <a:schemeClr val="tx1"/>
                </a:solidFill>
              </a:rPr>
              <a:t>tàu</a:t>
            </a:r>
          </a:p>
        </p:txBody>
      </p:sp>
      <p:sp>
        <p:nvSpPr>
          <p:cNvPr id="38" name="Hình chữ nhật 37">
            <a:extLst>
              <a:ext uri="{FF2B5EF4-FFF2-40B4-BE49-F238E27FC236}">
                <a16:creationId xmlns="" xmlns:a16="http://schemas.microsoft.com/office/drawing/2014/main" id="{FDB3B398-B470-1616-9712-E194D5874850}"/>
              </a:ext>
            </a:extLst>
          </p:cNvPr>
          <p:cNvSpPr/>
          <p:nvPr/>
        </p:nvSpPr>
        <p:spPr>
          <a:xfrm>
            <a:off x="14057542" y="3006448"/>
            <a:ext cx="3279023" cy="769441"/>
          </a:xfrm>
          <a:prstGeom prst="rect">
            <a:avLst/>
          </a:prstGeom>
          <a:noFill/>
        </p:spPr>
        <p:txBody>
          <a:bodyPr wrap="square" lIns="91440" tIns="45720" rIns="91440" bIns="45720">
            <a:spAutoFit/>
          </a:bodyPr>
          <a:lstStyle/>
          <a:p>
            <a:r>
              <a:rPr lang="vi-VN" sz="4400" cap="none" spc="0">
                <a:ln w="0"/>
                <a:solidFill>
                  <a:schemeClr val="tx1"/>
                </a:solidFill>
                <a:sym typeface="Wingdings" panose="05000000000000000000" pitchFamily="2" charset="2"/>
              </a:rPr>
              <a:t> </a:t>
            </a:r>
            <a:r>
              <a:rPr lang="vi-VN" sz="4400" cap="none" spc="0">
                <a:ln w="0"/>
                <a:solidFill>
                  <a:schemeClr val="tx1"/>
                </a:solidFill>
              </a:rPr>
              <a:t>chân tóc</a:t>
            </a:r>
          </a:p>
        </p:txBody>
      </p:sp>
      <p:sp>
        <p:nvSpPr>
          <p:cNvPr id="39" name="Hình chữ nhật 38">
            <a:extLst>
              <a:ext uri="{FF2B5EF4-FFF2-40B4-BE49-F238E27FC236}">
                <a16:creationId xmlns="" xmlns:a16="http://schemas.microsoft.com/office/drawing/2014/main" id="{5FDED001-7B4C-B504-B396-86D30F44BD84}"/>
              </a:ext>
            </a:extLst>
          </p:cNvPr>
          <p:cNvSpPr/>
          <p:nvPr/>
        </p:nvSpPr>
        <p:spPr>
          <a:xfrm>
            <a:off x="14058764" y="3504921"/>
            <a:ext cx="1948683" cy="769441"/>
          </a:xfrm>
          <a:prstGeom prst="rect">
            <a:avLst/>
          </a:prstGeom>
          <a:noFill/>
        </p:spPr>
        <p:txBody>
          <a:bodyPr wrap="square" lIns="91440" tIns="45720" rIns="91440" bIns="45720">
            <a:spAutoFit/>
          </a:bodyPr>
          <a:lstStyle/>
          <a:p>
            <a:r>
              <a:rPr lang="vi-VN" sz="4400" cap="none" spc="0">
                <a:ln w="0"/>
                <a:solidFill>
                  <a:schemeClr val="tx1"/>
                </a:solidFill>
                <a:sym typeface="Wingdings" panose="05000000000000000000" pitchFamily="2" charset="2"/>
              </a:rPr>
              <a:t> </a:t>
            </a:r>
            <a:r>
              <a:rPr lang="vi-VN" sz="4400" cap="none" spc="0">
                <a:ln w="0"/>
                <a:solidFill>
                  <a:schemeClr val="tx1"/>
                </a:solidFill>
              </a:rPr>
              <a:t>cát</a:t>
            </a:r>
          </a:p>
        </p:txBody>
      </p:sp>
      <p:sp>
        <p:nvSpPr>
          <p:cNvPr id="40" name="Hình chữ nhật 39">
            <a:extLst>
              <a:ext uri="{FF2B5EF4-FFF2-40B4-BE49-F238E27FC236}">
                <a16:creationId xmlns="" xmlns:a16="http://schemas.microsoft.com/office/drawing/2014/main" id="{D07D45F5-9C8F-821C-3738-3AC1D579B6AD}"/>
              </a:ext>
            </a:extLst>
          </p:cNvPr>
          <p:cNvSpPr/>
          <p:nvPr/>
        </p:nvSpPr>
        <p:spPr>
          <a:xfrm>
            <a:off x="14051391" y="3984115"/>
            <a:ext cx="1948683" cy="769441"/>
          </a:xfrm>
          <a:prstGeom prst="rect">
            <a:avLst/>
          </a:prstGeom>
          <a:noFill/>
        </p:spPr>
        <p:txBody>
          <a:bodyPr wrap="square" lIns="91440" tIns="45720" rIns="91440" bIns="45720">
            <a:spAutoFit/>
          </a:bodyPr>
          <a:lstStyle/>
          <a:p>
            <a:r>
              <a:rPr lang="vi-VN" sz="4400" cap="none" spc="0">
                <a:ln w="0"/>
                <a:solidFill>
                  <a:schemeClr val="tx1"/>
                </a:solidFill>
                <a:sym typeface="Wingdings" panose="05000000000000000000" pitchFamily="2" charset="2"/>
              </a:rPr>
              <a:t> </a:t>
            </a:r>
            <a:r>
              <a:rPr lang="vi-VN" sz="4400">
                <a:ln w="0"/>
                <a:sym typeface="Wingdings" panose="05000000000000000000" pitchFamily="2" charset="2"/>
              </a:rPr>
              <a:t>dừa</a:t>
            </a:r>
            <a:endParaRPr lang="vi-VN" sz="4400" cap="none" spc="0">
              <a:ln w="0"/>
              <a:solidFill>
                <a:schemeClr val="tx1"/>
              </a:solidFill>
            </a:endParaRPr>
          </a:p>
        </p:txBody>
      </p:sp>
      <p:sp>
        <p:nvSpPr>
          <p:cNvPr id="41" name="Hình chữ nhật 40">
            <a:extLst>
              <a:ext uri="{FF2B5EF4-FFF2-40B4-BE49-F238E27FC236}">
                <a16:creationId xmlns="" xmlns:a16="http://schemas.microsoft.com/office/drawing/2014/main" id="{DDD49F0D-90E4-FDFC-535A-9CD3A20C4B3B}"/>
              </a:ext>
            </a:extLst>
          </p:cNvPr>
          <p:cNvSpPr/>
          <p:nvPr/>
        </p:nvSpPr>
        <p:spPr>
          <a:xfrm>
            <a:off x="14044929" y="4513787"/>
            <a:ext cx="2634483" cy="769441"/>
          </a:xfrm>
          <a:prstGeom prst="rect">
            <a:avLst/>
          </a:prstGeom>
          <a:noFill/>
        </p:spPr>
        <p:txBody>
          <a:bodyPr wrap="square" lIns="91440" tIns="45720" rIns="91440" bIns="45720">
            <a:spAutoFit/>
          </a:bodyPr>
          <a:lstStyle/>
          <a:p>
            <a:r>
              <a:rPr lang="vi-VN" sz="4400" cap="none" spc="0">
                <a:ln w="0"/>
                <a:solidFill>
                  <a:schemeClr val="tx1"/>
                </a:solidFill>
                <a:sym typeface="Wingdings" panose="05000000000000000000" pitchFamily="2" charset="2"/>
              </a:rPr>
              <a:t> </a:t>
            </a:r>
            <a:r>
              <a:rPr lang="vi-VN" sz="4400" cap="none" spc="0">
                <a:ln w="0"/>
                <a:solidFill>
                  <a:schemeClr val="tx1"/>
                </a:solidFill>
              </a:rPr>
              <a:t>biển</a:t>
            </a:r>
          </a:p>
        </p:txBody>
      </p:sp>
      <p:sp>
        <p:nvSpPr>
          <p:cNvPr id="18" name="Hình chữ nhật 17">
            <a:extLst>
              <a:ext uri="{FF2B5EF4-FFF2-40B4-BE49-F238E27FC236}">
                <a16:creationId xmlns="" xmlns:a16="http://schemas.microsoft.com/office/drawing/2014/main" id="{C1F700BB-9F05-2A06-C9A6-544E666DB746}"/>
              </a:ext>
            </a:extLst>
          </p:cNvPr>
          <p:cNvSpPr/>
          <p:nvPr/>
        </p:nvSpPr>
        <p:spPr>
          <a:xfrm>
            <a:off x="14203054" y="590831"/>
            <a:ext cx="3041217" cy="769441"/>
          </a:xfrm>
          <a:prstGeom prst="rect">
            <a:avLst/>
          </a:prstGeom>
          <a:noFill/>
        </p:spPr>
        <p:txBody>
          <a:bodyPr wrap="none" lIns="91440" tIns="45720" rIns="91440" bIns="45720">
            <a:spAutoFit/>
          </a:bodyPr>
          <a:lstStyle/>
          <a:p>
            <a:pPr algn="ctr"/>
            <a:r>
              <a:rPr lang="vi-VN" sz="4400" b="1" cap="none" spc="0">
                <a:ln w="0"/>
                <a:solidFill>
                  <a:schemeClr val="tx1"/>
                </a:solidFill>
              </a:rPr>
              <a:t>Từ chỉ vật </a:t>
            </a:r>
          </a:p>
        </p:txBody>
      </p:sp>
      <p:sp>
        <p:nvSpPr>
          <p:cNvPr id="42" name="Hình chữ nhật: Góc Tròn 41">
            <a:extLst>
              <a:ext uri="{FF2B5EF4-FFF2-40B4-BE49-F238E27FC236}">
                <a16:creationId xmlns="" xmlns:a16="http://schemas.microsoft.com/office/drawing/2014/main" id="{94E4A213-65F9-EBAA-4CC3-63611CCFC808}"/>
              </a:ext>
            </a:extLst>
          </p:cNvPr>
          <p:cNvSpPr/>
          <p:nvPr/>
        </p:nvSpPr>
        <p:spPr>
          <a:xfrm>
            <a:off x="1556082" y="4895758"/>
            <a:ext cx="772026" cy="685800"/>
          </a:xfrm>
          <a:prstGeom prst="round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Hình chữ nhật 42">
            <a:extLst>
              <a:ext uri="{FF2B5EF4-FFF2-40B4-BE49-F238E27FC236}">
                <a16:creationId xmlns="" xmlns:a16="http://schemas.microsoft.com/office/drawing/2014/main" id="{2460F8BE-6DF6-143D-EC31-21C783E3632B}"/>
              </a:ext>
            </a:extLst>
          </p:cNvPr>
          <p:cNvSpPr/>
          <p:nvPr/>
        </p:nvSpPr>
        <p:spPr>
          <a:xfrm>
            <a:off x="10002555" y="6997605"/>
            <a:ext cx="3097522" cy="1569660"/>
          </a:xfrm>
          <a:prstGeom prst="rect">
            <a:avLst/>
          </a:prstGeom>
          <a:noFill/>
        </p:spPr>
        <p:txBody>
          <a:bodyPr wrap="square" lIns="91440" tIns="45720" rIns="91440" bIns="45720">
            <a:spAutoFit/>
          </a:bodyPr>
          <a:lstStyle/>
          <a:p>
            <a:pPr marL="685800" indent="-685800">
              <a:buFont typeface="Wingdings" panose="05000000000000000000" pitchFamily="2" charset="2"/>
              <a:buChar char="Ø"/>
            </a:pPr>
            <a:r>
              <a:rPr lang="vi-VN" sz="4800" cap="none" spc="0">
                <a:ln w="0"/>
                <a:solidFill>
                  <a:schemeClr val="tx1"/>
                </a:solidFill>
              </a:rPr>
              <a:t>tối</a:t>
            </a:r>
          </a:p>
          <a:p>
            <a:pPr marL="685800" indent="-685800">
              <a:buFont typeface="Wingdings" panose="05000000000000000000" pitchFamily="2" charset="2"/>
              <a:buChar char="Ø"/>
            </a:pPr>
            <a:r>
              <a:rPr lang="vi-VN" sz="4800">
                <a:ln w="0"/>
              </a:rPr>
              <a:t>đêm</a:t>
            </a:r>
          </a:p>
        </p:txBody>
      </p:sp>
      <p:sp>
        <p:nvSpPr>
          <p:cNvPr id="44" name="Hình chữ nhật: Góc Tròn 43">
            <a:extLst>
              <a:ext uri="{FF2B5EF4-FFF2-40B4-BE49-F238E27FC236}">
                <a16:creationId xmlns="" xmlns:a16="http://schemas.microsoft.com/office/drawing/2014/main" id="{D4509999-CA8A-8FAF-FA93-0CB79EF6E332}"/>
              </a:ext>
            </a:extLst>
          </p:cNvPr>
          <p:cNvSpPr/>
          <p:nvPr/>
        </p:nvSpPr>
        <p:spPr>
          <a:xfrm>
            <a:off x="3945216" y="8498928"/>
            <a:ext cx="1088094" cy="685800"/>
          </a:xfrm>
          <a:prstGeom prst="round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Hình chữ nhật: Góc Tròn 44">
            <a:extLst>
              <a:ext uri="{FF2B5EF4-FFF2-40B4-BE49-F238E27FC236}">
                <a16:creationId xmlns="" xmlns:a16="http://schemas.microsoft.com/office/drawing/2014/main" id="{1C6C70AD-9D6B-4FD1-66C0-9BF6F2EA67A4}"/>
              </a:ext>
            </a:extLst>
          </p:cNvPr>
          <p:cNvSpPr/>
          <p:nvPr/>
        </p:nvSpPr>
        <p:spPr>
          <a:xfrm>
            <a:off x="1584169" y="7185492"/>
            <a:ext cx="1088094" cy="685800"/>
          </a:xfrm>
          <a:prstGeom prst="round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Hình chữ nhật 45">
            <a:extLst>
              <a:ext uri="{FF2B5EF4-FFF2-40B4-BE49-F238E27FC236}">
                <a16:creationId xmlns="" xmlns:a16="http://schemas.microsoft.com/office/drawing/2014/main" id="{BE1B4B72-2321-1DF9-F289-8E26CDBC201B}"/>
              </a:ext>
            </a:extLst>
          </p:cNvPr>
          <p:cNvSpPr/>
          <p:nvPr/>
        </p:nvSpPr>
        <p:spPr>
          <a:xfrm>
            <a:off x="14164273" y="6997605"/>
            <a:ext cx="3097522" cy="1569660"/>
          </a:xfrm>
          <a:prstGeom prst="rect">
            <a:avLst/>
          </a:prstGeom>
          <a:noFill/>
        </p:spPr>
        <p:txBody>
          <a:bodyPr wrap="square" lIns="91440" tIns="45720" rIns="91440" bIns="45720">
            <a:spAutoFit/>
          </a:bodyPr>
          <a:lstStyle/>
          <a:p>
            <a:pPr marL="685800" indent="-685800">
              <a:buFont typeface="Wingdings" panose="05000000000000000000" pitchFamily="2" charset="2"/>
              <a:buChar char="Ø"/>
            </a:pPr>
            <a:r>
              <a:rPr lang="vi-VN" sz="4800">
                <a:ln w="0"/>
              </a:rPr>
              <a:t>g</a:t>
            </a:r>
            <a:r>
              <a:rPr lang="vi-VN" sz="4800" cap="none" spc="0">
                <a:ln w="0"/>
                <a:solidFill>
                  <a:schemeClr val="tx1"/>
                </a:solidFill>
              </a:rPr>
              <a:t>ió</a:t>
            </a:r>
          </a:p>
          <a:p>
            <a:pPr marL="685800" indent="-685800">
              <a:buFont typeface="Wingdings" panose="05000000000000000000" pitchFamily="2" charset="2"/>
              <a:buChar char="Ø"/>
            </a:pPr>
            <a:r>
              <a:rPr lang="vi-VN" sz="4800">
                <a:ln w="0"/>
              </a:rPr>
              <a:t>trăng</a:t>
            </a:r>
          </a:p>
        </p:txBody>
      </p:sp>
      <p:sp>
        <p:nvSpPr>
          <p:cNvPr id="47" name="Hình chữ nhật: Góc Tròn 46">
            <a:extLst>
              <a:ext uri="{FF2B5EF4-FFF2-40B4-BE49-F238E27FC236}">
                <a16:creationId xmlns="" xmlns:a16="http://schemas.microsoft.com/office/drawing/2014/main" id="{B50E1C03-96F6-3753-CBF3-25498F9CEB73}"/>
              </a:ext>
            </a:extLst>
          </p:cNvPr>
          <p:cNvSpPr/>
          <p:nvPr/>
        </p:nvSpPr>
        <p:spPr>
          <a:xfrm>
            <a:off x="5018553" y="8536404"/>
            <a:ext cx="1088094" cy="685800"/>
          </a:xfrm>
          <a:prstGeom prst="round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left)">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xEl>
                                              <p:pRg st="1" end="1"/>
                                            </p:txEl>
                                          </p:spTgt>
                                        </p:tgtEl>
                                        <p:attrNameLst>
                                          <p:attrName>style.visibility</p:attrName>
                                        </p:attrNameLst>
                                      </p:cBhvr>
                                      <p:to>
                                        <p:strVal val="visible"/>
                                      </p:to>
                                    </p:set>
                                    <p:animEffect transition="in" filter="wipe(left)">
                                      <p:cBhvr>
                                        <p:cTn id="22" dur="500"/>
                                        <p:tgtEl>
                                          <p:spTgt spid="2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wipe(left)">
                                      <p:cBhvr>
                                        <p:cTn id="32" dur="500"/>
                                        <p:tgtEl>
                                          <p:spTgt spid="3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7">
                                            <p:txEl>
                                              <p:pRg st="0" end="0"/>
                                            </p:txEl>
                                          </p:spTgt>
                                        </p:tgtEl>
                                        <p:attrNameLst>
                                          <p:attrName>style.visibility</p:attrName>
                                        </p:attrNameLst>
                                      </p:cBhvr>
                                      <p:to>
                                        <p:strVal val="visible"/>
                                      </p:to>
                                    </p:set>
                                    <p:animEffect transition="in" filter="wipe(left)">
                                      <p:cBhvr>
                                        <p:cTn id="42" dur="500"/>
                                        <p:tgtEl>
                                          <p:spTgt spid="3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8">
                                            <p:txEl>
                                              <p:pRg st="0" end="0"/>
                                            </p:txEl>
                                          </p:spTgt>
                                        </p:tgtEl>
                                        <p:attrNameLst>
                                          <p:attrName>style.visibility</p:attrName>
                                        </p:attrNameLst>
                                      </p:cBhvr>
                                      <p:to>
                                        <p:strVal val="visible"/>
                                      </p:to>
                                    </p:set>
                                    <p:animEffect transition="in" filter="wipe(left)">
                                      <p:cBhvr>
                                        <p:cTn id="52" dur="500"/>
                                        <p:tgtEl>
                                          <p:spTgt spid="3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9">
                                            <p:txEl>
                                              <p:pRg st="0" end="0"/>
                                            </p:txEl>
                                          </p:spTgt>
                                        </p:tgtEl>
                                        <p:attrNameLst>
                                          <p:attrName>style.visibility</p:attrName>
                                        </p:attrNameLst>
                                      </p:cBhvr>
                                      <p:to>
                                        <p:strVal val="visible"/>
                                      </p:to>
                                    </p:set>
                                    <p:animEffect transition="in" filter="wipe(left)">
                                      <p:cBhvr>
                                        <p:cTn id="62" dur="500"/>
                                        <p:tgtEl>
                                          <p:spTgt spid="3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0">
                                            <p:txEl>
                                              <p:pRg st="0" end="0"/>
                                            </p:txEl>
                                          </p:spTgt>
                                        </p:tgtEl>
                                        <p:attrNameLst>
                                          <p:attrName>style.visibility</p:attrName>
                                        </p:attrNameLst>
                                      </p:cBhvr>
                                      <p:to>
                                        <p:strVal val="visible"/>
                                      </p:to>
                                    </p:set>
                                    <p:animEffect transition="in" filter="wipe(left)">
                                      <p:cBhvr>
                                        <p:cTn id="72" dur="500"/>
                                        <p:tgtEl>
                                          <p:spTgt spid="40">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left)">
                                      <p:cBhvr>
                                        <p:cTn id="77"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wipe(left)">
                                      <p:cBhvr>
                                        <p:cTn id="82" dur="500"/>
                                        <p:tgtEl>
                                          <p:spTgt spid="41">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wipe(left)">
                                      <p:cBhvr>
                                        <p:cTn id="87"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wipe(left)">
                                      <p:cBhvr>
                                        <p:cTn id="92" dur="500"/>
                                        <p:tgtEl>
                                          <p:spTgt spid="43">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left)">
                                      <p:cBhvr>
                                        <p:cTn id="97"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43">
                                            <p:txEl>
                                              <p:pRg st="1" end="1"/>
                                            </p:txEl>
                                          </p:spTgt>
                                        </p:tgtEl>
                                        <p:attrNameLst>
                                          <p:attrName>style.visibility</p:attrName>
                                        </p:attrNameLst>
                                      </p:cBhvr>
                                      <p:to>
                                        <p:strVal val="visible"/>
                                      </p:to>
                                    </p:set>
                                    <p:animEffect transition="in" filter="wipe(left)">
                                      <p:cBhvr>
                                        <p:cTn id="102" dur="500"/>
                                        <p:tgtEl>
                                          <p:spTgt spid="43">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wipe(left)">
                                      <p:cBhvr>
                                        <p:cTn id="107" dur="500"/>
                                        <p:tgtEl>
                                          <p:spTgt spid="45"/>
                                        </p:tgtEl>
                                      </p:cBhvr>
                                    </p:animEffec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46">
                                            <p:txEl>
                                              <p:pRg st="0" end="0"/>
                                            </p:txEl>
                                          </p:spTgt>
                                        </p:tgtEl>
                                        <p:attrNameLst>
                                          <p:attrName>style.visibility</p:attrName>
                                        </p:attrNameLst>
                                      </p:cBhvr>
                                      <p:to>
                                        <p:strVal val="visible"/>
                                      </p:to>
                                    </p:set>
                                    <p:animEffect transition="in" filter="wipe(left)">
                                      <p:cBhvr>
                                        <p:cTn id="112" dur="500"/>
                                        <p:tgtEl>
                                          <p:spTgt spid="46">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left)">
                                      <p:cBhvr>
                                        <p:cTn id="117"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46">
                                            <p:txEl>
                                              <p:pRg st="1" end="1"/>
                                            </p:txEl>
                                          </p:spTgt>
                                        </p:tgtEl>
                                        <p:attrNameLst>
                                          <p:attrName>style.visibility</p:attrName>
                                        </p:attrNameLst>
                                      </p:cBhvr>
                                      <p:to>
                                        <p:strVal val="visible"/>
                                      </p:to>
                                    </p:set>
                                    <p:animEffect transition="in" filter="wipe(left)">
                                      <p:cBhvr>
                                        <p:cTn id="122" dur="500"/>
                                        <p:tgtEl>
                                          <p:spTgt spid="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2" grpId="0" animBg="1"/>
      <p:bldP spid="33" grpId="0" animBg="1"/>
      <p:bldP spid="34" grpId="0" animBg="1"/>
      <p:bldP spid="35" grpId="0" animBg="1"/>
      <p:bldP spid="36" grpId="0" animBg="1"/>
      <p:bldP spid="42" grpId="0" animBg="1"/>
      <p:bldP spid="44" grpId="0" animBg="1"/>
      <p:bldP spid="45"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15323"/>
          <a:stretch>
            <a:fillRect/>
          </a:stretch>
        </p:blipFill>
        <p:spPr>
          <a:xfrm>
            <a:off x="0" y="0"/>
            <a:ext cx="18288000" cy="10220514"/>
          </a:xfrm>
          <a:prstGeom prst="rect">
            <a:avLst/>
          </a:prstGeom>
        </p:spPr>
      </p:pic>
      <p:grpSp>
        <p:nvGrpSpPr>
          <p:cNvPr id="3" name="Group 3"/>
          <p:cNvGrpSpPr/>
          <p:nvPr/>
        </p:nvGrpSpPr>
        <p:grpSpPr>
          <a:xfrm>
            <a:off x="991756" y="1028700"/>
            <a:ext cx="16267544" cy="82296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grpSp>
        <p:nvGrpSpPr>
          <p:cNvPr id="6" name="Group 6"/>
          <p:cNvGrpSpPr/>
          <p:nvPr/>
        </p:nvGrpSpPr>
        <p:grpSpPr>
          <a:xfrm>
            <a:off x="2969624" y="696759"/>
            <a:ext cx="4247555" cy="4247555"/>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586"/>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3120"/>
                </a:lnSpc>
              </a:pPr>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40483" y="1504672"/>
            <a:ext cx="3752918" cy="206410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22754" y="7446345"/>
            <a:ext cx="3436546" cy="309289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67176" y="5363530"/>
            <a:ext cx="6184249" cy="5565824"/>
          </a:xfrm>
          <a:prstGeom prst="rect">
            <a:avLst/>
          </a:prstGeom>
        </p:spPr>
      </p:pic>
      <p:sp>
        <p:nvSpPr>
          <p:cNvPr id="13" name="Hình chữ nhật 12">
            <a:extLst>
              <a:ext uri="{FF2B5EF4-FFF2-40B4-BE49-F238E27FC236}">
                <a16:creationId xmlns="" xmlns:a16="http://schemas.microsoft.com/office/drawing/2014/main" id="{38493BC1-47E1-C059-A1C0-47EB859DA48D}"/>
              </a:ext>
            </a:extLst>
          </p:cNvPr>
          <p:cNvSpPr/>
          <p:nvPr/>
        </p:nvSpPr>
        <p:spPr>
          <a:xfrm>
            <a:off x="4469229" y="4597477"/>
            <a:ext cx="9451626" cy="2646878"/>
          </a:xfrm>
          <a:prstGeom prst="rect">
            <a:avLst/>
          </a:prstGeom>
          <a:noFill/>
        </p:spPr>
        <p:txBody>
          <a:bodyPr wrap="none" lIns="91440" tIns="45720" rIns="91440" bIns="45720">
            <a:spAutoFit/>
          </a:bodyPr>
          <a:lstStyle/>
          <a:p>
            <a:pPr algn="ctr"/>
            <a:r>
              <a:rPr lang="vi-VN" sz="16600" b="1" cap="none" spc="0">
                <a:ln w="0"/>
                <a:solidFill>
                  <a:schemeClr val="tx1"/>
                </a:solidFill>
              </a:rPr>
              <a:t>GHI NHỚ</a:t>
            </a:r>
          </a:p>
        </p:txBody>
      </p:sp>
    </p:spTree>
    <p:extLst>
      <p:ext uri="{BB962C8B-B14F-4D97-AF65-F5344CB8AC3E}">
        <p14:creationId xmlns:p14="http://schemas.microsoft.com/office/powerpoint/2010/main" val="388635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4151"/>
          <a:stretch>
            <a:fillRect/>
          </a:stretch>
        </p:blipFill>
        <p:spPr>
          <a:xfrm>
            <a:off x="0" y="3934937"/>
            <a:ext cx="18288000" cy="6357967"/>
          </a:xfrm>
          <a:prstGeom prst="rect">
            <a:avLst/>
          </a:prstGeom>
        </p:spPr>
      </p:pic>
      <p:grpSp>
        <p:nvGrpSpPr>
          <p:cNvPr id="3" name="Group 3"/>
          <p:cNvGrpSpPr/>
          <p:nvPr/>
        </p:nvGrpSpPr>
        <p:grpSpPr>
          <a:xfrm>
            <a:off x="991756" y="1028700"/>
            <a:ext cx="16267544" cy="82296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689823" y="6252845"/>
            <a:ext cx="6386730" cy="455054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62557">
            <a:off x="16152319" y="161406"/>
            <a:ext cx="1850251" cy="185025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793120" y="1872669"/>
            <a:ext cx="1166786" cy="848837"/>
          </a:xfrm>
          <a:prstGeom prst="rect">
            <a:avLst/>
          </a:prstGeom>
        </p:spPr>
      </p:pic>
      <p:sp>
        <p:nvSpPr>
          <p:cNvPr id="14" name="Hình chữ nhật: Góc Tròn 13">
            <a:extLst>
              <a:ext uri="{FF2B5EF4-FFF2-40B4-BE49-F238E27FC236}">
                <a16:creationId xmlns="" xmlns:a16="http://schemas.microsoft.com/office/drawing/2014/main" id="{8CF945B3-64FF-ECC8-67E6-7384D422446B}"/>
              </a:ext>
            </a:extLst>
          </p:cNvPr>
          <p:cNvSpPr/>
          <p:nvPr/>
        </p:nvSpPr>
        <p:spPr>
          <a:xfrm>
            <a:off x="3715281" y="2716043"/>
            <a:ext cx="12649200" cy="4485452"/>
          </a:xfrm>
          <a:prstGeom prst="roundRect">
            <a:avLst/>
          </a:prstGeom>
          <a:solidFill>
            <a:srgbClr val="639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Hình chữ nhật: Góc Tròn 12">
            <a:extLst>
              <a:ext uri="{FF2B5EF4-FFF2-40B4-BE49-F238E27FC236}">
                <a16:creationId xmlns="" xmlns:a16="http://schemas.microsoft.com/office/drawing/2014/main" id="{B686EA80-C24B-0111-ACFA-9586E1D183C5}"/>
              </a:ext>
            </a:extLst>
          </p:cNvPr>
          <p:cNvSpPr/>
          <p:nvPr/>
        </p:nvSpPr>
        <p:spPr>
          <a:xfrm>
            <a:off x="3433620" y="2468235"/>
            <a:ext cx="12649200" cy="4485452"/>
          </a:xfrm>
          <a:prstGeom prst="roundRect">
            <a:avLst/>
          </a:prstGeom>
          <a:solidFill>
            <a:srgbClr val="E8E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a:extLst>
              <a:ext uri="{FF2B5EF4-FFF2-40B4-BE49-F238E27FC236}">
                <a16:creationId xmlns="" xmlns:a16="http://schemas.microsoft.com/office/drawing/2014/main" id="{C605D6AC-F4D5-4972-4FF2-F3387BB6D68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61" t="4508" r="19823" b="2431"/>
          <a:stretch/>
        </p:blipFill>
        <p:spPr bwMode="auto">
          <a:xfrm rot="20351852">
            <a:off x="2369233" y="1275447"/>
            <a:ext cx="2354288" cy="3175394"/>
          </a:xfrm>
          <a:prstGeom prst="rect">
            <a:avLst/>
          </a:prstGeom>
          <a:noFill/>
          <a:extLst>
            <a:ext uri="{909E8E84-426E-40DD-AFC4-6F175D3DCCD1}">
              <a14:hiddenFill xmlns:a14="http://schemas.microsoft.com/office/drawing/2010/main">
                <a:solidFill>
                  <a:srgbClr val="FFFFFF"/>
                </a:solidFill>
              </a14:hiddenFill>
            </a:ext>
          </a:extLst>
        </p:spPr>
      </p:pic>
      <p:sp>
        <p:nvSpPr>
          <p:cNvPr id="15" name="Hình chữ nhật 14">
            <a:extLst>
              <a:ext uri="{FF2B5EF4-FFF2-40B4-BE49-F238E27FC236}">
                <a16:creationId xmlns="" xmlns:a16="http://schemas.microsoft.com/office/drawing/2014/main" id="{F8F050D2-F444-981C-638A-DA059EE7CD65}"/>
              </a:ext>
            </a:extLst>
          </p:cNvPr>
          <p:cNvSpPr/>
          <p:nvPr/>
        </p:nvSpPr>
        <p:spPr>
          <a:xfrm>
            <a:off x="4101024" y="3057240"/>
            <a:ext cx="11433603" cy="3416320"/>
          </a:xfrm>
          <a:prstGeom prst="rect">
            <a:avLst/>
          </a:prstGeom>
          <a:noFill/>
        </p:spPr>
        <p:txBody>
          <a:bodyPr wrap="square" lIns="91440" tIns="45720" rIns="91440" bIns="45720">
            <a:spAutoFit/>
          </a:bodyPr>
          <a:lstStyle/>
          <a:p>
            <a:pPr algn="just"/>
            <a:r>
              <a:rPr lang="vi-VN" sz="7200" b="1" cap="none" spc="0">
                <a:ln w="0"/>
                <a:solidFill>
                  <a:schemeClr val="tx1"/>
                </a:solidFill>
              </a:rPr>
              <a:t>Danh từ </a:t>
            </a:r>
            <a:r>
              <a:rPr lang="vi-VN" sz="7200" cap="none" spc="0">
                <a:ln w="0"/>
                <a:solidFill>
                  <a:schemeClr val="tx1"/>
                </a:solidFill>
              </a:rPr>
              <a:t> là từ chỉ sự vật (người, vật, thời gian, hiện tượng tự nhiên,…).</a:t>
            </a:r>
            <a:endParaRPr lang="vi-VN" sz="7200" b="1" cap="none" spc="0">
              <a:ln w="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Hình ảnh 22">
            <a:extLst>
              <a:ext uri="{FF2B5EF4-FFF2-40B4-BE49-F238E27FC236}">
                <a16:creationId xmlns="" xmlns:a16="http://schemas.microsoft.com/office/drawing/2014/main" id="{0E21C118-65C5-5E4E-8957-B08FA8A5CC61}"/>
              </a:ext>
            </a:extLst>
          </p:cNvPr>
          <p:cNvPicPr>
            <a:picLocks noChangeAspect="1"/>
          </p:cNvPicPr>
          <p:nvPr/>
        </p:nvPicPr>
        <p:blipFill>
          <a:blip r:embed="rId2"/>
          <a:stretch>
            <a:fillRect/>
          </a:stretch>
        </p:blipFill>
        <p:spPr>
          <a:xfrm>
            <a:off x="10515600" y="1790700"/>
            <a:ext cx="4438682" cy="2357455"/>
          </a:xfrm>
          <a:prstGeom prst="rect">
            <a:avLst/>
          </a:prstGeom>
        </p:spPr>
      </p:pic>
      <p:pic>
        <p:nvPicPr>
          <p:cNvPr id="24" name="Hình ảnh 23">
            <a:extLst>
              <a:ext uri="{FF2B5EF4-FFF2-40B4-BE49-F238E27FC236}">
                <a16:creationId xmlns="" xmlns:a16="http://schemas.microsoft.com/office/drawing/2014/main" id="{1ED81DBD-D2C0-1A96-B6C5-44C0B52F55D2}"/>
              </a:ext>
            </a:extLst>
          </p:cNvPr>
          <p:cNvPicPr>
            <a:picLocks noChangeAspect="1"/>
          </p:cNvPicPr>
          <p:nvPr/>
        </p:nvPicPr>
        <p:blipFill>
          <a:blip r:embed="rId3"/>
          <a:stretch>
            <a:fillRect/>
          </a:stretch>
        </p:blipFill>
        <p:spPr>
          <a:xfrm>
            <a:off x="9982200" y="5631134"/>
            <a:ext cx="7905808" cy="3519513"/>
          </a:xfrm>
          <a:prstGeom prst="rect">
            <a:avLst/>
          </a:prstGeom>
        </p:spPr>
      </p:pic>
      <p:pic>
        <p:nvPicPr>
          <p:cNvPr id="25" name="Hình ảnh 24">
            <a:extLst>
              <a:ext uri="{FF2B5EF4-FFF2-40B4-BE49-F238E27FC236}">
                <a16:creationId xmlns="" xmlns:a16="http://schemas.microsoft.com/office/drawing/2014/main" id="{D332EBD5-EEE8-EB7C-09AB-23B1BF60191C}"/>
              </a:ext>
            </a:extLst>
          </p:cNvPr>
          <p:cNvPicPr>
            <a:picLocks noChangeAspect="1"/>
          </p:cNvPicPr>
          <p:nvPr/>
        </p:nvPicPr>
        <p:blipFill>
          <a:blip r:embed="rId4"/>
          <a:stretch>
            <a:fillRect/>
          </a:stretch>
        </p:blipFill>
        <p:spPr>
          <a:xfrm>
            <a:off x="1822809" y="5581497"/>
            <a:ext cx="5129250" cy="2262204"/>
          </a:xfrm>
          <a:prstGeom prst="rect">
            <a:avLst/>
          </a:prstGeom>
        </p:spPr>
      </p:pic>
      <p:pic>
        <p:nvPicPr>
          <p:cNvPr id="26" name="Hình ảnh 25">
            <a:extLst>
              <a:ext uri="{FF2B5EF4-FFF2-40B4-BE49-F238E27FC236}">
                <a16:creationId xmlns="" xmlns:a16="http://schemas.microsoft.com/office/drawing/2014/main" id="{38FEC678-BFFC-09AF-EAA3-46075ED84177}"/>
              </a:ext>
            </a:extLst>
          </p:cNvPr>
          <p:cNvPicPr>
            <a:picLocks noChangeAspect="1"/>
          </p:cNvPicPr>
          <p:nvPr/>
        </p:nvPicPr>
        <p:blipFill>
          <a:blip r:embed="rId5"/>
          <a:stretch>
            <a:fillRect/>
          </a:stretch>
        </p:blipFill>
        <p:spPr>
          <a:xfrm>
            <a:off x="1137004" y="1812758"/>
            <a:ext cx="5815055" cy="2538431"/>
          </a:xfrm>
          <a:prstGeom prst="rect">
            <a:avLst/>
          </a:prstGeom>
        </p:spPr>
      </p:pic>
      <p:pic>
        <p:nvPicPr>
          <p:cNvPr id="2050" name="Picture 2">
            <a:extLst>
              <a:ext uri="{FF2B5EF4-FFF2-40B4-BE49-F238E27FC236}">
                <a16:creationId xmlns="" xmlns:a16="http://schemas.microsoft.com/office/drawing/2014/main" id="{024B7E90-65BF-F9F7-8DA1-1EABA282DD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055963"/>
            <a:ext cx="7004273" cy="4334928"/>
          </a:xfrm>
          <a:prstGeom prst="rect">
            <a:avLst/>
          </a:prstGeom>
          <a:noFill/>
          <a:extLst>
            <a:ext uri="{909E8E84-426E-40DD-AFC4-6F175D3DCCD1}">
              <a14:hiddenFill xmlns:a14="http://schemas.microsoft.com/office/drawing/2010/main">
                <a:solidFill>
                  <a:srgbClr val="FFFFFF"/>
                </a:solidFill>
              </a14:hiddenFill>
            </a:ext>
          </a:extLst>
        </p:spPr>
      </p:pic>
      <p:sp>
        <p:nvSpPr>
          <p:cNvPr id="27" name="Hình chữ nhật 26">
            <a:extLst>
              <a:ext uri="{FF2B5EF4-FFF2-40B4-BE49-F238E27FC236}">
                <a16:creationId xmlns="" xmlns:a16="http://schemas.microsoft.com/office/drawing/2014/main" id="{3F3B0612-5D71-33B5-5B37-27D5BE096B1A}"/>
              </a:ext>
            </a:extLst>
          </p:cNvPr>
          <p:cNvSpPr/>
          <p:nvPr/>
        </p:nvSpPr>
        <p:spPr>
          <a:xfrm>
            <a:off x="6059574" y="4543335"/>
            <a:ext cx="5553123" cy="1323439"/>
          </a:xfrm>
          <a:prstGeom prst="rect">
            <a:avLst/>
          </a:prstGeom>
          <a:noFill/>
        </p:spPr>
        <p:txBody>
          <a:bodyPr wrap="none" lIns="91440" tIns="45720" rIns="91440" bIns="45720">
            <a:spAutoFit/>
          </a:bodyPr>
          <a:lstStyle/>
          <a:p>
            <a:pPr algn="ctr"/>
            <a:r>
              <a:rPr lang="en-US" sz="8000" b="1" cap="none" spc="0">
                <a:ln w="0"/>
                <a:solidFill>
                  <a:schemeClr val="tx1"/>
                </a:solidFill>
              </a:rPr>
              <a:t>từ ch</a:t>
            </a:r>
            <a:r>
              <a:rPr lang="en-US" sz="8000" b="1">
                <a:ln w="0"/>
              </a:rPr>
              <a:t>ỉ sự vật</a:t>
            </a:r>
            <a:endParaRPr lang="vi-VN" sz="8000" b="1" cap="none" spc="0">
              <a:ln w="0"/>
              <a:solidFill>
                <a:schemeClr val="tx1"/>
              </a:solidFill>
            </a:endParaRPr>
          </a:p>
        </p:txBody>
      </p:sp>
      <p:pic>
        <p:nvPicPr>
          <p:cNvPr id="2052" name="Picture 4">
            <a:extLst>
              <a:ext uri="{FF2B5EF4-FFF2-40B4-BE49-F238E27FC236}">
                <a16:creationId xmlns="" xmlns:a16="http://schemas.microsoft.com/office/drawing/2014/main" id="{F116D947-DBD2-CC3D-21F6-245E34A710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77600" y="779860"/>
            <a:ext cx="1357114" cy="18896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 xmlns:a16="http://schemas.microsoft.com/office/drawing/2014/main" id="{EC807B4B-946D-A7CC-C2B3-AE1F02E3939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87600" y="5067300"/>
            <a:ext cx="1824347" cy="18243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 xmlns:a16="http://schemas.microsoft.com/office/drawing/2014/main" id="{0A57C8D5-02ED-3760-A72D-3A6EE501CA5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392400" y="8637638"/>
            <a:ext cx="1702454" cy="15341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 xmlns:a16="http://schemas.microsoft.com/office/drawing/2014/main" id="{49DD1726-6E73-1EF1-52B8-73A6CAC3D47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338273" y="8756073"/>
            <a:ext cx="14097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 xmlns:a16="http://schemas.microsoft.com/office/drawing/2014/main" id="{B6FB7919-C2BA-87B3-1EE7-01BCAC108F5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004575">
            <a:off x="4297540" y="5159728"/>
            <a:ext cx="1200150" cy="141409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 xmlns:a16="http://schemas.microsoft.com/office/drawing/2014/main" id="{6F32C283-BA33-2C30-5E21-A4D095B44A1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7175" t="7954" r="51401" b="57620"/>
          <a:stretch/>
        </p:blipFill>
        <p:spPr bwMode="auto">
          <a:xfrm>
            <a:off x="510580" y="198467"/>
            <a:ext cx="2385020" cy="19820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a:extLst>
              <a:ext uri="{FF2B5EF4-FFF2-40B4-BE49-F238E27FC236}">
                <a16:creationId xmlns="" xmlns:a16="http://schemas.microsoft.com/office/drawing/2014/main" id="{EBAF84B9-A0FD-CB4B-9C47-76C6B8E4014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8235" t="45506" r="57176" b="20068"/>
          <a:stretch/>
        </p:blipFill>
        <p:spPr bwMode="auto">
          <a:xfrm>
            <a:off x="4264281" y="50751"/>
            <a:ext cx="1991467" cy="19820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a:extLst>
              <a:ext uri="{FF2B5EF4-FFF2-40B4-BE49-F238E27FC236}">
                <a16:creationId xmlns="" xmlns:a16="http://schemas.microsoft.com/office/drawing/2014/main" id="{7702751F-C214-305F-BBE6-15EA3B9C00D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4644" t="11010" r="9599" b="67952"/>
          <a:stretch/>
        </p:blipFill>
        <p:spPr bwMode="auto">
          <a:xfrm>
            <a:off x="2667000" y="766468"/>
            <a:ext cx="2058752" cy="121123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a:extLst>
              <a:ext uri="{FF2B5EF4-FFF2-40B4-BE49-F238E27FC236}">
                <a16:creationId xmlns="" xmlns:a16="http://schemas.microsoft.com/office/drawing/2014/main" id="{F939FE4F-8BD1-5DBC-29B0-226ECAA59AA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4371" t="43999" r="11040" b="21575"/>
          <a:stretch/>
        </p:blipFill>
        <p:spPr bwMode="auto">
          <a:xfrm>
            <a:off x="5608170" y="1316014"/>
            <a:ext cx="1991467" cy="19820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1000"/>
                                        <p:tgtEl>
                                          <p:spTgt spid="2052"/>
                                        </p:tgtEl>
                                      </p:cBhvr>
                                    </p:animEffect>
                                    <p:anim calcmode="lin" valueType="num">
                                      <p:cBhvr>
                                        <p:cTn id="24" dur="1000" fill="hold"/>
                                        <p:tgtEl>
                                          <p:spTgt spid="2052"/>
                                        </p:tgtEl>
                                        <p:attrNameLst>
                                          <p:attrName>ppt_x</p:attrName>
                                        </p:attrNameLst>
                                      </p:cBhvr>
                                      <p:tavLst>
                                        <p:tav tm="0">
                                          <p:val>
                                            <p:strVal val="#ppt_x"/>
                                          </p:val>
                                        </p:tav>
                                        <p:tav tm="100000">
                                          <p:val>
                                            <p:strVal val="#ppt_x"/>
                                          </p:val>
                                        </p:tav>
                                      </p:tavLst>
                                    </p:anim>
                                    <p:anim calcmode="lin" valueType="num">
                                      <p:cBhvr>
                                        <p:cTn id="2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2054"/>
                                        </p:tgtEl>
                                        <p:attrNameLst>
                                          <p:attrName>style.visibility</p:attrName>
                                        </p:attrNameLst>
                                      </p:cBhvr>
                                      <p:to>
                                        <p:strVal val="visible"/>
                                      </p:to>
                                    </p:set>
                                    <p:animEffect transition="in" filter="fade">
                                      <p:cBhvr>
                                        <p:cTn id="34" dur="1000"/>
                                        <p:tgtEl>
                                          <p:spTgt spid="2054"/>
                                        </p:tgtEl>
                                      </p:cBhvr>
                                    </p:animEffect>
                                    <p:anim calcmode="lin" valueType="num">
                                      <p:cBhvr>
                                        <p:cTn id="35" dur="1000" fill="hold"/>
                                        <p:tgtEl>
                                          <p:spTgt spid="2054"/>
                                        </p:tgtEl>
                                        <p:attrNameLst>
                                          <p:attrName>ppt_x</p:attrName>
                                        </p:attrNameLst>
                                      </p:cBhvr>
                                      <p:tavLst>
                                        <p:tav tm="0">
                                          <p:val>
                                            <p:strVal val="#ppt_x"/>
                                          </p:val>
                                        </p:tav>
                                        <p:tav tm="100000">
                                          <p:val>
                                            <p:strVal val="#ppt_x"/>
                                          </p:val>
                                        </p:tav>
                                      </p:tavLst>
                                    </p:anim>
                                    <p:anim calcmode="lin" valueType="num">
                                      <p:cBhvr>
                                        <p:cTn id="36" dur="1000" fill="hold"/>
                                        <p:tgtEl>
                                          <p:spTgt spid="205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56"/>
                                        </p:tgtEl>
                                        <p:attrNameLst>
                                          <p:attrName>style.visibility</p:attrName>
                                        </p:attrNameLst>
                                      </p:cBhvr>
                                      <p:to>
                                        <p:strVal val="visible"/>
                                      </p:to>
                                    </p:set>
                                    <p:animEffect transition="in" filter="fade">
                                      <p:cBhvr>
                                        <p:cTn id="39" dur="1000"/>
                                        <p:tgtEl>
                                          <p:spTgt spid="2056"/>
                                        </p:tgtEl>
                                      </p:cBhvr>
                                    </p:animEffect>
                                    <p:anim calcmode="lin" valueType="num">
                                      <p:cBhvr>
                                        <p:cTn id="40" dur="1000" fill="hold"/>
                                        <p:tgtEl>
                                          <p:spTgt spid="2056"/>
                                        </p:tgtEl>
                                        <p:attrNameLst>
                                          <p:attrName>ppt_x</p:attrName>
                                        </p:attrNameLst>
                                      </p:cBhvr>
                                      <p:tavLst>
                                        <p:tav tm="0">
                                          <p:val>
                                            <p:strVal val="#ppt_x"/>
                                          </p:val>
                                        </p:tav>
                                        <p:tav tm="100000">
                                          <p:val>
                                            <p:strVal val="#ppt_x"/>
                                          </p:val>
                                        </p:tav>
                                      </p:tavLst>
                                    </p:anim>
                                    <p:anim calcmode="lin" valueType="num">
                                      <p:cBhvr>
                                        <p:cTn id="41" dur="1000" fill="hold"/>
                                        <p:tgtEl>
                                          <p:spTgt spid="205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058"/>
                                        </p:tgtEl>
                                        <p:attrNameLst>
                                          <p:attrName>style.visibility</p:attrName>
                                        </p:attrNameLst>
                                      </p:cBhvr>
                                      <p:to>
                                        <p:strVal val="visible"/>
                                      </p:to>
                                    </p:set>
                                    <p:animEffect transition="in" filter="fade">
                                      <p:cBhvr>
                                        <p:cTn id="44" dur="1000"/>
                                        <p:tgtEl>
                                          <p:spTgt spid="2058"/>
                                        </p:tgtEl>
                                      </p:cBhvr>
                                    </p:animEffect>
                                    <p:anim calcmode="lin" valueType="num">
                                      <p:cBhvr>
                                        <p:cTn id="45" dur="1000" fill="hold"/>
                                        <p:tgtEl>
                                          <p:spTgt spid="2058"/>
                                        </p:tgtEl>
                                        <p:attrNameLst>
                                          <p:attrName>ppt_x</p:attrName>
                                        </p:attrNameLst>
                                      </p:cBhvr>
                                      <p:tavLst>
                                        <p:tav tm="0">
                                          <p:val>
                                            <p:strVal val="#ppt_x"/>
                                          </p:val>
                                        </p:tav>
                                        <p:tav tm="100000">
                                          <p:val>
                                            <p:strVal val="#ppt_x"/>
                                          </p:val>
                                        </p:tav>
                                      </p:tavLst>
                                    </p:anim>
                                    <p:anim calcmode="lin" valueType="num">
                                      <p:cBhvr>
                                        <p:cTn id="46"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right)">
                                      <p:cBhvr>
                                        <p:cTn id="51" dur="500"/>
                                        <p:tgtEl>
                                          <p:spTgt spid="25"/>
                                        </p:tgtEl>
                                      </p:cBhvr>
                                    </p:animEffect>
                                  </p:childTnLst>
                                </p:cTn>
                              </p:par>
                            </p:childTnLst>
                          </p:cTn>
                        </p:par>
                        <p:par>
                          <p:cTn id="52" fill="hold">
                            <p:stCondLst>
                              <p:cond delay="500"/>
                            </p:stCondLst>
                            <p:childTnLst>
                              <p:par>
                                <p:cTn id="53" presetID="42" presetClass="entr" presetSubtype="0" fill="hold" nodeType="afterEffect">
                                  <p:stCondLst>
                                    <p:cond delay="0"/>
                                  </p:stCondLst>
                                  <p:childTnLst>
                                    <p:set>
                                      <p:cBhvr>
                                        <p:cTn id="54" dur="1" fill="hold">
                                          <p:stCondLst>
                                            <p:cond delay="0"/>
                                          </p:stCondLst>
                                        </p:cTn>
                                        <p:tgtEl>
                                          <p:spTgt spid="2060"/>
                                        </p:tgtEl>
                                        <p:attrNameLst>
                                          <p:attrName>style.visibility</p:attrName>
                                        </p:attrNameLst>
                                      </p:cBhvr>
                                      <p:to>
                                        <p:strVal val="visible"/>
                                      </p:to>
                                    </p:set>
                                    <p:animEffect transition="in" filter="fade">
                                      <p:cBhvr>
                                        <p:cTn id="55" dur="1000"/>
                                        <p:tgtEl>
                                          <p:spTgt spid="2060"/>
                                        </p:tgtEl>
                                      </p:cBhvr>
                                    </p:animEffect>
                                    <p:anim calcmode="lin" valueType="num">
                                      <p:cBhvr>
                                        <p:cTn id="56" dur="1000" fill="hold"/>
                                        <p:tgtEl>
                                          <p:spTgt spid="2060"/>
                                        </p:tgtEl>
                                        <p:attrNameLst>
                                          <p:attrName>ppt_x</p:attrName>
                                        </p:attrNameLst>
                                      </p:cBhvr>
                                      <p:tavLst>
                                        <p:tav tm="0">
                                          <p:val>
                                            <p:strVal val="#ppt_x"/>
                                          </p:val>
                                        </p:tav>
                                        <p:tav tm="100000">
                                          <p:val>
                                            <p:strVal val="#ppt_x"/>
                                          </p:val>
                                        </p:tav>
                                      </p:tavLst>
                                    </p:anim>
                                    <p:anim calcmode="lin" valueType="num">
                                      <p:cBhvr>
                                        <p:cTn id="57"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right)">
                                      <p:cBhvr>
                                        <p:cTn id="62" dur="500"/>
                                        <p:tgtEl>
                                          <p:spTgt spid="26"/>
                                        </p:tgtEl>
                                      </p:cBhvr>
                                    </p:animEffect>
                                  </p:childTnLst>
                                </p:cTn>
                              </p:par>
                            </p:childTnLst>
                          </p:cTn>
                        </p:par>
                        <p:par>
                          <p:cTn id="63" fill="hold">
                            <p:stCondLst>
                              <p:cond delay="500"/>
                            </p:stCondLst>
                            <p:childTnLst>
                              <p:par>
                                <p:cTn id="64" presetID="42" presetClass="entr" presetSubtype="0" fill="hold" nodeType="afterEffect">
                                  <p:stCondLst>
                                    <p:cond delay="0"/>
                                  </p:stCondLst>
                                  <p:childTnLst>
                                    <p:set>
                                      <p:cBhvr>
                                        <p:cTn id="65" dur="1" fill="hold">
                                          <p:stCondLst>
                                            <p:cond delay="0"/>
                                          </p:stCondLst>
                                        </p:cTn>
                                        <p:tgtEl>
                                          <p:spTgt spid="2062"/>
                                        </p:tgtEl>
                                        <p:attrNameLst>
                                          <p:attrName>style.visibility</p:attrName>
                                        </p:attrNameLst>
                                      </p:cBhvr>
                                      <p:to>
                                        <p:strVal val="visible"/>
                                      </p:to>
                                    </p:set>
                                    <p:animEffect transition="in" filter="fade">
                                      <p:cBhvr>
                                        <p:cTn id="66" dur="1000"/>
                                        <p:tgtEl>
                                          <p:spTgt spid="2062"/>
                                        </p:tgtEl>
                                      </p:cBhvr>
                                    </p:animEffect>
                                    <p:anim calcmode="lin" valueType="num">
                                      <p:cBhvr>
                                        <p:cTn id="67" dur="1000" fill="hold"/>
                                        <p:tgtEl>
                                          <p:spTgt spid="2062"/>
                                        </p:tgtEl>
                                        <p:attrNameLst>
                                          <p:attrName>ppt_x</p:attrName>
                                        </p:attrNameLst>
                                      </p:cBhvr>
                                      <p:tavLst>
                                        <p:tav tm="0">
                                          <p:val>
                                            <p:strVal val="#ppt_x"/>
                                          </p:val>
                                        </p:tav>
                                        <p:tav tm="100000">
                                          <p:val>
                                            <p:strVal val="#ppt_x"/>
                                          </p:val>
                                        </p:tav>
                                      </p:tavLst>
                                    </p:anim>
                                    <p:anim calcmode="lin" valueType="num">
                                      <p:cBhvr>
                                        <p:cTn id="68" dur="1000" fill="hold"/>
                                        <p:tgtEl>
                                          <p:spTgt spid="2062"/>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000"/>
                                        <p:tgtEl>
                                          <p:spTgt spid="30"/>
                                        </p:tgtEl>
                                      </p:cBhvr>
                                    </p:animEffect>
                                    <p:anim calcmode="lin" valueType="num">
                                      <p:cBhvr>
                                        <p:cTn id="82" dur="1000" fill="hold"/>
                                        <p:tgtEl>
                                          <p:spTgt spid="30"/>
                                        </p:tgtEl>
                                        <p:attrNameLst>
                                          <p:attrName>ppt_x</p:attrName>
                                        </p:attrNameLst>
                                      </p:cBhvr>
                                      <p:tavLst>
                                        <p:tav tm="0">
                                          <p:val>
                                            <p:strVal val="#ppt_x"/>
                                          </p:val>
                                        </p:tav>
                                        <p:tav tm="100000">
                                          <p:val>
                                            <p:strVal val="#ppt_x"/>
                                          </p:val>
                                        </p:tav>
                                      </p:tavLst>
                                    </p:anim>
                                    <p:anim calcmode="lin" valueType="num">
                                      <p:cBhvr>
                                        <p:cTn id="8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15323"/>
          <a:stretch>
            <a:fillRect/>
          </a:stretch>
        </p:blipFill>
        <p:spPr>
          <a:xfrm>
            <a:off x="0" y="0"/>
            <a:ext cx="18288000" cy="10220514"/>
          </a:xfrm>
          <a:prstGeom prst="rect">
            <a:avLst/>
          </a:prstGeom>
        </p:spPr>
      </p:pic>
      <p:grpSp>
        <p:nvGrpSpPr>
          <p:cNvPr id="3" name="Group 3"/>
          <p:cNvGrpSpPr/>
          <p:nvPr/>
        </p:nvGrpSpPr>
        <p:grpSpPr>
          <a:xfrm>
            <a:off x="991756" y="1028700"/>
            <a:ext cx="16267544" cy="82296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grpSp>
        <p:nvGrpSpPr>
          <p:cNvPr id="6" name="Group 6"/>
          <p:cNvGrpSpPr/>
          <p:nvPr/>
        </p:nvGrpSpPr>
        <p:grpSpPr>
          <a:xfrm>
            <a:off x="2969624" y="696759"/>
            <a:ext cx="4247555" cy="4247555"/>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586"/>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3120"/>
                </a:lnSpc>
              </a:pPr>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40483" y="1504672"/>
            <a:ext cx="3752918" cy="206410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22754" y="7446345"/>
            <a:ext cx="3436546" cy="309289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67176" y="5363530"/>
            <a:ext cx="6184249" cy="5565824"/>
          </a:xfrm>
          <a:prstGeom prst="rect">
            <a:avLst/>
          </a:prstGeom>
        </p:spPr>
      </p:pic>
      <p:sp>
        <p:nvSpPr>
          <p:cNvPr id="13" name="Hình chữ nhật 12">
            <a:extLst>
              <a:ext uri="{FF2B5EF4-FFF2-40B4-BE49-F238E27FC236}">
                <a16:creationId xmlns="" xmlns:a16="http://schemas.microsoft.com/office/drawing/2014/main" id="{38493BC1-47E1-C059-A1C0-47EB859DA48D}"/>
              </a:ext>
            </a:extLst>
          </p:cNvPr>
          <p:cNvSpPr/>
          <p:nvPr/>
        </p:nvSpPr>
        <p:spPr>
          <a:xfrm>
            <a:off x="3070611" y="4597477"/>
            <a:ext cx="12248866" cy="2646878"/>
          </a:xfrm>
          <a:prstGeom prst="rect">
            <a:avLst/>
          </a:prstGeom>
          <a:noFill/>
        </p:spPr>
        <p:txBody>
          <a:bodyPr wrap="none" lIns="91440" tIns="45720" rIns="91440" bIns="45720">
            <a:spAutoFit/>
          </a:bodyPr>
          <a:lstStyle/>
          <a:p>
            <a:pPr algn="ctr"/>
            <a:r>
              <a:rPr lang="vi-VN" sz="16600" b="1" cap="none" spc="0">
                <a:ln w="0"/>
                <a:solidFill>
                  <a:schemeClr val="tx1"/>
                </a:solidFill>
              </a:rPr>
              <a:t>LUYỆN TẬP</a:t>
            </a:r>
          </a:p>
        </p:txBody>
      </p:sp>
    </p:spTree>
    <p:extLst>
      <p:ext uri="{BB962C8B-B14F-4D97-AF65-F5344CB8AC3E}">
        <p14:creationId xmlns:p14="http://schemas.microsoft.com/office/powerpoint/2010/main" val="866929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19485"/>
          <a:stretch>
            <a:fillRect/>
          </a:stretch>
        </p:blipFill>
        <p:spPr>
          <a:xfrm>
            <a:off x="0" y="-83709"/>
            <a:ext cx="18288000" cy="10454418"/>
          </a:xfrm>
          <a:prstGeom prst="rect">
            <a:avLst/>
          </a:prstGeom>
        </p:spPr>
      </p:pic>
      <p:grpSp>
        <p:nvGrpSpPr>
          <p:cNvPr id="3" name="Group 3"/>
          <p:cNvGrpSpPr/>
          <p:nvPr/>
        </p:nvGrpSpPr>
        <p:grpSpPr>
          <a:xfrm>
            <a:off x="304800" y="495300"/>
            <a:ext cx="17678400" cy="96012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sp>
        <p:nvSpPr>
          <p:cNvPr id="8" name="Hình chữ nhật 7">
            <a:extLst>
              <a:ext uri="{FF2B5EF4-FFF2-40B4-BE49-F238E27FC236}">
                <a16:creationId xmlns="" xmlns:a16="http://schemas.microsoft.com/office/drawing/2014/main" id="{DA18DDEC-1757-E3FF-2A5A-FC4CA0311011}"/>
              </a:ext>
            </a:extLst>
          </p:cNvPr>
          <p:cNvSpPr/>
          <p:nvPr/>
        </p:nvSpPr>
        <p:spPr>
          <a:xfrm>
            <a:off x="9067800" y="497889"/>
            <a:ext cx="152400" cy="9875409"/>
          </a:xfrm>
          <a:prstGeom prst="rect">
            <a:avLst/>
          </a:prstGeom>
          <a:solidFill>
            <a:srgbClr val="D5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ình chữ nhật 10">
            <a:extLst>
              <a:ext uri="{FF2B5EF4-FFF2-40B4-BE49-F238E27FC236}">
                <a16:creationId xmlns="" xmlns:a16="http://schemas.microsoft.com/office/drawing/2014/main" id="{BF79AB9E-8AF2-89C3-C6A7-BC65FC39CDDD}"/>
              </a:ext>
            </a:extLst>
          </p:cNvPr>
          <p:cNvSpPr/>
          <p:nvPr/>
        </p:nvSpPr>
        <p:spPr>
          <a:xfrm>
            <a:off x="368240" y="647700"/>
            <a:ext cx="8547160" cy="1569660"/>
          </a:xfrm>
          <a:prstGeom prst="rect">
            <a:avLst/>
          </a:prstGeom>
          <a:noFill/>
        </p:spPr>
        <p:txBody>
          <a:bodyPr wrap="square" lIns="91440" tIns="45720" rIns="91440" bIns="45720">
            <a:spAutoFit/>
          </a:bodyPr>
          <a:lstStyle/>
          <a:p>
            <a:r>
              <a:rPr lang="vi-VN" sz="4800" b="1">
                <a:ln w="0"/>
                <a:solidFill>
                  <a:srgbClr val="C00000"/>
                </a:solidFill>
              </a:rPr>
              <a:t>2. Tìm 5 – 7 danh từ có trong đoạn văn sau.</a:t>
            </a:r>
            <a:endParaRPr lang="vi-VN" sz="4800" b="1" cap="none" spc="0">
              <a:ln w="0"/>
              <a:solidFill>
                <a:srgbClr val="C00000"/>
              </a:solidFill>
            </a:endParaRPr>
          </a:p>
        </p:txBody>
      </p:sp>
      <p:sp>
        <p:nvSpPr>
          <p:cNvPr id="9" name="Hình chữ nhật 8">
            <a:extLst>
              <a:ext uri="{FF2B5EF4-FFF2-40B4-BE49-F238E27FC236}">
                <a16:creationId xmlns="" xmlns:a16="http://schemas.microsoft.com/office/drawing/2014/main" id="{09D62ACB-92DC-D17C-3B00-6A94C9B4E672}"/>
              </a:ext>
            </a:extLst>
          </p:cNvPr>
          <p:cNvSpPr/>
          <p:nvPr/>
        </p:nvSpPr>
        <p:spPr>
          <a:xfrm>
            <a:off x="369472" y="2197776"/>
            <a:ext cx="8508275" cy="6247864"/>
          </a:xfrm>
          <a:prstGeom prst="rect">
            <a:avLst/>
          </a:prstGeom>
          <a:noFill/>
        </p:spPr>
        <p:txBody>
          <a:bodyPr wrap="square" lIns="91440" tIns="45720" rIns="91440" bIns="45720">
            <a:spAutoFit/>
          </a:bodyPr>
          <a:lstStyle/>
          <a:p>
            <a:pPr indent="719138" algn="just"/>
            <a:r>
              <a:rPr lang="vi-VN" sz="4000" b="0" cap="none" spc="0">
                <a:ln w="0"/>
                <a:solidFill>
                  <a:schemeClr val="tx1"/>
                </a:solidFill>
              </a:rPr>
              <a:t>Cánh đồng thênh thang gió nắng. Cái xóm nhỏ ngó ra con kinh. Không gian sống động đến nỗi có thể cảm nhận được mùi hương của bông súng nở trong đìa, tiếng con chim tu hú gọi bầy tao tác, cá quẫy dưới váng bèo. Trên bờ vườn, dưới ao, mấy bầy gà, bầy vịt ta thong dong bới tìm mồi trong rào sậy. </a:t>
            </a:r>
          </a:p>
          <a:p>
            <a:pPr indent="719138" algn="r"/>
            <a:r>
              <a:rPr lang="vi-VN" sz="4000" i="1">
                <a:ln w="0"/>
              </a:rPr>
              <a:t>Theo</a:t>
            </a:r>
            <a:r>
              <a:rPr lang="vi-VN" sz="4000">
                <a:ln w="0"/>
              </a:rPr>
              <a:t> Nguyễn Ngọc Tư</a:t>
            </a:r>
            <a:endParaRPr lang="vi-VN" sz="4000" b="0" cap="none" spc="0">
              <a:ln w="0"/>
              <a:solidFill>
                <a:schemeClr val="tx1"/>
              </a:solidFill>
            </a:endParaRPr>
          </a:p>
        </p:txBody>
      </p:sp>
      <p:sp>
        <p:nvSpPr>
          <p:cNvPr id="10" name="Hình chữ nhật 9">
            <a:extLst>
              <a:ext uri="{FF2B5EF4-FFF2-40B4-BE49-F238E27FC236}">
                <a16:creationId xmlns="" xmlns:a16="http://schemas.microsoft.com/office/drawing/2014/main" id="{E147DB61-F32E-7FFC-A533-4ECFBF86F852}"/>
              </a:ext>
            </a:extLst>
          </p:cNvPr>
          <p:cNvSpPr/>
          <p:nvPr/>
        </p:nvSpPr>
        <p:spPr>
          <a:xfrm>
            <a:off x="9361934" y="609600"/>
            <a:ext cx="8534400" cy="9372600"/>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94055" y="8483959"/>
            <a:ext cx="2747490" cy="1803041"/>
          </a:xfrm>
          <a:prstGeom prst="rect">
            <a:avLst/>
          </a:prstGeom>
        </p:spPr>
      </p:pic>
      <p:sp>
        <p:nvSpPr>
          <p:cNvPr id="14" name="Hình chữ nhật: Góc Tròn 13">
            <a:extLst>
              <a:ext uri="{FF2B5EF4-FFF2-40B4-BE49-F238E27FC236}">
                <a16:creationId xmlns="" xmlns:a16="http://schemas.microsoft.com/office/drawing/2014/main" id="{8538B68C-EAF3-458D-5289-B4F2DD1FA8FC}"/>
              </a:ext>
            </a:extLst>
          </p:cNvPr>
          <p:cNvSpPr/>
          <p:nvPr/>
        </p:nvSpPr>
        <p:spPr>
          <a:xfrm>
            <a:off x="1143000" y="2188785"/>
            <a:ext cx="2515552" cy="685800"/>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descr="Ruộng lúa&quot; - 437.678 Ảnh, vector và hình chụp có sẵn | Shutterstock">
            <a:extLst>
              <a:ext uri="{FF2B5EF4-FFF2-40B4-BE49-F238E27FC236}">
                <a16:creationId xmlns="" xmlns:a16="http://schemas.microsoft.com/office/drawing/2014/main" id="{C77A826B-0027-DD64-AE9F-CBE2DDFF833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6911"/>
          <a:stretch/>
        </p:blipFill>
        <p:spPr bwMode="auto">
          <a:xfrm>
            <a:off x="9641751" y="765625"/>
            <a:ext cx="2626450" cy="1865336"/>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28" name="Hình chữ nhật 27">
            <a:extLst>
              <a:ext uri="{FF2B5EF4-FFF2-40B4-BE49-F238E27FC236}">
                <a16:creationId xmlns="" xmlns:a16="http://schemas.microsoft.com/office/drawing/2014/main" id="{F13CF68B-EB9F-12A3-D943-C6EF958C4432}"/>
              </a:ext>
            </a:extLst>
          </p:cNvPr>
          <p:cNvSpPr/>
          <p:nvPr/>
        </p:nvSpPr>
        <p:spPr>
          <a:xfrm>
            <a:off x="9525000" y="2650011"/>
            <a:ext cx="3364247" cy="830997"/>
          </a:xfrm>
          <a:prstGeom prst="rect">
            <a:avLst/>
          </a:prstGeom>
          <a:noFill/>
        </p:spPr>
        <p:txBody>
          <a:bodyPr wrap="square" lIns="91440" tIns="45720" rIns="91440" bIns="45720">
            <a:spAutoFit/>
          </a:bodyPr>
          <a:lstStyle/>
          <a:p>
            <a:r>
              <a:rPr lang="vi-VN" sz="4800">
                <a:ln w="0"/>
              </a:rPr>
              <a:t>cánh đồng</a:t>
            </a:r>
          </a:p>
        </p:txBody>
      </p:sp>
      <p:sp>
        <p:nvSpPr>
          <p:cNvPr id="31" name="Hình chữ nhật: Góc Tròn 30">
            <a:extLst>
              <a:ext uri="{FF2B5EF4-FFF2-40B4-BE49-F238E27FC236}">
                <a16:creationId xmlns="" xmlns:a16="http://schemas.microsoft.com/office/drawing/2014/main" id="{F20BC19D-E6E3-634F-BE5F-0704C079D9E9}"/>
              </a:ext>
            </a:extLst>
          </p:cNvPr>
          <p:cNvSpPr/>
          <p:nvPr/>
        </p:nvSpPr>
        <p:spPr>
          <a:xfrm>
            <a:off x="6629400" y="2188785"/>
            <a:ext cx="780946" cy="685800"/>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8" name="Picture 4">
            <a:extLst>
              <a:ext uri="{FF2B5EF4-FFF2-40B4-BE49-F238E27FC236}">
                <a16:creationId xmlns="" xmlns:a16="http://schemas.microsoft.com/office/drawing/2014/main" id="{EE0AA3D7-1016-EFAE-1A84-DA5061E5C9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69064" y="751015"/>
            <a:ext cx="2114045" cy="2114045"/>
          </a:xfrm>
          <a:prstGeom prst="rect">
            <a:avLst/>
          </a:prstGeom>
          <a:noFill/>
          <a:extLst>
            <a:ext uri="{909E8E84-426E-40DD-AFC4-6F175D3DCCD1}">
              <a14:hiddenFill xmlns:a14="http://schemas.microsoft.com/office/drawing/2010/main">
                <a:solidFill>
                  <a:srgbClr val="FFFFFF"/>
                </a:solidFill>
              </a14:hiddenFill>
            </a:ext>
          </a:extLst>
        </p:spPr>
      </p:pic>
      <p:sp>
        <p:nvSpPr>
          <p:cNvPr id="48" name="Hình chữ nhật 47">
            <a:extLst>
              <a:ext uri="{FF2B5EF4-FFF2-40B4-BE49-F238E27FC236}">
                <a16:creationId xmlns="" xmlns:a16="http://schemas.microsoft.com/office/drawing/2014/main" id="{D3181D6D-79FE-0EC4-118F-B0F60CBBEBAD}"/>
              </a:ext>
            </a:extLst>
          </p:cNvPr>
          <p:cNvSpPr/>
          <p:nvPr/>
        </p:nvSpPr>
        <p:spPr>
          <a:xfrm>
            <a:off x="13487400" y="2616294"/>
            <a:ext cx="1142048" cy="830997"/>
          </a:xfrm>
          <a:prstGeom prst="rect">
            <a:avLst/>
          </a:prstGeom>
          <a:noFill/>
        </p:spPr>
        <p:txBody>
          <a:bodyPr wrap="square" lIns="91440" tIns="45720" rIns="91440" bIns="45720">
            <a:spAutoFit/>
          </a:bodyPr>
          <a:lstStyle/>
          <a:p>
            <a:r>
              <a:rPr lang="vi-VN" sz="4800">
                <a:ln w="0"/>
              </a:rPr>
              <a:t>gió</a:t>
            </a:r>
          </a:p>
        </p:txBody>
      </p:sp>
      <p:pic>
        <p:nvPicPr>
          <p:cNvPr id="1030" name="Picture 6" descr="Trời nắng đẹp nền xanh vector">
            <a:extLst>
              <a:ext uri="{FF2B5EF4-FFF2-40B4-BE49-F238E27FC236}">
                <a16:creationId xmlns="" xmlns:a16="http://schemas.microsoft.com/office/drawing/2014/main" id="{BCCE285B-998B-4DC9-39D9-F61BCF2C49F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6883"/>
          <a:stretch/>
        </p:blipFill>
        <p:spPr bwMode="auto">
          <a:xfrm>
            <a:off x="15625290" y="1050593"/>
            <a:ext cx="1928863" cy="1295400"/>
          </a:xfrm>
          <a:prstGeom prst="rect">
            <a:avLst/>
          </a:prstGeom>
          <a:noFill/>
          <a:extLst>
            <a:ext uri="{909E8E84-426E-40DD-AFC4-6F175D3DCCD1}">
              <a14:hiddenFill xmlns:a14="http://schemas.microsoft.com/office/drawing/2010/main">
                <a:solidFill>
                  <a:srgbClr val="FFFFFF"/>
                </a:solidFill>
              </a14:hiddenFill>
            </a:ext>
          </a:extLst>
        </p:spPr>
      </p:pic>
      <p:sp>
        <p:nvSpPr>
          <p:cNvPr id="49" name="Hình chữ nhật 48">
            <a:extLst>
              <a:ext uri="{FF2B5EF4-FFF2-40B4-BE49-F238E27FC236}">
                <a16:creationId xmlns="" xmlns:a16="http://schemas.microsoft.com/office/drawing/2014/main" id="{C5A68BD6-ECA8-0858-D634-282689F16D38}"/>
              </a:ext>
            </a:extLst>
          </p:cNvPr>
          <p:cNvSpPr/>
          <p:nvPr/>
        </p:nvSpPr>
        <p:spPr>
          <a:xfrm>
            <a:off x="15758101" y="2616293"/>
            <a:ext cx="1735902" cy="830997"/>
          </a:xfrm>
          <a:prstGeom prst="rect">
            <a:avLst/>
          </a:prstGeom>
          <a:noFill/>
        </p:spPr>
        <p:txBody>
          <a:bodyPr wrap="square" lIns="91440" tIns="45720" rIns="91440" bIns="45720">
            <a:spAutoFit/>
          </a:bodyPr>
          <a:lstStyle/>
          <a:p>
            <a:pPr algn="ctr"/>
            <a:r>
              <a:rPr lang="vi-VN" sz="4800">
                <a:ln w="0"/>
              </a:rPr>
              <a:t>nắng</a:t>
            </a:r>
          </a:p>
        </p:txBody>
      </p:sp>
      <p:sp>
        <p:nvSpPr>
          <p:cNvPr id="50" name="Hình chữ nhật: Góc Tròn 49">
            <a:extLst>
              <a:ext uri="{FF2B5EF4-FFF2-40B4-BE49-F238E27FC236}">
                <a16:creationId xmlns="" xmlns:a16="http://schemas.microsoft.com/office/drawing/2014/main" id="{378AF73C-5308-50E1-5330-355CC9EEF04A}"/>
              </a:ext>
            </a:extLst>
          </p:cNvPr>
          <p:cNvSpPr/>
          <p:nvPr/>
        </p:nvSpPr>
        <p:spPr>
          <a:xfrm>
            <a:off x="7465681" y="2188785"/>
            <a:ext cx="1199787" cy="685800"/>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Hình chữ nhật: Góc Tròn 50">
            <a:extLst>
              <a:ext uri="{FF2B5EF4-FFF2-40B4-BE49-F238E27FC236}">
                <a16:creationId xmlns="" xmlns:a16="http://schemas.microsoft.com/office/drawing/2014/main" id="{DAF8BA60-277A-D147-5C0E-1ACA7077A0C6}"/>
              </a:ext>
            </a:extLst>
          </p:cNvPr>
          <p:cNvSpPr/>
          <p:nvPr/>
        </p:nvSpPr>
        <p:spPr>
          <a:xfrm>
            <a:off x="6048980" y="2886820"/>
            <a:ext cx="980418"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Hình chữ nhật 51">
            <a:extLst>
              <a:ext uri="{FF2B5EF4-FFF2-40B4-BE49-F238E27FC236}">
                <a16:creationId xmlns="" xmlns:a16="http://schemas.microsoft.com/office/drawing/2014/main" id="{08E00520-4CC2-9003-4D65-BFBEE69B6DF4}"/>
              </a:ext>
            </a:extLst>
          </p:cNvPr>
          <p:cNvSpPr/>
          <p:nvPr/>
        </p:nvSpPr>
        <p:spPr>
          <a:xfrm>
            <a:off x="13037970" y="5160981"/>
            <a:ext cx="1447800" cy="830997"/>
          </a:xfrm>
          <a:prstGeom prst="rect">
            <a:avLst/>
          </a:prstGeom>
          <a:noFill/>
        </p:spPr>
        <p:txBody>
          <a:bodyPr wrap="square" lIns="91440" tIns="45720" rIns="91440" bIns="45720">
            <a:spAutoFit/>
          </a:bodyPr>
          <a:lstStyle/>
          <a:p>
            <a:r>
              <a:rPr lang="vi-VN" sz="4800">
                <a:ln w="0"/>
              </a:rPr>
              <a:t>kinh</a:t>
            </a:r>
          </a:p>
        </p:txBody>
      </p:sp>
      <p:pic>
        <p:nvPicPr>
          <p:cNvPr id="1034" name="Picture 10" descr="Free Vector | Blank river in forest nature scene background">
            <a:extLst>
              <a:ext uri="{FF2B5EF4-FFF2-40B4-BE49-F238E27FC236}">
                <a16:creationId xmlns="" xmlns:a16="http://schemas.microsoft.com/office/drawing/2014/main" id="{858BC5B5-2350-F1AB-81C8-CE56CC5AD92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19402" y="3487177"/>
            <a:ext cx="2401469" cy="1696633"/>
          </a:xfrm>
          <a:prstGeom prst="roundRect">
            <a:avLst>
              <a:gd name="adj" fmla="val 22967"/>
            </a:avLst>
          </a:prstGeom>
          <a:noFill/>
          <a:extLst>
            <a:ext uri="{909E8E84-426E-40DD-AFC4-6F175D3DCCD1}">
              <a14:hiddenFill xmlns:a14="http://schemas.microsoft.com/office/drawing/2010/main">
                <a:solidFill>
                  <a:srgbClr val="FFFFFF"/>
                </a:solidFill>
              </a14:hiddenFill>
            </a:ext>
          </a:extLst>
        </p:spPr>
      </p:pic>
      <p:sp>
        <p:nvSpPr>
          <p:cNvPr id="53" name="Hình chữ nhật: Góc Tròn 52">
            <a:extLst>
              <a:ext uri="{FF2B5EF4-FFF2-40B4-BE49-F238E27FC236}">
                <a16:creationId xmlns="" xmlns:a16="http://schemas.microsoft.com/office/drawing/2014/main" id="{80699F06-73DC-6F15-0A7E-2A99052C6056}"/>
              </a:ext>
            </a:extLst>
          </p:cNvPr>
          <p:cNvSpPr/>
          <p:nvPr/>
        </p:nvSpPr>
        <p:spPr>
          <a:xfrm>
            <a:off x="1295400" y="2897484"/>
            <a:ext cx="2057400"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6" name="Picture 12" descr="Bài số 2 VẼ TRANH Đề tài tự chon | Chợ Quê | Một số gợi ý về bài kiểm tra  cuối kỳ I |@CenterART - YouTube">
            <a:extLst>
              <a:ext uri="{FF2B5EF4-FFF2-40B4-BE49-F238E27FC236}">
                <a16:creationId xmlns="" xmlns:a16="http://schemas.microsoft.com/office/drawing/2014/main" id="{10D5FA37-E582-1BD1-110B-8009F54E8EFE}"/>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5625" t="3334" r="13125" b="4069"/>
          <a:stretch/>
        </p:blipFill>
        <p:spPr bwMode="auto">
          <a:xfrm>
            <a:off x="9772541" y="3456815"/>
            <a:ext cx="2401469" cy="1755559"/>
          </a:xfrm>
          <a:prstGeom prst="roundRect">
            <a:avLst>
              <a:gd name="adj" fmla="val 33723"/>
            </a:avLst>
          </a:prstGeom>
          <a:noFill/>
          <a:extLst>
            <a:ext uri="{909E8E84-426E-40DD-AFC4-6F175D3DCCD1}">
              <a14:hiddenFill xmlns:a14="http://schemas.microsoft.com/office/drawing/2010/main">
                <a:solidFill>
                  <a:srgbClr val="FFFFFF"/>
                </a:solidFill>
              </a14:hiddenFill>
            </a:ext>
          </a:extLst>
        </p:spPr>
      </p:pic>
      <p:sp>
        <p:nvSpPr>
          <p:cNvPr id="54" name="Hình chữ nhật 53">
            <a:extLst>
              <a:ext uri="{FF2B5EF4-FFF2-40B4-BE49-F238E27FC236}">
                <a16:creationId xmlns="" xmlns:a16="http://schemas.microsoft.com/office/drawing/2014/main" id="{31B938A9-35D4-E11A-7782-548727ED0859}"/>
              </a:ext>
            </a:extLst>
          </p:cNvPr>
          <p:cNvSpPr/>
          <p:nvPr/>
        </p:nvSpPr>
        <p:spPr>
          <a:xfrm>
            <a:off x="9679992" y="5155637"/>
            <a:ext cx="2861162" cy="830997"/>
          </a:xfrm>
          <a:prstGeom prst="rect">
            <a:avLst/>
          </a:prstGeom>
          <a:noFill/>
        </p:spPr>
        <p:txBody>
          <a:bodyPr wrap="square" lIns="91440" tIns="45720" rIns="91440" bIns="45720">
            <a:spAutoFit/>
          </a:bodyPr>
          <a:lstStyle/>
          <a:p>
            <a:r>
              <a:rPr lang="vi-VN" sz="4800">
                <a:ln w="0"/>
              </a:rPr>
              <a:t>xóm nhỏ</a:t>
            </a:r>
          </a:p>
        </p:txBody>
      </p:sp>
      <p:sp>
        <p:nvSpPr>
          <p:cNvPr id="55" name="Hình chữ nhật: Góc Tròn 54">
            <a:extLst>
              <a:ext uri="{FF2B5EF4-FFF2-40B4-BE49-F238E27FC236}">
                <a16:creationId xmlns="" xmlns:a16="http://schemas.microsoft.com/office/drawing/2014/main" id="{52E83E59-73F1-F50F-8740-8E4147B721D6}"/>
              </a:ext>
            </a:extLst>
          </p:cNvPr>
          <p:cNvSpPr/>
          <p:nvPr/>
        </p:nvSpPr>
        <p:spPr>
          <a:xfrm>
            <a:off x="7273475" y="2886820"/>
            <a:ext cx="1536287"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Hình chữ nhật: Góc Tròn 55">
            <a:extLst>
              <a:ext uri="{FF2B5EF4-FFF2-40B4-BE49-F238E27FC236}">
                <a16:creationId xmlns="" xmlns:a16="http://schemas.microsoft.com/office/drawing/2014/main" id="{4C5E6405-0F4F-4BE8-846B-665B7FE3A18B}"/>
              </a:ext>
            </a:extLst>
          </p:cNvPr>
          <p:cNvSpPr/>
          <p:nvPr/>
        </p:nvSpPr>
        <p:spPr>
          <a:xfrm>
            <a:off x="439961" y="3564233"/>
            <a:ext cx="1099373" cy="596852"/>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8" name="Picture 14">
            <a:extLst>
              <a:ext uri="{FF2B5EF4-FFF2-40B4-BE49-F238E27FC236}">
                <a16:creationId xmlns="" xmlns:a16="http://schemas.microsoft.com/office/drawing/2014/main" id="{85285A29-3A6E-3538-BD74-9FF98935269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523" t="21343" r="9899" b="21981"/>
          <a:stretch/>
        </p:blipFill>
        <p:spPr bwMode="auto">
          <a:xfrm>
            <a:off x="15325676" y="3717590"/>
            <a:ext cx="2161577" cy="1465797"/>
          </a:xfrm>
          <a:prstGeom prst="rect">
            <a:avLst/>
          </a:prstGeom>
          <a:noFill/>
          <a:extLst>
            <a:ext uri="{909E8E84-426E-40DD-AFC4-6F175D3DCCD1}">
              <a14:hiddenFill xmlns:a14="http://schemas.microsoft.com/office/drawing/2010/main">
                <a:solidFill>
                  <a:srgbClr val="FFFFFF"/>
                </a:solidFill>
              </a14:hiddenFill>
            </a:ext>
          </a:extLst>
        </p:spPr>
      </p:pic>
      <p:sp>
        <p:nvSpPr>
          <p:cNvPr id="57" name="Hình chữ nhật 56">
            <a:extLst>
              <a:ext uri="{FF2B5EF4-FFF2-40B4-BE49-F238E27FC236}">
                <a16:creationId xmlns="" xmlns:a16="http://schemas.microsoft.com/office/drawing/2014/main" id="{3FD5FBB4-2AF0-BF1E-307B-8300020A6B3A}"/>
              </a:ext>
            </a:extLst>
          </p:cNvPr>
          <p:cNvSpPr/>
          <p:nvPr/>
        </p:nvSpPr>
        <p:spPr>
          <a:xfrm>
            <a:off x="14611351" y="5154812"/>
            <a:ext cx="3315146" cy="830997"/>
          </a:xfrm>
          <a:prstGeom prst="rect">
            <a:avLst/>
          </a:prstGeom>
          <a:noFill/>
        </p:spPr>
        <p:txBody>
          <a:bodyPr wrap="square" lIns="91440" tIns="45720" rIns="91440" bIns="45720">
            <a:spAutoFit/>
          </a:bodyPr>
          <a:lstStyle/>
          <a:p>
            <a:pPr algn="r"/>
            <a:r>
              <a:rPr lang="vi-VN" sz="4800">
                <a:ln w="0"/>
              </a:rPr>
              <a:t>không gian</a:t>
            </a:r>
          </a:p>
        </p:txBody>
      </p:sp>
      <p:sp>
        <p:nvSpPr>
          <p:cNvPr id="58" name="Hình chữ nhật: Góc Tròn 57">
            <a:extLst>
              <a:ext uri="{FF2B5EF4-FFF2-40B4-BE49-F238E27FC236}">
                <a16:creationId xmlns="" xmlns:a16="http://schemas.microsoft.com/office/drawing/2014/main" id="{8B3ADCD1-75F3-38C3-40CF-6AE65FC00A04}"/>
              </a:ext>
            </a:extLst>
          </p:cNvPr>
          <p:cNvSpPr/>
          <p:nvPr/>
        </p:nvSpPr>
        <p:spPr>
          <a:xfrm>
            <a:off x="3367129" y="4072770"/>
            <a:ext cx="2725208"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1" name="Hình ảnh 60">
            <a:extLst>
              <a:ext uri="{FF2B5EF4-FFF2-40B4-BE49-F238E27FC236}">
                <a16:creationId xmlns="" xmlns:a16="http://schemas.microsoft.com/office/drawing/2014/main" id="{1B4F8DF1-3959-783F-5D6E-D86B886C81F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61181" y="5827560"/>
            <a:ext cx="2402911" cy="1601940"/>
          </a:xfrm>
          <a:prstGeom prst="rect">
            <a:avLst/>
          </a:prstGeom>
        </p:spPr>
      </p:pic>
      <p:sp>
        <p:nvSpPr>
          <p:cNvPr id="62" name="Hình chữ nhật 61">
            <a:extLst>
              <a:ext uri="{FF2B5EF4-FFF2-40B4-BE49-F238E27FC236}">
                <a16:creationId xmlns="" xmlns:a16="http://schemas.microsoft.com/office/drawing/2014/main" id="{D37170F3-5EE4-21ED-F631-24A66AFA44C9}"/>
              </a:ext>
            </a:extLst>
          </p:cNvPr>
          <p:cNvSpPr/>
          <p:nvPr/>
        </p:nvSpPr>
        <p:spPr>
          <a:xfrm>
            <a:off x="9372600" y="7363457"/>
            <a:ext cx="3168554" cy="830997"/>
          </a:xfrm>
          <a:prstGeom prst="rect">
            <a:avLst/>
          </a:prstGeom>
          <a:noFill/>
        </p:spPr>
        <p:txBody>
          <a:bodyPr wrap="square" lIns="91440" tIns="45720" rIns="91440" bIns="45720">
            <a:spAutoFit/>
          </a:bodyPr>
          <a:lstStyle/>
          <a:p>
            <a:r>
              <a:rPr lang="vi-VN" sz="4800">
                <a:ln w="0"/>
              </a:rPr>
              <a:t>mùi hương</a:t>
            </a:r>
          </a:p>
        </p:txBody>
      </p:sp>
      <p:sp>
        <p:nvSpPr>
          <p:cNvPr id="63" name="Hình chữ nhật: Góc Tròn 62">
            <a:extLst>
              <a:ext uri="{FF2B5EF4-FFF2-40B4-BE49-F238E27FC236}">
                <a16:creationId xmlns="" xmlns:a16="http://schemas.microsoft.com/office/drawing/2014/main" id="{37B0C79A-D428-0257-BAA9-6190A33F1630}"/>
              </a:ext>
            </a:extLst>
          </p:cNvPr>
          <p:cNvSpPr/>
          <p:nvPr/>
        </p:nvSpPr>
        <p:spPr>
          <a:xfrm>
            <a:off x="7620000" y="4072770"/>
            <a:ext cx="1189762"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4" name="Hình chữ nhật: Góc Tròn 1023">
            <a:extLst>
              <a:ext uri="{FF2B5EF4-FFF2-40B4-BE49-F238E27FC236}">
                <a16:creationId xmlns="" xmlns:a16="http://schemas.microsoft.com/office/drawing/2014/main" id="{3BFB85F2-9287-5C03-5D39-7019E8279FC7}"/>
              </a:ext>
            </a:extLst>
          </p:cNvPr>
          <p:cNvSpPr/>
          <p:nvPr/>
        </p:nvSpPr>
        <p:spPr>
          <a:xfrm>
            <a:off x="452781" y="4730502"/>
            <a:ext cx="1189762"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40" name="Picture 16">
            <a:extLst>
              <a:ext uri="{FF2B5EF4-FFF2-40B4-BE49-F238E27FC236}">
                <a16:creationId xmlns="" xmlns:a16="http://schemas.microsoft.com/office/drawing/2014/main" id="{F9965C1D-E2E6-8FB5-3EA9-110841C671D5}"/>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9028"/>
          <a:stretch/>
        </p:blipFill>
        <p:spPr bwMode="auto">
          <a:xfrm>
            <a:off x="12432983" y="5904717"/>
            <a:ext cx="2107501" cy="1540657"/>
          </a:xfrm>
          <a:prstGeom prst="rect">
            <a:avLst/>
          </a:prstGeom>
          <a:noFill/>
          <a:extLst>
            <a:ext uri="{909E8E84-426E-40DD-AFC4-6F175D3DCCD1}">
              <a14:hiddenFill xmlns:a14="http://schemas.microsoft.com/office/drawing/2010/main">
                <a:solidFill>
                  <a:srgbClr val="FFFFFF"/>
                </a:solidFill>
              </a14:hiddenFill>
            </a:ext>
          </a:extLst>
        </p:spPr>
      </p:pic>
      <p:sp>
        <p:nvSpPr>
          <p:cNvPr id="1025" name="Hình chữ nhật 1024">
            <a:extLst>
              <a:ext uri="{FF2B5EF4-FFF2-40B4-BE49-F238E27FC236}">
                <a16:creationId xmlns="" xmlns:a16="http://schemas.microsoft.com/office/drawing/2014/main" id="{149551DE-28E4-52BD-FDCF-438F8AB1DC9B}"/>
              </a:ext>
            </a:extLst>
          </p:cNvPr>
          <p:cNvSpPr/>
          <p:nvPr/>
        </p:nvSpPr>
        <p:spPr>
          <a:xfrm>
            <a:off x="12542295" y="7354297"/>
            <a:ext cx="3168554" cy="830997"/>
          </a:xfrm>
          <a:prstGeom prst="rect">
            <a:avLst/>
          </a:prstGeom>
          <a:noFill/>
        </p:spPr>
        <p:txBody>
          <a:bodyPr wrap="square" lIns="91440" tIns="45720" rIns="91440" bIns="45720">
            <a:spAutoFit/>
          </a:bodyPr>
          <a:lstStyle/>
          <a:p>
            <a:r>
              <a:rPr lang="vi-VN" sz="4800">
                <a:ln w="0"/>
              </a:rPr>
              <a:t>bông súng</a:t>
            </a:r>
          </a:p>
        </p:txBody>
      </p:sp>
      <p:pic>
        <p:nvPicPr>
          <p:cNvPr id="1042" name="Picture 18" descr="Cata Con Ếch Ao Đầm - Miễn Phí vector hình ảnh trên Pixabay">
            <a:extLst>
              <a:ext uri="{FF2B5EF4-FFF2-40B4-BE49-F238E27FC236}">
                <a16:creationId xmlns="" xmlns:a16="http://schemas.microsoft.com/office/drawing/2014/main" id="{17CCB106-F1B5-59D7-8E0C-F94274E00790}"/>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8558" b="9345"/>
          <a:stretch/>
        </p:blipFill>
        <p:spPr bwMode="auto">
          <a:xfrm>
            <a:off x="15090757" y="5985809"/>
            <a:ext cx="2621717" cy="1573865"/>
          </a:xfrm>
          <a:prstGeom prst="rect">
            <a:avLst/>
          </a:prstGeom>
          <a:noFill/>
          <a:extLst>
            <a:ext uri="{909E8E84-426E-40DD-AFC4-6F175D3DCCD1}">
              <a14:hiddenFill xmlns:a14="http://schemas.microsoft.com/office/drawing/2010/main">
                <a:solidFill>
                  <a:srgbClr val="FFFFFF"/>
                </a:solidFill>
              </a14:hiddenFill>
            </a:ext>
          </a:extLst>
        </p:spPr>
      </p:pic>
      <p:sp>
        <p:nvSpPr>
          <p:cNvPr id="1027" name="Hình chữ nhật 1026">
            <a:extLst>
              <a:ext uri="{FF2B5EF4-FFF2-40B4-BE49-F238E27FC236}">
                <a16:creationId xmlns="" xmlns:a16="http://schemas.microsoft.com/office/drawing/2014/main" id="{05941681-674F-8749-A45E-FA12C06E129E}"/>
              </a:ext>
            </a:extLst>
          </p:cNvPr>
          <p:cNvSpPr/>
          <p:nvPr/>
        </p:nvSpPr>
        <p:spPr>
          <a:xfrm>
            <a:off x="16249688" y="7363457"/>
            <a:ext cx="1165401" cy="830997"/>
          </a:xfrm>
          <a:prstGeom prst="rect">
            <a:avLst/>
          </a:prstGeom>
          <a:noFill/>
        </p:spPr>
        <p:txBody>
          <a:bodyPr wrap="square" lIns="91440" tIns="45720" rIns="91440" bIns="45720">
            <a:spAutoFit/>
          </a:bodyPr>
          <a:lstStyle/>
          <a:p>
            <a:r>
              <a:rPr lang="vi-VN" sz="4800">
                <a:ln w="0"/>
              </a:rPr>
              <a:t>đìa</a:t>
            </a:r>
          </a:p>
        </p:txBody>
      </p:sp>
      <p:sp>
        <p:nvSpPr>
          <p:cNvPr id="1029" name="Hình chữ nhật: Góc Tròn 1028">
            <a:extLst>
              <a:ext uri="{FF2B5EF4-FFF2-40B4-BE49-F238E27FC236}">
                <a16:creationId xmlns="" xmlns:a16="http://schemas.microsoft.com/office/drawing/2014/main" id="{2472AAE7-3FBE-7BE7-8CF3-8EC73FD7D70C}"/>
              </a:ext>
            </a:extLst>
          </p:cNvPr>
          <p:cNvSpPr/>
          <p:nvPr/>
        </p:nvSpPr>
        <p:spPr>
          <a:xfrm>
            <a:off x="3802229" y="4730502"/>
            <a:ext cx="754661"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1" name="Hình chữ nhật: Góc Tròn 1030">
            <a:extLst>
              <a:ext uri="{FF2B5EF4-FFF2-40B4-BE49-F238E27FC236}">
                <a16:creationId xmlns="" xmlns:a16="http://schemas.microsoft.com/office/drawing/2014/main" id="{98639476-59AC-AB5E-6B66-CB09463EEC33}"/>
              </a:ext>
            </a:extLst>
          </p:cNvPr>
          <p:cNvSpPr/>
          <p:nvPr/>
        </p:nvSpPr>
        <p:spPr>
          <a:xfrm>
            <a:off x="4784546" y="4730502"/>
            <a:ext cx="1189762"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44" name="Picture 20">
            <a:extLst>
              <a:ext uri="{FF2B5EF4-FFF2-40B4-BE49-F238E27FC236}">
                <a16:creationId xmlns="" xmlns:a16="http://schemas.microsoft.com/office/drawing/2014/main" id="{6D7017C5-CBBB-2BFB-2AFA-7C17B1B5CC94}"/>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924" r="45705"/>
          <a:stretch/>
        </p:blipFill>
        <p:spPr bwMode="auto">
          <a:xfrm>
            <a:off x="9711918" y="7838921"/>
            <a:ext cx="1880715" cy="1764960"/>
          </a:xfrm>
          <a:prstGeom prst="rect">
            <a:avLst/>
          </a:prstGeom>
          <a:noFill/>
          <a:extLst>
            <a:ext uri="{909E8E84-426E-40DD-AFC4-6F175D3DCCD1}">
              <a14:hiddenFill xmlns:a14="http://schemas.microsoft.com/office/drawing/2010/main">
                <a:solidFill>
                  <a:srgbClr val="FFFFFF"/>
                </a:solidFill>
              </a14:hiddenFill>
            </a:ext>
          </a:extLst>
        </p:spPr>
      </p:pic>
      <p:sp>
        <p:nvSpPr>
          <p:cNvPr id="1033" name="Hình chữ nhật 1032">
            <a:extLst>
              <a:ext uri="{FF2B5EF4-FFF2-40B4-BE49-F238E27FC236}">
                <a16:creationId xmlns="" xmlns:a16="http://schemas.microsoft.com/office/drawing/2014/main" id="{C4F8A961-9ED7-9779-3893-B3AF78196895}"/>
              </a:ext>
            </a:extLst>
          </p:cNvPr>
          <p:cNvSpPr/>
          <p:nvPr/>
        </p:nvSpPr>
        <p:spPr>
          <a:xfrm>
            <a:off x="9915229" y="9145280"/>
            <a:ext cx="1752600" cy="830997"/>
          </a:xfrm>
          <a:prstGeom prst="rect">
            <a:avLst/>
          </a:prstGeom>
          <a:noFill/>
        </p:spPr>
        <p:txBody>
          <a:bodyPr wrap="square" lIns="91440" tIns="45720" rIns="91440" bIns="45720">
            <a:spAutoFit/>
          </a:bodyPr>
          <a:lstStyle/>
          <a:p>
            <a:r>
              <a:rPr lang="vi-VN" sz="4800">
                <a:ln w="0"/>
              </a:rPr>
              <a:t>tiếng</a:t>
            </a:r>
          </a:p>
        </p:txBody>
      </p:sp>
      <p:sp>
        <p:nvSpPr>
          <p:cNvPr id="1035" name="Hình chữ nhật: Góc Tròn 1034">
            <a:extLst>
              <a:ext uri="{FF2B5EF4-FFF2-40B4-BE49-F238E27FC236}">
                <a16:creationId xmlns="" xmlns:a16="http://schemas.microsoft.com/office/drawing/2014/main" id="{9295DD0E-F079-005B-1731-4278951638DC}"/>
              </a:ext>
            </a:extLst>
          </p:cNvPr>
          <p:cNvSpPr/>
          <p:nvPr/>
        </p:nvSpPr>
        <p:spPr>
          <a:xfrm>
            <a:off x="7108186" y="4730502"/>
            <a:ext cx="1654814"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48" name="Picture 24">
            <a:extLst>
              <a:ext uri="{FF2B5EF4-FFF2-40B4-BE49-F238E27FC236}">
                <a16:creationId xmlns="" xmlns:a16="http://schemas.microsoft.com/office/drawing/2014/main" id="{0D5315CE-EE2E-B8F3-C92E-34B91A48374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72762" y="7904264"/>
            <a:ext cx="2671417" cy="1394146"/>
          </a:xfrm>
          <a:prstGeom prst="rect">
            <a:avLst/>
          </a:prstGeom>
          <a:noFill/>
          <a:extLst>
            <a:ext uri="{909E8E84-426E-40DD-AFC4-6F175D3DCCD1}">
              <a14:hiddenFill xmlns:a14="http://schemas.microsoft.com/office/drawing/2010/main">
                <a:solidFill>
                  <a:srgbClr val="FFFFFF"/>
                </a:solidFill>
              </a14:hiddenFill>
            </a:ext>
          </a:extLst>
        </p:spPr>
      </p:pic>
      <p:sp>
        <p:nvSpPr>
          <p:cNvPr id="1039" name="Hình chữ nhật 1038">
            <a:extLst>
              <a:ext uri="{FF2B5EF4-FFF2-40B4-BE49-F238E27FC236}">
                <a16:creationId xmlns="" xmlns:a16="http://schemas.microsoft.com/office/drawing/2014/main" id="{F6B13361-D53C-01C2-1AE6-5DDDB9DCFF0D}"/>
              </a:ext>
            </a:extLst>
          </p:cNvPr>
          <p:cNvSpPr/>
          <p:nvPr/>
        </p:nvSpPr>
        <p:spPr>
          <a:xfrm>
            <a:off x="12220137" y="9180768"/>
            <a:ext cx="3168553" cy="830997"/>
          </a:xfrm>
          <a:prstGeom prst="rect">
            <a:avLst/>
          </a:prstGeom>
          <a:noFill/>
        </p:spPr>
        <p:txBody>
          <a:bodyPr wrap="square" lIns="91440" tIns="45720" rIns="91440" bIns="45720">
            <a:spAutoFit/>
          </a:bodyPr>
          <a:lstStyle/>
          <a:p>
            <a:r>
              <a:rPr lang="vi-VN" sz="4800">
                <a:ln w="0"/>
              </a:rPr>
              <a:t>chim tu hú</a:t>
            </a:r>
          </a:p>
        </p:txBody>
      </p:sp>
      <p:sp>
        <p:nvSpPr>
          <p:cNvPr id="1041" name="Hình chữ nhật: Góc Tròn 1040">
            <a:extLst>
              <a:ext uri="{FF2B5EF4-FFF2-40B4-BE49-F238E27FC236}">
                <a16:creationId xmlns="" xmlns:a16="http://schemas.microsoft.com/office/drawing/2014/main" id="{B324FB66-CC0A-E10D-6044-45A98878CF97}"/>
              </a:ext>
            </a:extLst>
          </p:cNvPr>
          <p:cNvSpPr/>
          <p:nvPr/>
        </p:nvSpPr>
        <p:spPr>
          <a:xfrm>
            <a:off x="439961" y="5396717"/>
            <a:ext cx="703039" cy="596852"/>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3" name="Hình chữ nhật: Góc Tròn 1042">
            <a:extLst>
              <a:ext uri="{FF2B5EF4-FFF2-40B4-BE49-F238E27FC236}">
                <a16:creationId xmlns="" xmlns:a16="http://schemas.microsoft.com/office/drawing/2014/main" id="{EE73E465-DA87-65CF-CC74-FA349FE97C0F}"/>
              </a:ext>
            </a:extLst>
          </p:cNvPr>
          <p:cNvSpPr/>
          <p:nvPr/>
        </p:nvSpPr>
        <p:spPr>
          <a:xfrm>
            <a:off x="2247530" y="5338407"/>
            <a:ext cx="859175" cy="596853"/>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52" name="Picture 28">
            <a:extLst>
              <a:ext uri="{FF2B5EF4-FFF2-40B4-BE49-F238E27FC236}">
                <a16:creationId xmlns="" xmlns:a16="http://schemas.microsoft.com/office/drawing/2014/main" id="{0C4A7360-8E3C-0614-6623-53E1CDDA3AC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07740" y="7629939"/>
            <a:ext cx="2357445" cy="2004935"/>
          </a:xfrm>
          <a:prstGeom prst="rect">
            <a:avLst/>
          </a:prstGeom>
          <a:noFill/>
          <a:extLst>
            <a:ext uri="{909E8E84-426E-40DD-AFC4-6F175D3DCCD1}">
              <a14:hiddenFill xmlns:a14="http://schemas.microsoft.com/office/drawing/2010/main">
                <a:solidFill>
                  <a:srgbClr val="FFFFFF"/>
                </a:solidFill>
              </a14:hiddenFill>
            </a:ext>
          </a:extLst>
        </p:spPr>
      </p:pic>
      <p:sp>
        <p:nvSpPr>
          <p:cNvPr id="1047" name="Hình chữ nhật 1046">
            <a:extLst>
              <a:ext uri="{FF2B5EF4-FFF2-40B4-BE49-F238E27FC236}">
                <a16:creationId xmlns="" xmlns:a16="http://schemas.microsoft.com/office/drawing/2014/main" id="{997990CD-FE79-0461-06F2-93723C5C684A}"/>
              </a:ext>
            </a:extLst>
          </p:cNvPr>
          <p:cNvSpPr/>
          <p:nvPr/>
        </p:nvSpPr>
        <p:spPr>
          <a:xfrm>
            <a:off x="15961023" y="9180768"/>
            <a:ext cx="1323495" cy="830997"/>
          </a:xfrm>
          <a:prstGeom prst="rect">
            <a:avLst/>
          </a:prstGeom>
          <a:noFill/>
        </p:spPr>
        <p:txBody>
          <a:bodyPr wrap="square" lIns="91440" tIns="45720" rIns="91440" bIns="45720">
            <a:spAutoFit/>
          </a:bodyPr>
          <a:lstStyle/>
          <a:p>
            <a:r>
              <a:rPr lang="vi-VN" sz="4800">
                <a:ln w="0"/>
              </a:rPr>
              <a:t>bầy</a:t>
            </a:r>
          </a:p>
        </p:txBody>
      </p:sp>
    </p:spTree>
    <p:extLst>
      <p:ext uri="{BB962C8B-B14F-4D97-AF65-F5344CB8AC3E}">
        <p14:creationId xmlns:p14="http://schemas.microsoft.com/office/powerpoint/2010/main" val="2138884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wipe(left)">
                                      <p:cBhvr>
                                        <p:cTn id="11" dur="500"/>
                                        <p:tgtEl>
                                          <p:spTgt spid="28">
                                            <p:txEl>
                                              <p:pRg st="0" end="0"/>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48">
                                            <p:txEl>
                                              <p:pRg st="0" end="0"/>
                                            </p:txEl>
                                          </p:spTgt>
                                        </p:tgtEl>
                                        <p:attrNameLst>
                                          <p:attrName>style.visibility</p:attrName>
                                        </p:attrNameLst>
                                      </p:cBhvr>
                                      <p:to>
                                        <p:strVal val="visible"/>
                                      </p:to>
                                    </p:set>
                                    <p:animEffect transition="in" filter="wipe(left)">
                                      <p:cBhvr>
                                        <p:cTn id="26" dur="500"/>
                                        <p:tgtEl>
                                          <p:spTgt spid="48">
                                            <p:txEl>
                                              <p:pRg st="0" end="0"/>
                                            </p:txEl>
                                          </p:spTgt>
                                        </p:tgtEl>
                                      </p:cBhvr>
                                    </p:animEffect>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1000"/>
                                        <p:tgtEl>
                                          <p:spTgt spid="1028"/>
                                        </p:tgtEl>
                                      </p:cBhvr>
                                    </p:animEffect>
                                    <p:anim calcmode="lin" valueType="num">
                                      <p:cBhvr>
                                        <p:cTn id="31" dur="1000" fill="hold"/>
                                        <p:tgtEl>
                                          <p:spTgt spid="1028"/>
                                        </p:tgtEl>
                                        <p:attrNameLst>
                                          <p:attrName>ppt_x</p:attrName>
                                        </p:attrNameLst>
                                      </p:cBhvr>
                                      <p:tavLst>
                                        <p:tav tm="0">
                                          <p:val>
                                            <p:strVal val="#ppt_x"/>
                                          </p:val>
                                        </p:tav>
                                        <p:tav tm="100000">
                                          <p:val>
                                            <p:strVal val="#ppt_x"/>
                                          </p:val>
                                        </p:tav>
                                      </p:tavLst>
                                    </p:anim>
                                    <p:anim calcmode="lin" valueType="num">
                                      <p:cBhvr>
                                        <p:cTn id="32"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49">
                                            <p:txEl>
                                              <p:pRg st="0" end="0"/>
                                            </p:txEl>
                                          </p:spTgt>
                                        </p:tgtEl>
                                        <p:attrNameLst>
                                          <p:attrName>style.visibility</p:attrName>
                                        </p:attrNameLst>
                                      </p:cBhvr>
                                      <p:to>
                                        <p:strVal val="visible"/>
                                      </p:to>
                                    </p:set>
                                    <p:animEffect transition="in" filter="wipe(left)">
                                      <p:cBhvr>
                                        <p:cTn id="41" dur="500"/>
                                        <p:tgtEl>
                                          <p:spTgt spid="49">
                                            <p:txEl>
                                              <p:pRg st="0" end="0"/>
                                            </p:txEl>
                                          </p:spTgt>
                                        </p:tgtEl>
                                      </p:cBhvr>
                                    </p:animEffect>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1030"/>
                                        </p:tgtEl>
                                        <p:attrNameLst>
                                          <p:attrName>style.visibility</p:attrName>
                                        </p:attrNameLst>
                                      </p:cBhvr>
                                      <p:to>
                                        <p:strVal val="visible"/>
                                      </p:to>
                                    </p:set>
                                    <p:animEffect transition="in" filter="fade">
                                      <p:cBhvr>
                                        <p:cTn id="45" dur="1000"/>
                                        <p:tgtEl>
                                          <p:spTgt spid="1030"/>
                                        </p:tgtEl>
                                      </p:cBhvr>
                                    </p:animEffect>
                                    <p:anim calcmode="lin" valueType="num">
                                      <p:cBhvr>
                                        <p:cTn id="46" dur="1000" fill="hold"/>
                                        <p:tgtEl>
                                          <p:spTgt spid="1030"/>
                                        </p:tgtEl>
                                        <p:attrNameLst>
                                          <p:attrName>ppt_x</p:attrName>
                                        </p:attrNameLst>
                                      </p:cBhvr>
                                      <p:tavLst>
                                        <p:tav tm="0">
                                          <p:val>
                                            <p:strVal val="#ppt_x"/>
                                          </p:val>
                                        </p:tav>
                                        <p:tav tm="100000">
                                          <p:val>
                                            <p:strVal val="#ppt_x"/>
                                          </p:val>
                                        </p:tav>
                                      </p:tavLst>
                                    </p:anim>
                                    <p:anim calcmode="lin" valueType="num">
                                      <p:cBhvr>
                                        <p:cTn id="47"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54">
                                            <p:txEl>
                                              <p:pRg st="0" end="0"/>
                                            </p:txEl>
                                          </p:spTgt>
                                        </p:tgtEl>
                                        <p:attrNameLst>
                                          <p:attrName>style.visibility</p:attrName>
                                        </p:attrNameLst>
                                      </p:cBhvr>
                                      <p:to>
                                        <p:strVal val="visible"/>
                                      </p:to>
                                    </p:set>
                                    <p:animEffect transition="in" filter="wipe(left)">
                                      <p:cBhvr>
                                        <p:cTn id="56" dur="500"/>
                                        <p:tgtEl>
                                          <p:spTgt spid="54">
                                            <p:txEl>
                                              <p:pRg st="0" end="0"/>
                                            </p:txEl>
                                          </p:spTgt>
                                        </p:tgtEl>
                                      </p:cBhvr>
                                    </p:animEffect>
                                  </p:childTnLst>
                                </p:cTn>
                              </p:par>
                            </p:childTnLst>
                          </p:cTn>
                        </p:par>
                        <p:par>
                          <p:cTn id="57" fill="hold">
                            <p:stCondLst>
                              <p:cond delay="1000"/>
                            </p:stCondLst>
                            <p:childTnLst>
                              <p:par>
                                <p:cTn id="58" presetID="42" presetClass="entr" presetSubtype="0" fill="hold" nodeType="afterEffect">
                                  <p:stCondLst>
                                    <p:cond delay="0"/>
                                  </p:stCondLst>
                                  <p:childTnLst>
                                    <p:set>
                                      <p:cBhvr>
                                        <p:cTn id="59" dur="1" fill="hold">
                                          <p:stCondLst>
                                            <p:cond delay="0"/>
                                          </p:stCondLst>
                                        </p:cTn>
                                        <p:tgtEl>
                                          <p:spTgt spid="1036"/>
                                        </p:tgtEl>
                                        <p:attrNameLst>
                                          <p:attrName>style.visibility</p:attrName>
                                        </p:attrNameLst>
                                      </p:cBhvr>
                                      <p:to>
                                        <p:strVal val="visible"/>
                                      </p:to>
                                    </p:set>
                                    <p:animEffect transition="in" filter="fade">
                                      <p:cBhvr>
                                        <p:cTn id="60" dur="1000"/>
                                        <p:tgtEl>
                                          <p:spTgt spid="1036"/>
                                        </p:tgtEl>
                                      </p:cBhvr>
                                    </p:animEffect>
                                    <p:anim calcmode="lin" valueType="num">
                                      <p:cBhvr>
                                        <p:cTn id="61" dur="1000" fill="hold"/>
                                        <p:tgtEl>
                                          <p:spTgt spid="1036"/>
                                        </p:tgtEl>
                                        <p:attrNameLst>
                                          <p:attrName>ppt_x</p:attrName>
                                        </p:attrNameLst>
                                      </p:cBhvr>
                                      <p:tavLst>
                                        <p:tav tm="0">
                                          <p:val>
                                            <p:strVal val="#ppt_x"/>
                                          </p:val>
                                        </p:tav>
                                        <p:tav tm="100000">
                                          <p:val>
                                            <p:strVal val="#ppt_x"/>
                                          </p:val>
                                        </p:tav>
                                      </p:tavLst>
                                    </p:anim>
                                    <p:anim calcmode="lin" valueType="num">
                                      <p:cBhvr>
                                        <p:cTn id="62"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52">
                                            <p:txEl>
                                              <p:pRg st="0" end="0"/>
                                            </p:txEl>
                                          </p:spTgt>
                                        </p:tgtEl>
                                        <p:attrNameLst>
                                          <p:attrName>style.visibility</p:attrName>
                                        </p:attrNameLst>
                                      </p:cBhvr>
                                      <p:to>
                                        <p:strVal val="visible"/>
                                      </p:to>
                                    </p:set>
                                    <p:animEffect transition="in" filter="wipe(left)">
                                      <p:cBhvr>
                                        <p:cTn id="71" dur="500"/>
                                        <p:tgtEl>
                                          <p:spTgt spid="52">
                                            <p:txEl>
                                              <p:pRg st="0" end="0"/>
                                            </p:txEl>
                                          </p:spTgt>
                                        </p:tgtEl>
                                      </p:cBhvr>
                                    </p:animEffect>
                                  </p:childTnLst>
                                </p:cTn>
                              </p:par>
                            </p:childTnLst>
                          </p:cTn>
                        </p:par>
                        <p:par>
                          <p:cTn id="72" fill="hold">
                            <p:stCondLst>
                              <p:cond delay="1000"/>
                            </p:stCondLst>
                            <p:childTnLst>
                              <p:par>
                                <p:cTn id="73" presetID="42" presetClass="entr" presetSubtype="0" fill="hold" nodeType="afterEffect">
                                  <p:stCondLst>
                                    <p:cond delay="0"/>
                                  </p:stCondLst>
                                  <p:childTnLst>
                                    <p:set>
                                      <p:cBhvr>
                                        <p:cTn id="74" dur="1" fill="hold">
                                          <p:stCondLst>
                                            <p:cond delay="0"/>
                                          </p:stCondLst>
                                        </p:cTn>
                                        <p:tgtEl>
                                          <p:spTgt spid="1034"/>
                                        </p:tgtEl>
                                        <p:attrNameLst>
                                          <p:attrName>style.visibility</p:attrName>
                                        </p:attrNameLst>
                                      </p:cBhvr>
                                      <p:to>
                                        <p:strVal val="visible"/>
                                      </p:to>
                                    </p:set>
                                    <p:animEffect transition="in" filter="fade">
                                      <p:cBhvr>
                                        <p:cTn id="75" dur="1000"/>
                                        <p:tgtEl>
                                          <p:spTgt spid="1034"/>
                                        </p:tgtEl>
                                      </p:cBhvr>
                                    </p:animEffect>
                                    <p:anim calcmode="lin" valueType="num">
                                      <p:cBhvr>
                                        <p:cTn id="76" dur="1000" fill="hold"/>
                                        <p:tgtEl>
                                          <p:spTgt spid="1034"/>
                                        </p:tgtEl>
                                        <p:attrNameLst>
                                          <p:attrName>ppt_x</p:attrName>
                                        </p:attrNameLst>
                                      </p:cBhvr>
                                      <p:tavLst>
                                        <p:tav tm="0">
                                          <p:val>
                                            <p:strVal val="#ppt_x"/>
                                          </p:val>
                                        </p:tav>
                                        <p:tav tm="100000">
                                          <p:val>
                                            <p:strVal val="#ppt_x"/>
                                          </p:val>
                                        </p:tav>
                                      </p:tavLst>
                                    </p:anim>
                                    <p:anim calcmode="lin" valueType="num">
                                      <p:cBhvr>
                                        <p:cTn id="77"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wipe(left)">
                                      <p:cBhvr>
                                        <p:cTn id="82" dur="500"/>
                                        <p:tgtEl>
                                          <p:spTgt spid="55"/>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wipe(left)">
                                      <p:cBhvr>
                                        <p:cTn id="86" dur="500"/>
                                        <p:tgtEl>
                                          <p:spTgt spid="56"/>
                                        </p:tgtEl>
                                      </p:cBhvr>
                                    </p:animEffect>
                                  </p:childTnLst>
                                </p:cTn>
                              </p:par>
                            </p:childTnLst>
                          </p:cTn>
                        </p:par>
                        <p:par>
                          <p:cTn id="87" fill="hold">
                            <p:stCondLst>
                              <p:cond delay="1000"/>
                            </p:stCondLst>
                            <p:childTnLst>
                              <p:par>
                                <p:cTn id="88" presetID="22" presetClass="entr" presetSubtype="8" fill="hold" nodeType="afterEffect">
                                  <p:stCondLst>
                                    <p:cond delay="0"/>
                                  </p:stCondLst>
                                  <p:childTnLst>
                                    <p:set>
                                      <p:cBhvr>
                                        <p:cTn id="89" dur="1" fill="hold">
                                          <p:stCondLst>
                                            <p:cond delay="0"/>
                                          </p:stCondLst>
                                        </p:cTn>
                                        <p:tgtEl>
                                          <p:spTgt spid="57">
                                            <p:txEl>
                                              <p:pRg st="0" end="0"/>
                                            </p:txEl>
                                          </p:spTgt>
                                        </p:tgtEl>
                                        <p:attrNameLst>
                                          <p:attrName>style.visibility</p:attrName>
                                        </p:attrNameLst>
                                      </p:cBhvr>
                                      <p:to>
                                        <p:strVal val="visible"/>
                                      </p:to>
                                    </p:set>
                                    <p:animEffect transition="in" filter="wipe(left)">
                                      <p:cBhvr>
                                        <p:cTn id="90" dur="500"/>
                                        <p:tgtEl>
                                          <p:spTgt spid="57">
                                            <p:txEl>
                                              <p:pRg st="0" end="0"/>
                                            </p:txEl>
                                          </p:spTgt>
                                        </p:tgtEl>
                                      </p:cBhvr>
                                    </p:animEffect>
                                  </p:childTnLst>
                                </p:cTn>
                              </p:par>
                            </p:childTnLst>
                          </p:cTn>
                        </p:par>
                        <p:par>
                          <p:cTn id="91" fill="hold">
                            <p:stCondLst>
                              <p:cond delay="1500"/>
                            </p:stCondLst>
                            <p:childTnLst>
                              <p:par>
                                <p:cTn id="92" presetID="42" presetClass="entr" presetSubtype="0" fill="hold" nodeType="afterEffect">
                                  <p:stCondLst>
                                    <p:cond delay="0"/>
                                  </p:stCondLst>
                                  <p:childTnLst>
                                    <p:set>
                                      <p:cBhvr>
                                        <p:cTn id="93" dur="1" fill="hold">
                                          <p:stCondLst>
                                            <p:cond delay="0"/>
                                          </p:stCondLst>
                                        </p:cTn>
                                        <p:tgtEl>
                                          <p:spTgt spid="1038"/>
                                        </p:tgtEl>
                                        <p:attrNameLst>
                                          <p:attrName>style.visibility</p:attrName>
                                        </p:attrNameLst>
                                      </p:cBhvr>
                                      <p:to>
                                        <p:strVal val="visible"/>
                                      </p:to>
                                    </p:set>
                                    <p:animEffect transition="in" filter="fade">
                                      <p:cBhvr>
                                        <p:cTn id="94" dur="1000"/>
                                        <p:tgtEl>
                                          <p:spTgt spid="1038"/>
                                        </p:tgtEl>
                                      </p:cBhvr>
                                    </p:animEffect>
                                    <p:anim calcmode="lin" valueType="num">
                                      <p:cBhvr>
                                        <p:cTn id="95" dur="1000" fill="hold"/>
                                        <p:tgtEl>
                                          <p:spTgt spid="1038"/>
                                        </p:tgtEl>
                                        <p:attrNameLst>
                                          <p:attrName>ppt_x</p:attrName>
                                        </p:attrNameLst>
                                      </p:cBhvr>
                                      <p:tavLst>
                                        <p:tav tm="0">
                                          <p:val>
                                            <p:strVal val="#ppt_x"/>
                                          </p:val>
                                        </p:tav>
                                        <p:tav tm="100000">
                                          <p:val>
                                            <p:strVal val="#ppt_x"/>
                                          </p:val>
                                        </p:tav>
                                      </p:tavLst>
                                    </p:anim>
                                    <p:anim calcmode="lin" valueType="num">
                                      <p:cBhvr>
                                        <p:cTn id="96"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left)">
                                      <p:cBhvr>
                                        <p:cTn id="101" dur="500"/>
                                        <p:tgtEl>
                                          <p:spTgt spid="58"/>
                                        </p:tgtEl>
                                      </p:cBhvr>
                                    </p:animEffect>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62">
                                            <p:txEl>
                                              <p:pRg st="0" end="0"/>
                                            </p:txEl>
                                          </p:spTgt>
                                        </p:tgtEl>
                                        <p:attrNameLst>
                                          <p:attrName>style.visibility</p:attrName>
                                        </p:attrNameLst>
                                      </p:cBhvr>
                                      <p:to>
                                        <p:strVal val="visible"/>
                                      </p:to>
                                    </p:set>
                                    <p:animEffect transition="in" filter="wipe(left)">
                                      <p:cBhvr>
                                        <p:cTn id="105" dur="500"/>
                                        <p:tgtEl>
                                          <p:spTgt spid="62">
                                            <p:txEl>
                                              <p:pRg st="0" end="0"/>
                                            </p:txEl>
                                          </p:spTgt>
                                        </p:tgtEl>
                                      </p:cBhvr>
                                    </p:animEffect>
                                  </p:childTnLst>
                                </p:cTn>
                              </p:par>
                            </p:childTnLst>
                          </p:cTn>
                        </p:par>
                        <p:par>
                          <p:cTn id="106" fill="hold">
                            <p:stCondLst>
                              <p:cond delay="1000"/>
                            </p:stCondLst>
                            <p:childTnLst>
                              <p:par>
                                <p:cTn id="107" presetID="42" presetClass="entr" presetSubtype="0" fill="hold" nodeType="afterEffect">
                                  <p:stCondLst>
                                    <p:cond delay="0"/>
                                  </p:stCondLst>
                                  <p:childTnLst>
                                    <p:set>
                                      <p:cBhvr>
                                        <p:cTn id="108" dur="1" fill="hold">
                                          <p:stCondLst>
                                            <p:cond delay="0"/>
                                          </p:stCondLst>
                                        </p:cTn>
                                        <p:tgtEl>
                                          <p:spTgt spid="61"/>
                                        </p:tgtEl>
                                        <p:attrNameLst>
                                          <p:attrName>style.visibility</p:attrName>
                                        </p:attrNameLst>
                                      </p:cBhvr>
                                      <p:to>
                                        <p:strVal val="visible"/>
                                      </p:to>
                                    </p:set>
                                    <p:animEffect transition="in" filter="fade">
                                      <p:cBhvr>
                                        <p:cTn id="109" dur="1000"/>
                                        <p:tgtEl>
                                          <p:spTgt spid="61"/>
                                        </p:tgtEl>
                                      </p:cBhvr>
                                    </p:animEffect>
                                    <p:anim calcmode="lin" valueType="num">
                                      <p:cBhvr>
                                        <p:cTn id="110" dur="1000" fill="hold"/>
                                        <p:tgtEl>
                                          <p:spTgt spid="61"/>
                                        </p:tgtEl>
                                        <p:attrNameLst>
                                          <p:attrName>ppt_x</p:attrName>
                                        </p:attrNameLst>
                                      </p:cBhvr>
                                      <p:tavLst>
                                        <p:tav tm="0">
                                          <p:val>
                                            <p:strVal val="#ppt_x"/>
                                          </p:val>
                                        </p:tav>
                                        <p:tav tm="100000">
                                          <p:val>
                                            <p:strVal val="#ppt_x"/>
                                          </p:val>
                                        </p:tav>
                                      </p:tavLst>
                                    </p:anim>
                                    <p:anim calcmode="lin" valueType="num">
                                      <p:cBhvr>
                                        <p:cTn id="11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wipe(left)">
                                      <p:cBhvr>
                                        <p:cTn id="116" dur="500"/>
                                        <p:tgtEl>
                                          <p:spTgt spid="63"/>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1024"/>
                                        </p:tgtEl>
                                        <p:attrNameLst>
                                          <p:attrName>style.visibility</p:attrName>
                                        </p:attrNameLst>
                                      </p:cBhvr>
                                      <p:to>
                                        <p:strVal val="visible"/>
                                      </p:to>
                                    </p:set>
                                    <p:animEffect transition="in" filter="wipe(left)">
                                      <p:cBhvr>
                                        <p:cTn id="120" dur="500"/>
                                        <p:tgtEl>
                                          <p:spTgt spid="1024"/>
                                        </p:tgtEl>
                                      </p:cBhvr>
                                    </p:animEffect>
                                  </p:childTnLst>
                                </p:cTn>
                              </p:par>
                            </p:childTnLst>
                          </p:cTn>
                        </p:par>
                        <p:par>
                          <p:cTn id="121" fill="hold">
                            <p:stCondLst>
                              <p:cond delay="1000"/>
                            </p:stCondLst>
                            <p:childTnLst>
                              <p:par>
                                <p:cTn id="122" presetID="22" presetClass="entr" presetSubtype="8" fill="hold" nodeType="afterEffect">
                                  <p:stCondLst>
                                    <p:cond delay="0"/>
                                  </p:stCondLst>
                                  <p:childTnLst>
                                    <p:set>
                                      <p:cBhvr>
                                        <p:cTn id="123" dur="1" fill="hold">
                                          <p:stCondLst>
                                            <p:cond delay="0"/>
                                          </p:stCondLst>
                                        </p:cTn>
                                        <p:tgtEl>
                                          <p:spTgt spid="1025">
                                            <p:txEl>
                                              <p:pRg st="0" end="0"/>
                                            </p:txEl>
                                          </p:spTgt>
                                        </p:tgtEl>
                                        <p:attrNameLst>
                                          <p:attrName>style.visibility</p:attrName>
                                        </p:attrNameLst>
                                      </p:cBhvr>
                                      <p:to>
                                        <p:strVal val="visible"/>
                                      </p:to>
                                    </p:set>
                                    <p:animEffect transition="in" filter="wipe(left)">
                                      <p:cBhvr>
                                        <p:cTn id="124" dur="500"/>
                                        <p:tgtEl>
                                          <p:spTgt spid="1025">
                                            <p:txEl>
                                              <p:pRg st="0" end="0"/>
                                            </p:txEl>
                                          </p:spTgt>
                                        </p:tgtEl>
                                      </p:cBhvr>
                                    </p:animEffect>
                                  </p:childTnLst>
                                </p:cTn>
                              </p:par>
                            </p:childTnLst>
                          </p:cTn>
                        </p:par>
                        <p:par>
                          <p:cTn id="125" fill="hold">
                            <p:stCondLst>
                              <p:cond delay="1500"/>
                            </p:stCondLst>
                            <p:childTnLst>
                              <p:par>
                                <p:cTn id="126" presetID="42" presetClass="entr" presetSubtype="0" fill="hold" nodeType="afterEffect">
                                  <p:stCondLst>
                                    <p:cond delay="0"/>
                                  </p:stCondLst>
                                  <p:childTnLst>
                                    <p:set>
                                      <p:cBhvr>
                                        <p:cTn id="127" dur="1" fill="hold">
                                          <p:stCondLst>
                                            <p:cond delay="0"/>
                                          </p:stCondLst>
                                        </p:cTn>
                                        <p:tgtEl>
                                          <p:spTgt spid="1040"/>
                                        </p:tgtEl>
                                        <p:attrNameLst>
                                          <p:attrName>style.visibility</p:attrName>
                                        </p:attrNameLst>
                                      </p:cBhvr>
                                      <p:to>
                                        <p:strVal val="visible"/>
                                      </p:to>
                                    </p:set>
                                    <p:animEffect transition="in" filter="fade">
                                      <p:cBhvr>
                                        <p:cTn id="128" dur="1000"/>
                                        <p:tgtEl>
                                          <p:spTgt spid="1040"/>
                                        </p:tgtEl>
                                      </p:cBhvr>
                                    </p:animEffect>
                                    <p:anim calcmode="lin" valueType="num">
                                      <p:cBhvr>
                                        <p:cTn id="129" dur="1000" fill="hold"/>
                                        <p:tgtEl>
                                          <p:spTgt spid="1040"/>
                                        </p:tgtEl>
                                        <p:attrNameLst>
                                          <p:attrName>ppt_x</p:attrName>
                                        </p:attrNameLst>
                                      </p:cBhvr>
                                      <p:tavLst>
                                        <p:tav tm="0">
                                          <p:val>
                                            <p:strVal val="#ppt_x"/>
                                          </p:val>
                                        </p:tav>
                                        <p:tav tm="100000">
                                          <p:val>
                                            <p:strVal val="#ppt_x"/>
                                          </p:val>
                                        </p:tav>
                                      </p:tavLst>
                                    </p:anim>
                                    <p:anim calcmode="lin" valueType="num">
                                      <p:cBhvr>
                                        <p:cTn id="130" dur="1000" fill="hold"/>
                                        <p:tgtEl>
                                          <p:spTgt spid="1040"/>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1029"/>
                                        </p:tgtEl>
                                        <p:attrNameLst>
                                          <p:attrName>style.visibility</p:attrName>
                                        </p:attrNameLst>
                                      </p:cBhvr>
                                      <p:to>
                                        <p:strVal val="visible"/>
                                      </p:to>
                                    </p:set>
                                    <p:animEffect transition="in" filter="wipe(left)">
                                      <p:cBhvr>
                                        <p:cTn id="135" dur="500"/>
                                        <p:tgtEl>
                                          <p:spTgt spid="1029"/>
                                        </p:tgtEl>
                                      </p:cBhvr>
                                    </p:animEffect>
                                  </p:childTnLst>
                                </p:cTn>
                              </p:par>
                            </p:childTnLst>
                          </p:cTn>
                        </p:par>
                        <p:par>
                          <p:cTn id="136" fill="hold">
                            <p:stCondLst>
                              <p:cond delay="500"/>
                            </p:stCondLst>
                            <p:childTnLst>
                              <p:par>
                                <p:cTn id="137" presetID="22" presetClass="entr" presetSubtype="8" fill="hold" nodeType="afterEffect">
                                  <p:stCondLst>
                                    <p:cond delay="0"/>
                                  </p:stCondLst>
                                  <p:childTnLst>
                                    <p:set>
                                      <p:cBhvr>
                                        <p:cTn id="138" dur="1" fill="hold">
                                          <p:stCondLst>
                                            <p:cond delay="0"/>
                                          </p:stCondLst>
                                        </p:cTn>
                                        <p:tgtEl>
                                          <p:spTgt spid="1027">
                                            <p:txEl>
                                              <p:pRg st="0" end="0"/>
                                            </p:txEl>
                                          </p:spTgt>
                                        </p:tgtEl>
                                        <p:attrNameLst>
                                          <p:attrName>style.visibility</p:attrName>
                                        </p:attrNameLst>
                                      </p:cBhvr>
                                      <p:to>
                                        <p:strVal val="visible"/>
                                      </p:to>
                                    </p:set>
                                    <p:animEffect transition="in" filter="wipe(left)">
                                      <p:cBhvr>
                                        <p:cTn id="139" dur="500"/>
                                        <p:tgtEl>
                                          <p:spTgt spid="1027">
                                            <p:txEl>
                                              <p:pRg st="0" end="0"/>
                                            </p:txEl>
                                          </p:spTgt>
                                        </p:tgtEl>
                                      </p:cBhvr>
                                    </p:animEffect>
                                  </p:childTnLst>
                                </p:cTn>
                              </p:par>
                            </p:childTnLst>
                          </p:cTn>
                        </p:par>
                        <p:par>
                          <p:cTn id="140" fill="hold">
                            <p:stCondLst>
                              <p:cond delay="1000"/>
                            </p:stCondLst>
                            <p:childTnLst>
                              <p:par>
                                <p:cTn id="141" presetID="42" presetClass="entr" presetSubtype="0" fill="hold" nodeType="afterEffect">
                                  <p:stCondLst>
                                    <p:cond delay="0"/>
                                  </p:stCondLst>
                                  <p:childTnLst>
                                    <p:set>
                                      <p:cBhvr>
                                        <p:cTn id="142" dur="1" fill="hold">
                                          <p:stCondLst>
                                            <p:cond delay="0"/>
                                          </p:stCondLst>
                                        </p:cTn>
                                        <p:tgtEl>
                                          <p:spTgt spid="1042"/>
                                        </p:tgtEl>
                                        <p:attrNameLst>
                                          <p:attrName>style.visibility</p:attrName>
                                        </p:attrNameLst>
                                      </p:cBhvr>
                                      <p:to>
                                        <p:strVal val="visible"/>
                                      </p:to>
                                    </p:set>
                                    <p:animEffect transition="in" filter="fade">
                                      <p:cBhvr>
                                        <p:cTn id="143" dur="1000"/>
                                        <p:tgtEl>
                                          <p:spTgt spid="1042"/>
                                        </p:tgtEl>
                                      </p:cBhvr>
                                    </p:animEffect>
                                    <p:anim calcmode="lin" valueType="num">
                                      <p:cBhvr>
                                        <p:cTn id="144" dur="1000" fill="hold"/>
                                        <p:tgtEl>
                                          <p:spTgt spid="1042"/>
                                        </p:tgtEl>
                                        <p:attrNameLst>
                                          <p:attrName>ppt_x</p:attrName>
                                        </p:attrNameLst>
                                      </p:cBhvr>
                                      <p:tavLst>
                                        <p:tav tm="0">
                                          <p:val>
                                            <p:strVal val="#ppt_x"/>
                                          </p:val>
                                        </p:tav>
                                        <p:tav tm="100000">
                                          <p:val>
                                            <p:strVal val="#ppt_x"/>
                                          </p:val>
                                        </p:tav>
                                      </p:tavLst>
                                    </p:anim>
                                    <p:anim calcmode="lin" valueType="num">
                                      <p:cBhvr>
                                        <p:cTn id="145" dur="1000" fill="hold"/>
                                        <p:tgtEl>
                                          <p:spTgt spid="1042"/>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1031"/>
                                        </p:tgtEl>
                                        <p:attrNameLst>
                                          <p:attrName>style.visibility</p:attrName>
                                        </p:attrNameLst>
                                      </p:cBhvr>
                                      <p:to>
                                        <p:strVal val="visible"/>
                                      </p:to>
                                    </p:set>
                                    <p:animEffect transition="in" filter="wipe(left)">
                                      <p:cBhvr>
                                        <p:cTn id="150" dur="500"/>
                                        <p:tgtEl>
                                          <p:spTgt spid="1031"/>
                                        </p:tgtEl>
                                      </p:cBhvr>
                                    </p:animEffect>
                                  </p:childTnLst>
                                </p:cTn>
                              </p:par>
                            </p:childTnLst>
                          </p:cTn>
                        </p:par>
                        <p:par>
                          <p:cTn id="151" fill="hold">
                            <p:stCondLst>
                              <p:cond delay="500"/>
                            </p:stCondLst>
                            <p:childTnLst>
                              <p:par>
                                <p:cTn id="152" presetID="22" presetClass="entr" presetSubtype="8" fill="hold" nodeType="afterEffect">
                                  <p:stCondLst>
                                    <p:cond delay="0"/>
                                  </p:stCondLst>
                                  <p:childTnLst>
                                    <p:set>
                                      <p:cBhvr>
                                        <p:cTn id="153" dur="1" fill="hold">
                                          <p:stCondLst>
                                            <p:cond delay="0"/>
                                          </p:stCondLst>
                                        </p:cTn>
                                        <p:tgtEl>
                                          <p:spTgt spid="1033">
                                            <p:txEl>
                                              <p:pRg st="0" end="0"/>
                                            </p:txEl>
                                          </p:spTgt>
                                        </p:tgtEl>
                                        <p:attrNameLst>
                                          <p:attrName>style.visibility</p:attrName>
                                        </p:attrNameLst>
                                      </p:cBhvr>
                                      <p:to>
                                        <p:strVal val="visible"/>
                                      </p:to>
                                    </p:set>
                                    <p:animEffect transition="in" filter="wipe(left)">
                                      <p:cBhvr>
                                        <p:cTn id="154" dur="500"/>
                                        <p:tgtEl>
                                          <p:spTgt spid="1033">
                                            <p:txEl>
                                              <p:pRg st="0" end="0"/>
                                            </p:txEl>
                                          </p:spTgt>
                                        </p:tgtEl>
                                      </p:cBhvr>
                                    </p:animEffect>
                                  </p:childTnLst>
                                </p:cTn>
                              </p:par>
                            </p:childTnLst>
                          </p:cTn>
                        </p:par>
                        <p:par>
                          <p:cTn id="155" fill="hold">
                            <p:stCondLst>
                              <p:cond delay="1000"/>
                            </p:stCondLst>
                            <p:childTnLst>
                              <p:par>
                                <p:cTn id="156" presetID="42" presetClass="entr" presetSubtype="0" fill="hold" nodeType="afterEffect">
                                  <p:stCondLst>
                                    <p:cond delay="0"/>
                                  </p:stCondLst>
                                  <p:childTnLst>
                                    <p:set>
                                      <p:cBhvr>
                                        <p:cTn id="157" dur="1" fill="hold">
                                          <p:stCondLst>
                                            <p:cond delay="0"/>
                                          </p:stCondLst>
                                        </p:cTn>
                                        <p:tgtEl>
                                          <p:spTgt spid="1044"/>
                                        </p:tgtEl>
                                        <p:attrNameLst>
                                          <p:attrName>style.visibility</p:attrName>
                                        </p:attrNameLst>
                                      </p:cBhvr>
                                      <p:to>
                                        <p:strVal val="visible"/>
                                      </p:to>
                                    </p:set>
                                    <p:animEffect transition="in" filter="fade">
                                      <p:cBhvr>
                                        <p:cTn id="158" dur="1000"/>
                                        <p:tgtEl>
                                          <p:spTgt spid="1044"/>
                                        </p:tgtEl>
                                      </p:cBhvr>
                                    </p:animEffect>
                                    <p:anim calcmode="lin" valueType="num">
                                      <p:cBhvr>
                                        <p:cTn id="159" dur="1000" fill="hold"/>
                                        <p:tgtEl>
                                          <p:spTgt spid="1044"/>
                                        </p:tgtEl>
                                        <p:attrNameLst>
                                          <p:attrName>ppt_x</p:attrName>
                                        </p:attrNameLst>
                                      </p:cBhvr>
                                      <p:tavLst>
                                        <p:tav tm="0">
                                          <p:val>
                                            <p:strVal val="#ppt_x"/>
                                          </p:val>
                                        </p:tav>
                                        <p:tav tm="100000">
                                          <p:val>
                                            <p:strVal val="#ppt_x"/>
                                          </p:val>
                                        </p:tav>
                                      </p:tavLst>
                                    </p:anim>
                                    <p:anim calcmode="lin" valueType="num">
                                      <p:cBhvr>
                                        <p:cTn id="160" dur="1000" fill="hold"/>
                                        <p:tgtEl>
                                          <p:spTgt spid="1044"/>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1035"/>
                                        </p:tgtEl>
                                        <p:attrNameLst>
                                          <p:attrName>style.visibility</p:attrName>
                                        </p:attrNameLst>
                                      </p:cBhvr>
                                      <p:to>
                                        <p:strVal val="visible"/>
                                      </p:to>
                                    </p:set>
                                    <p:animEffect transition="in" filter="wipe(left)">
                                      <p:cBhvr>
                                        <p:cTn id="165" dur="500"/>
                                        <p:tgtEl>
                                          <p:spTgt spid="1035"/>
                                        </p:tgtEl>
                                      </p:cBhvr>
                                    </p:animEffect>
                                  </p:childTnLst>
                                </p:cTn>
                              </p:par>
                            </p:childTnLst>
                          </p:cTn>
                        </p:par>
                        <p:par>
                          <p:cTn id="166" fill="hold">
                            <p:stCondLst>
                              <p:cond delay="500"/>
                            </p:stCondLst>
                            <p:childTnLst>
                              <p:par>
                                <p:cTn id="167" presetID="22" presetClass="entr" presetSubtype="8" fill="hold" grpId="0" nodeType="afterEffect">
                                  <p:stCondLst>
                                    <p:cond delay="0"/>
                                  </p:stCondLst>
                                  <p:childTnLst>
                                    <p:set>
                                      <p:cBhvr>
                                        <p:cTn id="168" dur="1" fill="hold">
                                          <p:stCondLst>
                                            <p:cond delay="0"/>
                                          </p:stCondLst>
                                        </p:cTn>
                                        <p:tgtEl>
                                          <p:spTgt spid="1041"/>
                                        </p:tgtEl>
                                        <p:attrNameLst>
                                          <p:attrName>style.visibility</p:attrName>
                                        </p:attrNameLst>
                                      </p:cBhvr>
                                      <p:to>
                                        <p:strVal val="visible"/>
                                      </p:to>
                                    </p:set>
                                    <p:animEffect transition="in" filter="wipe(left)">
                                      <p:cBhvr>
                                        <p:cTn id="169" dur="500"/>
                                        <p:tgtEl>
                                          <p:spTgt spid="1041"/>
                                        </p:tgtEl>
                                      </p:cBhvr>
                                    </p:animEffect>
                                  </p:childTnLst>
                                </p:cTn>
                              </p:par>
                            </p:childTnLst>
                          </p:cTn>
                        </p:par>
                        <p:par>
                          <p:cTn id="170" fill="hold">
                            <p:stCondLst>
                              <p:cond delay="1000"/>
                            </p:stCondLst>
                            <p:childTnLst>
                              <p:par>
                                <p:cTn id="171" presetID="22" presetClass="entr" presetSubtype="8" fill="hold" nodeType="afterEffect">
                                  <p:stCondLst>
                                    <p:cond delay="0"/>
                                  </p:stCondLst>
                                  <p:childTnLst>
                                    <p:set>
                                      <p:cBhvr>
                                        <p:cTn id="172" dur="1" fill="hold">
                                          <p:stCondLst>
                                            <p:cond delay="0"/>
                                          </p:stCondLst>
                                        </p:cTn>
                                        <p:tgtEl>
                                          <p:spTgt spid="1039">
                                            <p:txEl>
                                              <p:pRg st="0" end="0"/>
                                            </p:txEl>
                                          </p:spTgt>
                                        </p:tgtEl>
                                        <p:attrNameLst>
                                          <p:attrName>style.visibility</p:attrName>
                                        </p:attrNameLst>
                                      </p:cBhvr>
                                      <p:to>
                                        <p:strVal val="visible"/>
                                      </p:to>
                                    </p:set>
                                    <p:animEffect transition="in" filter="wipe(left)">
                                      <p:cBhvr>
                                        <p:cTn id="173" dur="500"/>
                                        <p:tgtEl>
                                          <p:spTgt spid="1039">
                                            <p:txEl>
                                              <p:pRg st="0" end="0"/>
                                            </p:txEl>
                                          </p:spTgt>
                                        </p:tgtEl>
                                      </p:cBhvr>
                                    </p:animEffect>
                                  </p:childTnLst>
                                </p:cTn>
                              </p:par>
                            </p:childTnLst>
                          </p:cTn>
                        </p:par>
                        <p:par>
                          <p:cTn id="174" fill="hold">
                            <p:stCondLst>
                              <p:cond delay="1500"/>
                            </p:stCondLst>
                            <p:childTnLst>
                              <p:par>
                                <p:cTn id="175" presetID="42" presetClass="entr" presetSubtype="0" fill="hold" nodeType="afterEffect">
                                  <p:stCondLst>
                                    <p:cond delay="0"/>
                                  </p:stCondLst>
                                  <p:childTnLst>
                                    <p:set>
                                      <p:cBhvr>
                                        <p:cTn id="176" dur="1" fill="hold">
                                          <p:stCondLst>
                                            <p:cond delay="0"/>
                                          </p:stCondLst>
                                        </p:cTn>
                                        <p:tgtEl>
                                          <p:spTgt spid="1048"/>
                                        </p:tgtEl>
                                        <p:attrNameLst>
                                          <p:attrName>style.visibility</p:attrName>
                                        </p:attrNameLst>
                                      </p:cBhvr>
                                      <p:to>
                                        <p:strVal val="visible"/>
                                      </p:to>
                                    </p:set>
                                    <p:animEffect transition="in" filter="fade">
                                      <p:cBhvr>
                                        <p:cTn id="177" dur="1000"/>
                                        <p:tgtEl>
                                          <p:spTgt spid="1048"/>
                                        </p:tgtEl>
                                      </p:cBhvr>
                                    </p:animEffect>
                                    <p:anim calcmode="lin" valueType="num">
                                      <p:cBhvr>
                                        <p:cTn id="178" dur="1000" fill="hold"/>
                                        <p:tgtEl>
                                          <p:spTgt spid="1048"/>
                                        </p:tgtEl>
                                        <p:attrNameLst>
                                          <p:attrName>ppt_x</p:attrName>
                                        </p:attrNameLst>
                                      </p:cBhvr>
                                      <p:tavLst>
                                        <p:tav tm="0">
                                          <p:val>
                                            <p:strVal val="#ppt_x"/>
                                          </p:val>
                                        </p:tav>
                                        <p:tav tm="100000">
                                          <p:val>
                                            <p:strVal val="#ppt_x"/>
                                          </p:val>
                                        </p:tav>
                                      </p:tavLst>
                                    </p:anim>
                                    <p:anim calcmode="lin" valueType="num">
                                      <p:cBhvr>
                                        <p:cTn id="179" dur="1000" fill="hold"/>
                                        <p:tgtEl>
                                          <p:spTgt spid="1048"/>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1043"/>
                                        </p:tgtEl>
                                        <p:attrNameLst>
                                          <p:attrName>style.visibility</p:attrName>
                                        </p:attrNameLst>
                                      </p:cBhvr>
                                      <p:to>
                                        <p:strVal val="visible"/>
                                      </p:to>
                                    </p:set>
                                    <p:animEffect transition="in" filter="wipe(left)">
                                      <p:cBhvr>
                                        <p:cTn id="184" dur="500"/>
                                        <p:tgtEl>
                                          <p:spTgt spid="1043"/>
                                        </p:tgtEl>
                                      </p:cBhvr>
                                    </p:animEffect>
                                  </p:childTnLst>
                                </p:cTn>
                              </p:par>
                            </p:childTnLst>
                          </p:cTn>
                        </p:par>
                        <p:par>
                          <p:cTn id="185" fill="hold">
                            <p:stCondLst>
                              <p:cond delay="500"/>
                            </p:stCondLst>
                            <p:childTnLst>
                              <p:par>
                                <p:cTn id="186" presetID="22" presetClass="entr" presetSubtype="8" fill="hold" nodeType="afterEffect">
                                  <p:stCondLst>
                                    <p:cond delay="0"/>
                                  </p:stCondLst>
                                  <p:childTnLst>
                                    <p:set>
                                      <p:cBhvr>
                                        <p:cTn id="187" dur="1" fill="hold">
                                          <p:stCondLst>
                                            <p:cond delay="0"/>
                                          </p:stCondLst>
                                        </p:cTn>
                                        <p:tgtEl>
                                          <p:spTgt spid="1047">
                                            <p:txEl>
                                              <p:pRg st="0" end="0"/>
                                            </p:txEl>
                                          </p:spTgt>
                                        </p:tgtEl>
                                        <p:attrNameLst>
                                          <p:attrName>style.visibility</p:attrName>
                                        </p:attrNameLst>
                                      </p:cBhvr>
                                      <p:to>
                                        <p:strVal val="visible"/>
                                      </p:to>
                                    </p:set>
                                    <p:animEffect transition="in" filter="wipe(left)">
                                      <p:cBhvr>
                                        <p:cTn id="188" dur="500"/>
                                        <p:tgtEl>
                                          <p:spTgt spid="1047">
                                            <p:txEl>
                                              <p:pRg st="0" end="0"/>
                                            </p:txEl>
                                          </p:spTgt>
                                        </p:tgtEl>
                                      </p:cBhvr>
                                    </p:animEffect>
                                  </p:childTnLst>
                                </p:cTn>
                              </p:par>
                            </p:childTnLst>
                          </p:cTn>
                        </p:par>
                        <p:par>
                          <p:cTn id="189" fill="hold">
                            <p:stCondLst>
                              <p:cond delay="1000"/>
                            </p:stCondLst>
                            <p:childTnLst>
                              <p:par>
                                <p:cTn id="190" presetID="42" presetClass="entr" presetSubtype="0" fill="hold" nodeType="afterEffect">
                                  <p:stCondLst>
                                    <p:cond delay="0"/>
                                  </p:stCondLst>
                                  <p:childTnLst>
                                    <p:set>
                                      <p:cBhvr>
                                        <p:cTn id="191" dur="1" fill="hold">
                                          <p:stCondLst>
                                            <p:cond delay="0"/>
                                          </p:stCondLst>
                                        </p:cTn>
                                        <p:tgtEl>
                                          <p:spTgt spid="1052"/>
                                        </p:tgtEl>
                                        <p:attrNameLst>
                                          <p:attrName>style.visibility</p:attrName>
                                        </p:attrNameLst>
                                      </p:cBhvr>
                                      <p:to>
                                        <p:strVal val="visible"/>
                                      </p:to>
                                    </p:set>
                                    <p:animEffect transition="in" filter="fade">
                                      <p:cBhvr>
                                        <p:cTn id="192" dur="1000"/>
                                        <p:tgtEl>
                                          <p:spTgt spid="1052"/>
                                        </p:tgtEl>
                                      </p:cBhvr>
                                    </p:animEffect>
                                    <p:anim calcmode="lin" valueType="num">
                                      <p:cBhvr>
                                        <p:cTn id="193" dur="1000" fill="hold"/>
                                        <p:tgtEl>
                                          <p:spTgt spid="1052"/>
                                        </p:tgtEl>
                                        <p:attrNameLst>
                                          <p:attrName>ppt_x</p:attrName>
                                        </p:attrNameLst>
                                      </p:cBhvr>
                                      <p:tavLst>
                                        <p:tav tm="0">
                                          <p:val>
                                            <p:strVal val="#ppt_x"/>
                                          </p:val>
                                        </p:tav>
                                        <p:tav tm="100000">
                                          <p:val>
                                            <p:strVal val="#ppt_x"/>
                                          </p:val>
                                        </p:tav>
                                      </p:tavLst>
                                    </p:anim>
                                    <p:anim calcmode="lin" valueType="num">
                                      <p:cBhvr>
                                        <p:cTn id="194" dur="1000" fill="hold"/>
                                        <p:tgtEl>
                                          <p:spTgt spid="1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animBg="1"/>
      <p:bldP spid="50" grpId="0" animBg="1"/>
      <p:bldP spid="51" grpId="0" animBg="1"/>
      <p:bldP spid="53" grpId="0" animBg="1"/>
      <p:bldP spid="55" grpId="0" animBg="1"/>
      <p:bldP spid="56" grpId="0" animBg="1"/>
      <p:bldP spid="58" grpId="0" animBg="1"/>
      <p:bldP spid="63" grpId="0" animBg="1"/>
      <p:bldP spid="1024" grpId="0" animBg="1"/>
      <p:bldP spid="1029" grpId="0" animBg="1"/>
      <p:bldP spid="1031" grpId="0" animBg="1"/>
      <p:bldP spid="1035" grpId="0" animBg="1"/>
      <p:bldP spid="1041" grpId="0" animBg="1"/>
      <p:bldP spid="10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19485"/>
          <a:stretch>
            <a:fillRect/>
          </a:stretch>
        </p:blipFill>
        <p:spPr>
          <a:xfrm>
            <a:off x="0" y="-83709"/>
            <a:ext cx="18288000" cy="10454418"/>
          </a:xfrm>
          <a:prstGeom prst="rect">
            <a:avLst/>
          </a:prstGeom>
        </p:spPr>
      </p:pic>
      <p:grpSp>
        <p:nvGrpSpPr>
          <p:cNvPr id="3" name="Group 3"/>
          <p:cNvGrpSpPr/>
          <p:nvPr/>
        </p:nvGrpSpPr>
        <p:grpSpPr>
          <a:xfrm>
            <a:off x="304800" y="495300"/>
            <a:ext cx="17678400" cy="96012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sp>
        <p:nvSpPr>
          <p:cNvPr id="8" name="Hình chữ nhật 7">
            <a:extLst>
              <a:ext uri="{FF2B5EF4-FFF2-40B4-BE49-F238E27FC236}">
                <a16:creationId xmlns="" xmlns:a16="http://schemas.microsoft.com/office/drawing/2014/main" id="{DA18DDEC-1757-E3FF-2A5A-FC4CA0311011}"/>
              </a:ext>
            </a:extLst>
          </p:cNvPr>
          <p:cNvSpPr/>
          <p:nvPr/>
        </p:nvSpPr>
        <p:spPr>
          <a:xfrm>
            <a:off x="9067800" y="497889"/>
            <a:ext cx="152400" cy="9875409"/>
          </a:xfrm>
          <a:prstGeom prst="rect">
            <a:avLst/>
          </a:prstGeom>
          <a:solidFill>
            <a:srgbClr val="D5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ình chữ nhật 10">
            <a:extLst>
              <a:ext uri="{FF2B5EF4-FFF2-40B4-BE49-F238E27FC236}">
                <a16:creationId xmlns="" xmlns:a16="http://schemas.microsoft.com/office/drawing/2014/main" id="{BF79AB9E-8AF2-89C3-C6A7-BC65FC39CDDD}"/>
              </a:ext>
            </a:extLst>
          </p:cNvPr>
          <p:cNvSpPr/>
          <p:nvPr/>
        </p:nvSpPr>
        <p:spPr>
          <a:xfrm>
            <a:off x="368240" y="647700"/>
            <a:ext cx="8547160" cy="1569660"/>
          </a:xfrm>
          <a:prstGeom prst="rect">
            <a:avLst/>
          </a:prstGeom>
          <a:noFill/>
        </p:spPr>
        <p:txBody>
          <a:bodyPr wrap="square" lIns="91440" tIns="45720" rIns="91440" bIns="45720">
            <a:spAutoFit/>
          </a:bodyPr>
          <a:lstStyle/>
          <a:p>
            <a:r>
              <a:rPr lang="vi-VN" sz="4800" b="1">
                <a:ln w="0"/>
                <a:solidFill>
                  <a:srgbClr val="C00000"/>
                </a:solidFill>
              </a:rPr>
              <a:t>2. Tìm 5 – 7 danh từ có trong đoạn văn sau.</a:t>
            </a:r>
            <a:endParaRPr lang="vi-VN" sz="4800" b="1" cap="none" spc="0">
              <a:ln w="0"/>
              <a:solidFill>
                <a:srgbClr val="C00000"/>
              </a:solidFill>
            </a:endParaRPr>
          </a:p>
        </p:txBody>
      </p:sp>
      <p:sp>
        <p:nvSpPr>
          <p:cNvPr id="9" name="Hình chữ nhật 8">
            <a:extLst>
              <a:ext uri="{FF2B5EF4-FFF2-40B4-BE49-F238E27FC236}">
                <a16:creationId xmlns="" xmlns:a16="http://schemas.microsoft.com/office/drawing/2014/main" id="{09D62ACB-92DC-D17C-3B00-6A94C9B4E672}"/>
              </a:ext>
            </a:extLst>
          </p:cNvPr>
          <p:cNvSpPr/>
          <p:nvPr/>
        </p:nvSpPr>
        <p:spPr>
          <a:xfrm>
            <a:off x="369472" y="2197776"/>
            <a:ext cx="8508275" cy="6247864"/>
          </a:xfrm>
          <a:prstGeom prst="rect">
            <a:avLst/>
          </a:prstGeom>
          <a:noFill/>
        </p:spPr>
        <p:txBody>
          <a:bodyPr wrap="square" lIns="91440" tIns="45720" rIns="91440" bIns="45720">
            <a:spAutoFit/>
          </a:bodyPr>
          <a:lstStyle/>
          <a:p>
            <a:pPr indent="719138" algn="just"/>
            <a:r>
              <a:rPr lang="vi-VN" sz="4000" b="0" cap="none" spc="0">
                <a:ln w="0"/>
                <a:solidFill>
                  <a:schemeClr val="tx1"/>
                </a:solidFill>
              </a:rPr>
              <a:t>Cánh đồng thênh thang gió nắng. Cái xóm nhỏ ngó ra con kinh. Không gian sống động đến nỗi có thể cảm nhận được mùi hương của bông súng nở trong đìa, tiếng con chim tu hú gọi bầy tao tác, cá quẫy dưới váng bèo. Trên bờ vườn, dưới ao, mấy bầy gà, bầy vịt ta thong dong bới tìm mồi trong rào sậy. </a:t>
            </a:r>
          </a:p>
          <a:p>
            <a:pPr indent="719138" algn="r"/>
            <a:r>
              <a:rPr lang="vi-VN" sz="4000" i="1">
                <a:ln w="0"/>
              </a:rPr>
              <a:t>Theo</a:t>
            </a:r>
            <a:r>
              <a:rPr lang="vi-VN" sz="4000">
                <a:ln w="0"/>
              </a:rPr>
              <a:t> Nguyễn Ngọc Tư</a:t>
            </a:r>
            <a:endParaRPr lang="vi-VN" sz="4000" b="0" cap="none" spc="0">
              <a:ln w="0"/>
              <a:solidFill>
                <a:schemeClr val="tx1"/>
              </a:solidFill>
            </a:endParaRPr>
          </a:p>
        </p:txBody>
      </p:sp>
      <p:sp>
        <p:nvSpPr>
          <p:cNvPr id="10" name="Hình chữ nhật 9">
            <a:extLst>
              <a:ext uri="{FF2B5EF4-FFF2-40B4-BE49-F238E27FC236}">
                <a16:creationId xmlns="" xmlns:a16="http://schemas.microsoft.com/office/drawing/2014/main" id="{E147DB61-F32E-7FFC-A533-4ECFBF86F852}"/>
              </a:ext>
            </a:extLst>
          </p:cNvPr>
          <p:cNvSpPr/>
          <p:nvPr/>
        </p:nvSpPr>
        <p:spPr>
          <a:xfrm>
            <a:off x="9361934" y="609600"/>
            <a:ext cx="8534400" cy="9372600"/>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94055" y="8483959"/>
            <a:ext cx="2747490" cy="1803041"/>
          </a:xfrm>
          <a:prstGeom prst="rect">
            <a:avLst/>
          </a:prstGeom>
        </p:spPr>
      </p:pic>
      <p:sp>
        <p:nvSpPr>
          <p:cNvPr id="14" name="Hình chữ nhật: Góc Tròn 13">
            <a:extLst>
              <a:ext uri="{FF2B5EF4-FFF2-40B4-BE49-F238E27FC236}">
                <a16:creationId xmlns="" xmlns:a16="http://schemas.microsoft.com/office/drawing/2014/main" id="{8538B68C-EAF3-458D-5289-B4F2DD1FA8FC}"/>
              </a:ext>
            </a:extLst>
          </p:cNvPr>
          <p:cNvSpPr/>
          <p:nvPr/>
        </p:nvSpPr>
        <p:spPr>
          <a:xfrm>
            <a:off x="1143000" y="2188785"/>
            <a:ext cx="2515552" cy="685800"/>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Hình chữ nhật: Góc Tròn 30">
            <a:extLst>
              <a:ext uri="{FF2B5EF4-FFF2-40B4-BE49-F238E27FC236}">
                <a16:creationId xmlns="" xmlns:a16="http://schemas.microsoft.com/office/drawing/2014/main" id="{F20BC19D-E6E3-634F-BE5F-0704C079D9E9}"/>
              </a:ext>
            </a:extLst>
          </p:cNvPr>
          <p:cNvSpPr/>
          <p:nvPr/>
        </p:nvSpPr>
        <p:spPr>
          <a:xfrm>
            <a:off x="6629400" y="2188785"/>
            <a:ext cx="780946" cy="685800"/>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Hình chữ nhật: Góc Tròn 49">
            <a:extLst>
              <a:ext uri="{FF2B5EF4-FFF2-40B4-BE49-F238E27FC236}">
                <a16:creationId xmlns="" xmlns:a16="http://schemas.microsoft.com/office/drawing/2014/main" id="{378AF73C-5308-50E1-5330-355CC9EEF04A}"/>
              </a:ext>
            </a:extLst>
          </p:cNvPr>
          <p:cNvSpPr/>
          <p:nvPr/>
        </p:nvSpPr>
        <p:spPr>
          <a:xfrm>
            <a:off x="7465681" y="2188785"/>
            <a:ext cx="1199787" cy="685800"/>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Hình chữ nhật: Góc Tròn 50">
            <a:extLst>
              <a:ext uri="{FF2B5EF4-FFF2-40B4-BE49-F238E27FC236}">
                <a16:creationId xmlns="" xmlns:a16="http://schemas.microsoft.com/office/drawing/2014/main" id="{DAF8BA60-277A-D147-5C0E-1ACA7077A0C6}"/>
              </a:ext>
            </a:extLst>
          </p:cNvPr>
          <p:cNvSpPr/>
          <p:nvPr/>
        </p:nvSpPr>
        <p:spPr>
          <a:xfrm>
            <a:off x="6048980" y="2886820"/>
            <a:ext cx="980418"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chữ nhật: Góc Tròn 52">
            <a:extLst>
              <a:ext uri="{FF2B5EF4-FFF2-40B4-BE49-F238E27FC236}">
                <a16:creationId xmlns="" xmlns:a16="http://schemas.microsoft.com/office/drawing/2014/main" id="{80699F06-73DC-6F15-0A7E-2A99052C6056}"/>
              </a:ext>
            </a:extLst>
          </p:cNvPr>
          <p:cNvSpPr/>
          <p:nvPr/>
        </p:nvSpPr>
        <p:spPr>
          <a:xfrm>
            <a:off x="1295400" y="2897484"/>
            <a:ext cx="2057400"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Hình chữ nhật: Góc Tròn 54">
            <a:extLst>
              <a:ext uri="{FF2B5EF4-FFF2-40B4-BE49-F238E27FC236}">
                <a16:creationId xmlns="" xmlns:a16="http://schemas.microsoft.com/office/drawing/2014/main" id="{52E83E59-73F1-F50F-8740-8E4147B721D6}"/>
              </a:ext>
            </a:extLst>
          </p:cNvPr>
          <p:cNvSpPr/>
          <p:nvPr/>
        </p:nvSpPr>
        <p:spPr>
          <a:xfrm>
            <a:off x="7273475" y="2886820"/>
            <a:ext cx="1536287"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Hình chữ nhật: Góc Tròn 55">
            <a:extLst>
              <a:ext uri="{FF2B5EF4-FFF2-40B4-BE49-F238E27FC236}">
                <a16:creationId xmlns="" xmlns:a16="http://schemas.microsoft.com/office/drawing/2014/main" id="{4C5E6405-0F4F-4BE8-846B-665B7FE3A18B}"/>
              </a:ext>
            </a:extLst>
          </p:cNvPr>
          <p:cNvSpPr/>
          <p:nvPr/>
        </p:nvSpPr>
        <p:spPr>
          <a:xfrm>
            <a:off x="439961" y="3564233"/>
            <a:ext cx="1099373" cy="596852"/>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Hình chữ nhật: Góc Tròn 57">
            <a:extLst>
              <a:ext uri="{FF2B5EF4-FFF2-40B4-BE49-F238E27FC236}">
                <a16:creationId xmlns="" xmlns:a16="http://schemas.microsoft.com/office/drawing/2014/main" id="{8B3ADCD1-75F3-38C3-40CF-6AE65FC00A04}"/>
              </a:ext>
            </a:extLst>
          </p:cNvPr>
          <p:cNvSpPr/>
          <p:nvPr/>
        </p:nvSpPr>
        <p:spPr>
          <a:xfrm>
            <a:off x="3367129" y="4072770"/>
            <a:ext cx="2725208"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Hình chữ nhật: Góc Tròn 62">
            <a:extLst>
              <a:ext uri="{FF2B5EF4-FFF2-40B4-BE49-F238E27FC236}">
                <a16:creationId xmlns="" xmlns:a16="http://schemas.microsoft.com/office/drawing/2014/main" id="{37B0C79A-D428-0257-BAA9-6190A33F1630}"/>
              </a:ext>
            </a:extLst>
          </p:cNvPr>
          <p:cNvSpPr/>
          <p:nvPr/>
        </p:nvSpPr>
        <p:spPr>
          <a:xfrm>
            <a:off x="7620000" y="4072770"/>
            <a:ext cx="1189762"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4" name="Hình chữ nhật: Góc Tròn 1023">
            <a:extLst>
              <a:ext uri="{FF2B5EF4-FFF2-40B4-BE49-F238E27FC236}">
                <a16:creationId xmlns="" xmlns:a16="http://schemas.microsoft.com/office/drawing/2014/main" id="{3BFB85F2-9287-5C03-5D39-7019E8279FC7}"/>
              </a:ext>
            </a:extLst>
          </p:cNvPr>
          <p:cNvSpPr/>
          <p:nvPr/>
        </p:nvSpPr>
        <p:spPr>
          <a:xfrm>
            <a:off x="452781" y="4730502"/>
            <a:ext cx="1189762"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9" name="Hình chữ nhật: Góc Tròn 1028">
            <a:extLst>
              <a:ext uri="{FF2B5EF4-FFF2-40B4-BE49-F238E27FC236}">
                <a16:creationId xmlns="" xmlns:a16="http://schemas.microsoft.com/office/drawing/2014/main" id="{2472AAE7-3FBE-7BE7-8CF3-8EC73FD7D70C}"/>
              </a:ext>
            </a:extLst>
          </p:cNvPr>
          <p:cNvSpPr/>
          <p:nvPr/>
        </p:nvSpPr>
        <p:spPr>
          <a:xfrm>
            <a:off x="3802229" y="4730502"/>
            <a:ext cx="754661"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1" name="Hình chữ nhật: Góc Tròn 1030">
            <a:extLst>
              <a:ext uri="{FF2B5EF4-FFF2-40B4-BE49-F238E27FC236}">
                <a16:creationId xmlns="" xmlns:a16="http://schemas.microsoft.com/office/drawing/2014/main" id="{98639476-59AC-AB5E-6B66-CB09463EEC33}"/>
              </a:ext>
            </a:extLst>
          </p:cNvPr>
          <p:cNvSpPr/>
          <p:nvPr/>
        </p:nvSpPr>
        <p:spPr>
          <a:xfrm>
            <a:off x="4784546" y="4730502"/>
            <a:ext cx="1189762"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5" name="Hình chữ nhật: Góc Tròn 1034">
            <a:extLst>
              <a:ext uri="{FF2B5EF4-FFF2-40B4-BE49-F238E27FC236}">
                <a16:creationId xmlns="" xmlns:a16="http://schemas.microsoft.com/office/drawing/2014/main" id="{9295DD0E-F079-005B-1731-4278951638DC}"/>
              </a:ext>
            </a:extLst>
          </p:cNvPr>
          <p:cNvSpPr/>
          <p:nvPr/>
        </p:nvSpPr>
        <p:spPr>
          <a:xfrm>
            <a:off x="7108186" y="4730502"/>
            <a:ext cx="1654814"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1" name="Hình chữ nhật: Góc Tròn 1040">
            <a:extLst>
              <a:ext uri="{FF2B5EF4-FFF2-40B4-BE49-F238E27FC236}">
                <a16:creationId xmlns="" xmlns:a16="http://schemas.microsoft.com/office/drawing/2014/main" id="{B324FB66-CC0A-E10D-6044-45A98878CF97}"/>
              </a:ext>
            </a:extLst>
          </p:cNvPr>
          <p:cNvSpPr/>
          <p:nvPr/>
        </p:nvSpPr>
        <p:spPr>
          <a:xfrm>
            <a:off x="439961" y="5396717"/>
            <a:ext cx="703039" cy="596852"/>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3" name="Hình chữ nhật: Góc Tròn 1042">
            <a:extLst>
              <a:ext uri="{FF2B5EF4-FFF2-40B4-BE49-F238E27FC236}">
                <a16:creationId xmlns="" xmlns:a16="http://schemas.microsoft.com/office/drawing/2014/main" id="{EE73E465-DA87-65CF-CC74-FA349FE97C0F}"/>
              </a:ext>
            </a:extLst>
          </p:cNvPr>
          <p:cNvSpPr/>
          <p:nvPr/>
        </p:nvSpPr>
        <p:spPr>
          <a:xfrm>
            <a:off x="5342789" y="5413237"/>
            <a:ext cx="859175" cy="596853"/>
          </a:xfrm>
          <a:prstGeom prst="round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5" name="Hình chữ nhật 1044">
            <a:extLst>
              <a:ext uri="{FF2B5EF4-FFF2-40B4-BE49-F238E27FC236}">
                <a16:creationId xmlns="" xmlns:a16="http://schemas.microsoft.com/office/drawing/2014/main" id="{DB52DD5D-B41A-54CE-01B2-8F62EDEA726F}"/>
              </a:ext>
            </a:extLst>
          </p:cNvPr>
          <p:cNvSpPr/>
          <p:nvPr/>
        </p:nvSpPr>
        <p:spPr>
          <a:xfrm>
            <a:off x="11353709" y="1976434"/>
            <a:ext cx="964017" cy="830997"/>
          </a:xfrm>
          <a:prstGeom prst="rect">
            <a:avLst/>
          </a:prstGeom>
          <a:noFill/>
        </p:spPr>
        <p:txBody>
          <a:bodyPr wrap="square" lIns="91440" tIns="45720" rIns="91440" bIns="45720">
            <a:spAutoFit/>
          </a:bodyPr>
          <a:lstStyle/>
          <a:p>
            <a:r>
              <a:rPr lang="vi-VN" sz="4800">
                <a:ln w="0"/>
              </a:rPr>
              <a:t>cá</a:t>
            </a:r>
          </a:p>
        </p:txBody>
      </p:sp>
      <p:sp>
        <p:nvSpPr>
          <p:cNvPr id="6" name="Hình chữ nhật: Góc Tròn 5">
            <a:extLst>
              <a:ext uri="{FF2B5EF4-FFF2-40B4-BE49-F238E27FC236}">
                <a16:creationId xmlns="" xmlns:a16="http://schemas.microsoft.com/office/drawing/2014/main" id="{77BF2B01-F793-F6B2-F8DB-5CE36CDA174D}"/>
              </a:ext>
            </a:extLst>
          </p:cNvPr>
          <p:cNvSpPr/>
          <p:nvPr/>
        </p:nvSpPr>
        <p:spPr>
          <a:xfrm>
            <a:off x="2296171" y="5396717"/>
            <a:ext cx="859175" cy="596852"/>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Hình chữ nhật: Góc Tròn 11">
            <a:extLst>
              <a:ext uri="{FF2B5EF4-FFF2-40B4-BE49-F238E27FC236}">
                <a16:creationId xmlns="" xmlns:a16="http://schemas.microsoft.com/office/drawing/2014/main" id="{A8C208D0-64CF-3754-B2ED-AE90E105E21B}"/>
              </a:ext>
            </a:extLst>
          </p:cNvPr>
          <p:cNvSpPr/>
          <p:nvPr/>
        </p:nvSpPr>
        <p:spPr>
          <a:xfrm>
            <a:off x="1558837" y="6513631"/>
            <a:ext cx="1808292" cy="685799"/>
          </a:xfrm>
          <a:prstGeom prst="round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50" name="Picture 2" descr="Bèo tấm (bèo cám) | Cây cảnh - Hoa cảnh - Bonsai - Hòn non bộ - Sân vườn  tiểu cảnh - Blog Cây cảnh .Vn">
            <a:extLst>
              <a:ext uri="{FF2B5EF4-FFF2-40B4-BE49-F238E27FC236}">
                <a16:creationId xmlns="" xmlns:a16="http://schemas.microsoft.com/office/drawing/2014/main" id="{74F52DF5-82C4-8012-9386-910431FE4B4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8207"/>
          <a:stretch/>
        </p:blipFill>
        <p:spPr bwMode="auto">
          <a:xfrm>
            <a:off x="14833748" y="676386"/>
            <a:ext cx="2651918" cy="1421724"/>
          </a:xfrm>
          <a:prstGeom prst="roundRect">
            <a:avLst/>
          </a:prstGeom>
          <a:noFill/>
          <a:extLst>
            <a:ext uri="{909E8E84-426E-40DD-AFC4-6F175D3DCCD1}">
              <a14:hiddenFill xmlns:a14="http://schemas.microsoft.com/office/drawing/2010/main">
                <a:solidFill>
                  <a:srgbClr val="FFFFFF"/>
                </a:solidFill>
              </a14:hiddenFill>
            </a:ext>
          </a:extLst>
        </p:spPr>
      </p:pic>
      <p:sp>
        <p:nvSpPr>
          <p:cNvPr id="13" name="Hình chữ nhật 12">
            <a:extLst>
              <a:ext uri="{FF2B5EF4-FFF2-40B4-BE49-F238E27FC236}">
                <a16:creationId xmlns="" xmlns:a16="http://schemas.microsoft.com/office/drawing/2014/main" id="{B11E97B5-4B2B-C6EB-7D22-85DEBD704D42}"/>
              </a:ext>
            </a:extLst>
          </p:cNvPr>
          <p:cNvSpPr/>
          <p:nvPr/>
        </p:nvSpPr>
        <p:spPr>
          <a:xfrm>
            <a:off x="14894899" y="2015171"/>
            <a:ext cx="2894641" cy="830997"/>
          </a:xfrm>
          <a:prstGeom prst="rect">
            <a:avLst/>
          </a:prstGeom>
          <a:noFill/>
        </p:spPr>
        <p:txBody>
          <a:bodyPr wrap="square" lIns="91440" tIns="45720" rIns="91440" bIns="45720">
            <a:spAutoFit/>
          </a:bodyPr>
          <a:lstStyle/>
          <a:p>
            <a:r>
              <a:rPr lang="vi-VN" sz="4800">
                <a:ln w="0"/>
              </a:rPr>
              <a:t>váng bèo</a:t>
            </a:r>
          </a:p>
        </p:txBody>
      </p:sp>
      <p:sp>
        <p:nvSpPr>
          <p:cNvPr id="15" name="Hình chữ nhật: Góc Tròn 14">
            <a:extLst>
              <a:ext uri="{FF2B5EF4-FFF2-40B4-BE49-F238E27FC236}">
                <a16:creationId xmlns="" xmlns:a16="http://schemas.microsoft.com/office/drawing/2014/main" id="{0D3C6151-5EA0-2B83-C3F7-148C1DFE9031}"/>
              </a:ext>
            </a:extLst>
          </p:cNvPr>
          <p:cNvSpPr/>
          <p:nvPr/>
        </p:nvSpPr>
        <p:spPr>
          <a:xfrm>
            <a:off x="4308517" y="5993569"/>
            <a:ext cx="2109297" cy="596853"/>
          </a:xfrm>
          <a:prstGeom prst="round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Góc Tròn 15">
            <a:extLst>
              <a:ext uri="{FF2B5EF4-FFF2-40B4-BE49-F238E27FC236}">
                <a16:creationId xmlns="" xmlns:a16="http://schemas.microsoft.com/office/drawing/2014/main" id="{9946BEB8-F8A4-C83B-6DFC-B8D5D5AEB259}"/>
              </a:ext>
            </a:extLst>
          </p:cNvPr>
          <p:cNvSpPr/>
          <p:nvPr/>
        </p:nvSpPr>
        <p:spPr>
          <a:xfrm>
            <a:off x="7924800" y="5993569"/>
            <a:ext cx="754711" cy="596853"/>
          </a:xfrm>
          <a:prstGeom prst="round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52" name="Picture 4" descr="Địa chỉ 8 vườn trái cây ở miền Nam bạn phải ghé thăm mùa hè này | Bài viết  | Foody.vn">
            <a:extLst>
              <a:ext uri="{FF2B5EF4-FFF2-40B4-BE49-F238E27FC236}">
                <a16:creationId xmlns="" xmlns:a16="http://schemas.microsoft.com/office/drawing/2014/main" id="{A2135E09-08F9-B2DE-11D5-560E03F433F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83507" y="2766173"/>
            <a:ext cx="3342736" cy="1943413"/>
          </a:xfrm>
          <a:prstGeom prst="roundRect">
            <a:avLst/>
          </a:prstGeom>
          <a:noFill/>
          <a:extLst>
            <a:ext uri="{909E8E84-426E-40DD-AFC4-6F175D3DCCD1}">
              <a14:hiddenFill xmlns:a14="http://schemas.microsoft.com/office/drawing/2010/main">
                <a:solidFill>
                  <a:srgbClr val="FFFFFF"/>
                </a:solidFill>
              </a14:hiddenFill>
            </a:ext>
          </a:extLst>
        </p:spPr>
      </p:pic>
      <p:sp>
        <p:nvSpPr>
          <p:cNvPr id="17" name="Hình chữ nhật 16">
            <a:extLst>
              <a:ext uri="{FF2B5EF4-FFF2-40B4-BE49-F238E27FC236}">
                <a16:creationId xmlns="" xmlns:a16="http://schemas.microsoft.com/office/drawing/2014/main" id="{45F4EC89-EEA3-999B-E783-8FB3DB9557C2}"/>
              </a:ext>
            </a:extLst>
          </p:cNvPr>
          <p:cNvSpPr/>
          <p:nvPr/>
        </p:nvSpPr>
        <p:spPr>
          <a:xfrm>
            <a:off x="10364605" y="4697448"/>
            <a:ext cx="2894641" cy="830997"/>
          </a:xfrm>
          <a:prstGeom prst="rect">
            <a:avLst/>
          </a:prstGeom>
          <a:noFill/>
        </p:spPr>
        <p:txBody>
          <a:bodyPr wrap="square" lIns="91440" tIns="45720" rIns="91440" bIns="45720">
            <a:spAutoFit/>
          </a:bodyPr>
          <a:lstStyle/>
          <a:p>
            <a:pPr algn="ctr"/>
            <a:r>
              <a:rPr lang="vi-VN" sz="4800">
                <a:ln w="0"/>
              </a:rPr>
              <a:t>bờ vườn</a:t>
            </a:r>
          </a:p>
        </p:txBody>
      </p:sp>
      <p:pic>
        <p:nvPicPr>
          <p:cNvPr id="2054" name="Picture 6">
            <a:extLst>
              <a:ext uri="{FF2B5EF4-FFF2-40B4-BE49-F238E27FC236}">
                <a16:creationId xmlns="" xmlns:a16="http://schemas.microsoft.com/office/drawing/2014/main" id="{C6A8AA66-C29D-98EC-AAD7-2A4AC0B0267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8126" b="4476"/>
          <a:stretch/>
        </p:blipFill>
        <p:spPr bwMode="auto">
          <a:xfrm flipH="1">
            <a:off x="10029688" y="866641"/>
            <a:ext cx="3092309" cy="1564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 xmlns:a16="http://schemas.microsoft.com/office/drawing/2014/main" id="{04D35F50-12BE-6EF9-1B32-8F0E6CF7DB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00274" y="5309820"/>
            <a:ext cx="3622938" cy="1740286"/>
          </a:xfrm>
          <a:prstGeom prst="rect">
            <a:avLst/>
          </a:prstGeom>
          <a:noFill/>
          <a:extLst>
            <a:ext uri="{909E8E84-426E-40DD-AFC4-6F175D3DCCD1}">
              <a14:hiddenFill xmlns:a14="http://schemas.microsoft.com/office/drawing/2010/main">
                <a:solidFill>
                  <a:srgbClr val="FFFFFF"/>
                </a:solidFill>
              </a14:hiddenFill>
            </a:ext>
          </a:extLst>
        </p:spPr>
      </p:pic>
      <p:sp>
        <p:nvSpPr>
          <p:cNvPr id="18" name="Hình chữ nhật 17">
            <a:extLst>
              <a:ext uri="{FF2B5EF4-FFF2-40B4-BE49-F238E27FC236}">
                <a16:creationId xmlns="" xmlns:a16="http://schemas.microsoft.com/office/drawing/2014/main" id="{3F019D92-1251-EF52-971B-07A38583F50B}"/>
              </a:ext>
            </a:extLst>
          </p:cNvPr>
          <p:cNvSpPr/>
          <p:nvPr/>
        </p:nvSpPr>
        <p:spPr>
          <a:xfrm>
            <a:off x="10449306" y="6890591"/>
            <a:ext cx="2099211" cy="830997"/>
          </a:xfrm>
          <a:prstGeom prst="rect">
            <a:avLst/>
          </a:prstGeom>
          <a:noFill/>
        </p:spPr>
        <p:txBody>
          <a:bodyPr wrap="square" lIns="91440" tIns="45720" rIns="91440" bIns="45720">
            <a:spAutoFit/>
          </a:bodyPr>
          <a:lstStyle/>
          <a:p>
            <a:pPr algn="ctr"/>
            <a:r>
              <a:rPr lang="vi-VN" sz="4800">
                <a:ln w="0"/>
              </a:rPr>
              <a:t>bầy gà</a:t>
            </a:r>
          </a:p>
        </p:txBody>
      </p:sp>
      <p:pic>
        <p:nvPicPr>
          <p:cNvPr id="2058" name="Picture 10">
            <a:extLst>
              <a:ext uri="{FF2B5EF4-FFF2-40B4-BE49-F238E27FC236}">
                <a16:creationId xmlns="" xmlns:a16="http://schemas.microsoft.com/office/drawing/2014/main" id="{5ADDE25A-6C87-A239-BAF1-D04079B444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86384" y="5282455"/>
            <a:ext cx="3651402" cy="1632447"/>
          </a:xfrm>
          <a:prstGeom prst="rect">
            <a:avLst/>
          </a:prstGeom>
          <a:noFill/>
          <a:extLst>
            <a:ext uri="{909E8E84-426E-40DD-AFC4-6F175D3DCCD1}">
              <a14:hiddenFill xmlns:a14="http://schemas.microsoft.com/office/drawing/2010/main">
                <a:solidFill>
                  <a:srgbClr val="FFFFFF"/>
                </a:solidFill>
              </a14:hiddenFill>
            </a:ext>
          </a:extLst>
        </p:spPr>
      </p:pic>
      <p:sp>
        <p:nvSpPr>
          <p:cNvPr id="19" name="Hình chữ nhật 18">
            <a:extLst>
              <a:ext uri="{FF2B5EF4-FFF2-40B4-BE49-F238E27FC236}">
                <a16:creationId xmlns="" xmlns:a16="http://schemas.microsoft.com/office/drawing/2014/main" id="{7FF9F272-3A54-89C7-91E5-89D306E456E9}"/>
              </a:ext>
            </a:extLst>
          </p:cNvPr>
          <p:cNvSpPr/>
          <p:nvPr/>
        </p:nvSpPr>
        <p:spPr>
          <a:xfrm>
            <a:off x="14346709" y="6889705"/>
            <a:ext cx="2874491" cy="830997"/>
          </a:xfrm>
          <a:prstGeom prst="rect">
            <a:avLst/>
          </a:prstGeom>
          <a:noFill/>
        </p:spPr>
        <p:txBody>
          <a:bodyPr wrap="square" lIns="91440" tIns="45720" rIns="91440" bIns="45720">
            <a:spAutoFit/>
          </a:bodyPr>
          <a:lstStyle/>
          <a:p>
            <a:pPr algn="ctr"/>
            <a:r>
              <a:rPr lang="vi-VN" sz="4800">
                <a:ln w="0"/>
              </a:rPr>
              <a:t>bầy vịt ta</a:t>
            </a:r>
          </a:p>
        </p:txBody>
      </p:sp>
      <p:sp>
        <p:nvSpPr>
          <p:cNvPr id="20" name="Hình chữ nhật: Góc Tròn 19">
            <a:extLst>
              <a:ext uri="{FF2B5EF4-FFF2-40B4-BE49-F238E27FC236}">
                <a16:creationId xmlns="" xmlns:a16="http://schemas.microsoft.com/office/drawing/2014/main" id="{085D7CB2-203E-336E-18BF-4DEF89C69D17}"/>
              </a:ext>
            </a:extLst>
          </p:cNvPr>
          <p:cNvSpPr/>
          <p:nvPr/>
        </p:nvSpPr>
        <p:spPr>
          <a:xfrm>
            <a:off x="3623862" y="6513631"/>
            <a:ext cx="2350445" cy="685799"/>
          </a:xfrm>
          <a:prstGeom prst="round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chữ nhật: Góc Tròn 20">
            <a:extLst>
              <a:ext uri="{FF2B5EF4-FFF2-40B4-BE49-F238E27FC236}">
                <a16:creationId xmlns="" xmlns:a16="http://schemas.microsoft.com/office/drawing/2014/main" id="{3423447F-1BBE-124D-616A-8AF09DB80837}"/>
              </a:ext>
            </a:extLst>
          </p:cNvPr>
          <p:cNvSpPr/>
          <p:nvPr/>
        </p:nvSpPr>
        <p:spPr>
          <a:xfrm>
            <a:off x="2169510" y="7171363"/>
            <a:ext cx="878490" cy="685799"/>
          </a:xfrm>
          <a:prstGeom prst="round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60" name="Picture 12" descr="Con gà khôn hay khờ? - BBC News Tiếng Việt">
            <a:extLst>
              <a:ext uri="{FF2B5EF4-FFF2-40B4-BE49-F238E27FC236}">
                <a16:creationId xmlns="" xmlns:a16="http://schemas.microsoft.com/office/drawing/2014/main" id="{864CC1AA-55CF-557E-F312-12D6C09978C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52543" y="7675059"/>
            <a:ext cx="3134865" cy="1593345"/>
          </a:xfrm>
          <a:prstGeom prst="roundRect">
            <a:avLst>
              <a:gd name="adj" fmla="val 35010"/>
            </a:avLst>
          </a:prstGeom>
          <a:noFill/>
          <a:extLst>
            <a:ext uri="{909E8E84-426E-40DD-AFC4-6F175D3DCCD1}">
              <a14:hiddenFill xmlns:a14="http://schemas.microsoft.com/office/drawing/2010/main">
                <a:solidFill>
                  <a:srgbClr val="FFFFFF"/>
                </a:solidFill>
              </a14:hiddenFill>
            </a:ext>
          </a:extLst>
        </p:spPr>
      </p:pic>
      <p:sp>
        <p:nvSpPr>
          <p:cNvPr id="23" name="Hình chữ nhật 22">
            <a:extLst>
              <a:ext uri="{FF2B5EF4-FFF2-40B4-BE49-F238E27FC236}">
                <a16:creationId xmlns="" xmlns:a16="http://schemas.microsoft.com/office/drawing/2014/main" id="{EC9280D2-409D-F5B7-A8C7-E6B083D90CFD}"/>
              </a:ext>
            </a:extLst>
          </p:cNvPr>
          <p:cNvSpPr/>
          <p:nvPr/>
        </p:nvSpPr>
        <p:spPr>
          <a:xfrm>
            <a:off x="10565795" y="9235589"/>
            <a:ext cx="2099211" cy="830997"/>
          </a:xfrm>
          <a:prstGeom prst="rect">
            <a:avLst/>
          </a:prstGeom>
          <a:noFill/>
        </p:spPr>
        <p:txBody>
          <a:bodyPr wrap="square" lIns="91440" tIns="45720" rIns="91440" bIns="45720">
            <a:spAutoFit/>
          </a:bodyPr>
          <a:lstStyle/>
          <a:p>
            <a:pPr algn="ctr"/>
            <a:r>
              <a:rPr lang="vi-VN" sz="4800">
                <a:ln w="0"/>
              </a:rPr>
              <a:t>mồi</a:t>
            </a:r>
          </a:p>
        </p:txBody>
      </p:sp>
      <p:pic>
        <p:nvPicPr>
          <p:cNvPr id="2062" name="Picture 14" descr="Hàng Rào Sậy Vườn - Buy Sậy Hàng Rào,Thuận Lợi Hàng Rào Vườn Hàng Rào,Cán Sậy  Hàng Rào Product on Alibaba.com">
            <a:extLst>
              <a:ext uri="{FF2B5EF4-FFF2-40B4-BE49-F238E27FC236}">
                <a16:creationId xmlns="" xmlns:a16="http://schemas.microsoft.com/office/drawing/2014/main" id="{0F306576-2E7B-AE55-48A8-4EBA8977599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65505" y="7734299"/>
            <a:ext cx="3651402" cy="1647251"/>
          </a:xfrm>
          <a:prstGeom prst="roundRect">
            <a:avLst/>
          </a:prstGeom>
          <a:noFill/>
          <a:extLst>
            <a:ext uri="{909E8E84-426E-40DD-AFC4-6F175D3DCCD1}">
              <a14:hiddenFill xmlns:a14="http://schemas.microsoft.com/office/drawing/2010/main">
                <a:solidFill>
                  <a:srgbClr val="FFFFFF"/>
                </a:solidFill>
              </a14:hiddenFill>
            </a:ext>
          </a:extLst>
        </p:spPr>
      </p:pic>
      <p:sp>
        <p:nvSpPr>
          <p:cNvPr id="24" name="Hình chữ nhật 23">
            <a:extLst>
              <a:ext uri="{FF2B5EF4-FFF2-40B4-BE49-F238E27FC236}">
                <a16:creationId xmlns="" xmlns:a16="http://schemas.microsoft.com/office/drawing/2014/main" id="{62BFE338-B895-4328-EA0E-EBEB1F96A74C}"/>
              </a:ext>
            </a:extLst>
          </p:cNvPr>
          <p:cNvSpPr/>
          <p:nvPr/>
        </p:nvSpPr>
        <p:spPr>
          <a:xfrm>
            <a:off x="14188734" y="9222848"/>
            <a:ext cx="3393655" cy="830997"/>
          </a:xfrm>
          <a:prstGeom prst="rect">
            <a:avLst/>
          </a:prstGeom>
          <a:noFill/>
        </p:spPr>
        <p:txBody>
          <a:bodyPr wrap="square" lIns="91440" tIns="45720" rIns="91440" bIns="45720">
            <a:spAutoFit/>
          </a:bodyPr>
          <a:lstStyle/>
          <a:p>
            <a:pPr algn="ctr"/>
            <a:r>
              <a:rPr lang="vi-VN" sz="4800">
                <a:ln w="0"/>
              </a:rPr>
              <a:t>rào sậy</a:t>
            </a:r>
          </a:p>
        </p:txBody>
      </p:sp>
      <p:sp>
        <p:nvSpPr>
          <p:cNvPr id="25" name="Hình chữ nhật: Góc Tròn 24">
            <a:extLst>
              <a:ext uri="{FF2B5EF4-FFF2-40B4-BE49-F238E27FC236}">
                <a16:creationId xmlns="" xmlns:a16="http://schemas.microsoft.com/office/drawing/2014/main" id="{43E27905-1454-43BA-B4A4-95ABEE6FFC43}"/>
              </a:ext>
            </a:extLst>
          </p:cNvPr>
          <p:cNvSpPr/>
          <p:nvPr/>
        </p:nvSpPr>
        <p:spPr>
          <a:xfrm>
            <a:off x="4426386" y="7171363"/>
            <a:ext cx="1737973" cy="685799"/>
          </a:xfrm>
          <a:prstGeom prst="round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Hình chữ nhật: Góc Tròn 25">
            <a:extLst>
              <a:ext uri="{FF2B5EF4-FFF2-40B4-BE49-F238E27FC236}">
                <a16:creationId xmlns="" xmlns:a16="http://schemas.microsoft.com/office/drawing/2014/main" id="{76240B14-5403-DB1D-814E-AF7BC11BF673}"/>
              </a:ext>
            </a:extLst>
          </p:cNvPr>
          <p:cNvSpPr/>
          <p:nvPr/>
        </p:nvSpPr>
        <p:spPr>
          <a:xfrm>
            <a:off x="435340" y="5993569"/>
            <a:ext cx="2282300" cy="596853"/>
          </a:xfrm>
          <a:prstGeom prst="round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66" name="Picture 18" descr="Trình bày quy trình chuẩn bị ao nuôi cá">
            <a:extLst>
              <a:ext uri="{FF2B5EF4-FFF2-40B4-BE49-F238E27FC236}">
                <a16:creationId xmlns="" xmlns:a16="http://schemas.microsoft.com/office/drawing/2014/main" id="{2F8C48F6-6779-21C0-3F69-4A88AC0CB41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768833" y="2859765"/>
            <a:ext cx="2781747" cy="1837683"/>
          </a:xfrm>
          <a:prstGeom prst="roundRect">
            <a:avLst>
              <a:gd name="adj" fmla="val 20814"/>
            </a:avLst>
          </a:prstGeom>
          <a:noFill/>
          <a:extLst>
            <a:ext uri="{909E8E84-426E-40DD-AFC4-6F175D3DCCD1}">
              <a14:hiddenFill xmlns:a14="http://schemas.microsoft.com/office/drawing/2010/main">
                <a:solidFill>
                  <a:srgbClr val="FFFFFF"/>
                </a:solidFill>
              </a14:hiddenFill>
            </a:ext>
          </a:extLst>
        </p:spPr>
      </p:pic>
      <p:sp>
        <p:nvSpPr>
          <p:cNvPr id="27" name="Hình chữ nhật 26">
            <a:extLst>
              <a:ext uri="{FF2B5EF4-FFF2-40B4-BE49-F238E27FC236}">
                <a16:creationId xmlns="" xmlns:a16="http://schemas.microsoft.com/office/drawing/2014/main" id="{449D9D23-4A45-1D65-72C2-00B245F20C41}"/>
              </a:ext>
            </a:extLst>
          </p:cNvPr>
          <p:cNvSpPr/>
          <p:nvPr/>
        </p:nvSpPr>
        <p:spPr>
          <a:xfrm>
            <a:off x="14796203" y="4697448"/>
            <a:ext cx="2894641" cy="830997"/>
          </a:xfrm>
          <a:prstGeom prst="rect">
            <a:avLst/>
          </a:prstGeom>
          <a:noFill/>
        </p:spPr>
        <p:txBody>
          <a:bodyPr wrap="square" lIns="91440" tIns="45720" rIns="91440" bIns="45720">
            <a:spAutoFit/>
          </a:bodyPr>
          <a:lstStyle/>
          <a:p>
            <a:pPr algn="ctr"/>
            <a:r>
              <a:rPr lang="vi-VN" sz="4800">
                <a:ln w="0"/>
              </a:rPr>
              <a:t>ao</a:t>
            </a:r>
          </a:p>
        </p:txBody>
      </p:sp>
    </p:spTree>
    <p:extLst>
      <p:ext uri="{BB962C8B-B14F-4D97-AF65-F5344CB8AC3E}">
        <p14:creationId xmlns:p14="http://schemas.microsoft.com/office/powerpoint/2010/main" val="119950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3"/>
                                        </p:tgtEl>
                                        <p:attrNameLst>
                                          <p:attrName>style.visibility</p:attrName>
                                        </p:attrNameLst>
                                      </p:cBhvr>
                                      <p:to>
                                        <p:strVal val="visible"/>
                                      </p:to>
                                    </p:set>
                                    <p:animEffect transition="in" filter="wipe(left)">
                                      <p:cBhvr>
                                        <p:cTn id="7" dur="500"/>
                                        <p:tgtEl>
                                          <p:spTgt spid="10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45">
                                            <p:txEl>
                                              <p:pRg st="0" end="0"/>
                                            </p:txEl>
                                          </p:spTgt>
                                        </p:tgtEl>
                                        <p:attrNameLst>
                                          <p:attrName>style.visibility</p:attrName>
                                        </p:attrNameLst>
                                      </p:cBhvr>
                                      <p:to>
                                        <p:strVal val="visible"/>
                                      </p:to>
                                    </p:set>
                                    <p:animEffect transition="in" filter="wipe(left)">
                                      <p:cBhvr>
                                        <p:cTn id="11" dur="500"/>
                                        <p:tgtEl>
                                          <p:spTgt spid="1045">
                                            <p:txEl>
                                              <p:pRg st="0" end="0"/>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1000"/>
                                        <p:tgtEl>
                                          <p:spTgt spid="2054"/>
                                        </p:tgtEl>
                                      </p:cBhvr>
                                    </p:animEffect>
                                    <p:anim calcmode="lin" valueType="num">
                                      <p:cBhvr>
                                        <p:cTn id="16" dur="1000" fill="hold"/>
                                        <p:tgtEl>
                                          <p:spTgt spid="2054"/>
                                        </p:tgtEl>
                                        <p:attrNameLst>
                                          <p:attrName>ppt_x</p:attrName>
                                        </p:attrNameLst>
                                      </p:cBhvr>
                                      <p:tavLst>
                                        <p:tav tm="0">
                                          <p:val>
                                            <p:strVal val="#ppt_x"/>
                                          </p:val>
                                        </p:tav>
                                        <p:tav tm="100000">
                                          <p:val>
                                            <p:strVal val="#ppt_x"/>
                                          </p:val>
                                        </p:tav>
                                      </p:tavLst>
                                    </p:anim>
                                    <p:anim calcmode="lin" valueType="num">
                                      <p:cBhvr>
                                        <p:cTn id="17"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wipe(left)">
                                      <p:cBhvr>
                                        <p:cTn id="26" dur="500"/>
                                        <p:tgtEl>
                                          <p:spTgt spid="13">
                                            <p:txEl>
                                              <p:pRg st="0" end="0"/>
                                            </p:txEl>
                                          </p:spTgt>
                                        </p:tgtEl>
                                      </p:cBhvr>
                                    </p:animEffect>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1000"/>
                                        <p:tgtEl>
                                          <p:spTgt spid="2050"/>
                                        </p:tgtEl>
                                      </p:cBhvr>
                                    </p:animEffect>
                                    <p:anim calcmode="lin" valueType="num">
                                      <p:cBhvr>
                                        <p:cTn id="31" dur="1000" fill="hold"/>
                                        <p:tgtEl>
                                          <p:spTgt spid="2050"/>
                                        </p:tgtEl>
                                        <p:attrNameLst>
                                          <p:attrName>ppt_x</p:attrName>
                                        </p:attrNameLst>
                                      </p:cBhvr>
                                      <p:tavLst>
                                        <p:tav tm="0">
                                          <p:val>
                                            <p:strVal val="#ppt_x"/>
                                          </p:val>
                                        </p:tav>
                                        <p:tav tm="100000">
                                          <p:val>
                                            <p:strVal val="#ppt_x"/>
                                          </p:val>
                                        </p:tav>
                                      </p:tavLst>
                                    </p:anim>
                                    <p:anim calcmode="lin" valueType="num">
                                      <p:cBhvr>
                                        <p:cTn id="3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wipe(left)">
                                      <p:cBhvr>
                                        <p:cTn id="41" dur="500"/>
                                        <p:tgtEl>
                                          <p:spTgt spid="17">
                                            <p:txEl>
                                              <p:pRg st="0" end="0"/>
                                            </p:txEl>
                                          </p:spTgt>
                                        </p:tgtEl>
                                      </p:cBhvr>
                                    </p:animEffect>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2052"/>
                                        </p:tgtEl>
                                        <p:attrNameLst>
                                          <p:attrName>style.visibility</p:attrName>
                                        </p:attrNameLst>
                                      </p:cBhvr>
                                      <p:to>
                                        <p:strVal val="visible"/>
                                      </p:to>
                                    </p:set>
                                    <p:animEffect transition="in" filter="fade">
                                      <p:cBhvr>
                                        <p:cTn id="45" dur="1000"/>
                                        <p:tgtEl>
                                          <p:spTgt spid="2052"/>
                                        </p:tgtEl>
                                      </p:cBhvr>
                                    </p:animEffect>
                                    <p:anim calcmode="lin" valueType="num">
                                      <p:cBhvr>
                                        <p:cTn id="46" dur="1000" fill="hold"/>
                                        <p:tgtEl>
                                          <p:spTgt spid="2052"/>
                                        </p:tgtEl>
                                        <p:attrNameLst>
                                          <p:attrName>ppt_x</p:attrName>
                                        </p:attrNameLst>
                                      </p:cBhvr>
                                      <p:tavLst>
                                        <p:tav tm="0">
                                          <p:val>
                                            <p:strVal val="#ppt_x"/>
                                          </p:val>
                                        </p:tav>
                                        <p:tav tm="100000">
                                          <p:val>
                                            <p:strVal val="#ppt_x"/>
                                          </p:val>
                                        </p:tav>
                                      </p:tavLst>
                                    </p:anim>
                                    <p:anim calcmode="lin" valueType="num">
                                      <p:cBhvr>
                                        <p:cTn id="47"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27">
                                            <p:txEl>
                                              <p:pRg st="0" end="0"/>
                                            </p:txEl>
                                          </p:spTgt>
                                        </p:tgtEl>
                                        <p:attrNameLst>
                                          <p:attrName>style.visibility</p:attrName>
                                        </p:attrNameLst>
                                      </p:cBhvr>
                                      <p:to>
                                        <p:strVal val="visible"/>
                                      </p:to>
                                    </p:set>
                                    <p:animEffect transition="in" filter="wipe(left)">
                                      <p:cBhvr>
                                        <p:cTn id="56" dur="500"/>
                                        <p:tgtEl>
                                          <p:spTgt spid="27">
                                            <p:txEl>
                                              <p:pRg st="0" end="0"/>
                                            </p:txEl>
                                          </p:spTgt>
                                        </p:tgtEl>
                                      </p:cBhvr>
                                    </p:animEffect>
                                  </p:childTnLst>
                                </p:cTn>
                              </p:par>
                            </p:childTnLst>
                          </p:cTn>
                        </p:par>
                        <p:par>
                          <p:cTn id="57" fill="hold">
                            <p:stCondLst>
                              <p:cond delay="1000"/>
                            </p:stCondLst>
                            <p:childTnLst>
                              <p:par>
                                <p:cTn id="58" presetID="42" presetClass="entr" presetSubtype="0" fill="hold" nodeType="afterEffect">
                                  <p:stCondLst>
                                    <p:cond delay="0"/>
                                  </p:stCondLst>
                                  <p:childTnLst>
                                    <p:set>
                                      <p:cBhvr>
                                        <p:cTn id="59" dur="1" fill="hold">
                                          <p:stCondLst>
                                            <p:cond delay="0"/>
                                          </p:stCondLst>
                                        </p:cTn>
                                        <p:tgtEl>
                                          <p:spTgt spid="2066"/>
                                        </p:tgtEl>
                                        <p:attrNameLst>
                                          <p:attrName>style.visibility</p:attrName>
                                        </p:attrNameLst>
                                      </p:cBhvr>
                                      <p:to>
                                        <p:strVal val="visible"/>
                                      </p:to>
                                    </p:set>
                                    <p:animEffect transition="in" filter="fade">
                                      <p:cBhvr>
                                        <p:cTn id="60" dur="1000"/>
                                        <p:tgtEl>
                                          <p:spTgt spid="2066"/>
                                        </p:tgtEl>
                                      </p:cBhvr>
                                    </p:animEffect>
                                    <p:anim calcmode="lin" valueType="num">
                                      <p:cBhvr>
                                        <p:cTn id="61" dur="1000" fill="hold"/>
                                        <p:tgtEl>
                                          <p:spTgt spid="2066"/>
                                        </p:tgtEl>
                                        <p:attrNameLst>
                                          <p:attrName>ppt_x</p:attrName>
                                        </p:attrNameLst>
                                      </p:cBhvr>
                                      <p:tavLst>
                                        <p:tav tm="0">
                                          <p:val>
                                            <p:strVal val="#ppt_x"/>
                                          </p:val>
                                        </p:tav>
                                        <p:tav tm="100000">
                                          <p:val>
                                            <p:strVal val="#ppt_x"/>
                                          </p:val>
                                        </p:tav>
                                      </p:tavLst>
                                    </p:anim>
                                    <p:anim calcmode="lin" valueType="num">
                                      <p:cBhvr>
                                        <p:cTn id="62" dur="1000" fill="hold"/>
                                        <p:tgtEl>
                                          <p:spTgt spid="206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18">
                                            <p:txEl>
                                              <p:pRg st="0" end="0"/>
                                            </p:txEl>
                                          </p:spTgt>
                                        </p:tgtEl>
                                        <p:attrNameLst>
                                          <p:attrName>style.visibility</p:attrName>
                                        </p:attrNameLst>
                                      </p:cBhvr>
                                      <p:to>
                                        <p:strVal val="visible"/>
                                      </p:to>
                                    </p:set>
                                    <p:animEffect transition="in" filter="wipe(left)">
                                      <p:cBhvr>
                                        <p:cTn id="71" dur="500"/>
                                        <p:tgtEl>
                                          <p:spTgt spid="18">
                                            <p:txEl>
                                              <p:pRg st="0" end="0"/>
                                            </p:txEl>
                                          </p:spTgt>
                                        </p:tgtEl>
                                      </p:cBhvr>
                                    </p:animEffect>
                                  </p:childTnLst>
                                </p:cTn>
                              </p:par>
                            </p:childTnLst>
                          </p:cTn>
                        </p:par>
                        <p:par>
                          <p:cTn id="72" fill="hold">
                            <p:stCondLst>
                              <p:cond delay="1000"/>
                            </p:stCondLst>
                            <p:childTnLst>
                              <p:par>
                                <p:cTn id="73" presetID="42" presetClass="entr" presetSubtype="0" fill="hold" nodeType="afterEffect">
                                  <p:stCondLst>
                                    <p:cond delay="0"/>
                                  </p:stCondLst>
                                  <p:childTnLst>
                                    <p:set>
                                      <p:cBhvr>
                                        <p:cTn id="74" dur="1" fill="hold">
                                          <p:stCondLst>
                                            <p:cond delay="0"/>
                                          </p:stCondLst>
                                        </p:cTn>
                                        <p:tgtEl>
                                          <p:spTgt spid="2056"/>
                                        </p:tgtEl>
                                        <p:attrNameLst>
                                          <p:attrName>style.visibility</p:attrName>
                                        </p:attrNameLst>
                                      </p:cBhvr>
                                      <p:to>
                                        <p:strVal val="visible"/>
                                      </p:to>
                                    </p:set>
                                    <p:animEffect transition="in" filter="fade">
                                      <p:cBhvr>
                                        <p:cTn id="75" dur="1000"/>
                                        <p:tgtEl>
                                          <p:spTgt spid="2056"/>
                                        </p:tgtEl>
                                      </p:cBhvr>
                                    </p:animEffect>
                                    <p:anim calcmode="lin" valueType="num">
                                      <p:cBhvr>
                                        <p:cTn id="76" dur="1000" fill="hold"/>
                                        <p:tgtEl>
                                          <p:spTgt spid="2056"/>
                                        </p:tgtEl>
                                        <p:attrNameLst>
                                          <p:attrName>ppt_x</p:attrName>
                                        </p:attrNameLst>
                                      </p:cBhvr>
                                      <p:tavLst>
                                        <p:tav tm="0">
                                          <p:val>
                                            <p:strVal val="#ppt_x"/>
                                          </p:val>
                                        </p:tav>
                                        <p:tav tm="100000">
                                          <p:val>
                                            <p:strVal val="#ppt_x"/>
                                          </p:val>
                                        </p:tav>
                                      </p:tavLst>
                                    </p:anim>
                                    <p:anim calcmode="lin" valueType="num">
                                      <p:cBhvr>
                                        <p:cTn id="77"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childTnLst>
                          </p:cTn>
                        </p:par>
                        <p:par>
                          <p:cTn id="83" fill="hold">
                            <p:stCondLst>
                              <p:cond delay="500"/>
                            </p:stCondLst>
                            <p:childTnLst>
                              <p:par>
                                <p:cTn id="84" presetID="22" presetClass="entr" presetSubtype="8" fill="hold" nodeType="afterEffect">
                                  <p:stCondLst>
                                    <p:cond delay="0"/>
                                  </p:stCondLst>
                                  <p:childTnLst>
                                    <p:set>
                                      <p:cBhvr>
                                        <p:cTn id="85" dur="1" fill="hold">
                                          <p:stCondLst>
                                            <p:cond delay="0"/>
                                          </p:stCondLst>
                                        </p:cTn>
                                        <p:tgtEl>
                                          <p:spTgt spid="19">
                                            <p:txEl>
                                              <p:pRg st="0" end="0"/>
                                            </p:txEl>
                                          </p:spTgt>
                                        </p:tgtEl>
                                        <p:attrNameLst>
                                          <p:attrName>style.visibility</p:attrName>
                                        </p:attrNameLst>
                                      </p:cBhvr>
                                      <p:to>
                                        <p:strVal val="visible"/>
                                      </p:to>
                                    </p:set>
                                    <p:animEffect transition="in" filter="wipe(left)">
                                      <p:cBhvr>
                                        <p:cTn id="86" dur="500"/>
                                        <p:tgtEl>
                                          <p:spTgt spid="19">
                                            <p:txEl>
                                              <p:pRg st="0" end="0"/>
                                            </p:txEl>
                                          </p:spTgt>
                                        </p:tgtEl>
                                      </p:cBhvr>
                                    </p:animEffect>
                                  </p:childTnLst>
                                </p:cTn>
                              </p:par>
                            </p:childTnLst>
                          </p:cTn>
                        </p:par>
                        <p:par>
                          <p:cTn id="87" fill="hold">
                            <p:stCondLst>
                              <p:cond delay="1000"/>
                            </p:stCondLst>
                            <p:childTnLst>
                              <p:par>
                                <p:cTn id="88" presetID="42" presetClass="entr" presetSubtype="0" fill="hold" nodeType="afterEffect">
                                  <p:stCondLst>
                                    <p:cond delay="0"/>
                                  </p:stCondLst>
                                  <p:childTnLst>
                                    <p:set>
                                      <p:cBhvr>
                                        <p:cTn id="89" dur="1" fill="hold">
                                          <p:stCondLst>
                                            <p:cond delay="0"/>
                                          </p:stCondLst>
                                        </p:cTn>
                                        <p:tgtEl>
                                          <p:spTgt spid="2058"/>
                                        </p:tgtEl>
                                        <p:attrNameLst>
                                          <p:attrName>style.visibility</p:attrName>
                                        </p:attrNameLst>
                                      </p:cBhvr>
                                      <p:to>
                                        <p:strVal val="visible"/>
                                      </p:to>
                                    </p:set>
                                    <p:animEffect transition="in" filter="fade">
                                      <p:cBhvr>
                                        <p:cTn id="90" dur="1000"/>
                                        <p:tgtEl>
                                          <p:spTgt spid="2058"/>
                                        </p:tgtEl>
                                      </p:cBhvr>
                                    </p:animEffect>
                                    <p:anim calcmode="lin" valueType="num">
                                      <p:cBhvr>
                                        <p:cTn id="91" dur="1000" fill="hold"/>
                                        <p:tgtEl>
                                          <p:spTgt spid="2058"/>
                                        </p:tgtEl>
                                        <p:attrNameLst>
                                          <p:attrName>ppt_x</p:attrName>
                                        </p:attrNameLst>
                                      </p:cBhvr>
                                      <p:tavLst>
                                        <p:tav tm="0">
                                          <p:val>
                                            <p:strVal val="#ppt_x"/>
                                          </p:val>
                                        </p:tav>
                                        <p:tav tm="100000">
                                          <p:val>
                                            <p:strVal val="#ppt_x"/>
                                          </p:val>
                                        </p:tav>
                                      </p:tavLst>
                                    </p:anim>
                                    <p:anim calcmode="lin" valueType="num">
                                      <p:cBhvr>
                                        <p:cTn id="92"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left)">
                                      <p:cBhvr>
                                        <p:cTn id="97" dur="500"/>
                                        <p:tgtEl>
                                          <p:spTgt spid="21"/>
                                        </p:tgtEl>
                                      </p:cBhvr>
                                    </p:animEffect>
                                  </p:childTnLst>
                                </p:cTn>
                              </p:par>
                            </p:childTnLst>
                          </p:cTn>
                        </p:par>
                        <p:par>
                          <p:cTn id="98" fill="hold">
                            <p:stCondLst>
                              <p:cond delay="500"/>
                            </p:stCondLst>
                            <p:childTnLst>
                              <p:par>
                                <p:cTn id="99" presetID="22" presetClass="entr" presetSubtype="8" fill="hold" nodeType="afterEffect">
                                  <p:stCondLst>
                                    <p:cond delay="0"/>
                                  </p:stCondLst>
                                  <p:childTnLst>
                                    <p:set>
                                      <p:cBhvr>
                                        <p:cTn id="100" dur="1" fill="hold">
                                          <p:stCondLst>
                                            <p:cond delay="0"/>
                                          </p:stCondLst>
                                        </p:cTn>
                                        <p:tgtEl>
                                          <p:spTgt spid="23">
                                            <p:txEl>
                                              <p:pRg st="0" end="0"/>
                                            </p:txEl>
                                          </p:spTgt>
                                        </p:tgtEl>
                                        <p:attrNameLst>
                                          <p:attrName>style.visibility</p:attrName>
                                        </p:attrNameLst>
                                      </p:cBhvr>
                                      <p:to>
                                        <p:strVal val="visible"/>
                                      </p:to>
                                    </p:set>
                                    <p:animEffect transition="in" filter="wipe(left)">
                                      <p:cBhvr>
                                        <p:cTn id="101" dur="500"/>
                                        <p:tgtEl>
                                          <p:spTgt spid="23">
                                            <p:txEl>
                                              <p:pRg st="0" end="0"/>
                                            </p:txEl>
                                          </p:spTgt>
                                        </p:tgtEl>
                                      </p:cBhvr>
                                    </p:animEffect>
                                  </p:childTnLst>
                                </p:cTn>
                              </p:par>
                            </p:childTnLst>
                          </p:cTn>
                        </p:par>
                        <p:par>
                          <p:cTn id="102" fill="hold">
                            <p:stCondLst>
                              <p:cond delay="1000"/>
                            </p:stCondLst>
                            <p:childTnLst>
                              <p:par>
                                <p:cTn id="103" presetID="42" presetClass="entr" presetSubtype="0" fill="hold" nodeType="afterEffect">
                                  <p:stCondLst>
                                    <p:cond delay="0"/>
                                  </p:stCondLst>
                                  <p:childTnLst>
                                    <p:set>
                                      <p:cBhvr>
                                        <p:cTn id="104" dur="1" fill="hold">
                                          <p:stCondLst>
                                            <p:cond delay="0"/>
                                          </p:stCondLst>
                                        </p:cTn>
                                        <p:tgtEl>
                                          <p:spTgt spid="2060"/>
                                        </p:tgtEl>
                                        <p:attrNameLst>
                                          <p:attrName>style.visibility</p:attrName>
                                        </p:attrNameLst>
                                      </p:cBhvr>
                                      <p:to>
                                        <p:strVal val="visible"/>
                                      </p:to>
                                    </p:set>
                                    <p:animEffect transition="in" filter="fade">
                                      <p:cBhvr>
                                        <p:cTn id="105" dur="1000"/>
                                        <p:tgtEl>
                                          <p:spTgt spid="2060"/>
                                        </p:tgtEl>
                                      </p:cBhvr>
                                    </p:animEffect>
                                    <p:anim calcmode="lin" valueType="num">
                                      <p:cBhvr>
                                        <p:cTn id="106" dur="1000" fill="hold"/>
                                        <p:tgtEl>
                                          <p:spTgt spid="2060"/>
                                        </p:tgtEl>
                                        <p:attrNameLst>
                                          <p:attrName>ppt_x</p:attrName>
                                        </p:attrNameLst>
                                      </p:cBhvr>
                                      <p:tavLst>
                                        <p:tav tm="0">
                                          <p:val>
                                            <p:strVal val="#ppt_x"/>
                                          </p:val>
                                        </p:tav>
                                        <p:tav tm="100000">
                                          <p:val>
                                            <p:strVal val="#ppt_x"/>
                                          </p:val>
                                        </p:tav>
                                      </p:tavLst>
                                    </p:anim>
                                    <p:anim calcmode="lin" valueType="num">
                                      <p:cBhvr>
                                        <p:cTn id="107"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500"/>
                                        <p:tgtEl>
                                          <p:spTgt spid="25"/>
                                        </p:tgtEl>
                                      </p:cBhvr>
                                    </p:animEffect>
                                  </p:childTnLst>
                                </p:cTn>
                              </p:par>
                            </p:childTnLst>
                          </p:cTn>
                        </p:par>
                        <p:par>
                          <p:cTn id="113" fill="hold">
                            <p:stCondLst>
                              <p:cond delay="500"/>
                            </p:stCondLst>
                            <p:childTnLst>
                              <p:par>
                                <p:cTn id="114" presetID="22" presetClass="entr" presetSubtype="8" fill="hold" nodeType="afterEffect">
                                  <p:stCondLst>
                                    <p:cond delay="0"/>
                                  </p:stCondLst>
                                  <p:childTnLst>
                                    <p:set>
                                      <p:cBhvr>
                                        <p:cTn id="115" dur="1" fill="hold">
                                          <p:stCondLst>
                                            <p:cond delay="0"/>
                                          </p:stCondLst>
                                        </p:cTn>
                                        <p:tgtEl>
                                          <p:spTgt spid="24">
                                            <p:txEl>
                                              <p:pRg st="0" end="0"/>
                                            </p:txEl>
                                          </p:spTgt>
                                        </p:tgtEl>
                                        <p:attrNameLst>
                                          <p:attrName>style.visibility</p:attrName>
                                        </p:attrNameLst>
                                      </p:cBhvr>
                                      <p:to>
                                        <p:strVal val="visible"/>
                                      </p:to>
                                    </p:set>
                                    <p:animEffect transition="in" filter="wipe(left)">
                                      <p:cBhvr>
                                        <p:cTn id="116" dur="500"/>
                                        <p:tgtEl>
                                          <p:spTgt spid="24">
                                            <p:txEl>
                                              <p:pRg st="0" end="0"/>
                                            </p:txEl>
                                          </p:spTgt>
                                        </p:tgtEl>
                                      </p:cBhvr>
                                    </p:animEffect>
                                  </p:childTnLst>
                                </p:cTn>
                              </p:par>
                            </p:childTnLst>
                          </p:cTn>
                        </p:par>
                        <p:par>
                          <p:cTn id="117" fill="hold">
                            <p:stCondLst>
                              <p:cond delay="1000"/>
                            </p:stCondLst>
                            <p:childTnLst>
                              <p:par>
                                <p:cTn id="118" presetID="42" presetClass="entr" presetSubtype="0" fill="hold" nodeType="afterEffect">
                                  <p:stCondLst>
                                    <p:cond delay="0"/>
                                  </p:stCondLst>
                                  <p:childTnLst>
                                    <p:set>
                                      <p:cBhvr>
                                        <p:cTn id="119" dur="1" fill="hold">
                                          <p:stCondLst>
                                            <p:cond delay="0"/>
                                          </p:stCondLst>
                                        </p:cTn>
                                        <p:tgtEl>
                                          <p:spTgt spid="2062"/>
                                        </p:tgtEl>
                                        <p:attrNameLst>
                                          <p:attrName>style.visibility</p:attrName>
                                        </p:attrNameLst>
                                      </p:cBhvr>
                                      <p:to>
                                        <p:strVal val="visible"/>
                                      </p:to>
                                    </p:set>
                                    <p:animEffect transition="in" filter="fade">
                                      <p:cBhvr>
                                        <p:cTn id="120" dur="1000"/>
                                        <p:tgtEl>
                                          <p:spTgt spid="2062"/>
                                        </p:tgtEl>
                                      </p:cBhvr>
                                    </p:animEffect>
                                    <p:anim calcmode="lin" valueType="num">
                                      <p:cBhvr>
                                        <p:cTn id="121" dur="1000" fill="hold"/>
                                        <p:tgtEl>
                                          <p:spTgt spid="2062"/>
                                        </p:tgtEl>
                                        <p:attrNameLst>
                                          <p:attrName>ppt_x</p:attrName>
                                        </p:attrNameLst>
                                      </p:cBhvr>
                                      <p:tavLst>
                                        <p:tav tm="0">
                                          <p:val>
                                            <p:strVal val="#ppt_x"/>
                                          </p:val>
                                        </p:tav>
                                        <p:tav tm="100000">
                                          <p:val>
                                            <p:strVal val="#ppt_x"/>
                                          </p:val>
                                        </p:tav>
                                      </p:tavLst>
                                    </p:anim>
                                    <p:anim calcmode="lin" valueType="num">
                                      <p:cBhvr>
                                        <p:cTn id="122" dur="1000" fill="hold"/>
                                        <p:tgtEl>
                                          <p:spTgt spid="20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 grpId="0" animBg="1"/>
      <p:bldP spid="12" grpId="0" animBg="1"/>
      <p:bldP spid="15" grpId="0" animBg="1"/>
      <p:bldP spid="16" grpId="0" animBg="1"/>
      <p:bldP spid="20" grpId="0" animBg="1"/>
      <p:bldP spid="21"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515</Words>
  <Application>Microsoft Office PowerPoint</Application>
  <PresentationFormat>Custom</PresentationFormat>
  <Paragraphs>77</Paragraphs>
  <Slides>14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Microsoft account</cp:lastModifiedBy>
  <cp:revision>14</cp:revision>
  <dcterms:created xsi:type="dcterms:W3CDTF">2006-08-16T00:00:00Z</dcterms:created>
  <dcterms:modified xsi:type="dcterms:W3CDTF">2023-08-07T04:37:48Z</dcterms:modified>
  <dc:identifier>DAFa6CCES68</dc:identifier>
</cp:coreProperties>
</file>