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353" r:id="rId2"/>
    <p:sldId id="737" r:id="rId3"/>
    <p:sldId id="699" r:id="rId4"/>
    <p:sldId id="695" r:id="rId5"/>
    <p:sldId id="697" r:id="rId6"/>
    <p:sldId id="715" r:id="rId7"/>
    <p:sldId id="738" r:id="rId8"/>
    <p:sldId id="696" r:id="rId9"/>
    <p:sldId id="698" r:id="rId10"/>
    <p:sldId id="700" r:id="rId11"/>
    <p:sldId id="701" r:id="rId12"/>
    <p:sldId id="704" r:id="rId13"/>
    <p:sldId id="703" r:id="rId14"/>
    <p:sldId id="706" r:id="rId15"/>
    <p:sldId id="707" r:id="rId16"/>
    <p:sldId id="710" r:id="rId17"/>
    <p:sldId id="711" r:id="rId18"/>
    <p:sldId id="708" r:id="rId19"/>
    <p:sldId id="709" r:id="rId20"/>
    <p:sldId id="739" r:id="rId21"/>
    <p:sldId id="712" r:id="rId22"/>
    <p:sldId id="714" r:id="rId23"/>
    <p:sldId id="713" r:id="rId24"/>
    <p:sldId id="735" r:id="rId25"/>
    <p:sldId id="732" r:id="rId26"/>
    <p:sldId id="736" r:id="rId27"/>
    <p:sldId id="462" r:id="rId28"/>
  </p:sldIdLst>
  <p:sldSz cx="9144000" cy="5143500" type="screen16x9"/>
  <p:notesSz cx="9144000" cy="6858000"/>
  <p:embeddedFontLst>
    <p:embeddedFont>
      <p:font typeface="SimSun" panose="02010600030101010101" pitchFamily="2" charset="-122"/>
      <p:regular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61">
          <p15:clr>
            <a:srgbClr val="A4A3A4"/>
          </p15:clr>
        </p15:guide>
        <p15:guide id="2" pos="2880">
          <p15:clr>
            <a:srgbClr val="A4A3A4"/>
          </p15:clr>
        </p15:guide>
      </p15:sldGuideLst>
    </p:ext>
    <p:ext uri="{2D200454-40CA-4A62-9FC3-DE9A4176ACB9}">
      <p15:notesGuideLst xmlns:p15="http://schemas.microsoft.com/office/powerpoint/2012/main">
        <p15:guide id="1" orient="horz" pos="2081">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00"/>
    <a:srgbClr val="7EA131"/>
    <a:srgbClr val="FB4C43"/>
    <a:srgbClr val="BEE7FB"/>
    <a:srgbClr val="F7446B"/>
    <a:srgbClr val="FC7D77"/>
    <a:srgbClr val="B7D574"/>
    <a:srgbClr val="8AB036"/>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108" y="120"/>
      </p:cViewPr>
      <p:guideLst>
        <p:guide orient="horz" pos="1561"/>
        <p:guide pos="2880"/>
      </p:guideLst>
    </p:cSldViewPr>
  </p:slideViewPr>
  <p:notesTextViewPr>
    <p:cViewPr>
      <p:scale>
        <a:sx n="1" d="1"/>
        <a:sy n="1" d="1"/>
      </p:scale>
      <p:origin x="0" y="0"/>
    </p:cViewPr>
  </p:notesTextViewPr>
  <p:notesViewPr>
    <p:cSldViewPr snapToGrid="0" showGuides="1">
      <p:cViewPr varScale="1">
        <p:scale>
          <a:sx n="53" d="100"/>
          <a:sy n="53" d="100"/>
        </p:scale>
        <p:origin x="2844" y="66"/>
      </p:cViewPr>
      <p:guideLst>
        <p:guide orient="horz" pos="2081"/>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44000" cy="5143500"/>
          </a:xfrm>
          <a:prstGeom prst="rect">
            <a:avLst/>
          </a:prstGeom>
          <a:noFill/>
          <a:ln w="9525">
            <a:noFill/>
          </a:ln>
        </p:spPr>
      </p:pic>
      <p:sp>
        <p:nvSpPr>
          <p:cNvPr id="2051" name="Rectangle 3"/>
          <p:cNvSpPr>
            <a:spLocks noGrp="1" noChangeArrowheads="1"/>
          </p:cNvSpPr>
          <p:nvPr>
            <p:ph type="ctrTitle"/>
          </p:nvPr>
        </p:nvSpPr>
        <p:spPr>
          <a:xfrm>
            <a:off x="1547813" y="1276350"/>
            <a:ext cx="6908800" cy="812006"/>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1547813" y="2195513"/>
            <a:ext cx="6913562" cy="1314450"/>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E5983328-5D9C-4CDA-A4B0-8F0932BA2C1A}" type="datetimeFigureOut">
              <a:rPr lang="en-US" smtClean="0"/>
              <a:t>6/10/2025</a:t>
            </a:fld>
            <a:endParaRPr lang="en-US"/>
          </a:p>
        </p:txBody>
      </p:sp>
      <p:sp>
        <p:nvSpPr>
          <p:cNvPr id="10" name="Rectangle 6"/>
          <p:cNvSpPr>
            <a:spLocks noGrp="1" noChangeArrowheads="1"/>
          </p:cNvSpPr>
          <p:nvPr>
            <p:ph type="ftr" sz="quarter" idx="3"/>
          </p:nvPr>
        </p:nvSpPr>
        <p:spPr bwMode="auto">
          <a:xfrm>
            <a:off x="3124200" y="4683919"/>
            <a:ext cx="2895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CCEE447-4DD9-425C-BEC0-5EA12C7BCFCC}"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5"/>
            <a:ext cx="2057400" cy="4452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2875"/>
            <a:ext cx="6019800" cy="4452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7057A-3CB6-4482-95B3-991E6705BD35}" type="datetimeFigureOut">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7"/>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81063"/>
            <a:ext cx="4038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81063"/>
            <a:ext cx="4038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8"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Rectangle 1"/>
          <p:cNvSpPr/>
          <p:nvPr userDrawn="1"/>
        </p:nvSpPr>
        <p:spPr>
          <a:xfrm>
            <a:off x="311911"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281408" y="1321595"/>
            <a:ext cx="8582413" cy="3602496"/>
            <a:chOff x="220782" y="1331119"/>
            <a:chExt cx="6436810" cy="3602496"/>
          </a:xfrm>
        </p:grpSpPr>
        <p:sp>
          <p:nvSpPr>
            <p:cNvPr id="7" name="Freeform 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377050" y="255821"/>
            <a:ext cx="1931059" cy="1448294"/>
            <a:chOff x="237072" y="234585"/>
            <a:chExt cx="1448294" cy="1448294"/>
          </a:xfrm>
        </p:grpSpPr>
        <p:sp>
          <p:nvSpPr>
            <p:cNvPr id="11" name="Oval 10"/>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9"/>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15" name="Rectangle 1"/>
          <p:cNvSpPr/>
          <p:nvPr userDrawn="1"/>
        </p:nvSpPr>
        <p:spPr>
          <a:xfrm>
            <a:off x="311911"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81408" y="1321595"/>
            <a:ext cx="8582413"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userDrawn="1"/>
        </p:nvGrpSpPr>
        <p:grpSpPr>
          <a:xfrm>
            <a:off x="377050" y="255821"/>
            <a:ext cx="1931059" cy="1448294"/>
            <a:chOff x="237072" y="234585"/>
            <a:chExt cx="1448294" cy="1448294"/>
          </a:xfrm>
        </p:grpSpPr>
        <p:sp>
          <p:nvSpPr>
            <p:cNvPr id="21" name="Oval 20"/>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9"/>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25" name="Freeform 9"/>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26" name="Rectangle 1"/>
          <p:cNvSpPr/>
          <p:nvPr userDrawn="1"/>
        </p:nvSpPr>
        <p:spPr>
          <a:xfrm>
            <a:off x="311911" y="174941"/>
            <a:ext cx="8539315"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281408" y="1321595"/>
            <a:ext cx="8582413" cy="3602496"/>
            <a:chOff x="220782" y="1331119"/>
            <a:chExt cx="6436810" cy="3602496"/>
          </a:xfrm>
        </p:grpSpPr>
        <p:sp>
          <p:nvSpPr>
            <p:cNvPr id="28" name="Freeform 2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userDrawn="1"/>
        </p:nvGrpSpPr>
        <p:grpSpPr>
          <a:xfrm>
            <a:off x="377050" y="255821"/>
            <a:ext cx="1931059" cy="1448294"/>
            <a:chOff x="237072" y="234585"/>
            <a:chExt cx="1448294" cy="1448294"/>
          </a:xfrm>
        </p:grpSpPr>
        <p:sp>
          <p:nvSpPr>
            <p:cNvPr id="32" name="Oval 31"/>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Freeform 9"/>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36" name="Freeform 9"/>
          <p:cNvSpPr/>
          <p:nvPr userDrawn="1"/>
        </p:nvSpPr>
        <p:spPr bwMode="auto">
          <a:xfrm rot="10800000">
            <a:off x="368301" y="239921"/>
            <a:ext cx="8420100"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3"/>
          <a:stretch>
            <a:fillRect/>
          </a:stretch>
        </p:blipFill>
        <p:spPr>
          <a:xfrm>
            <a:off x="-6350" y="0"/>
            <a:ext cx="9150350" cy="5143500"/>
          </a:xfrm>
          <a:prstGeom prst="rect">
            <a:avLst/>
          </a:prstGeom>
          <a:noFill/>
          <a:ln w="9525">
            <a:noFill/>
          </a:ln>
        </p:spPr>
      </p:pic>
      <p:sp>
        <p:nvSpPr>
          <p:cNvPr id="1027" name="Rectangle 3"/>
          <p:cNvSpPr>
            <a:spLocks noGrp="1"/>
          </p:cNvSpPr>
          <p:nvPr>
            <p:ph type="title"/>
          </p:nvPr>
        </p:nvSpPr>
        <p:spPr>
          <a:xfrm>
            <a:off x="457200" y="142875"/>
            <a:ext cx="8229600" cy="436960"/>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881063"/>
            <a:ext cx="8229600" cy="371475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5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0" name="Rectangle 6"/>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5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1" name="Rectangle 7"/>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50"/>
            </a:lvl1p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TextBox 4"/>
          <p:cNvSpPr txBox="1"/>
          <p:nvPr userDrawn="1"/>
        </p:nvSpPr>
        <p:spPr>
          <a:xfrm>
            <a:off x="6954981" y="4928056"/>
            <a:ext cx="4572000" cy="215444"/>
          </a:xfrm>
          <a:prstGeom prst="rect">
            <a:avLst/>
          </a:prstGeom>
          <a:noFill/>
        </p:spPr>
        <p:txBody>
          <a:bodyPr wrap="square">
            <a:spAutoFit/>
          </a:bodyPr>
          <a:lstStyle/>
          <a:p>
            <a:r>
              <a:rPr lang="en-US" sz="800" b="0" i="0" dirty="0">
                <a:solidFill>
                  <a:srgbClr val="050505"/>
                </a:solidFill>
                <a:effectLst/>
                <a:latin typeface="+mj-lt"/>
              </a:rPr>
              <a:t>FeistyForwarders_0968120672</a:t>
            </a:r>
            <a:endParaRPr lang="en-US" sz="800" dirty="0">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27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257175" indent="-257175" algn="l" rtl="0" fontAlgn="base">
        <a:spcBef>
          <a:spcPct val="15000"/>
        </a:spcBef>
        <a:spcAft>
          <a:spcPct val="0"/>
        </a:spcAft>
        <a:buChar char="•"/>
        <a:defRPr sz="2400" kern="1200">
          <a:solidFill>
            <a:schemeClr val="tx1"/>
          </a:solidFill>
          <a:latin typeface="+mn-lt"/>
          <a:ea typeface="+mn-ea"/>
          <a:cs typeface="+mn-cs"/>
        </a:defRPr>
      </a:lvl1pPr>
      <a:lvl2pPr marL="557530" indent="-213995" algn="l" rtl="0" fontAlgn="base">
        <a:spcBef>
          <a:spcPct val="15000"/>
        </a:spcBef>
        <a:spcAft>
          <a:spcPct val="0"/>
        </a:spcAft>
        <a:buChar char="–"/>
        <a:defRPr sz="2100" kern="1200">
          <a:solidFill>
            <a:schemeClr val="tx1"/>
          </a:solidFill>
          <a:latin typeface="+mn-lt"/>
          <a:ea typeface="+mn-ea"/>
          <a:cs typeface="+mn-cs"/>
        </a:defRPr>
      </a:lvl2pPr>
      <a:lvl3pPr marL="857250" indent="-171450" algn="l" rtl="0" fontAlgn="base">
        <a:spcBef>
          <a:spcPct val="15000"/>
        </a:spcBef>
        <a:spcAft>
          <a:spcPct val="0"/>
        </a:spcAft>
        <a:buChar char="•"/>
        <a:defRPr sz="1800" kern="1200">
          <a:solidFill>
            <a:schemeClr val="tx1"/>
          </a:solidFill>
          <a:latin typeface="+mn-lt"/>
          <a:ea typeface="+mn-ea"/>
          <a:cs typeface="+mn-cs"/>
        </a:defRPr>
      </a:lvl3pPr>
      <a:lvl4pPr marL="1200150" indent="-171450" algn="l" rtl="0" fontAlgn="base">
        <a:spcBef>
          <a:spcPct val="15000"/>
        </a:spcBef>
        <a:spcAft>
          <a:spcPct val="0"/>
        </a:spcAft>
        <a:buChar char="–"/>
        <a:defRPr sz="1500" kern="1200">
          <a:solidFill>
            <a:schemeClr val="tx1"/>
          </a:solidFill>
          <a:latin typeface="+mn-lt"/>
          <a:ea typeface="+mn-ea"/>
          <a:cs typeface="+mn-cs"/>
        </a:defRPr>
      </a:lvl4pPr>
      <a:lvl5pPr marL="1543050" indent="-171450" algn="l" rtl="0" fontAlgn="base">
        <a:spcBef>
          <a:spcPct val="15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p:cNvSpPr>
            <a:spLocks noChangeArrowheads="1"/>
          </p:cNvSpPr>
          <p:nvPr/>
        </p:nvSpPr>
        <p:spPr bwMode="auto">
          <a:xfrm>
            <a:off x="1055371" y="291253"/>
            <a:ext cx="6205642" cy="503198"/>
          </a:xfrm>
          <a:prstGeom prst="flowChartTerminator">
            <a:avLst/>
          </a:prstGeom>
          <a:solidFill>
            <a:srgbClr val="CCFFCC"/>
          </a:solidFill>
          <a:ln w="19050">
            <a:solidFill>
              <a:srgbClr val="006600"/>
            </a:solidFill>
            <a:miter lim="800000"/>
          </a:ln>
        </p:spPr>
        <p:txBody>
          <a:bodyPr wrap="none" lIns="68580" tIns="34290" rIns="68580" bIns="34290" anchor="ctr"/>
          <a:lstStyle/>
          <a:p>
            <a:pPr algn="ctr"/>
            <a:endParaRPr lang="en-US" sz="2100" b="1" dirty="0">
              <a:solidFill>
                <a:srgbClr val="002060"/>
              </a:solidFill>
              <a:latin typeface="Times New Roman" panose="02020603050405020304" pitchFamily="18" charset="0"/>
              <a:cs typeface="Times New Roman" panose="02020603050405020304" pitchFamily="18" charset="0"/>
            </a:endParaRPr>
          </a:p>
          <a:p>
            <a:pPr algn="ctr"/>
            <a:r>
              <a:rPr lang="en-US" sz="2100" b="1" u="sng" dirty="0" smtClean="0">
                <a:solidFill>
                  <a:srgbClr val="7030A0"/>
                </a:solidFill>
                <a:latin typeface="Times New Roman" panose="02020603050405020304" pitchFamily="18" charset="0"/>
                <a:cs typeface="Times New Roman" panose="02020603050405020304" pitchFamily="18" charset="0"/>
              </a:rPr>
              <a:t>TIẾNG VIỆT </a:t>
            </a:r>
          </a:p>
          <a:p>
            <a:pPr algn="ctr"/>
            <a:r>
              <a:rPr lang="en-US" sz="2100" b="1" dirty="0" err="1" smtClean="0">
                <a:solidFill>
                  <a:srgbClr val="7030A0"/>
                </a:solidFill>
                <a:latin typeface="Times New Roman" panose="02020603050405020304" pitchFamily="18" charset="0"/>
                <a:cs typeface="Times New Roman" panose="02020603050405020304" pitchFamily="18" charset="0"/>
              </a:rPr>
              <a:t>Đọc</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Đoá</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hoa</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đồng</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thoại</a:t>
            </a:r>
            <a:endParaRPr lang="en-US" sz="2100" i="1" dirty="0">
              <a:solidFill>
                <a:schemeClr val="hlink"/>
              </a:solidFill>
              <a:latin typeface="Times New Roman" panose="02020603050405020304" pitchFamily="18" charset="0"/>
              <a:cs typeface="Times New Roman" panose="02020603050405020304" pitchFamily="18" charset="0"/>
            </a:endParaRPr>
          </a:p>
        </p:txBody>
      </p:sp>
      <p:sp>
        <p:nvSpPr>
          <p:cNvPr id="14" name="AutoShape 4"/>
          <p:cNvSpPr>
            <a:spLocks noChangeArrowheads="1"/>
          </p:cNvSpPr>
          <p:nvPr/>
        </p:nvSpPr>
        <p:spPr bwMode="auto">
          <a:xfrm>
            <a:off x="835314" y="1021146"/>
            <a:ext cx="2032000" cy="787343"/>
          </a:xfrm>
          <a:prstGeom prst="horizontalScroll">
            <a:avLst>
              <a:gd name="adj" fmla="val 16005"/>
            </a:avLst>
          </a:prstGeom>
          <a:solidFill>
            <a:srgbClr val="FFFF99"/>
          </a:solidFill>
          <a:ln w="28575">
            <a:solidFill>
              <a:srgbClr val="6600FF"/>
            </a:solidFill>
            <a:round/>
          </a:ln>
        </p:spPr>
        <p:txBody>
          <a:bodyPr wrap="none" anchor="ctr"/>
          <a:lstStyle/>
          <a:p>
            <a:pPr algn="ctr"/>
            <a:r>
              <a:rPr lang="en-US" sz="3600" b="1" dirty="0" smtClean="0">
                <a:solidFill>
                  <a:srgbClr val="FF0000"/>
                </a:solidFill>
              </a:rPr>
              <a:t>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b="1"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73025" y="1747520"/>
            <a:ext cx="9046845" cy="460375"/>
          </a:xfrm>
          <a:prstGeom prst="rect">
            <a:avLst/>
          </a:prstGeom>
          <a:noFill/>
        </p:spPr>
        <p:txBody>
          <a:bodyPr wrap="square" rtlCol="0" anchor="t">
            <a:spAutoFit/>
          </a:bodyPr>
          <a:lstStyle/>
          <a:p>
            <a:r>
              <a:rPr lang="en-US" sz="2400">
                <a:solidFill>
                  <a:srgbClr val="FF0000"/>
                </a:solidFill>
                <a:latin typeface="Times New Roman" panose="02020603050405020304" pitchFamily="18" charset="0"/>
                <a:cs typeface="Times New Roman" panose="02020603050405020304" pitchFamily="18" charset="0"/>
              </a:rPr>
              <a:t>Câu hỏi: Nói về 1 - 2 cuộc thi viết, vẽ,... dành cho thiếu nhi mà em biết.</a:t>
            </a:r>
          </a:p>
        </p:txBody>
      </p:sp>
      <p:pic>
        <p:nvPicPr>
          <p:cNvPr id="100" name="Content Placeholder 99"/>
          <p:cNvPicPr>
            <a:picLocks noGrp="1"/>
          </p:cNvPicPr>
          <p:nvPr>
            <p:ph idx="1"/>
          </p:nvPr>
        </p:nvPicPr>
        <p:blipFill>
          <a:blip r:embed="rId3"/>
          <a:stretch>
            <a:fillRect/>
          </a:stretch>
        </p:blipFill>
        <p:spPr>
          <a:xfrm>
            <a:off x="-247650" y="2191385"/>
            <a:ext cx="6620510" cy="2832100"/>
          </a:xfrm>
          <a:prstGeom prst="rect">
            <a:avLst/>
          </a:prstGeom>
          <a:noFill/>
          <a:ln w="9525">
            <a:noFill/>
          </a:ln>
        </p:spPr>
      </p:pic>
      <p:sp>
        <p:nvSpPr>
          <p:cNvPr id="3" name="Text Box 2"/>
          <p:cNvSpPr txBox="1"/>
          <p:nvPr/>
        </p:nvSpPr>
        <p:spPr>
          <a:xfrm>
            <a:off x="6696710" y="2838450"/>
            <a:ext cx="2375535" cy="1537970"/>
          </a:xfrm>
          <a:prstGeom prst="rect">
            <a:avLst/>
          </a:prstGeom>
          <a:noFill/>
        </p:spPr>
        <p:txBody>
          <a:bodyPr wrap="square" rtlCol="0" anchor="t">
            <a:spAutoFit/>
          </a:bodyPr>
          <a:lstStyle/>
          <a:p>
            <a:pPr algn="ctr"/>
            <a:r>
              <a:rPr lang="vi-VN" altLang="en-US" sz="2000">
                <a:solidFill>
                  <a:srgbClr val="FF0000"/>
                </a:solidFill>
                <a:latin typeface="Times New Roman" panose="02020603050405020304" pitchFamily="18" charset="0"/>
                <a:cs typeface="Times New Roman" panose="02020603050405020304" pitchFamily="18" charset="0"/>
                <a:sym typeface="+mn-ea"/>
              </a:rPr>
              <a:t>Gợi ý</a:t>
            </a:r>
            <a:endParaRPr lang="en-US" sz="2000">
              <a:solidFill>
                <a:srgbClr val="FF0000"/>
              </a:solidFill>
              <a:latin typeface="Times New Roman" panose="02020603050405020304" pitchFamily="18" charset="0"/>
              <a:cs typeface="Times New Roman" panose="02020603050405020304" pitchFamily="18" charset="0"/>
              <a:sym typeface="+mn-ea"/>
            </a:endParaRPr>
          </a:p>
          <a:p>
            <a:r>
              <a:rPr lang="en-US" sz="2000">
                <a:solidFill>
                  <a:srgbClr val="00B0F0"/>
                </a:solidFill>
                <a:latin typeface="Times New Roman" panose="02020603050405020304" pitchFamily="18" charset="0"/>
                <a:cs typeface="Times New Roman" panose="02020603050405020304" pitchFamily="18" charset="0"/>
                <a:sym typeface="+mn-ea"/>
              </a:rPr>
              <a:t>+ Tên cuộc thi </a:t>
            </a:r>
            <a:br>
              <a:rPr lang="en-US" sz="2000">
                <a:solidFill>
                  <a:srgbClr val="00B0F0"/>
                </a:solidFill>
                <a:latin typeface="Times New Roman" panose="02020603050405020304" pitchFamily="18" charset="0"/>
                <a:cs typeface="Times New Roman" panose="02020603050405020304" pitchFamily="18" charset="0"/>
                <a:sym typeface="+mn-ea"/>
              </a:rPr>
            </a:br>
            <a:r>
              <a:rPr lang="en-US" sz="2000">
                <a:solidFill>
                  <a:srgbClr val="00B0F0"/>
                </a:solidFill>
                <a:latin typeface="Times New Roman" panose="02020603050405020304" pitchFamily="18" charset="0"/>
                <a:cs typeface="Times New Roman" panose="02020603050405020304" pitchFamily="18" charset="0"/>
                <a:sym typeface="+mn-ea"/>
              </a:rPr>
              <a:t>+ Đơn vị tổ chức </a:t>
            </a:r>
            <a:br>
              <a:rPr lang="en-US" sz="2000">
                <a:solidFill>
                  <a:srgbClr val="00B0F0"/>
                </a:solidFill>
                <a:latin typeface="Times New Roman" panose="02020603050405020304" pitchFamily="18" charset="0"/>
                <a:cs typeface="Times New Roman" panose="02020603050405020304" pitchFamily="18" charset="0"/>
                <a:sym typeface="+mn-ea"/>
              </a:rPr>
            </a:br>
            <a:r>
              <a:rPr lang="en-US" sz="2000">
                <a:solidFill>
                  <a:srgbClr val="00B0F0"/>
                </a:solidFill>
                <a:latin typeface="Times New Roman" panose="02020603050405020304" pitchFamily="18" charset="0"/>
                <a:cs typeface="Times New Roman" panose="02020603050405020304" pitchFamily="18" charset="0"/>
                <a:sym typeface="+mn-ea"/>
              </a:rPr>
              <a:t>+ Mục đích tổ chức</a:t>
            </a:r>
            <a:r>
              <a:rPr lang="en-US">
                <a:solidFill>
                  <a:srgbClr val="00B0F0"/>
                </a:solidFill>
                <a:latin typeface="Times New Roman" panose="02020603050405020304" pitchFamily="18" charset="0"/>
                <a:cs typeface="Times New Roman" panose="02020603050405020304" pitchFamily="18" charset="0"/>
                <a:sym typeface="+mn-ea"/>
              </a:rPr>
              <a:t> </a:t>
            </a:r>
            <a:br>
              <a:rPr lang="en-US">
                <a:solidFill>
                  <a:srgbClr val="00B0F0"/>
                </a:solidFill>
                <a:latin typeface="Times New Roman" panose="02020603050405020304" pitchFamily="18" charset="0"/>
                <a:cs typeface="Times New Roman" panose="02020603050405020304" pitchFamily="18" charset="0"/>
                <a:sym typeface="+mn-ea"/>
              </a:rPr>
            </a:br>
            <a:endParaRPr lang="en-US">
              <a:solidFill>
                <a:srgbClr val="00B0F0"/>
              </a:solidFill>
              <a:latin typeface="Times New Roman" panose="02020603050405020304" pitchFamily="18" charset="0"/>
              <a:cs typeface="Times New Roman" panose="02020603050405020304" pitchFamily="18" charset="0"/>
              <a:sym typeface="+mn-ea"/>
            </a:endParaRPr>
          </a:p>
        </p:txBody>
      </p:sp>
      <p:sp>
        <p:nvSpPr>
          <p:cNvPr id="4" name="AutoShape 4"/>
          <p:cNvSpPr>
            <a:spLocks noChangeArrowheads="1"/>
          </p:cNvSpPr>
          <p:nvPr/>
        </p:nvSpPr>
        <p:spPr bwMode="auto">
          <a:xfrm>
            <a:off x="5516245" y="4462780"/>
            <a:ext cx="3676650" cy="787400"/>
          </a:xfrm>
          <a:prstGeom prst="horizontalScroll">
            <a:avLst>
              <a:gd name="adj" fmla="val 16005"/>
            </a:avLst>
          </a:prstGeom>
          <a:solidFill>
            <a:srgbClr val="FFFF99"/>
          </a:solidFill>
          <a:ln w="28575">
            <a:solidFill>
              <a:srgbClr val="6600FF"/>
            </a:solidFill>
            <a:round/>
          </a:ln>
        </p:spPr>
        <p:txBody>
          <a:bodyPr wrap="none" anchor="ctr"/>
          <a:lstStyle/>
          <a:p>
            <a:pPr algn="ctr"/>
            <a:r>
              <a:rPr lang="vi-VN" altLang="en-US" sz="2400" b="1" dirty="0">
                <a:solidFill>
                  <a:srgbClr val="FF0000"/>
                </a:solidFill>
                <a:latin typeface="Times New Roman" panose="02020603050405020304" pitchFamily="18" charset="0"/>
                <a:cs typeface="Times New Roman" panose="02020603050405020304" pitchFamily="18" charset="0"/>
              </a:rPr>
              <a:t>Thảo luận nhóm 4, (2 phút)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0"/>
      <p:bldP spid="2" grpId="1"/>
      <p:bldP spid="3" grpId="0"/>
      <p:bldP spid="3" grpId="1"/>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45415" y="1706245"/>
            <a:ext cx="8625840" cy="521970"/>
          </a:xfrm>
          <a:prstGeom prst="rect">
            <a:avLst/>
          </a:prstGeom>
          <a:noFill/>
        </p:spPr>
        <p:txBody>
          <a:bodyPr wrap="none" rtlCol="0">
            <a:spAutoFit/>
          </a:bodyPr>
          <a:lstStyle/>
          <a:p>
            <a:pPr marL="0" indent="0" algn="l"/>
            <a:r>
              <a:rPr lang="en-US" sz="28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vi-VN" altLang="en-US" sz="28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vi-VN" altLang="en-US" sz="24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P</a:t>
            </a:r>
            <a:r>
              <a:rPr lang="en-US" sz="24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hát hành:</a:t>
            </a:r>
            <a:r>
              <a:rPr lang="en-US" sz="2400">
                <a:latin typeface="Times New Roman" panose="02020603050405020304" pitchFamily="18" charset="0"/>
                <a:ea typeface="SimSun" panose="02010600030101010101" pitchFamily="2" charset="-122"/>
                <a:cs typeface="Times New Roman" panose="02020603050405020304" pitchFamily="18" charset="0"/>
                <a:sym typeface="+mn-ea"/>
              </a:rPr>
              <a:t> </a:t>
            </a:r>
            <a:r>
              <a:rPr lang="vi-VN" altLang="en-US" sz="2400">
                <a:solidFill>
                  <a:srgbClr val="00B0F0"/>
                </a:solidFill>
                <a:latin typeface="Times New Roman" panose="02020603050405020304" pitchFamily="18" charset="0"/>
                <a:ea typeface="SimSun" panose="02010600030101010101" pitchFamily="2" charset="-122"/>
                <a:cs typeface="Times New Roman" panose="02020603050405020304" pitchFamily="18" charset="0"/>
                <a:sym typeface="+mn-ea"/>
              </a:rPr>
              <a:t>Đ</a:t>
            </a:r>
            <a:r>
              <a:rPr lang="en-US" sz="2400">
                <a:solidFill>
                  <a:srgbClr val="00B0F0"/>
                </a:solidFill>
                <a:latin typeface="Times New Roman" panose="02020603050405020304" pitchFamily="18" charset="0"/>
                <a:ea typeface="SimSun" panose="02010600030101010101" pitchFamily="2" charset="-122"/>
                <a:cs typeface="Times New Roman" panose="02020603050405020304" pitchFamily="18" charset="0"/>
                <a:sym typeface="+mn-ea"/>
              </a:rPr>
              <a:t>ưa</a:t>
            </a:r>
            <a:r>
              <a:rPr lang="vi-VN" altLang="en-US" sz="2400">
                <a:solidFill>
                  <a:srgbClr val="00B0F0"/>
                </a:solidFill>
                <a:latin typeface="Times New Roman" panose="02020603050405020304" pitchFamily="18" charset="0"/>
                <a:ea typeface="SimSun" panose="02010600030101010101" pitchFamily="2" charset="-122"/>
                <a:cs typeface="Times New Roman" panose="02020603050405020304" pitchFamily="18" charset="0"/>
                <a:sym typeface="+mn-ea"/>
              </a:rPr>
              <a:t> </a:t>
            </a:r>
            <a:r>
              <a:rPr lang="en-US" sz="2400">
                <a:solidFill>
                  <a:srgbClr val="00B0F0"/>
                </a:solidFill>
                <a:latin typeface="Times New Roman" panose="02020603050405020304" pitchFamily="18" charset="0"/>
                <a:ea typeface="SimSun" panose="02010600030101010101" pitchFamily="2" charset="-122"/>
                <a:cs typeface="Times New Roman" panose="02020603050405020304" pitchFamily="18" charset="0"/>
                <a:sym typeface="+mn-ea"/>
              </a:rPr>
              <a:t>ra sử dụng rộng rãi những gì mới in, mới xuất bản</a:t>
            </a:r>
            <a:r>
              <a:rPr lang="en-US" sz="2400">
                <a:latin typeface="Times New Roman" panose="02020603050405020304" pitchFamily="18" charset="0"/>
                <a:ea typeface="SimSun" panose="02010600030101010101" pitchFamily="2" charset="-122"/>
                <a:cs typeface="Times New Roman" panose="02020603050405020304" pitchFamily="18" charset="0"/>
                <a:sym typeface="+mn-ea"/>
              </a:rPr>
              <a:t>.</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65" y="1121410"/>
            <a:ext cx="8917305" cy="3714750"/>
          </a:xfrm>
        </p:spPr>
        <p:txBody>
          <a:bodyPr/>
          <a:lstStyle/>
          <a:p>
            <a:pPr marL="0" indent="0">
              <a:buNone/>
            </a:pPr>
            <a:r>
              <a:rPr lang="vi-VN" altLang="en-US" sz="16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en-US" sz="2000">
                <a:solidFill>
                  <a:srgbClr val="FFC000"/>
                </a:solidFill>
                <a:latin typeface="Times New Roman" panose="02020603050405020304" pitchFamily="18" charset="0"/>
                <a:cs typeface="Times New Roman" panose="02020603050405020304" pitchFamily="18" charset="0"/>
              </a:rPr>
              <a:t>Cuộc thi sáng  tác truyện  “ Đóa hoa đồng hội”  dành riêng một hạng mục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ho học sinh các trường tiểu học trên toàn quốc tham gia. </a:t>
            </a:r>
            <a:r>
              <a:rPr lang="vi-VN" altLang="en-US" sz="2000">
                <a:solidFill>
                  <a:srgbClr val="FFC000"/>
                </a:solidFill>
                <a:latin typeface="Times New Roman" panose="02020603050405020304" pitchFamily="18" charset="0"/>
                <a:cs typeface="Times New Roman" panose="02020603050405020304" pitchFamily="18" charset="0"/>
              </a:rPr>
              <a:t>B</a:t>
            </a:r>
            <a:r>
              <a:rPr lang="en-US" sz="2000">
                <a:solidFill>
                  <a:srgbClr val="FFC000"/>
                </a:solidFill>
                <a:latin typeface="Times New Roman" panose="02020603050405020304" pitchFamily="18" charset="0"/>
                <a:cs typeface="Times New Roman" panose="02020603050405020304" pitchFamily="18" charset="0"/>
              </a:rPr>
              <a:t>an tổ chức khẳng định đây là </a:t>
            </a:r>
            <a:r>
              <a:rPr lang="vi-VN" altLang="en-US" sz="2000">
                <a:solidFill>
                  <a:srgbClr val="FFC000"/>
                </a:solidFill>
                <a:latin typeface="Times New Roman" panose="02020603050405020304" pitchFamily="18" charset="0"/>
                <a:cs typeface="Times New Roman" panose="02020603050405020304" pitchFamily="18" charset="0"/>
              </a:rPr>
              <a:t>dị</a:t>
            </a:r>
            <a:r>
              <a:rPr lang="en-US" sz="2000">
                <a:solidFill>
                  <a:srgbClr val="FFC000"/>
                </a:solidFill>
                <a:latin typeface="Times New Roman" panose="02020603050405020304" pitchFamily="18" charset="0"/>
                <a:cs typeface="Times New Roman" panose="02020603050405020304" pitchFamily="18" charset="0"/>
              </a:rPr>
              <a:t>p để khuyến khích và phát  hiện tài năng sáng tác </a:t>
            </a:r>
            <a:r>
              <a:rPr lang="vi-VN" altLang="en-US" sz="2000">
                <a:solidFill>
                  <a:srgbClr val="FFC000"/>
                </a:solidFill>
                <a:latin typeface="Times New Roman" panose="02020603050405020304" pitchFamily="18" charset="0"/>
                <a:cs typeface="Times New Roman" panose="02020603050405020304" pitchFamily="18" charset="0"/>
              </a:rPr>
              <a:t>tr</a:t>
            </a:r>
            <a:r>
              <a:rPr lang="en-US" sz="2000">
                <a:solidFill>
                  <a:srgbClr val="FFC000"/>
                </a:solidFill>
                <a:latin typeface="Times New Roman" panose="02020603050405020304" pitchFamily="18" charset="0"/>
                <a:cs typeface="Times New Roman" panose="02020603050405020304" pitchFamily="18" charset="0"/>
              </a:rPr>
              <a:t>uyện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ồng </a:t>
            </a:r>
            <a:r>
              <a:rPr lang="vi-VN" altLang="en-US" sz="2000">
                <a:solidFill>
                  <a:srgbClr val="FFC000"/>
                </a:solidFill>
                <a:latin typeface="Times New Roman" panose="02020603050405020304" pitchFamily="18" charset="0"/>
                <a:cs typeface="Times New Roman" panose="02020603050405020304" pitchFamily="18" charset="0"/>
              </a:rPr>
              <a:t>t</a:t>
            </a:r>
            <a:r>
              <a:rPr lang="en-US" sz="2000">
                <a:solidFill>
                  <a:srgbClr val="FFC000"/>
                </a:solidFill>
                <a:latin typeface="Times New Roman" panose="02020603050405020304" pitchFamily="18" charset="0"/>
                <a:cs typeface="Times New Roman" panose="02020603050405020304" pitchFamily="18" charset="0"/>
              </a:rPr>
              <a:t>hoại của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ác em nhỏ.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ây cũng là dịp để kết nối trái tim của người dân Nhật Bản và Việt Nam, góp phần nuôi dưỡng tâm hồn trẻ em hai nước.</a:t>
            </a:r>
          </a:p>
          <a:p>
            <a:pPr marL="0" indent="0">
              <a:buNone/>
            </a:pPr>
            <a:r>
              <a:rPr lang="vi-VN" altLang="en-US" sz="2000">
                <a:latin typeface="Times New Roman" panose="02020603050405020304" pitchFamily="18" charset="0"/>
                <a:cs typeface="Times New Roman" panose="02020603050405020304" pitchFamily="18" charset="0"/>
              </a:rPr>
              <a:t>	</a:t>
            </a:r>
            <a:r>
              <a:rPr lang="vi-VN" altLang="en-US" sz="2000">
                <a:solidFill>
                  <a:srgbClr val="92D050"/>
                </a:solidFill>
                <a:latin typeface="Times New Roman" panose="02020603050405020304" pitchFamily="18" charset="0"/>
                <a:cs typeface="Times New Roman" panose="02020603050405020304" pitchFamily="18" charset="0"/>
              </a:rPr>
              <a:t>C</a:t>
            </a:r>
            <a:r>
              <a:rPr lang="en-US" sz="2000">
                <a:solidFill>
                  <a:srgbClr val="92D050"/>
                </a:solidFill>
                <a:latin typeface="Times New Roman" panose="02020603050405020304" pitchFamily="18" charset="0"/>
                <a:cs typeface="Times New Roman" panose="02020603050405020304" pitchFamily="18" charset="0"/>
              </a:rPr>
              <a:t>ác tác phẩm đoạt giải được dịch sang tiếng Nhật, biên tập, vẽ minh họa,  in ấn và phát hành rộng rãi dưới dạng tuyển tập song ngữ Việt- Nhật.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oàn bộ lợi nhuận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ừ việc bán sách được trao tặng cho các quỹ khuyến học, Khuyết đọc của Việt Nam.</a:t>
            </a:r>
            <a:endParaRPr lang="en-US" sz="2000">
              <a:latin typeface="Times New Roman" panose="02020603050405020304" pitchFamily="18" charset="0"/>
              <a:cs typeface="Times New Roman" panose="02020603050405020304" pitchFamily="18" charset="0"/>
            </a:endParaRPr>
          </a:p>
          <a:p>
            <a:pPr marL="0" indent="0">
              <a:buNone/>
            </a:pP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Hằng năm, thí sinh đoạt giải đặc biệt được tham gia lễ trao giải tại Nhật Bản và được khắc</a:t>
            </a:r>
            <a:r>
              <a:rPr lang="vi-VN" altLang="en-US" sz="2000">
                <a:solidFill>
                  <a:srgbClr val="00B0F0"/>
                </a:solidFill>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tên trên cúp “ Đóa </a:t>
            </a:r>
            <a:r>
              <a:rPr lang="vi-VN" altLang="en-US" sz="2000">
                <a:solidFill>
                  <a:srgbClr val="00B0F0"/>
                </a:solidFill>
                <a:latin typeface="Times New Roman" panose="02020603050405020304" pitchFamily="18" charset="0"/>
                <a:cs typeface="Times New Roman" panose="02020603050405020304" pitchFamily="18" charset="0"/>
              </a:rPr>
              <a:t>h</a:t>
            </a:r>
            <a:r>
              <a:rPr lang="en-US" sz="2000">
                <a:solidFill>
                  <a:srgbClr val="00B0F0"/>
                </a:solidFill>
                <a:latin typeface="Times New Roman" panose="02020603050405020304" pitchFamily="18" charset="0"/>
                <a:cs typeface="Times New Roman" panose="02020603050405020304" pitchFamily="18" charset="0"/>
              </a:rPr>
              <a:t>oa</a:t>
            </a:r>
            <a:r>
              <a:rPr lang="vi-VN" altLang="en-US" sz="2000">
                <a:solidFill>
                  <a:srgbClr val="00B0F0"/>
                </a:solidFill>
                <a:latin typeface="Times New Roman" panose="02020603050405020304" pitchFamily="18" charset="0"/>
                <a:cs typeface="Times New Roman" panose="02020603050405020304" pitchFamily="18" charset="0"/>
              </a:rPr>
              <a:t> đ</a:t>
            </a:r>
            <a:r>
              <a:rPr lang="en-US" sz="2000">
                <a:solidFill>
                  <a:srgbClr val="00B0F0"/>
                </a:solidFill>
                <a:latin typeface="Times New Roman" panose="02020603050405020304" pitchFamily="18" charset="0"/>
                <a:cs typeface="Times New Roman" panose="02020603050405020304" pitchFamily="18" charset="0"/>
              </a:rPr>
              <a:t>ồng </a:t>
            </a:r>
            <a:r>
              <a:rPr lang="vi-VN" altLang="en-US" sz="2000">
                <a:solidFill>
                  <a:srgbClr val="00B0F0"/>
                </a:solidFill>
                <a:latin typeface="Times New Roman" panose="02020603050405020304" pitchFamily="18" charset="0"/>
                <a:cs typeface="Times New Roman" panose="02020603050405020304" pitchFamily="18" charset="0"/>
              </a:rPr>
              <a:t>t</a:t>
            </a:r>
            <a:r>
              <a:rPr lang="en-US" sz="2000">
                <a:solidFill>
                  <a:srgbClr val="00B0F0"/>
                </a:solidFill>
                <a:latin typeface="Times New Roman" panose="02020603050405020304" pitchFamily="18" charset="0"/>
                <a:cs typeface="Times New Roman" panose="02020603050405020304" pitchFamily="18" charset="0"/>
              </a:rPr>
              <a:t>hoại”- phần thưởng vinh danh các tác giả xuất sắc. </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vi-VN" altLang="en-US" sz="2000" b="1">
                <a:solidFill>
                  <a:srgbClr val="0070C0"/>
                </a:solidFill>
                <a:latin typeface="Times New Roman" panose="02020603050405020304" pitchFamily="18" charset="0"/>
                <a:cs typeface="Times New Roman" panose="02020603050405020304" pitchFamily="18" charset="0"/>
              </a:rPr>
              <a:t> </a:t>
            </a:r>
            <a:r>
              <a:rPr lang="en-US" sz="2000" b="1">
                <a:solidFill>
                  <a:srgbClr val="0070C0"/>
                </a:solidFill>
                <a:latin typeface="Times New Roman" panose="02020603050405020304" pitchFamily="18" charset="0"/>
                <a:cs typeface="Times New Roman" panose="02020603050405020304" pitchFamily="18" charset="0"/>
                <a:sym typeface="+mn-ea"/>
              </a:rPr>
              <a:t>Linh Tâm</a:t>
            </a:r>
            <a:endParaRPr lang="en-US" sz="2000" b="1">
              <a:solidFill>
                <a:srgbClr val="0070C0"/>
              </a:solidFill>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p>
        </p:txBody>
      </p:sp>
      <p:sp>
        <p:nvSpPr>
          <p:cNvPr id="9" name="Rounded Rectangle 8"/>
          <p:cNvSpPr/>
          <p:nvPr/>
        </p:nvSpPr>
        <p:spPr>
          <a:xfrm>
            <a:off x="7042150" y="664210"/>
            <a:ext cx="1988820" cy="457200"/>
          </a:xfrm>
          <a:prstGeom prst="roundRect">
            <a:avLst/>
          </a:prstGeom>
          <a:solidFill>
            <a:srgbClr val="FF0000"/>
          </a:solidFill>
          <a:ln>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en-US" sz="2100" b="1" dirty="0" err="1" smtClean="0">
                <a:solidFill>
                  <a:srgbClr val="FFFF00"/>
                </a:solidFill>
                <a:latin typeface="Times New Roman" panose="02020603050405020304" pitchFamily="18" charset="0"/>
                <a:cs typeface="Times New Roman" panose="02020603050405020304" pitchFamily="18" charset="0"/>
              </a:rPr>
              <a:t>Đọc</a:t>
            </a:r>
            <a:r>
              <a:rPr lang="en-US" altLang="en-US" sz="2100" b="1" dirty="0" smtClean="0">
                <a:solidFill>
                  <a:srgbClr val="FFFF00"/>
                </a:solidFill>
                <a:latin typeface="Times New Roman" panose="02020603050405020304" pitchFamily="18" charset="0"/>
                <a:cs typeface="Times New Roman" panose="02020603050405020304" pitchFamily="18" charset="0"/>
              </a:rPr>
              <a:t> </a:t>
            </a:r>
            <a:r>
              <a:rPr lang="vi-VN" altLang="en-US" sz="2100" b="1" dirty="0" err="1" smtClean="0">
                <a:solidFill>
                  <a:srgbClr val="FFFF00"/>
                </a:solidFill>
                <a:latin typeface="Times New Roman" panose="02020603050405020304" pitchFamily="18" charset="0"/>
                <a:cs typeface="Times New Roman" panose="02020603050405020304" pitchFamily="18" charset="0"/>
              </a:rPr>
              <a:t>nhóm đôi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4350775" y="2290168"/>
            <a:ext cx="3028950" cy="581025"/>
          </a:xfrm>
          <a:prstGeom prst="rect">
            <a:avLst/>
          </a:prstGeom>
        </p:spPr>
        <p:txBody>
          <a:bodyPr wrap="none" lIns="68580" tIns="34290" rIns="68580" bIns="34290" fromWordArt="1">
            <a:prstTxWarp prst="textPlain">
              <a:avLst>
                <a:gd name="adj" fmla="val 50000"/>
              </a:avLst>
            </a:prstTxWarp>
          </a:bodyPr>
          <a:lstStyle/>
          <a:p>
            <a:pPr algn="ctr"/>
            <a:r>
              <a:rPr lang="en-US" sz="4100" b="1" kern="10" dirty="0" err="1">
                <a:ln w="9525">
                  <a:solidFill>
                    <a:srgbClr val="FFFF00"/>
                  </a:solidFill>
                  <a:round/>
                </a:ln>
                <a:solidFill>
                  <a:srgbClr val="0000FF"/>
                </a:solidFill>
                <a:effectLst>
                  <a:outerShdw dist="35921" dir="2700000" algn="ctr" rotWithShape="0">
                    <a:srgbClr val="C0C0C0">
                      <a:alpha val="79999"/>
                    </a:srgbClr>
                  </a:outerShdw>
                </a:effectLst>
                <a:latin typeface="Arial" panose="020B0604020202020204" pitchFamily="34" charset="0"/>
              </a:rPr>
              <a:t>Tìm</a:t>
            </a:r>
            <a:r>
              <a:rPr lang="en-US" sz="4100" b="1" kern="10" dirty="0">
                <a:ln w="9525">
                  <a:solidFill>
                    <a:srgbClr val="FFFF00"/>
                  </a:solidFill>
                  <a:round/>
                </a:ln>
                <a:solidFill>
                  <a:srgbClr val="0000FF"/>
                </a:solidFill>
                <a:effectLst>
                  <a:outerShdw dist="35921" dir="2700000" algn="ctr" rotWithShape="0">
                    <a:srgbClr val="C0C0C0">
                      <a:alpha val="79999"/>
                    </a:srgbClr>
                  </a:outerShdw>
                </a:effectLst>
                <a:latin typeface="Arial" panose="020B0604020202020204" pitchFamily="34" charset="0"/>
              </a:rPr>
              <a:t> </a:t>
            </a:r>
            <a:r>
              <a:rPr lang="en-US" sz="4100" b="1" kern="10" dirty="0" err="1">
                <a:ln w="9525">
                  <a:solidFill>
                    <a:srgbClr val="FFFF00"/>
                  </a:solidFill>
                  <a:round/>
                </a:ln>
                <a:solidFill>
                  <a:srgbClr val="0000FF"/>
                </a:solidFill>
                <a:effectLst>
                  <a:outerShdw dist="35921" dir="2700000" algn="ctr" rotWithShape="0">
                    <a:srgbClr val="C0C0C0">
                      <a:alpha val="79999"/>
                    </a:srgbClr>
                  </a:outerShdw>
                </a:effectLst>
                <a:latin typeface="Arial" panose="020B0604020202020204" pitchFamily="34" charset="0"/>
              </a:rPr>
              <a:t>hiểu</a:t>
            </a:r>
            <a:r>
              <a:rPr lang="en-US" sz="4100" b="1" kern="10" dirty="0">
                <a:ln w="9525">
                  <a:solidFill>
                    <a:srgbClr val="FFFF00"/>
                  </a:solidFill>
                  <a:round/>
                </a:ln>
                <a:solidFill>
                  <a:srgbClr val="0000FF"/>
                </a:solidFill>
                <a:effectLst>
                  <a:outerShdw dist="35921" dir="2700000" algn="ctr" rotWithShape="0">
                    <a:srgbClr val="C0C0C0">
                      <a:alpha val="79999"/>
                    </a:srgbClr>
                  </a:outerShdw>
                </a:effectLst>
                <a:latin typeface="Arial" panose="020B0604020202020204" pitchFamily="34" charset="0"/>
              </a:rPr>
              <a:t> </a:t>
            </a:r>
            <a:r>
              <a:rPr lang="en-US" sz="4100" b="1" kern="10" dirty="0" err="1">
                <a:ln w="9525">
                  <a:solidFill>
                    <a:srgbClr val="FFFF00"/>
                  </a:solidFill>
                  <a:round/>
                </a:ln>
                <a:solidFill>
                  <a:srgbClr val="0000FF"/>
                </a:solidFill>
                <a:effectLst>
                  <a:outerShdw dist="35921" dir="2700000" algn="ctr" rotWithShape="0">
                    <a:srgbClr val="C0C0C0">
                      <a:alpha val="79999"/>
                    </a:srgbClr>
                  </a:outerShdw>
                </a:effectLst>
                <a:latin typeface="Arial" panose="020B0604020202020204" pitchFamily="34" charset="0"/>
              </a:rPr>
              <a:t>bài</a:t>
            </a:r>
            <a:endParaRPr lang="en-US" sz="4100" b="1" kern="10" dirty="0">
              <a:ln w="9525">
                <a:solidFill>
                  <a:srgbClr val="FFFF00"/>
                </a:solidFill>
                <a:round/>
              </a:ln>
              <a:solidFill>
                <a:srgbClr val="0000FF"/>
              </a:solidFill>
              <a:effectLst>
                <a:outerShdw dist="35921" dir="2700000" algn="ctr" rotWithShape="0">
                  <a:srgbClr val="C0C0C0">
                    <a:alpha val="79999"/>
                  </a:srgbClr>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047115"/>
            <a:ext cx="8912225" cy="1383665"/>
          </a:xfrm>
          <a:prstGeom prst="rect">
            <a:avLst/>
          </a:prstGeom>
          <a:noFill/>
          <a:ln w="9525">
            <a:noFill/>
          </a:ln>
        </p:spPr>
        <p:txBody>
          <a:bodyPr wrap="square">
            <a:spAutoFit/>
          </a:bodyPr>
          <a:lstStyle/>
          <a:p>
            <a:pPr marL="0" indent="0"/>
            <a:r>
              <a:rPr lang="en-US">
                <a:solidFill>
                  <a:srgbClr val="000000"/>
                </a:solidFill>
                <a:latin typeface="Arial" panose="020B0604020202020204" pitchFamily="34" charset="0"/>
                <a:ea typeface="SimSun" panose="02010600030101010101" pitchFamily="2" charset="-122"/>
              </a:rPr>
              <a:t>  </a:t>
            </a:r>
            <a:r>
              <a:rPr sz="28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Câu 1 </a:t>
            </a:r>
            <a:r>
              <a:rPr lang="vi-VN" sz="28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r>
              <a:rPr sz="2800">
                <a:gradFill>
                  <a:gsLst>
                    <a:gs pos="0">
                      <a:srgbClr val="007BD3"/>
                    </a:gs>
                    <a:gs pos="100000">
                      <a:srgbClr val="034373"/>
                    </a:gs>
                  </a:gsLst>
                  <a:lin scaled="0"/>
                </a:gradFill>
                <a:latin typeface="Times New Roman" panose="02020603050405020304" pitchFamily="18" charset="0"/>
                <a:ea typeface="SimSun" panose="02010600030101010101" pitchFamily="2" charset="-122"/>
                <a:cs typeface="Times New Roman" panose="02020603050405020304" pitchFamily="18" charset="0"/>
              </a:rPr>
              <a:t> Ban Tổ chức cuộc thi: “Đóa hoa đồng thoại” mong muốn điều gì khi dành riêng một hạn</a:t>
            </a:r>
            <a:r>
              <a:rPr lang="vi-VN" sz="2800">
                <a:gradFill>
                  <a:gsLst>
                    <a:gs pos="0">
                      <a:srgbClr val="007BD3"/>
                    </a:gs>
                    <a:gs pos="100000">
                      <a:srgbClr val="034373"/>
                    </a:gs>
                  </a:gsLst>
                  <a:lin scaled="0"/>
                </a:gradFill>
                <a:latin typeface="Times New Roman" panose="02020603050405020304" pitchFamily="18" charset="0"/>
                <a:ea typeface="SimSun" panose="02010600030101010101" pitchFamily="2" charset="-122"/>
                <a:cs typeface="Times New Roman" panose="02020603050405020304" pitchFamily="18" charset="0"/>
              </a:rPr>
              <a:t>g</a:t>
            </a:r>
            <a:r>
              <a:rPr sz="2800">
                <a:gradFill>
                  <a:gsLst>
                    <a:gs pos="0">
                      <a:srgbClr val="007BD3"/>
                    </a:gs>
                    <a:gs pos="100000">
                      <a:srgbClr val="034373"/>
                    </a:gs>
                  </a:gsLst>
                  <a:lin scaled="0"/>
                </a:gradFill>
                <a:latin typeface="Times New Roman" panose="02020603050405020304" pitchFamily="18" charset="0"/>
                <a:ea typeface="SimSun" panose="02010600030101010101" pitchFamily="2" charset="-122"/>
                <a:cs typeface="Times New Roman" panose="02020603050405020304" pitchFamily="18" charset="0"/>
              </a:rPr>
              <a:t> mục cho học sinh tiểu học?</a:t>
            </a:r>
          </a:p>
        </p:txBody>
      </p:sp>
      <p:sp>
        <p:nvSpPr>
          <p:cNvPr id="2" name="Text Box 1"/>
          <p:cNvSpPr txBox="1"/>
          <p:nvPr/>
        </p:nvSpPr>
        <p:spPr>
          <a:xfrm>
            <a:off x="170180" y="2345690"/>
            <a:ext cx="8680450" cy="2306955"/>
          </a:xfrm>
          <a:prstGeom prst="rect">
            <a:avLst/>
          </a:prstGeom>
          <a:noFill/>
        </p:spPr>
        <p:txBody>
          <a:bodyPr wrap="square" rtlCol="0" anchor="t">
            <a:spAutoFit/>
          </a:bodyPr>
          <a:lstStyle/>
          <a:p>
            <a:r>
              <a:rPr lang="vi-VN" altLang="en-US">
                <a:solidFill>
                  <a:srgbClr val="FFC000"/>
                </a:solidFill>
                <a:latin typeface="Times New Roman" panose="02020603050405020304" pitchFamily="18" charset="0"/>
                <a:cs typeface="Times New Roman" panose="02020603050405020304" pitchFamily="18" charset="0"/>
                <a:sym typeface="+mn-ea"/>
              </a:rPr>
              <a:t>	</a:t>
            </a:r>
            <a:r>
              <a:rPr lang="en-US" sz="2400">
                <a:solidFill>
                  <a:srgbClr val="FFC000"/>
                </a:solidFill>
                <a:latin typeface="Times New Roman" panose="02020603050405020304" pitchFamily="18" charset="0"/>
                <a:cs typeface="Times New Roman" panose="02020603050405020304" pitchFamily="18" charset="0"/>
                <a:sym typeface="+mn-ea"/>
              </a:rPr>
              <a:t>Cuộc thi sáng  tác truyện  “ Đóa hoa đồng hội”  dành riêng một hạng mục </a:t>
            </a:r>
            <a:r>
              <a:rPr lang="vi-VN" altLang="en-US" sz="2400">
                <a:solidFill>
                  <a:srgbClr val="FFC000"/>
                </a:solidFill>
                <a:latin typeface="Times New Roman" panose="02020603050405020304" pitchFamily="18" charset="0"/>
                <a:cs typeface="Times New Roman" panose="02020603050405020304" pitchFamily="18" charset="0"/>
                <a:sym typeface="+mn-ea"/>
              </a:rPr>
              <a:t>c</a:t>
            </a:r>
            <a:r>
              <a:rPr lang="en-US" sz="2400">
                <a:solidFill>
                  <a:srgbClr val="FFC000"/>
                </a:solidFill>
                <a:latin typeface="Times New Roman" panose="02020603050405020304" pitchFamily="18" charset="0"/>
                <a:cs typeface="Times New Roman" panose="02020603050405020304" pitchFamily="18" charset="0"/>
                <a:sym typeface="+mn-ea"/>
              </a:rPr>
              <a:t>ho học sinh các trường tiểu học trên toàn quốc tham gia. </a:t>
            </a:r>
            <a:r>
              <a:rPr lang="vi-VN" altLang="en-US" sz="2400">
                <a:solidFill>
                  <a:srgbClr val="FFC000"/>
                </a:solidFill>
                <a:latin typeface="Times New Roman" panose="02020603050405020304" pitchFamily="18" charset="0"/>
                <a:cs typeface="Times New Roman" panose="02020603050405020304" pitchFamily="18" charset="0"/>
                <a:sym typeface="+mn-ea"/>
              </a:rPr>
              <a:t>B</a:t>
            </a:r>
            <a:r>
              <a:rPr lang="en-US" sz="2400">
                <a:solidFill>
                  <a:srgbClr val="FFC000"/>
                </a:solidFill>
                <a:latin typeface="Times New Roman" panose="02020603050405020304" pitchFamily="18" charset="0"/>
                <a:cs typeface="Times New Roman" panose="02020603050405020304" pitchFamily="18" charset="0"/>
                <a:sym typeface="+mn-ea"/>
              </a:rPr>
              <a:t>an tổ chức khẳng định đây là </a:t>
            </a:r>
            <a:r>
              <a:rPr lang="vi-VN" altLang="en-US" sz="2400">
                <a:solidFill>
                  <a:srgbClr val="FFC000"/>
                </a:solidFill>
                <a:latin typeface="Times New Roman" panose="02020603050405020304" pitchFamily="18" charset="0"/>
                <a:cs typeface="Times New Roman" panose="02020603050405020304" pitchFamily="18" charset="0"/>
                <a:sym typeface="+mn-ea"/>
              </a:rPr>
              <a:t>dị</a:t>
            </a:r>
            <a:r>
              <a:rPr lang="en-US" sz="2400">
                <a:solidFill>
                  <a:srgbClr val="FFC000"/>
                </a:solidFill>
                <a:latin typeface="Times New Roman" panose="02020603050405020304" pitchFamily="18" charset="0"/>
                <a:cs typeface="Times New Roman" panose="02020603050405020304" pitchFamily="18" charset="0"/>
                <a:sym typeface="+mn-ea"/>
              </a:rPr>
              <a:t>p để khuyến khích và phát  hiện tài năng sáng tác </a:t>
            </a:r>
            <a:r>
              <a:rPr lang="vi-VN" altLang="en-US" sz="2400">
                <a:solidFill>
                  <a:srgbClr val="FFC000"/>
                </a:solidFill>
                <a:latin typeface="Times New Roman" panose="02020603050405020304" pitchFamily="18" charset="0"/>
                <a:cs typeface="Times New Roman" panose="02020603050405020304" pitchFamily="18" charset="0"/>
                <a:sym typeface="+mn-ea"/>
              </a:rPr>
              <a:t>tr</a:t>
            </a:r>
            <a:r>
              <a:rPr lang="en-US" sz="2400">
                <a:solidFill>
                  <a:srgbClr val="FFC000"/>
                </a:solidFill>
                <a:latin typeface="Times New Roman" panose="02020603050405020304" pitchFamily="18" charset="0"/>
                <a:cs typeface="Times New Roman" panose="02020603050405020304" pitchFamily="18" charset="0"/>
                <a:sym typeface="+mn-ea"/>
              </a:rPr>
              <a:t>uyện </a:t>
            </a:r>
            <a:r>
              <a:rPr lang="vi-VN" altLang="en-US" sz="2400">
                <a:solidFill>
                  <a:srgbClr val="FFC000"/>
                </a:solidFill>
                <a:latin typeface="Times New Roman" panose="02020603050405020304" pitchFamily="18" charset="0"/>
                <a:cs typeface="Times New Roman" panose="02020603050405020304" pitchFamily="18" charset="0"/>
                <a:sym typeface="+mn-ea"/>
              </a:rPr>
              <a:t>đ</a:t>
            </a:r>
            <a:r>
              <a:rPr lang="en-US" sz="2400">
                <a:solidFill>
                  <a:srgbClr val="FFC000"/>
                </a:solidFill>
                <a:latin typeface="Times New Roman" panose="02020603050405020304" pitchFamily="18" charset="0"/>
                <a:cs typeface="Times New Roman" panose="02020603050405020304" pitchFamily="18" charset="0"/>
                <a:sym typeface="+mn-ea"/>
              </a:rPr>
              <a:t>ồng </a:t>
            </a:r>
            <a:r>
              <a:rPr lang="vi-VN" altLang="en-US" sz="2400">
                <a:solidFill>
                  <a:srgbClr val="FFC000"/>
                </a:solidFill>
                <a:latin typeface="Times New Roman" panose="02020603050405020304" pitchFamily="18" charset="0"/>
                <a:cs typeface="Times New Roman" panose="02020603050405020304" pitchFamily="18" charset="0"/>
                <a:sym typeface="+mn-ea"/>
              </a:rPr>
              <a:t>t</a:t>
            </a:r>
            <a:r>
              <a:rPr lang="en-US" sz="2400">
                <a:solidFill>
                  <a:srgbClr val="FFC000"/>
                </a:solidFill>
                <a:latin typeface="Times New Roman" panose="02020603050405020304" pitchFamily="18" charset="0"/>
                <a:cs typeface="Times New Roman" panose="02020603050405020304" pitchFamily="18" charset="0"/>
                <a:sym typeface="+mn-ea"/>
              </a:rPr>
              <a:t>hoại của </a:t>
            </a:r>
            <a:r>
              <a:rPr lang="vi-VN" altLang="en-US" sz="2400">
                <a:solidFill>
                  <a:srgbClr val="FFC000"/>
                </a:solidFill>
                <a:latin typeface="Times New Roman" panose="02020603050405020304" pitchFamily="18" charset="0"/>
                <a:cs typeface="Times New Roman" panose="02020603050405020304" pitchFamily="18" charset="0"/>
                <a:sym typeface="+mn-ea"/>
              </a:rPr>
              <a:t>c</a:t>
            </a:r>
            <a:r>
              <a:rPr lang="en-US" sz="2400">
                <a:solidFill>
                  <a:srgbClr val="FFC000"/>
                </a:solidFill>
                <a:latin typeface="Times New Roman" panose="02020603050405020304" pitchFamily="18" charset="0"/>
                <a:cs typeface="Times New Roman" panose="02020603050405020304" pitchFamily="18" charset="0"/>
                <a:sym typeface="+mn-ea"/>
              </a:rPr>
              <a:t>ác em nhỏ. </a:t>
            </a:r>
            <a:r>
              <a:rPr lang="vi-VN" altLang="en-US" sz="2400">
                <a:solidFill>
                  <a:srgbClr val="FFC000"/>
                </a:solidFill>
                <a:latin typeface="Times New Roman" panose="02020603050405020304" pitchFamily="18" charset="0"/>
                <a:cs typeface="Times New Roman" panose="02020603050405020304" pitchFamily="18" charset="0"/>
                <a:sym typeface="+mn-ea"/>
              </a:rPr>
              <a:t>Đ</a:t>
            </a:r>
            <a:r>
              <a:rPr lang="en-US" sz="2400">
                <a:solidFill>
                  <a:srgbClr val="FFC000"/>
                </a:solidFill>
                <a:latin typeface="Times New Roman" panose="02020603050405020304" pitchFamily="18" charset="0"/>
                <a:cs typeface="Times New Roman" panose="02020603050405020304" pitchFamily="18" charset="0"/>
                <a:sym typeface="+mn-ea"/>
              </a:rPr>
              <a:t>ây cũng là dịp để kết nối trái tim của người dân Nhật Bản và Việt Nam, góp phần nuôi dưỡng tâm hồn trẻ em hai nước.</a:t>
            </a:r>
            <a:endParaRPr lang="en-US" sz="2400"/>
          </a:p>
        </p:txBody>
      </p:sp>
      <p:sp>
        <p:nvSpPr>
          <p:cNvPr id="9" name="Rounded Rectangle 8"/>
          <p:cNvSpPr/>
          <p:nvPr/>
        </p:nvSpPr>
        <p:spPr>
          <a:xfrm>
            <a:off x="7114540" y="680085"/>
            <a:ext cx="1932305" cy="457200"/>
          </a:xfrm>
          <a:prstGeom prst="roundRect">
            <a:avLst/>
          </a:prstGeom>
          <a:solidFill>
            <a:srgbClr val="FF0000"/>
          </a:solidFill>
          <a:ln>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altLang="en-US" sz="2100" b="1" dirty="0" err="1" smtClean="0">
                <a:solidFill>
                  <a:srgbClr val="FFFF00"/>
                </a:solidFill>
                <a:latin typeface="Times New Roman" panose="02020603050405020304" pitchFamily="18" charset="0"/>
                <a:cs typeface="Times New Roman" panose="02020603050405020304" pitchFamily="18" charset="0"/>
              </a:rPr>
              <a:t>Cá nhân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047115"/>
            <a:ext cx="8912225" cy="1383665"/>
          </a:xfrm>
          <a:prstGeom prst="rect">
            <a:avLst/>
          </a:prstGeom>
          <a:noFill/>
          <a:ln w="9525">
            <a:noFill/>
          </a:ln>
        </p:spPr>
        <p:txBody>
          <a:bodyPr wrap="square">
            <a:spAutoFit/>
          </a:bodyPr>
          <a:lstStyle/>
          <a:p>
            <a:pPr marL="0" indent="0"/>
            <a:r>
              <a:rPr lang="en-US">
                <a:solidFill>
                  <a:srgbClr val="000000"/>
                </a:solidFill>
                <a:latin typeface="Arial" panose="020B0604020202020204" pitchFamily="34" charset="0"/>
                <a:ea typeface="SimSun" panose="02010600030101010101" pitchFamily="2" charset="-122"/>
              </a:rPr>
              <a:t>  </a:t>
            </a:r>
            <a:r>
              <a:rPr sz="28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Câu 1 </a:t>
            </a:r>
            <a:r>
              <a:rPr lang="vi-VN" sz="28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r>
              <a:rPr sz="2800">
                <a:gradFill>
                  <a:gsLst>
                    <a:gs pos="0">
                      <a:srgbClr val="007BD3"/>
                    </a:gs>
                    <a:gs pos="100000">
                      <a:srgbClr val="034373"/>
                    </a:gs>
                  </a:gsLst>
                  <a:lin scaled="0"/>
                </a:gradFill>
                <a:latin typeface="Times New Roman" panose="02020603050405020304" pitchFamily="18" charset="0"/>
                <a:ea typeface="SimSun" panose="02010600030101010101" pitchFamily="2" charset="-122"/>
                <a:cs typeface="Times New Roman" panose="02020603050405020304" pitchFamily="18" charset="0"/>
              </a:rPr>
              <a:t> Ban Tổ chức cuộc thi: “Đóa hoa đồng thoại” mong muốn điều gì khi dành riêng một hạn</a:t>
            </a:r>
            <a:r>
              <a:rPr lang="vi-VN" sz="2800">
                <a:gradFill>
                  <a:gsLst>
                    <a:gs pos="0">
                      <a:srgbClr val="007BD3"/>
                    </a:gs>
                    <a:gs pos="100000">
                      <a:srgbClr val="034373"/>
                    </a:gs>
                  </a:gsLst>
                  <a:lin scaled="0"/>
                </a:gradFill>
                <a:latin typeface="Times New Roman" panose="02020603050405020304" pitchFamily="18" charset="0"/>
                <a:ea typeface="SimSun" panose="02010600030101010101" pitchFamily="2" charset="-122"/>
                <a:cs typeface="Times New Roman" panose="02020603050405020304" pitchFamily="18" charset="0"/>
              </a:rPr>
              <a:t>g</a:t>
            </a:r>
            <a:r>
              <a:rPr sz="2800">
                <a:gradFill>
                  <a:gsLst>
                    <a:gs pos="0">
                      <a:srgbClr val="007BD3"/>
                    </a:gs>
                    <a:gs pos="100000">
                      <a:srgbClr val="034373"/>
                    </a:gs>
                  </a:gsLst>
                  <a:lin scaled="0"/>
                </a:gradFill>
                <a:latin typeface="Times New Roman" panose="02020603050405020304" pitchFamily="18" charset="0"/>
                <a:ea typeface="SimSun" panose="02010600030101010101" pitchFamily="2" charset="-122"/>
                <a:cs typeface="Times New Roman" panose="02020603050405020304" pitchFamily="18" charset="0"/>
              </a:rPr>
              <a:t> mục cho học sinh tiểu học?</a:t>
            </a:r>
          </a:p>
        </p:txBody>
      </p:sp>
      <p:sp>
        <p:nvSpPr>
          <p:cNvPr id="2" name="Text Box 1"/>
          <p:cNvSpPr txBox="1"/>
          <p:nvPr/>
        </p:nvSpPr>
        <p:spPr>
          <a:xfrm>
            <a:off x="170180" y="2345690"/>
            <a:ext cx="8680450" cy="306705"/>
          </a:xfrm>
          <a:prstGeom prst="rect">
            <a:avLst/>
          </a:prstGeom>
          <a:noFill/>
        </p:spPr>
        <p:txBody>
          <a:bodyPr wrap="square" rtlCol="0" anchor="t">
            <a:spAutoFit/>
          </a:bodyPr>
          <a:lstStyle/>
          <a:p>
            <a:r>
              <a:rPr lang="vi-VN" altLang="en-US">
                <a:solidFill>
                  <a:srgbClr val="FFC000"/>
                </a:solidFill>
                <a:latin typeface="Times New Roman" panose="02020603050405020304" pitchFamily="18" charset="0"/>
                <a:cs typeface="Times New Roman" panose="02020603050405020304" pitchFamily="18" charset="0"/>
                <a:sym typeface="+mn-ea"/>
              </a:rPr>
              <a:t>	</a:t>
            </a:r>
            <a:endParaRPr lang="en-US" sz="2400"/>
          </a:p>
        </p:txBody>
      </p:sp>
      <p:sp>
        <p:nvSpPr>
          <p:cNvPr id="3" name="Text Box 2"/>
          <p:cNvSpPr txBox="1"/>
          <p:nvPr/>
        </p:nvSpPr>
        <p:spPr>
          <a:xfrm>
            <a:off x="170815" y="2571750"/>
            <a:ext cx="8597265" cy="1814830"/>
          </a:xfrm>
          <a:prstGeom prst="rect">
            <a:avLst/>
          </a:prstGeom>
          <a:noFill/>
        </p:spPr>
        <p:txBody>
          <a:bodyPr wrap="square" rtlCol="0" anchor="t">
            <a:spAutoFit/>
          </a:bodyPr>
          <a:lstStyle/>
          <a:p>
            <a:r>
              <a:rPr lang="en-US" sz="2800">
                <a:solidFill>
                  <a:srgbClr val="FF0000"/>
                </a:solidFill>
                <a:latin typeface="Times New Roman" panose="02020603050405020304" pitchFamily="18" charset="0"/>
                <a:cs typeface="Times New Roman" panose="02020603050405020304" pitchFamily="18" charset="0"/>
              </a:rPr>
              <a:t>Trả lời:</a:t>
            </a:r>
          </a:p>
          <a:p>
            <a:r>
              <a:rPr lang="en-US" sz="2800">
                <a:solidFill>
                  <a:srgbClr val="00B050"/>
                </a:solidFill>
                <a:latin typeface="Times New Roman" panose="02020603050405020304" pitchFamily="18" charset="0"/>
                <a:cs typeface="Times New Roman" panose="02020603050405020304" pitchFamily="18" charset="0"/>
              </a:rPr>
              <a:t>Ban Tổ chức cuộc thi: “Đóa hoa đồng thoại” mong muốn khuyến khích và phát hiện các tài năng sáng tác truyện đồng thoại của các em nhỏ</a:t>
            </a:r>
            <a:r>
              <a:rPr lang="en-US" sz="28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238125" y="1389380"/>
            <a:ext cx="8522970" cy="953135"/>
          </a:xfrm>
          <a:prstGeom prst="rect">
            <a:avLst/>
          </a:prstGeom>
          <a:noFill/>
        </p:spPr>
        <p:txBody>
          <a:bodyPr wrap="square" rtlCol="0" anchor="t">
            <a:spAutoFit/>
          </a:bodyPr>
          <a:lstStyle/>
          <a:p>
            <a:r>
              <a:rPr lang="en-US" sz="2800">
                <a:solidFill>
                  <a:srgbClr val="FF0000"/>
                </a:solidFill>
                <a:latin typeface="Times New Roman" panose="02020603050405020304" pitchFamily="18" charset="0"/>
                <a:cs typeface="Times New Roman" panose="02020603050405020304" pitchFamily="18" charset="0"/>
              </a:rPr>
              <a:t>Câu 2 : </a:t>
            </a:r>
            <a:r>
              <a:rPr lang="en-US" sz="2800">
                <a:solidFill>
                  <a:srgbClr val="00B0F0"/>
                </a:solidFill>
                <a:latin typeface="Times New Roman" panose="02020603050405020304" pitchFamily="18" charset="0"/>
                <a:cs typeface="Times New Roman" panose="02020603050405020304" pitchFamily="18" charset="0"/>
              </a:rPr>
              <a:t>Tìm những chi tiết cho thấy Ban Tổ chức rất đề cao các tác phẩm đoạt giải</a:t>
            </a:r>
            <a:r>
              <a:rPr lang="vi-VN" altLang="en-US" sz="2800">
                <a:solidFill>
                  <a:srgbClr val="00B0F0"/>
                </a:solidFill>
                <a:latin typeface="Times New Roman" panose="02020603050405020304" pitchFamily="18" charset="0"/>
                <a:cs typeface="Times New Roman" panose="02020603050405020304" pitchFamily="18" charset="0"/>
              </a:rPr>
              <a:t>.</a:t>
            </a:r>
          </a:p>
        </p:txBody>
      </p:sp>
      <p:sp>
        <p:nvSpPr>
          <p:cNvPr id="4" name="Text Box 3"/>
          <p:cNvSpPr txBox="1"/>
          <p:nvPr/>
        </p:nvSpPr>
        <p:spPr>
          <a:xfrm>
            <a:off x="238125" y="2393950"/>
            <a:ext cx="8690610" cy="2245360"/>
          </a:xfrm>
          <a:prstGeom prst="rect">
            <a:avLst/>
          </a:prstGeom>
          <a:noFill/>
        </p:spPr>
        <p:txBody>
          <a:bodyPr wrap="square" rtlCol="0" anchor="t">
            <a:spAutoFit/>
          </a:bodyPr>
          <a:lstStyle/>
          <a:p>
            <a:r>
              <a:rPr lang="vi-VN" altLang="en-US" sz="2800">
                <a:solidFill>
                  <a:srgbClr val="92D050"/>
                </a:solidFill>
                <a:latin typeface="Times New Roman" panose="02020603050405020304" pitchFamily="18" charset="0"/>
                <a:cs typeface="Times New Roman" panose="02020603050405020304" pitchFamily="18" charset="0"/>
                <a:sym typeface="+mn-ea"/>
              </a:rPr>
              <a:t>	C</a:t>
            </a:r>
            <a:r>
              <a:rPr lang="en-US" sz="2800">
                <a:solidFill>
                  <a:srgbClr val="92D050"/>
                </a:solidFill>
                <a:latin typeface="Times New Roman" panose="02020603050405020304" pitchFamily="18" charset="0"/>
                <a:cs typeface="Times New Roman" panose="02020603050405020304" pitchFamily="18" charset="0"/>
                <a:sym typeface="+mn-ea"/>
              </a:rPr>
              <a:t>ác tác phẩm đoạt giải được dịch sang tiếng Nhật, biên tập, vẽ minh họa,  in ấn và phát hành rộng rãi dưới dạng tuyển tập song ngữ Việt</a:t>
            </a:r>
            <a:r>
              <a:rPr lang="vi-VN" altLang="en-US" sz="2800">
                <a:solidFill>
                  <a:srgbClr val="92D050"/>
                </a:solidFill>
                <a:latin typeface="Times New Roman" panose="02020603050405020304" pitchFamily="18" charset="0"/>
                <a:cs typeface="Times New Roman" panose="02020603050405020304" pitchFamily="18" charset="0"/>
                <a:sym typeface="+mn-ea"/>
              </a:rPr>
              <a:t> </a:t>
            </a:r>
            <a:r>
              <a:rPr lang="en-US" sz="2800">
                <a:solidFill>
                  <a:srgbClr val="92D050"/>
                </a:solidFill>
                <a:latin typeface="Times New Roman" panose="02020603050405020304" pitchFamily="18" charset="0"/>
                <a:cs typeface="Times New Roman" panose="02020603050405020304" pitchFamily="18" charset="0"/>
                <a:sym typeface="+mn-ea"/>
              </a:rPr>
              <a:t>Nhật. </a:t>
            </a:r>
            <a:r>
              <a:rPr lang="vi-VN" altLang="en-US" sz="2800">
                <a:solidFill>
                  <a:srgbClr val="92D050"/>
                </a:solidFill>
                <a:latin typeface="Times New Roman" panose="02020603050405020304" pitchFamily="18" charset="0"/>
                <a:cs typeface="Times New Roman" panose="02020603050405020304" pitchFamily="18" charset="0"/>
                <a:sym typeface="+mn-ea"/>
              </a:rPr>
              <a:t>T</a:t>
            </a:r>
            <a:r>
              <a:rPr lang="en-US" sz="2800">
                <a:solidFill>
                  <a:srgbClr val="92D050"/>
                </a:solidFill>
                <a:latin typeface="Times New Roman" panose="02020603050405020304" pitchFamily="18" charset="0"/>
                <a:cs typeface="Times New Roman" panose="02020603050405020304" pitchFamily="18" charset="0"/>
                <a:sym typeface="+mn-ea"/>
              </a:rPr>
              <a:t>oàn bộ lợi nhuận </a:t>
            </a:r>
            <a:r>
              <a:rPr lang="vi-VN" altLang="en-US" sz="2800">
                <a:solidFill>
                  <a:srgbClr val="92D050"/>
                </a:solidFill>
                <a:latin typeface="Times New Roman" panose="02020603050405020304" pitchFamily="18" charset="0"/>
                <a:cs typeface="Times New Roman" panose="02020603050405020304" pitchFamily="18" charset="0"/>
                <a:sym typeface="+mn-ea"/>
              </a:rPr>
              <a:t>t</a:t>
            </a:r>
            <a:r>
              <a:rPr lang="en-US" sz="2800">
                <a:solidFill>
                  <a:srgbClr val="92D050"/>
                </a:solidFill>
                <a:latin typeface="Times New Roman" panose="02020603050405020304" pitchFamily="18" charset="0"/>
                <a:cs typeface="Times New Roman" panose="02020603050405020304" pitchFamily="18" charset="0"/>
                <a:sym typeface="+mn-ea"/>
              </a:rPr>
              <a:t>ừ việc bán sách được trao tặng cho các quỹ khuyến học, Khuyết đọc của Việt Nam.</a:t>
            </a:r>
            <a:endParaRPr lang="en-US" sz="2800"/>
          </a:p>
        </p:txBody>
      </p:sp>
      <p:sp>
        <p:nvSpPr>
          <p:cNvPr id="9" name="Rounded Rectangle 8"/>
          <p:cNvSpPr/>
          <p:nvPr/>
        </p:nvSpPr>
        <p:spPr>
          <a:xfrm>
            <a:off x="7114540" y="664210"/>
            <a:ext cx="1932305" cy="457200"/>
          </a:xfrm>
          <a:prstGeom prst="roundRect">
            <a:avLst/>
          </a:prstGeom>
          <a:solidFill>
            <a:srgbClr val="FF0000"/>
          </a:solidFill>
          <a:ln>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altLang="en-US" sz="2100" b="1" dirty="0" err="1" smtClean="0">
                <a:solidFill>
                  <a:srgbClr val="FFFF00"/>
                </a:solidFill>
                <a:latin typeface="Times New Roman" panose="02020603050405020304" pitchFamily="18" charset="0"/>
                <a:cs typeface="Times New Roman" panose="02020603050405020304" pitchFamily="18" charset="0"/>
              </a:rPr>
              <a:t>Nhóm đôi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238125" y="1389380"/>
            <a:ext cx="8522970" cy="953135"/>
          </a:xfrm>
          <a:prstGeom prst="rect">
            <a:avLst/>
          </a:prstGeom>
          <a:noFill/>
        </p:spPr>
        <p:txBody>
          <a:bodyPr wrap="square" rtlCol="0" anchor="t">
            <a:spAutoFit/>
          </a:bodyPr>
          <a:lstStyle/>
          <a:p>
            <a:r>
              <a:rPr lang="en-US" sz="2800">
                <a:solidFill>
                  <a:srgbClr val="FF0000"/>
                </a:solidFill>
                <a:latin typeface="Times New Roman" panose="02020603050405020304" pitchFamily="18" charset="0"/>
                <a:cs typeface="Times New Roman" panose="02020603050405020304" pitchFamily="18" charset="0"/>
              </a:rPr>
              <a:t>Câu 2 : </a:t>
            </a:r>
            <a:r>
              <a:rPr lang="en-US" sz="2800">
                <a:solidFill>
                  <a:srgbClr val="00B0F0"/>
                </a:solidFill>
                <a:latin typeface="Times New Roman" panose="02020603050405020304" pitchFamily="18" charset="0"/>
                <a:cs typeface="Times New Roman" panose="02020603050405020304" pitchFamily="18" charset="0"/>
              </a:rPr>
              <a:t>Tìm những chi tiết cho thấy Ban Tổ chức rất đề cao các tác phẩm đoạt giải</a:t>
            </a:r>
            <a:r>
              <a:rPr lang="vi-VN" altLang="en-US" sz="2800">
                <a:solidFill>
                  <a:srgbClr val="00B0F0"/>
                </a:solidFill>
                <a:latin typeface="Times New Roman" panose="02020603050405020304" pitchFamily="18" charset="0"/>
                <a:cs typeface="Times New Roman" panose="02020603050405020304" pitchFamily="18" charset="0"/>
              </a:rPr>
              <a:t>.</a:t>
            </a:r>
          </a:p>
        </p:txBody>
      </p:sp>
      <p:sp>
        <p:nvSpPr>
          <p:cNvPr id="4" name="Text Box 3"/>
          <p:cNvSpPr txBox="1"/>
          <p:nvPr/>
        </p:nvSpPr>
        <p:spPr>
          <a:xfrm>
            <a:off x="238125" y="2393950"/>
            <a:ext cx="8690610" cy="1814830"/>
          </a:xfrm>
          <a:prstGeom prst="rect">
            <a:avLst/>
          </a:prstGeom>
          <a:noFill/>
        </p:spPr>
        <p:txBody>
          <a:bodyPr wrap="square" rtlCol="0" anchor="t">
            <a:spAutoFit/>
          </a:bodyPr>
          <a:lstStyle/>
          <a:p>
            <a:r>
              <a:rPr lang="vi-VN" altLang="en-US" sz="2800">
                <a:solidFill>
                  <a:srgbClr val="FF0000"/>
                </a:solidFill>
                <a:latin typeface="Times New Roman" panose="02020603050405020304" pitchFamily="18" charset="0"/>
                <a:cs typeface="Times New Roman" panose="02020603050405020304" pitchFamily="18" charset="0"/>
                <a:sym typeface="+mn-ea"/>
              </a:rPr>
              <a:t>Trả lời:</a:t>
            </a:r>
          </a:p>
          <a:p>
            <a:r>
              <a:rPr lang="vi-VN" altLang="en-US" sz="2800">
                <a:solidFill>
                  <a:srgbClr val="92D050"/>
                </a:solidFill>
                <a:latin typeface="Times New Roman" panose="02020603050405020304" pitchFamily="18" charset="0"/>
                <a:cs typeface="Times New Roman" panose="02020603050405020304" pitchFamily="18" charset="0"/>
                <a:sym typeface="+mn-ea"/>
              </a:rPr>
              <a:t>- Các tác phẩm đoạt giải sẽ được dịch sang tiếng Nhật, biên tập, vẽ minh họa, in ấn và phát hành rộng rãi dưới dạng tuyển tập song ngữ Việt – Nhật</a:t>
            </a:r>
            <a:endParaRPr 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59690" y="1245870"/>
            <a:ext cx="8676640" cy="953135"/>
          </a:xfrm>
          <a:prstGeom prst="rect">
            <a:avLst/>
          </a:prstGeom>
          <a:noFill/>
        </p:spPr>
        <p:txBody>
          <a:bodyPr wrap="square" rtlCol="0" anchor="t">
            <a:spAutoFit/>
          </a:bodyPr>
          <a:lstStyle/>
          <a:p>
            <a:pPr algn="l"/>
            <a:r>
              <a:rPr lang="en-US" sz="2800">
                <a:solidFill>
                  <a:srgbClr val="FF0000"/>
                </a:solidFill>
                <a:latin typeface="Times New Roman" panose="02020603050405020304" pitchFamily="18" charset="0"/>
                <a:cs typeface="Times New Roman" panose="02020603050405020304" pitchFamily="18" charset="0"/>
              </a:rPr>
              <a:t>Câu 3</a:t>
            </a:r>
            <a:r>
              <a:rPr lang="vi-VN" altLang="en-US" sz="2800">
                <a:solidFill>
                  <a:srgbClr val="FF0000"/>
                </a:solidFill>
                <a:latin typeface="Times New Roman" panose="02020603050405020304" pitchFamily="18" charset="0"/>
                <a:cs typeface="Times New Roman" panose="02020603050405020304" pitchFamily="18" charset="0"/>
              </a:rPr>
              <a:t>:</a:t>
            </a:r>
            <a:r>
              <a:rPr lang="en-US" sz="2800">
                <a:solidFill>
                  <a:srgbClr val="FF0000"/>
                </a:solidFill>
                <a:latin typeface="Times New Roman" panose="02020603050405020304" pitchFamily="18" charset="0"/>
                <a:cs typeface="Times New Roman" panose="02020603050405020304" pitchFamily="18" charset="0"/>
              </a:rPr>
              <a:t> </a:t>
            </a:r>
            <a:r>
              <a:rPr lang="en-US" sz="2800">
                <a:gradFill>
                  <a:gsLst>
                    <a:gs pos="0">
                      <a:srgbClr val="9EE256"/>
                    </a:gs>
                    <a:gs pos="100000">
                      <a:srgbClr val="52762D"/>
                    </a:gs>
                  </a:gsLst>
                  <a:lin scaled="0"/>
                </a:gradFill>
                <a:latin typeface="Times New Roman" panose="02020603050405020304" pitchFamily="18" charset="0"/>
                <a:cs typeface="Times New Roman" panose="02020603050405020304" pitchFamily="18" charset="0"/>
              </a:rPr>
              <a:t>Thí sinh đoạt giải Đặc biệt nhận được những vinh dự gì?</a:t>
            </a:r>
          </a:p>
        </p:txBody>
      </p:sp>
      <p:sp>
        <p:nvSpPr>
          <p:cNvPr id="4" name="Text Box 3"/>
          <p:cNvSpPr txBox="1"/>
          <p:nvPr/>
        </p:nvSpPr>
        <p:spPr>
          <a:xfrm>
            <a:off x="193675" y="2268220"/>
            <a:ext cx="8757285" cy="2245360"/>
          </a:xfrm>
          <a:prstGeom prst="rect">
            <a:avLst/>
          </a:prstGeom>
          <a:noFill/>
        </p:spPr>
        <p:txBody>
          <a:bodyPr wrap="square" rtlCol="0" anchor="t">
            <a:spAutoFit/>
          </a:bodyPr>
          <a:lstStyle/>
          <a:p>
            <a:pPr marL="0" indent="0">
              <a:buNone/>
            </a:pPr>
            <a:r>
              <a:rPr lang="vi-VN" altLang="en-US" sz="2800">
                <a:solidFill>
                  <a:srgbClr val="00B0F0"/>
                </a:solidFill>
                <a:latin typeface="Times New Roman" panose="02020603050405020304" pitchFamily="18" charset="0"/>
                <a:cs typeface="Times New Roman" panose="02020603050405020304" pitchFamily="18" charset="0"/>
                <a:sym typeface="+mn-ea"/>
              </a:rPr>
              <a:t>	</a:t>
            </a:r>
            <a:r>
              <a:rPr lang="en-US" sz="2800">
                <a:solidFill>
                  <a:srgbClr val="00B0F0"/>
                </a:solidFill>
                <a:latin typeface="Times New Roman" panose="02020603050405020304" pitchFamily="18" charset="0"/>
                <a:cs typeface="Times New Roman" panose="02020603050405020304" pitchFamily="18" charset="0"/>
                <a:sym typeface="+mn-ea"/>
              </a:rPr>
              <a:t>Hằng năm, thí sinh đoạt giải đặc biệt được tham gia lễ trao giải tại Nhật Bản và được khắc</a:t>
            </a:r>
            <a:r>
              <a:rPr lang="vi-VN" altLang="en-US" sz="2800">
                <a:solidFill>
                  <a:srgbClr val="00B0F0"/>
                </a:solidFill>
                <a:latin typeface="Times New Roman" panose="02020603050405020304" pitchFamily="18" charset="0"/>
                <a:cs typeface="Times New Roman" panose="02020603050405020304" pitchFamily="18" charset="0"/>
                <a:sym typeface="+mn-ea"/>
              </a:rPr>
              <a:t> </a:t>
            </a:r>
            <a:r>
              <a:rPr lang="en-US" sz="2800">
                <a:solidFill>
                  <a:srgbClr val="00B0F0"/>
                </a:solidFill>
                <a:latin typeface="Times New Roman" panose="02020603050405020304" pitchFamily="18" charset="0"/>
                <a:cs typeface="Times New Roman" panose="02020603050405020304" pitchFamily="18" charset="0"/>
                <a:sym typeface="+mn-ea"/>
              </a:rPr>
              <a:t>tên trên cúp “ Đóa </a:t>
            </a:r>
            <a:r>
              <a:rPr lang="vi-VN" altLang="en-US" sz="2800">
                <a:solidFill>
                  <a:srgbClr val="00B0F0"/>
                </a:solidFill>
                <a:latin typeface="Times New Roman" panose="02020603050405020304" pitchFamily="18" charset="0"/>
                <a:cs typeface="Times New Roman" panose="02020603050405020304" pitchFamily="18" charset="0"/>
                <a:sym typeface="+mn-ea"/>
              </a:rPr>
              <a:t>h</a:t>
            </a:r>
            <a:r>
              <a:rPr lang="en-US" sz="2800">
                <a:solidFill>
                  <a:srgbClr val="00B0F0"/>
                </a:solidFill>
                <a:latin typeface="Times New Roman" panose="02020603050405020304" pitchFamily="18" charset="0"/>
                <a:cs typeface="Times New Roman" panose="02020603050405020304" pitchFamily="18" charset="0"/>
                <a:sym typeface="+mn-ea"/>
              </a:rPr>
              <a:t>oa</a:t>
            </a:r>
            <a:r>
              <a:rPr lang="vi-VN" altLang="en-US" sz="2800">
                <a:solidFill>
                  <a:srgbClr val="00B0F0"/>
                </a:solidFill>
                <a:latin typeface="Times New Roman" panose="02020603050405020304" pitchFamily="18" charset="0"/>
                <a:cs typeface="Times New Roman" panose="02020603050405020304" pitchFamily="18" charset="0"/>
                <a:sym typeface="+mn-ea"/>
              </a:rPr>
              <a:t> đ</a:t>
            </a:r>
            <a:r>
              <a:rPr lang="en-US" sz="2800">
                <a:solidFill>
                  <a:srgbClr val="00B0F0"/>
                </a:solidFill>
                <a:latin typeface="Times New Roman" panose="02020603050405020304" pitchFamily="18" charset="0"/>
                <a:cs typeface="Times New Roman" panose="02020603050405020304" pitchFamily="18" charset="0"/>
                <a:sym typeface="+mn-ea"/>
              </a:rPr>
              <a:t>ồng </a:t>
            </a:r>
            <a:r>
              <a:rPr lang="vi-VN" altLang="en-US" sz="2800">
                <a:solidFill>
                  <a:srgbClr val="00B0F0"/>
                </a:solidFill>
                <a:latin typeface="Times New Roman" panose="02020603050405020304" pitchFamily="18" charset="0"/>
                <a:cs typeface="Times New Roman" panose="02020603050405020304" pitchFamily="18" charset="0"/>
                <a:sym typeface="+mn-ea"/>
              </a:rPr>
              <a:t>t</a:t>
            </a:r>
            <a:r>
              <a:rPr lang="en-US" sz="2800">
                <a:solidFill>
                  <a:srgbClr val="00B0F0"/>
                </a:solidFill>
                <a:latin typeface="Times New Roman" panose="02020603050405020304" pitchFamily="18" charset="0"/>
                <a:cs typeface="Times New Roman" panose="02020603050405020304" pitchFamily="18" charset="0"/>
                <a:sym typeface="+mn-ea"/>
              </a:rPr>
              <a:t>hoại”- phần thưởng vinh danh các tác giả xuất sắc. </a:t>
            </a:r>
            <a:endParaRPr lang="en-US" sz="2800">
              <a:latin typeface="Times New Roman" panose="02020603050405020304" pitchFamily="18" charset="0"/>
              <a:cs typeface="Times New Roman" panose="02020603050405020304" pitchFamily="18" charset="0"/>
            </a:endParaRPr>
          </a:p>
          <a:p>
            <a:pPr marL="0" indent="0">
              <a:buNone/>
            </a:pPr>
            <a:r>
              <a:rPr lang="en-US" sz="2800">
                <a:latin typeface="Times New Roman" panose="02020603050405020304" pitchFamily="18" charset="0"/>
                <a:cs typeface="Times New Roman" panose="02020603050405020304" pitchFamily="18" charset="0"/>
                <a:sym typeface="+mn-ea"/>
              </a:rPr>
              <a:t>                     </a:t>
            </a:r>
            <a:endParaRPr lang="en-US" sz="2800">
              <a:solidFill>
                <a:srgbClr val="00B0F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7114540" y="680085"/>
            <a:ext cx="1932305" cy="457200"/>
          </a:xfrm>
          <a:prstGeom prst="roundRect">
            <a:avLst/>
          </a:prstGeom>
          <a:solidFill>
            <a:srgbClr val="FF0000"/>
          </a:solidFill>
          <a:ln>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altLang="en-US" sz="2100" b="1" dirty="0" err="1" smtClean="0">
                <a:solidFill>
                  <a:srgbClr val="FFFF00"/>
                </a:solidFill>
                <a:latin typeface="Times New Roman" panose="02020603050405020304" pitchFamily="18" charset="0"/>
                <a:cs typeface="Times New Roman" panose="02020603050405020304" pitchFamily="18" charset="0"/>
              </a:rPr>
              <a:t>Cá nhân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59690" y="1245870"/>
            <a:ext cx="8676640" cy="953135"/>
          </a:xfrm>
          <a:prstGeom prst="rect">
            <a:avLst/>
          </a:prstGeom>
          <a:noFill/>
        </p:spPr>
        <p:txBody>
          <a:bodyPr wrap="square" rtlCol="0" anchor="t">
            <a:spAutoFit/>
          </a:bodyPr>
          <a:lstStyle/>
          <a:p>
            <a:pPr algn="l"/>
            <a:r>
              <a:rPr lang="en-US" sz="2800">
                <a:solidFill>
                  <a:srgbClr val="FF0000"/>
                </a:solidFill>
                <a:latin typeface="Times New Roman" panose="02020603050405020304" pitchFamily="18" charset="0"/>
                <a:cs typeface="Times New Roman" panose="02020603050405020304" pitchFamily="18" charset="0"/>
              </a:rPr>
              <a:t>Câu 3</a:t>
            </a:r>
            <a:r>
              <a:rPr lang="vi-VN" altLang="en-US" sz="2800">
                <a:solidFill>
                  <a:srgbClr val="FF0000"/>
                </a:solidFill>
                <a:latin typeface="Times New Roman" panose="02020603050405020304" pitchFamily="18" charset="0"/>
                <a:cs typeface="Times New Roman" panose="02020603050405020304" pitchFamily="18" charset="0"/>
              </a:rPr>
              <a:t>:</a:t>
            </a:r>
            <a:r>
              <a:rPr lang="en-US" sz="2800">
                <a:solidFill>
                  <a:srgbClr val="FF0000"/>
                </a:solidFill>
                <a:latin typeface="Times New Roman" panose="02020603050405020304" pitchFamily="18" charset="0"/>
                <a:cs typeface="Times New Roman" panose="02020603050405020304" pitchFamily="18" charset="0"/>
              </a:rPr>
              <a:t> </a:t>
            </a:r>
            <a:r>
              <a:rPr lang="en-US" sz="2800">
                <a:gradFill>
                  <a:gsLst>
                    <a:gs pos="0">
                      <a:srgbClr val="9EE256"/>
                    </a:gs>
                    <a:gs pos="100000">
                      <a:srgbClr val="52762D"/>
                    </a:gs>
                  </a:gsLst>
                  <a:lin scaled="0"/>
                </a:gradFill>
                <a:latin typeface="Times New Roman" panose="02020603050405020304" pitchFamily="18" charset="0"/>
                <a:cs typeface="Times New Roman" panose="02020603050405020304" pitchFamily="18" charset="0"/>
              </a:rPr>
              <a:t>Thí sinh đoạt giải Đặc biệt nhận được những vinh dự gì?</a:t>
            </a:r>
          </a:p>
        </p:txBody>
      </p:sp>
      <p:sp>
        <p:nvSpPr>
          <p:cNvPr id="4" name="Text Box 3"/>
          <p:cNvSpPr txBox="1"/>
          <p:nvPr/>
        </p:nvSpPr>
        <p:spPr>
          <a:xfrm>
            <a:off x="193675" y="2268220"/>
            <a:ext cx="8757285" cy="1383665"/>
          </a:xfrm>
          <a:prstGeom prst="rect">
            <a:avLst/>
          </a:prstGeom>
          <a:noFill/>
        </p:spPr>
        <p:txBody>
          <a:bodyPr wrap="square" rtlCol="0" anchor="t">
            <a:spAutoFit/>
          </a:bodyPr>
          <a:lstStyle/>
          <a:p>
            <a:r>
              <a:rPr lang="en-US" sz="2800">
                <a:solidFill>
                  <a:srgbClr val="FF0000"/>
                </a:solidFill>
                <a:latin typeface="Times New Roman" panose="02020603050405020304" pitchFamily="18" charset="0"/>
                <a:cs typeface="Times New Roman" panose="02020603050405020304" pitchFamily="18" charset="0"/>
              </a:rPr>
              <a:t>Trả lời:</a:t>
            </a:r>
          </a:p>
          <a:p>
            <a:r>
              <a:rPr lang="en-US" sz="2800">
                <a:solidFill>
                  <a:srgbClr val="00B0F0"/>
                </a:solidFill>
                <a:latin typeface="Times New Roman" panose="02020603050405020304" pitchFamily="18" charset="0"/>
                <a:cs typeface="Times New Roman" panose="02020603050405020304" pitchFamily="18" charset="0"/>
              </a:rPr>
              <a:t>Thí sinh đoạt giải sẽ được tham gia lễ trao giải tại Nhật Bản và được khắc tên trên cúp Đóa hoa đồng thoại.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58750" y="1481455"/>
            <a:ext cx="8896350" cy="1383665"/>
          </a:xfrm>
          <a:prstGeom prst="rect">
            <a:avLst/>
          </a:prstGeom>
          <a:noFill/>
        </p:spPr>
        <p:txBody>
          <a:bodyPr wrap="square" rtlCol="0" anchor="t">
            <a:spAutoFit/>
          </a:bodyPr>
          <a:lstStyle/>
          <a:p>
            <a:r>
              <a:rPr lang="en-US" sz="2800">
                <a:solidFill>
                  <a:srgbClr val="FF0000"/>
                </a:solidFill>
                <a:latin typeface="Times New Roman" panose="02020603050405020304" pitchFamily="18" charset="0"/>
                <a:cs typeface="Times New Roman" panose="02020603050405020304" pitchFamily="18" charset="0"/>
              </a:rPr>
              <a:t>Câu 4 :</a:t>
            </a:r>
            <a:r>
              <a:rPr lang="en-US" sz="2800">
                <a:latin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cs typeface="Times New Roman" panose="02020603050405020304" pitchFamily="18" charset="0"/>
              </a:rPr>
              <a:t>Em mong muốn có thêm cuộc thi nào được tổ chức dành cho thiếu nh</a:t>
            </a:r>
            <a:r>
              <a:rPr lang="vi-VN" altLang="en-US" sz="2800">
                <a:solidFill>
                  <a:srgbClr val="00B0F0"/>
                </a:solidFill>
                <a:latin typeface="Times New Roman" panose="02020603050405020304" pitchFamily="18" charset="0"/>
                <a:cs typeface="Times New Roman" panose="02020603050405020304" pitchFamily="18" charset="0"/>
              </a:rPr>
              <a:t>i</a:t>
            </a:r>
            <a:r>
              <a:rPr lang="en-US" sz="2800">
                <a:solidFill>
                  <a:srgbClr val="00B0F0"/>
                </a:solidFill>
                <a:latin typeface="Times New Roman" panose="02020603050405020304" pitchFamily="18" charset="0"/>
                <a:cs typeface="Times New Roman" panose="02020603050405020304" pitchFamily="18" charset="0"/>
              </a:rPr>
              <a:t>? Vì sao?</a:t>
            </a:r>
            <a:endParaRPr lang="en-US" sz="2800">
              <a:latin typeface="Times New Roman" panose="02020603050405020304" pitchFamily="18" charset="0"/>
              <a:cs typeface="Times New Roman" panose="02020603050405020304" pitchFamily="18" charset="0"/>
            </a:endParaRPr>
          </a:p>
          <a:p>
            <a:endParaRPr lang="en-US"/>
          </a:p>
          <a:p>
            <a:endParaRPr lang="en-US"/>
          </a:p>
        </p:txBody>
      </p:sp>
      <p:sp>
        <p:nvSpPr>
          <p:cNvPr id="4" name="Text Box 3"/>
          <p:cNvSpPr txBox="1"/>
          <p:nvPr/>
        </p:nvSpPr>
        <p:spPr>
          <a:xfrm>
            <a:off x="158750" y="2597150"/>
            <a:ext cx="8812530" cy="1814830"/>
          </a:xfrm>
          <a:prstGeom prst="rect">
            <a:avLst/>
          </a:prstGeom>
          <a:noFill/>
        </p:spPr>
        <p:txBody>
          <a:bodyPr wrap="square" rtlCol="0" anchor="t">
            <a:spAutoFit/>
          </a:bodyPr>
          <a:lstStyle/>
          <a:p>
            <a:r>
              <a:rPr lang="vi-VN" altLang="en-US" sz="2800">
                <a:gradFill>
                  <a:gsLst>
                    <a:gs pos="0">
                      <a:srgbClr val="9EE256"/>
                    </a:gs>
                    <a:gs pos="100000">
                      <a:srgbClr val="52762D"/>
                    </a:gs>
                  </a:gsLst>
                  <a:lin scaled="0"/>
                </a:gradFill>
                <a:latin typeface="Times New Roman" panose="02020603050405020304" pitchFamily="18" charset="0"/>
                <a:cs typeface="Times New Roman" panose="02020603050405020304" pitchFamily="18" charset="0"/>
                <a:sym typeface="+mn-ea"/>
              </a:rPr>
              <a:t>	M</a:t>
            </a:r>
            <a:r>
              <a:rPr lang="en-US" sz="2800">
                <a:gradFill>
                  <a:gsLst>
                    <a:gs pos="0">
                      <a:srgbClr val="9EE256"/>
                    </a:gs>
                    <a:gs pos="100000">
                      <a:srgbClr val="52762D"/>
                    </a:gs>
                  </a:gsLst>
                  <a:lin scaled="0"/>
                </a:gradFill>
                <a:latin typeface="Times New Roman" panose="02020603050405020304" pitchFamily="18" charset="0"/>
                <a:cs typeface="Times New Roman" panose="02020603050405020304" pitchFamily="18" charset="0"/>
                <a:sym typeface="+mn-ea"/>
              </a:rPr>
              <a:t>ong muốn có thêm các cuộc thi múa, hát, vẽ… được tổ chức dành cho thiếu nhi. Vì qua các cuộc thi đó các em có thể gắn kết, bộc lộ tài năng và thể hiện tình yêu quê hương, đất nước…. thông qua các sản phẩm.</a:t>
            </a:r>
          </a:p>
        </p:txBody>
      </p:sp>
      <p:sp>
        <p:nvSpPr>
          <p:cNvPr id="9" name="Rounded Rectangle 8"/>
          <p:cNvSpPr/>
          <p:nvPr/>
        </p:nvSpPr>
        <p:spPr>
          <a:xfrm>
            <a:off x="7114540" y="680085"/>
            <a:ext cx="1932305" cy="457200"/>
          </a:xfrm>
          <a:prstGeom prst="roundRect">
            <a:avLst/>
          </a:prstGeom>
          <a:solidFill>
            <a:srgbClr val="FF0000"/>
          </a:solidFill>
          <a:ln>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altLang="en-US" sz="2100" b="1" dirty="0" err="1" smtClean="0">
                <a:solidFill>
                  <a:srgbClr val="FFFF00"/>
                </a:solidFill>
                <a:latin typeface="Times New Roman" panose="02020603050405020304" pitchFamily="18" charset="0"/>
                <a:cs typeface="Times New Roman" panose="02020603050405020304" pitchFamily="18" charset="0"/>
              </a:rPr>
              <a:t>Cá nhân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Content Placeholder 100"/>
          <p:cNvPicPr>
            <a:picLocks noGrp="1" noChangeAspect="1"/>
          </p:cNvPicPr>
          <p:nvPr>
            <p:ph sz="half" idx="1"/>
          </p:nvPr>
        </p:nvPicPr>
        <p:blipFill>
          <a:blip r:embed="rId2"/>
          <a:stretch>
            <a:fillRect/>
          </a:stretch>
        </p:blipFill>
        <p:spPr>
          <a:xfrm>
            <a:off x="299720" y="1171575"/>
            <a:ext cx="3041650" cy="2114550"/>
          </a:xfrm>
          <a:prstGeom prst="rect">
            <a:avLst/>
          </a:prstGeom>
          <a:noFill/>
          <a:ln w="9525">
            <a:noFill/>
          </a:ln>
        </p:spPr>
      </p:pic>
      <p:sp>
        <p:nvSpPr>
          <p:cNvPr id="7" name="Text Box 6"/>
          <p:cNvSpPr txBox="1"/>
          <p:nvPr/>
        </p:nvSpPr>
        <p:spPr>
          <a:xfrm>
            <a:off x="164465" y="3392170"/>
            <a:ext cx="3987800" cy="1938020"/>
          </a:xfrm>
          <a:prstGeom prst="rect">
            <a:avLst/>
          </a:prstGeom>
          <a:noFill/>
        </p:spPr>
        <p:txBody>
          <a:bodyPr wrap="square" rtlCol="0" anchor="t">
            <a:spAutoFit/>
          </a:bodyPr>
          <a:lstStyle/>
          <a:p>
            <a:r>
              <a:rPr lang="en-US" sz="2400">
                <a:solidFill>
                  <a:srgbClr val="0070C0"/>
                </a:solidFill>
                <a:latin typeface="Times New Roman" panose="02020603050405020304" pitchFamily="18" charset="0"/>
                <a:cs typeface="Times New Roman" panose="02020603050405020304" pitchFamily="18" charset="0"/>
                <a:sym typeface="+mn-ea"/>
              </a:rPr>
              <a:t>- </a:t>
            </a:r>
            <a:r>
              <a:rPr lang="vi-VN" altLang="en-US" sz="2400">
                <a:solidFill>
                  <a:srgbClr val="0070C0"/>
                </a:solidFill>
                <a:latin typeface="Times New Roman" panose="02020603050405020304" pitchFamily="18" charset="0"/>
                <a:cs typeface="Times New Roman" panose="02020603050405020304" pitchFamily="18" charset="0"/>
                <a:sym typeface="+mn-ea"/>
              </a:rPr>
              <a:t>Vẻ về chú Bộ đội</a:t>
            </a:r>
            <a:r>
              <a:rPr lang="en-US" sz="2400">
                <a:solidFill>
                  <a:srgbClr val="0070C0"/>
                </a:solidFill>
                <a:latin typeface="Times New Roman" panose="02020603050405020304" pitchFamily="18" charset="0"/>
                <a:cs typeface="Times New Roman" panose="02020603050405020304" pitchFamily="18" charset="0"/>
                <a:sym typeface="+mn-ea"/>
              </a:rPr>
              <a:t> – Nhằm khơi gợi trong các em nhỏ tình yêu quê hương và niềm tự hào dân tộc." </a:t>
            </a:r>
            <a:br>
              <a:rPr lang="en-US" sz="2400">
                <a:solidFill>
                  <a:srgbClr val="0070C0"/>
                </a:solidFill>
                <a:latin typeface="Times New Roman" panose="02020603050405020304" pitchFamily="18" charset="0"/>
                <a:cs typeface="Times New Roman" panose="02020603050405020304" pitchFamily="18" charset="0"/>
                <a:sym typeface="+mn-ea"/>
              </a:rPr>
            </a:br>
            <a:endParaRPr lang="en-US" sz="2400"/>
          </a:p>
        </p:txBody>
      </p:sp>
      <p:sp>
        <p:nvSpPr>
          <p:cNvPr id="8" name="Text Box 7"/>
          <p:cNvSpPr txBox="1"/>
          <p:nvPr/>
        </p:nvSpPr>
        <p:spPr>
          <a:xfrm>
            <a:off x="4907915" y="3446145"/>
            <a:ext cx="3987800" cy="1568450"/>
          </a:xfrm>
          <a:prstGeom prst="rect">
            <a:avLst/>
          </a:prstGeom>
          <a:noFill/>
        </p:spPr>
        <p:txBody>
          <a:bodyPr wrap="square" rtlCol="0" anchor="t">
            <a:spAutoFit/>
          </a:bodyPr>
          <a:lstStyle/>
          <a:p>
            <a:r>
              <a:rPr lang="en-US" sz="2400">
                <a:solidFill>
                  <a:srgbClr val="0070C0"/>
                </a:solidFill>
                <a:latin typeface="Times New Roman" panose="02020603050405020304" pitchFamily="18" charset="0"/>
                <a:cs typeface="Times New Roman" panose="02020603050405020304" pitchFamily="18" charset="0"/>
                <a:sym typeface="+mn-ea"/>
              </a:rPr>
              <a:t>- </a:t>
            </a:r>
            <a:r>
              <a:rPr lang="vi-VN" altLang="en-US" sz="2400">
                <a:solidFill>
                  <a:srgbClr val="0070C0"/>
                </a:solidFill>
                <a:latin typeface="Times New Roman" panose="02020603050405020304" pitchFamily="18" charset="0"/>
                <a:cs typeface="Times New Roman" panose="02020603050405020304" pitchFamily="18" charset="0"/>
                <a:sym typeface="+mn-ea"/>
              </a:rPr>
              <a:t>Bảo vệ môi trường</a:t>
            </a:r>
            <a:r>
              <a:rPr lang="en-US" sz="2400">
                <a:solidFill>
                  <a:srgbClr val="0070C0"/>
                </a:solidFill>
                <a:latin typeface="Times New Roman" panose="02020603050405020304" pitchFamily="18" charset="0"/>
                <a:cs typeface="Times New Roman" panose="02020603050405020304" pitchFamily="18" charset="0"/>
                <a:sym typeface="+mn-ea"/>
              </a:rPr>
              <a:t> – tuyên truyền và kêu gọi mọi người hãy nâng cao ý thức bảo vệ môi trường</a:t>
            </a:r>
            <a:r>
              <a:rPr lang="vi-VN" altLang="en-US" sz="2400">
                <a:solidFill>
                  <a:srgbClr val="0070C0"/>
                </a:solidFill>
                <a:latin typeface="Times New Roman" panose="02020603050405020304" pitchFamily="18" charset="0"/>
                <a:cs typeface="Times New Roman" panose="02020603050405020304" pitchFamily="18" charset="0"/>
                <a:sym typeface="+mn-ea"/>
              </a:rPr>
              <a:t>.</a:t>
            </a:r>
          </a:p>
        </p:txBody>
      </p:sp>
      <p:pic>
        <p:nvPicPr>
          <p:cNvPr id="103" name="Content Placeholder 102"/>
          <p:cNvPicPr>
            <a:picLocks noGrp="1"/>
          </p:cNvPicPr>
          <p:nvPr>
            <p:ph sz="half" idx="2"/>
          </p:nvPr>
        </p:nvPicPr>
        <p:blipFill>
          <a:blip r:embed="rId3"/>
          <a:stretch>
            <a:fillRect/>
          </a:stretch>
        </p:blipFill>
        <p:spPr>
          <a:xfrm>
            <a:off x="5028565" y="1108075"/>
            <a:ext cx="3642360" cy="22409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checkerboard(across)">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5725" y="1684020"/>
            <a:ext cx="8545830" cy="1383665"/>
          </a:xfrm>
          <a:prstGeom prst="rect">
            <a:avLst/>
          </a:prstGeom>
          <a:noFill/>
        </p:spPr>
        <p:txBody>
          <a:bodyPr wrap="square" rtlCol="0" anchor="t">
            <a:spAutoFit/>
          </a:bodyPr>
          <a:lstStyle/>
          <a:p>
            <a:r>
              <a:rPr lang="vi-VN" altLang="en-US" sz="2800">
                <a:gradFill>
                  <a:gsLst>
                    <a:gs pos="0">
                      <a:srgbClr val="9EE256"/>
                    </a:gs>
                    <a:gs pos="100000">
                      <a:srgbClr val="52762D"/>
                    </a:gs>
                  </a:gsLst>
                  <a:lin scaled="0"/>
                </a:gradFill>
                <a:latin typeface="Times New Roman" panose="02020603050405020304" pitchFamily="18" charset="0"/>
                <a:cs typeface="Times New Roman" panose="02020603050405020304" pitchFamily="18" charset="0"/>
                <a:sym typeface="+mn-ea"/>
              </a:rPr>
              <a:t>	</a:t>
            </a:r>
            <a:r>
              <a:rPr lang="vi-VN" altLang="en-US" sz="2800">
                <a:solidFill>
                  <a:srgbClr val="FF0000"/>
                </a:solidFill>
                <a:latin typeface="Times New Roman" panose="02020603050405020304" pitchFamily="18" charset="0"/>
                <a:cs typeface="Times New Roman" panose="02020603050405020304" pitchFamily="18" charset="0"/>
                <a:sym typeface="+mn-ea"/>
              </a:rPr>
              <a:t>Em hãy cho biết cuộc thi “ Đóa hoa đồng thoại” dành riêng một hạng mục cho học sinh cấp học nào? và nhằm mục đích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20040" y="1570355"/>
            <a:ext cx="8896350" cy="953135"/>
          </a:xfrm>
          <a:prstGeom prst="rect">
            <a:avLst/>
          </a:prstGeom>
          <a:noFill/>
        </p:spPr>
        <p:txBody>
          <a:bodyPr wrap="square" rtlCol="0" anchor="t">
            <a:spAutoFit/>
          </a:bodyPr>
          <a:lstStyle/>
          <a:p>
            <a:pPr algn="ctr"/>
            <a:r>
              <a:rPr lang="vi-VN" altLang="en-US" sz="2800">
                <a:solidFill>
                  <a:srgbClr val="FF0000"/>
                </a:solidFill>
                <a:latin typeface="Times New Roman" panose="02020603050405020304" pitchFamily="18" charset="0"/>
                <a:cs typeface="Times New Roman" panose="02020603050405020304" pitchFamily="18" charset="0"/>
              </a:rPr>
              <a:t>NỘI DUNG BÀI</a:t>
            </a:r>
            <a:endParaRPr lang="en-US" sz="2800">
              <a:solidFill>
                <a:srgbClr val="FF0000"/>
              </a:solidFill>
              <a:latin typeface="Times New Roman" panose="02020603050405020304" pitchFamily="18" charset="0"/>
              <a:cs typeface="Times New Roman" panose="02020603050405020304" pitchFamily="18" charset="0"/>
            </a:endParaRPr>
          </a:p>
          <a:p>
            <a:pPr algn="ctr"/>
            <a:endParaRPr lang="en-US" sz="2800">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158750" y="2597150"/>
            <a:ext cx="8545830" cy="1814830"/>
          </a:xfrm>
          <a:prstGeom prst="rect">
            <a:avLst/>
          </a:prstGeom>
          <a:noFill/>
        </p:spPr>
        <p:txBody>
          <a:bodyPr wrap="square" rtlCol="0" anchor="t">
            <a:spAutoFit/>
          </a:bodyPr>
          <a:lstStyle/>
          <a:p>
            <a:r>
              <a:rPr lang="vi-VN" altLang="en-US" sz="2800">
                <a:gradFill>
                  <a:gsLst>
                    <a:gs pos="0">
                      <a:srgbClr val="9EE256"/>
                    </a:gs>
                    <a:gs pos="100000">
                      <a:srgbClr val="52762D"/>
                    </a:gs>
                  </a:gsLst>
                  <a:lin scaled="0"/>
                </a:gradFill>
                <a:latin typeface="Times New Roman" panose="02020603050405020304" pitchFamily="18" charset="0"/>
                <a:cs typeface="Times New Roman" panose="02020603050405020304" pitchFamily="18" charset="0"/>
                <a:sym typeface="+mn-ea"/>
              </a:rPr>
              <a:t>	Cuộc thi “ Đóa hoa đồng thoại” dành riêng một hạng mục cho học sinh Tiểu học nhằm khuyến khích và phát triển tài năng sáng tác</a:t>
            </a:r>
            <a:r>
              <a:rPr lang="en-US" sz="2800">
                <a:gradFill>
                  <a:gsLst>
                    <a:gs pos="0">
                      <a:srgbClr val="9EE256"/>
                    </a:gs>
                    <a:gs pos="100000">
                      <a:srgbClr val="52762D"/>
                    </a:gs>
                  </a:gsLst>
                  <a:lin scaled="0"/>
                </a:gradFill>
                <a:latin typeface="Times New Roman" panose="02020603050405020304" pitchFamily="18" charset="0"/>
                <a:cs typeface="Times New Roman" panose="02020603050405020304" pitchFamily="18" charset="0"/>
                <a:sym typeface="+mn-ea"/>
              </a:rPr>
              <a:t> </a:t>
            </a:r>
            <a:r>
              <a:rPr lang="vi-VN" altLang="en-US" sz="2800">
                <a:gradFill>
                  <a:gsLst>
                    <a:gs pos="0">
                      <a:srgbClr val="9EE256"/>
                    </a:gs>
                    <a:gs pos="100000">
                      <a:srgbClr val="52762D"/>
                    </a:gs>
                  </a:gsLst>
                  <a:lin scaled="0"/>
                </a:gradFill>
                <a:latin typeface="Times New Roman" panose="02020603050405020304" pitchFamily="18" charset="0"/>
                <a:cs typeface="Times New Roman" panose="02020603050405020304" pitchFamily="18" charset="0"/>
                <a:sym typeface="+mn-ea"/>
              </a:rPr>
              <a:t>Truyện đồng thoại của các em nhỏ.</a:t>
            </a:r>
          </a:p>
        </p:txBody>
      </p:sp>
    </p:spTree>
  </p:cSld>
  <p:clrMapOvr>
    <a:masterClrMapping/>
  </p:clrMapOvr>
  <p:timing>
    <p:tnLst>
      <p:par>
        <p:cTn id="1" dur="indefinite" restart="never" nodeType="tmRoot"/>
      </p:par>
    </p:tnLst>
    <p:bldLst>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65" y="1121410"/>
            <a:ext cx="8917305" cy="3714750"/>
          </a:xfrm>
        </p:spPr>
        <p:txBody>
          <a:bodyPr/>
          <a:lstStyle/>
          <a:p>
            <a:pPr marL="0" indent="0">
              <a:buNone/>
            </a:pPr>
            <a:r>
              <a:rPr lang="vi-VN" altLang="en-US" sz="16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en-US" sz="2000">
                <a:solidFill>
                  <a:srgbClr val="FFC000"/>
                </a:solidFill>
                <a:latin typeface="Times New Roman" panose="02020603050405020304" pitchFamily="18" charset="0"/>
                <a:cs typeface="Times New Roman" panose="02020603050405020304" pitchFamily="18" charset="0"/>
              </a:rPr>
              <a:t>Cuộc thi sáng  tác truyện  “ Đóa hoa đồng hội”  dành riêng một hạng mục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ho học sinh các trường tiểu học trên toàn quốc tham gia. </a:t>
            </a:r>
            <a:r>
              <a:rPr lang="vi-VN" altLang="en-US" sz="2000">
                <a:solidFill>
                  <a:srgbClr val="FFC000"/>
                </a:solidFill>
                <a:latin typeface="Times New Roman" panose="02020603050405020304" pitchFamily="18" charset="0"/>
                <a:cs typeface="Times New Roman" panose="02020603050405020304" pitchFamily="18" charset="0"/>
              </a:rPr>
              <a:t>B</a:t>
            </a:r>
            <a:r>
              <a:rPr lang="en-US" sz="2000">
                <a:solidFill>
                  <a:srgbClr val="FFC000"/>
                </a:solidFill>
                <a:latin typeface="Times New Roman" panose="02020603050405020304" pitchFamily="18" charset="0"/>
                <a:cs typeface="Times New Roman" panose="02020603050405020304" pitchFamily="18" charset="0"/>
              </a:rPr>
              <a:t>an tổ chức khẳng định đây là </a:t>
            </a:r>
            <a:r>
              <a:rPr lang="vi-VN" altLang="en-US" sz="2000">
                <a:solidFill>
                  <a:srgbClr val="FFC000"/>
                </a:solidFill>
                <a:latin typeface="Times New Roman" panose="02020603050405020304" pitchFamily="18" charset="0"/>
                <a:cs typeface="Times New Roman" panose="02020603050405020304" pitchFamily="18" charset="0"/>
              </a:rPr>
              <a:t>dị</a:t>
            </a:r>
            <a:r>
              <a:rPr lang="en-US" sz="2000">
                <a:solidFill>
                  <a:srgbClr val="FFC000"/>
                </a:solidFill>
                <a:latin typeface="Times New Roman" panose="02020603050405020304" pitchFamily="18" charset="0"/>
                <a:cs typeface="Times New Roman" panose="02020603050405020304" pitchFamily="18" charset="0"/>
              </a:rPr>
              <a:t>p để khuyến khích và phát  hiện tài năng sáng tác </a:t>
            </a:r>
            <a:r>
              <a:rPr lang="vi-VN" altLang="en-US" sz="2000">
                <a:solidFill>
                  <a:srgbClr val="FFC000"/>
                </a:solidFill>
                <a:latin typeface="Times New Roman" panose="02020603050405020304" pitchFamily="18" charset="0"/>
                <a:cs typeface="Times New Roman" panose="02020603050405020304" pitchFamily="18" charset="0"/>
              </a:rPr>
              <a:t>tr</a:t>
            </a:r>
            <a:r>
              <a:rPr lang="en-US" sz="2000">
                <a:solidFill>
                  <a:srgbClr val="FFC000"/>
                </a:solidFill>
                <a:latin typeface="Times New Roman" panose="02020603050405020304" pitchFamily="18" charset="0"/>
                <a:cs typeface="Times New Roman" panose="02020603050405020304" pitchFamily="18" charset="0"/>
              </a:rPr>
              <a:t>uyện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ồng </a:t>
            </a:r>
            <a:r>
              <a:rPr lang="vi-VN" altLang="en-US" sz="2000">
                <a:solidFill>
                  <a:srgbClr val="FFC000"/>
                </a:solidFill>
                <a:latin typeface="Times New Roman" panose="02020603050405020304" pitchFamily="18" charset="0"/>
                <a:cs typeface="Times New Roman" panose="02020603050405020304" pitchFamily="18" charset="0"/>
              </a:rPr>
              <a:t>t</a:t>
            </a:r>
            <a:r>
              <a:rPr lang="en-US" sz="2000">
                <a:solidFill>
                  <a:srgbClr val="FFC000"/>
                </a:solidFill>
                <a:latin typeface="Times New Roman" panose="02020603050405020304" pitchFamily="18" charset="0"/>
                <a:cs typeface="Times New Roman" panose="02020603050405020304" pitchFamily="18" charset="0"/>
              </a:rPr>
              <a:t>hoại của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ác em nhỏ.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ây cũng là dịp để kết nối trái tim của người dân Nhật Bản và Việt Nam, góp phần nuôi dưỡng tâm hồn trẻ em hai nước.</a:t>
            </a:r>
          </a:p>
          <a:p>
            <a:pPr marL="0" indent="0">
              <a:buNone/>
            </a:pPr>
            <a:r>
              <a:rPr lang="vi-VN" altLang="en-US" sz="2000">
                <a:latin typeface="Times New Roman" panose="02020603050405020304" pitchFamily="18" charset="0"/>
                <a:cs typeface="Times New Roman" panose="02020603050405020304" pitchFamily="18" charset="0"/>
              </a:rPr>
              <a:t>	</a:t>
            </a:r>
            <a:r>
              <a:rPr lang="vi-VN" altLang="en-US" sz="2000">
                <a:solidFill>
                  <a:srgbClr val="92D050"/>
                </a:solidFill>
                <a:latin typeface="Times New Roman" panose="02020603050405020304" pitchFamily="18" charset="0"/>
                <a:cs typeface="Times New Roman" panose="02020603050405020304" pitchFamily="18" charset="0"/>
              </a:rPr>
              <a:t>C</a:t>
            </a:r>
            <a:r>
              <a:rPr lang="en-US" sz="2000">
                <a:solidFill>
                  <a:srgbClr val="92D050"/>
                </a:solidFill>
                <a:latin typeface="Times New Roman" panose="02020603050405020304" pitchFamily="18" charset="0"/>
                <a:cs typeface="Times New Roman" panose="02020603050405020304" pitchFamily="18" charset="0"/>
              </a:rPr>
              <a:t>ác tác phẩm đoạt giải được dịch sang tiếng Nhật, biên tập, vẽ minh họa,  in ấn và phát hành rộng rãi dưới dạng tuyển tập song ngữ Việt</a:t>
            </a:r>
            <a:r>
              <a:rPr lang="vi-VN" altLang="en-US" sz="2000">
                <a:solidFill>
                  <a:srgbClr val="92D050"/>
                </a:solidFill>
                <a:latin typeface="Times New Roman" panose="02020603050405020304" pitchFamily="18" charset="0"/>
                <a:cs typeface="Times New Roman" panose="02020603050405020304" pitchFamily="18" charset="0"/>
              </a:rPr>
              <a:t> </a:t>
            </a:r>
            <a:r>
              <a:rPr lang="en-US" sz="2000">
                <a:solidFill>
                  <a:srgbClr val="92D050"/>
                </a:solidFill>
                <a:latin typeface="Times New Roman" panose="02020603050405020304" pitchFamily="18" charset="0"/>
                <a:cs typeface="Times New Roman" panose="02020603050405020304" pitchFamily="18" charset="0"/>
              </a:rPr>
              <a:t>- Nhật.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oàn bộ lợi nhuận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ừ việc bán sách được trao tặng cho các quỹ khuyến học, Khuyết đọc của Việt Nam.</a:t>
            </a:r>
            <a:endParaRPr lang="en-US" sz="2000">
              <a:latin typeface="Times New Roman" panose="02020603050405020304" pitchFamily="18" charset="0"/>
              <a:cs typeface="Times New Roman" panose="02020603050405020304" pitchFamily="18" charset="0"/>
            </a:endParaRPr>
          </a:p>
          <a:p>
            <a:pPr marL="0" indent="0">
              <a:buNone/>
            </a:pP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Hằng năm, thí sinh đoạt giải đặc biệt được tham gia lễ trao giải tại Nhật Bản và được khắc</a:t>
            </a:r>
            <a:r>
              <a:rPr lang="vi-VN" altLang="en-US" sz="2000">
                <a:solidFill>
                  <a:srgbClr val="00B0F0"/>
                </a:solidFill>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tên trên cúp “ Đóa </a:t>
            </a:r>
            <a:r>
              <a:rPr lang="vi-VN" altLang="en-US" sz="2000">
                <a:solidFill>
                  <a:srgbClr val="00B0F0"/>
                </a:solidFill>
                <a:latin typeface="Times New Roman" panose="02020603050405020304" pitchFamily="18" charset="0"/>
                <a:cs typeface="Times New Roman" panose="02020603050405020304" pitchFamily="18" charset="0"/>
              </a:rPr>
              <a:t>h</a:t>
            </a:r>
            <a:r>
              <a:rPr lang="en-US" sz="2000">
                <a:solidFill>
                  <a:srgbClr val="00B0F0"/>
                </a:solidFill>
                <a:latin typeface="Times New Roman" panose="02020603050405020304" pitchFamily="18" charset="0"/>
                <a:cs typeface="Times New Roman" panose="02020603050405020304" pitchFamily="18" charset="0"/>
              </a:rPr>
              <a:t>oa</a:t>
            </a:r>
            <a:r>
              <a:rPr lang="vi-VN" altLang="en-US" sz="2000">
                <a:solidFill>
                  <a:srgbClr val="00B0F0"/>
                </a:solidFill>
                <a:latin typeface="Times New Roman" panose="02020603050405020304" pitchFamily="18" charset="0"/>
                <a:cs typeface="Times New Roman" panose="02020603050405020304" pitchFamily="18" charset="0"/>
              </a:rPr>
              <a:t> đ</a:t>
            </a:r>
            <a:r>
              <a:rPr lang="en-US" sz="2000">
                <a:solidFill>
                  <a:srgbClr val="00B0F0"/>
                </a:solidFill>
                <a:latin typeface="Times New Roman" panose="02020603050405020304" pitchFamily="18" charset="0"/>
                <a:cs typeface="Times New Roman" panose="02020603050405020304" pitchFamily="18" charset="0"/>
              </a:rPr>
              <a:t>ồng </a:t>
            </a:r>
            <a:r>
              <a:rPr lang="vi-VN" altLang="en-US" sz="2000">
                <a:solidFill>
                  <a:srgbClr val="00B0F0"/>
                </a:solidFill>
                <a:latin typeface="Times New Roman" panose="02020603050405020304" pitchFamily="18" charset="0"/>
                <a:cs typeface="Times New Roman" panose="02020603050405020304" pitchFamily="18" charset="0"/>
              </a:rPr>
              <a:t>t</a:t>
            </a:r>
            <a:r>
              <a:rPr lang="en-US" sz="2000">
                <a:solidFill>
                  <a:srgbClr val="00B0F0"/>
                </a:solidFill>
                <a:latin typeface="Times New Roman" panose="02020603050405020304" pitchFamily="18" charset="0"/>
                <a:cs typeface="Times New Roman" panose="02020603050405020304" pitchFamily="18" charset="0"/>
              </a:rPr>
              <a:t>hoại”- phần thưởng vinh danh các tác giả xuất sắc. </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vi-VN" altLang="en-US" sz="2000"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sz="2000"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Linh Tâm</a:t>
            </a:r>
            <a:endParaRPr lang="en-US" sz="2000" b="1">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
          <p:cNvSpPr>
            <a:spLocks noChangeArrowheads="1"/>
          </p:cNvSpPr>
          <p:nvPr/>
        </p:nvSpPr>
        <p:spPr bwMode="auto">
          <a:xfrm>
            <a:off x="569249" y="964631"/>
            <a:ext cx="2032000" cy="787343"/>
          </a:xfrm>
          <a:prstGeom prst="horizontalScroll">
            <a:avLst>
              <a:gd name="adj" fmla="val 16005"/>
            </a:avLst>
          </a:prstGeom>
          <a:solidFill>
            <a:srgbClr val="FFFF99"/>
          </a:solidFill>
          <a:ln w="28575">
            <a:solidFill>
              <a:srgbClr val="6600FF"/>
            </a:solidFill>
            <a:round/>
          </a:ln>
        </p:spPr>
        <p:txBody>
          <a:bodyPr wrap="none" anchor="ctr"/>
          <a:lstStyle/>
          <a:p>
            <a:pPr algn="ctr"/>
            <a:r>
              <a:rPr lang="en-US" sz="3600" b="1" dirty="0" smtClean="0">
                <a:solidFill>
                  <a:srgbClr val="FF0000"/>
                </a:solidFill>
              </a:rPr>
              <a:t> </a:t>
            </a:r>
            <a:r>
              <a:rPr lang="vi-VN" altLang="en-US" sz="2400" b="1" dirty="0" err="1">
                <a:solidFill>
                  <a:srgbClr val="FF0000"/>
                </a:solidFill>
                <a:latin typeface="Times New Roman" panose="02020603050405020304" pitchFamily="18" charset="0"/>
                <a:cs typeface="Times New Roman" panose="02020603050405020304" pitchFamily="18" charset="0"/>
              </a:rPr>
              <a:t>Luyện đọc lại</a:t>
            </a:r>
          </a:p>
        </p:txBody>
      </p:sp>
      <p:sp>
        <p:nvSpPr>
          <p:cNvPr id="2" name="Text Box 1"/>
          <p:cNvSpPr txBox="1"/>
          <p:nvPr/>
        </p:nvSpPr>
        <p:spPr>
          <a:xfrm>
            <a:off x="53975" y="1751965"/>
            <a:ext cx="9013825" cy="2676525"/>
          </a:xfrm>
          <a:prstGeom prst="rect">
            <a:avLst/>
          </a:prstGeom>
          <a:noFill/>
        </p:spPr>
        <p:txBody>
          <a:bodyPr wrap="square" rtlCol="0" anchor="t">
            <a:spAutoFit/>
          </a:bodyPr>
          <a:lstStyle/>
          <a:p>
            <a:pPr marL="0" indent="0">
              <a:buNone/>
            </a:pPr>
            <a:r>
              <a:rPr lang="vi-VN" altLang="en-US" sz="2400">
                <a:solidFill>
                  <a:srgbClr val="92D050"/>
                </a:solidFill>
                <a:latin typeface="Times New Roman" panose="02020603050405020304" pitchFamily="18" charset="0"/>
                <a:cs typeface="Times New Roman" panose="02020603050405020304" pitchFamily="18" charset="0"/>
                <a:sym typeface="+mn-ea"/>
              </a:rPr>
              <a:t>	</a:t>
            </a:r>
            <a:r>
              <a:rPr lang="vi-VN" altLang="en-US" sz="2400">
                <a:solidFill>
                  <a:schemeClr val="tx1"/>
                </a:solidFill>
                <a:latin typeface="Times New Roman" panose="02020603050405020304" pitchFamily="18" charset="0"/>
                <a:cs typeface="Times New Roman" panose="02020603050405020304" pitchFamily="18" charset="0"/>
                <a:sym typeface="+mn-ea"/>
              </a:rPr>
              <a:t>C</a:t>
            </a:r>
            <a:r>
              <a:rPr lang="en-US" sz="2400">
                <a:solidFill>
                  <a:schemeClr val="tx1"/>
                </a:solidFill>
                <a:latin typeface="Times New Roman" panose="02020603050405020304" pitchFamily="18" charset="0"/>
                <a:cs typeface="Times New Roman" panose="02020603050405020304" pitchFamily="18" charset="0"/>
                <a:sym typeface="+mn-ea"/>
              </a:rPr>
              <a:t>ác tác phẩm</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đoạt giải</a:t>
            </a:r>
            <a:r>
              <a:rPr lang="en-US" sz="2400">
                <a:solidFill>
                  <a:srgbClr val="92D050"/>
                </a:solidFill>
                <a:latin typeface="Times New Roman" panose="02020603050405020304" pitchFamily="18" charset="0"/>
                <a:cs typeface="Times New Roman" panose="02020603050405020304" pitchFamily="18" charset="0"/>
                <a:sym typeface="+mn-ea"/>
              </a:rPr>
              <a:t> </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en-US" sz="2400">
                <a:solidFill>
                  <a:schemeClr val="tx1"/>
                </a:solidFill>
                <a:latin typeface="Times New Roman" panose="02020603050405020304" pitchFamily="18" charset="0"/>
                <a:cs typeface="Times New Roman" panose="02020603050405020304" pitchFamily="18" charset="0"/>
                <a:sym typeface="+mn-ea"/>
              </a:rPr>
              <a:t>được</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dịch sang tiếng Nhật,</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en-US" sz="2400">
                <a:solidFill>
                  <a:srgbClr val="FF0000"/>
                </a:solidFill>
                <a:latin typeface="Times New Roman" panose="02020603050405020304" pitchFamily="18" charset="0"/>
                <a:cs typeface="Times New Roman" panose="02020603050405020304" pitchFamily="18" charset="0"/>
                <a:sym typeface="+mn-ea"/>
              </a:rPr>
              <a:t> biên tập,</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en-US" sz="2400">
                <a:solidFill>
                  <a:srgbClr val="FF0000"/>
                </a:solidFill>
                <a:latin typeface="Times New Roman" panose="02020603050405020304" pitchFamily="18" charset="0"/>
                <a:cs typeface="Times New Roman" panose="02020603050405020304" pitchFamily="18" charset="0"/>
                <a:sym typeface="+mn-ea"/>
              </a:rPr>
              <a:t> vẽ minh họa,</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en-US" sz="2400">
                <a:solidFill>
                  <a:srgbClr val="FF0000"/>
                </a:solidFill>
                <a:latin typeface="Times New Roman" panose="02020603050405020304" pitchFamily="18" charset="0"/>
                <a:cs typeface="Times New Roman" panose="02020603050405020304" pitchFamily="18" charset="0"/>
                <a:sym typeface="+mn-ea"/>
              </a:rPr>
              <a:t> </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in ấn</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và</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phát hành</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rộng rãi </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vi-VN" alt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dưới dạng tuyển tập song ngữ</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Việt</a:t>
            </a:r>
            <a:r>
              <a:rPr lang="vi-VN" altLang="en-US" sz="2400">
                <a:solidFill>
                  <a:srgbClr val="FF000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 Nhật</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vi-VN" altLang="en-US" sz="2400">
                <a:solidFill>
                  <a:srgbClr val="92D050"/>
                </a:solidFill>
                <a:latin typeface="Times New Roman" panose="02020603050405020304" pitchFamily="18" charset="0"/>
                <a:cs typeface="Times New Roman" panose="02020603050405020304" pitchFamily="18" charset="0"/>
                <a:sym typeface="+mn-ea"/>
              </a:rPr>
              <a:t>.</a:t>
            </a:r>
            <a:r>
              <a:rPr lang="vi-VN" altLang="en-US" sz="2400">
                <a:solidFill>
                  <a:schemeClr val="tx1"/>
                </a:solidFill>
                <a:latin typeface="Times New Roman" panose="02020603050405020304" pitchFamily="18" charset="0"/>
                <a:cs typeface="Times New Roman" panose="02020603050405020304" pitchFamily="18" charset="0"/>
                <a:sym typeface="+mn-ea"/>
              </a:rPr>
              <a:t>T</a:t>
            </a:r>
            <a:r>
              <a:rPr lang="en-US" sz="2400">
                <a:solidFill>
                  <a:schemeClr val="tx1"/>
                </a:solidFill>
                <a:latin typeface="Times New Roman" panose="02020603050405020304" pitchFamily="18" charset="0"/>
                <a:cs typeface="Times New Roman" panose="02020603050405020304" pitchFamily="18" charset="0"/>
                <a:sym typeface="+mn-ea"/>
              </a:rPr>
              <a:t>oàn bộ</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lợi nhuận</a:t>
            </a:r>
            <a:r>
              <a:rPr lang="en-US" sz="2400">
                <a:solidFill>
                  <a:srgbClr val="92D050"/>
                </a:solidFill>
                <a:latin typeface="Times New Roman" panose="02020603050405020304" pitchFamily="18" charset="0"/>
                <a:cs typeface="Times New Roman" panose="02020603050405020304" pitchFamily="18" charset="0"/>
                <a:sym typeface="+mn-ea"/>
              </a:rPr>
              <a:t> </a:t>
            </a:r>
            <a:r>
              <a:rPr lang="vi-VN" altLang="en-US" sz="2400">
                <a:solidFill>
                  <a:schemeClr val="tx1"/>
                </a:solidFill>
                <a:latin typeface="Times New Roman" panose="02020603050405020304" pitchFamily="18" charset="0"/>
                <a:cs typeface="Times New Roman" panose="02020603050405020304" pitchFamily="18" charset="0"/>
                <a:sym typeface="+mn-ea"/>
              </a:rPr>
              <a:t>t</a:t>
            </a:r>
            <a:r>
              <a:rPr lang="en-US" sz="2400">
                <a:solidFill>
                  <a:schemeClr val="tx1"/>
                </a:solidFill>
                <a:latin typeface="Times New Roman" panose="02020603050405020304" pitchFamily="18" charset="0"/>
                <a:cs typeface="Times New Roman" panose="02020603050405020304" pitchFamily="18" charset="0"/>
                <a:sym typeface="+mn-ea"/>
              </a:rPr>
              <a:t>ừ việc bán sách</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vi-VN" alt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được</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trao tặng</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cho các</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quỹ khuyến học,</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en-US" sz="2400">
                <a:solidFill>
                  <a:srgbClr val="FF0000"/>
                </a:solidFill>
                <a:latin typeface="Times New Roman" panose="02020603050405020304" pitchFamily="18" charset="0"/>
                <a:cs typeface="Times New Roman" panose="02020603050405020304" pitchFamily="18" charset="0"/>
                <a:sym typeface="+mn-ea"/>
              </a:rPr>
              <a:t> Khuyết đọ</a:t>
            </a:r>
            <a:r>
              <a:rPr lang="vi-VN" altLang="en-US" sz="2400">
                <a:solidFill>
                  <a:srgbClr val="FF0000"/>
                </a:solidFill>
                <a:latin typeface="Times New Roman" panose="02020603050405020304" pitchFamily="18" charset="0"/>
                <a:cs typeface="Times New Roman" panose="02020603050405020304" pitchFamily="18" charset="0"/>
                <a:sym typeface="+mn-ea"/>
              </a:rPr>
              <a:t>c/</a:t>
            </a:r>
            <a:r>
              <a:rPr lang="en-US" sz="2400">
                <a:solidFill>
                  <a:srgbClr val="92D05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của Việt Nam</a:t>
            </a:r>
            <a:r>
              <a:rPr lang="en-US" sz="2400">
                <a:solidFill>
                  <a:srgbClr val="92D050"/>
                </a:solidFill>
                <a:latin typeface="Times New Roman" panose="02020603050405020304" pitchFamily="18" charset="0"/>
                <a:cs typeface="Times New Roman" panose="02020603050405020304" pitchFamily="18" charset="0"/>
                <a:sym typeface="+mn-ea"/>
              </a:rPr>
              <a:t>.</a:t>
            </a:r>
            <a:r>
              <a:rPr lang="vi-VN" altLang="en-US" sz="2400">
                <a:solidFill>
                  <a:srgbClr val="FF0000"/>
                </a:solidFill>
                <a:latin typeface="Times New Roman" panose="02020603050405020304" pitchFamily="18" charset="0"/>
                <a:cs typeface="Times New Roman" panose="02020603050405020304" pitchFamily="18" charset="0"/>
                <a:sym typeface="+mn-ea"/>
              </a:rPr>
              <a:t>//</a:t>
            </a:r>
            <a:endParaRPr lang="en-US" sz="2400">
              <a:latin typeface="Times New Roman" panose="02020603050405020304" pitchFamily="18" charset="0"/>
              <a:cs typeface="Times New Roman" panose="02020603050405020304" pitchFamily="18" charset="0"/>
            </a:endParaRPr>
          </a:p>
          <a:p>
            <a:pPr marL="0" indent="0">
              <a:buNone/>
            </a:pPr>
            <a:r>
              <a:rPr lang="vi-VN" altLang="en-US" sz="2400">
                <a:latin typeface="Times New Roman" panose="02020603050405020304" pitchFamily="18" charset="0"/>
                <a:cs typeface="Times New Roman" panose="02020603050405020304" pitchFamily="18" charset="0"/>
                <a:sym typeface="+mn-ea"/>
              </a:rPr>
              <a:t>	</a:t>
            </a:r>
            <a:r>
              <a:rPr lang="en-US" sz="2400">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Hằng năm,</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en-US" sz="2400">
                <a:solidFill>
                  <a:schemeClr val="tx1"/>
                </a:solidFill>
                <a:latin typeface="Times New Roman" panose="02020603050405020304" pitchFamily="18" charset="0"/>
                <a:cs typeface="Times New Roman" panose="02020603050405020304" pitchFamily="18" charset="0"/>
                <a:sym typeface="+mn-ea"/>
              </a:rPr>
              <a:t>thí sinh đoạt giải </a:t>
            </a:r>
            <a:r>
              <a:rPr lang="vi-VN" altLang="en-US" sz="2400">
                <a:solidFill>
                  <a:schemeClr val="tx1"/>
                </a:solidFill>
                <a:latin typeface="Times New Roman" panose="02020603050405020304" pitchFamily="18" charset="0"/>
                <a:cs typeface="Times New Roman" panose="02020603050405020304" pitchFamily="18" charset="0"/>
                <a:sym typeface="+mn-ea"/>
              </a:rPr>
              <a:t>Đ</a:t>
            </a:r>
            <a:r>
              <a:rPr lang="en-US" sz="2400">
                <a:solidFill>
                  <a:schemeClr val="tx1"/>
                </a:solidFill>
                <a:latin typeface="Times New Roman" panose="02020603050405020304" pitchFamily="18" charset="0"/>
                <a:cs typeface="Times New Roman" panose="02020603050405020304" pitchFamily="18" charset="0"/>
                <a:sym typeface="+mn-ea"/>
              </a:rPr>
              <a:t>ặc biệt</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en-US" sz="2400">
                <a:solidFill>
                  <a:srgbClr val="00B0F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được tham gia lễ</a:t>
            </a:r>
            <a:r>
              <a:rPr lang="en-US" sz="2400">
                <a:solidFill>
                  <a:srgbClr val="00B0F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trao giải</a:t>
            </a:r>
            <a:r>
              <a:rPr lang="en-US" sz="2400">
                <a:solidFill>
                  <a:srgbClr val="00B0F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tại Nhật Bản</a:t>
            </a:r>
            <a:r>
              <a:rPr lang="vi-VN" altLang="en-US" sz="2400">
                <a:solidFill>
                  <a:srgbClr val="FF0000"/>
                </a:solidFill>
                <a:latin typeface="Times New Roman" panose="02020603050405020304" pitchFamily="18" charset="0"/>
                <a:cs typeface="Times New Roman" panose="02020603050405020304" pitchFamily="18" charset="0"/>
                <a:sym typeface="+mn-ea"/>
              </a:rPr>
              <a:t>/</a:t>
            </a:r>
            <a:r>
              <a:rPr lang="en-US" sz="2400">
                <a:solidFill>
                  <a:srgbClr val="00B0F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và được khắc</a:t>
            </a:r>
            <a:r>
              <a:rPr lang="vi-VN" altLang="en-US" sz="2400">
                <a:solidFill>
                  <a:schemeClr val="tx1"/>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tên trên cúp “</a:t>
            </a:r>
            <a:r>
              <a:rPr lang="en-US" sz="2400">
                <a:solidFill>
                  <a:srgbClr val="00B0F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Đóa </a:t>
            </a:r>
            <a:r>
              <a:rPr lang="vi-VN" altLang="en-US" sz="2400">
                <a:solidFill>
                  <a:srgbClr val="FF0000"/>
                </a:solidFill>
                <a:latin typeface="Times New Roman" panose="02020603050405020304" pitchFamily="18" charset="0"/>
                <a:cs typeface="Times New Roman" panose="02020603050405020304" pitchFamily="18" charset="0"/>
                <a:sym typeface="+mn-ea"/>
              </a:rPr>
              <a:t>h</a:t>
            </a:r>
            <a:r>
              <a:rPr lang="en-US" sz="2400">
                <a:solidFill>
                  <a:srgbClr val="FF0000"/>
                </a:solidFill>
                <a:latin typeface="Times New Roman" panose="02020603050405020304" pitchFamily="18" charset="0"/>
                <a:cs typeface="Times New Roman" panose="02020603050405020304" pitchFamily="18" charset="0"/>
                <a:sym typeface="+mn-ea"/>
              </a:rPr>
              <a:t>oa</a:t>
            </a:r>
            <a:r>
              <a:rPr lang="vi-VN" altLang="en-US" sz="2400">
                <a:solidFill>
                  <a:srgbClr val="FF0000"/>
                </a:solidFill>
                <a:latin typeface="Times New Roman" panose="02020603050405020304" pitchFamily="18" charset="0"/>
                <a:cs typeface="Times New Roman" panose="02020603050405020304" pitchFamily="18" charset="0"/>
                <a:sym typeface="+mn-ea"/>
              </a:rPr>
              <a:t> đ</a:t>
            </a:r>
            <a:r>
              <a:rPr lang="en-US" sz="2400">
                <a:solidFill>
                  <a:srgbClr val="FF0000"/>
                </a:solidFill>
                <a:latin typeface="Times New Roman" panose="02020603050405020304" pitchFamily="18" charset="0"/>
                <a:cs typeface="Times New Roman" panose="02020603050405020304" pitchFamily="18" charset="0"/>
                <a:sym typeface="+mn-ea"/>
              </a:rPr>
              <a:t>ồng </a:t>
            </a:r>
            <a:r>
              <a:rPr lang="vi-VN" altLang="en-US" sz="2400">
                <a:solidFill>
                  <a:srgbClr val="FF0000"/>
                </a:solidFill>
                <a:latin typeface="Times New Roman" panose="02020603050405020304" pitchFamily="18" charset="0"/>
                <a:cs typeface="Times New Roman" panose="02020603050405020304" pitchFamily="18" charset="0"/>
                <a:sym typeface="+mn-ea"/>
              </a:rPr>
              <a:t>t</a:t>
            </a:r>
            <a:r>
              <a:rPr lang="en-US" sz="2400">
                <a:solidFill>
                  <a:srgbClr val="FF0000"/>
                </a:solidFill>
                <a:latin typeface="Times New Roman" panose="02020603050405020304" pitchFamily="18" charset="0"/>
                <a:cs typeface="Times New Roman" panose="02020603050405020304" pitchFamily="18" charset="0"/>
                <a:sym typeface="+mn-ea"/>
              </a:rPr>
              <a:t>hoại</a:t>
            </a:r>
            <a:r>
              <a:rPr lang="en-US" sz="2400">
                <a:solidFill>
                  <a:schemeClr val="tx1"/>
                </a:solidFill>
                <a:latin typeface="Times New Roman" panose="02020603050405020304" pitchFamily="18" charset="0"/>
                <a:cs typeface="Times New Roman" panose="02020603050405020304" pitchFamily="18" charset="0"/>
                <a:sym typeface="+mn-ea"/>
              </a:rPr>
              <a:t>”- phần thưởng </a:t>
            </a:r>
            <a:r>
              <a:rPr lang="en-US" sz="2400">
                <a:solidFill>
                  <a:srgbClr val="FF0000"/>
                </a:solidFill>
                <a:latin typeface="Times New Roman" panose="02020603050405020304" pitchFamily="18" charset="0"/>
                <a:cs typeface="Times New Roman" panose="02020603050405020304" pitchFamily="18" charset="0"/>
                <a:sym typeface="+mn-ea"/>
              </a:rPr>
              <a:t>vinh danh</a:t>
            </a:r>
            <a:r>
              <a:rPr lang="en-US" sz="2400">
                <a:solidFill>
                  <a:srgbClr val="00B0F0"/>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các tác giả</a:t>
            </a:r>
            <a:r>
              <a:rPr lang="en-US" sz="2400">
                <a:solidFill>
                  <a:srgbClr val="00B0F0"/>
                </a:solidFill>
                <a:latin typeface="Times New Roman" panose="02020603050405020304" pitchFamily="18" charset="0"/>
                <a:cs typeface="Times New Roman" panose="02020603050405020304" pitchFamily="18" charset="0"/>
                <a:sym typeface="+mn-ea"/>
              </a:rPr>
              <a:t> </a:t>
            </a:r>
            <a:r>
              <a:rPr lang="en-US" sz="2400">
                <a:solidFill>
                  <a:srgbClr val="FF0000"/>
                </a:solidFill>
                <a:latin typeface="Times New Roman" panose="02020603050405020304" pitchFamily="18" charset="0"/>
                <a:cs typeface="Times New Roman" panose="02020603050405020304" pitchFamily="18" charset="0"/>
                <a:sym typeface="+mn-ea"/>
              </a:rPr>
              <a:t>xuất sắc.</a:t>
            </a:r>
            <a:r>
              <a:rPr lang="vi-VN" altLang="en-US" sz="2400">
                <a:solidFill>
                  <a:srgbClr val="FF0000"/>
                </a:solidFill>
                <a:latin typeface="Times New Roman" panose="02020603050405020304" pitchFamily="18" charset="0"/>
                <a:cs typeface="Times New Roman" panose="02020603050405020304" pitchFamily="18" charset="0"/>
                <a:sym typeface="+mn-ea"/>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0965" y="1017905"/>
            <a:ext cx="8877300" cy="3169285"/>
          </a:xfrm>
          <a:prstGeom prst="rect">
            <a:avLst/>
          </a:prstGeom>
          <a:noFill/>
        </p:spPr>
        <p:txBody>
          <a:bodyPr wrap="square" rtlCol="0" anchor="t">
            <a:spAutoFit/>
          </a:bodyPr>
          <a:lstStyle/>
          <a:p>
            <a:r>
              <a:rPr sz="2000">
                <a:solidFill>
                  <a:srgbClr val="FF0000"/>
                </a:solidFill>
                <a:latin typeface="Times New Roman" panose="02020603050405020304" pitchFamily="18" charset="0"/>
                <a:cs typeface="Times New Roman" panose="02020603050405020304" pitchFamily="18" charset="0"/>
              </a:rPr>
              <a:t>Câu 1: Cuộc thi sáng tác truyện “Đóa hoa đồng thoại” dành riêng một hạng mục cho học sinh các trường nào?</a:t>
            </a:r>
          </a:p>
          <a:p>
            <a:endParaRPr sz="2000">
              <a:solidFill>
                <a:srgbClr val="FF0000"/>
              </a:solidFill>
              <a:latin typeface="Times New Roman" panose="02020603050405020304" pitchFamily="18" charset="0"/>
              <a:cs typeface="Times New Roman" panose="02020603050405020304" pitchFamily="18" charset="0"/>
            </a:endParaRPr>
          </a:p>
          <a:p>
            <a:r>
              <a:rPr sz="2000">
                <a:solidFill>
                  <a:srgbClr val="0070C0"/>
                </a:solidFill>
                <a:latin typeface="Times New Roman" panose="02020603050405020304" pitchFamily="18" charset="0"/>
                <a:cs typeface="Times New Roman" panose="02020603050405020304" pitchFamily="18" charset="0"/>
              </a:rPr>
              <a:t>A. Tiểu học</a:t>
            </a:r>
          </a:p>
          <a:p>
            <a:endParaRPr sz="2000">
              <a:solidFill>
                <a:srgbClr val="0070C0"/>
              </a:solidFill>
              <a:latin typeface="Times New Roman" panose="02020603050405020304" pitchFamily="18" charset="0"/>
              <a:cs typeface="Times New Roman" panose="02020603050405020304" pitchFamily="18" charset="0"/>
            </a:endParaRPr>
          </a:p>
          <a:p>
            <a:r>
              <a:rPr sz="2000">
                <a:solidFill>
                  <a:srgbClr val="0070C0"/>
                </a:solidFill>
                <a:latin typeface="Times New Roman" panose="02020603050405020304" pitchFamily="18" charset="0"/>
                <a:cs typeface="Times New Roman" panose="02020603050405020304" pitchFamily="18" charset="0"/>
              </a:rPr>
              <a:t>B.Trung học cơ sở</a:t>
            </a:r>
          </a:p>
          <a:p>
            <a:endParaRPr sz="2000">
              <a:solidFill>
                <a:srgbClr val="0070C0"/>
              </a:solidFill>
              <a:latin typeface="Times New Roman" panose="02020603050405020304" pitchFamily="18" charset="0"/>
              <a:cs typeface="Times New Roman" panose="02020603050405020304" pitchFamily="18" charset="0"/>
            </a:endParaRPr>
          </a:p>
          <a:p>
            <a:r>
              <a:rPr sz="2000">
                <a:solidFill>
                  <a:srgbClr val="0070C0"/>
                </a:solidFill>
                <a:latin typeface="Times New Roman" panose="02020603050405020304" pitchFamily="18" charset="0"/>
                <a:cs typeface="Times New Roman" panose="02020603050405020304" pitchFamily="18" charset="0"/>
              </a:rPr>
              <a:t>C. Trung học phổ thông</a:t>
            </a:r>
          </a:p>
          <a:p>
            <a:endParaRPr sz="2000">
              <a:solidFill>
                <a:srgbClr val="0070C0"/>
              </a:solidFill>
              <a:latin typeface="Times New Roman" panose="02020603050405020304" pitchFamily="18" charset="0"/>
              <a:cs typeface="Times New Roman" panose="02020603050405020304" pitchFamily="18" charset="0"/>
            </a:endParaRPr>
          </a:p>
          <a:p>
            <a:r>
              <a:rPr sz="2000">
                <a:solidFill>
                  <a:srgbClr val="0070C0"/>
                </a:solidFill>
                <a:latin typeface="Times New Roman" panose="02020603050405020304" pitchFamily="18" charset="0"/>
                <a:cs typeface="Times New Roman" panose="02020603050405020304" pitchFamily="18" charset="0"/>
              </a:rPr>
              <a:t>D. Đại học </a:t>
            </a:r>
          </a:p>
        </p:txBody>
      </p:sp>
      <p:sp>
        <p:nvSpPr>
          <p:cNvPr id="14" name="AutoShape 4"/>
          <p:cNvSpPr>
            <a:spLocks noChangeArrowheads="1"/>
          </p:cNvSpPr>
          <p:nvPr/>
        </p:nvSpPr>
        <p:spPr bwMode="auto">
          <a:xfrm>
            <a:off x="3342294" y="230571"/>
            <a:ext cx="2032000" cy="787343"/>
          </a:xfrm>
          <a:prstGeom prst="horizontalScroll">
            <a:avLst>
              <a:gd name="adj" fmla="val 16005"/>
            </a:avLst>
          </a:prstGeom>
          <a:solidFill>
            <a:srgbClr val="FFFF99"/>
          </a:solidFill>
          <a:ln w="28575">
            <a:solidFill>
              <a:srgbClr val="6600FF"/>
            </a:solidFill>
            <a:round/>
          </a:ln>
        </p:spPr>
        <p:txBody>
          <a:bodyPr wrap="none" anchor="ctr"/>
          <a:lstStyle/>
          <a:p>
            <a:pPr algn="ctr"/>
            <a:r>
              <a:rPr lang="en-US" sz="3600" b="1" dirty="0" smtClean="0">
                <a:solidFill>
                  <a:srgbClr val="FF0000"/>
                </a:solidFill>
              </a:rPr>
              <a:t> </a:t>
            </a:r>
            <a:r>
              <a:rPr lang="vi-VN" altLang="en-US" sz="2400" b="1" dirty="0" err="1">
                <a:solidFill>
                  <a:srgbClr val="FF0000"/>
                </a:solidFill>
                <a:latin typeface="Times New Roman" panose="02020603050405020304" pitchFamily="18" charset="0"/>
                <a:cs typeface="Times New Roman" panose="02020603050405020304" pitchFamily="18" charset="0"/>
              </a:rPr>
              <a:t>Củng cố</a:t>
            </a:r>
          </a:p>
        </p:txBody>
      </p:sp>
      <p:sp>
        <p:nvSpPr>
          <p:cNvPr id="2" name="Text Box 1"/>
          <p:cNvSpPr txBox="1"/>
          <p:nvPr/>
        </p:nvSpPr>
        <p:spPr>
          <a:xfrm>
            <a:off x="101600" y="1927860"/>
            <a:ext cx="1389380" cy="398780"/>
          </a:xfrm>
          <a:prstGeom prst="rect">
            <a:avLst/>
          </a:prstGeom>
          <a:noFill/>
        </p:spPr>
        <p:txBody>
          <a:bodyPr wrap="none" rtlCol="0" anchor="t">
            <a:spAutoFit/>
          </a:bodyPr>
          <a:lstStyle/>
          <a:p>
            <a:r>
              <a:rPr lang="vi-VN" altLang="en-US" sz="2000">
                <a:solidFill>
                  <a:srgbClr val="FF0000"/>
                </a:solidFill>
                <a:latin typeface="Times New Roman" panose="02020603050405020304" pitchFamily="18" charset="0"/>
                <a:cs typeface="Times New Roman" panose="02020603050405020304" pitchFamily="18" charset="0"/>
                <a:sym typeface="+mn-ea"/>
              </a:rPr>
              <a:t>A</a:t>
            </a:r>
            <a:r>
              <a:rPr lang="en-US" sz="2000">
                <a:solidFill>
                  <a:srgbClr val="FF0000"/>
                </a:solidFill>
                <a:latin typeface="Times New Roman" panose="02020603050405020304" pitchFamily="18" charset="0"/>
                <a:cs typeface="Times New Roman" panose="02020603050405020304" pitchFamily="18" charset="0"/>
                <a:sym typeface="+mn-ea"/>
              </a:rPr>
              <a:t>. </a:t>
            </a:r>
            <a:r>
              <a:rPr lang="vi-VN" altLang="en-US" sz="2000">
                <a:solidFill>
                  <a:srgbClr val="FF0000"/>
                </a:solidFill>
                <a:latin typeface="Times New Roman" panose="02020603050405020304" pitchFamily="18" charset="0"/>
                <a:cs typeface="Times New Roman" panose="02020603050405020304" pitchFamily="18" charset="0"/>
                <a:sym typeface="+mn-ea"/>
              </a:rPr>
              <a:t>Tiểu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0965" y="1017905"/>
            <a:ext cx="8877300" cy="3476625"/>
          </a:xfrm>
          <a:prstGeom prst="rect">
            <a:avLst/>
          </a:prstGeom>
          <a:noFill/>
        </p:spPr>
        <p:txBody>
          <a:bodyPr wrap="square" rtlCol="0" anchor="t">
            <a:spAutoFit/>
          </a:bodyPr>
          <a:lstStyle/>
          <a:p>
            <a:r>
              <a:rPr lang="en-US" sz="2000">
                <a:solidFill>
                  <a:srgbClr val="FF0000"/>
                </a:solidFill>
                <a:latin typeface="Times New Roman" panose="02020603050405020304" pitchFamily="18" charset="0"/>
                <a:cs typeface="Times New Roman" panose="02020603050405020304" pitchFamily="18" charset="0"/>
              </a:rPr>
              <a:t>Câu </a:t>
            </a:r>
            <a:r>
              <a:rPr lang="vi-VN" altLang="en-US" sz="2000">
                <a:solidFill>
                  <a:srgbClr val="FF0000"/>
                </a:solidFill>
                <a:latin typeface="Times New Roman" panose="02020603050405020304" pitchFamily="18" charset="0"/>
                <a:cs typeface="Times New Roman" panose="02020603050405020304" pitchFamily="18" charset="0"/>
              </a:rPr>
              <a:t>2</a:t>
            </a:r>
            <a:r>
              <a:rPr lang="en-US" sz="2000">
                <a:solidFill>
                  <a:srgbClr val="FF0000"/>
                </a:solidFill>
                <a:latin typeface="Times New Roman" panose="02020603050405020304" pitchFamily="18" charset="0"/>
                <a:cs typeface="Times New Roman" panose="02020603050405020304" pitchFamily="18" charset="0"/>
              </a:rPr>
              <a:t>: Ban Tổ chứ cuộc thi mong muốn điều gì khi dành riếng một hạng mục cho học sinh tiểu học?</a:t>
            </a:r>
          </a:p>
          <a:p>
            <a:endParaRPr lang="en-US" sz="2000">
              <a:latin typeface="Times New Roman" panose="02020603050405020304" pitchFamily="18" charset="0"/>
              <a:cs typeface="Times New Roman" panose="02020603050405020304" pitchFamily="18" charset="0"/>
            </a:endParaRPr>
          </a:p>
          <a:p>
            <a:r>
              <a:rPr lang="en-US" sz="2000">
                <a:solidFill>
                  <a:srgbClr val="0070C0"/>
                </a:solidFill>
                <a:latin typeface="Times New Roman" panose="02020603050405020304" pitchFamily="18" charset="0"/>
                <a:cs typeface="Times New Roman" panose="02020603050405020304" pitchFamily="18" charset="0"/>
              </a:rPr>
              <a:t>A. Khuyến khích và phát hiện tài năng sáng tác truyện đồng thoại của các em nhỏ</a:t>
            </a:r>
            <a:r>
              <a:rPr lang="vi-VN" altLang="en-US" sz="2000">
                <a:solidFill>
                  <a:srgbClr val="0070C0"/>
                </a:solidFill>
                <a:latin typeface="Times New Roman" panose="02020603050405020304" pitchFamily="18" charset="0"/>
                <a:cs typeface="Times New Roman" panose="02020603050405020304" pitchFamily="18" charset="0"/>
              </a:rPr>
              <a:t>.</a:t>
            </a:r>
            <a:endParaRPr lang="en-US" sz="2000">
              <a:solidFill>
                <a:srgbClr val="0070C0"/>
              </a:solidFill>
              <a:latin typeface="Times New Roman" panose="02020603050405020304" pitchFamily="18" charset="0"/>
              <a:cs typeface="Times New Roman" panose="02020603050405020304" pitchFamily="18" charset="0"/>
            </a:endParaRPr>
          </a:p>
          <a:p>
            <a:endParaRPr lang="en-US" sz="2000">
              <a:solidFill>
                <a:srgbClr val="0070C0"/>
              </a:solidFill>
              <a:latin typeface="Times New Roman" panose="02020603050405020304" pitchFamily="18" charset="0"/>
              <a:cs typeface="Times New Roman" panose="02020603050405020304" pitchFamily="18" charset="0"/>
            </a:endParaRPr>
          </a:p>
          <a:p>
            <a:r>
              <a:rPr lang="en-US" sz="2000">
                <a:solidFill>
                  <a:srgbClr val="0070C0"/>
                </a:solidFill>
                <a:latin typeface="Times New Roman" panose="02020603050405020304" pitchFamily="18" charset="0"/>
                <a:cs typeface="Times New Roman" panose="02020603050405020304" pitchFamily="18" charset="0"/>
              </a:rPr>
              <a:t>B. Kết nối trái tim của người dân Nhật Bản và Việt Nam, góp phần nuôi dưỡng tâm hồn trẻ em hai nước</a:t>
            </a:r>
          </a:p>
          <a:p>
            <a:endParaRPr lang="en-US" sz="2000">
              <a:solidFill>
                <a:srgbClr val="0070C0"/>
              </a:solidFill>
              <a:latin typeface="Times New Roman" panose="02020603050405020304" pitchFamily="18" charset="0"/>
              <a:cs typeface="Times New Roman" panose="02020603050405020304" pitchFamily="18" charset="0"/>
            </a:endParaRPr>
          </a:p>
          <a:p>
            <a:r>
              <a:rPr lang="en-US" sz="2000">
                <a:solidFill>
                  <a:srgbClr val="0070C0"/>
                </a:solidFill>
                <a:latin typeface="Times New Roman" panose="02020603050405020304" pitchFamily="18" charset="0"/>
                <a:cs typeface="Times New Roman" panose="02020603050405020304" pitchFamily="18" charset="0"/>
              </a:rPr>
              <a:t>C. A và B đều đúng</a:t>
            </a:r>
          </a:p>
          <a:p>
            <a:endParaRPr lang="en-US" sz="2000">
              <a:solidFill>
                <a:srgbClr val="0070C0"/>
              </a:solidFill>
              <a:latin typeface="Times New Roman" panose="02020603050405020304" pitchFamily="18" charset="0"/>
              <a:cs typeface="Times New Roman" panose="02020603050405020304" pitchFamily="18" charset="0"/>
            </a:endParaRPr>
          </a:p>
          <a:p>
            <a:r>
              <a:rPr lang="en-US" sz="2000">
                <a:solidFill>
                  <a:srgbClr val="0070C0"/>
                </a:solidFill>
                <a:latin typeface="Times New Roman" panose="02020603050405020304" pitchFamily="18" charset="0"/>
                <a:cs typeface="Times New Roman" panose="02020603050405020304" pitchFamily="18" charset="0"/>
              </a:rPr>
              <a:t>D. A và B đều sai </a:t>
            </a:r>
          </a:p>
        </p:txBody>
      </p:sp>
      <p:sp>
        <p:nvSpPr>
          <p:cNvPr id="14" name="AutoShape 4"/>
          <p:cNvSpPr>
            <a:spLocks noChangeArrowheads="1"/>
          </p:cNvSpPr>
          <p:nvPr/>
        </p:nvSpPr>
        <p:spPr bwMode="auto">
          <a:xfrm>
            <a:off x="3342294" y="230571"/>
            <a:ext cx="2032000" cy="787343"/>
          </a:xfrm>
          <a:prstGeom prst="horizontalScroll">
            <a:avLst>
              <a:gd name="adj" fmla="val 16005"/>
            </a:avLst>
          </a:prstGeom>
          <a:solidFill>
            <a:srgbClr val="FFFF99"/>
          </a:solidFill>
          <a:ln w="28575">
            <a:solidFill>
              <a:srgbClr val="6600FF"/>
            </a:solidFill>
            <a:round/>
          </a:ln>
        </p:spPr>
        <p:txBody>
          <a:bodyPr wrap="none" anchor="ctr"/>
          <a:lstStyle/>
          <a:p>
            <a:pPr algn="ctr"/>
            <a:r>
              <a:rPr lang="en-US" sz="3600" b="1" dirty="0" smtClean="0">
                <a:solidFill>
                  <a:srgbClr val="FF0000"/>
                </a:solidFill>
              </a:rPr>
              <a:t> </a:t>
            </a:r>
            <a:r>
              <a:rPr lang="vi-VN" altLang="en-US" sz="2400" b="1" dirty="0" err="1">
                <a:solidFill>
                  <a:srgbClr val="FF0000"/>
                </a:solidFill>
                <a:latin typeface="Times New Roman" panose="02020603050405020304" pitchFamily="18" charset="0"/>
                <a:cs typeface="Times New Roman" panose="02020603050405020304" pitchFamily="18" charset="0"/>
              </a:rPr>
              <a:t>Củng cố</a:t>
            </a:r>
          </a:p>
        </p:txBody>
      </p:sp>
      <p:sp>
        <p:nvSpPr>
          <p:cNvPr id="5" name="Text Box 4"/>
          <p:cNvSpPr txBox="1"/>
          <p:nvPr/>
        </p:nvSpPr>
        <p:spPr>
          <a:xfrm>
            <a:off x="109220" y="3453130"/>
            <a:ext cx="2201545" cy="398780"/>
          </a:xfrm>
          <a:prstGeom prst="rect">
            <a:avLst/>
          </a:prstGeom>
          <a:noFill/>
        </p:spPr>
        <p:txBody>
          <a:bodyPr wrap="none" rtlCol="0" anchor="t">
            <a:spAutoFit/>
          </a:bodyPr>
          <a:lstStyle/>
          <a:p>
            <a:r>
              <a:rPr lang="en-US" sz="2000">
                <a:solidFill>
                  <a:srgbClr val="FF0000"/>
                </a:solidFill>
                <a:latin typeface="Times New Roman" panose="02020603050405020304" pitchFamily="18" charset="0"/>
                <a:cs typeface="Times New Roman" panose="02020603050405020304" pitchFamily="18" charset="0"/>
                <a:sym typeface="+mn-ea"/>
              </a:rPr>
              <a:t>C. A và B đều đúng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0965" y="1017905"/>
            <a:ext cx="8877300" cy="2861310"/>
          </a:xfrm>
          <a:prstGeom prst="rect">
            <a:avLst/>
          </a:prstGeom>
          <a:noFill/>
        </p:spPr>
        <p:txBody>
          <a:bodyPr wrap="square" rtlCol="0" anchor="t">
            <a:spAutoFit/>
          </a:bodyPr>
          <a:lstStyle/>
          <a:p>
            <a:r>
              <a:rPr sz="2000">
                <a:solidFill>
                  <a:srgbClr val="FF0000"/>
                </a:solidFill>
                <a:latin typeface="Times New Roman" panose="02020603050405020304" pitchFamily="18" charset="0"/>
                <a:cs typeface="Times New Roman" panose="02020603050405020304" pitchFamily="18" charset="0"/>
              </a:rPr>
              <a:t>Câu </a:t>
            </a:r>
            <a:r>
              <a:rPr lang="vi-VN" sz="2000">
                <a:solidFill>
                  <a:srgbClr val="FF0000"/>
                </a:solidFill>
                <a:latin typeface="Times New Roman" panose="02020603050405020304" pitchFamily="18" charset="0"/>
                <a:cs typeface="Times New Roman" panose="02020603050405020304" pitchFamily="18" charset="0"/>
              </a:rPr>
              <a:t>3</a:t>
            </a:r>
            <a:r>
              <a:rPr sz="2000">
                <a:solidFill>
                  <a:srgbClr val="FF0000"/>
                </a:solidFill>
                <a:latin typeface="Times New Roman" panose="02020603050405020304" pitchFamily="18" charset="0"/>
                <a:cs typeface="Times New Roman" panose="02020603050405020304" pitchFamily="18" charset="0"/>
              </a:rPr>
              <a:t>: Thí sinh đoạt giải sẽ nhận được những gì? </a:t>
            </a:r>
          </a:p>
          <a:p>
            <a:endParaRPr sz="2000">
              <a:solidFill>
                <a:srgbClr val="FF0000"/>
              </a:solidFill>
              <a:latin typeface="Times New Roman" panose="02020603050405020304" pitchFamily="18" charset="0"/>
              <a:cs typeface="Times New Roman" panose="02020603050405020304" pitchFamily="18" charset="0"/>
            </a:endParaRPr>
          </a:p>
          <a:p>
            <a:r>
              <a:rPr sz="2000">
                <a:solidFill>
                  <a:srgbClr val="0070C0"/>
                </a:solidFill>
                <a:latin typeface="Times New Roman" panose="02020603050405020304" pitchFamily="18" charset="0"/>
                <a:cs typeface="Times New Roman" panose="02020603050405020304" pitchFamily="18" charset="0"/>
              </a:rPr>
              <a:t>A. Tham dự lễ trao giải</a:t>
            </a:r>
          </a:p>
          <a:p>
            <a:endParaRPr sz="2000">
              <a:solidFill>
                <a:srgbClr val="0070C0"/>
              </a:solidFill>
              <a:latin typeface="Times New Roman" panose="02020603050405020304" pitchFamily="18" charset="0"/>
              <a:cs typeface="Times New Roman" panose="02020603050405020304" pitchFamily="18" charset="0"/>
            </a:endParaRPr>
          </a:p>
          <a:p>
            <a:r>
              <a:rPr sz="2000">
                <a:solidFill>
                  <a:srgbClr val="0070C0"/>
                </a:solidFill>
                <a:latin typeface="Times New Roman" panose="02020603050405020304" pitchFamily="18" charset="0"/>
                <a:cs typeface="Times New Roman" panose="02020603050405020304" pitchFamily="18" charset="0"/>
              </a:rPr>
              <a:t>B. Khắc tên trên cúp “Đóa hoa đồng thoại”</a:t>
            </a:r>
          </a:p>
          <a:p>
            <a:endParaRPr sz="2000">
              <a:solidFill>
                <a:srgbClr val="0070C0"/>
              </a:solidFill>
              <a:latin typeface="Times New Roman" panose="02020603050405020304" pitchFamily="18" charset="0"/>
              <a:cs typeface="Times New Roman" panose="02020603050405020304" pitchFamily="18" charset="0"/>
            </a:endParaRPr>
          </a:p>
          <a:p>
            <a:r>
              <a:rPr sz="2000">
                <a:solidFill>
                  <a:srgbClr val="0070C0"/>
                </a:solidFill>
                <a:latin typeface="Times New Roman" panose="02020603050405020304" pitchFamily="18" charset="0"/>
                <a:cs typeface="Times New Roman" panose="02020603050405020304" pitchFamily="18" charset="0"/>
              </a:rPr>
              <a:t>C. A và B đều đúng</a:t>
            </a:r>
          </a:p>
          <a:p>
            <a:endParaRPr sz="2000">
              <a:solidFill>
                <a:srgbClr val="0070C0"/>
              </a:solidFill>
              <a:latin typeface="Times New Roman" panose="02020603050405020304" pitchFamily="18" charset="0"/>
              <a:cs typeface="Times New Roman" panose="02020603050405020304" pitchFamily="18" charset="0"/>
            </a:endParaRPr>
          </a:p>
          <a:p>
            <a:r>
              <a:rPr sz="2000">
                <a:solidFill>
                  <a:srgbClr val="0070C0"/>
                </a:solidFill>
                <a:latin typeface="Times New Roman" panose="02020603050405020304" pitchFamily="18" charset="0"/>
                <a:cs typeface="Times New Roman" panose="02020603050405020304" pitchFamily="18" charset="0"/>
              </a:rPr>
              <a:t>D. A và B đều sai </a:t>
            </a:r>
          </a:p>
        </p:txBody>
      </p:sp>
      <p:sp>
        <p:nvSpPr>
          <p:cNvPr id="14" name="AutoShape 4"/>
          <p:cNvSpPr>
            <a:spLocks noChangeArrowheads="1"/>
          </p:cNvSpPr>
          <p:nvPr/>
        </p:nvSpPr>
        <p:spPr bwMode="auto">
          <a:xfrm>
            <a:off x="3342294" y="230571"/>
            <a:ext cx="2032000" cy="787343"/>
          </a:xfrm>
          <a:prstGeom prst="horizontalScroll">
            <a:avLst>
              <a:gd name="adj" fmla="val 16005"/>
            </a:avLst>
          </a:prstGeom>
          <a:solidFill>
            <a:srgbClr val="FFFF99"/>
          </a:solidFill>
          <a:ln w="28575">
            <a:solidFill>
              <a:srgbClr val="6600FF"/>
            </a:solidFill>
            <a:round/>
          </a:ln>
        </p:spPr>
        <p:txBody>
          <a:bodyPr wrap="none" anchor="ctr"/>
          <a:lstStyle/>
          <a:p>
            <a:pPr algn="ctr"/>
            <a:r>
              <a:rPr lang="en-US" sz="3600" b="1" dirty="0" smtClean="0">
                <a:solidFill>
                  <a:srgbClr val="FF0000"/>
                </a:solidFill>
              </a:rPr>
              <a:t> </a:t>
            </a:r>
            <a:r>
              <a:rPr lang="vi-VN" altLang="en-US" sz="2400" b="1" dirty="0" err="1">
                <a:solidFill>
                  <a:srgbClr val="FF0000"/>
                </a:solidFill>
                <a:latin typeface="Times New Roman" panose="02020603050405020304" pitchFamily="18" charset="0"/>
                <a:cs typeface="Times New Roman" panose="02020603050405020304" pitchFamily="18" charset="0"/>
              </a:rPr>
              <a:t>Củng cố</a:t>
            </a:r>
          </a:p>
        </p:txBody>
      </p:sp>
      <p:sp>
        <p:nvSpPr>
          <p:cNvPr id="3" name="Text Box 2"/>
          <p:cNvSpPr txBox="1"/>
          <p:nvPr/>
        </p:nvSpPr>
        <p:spPr>
          <a:xfrm>
            <a:off x="111760" y="2854325"/>
            <a:ext cx="2201545" cy="398780"/>
          </a:xfrm>
          <a:prstGeom prst="rect">
            <a:avLst/>
          </a:prstGeom>
          <a:noFill/>
        </p:spPr>
        <p:txBody>
          <a:bodyPr wrap="none" rtlCol="0" anchor="t">
            <a:spAutoFit/>
          </a:bodyPr>
          <a:lstStyle/>
          <a:p>
            <a:r>
              <a:rPr sz="2000">
                <a:solidFill>
                  <a:srgbClr val="FF0000"/>
                </a:solidFill>
                <a:latin typeface="Times New Roman" panose="02020603050405020304" pitchFamily="18" charset="0"/>
                <a:cs typeface="Times New Roman" panose="02020603050405020304" pitchFamily="18" charset="0"/>
                <a:sym typeface="+mn-ea"/>
              </a:rPr>
              <a:t>C. A và B đều đúng</a:t>
            </a:r>
            <a:endParaRPr lang="en-US" sz="200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4171950" y="2312194"/>
            <a:ext cx="3526397" cy="519113"/>
          </a:xfrm>
          <a:prstGeom prst="rect">
            <a:avLst/>
          </a:prstGeom>
        </p:spPr>
        <p:txBody>
          <a:bodyPr wrap="none" lIns="68580" tIns="34290" rIns="68580" bIns="34290" fromWordArt="1">
            <a:prstTxWarp prst="textPlain">
              <a:avLst>
                <a:gd name="adj" fmla="val 50000"/>
              </a:avLst>
            </a:prstTxWarp>
          </a:bodyPr>
          <a:lstStyle/>
          <a:p>
            <a:pPr algn="ctr"/>
            <a:r>
              <a:rPr lang="en-US" sz="4100" b="1" i="1" kern="10" dirty="0">
                <a:ln w="9525">
                  <a:solidFill>
                    <a:srgbClr val="FFFF00"/>
                  </a:solidFill>
                  <a:round/>
                </a:ln>
                <a:solidFill>
                  <a:srgbClr val="FF0000"/>
                </a:solidFill>
                <a:effectLst>
                  <a:outerShdw dist="35921" dir="2700000" algn="ctr" rotWithShape="0">
                    <a:srgbClr val="C0C0C0">
                      <a:alpha val="79999"/>
                    </a:srgbClr>
                  </a:outerShdw>
                </a:effectLst>
                <a:latin typeface="Arial" panose="020B0604020202020204" pitchFamily="34" charset="0"/>
              </a:rPr>
              <a:t>CHÀO TẠM BIỆT!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278130" y="1557020"/>
            <a:ext cx="8475345" cy="2061210"/>
          </a:xfrm>
          <a:prstGeom prst="rect">
            <a:avLst/>
          </a:prstGeom>
          <a:noFill/>
          <a:ln w="9525">
            <a:noFill/>
          </a:ln>
        </p:spPr>
        <p:txBody>
          <a:bodyPr wrap="square">
            <a:spAutoFit/>
          </a:bodyPr>
          <a:lstStyle/>
          <a:p>
            <a:pPr marL="0" indent="0"/>
            <a:r>
              <a:rPr lang="en-US" sz="32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Đóa </a:t>
            </a:r>
            <a:r>
              <a:rPr lang="vi-VN" altLang="en-US" sz="32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h</a:t>
            </a:r>
            <a:r>
              <a:rPr lang="en-US" sz="32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oa </a:t>
            </a:r>
            <a:r>
              <a:rPr lang="vi-VN" altLang="en-US" sz="32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a:t>
            </a:r>
            <a:r>
              <a:rPr lang="en-US" sz="32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ồng </a:t>
            </a:r>
            <a:r>
              <a:rPr lang="vi-VN" altLang="en-US" sz="32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a:t>
            </a:r>
            <a:r>
              <a:rPr lang="en-US" sz="32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hoại:</a:t>
            </a:r>
            <a:r>
              <a:rPr lang="en-US" sz="32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32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T</a:t>
            </a:r>
            <a:r>
              <a:rPr lang="en-US" sz="32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ên cuộc thi sáng tác truyện đ</a:t>
            </a:r>
            <a:r>
              <a:rPr lang="vi-VN" altLang="en-US" sz="32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ồ</a:t>
            </a:r>
            <a:r>
              <a:rPr lang="en-US" sz="32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ng thoại do đại sứ quán Nhật Bản tại Việt Nam bảo trợ. </a:t>
            </a:r>
            <a:r>
              <a:rPr lang="vi-VN" altLang="en-US" sz="32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C</a:t>
            </a:r>
            <a:r>
              <a:rPr lang="en-US" sz="32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uộc</a:t>
            </a:r>
            <a:r>
              <a:rPr lang="vi-VN" altLang="en-US" sz="32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 thi</a:t>
            </a:r>
            <a:r>
              <a:rPr lang="en-US" sz="32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 được tổ chức ở Việt Nam từ năm 2018.</a:t>
            </a:r>
          </a:p>
        </p:txBody>
      </p:sp>
      <p:sp>
        <p:nvSpPr>
          <p:cNvPr id="2" name="Text Box 1"/>
          <p:cNvSpPr txBox="1"/>
          <p:nvPr/>
        </p:nvSpPr>
        <p:spPr>
          <a:xfrm>
            <a:off x="2432050" y="914400"/>
            <a:ext cx="3713480" cy="460375"/>
          </a:xfrm>
          <a:prstGeom prst="rect">
            <a:avLst/>
          </a:prstGeom>
          <a:noFill/>
        </p:spPr>
        <p:txBody>
          <a:bodyPr wrap="none" rtlCol="0" anchor="t">
            <a:spAutoFit/>
          </a:bodyPr>
          <a:lstStyle/>
          <a:p>
            <a:pPr algn="ctr"/>
            <a:r>
              <a:rPr lang="vi-VN" altLang="en-US" sz="2400" b="1" u="sng" dirty="0">
                <a:solidFill>
                  <a:srgbClr val="0070C0"/>
                </a:solidFill>
                <a:latin typeface="Times New Roman" panose="02020603050405020304" pitchFamily="18" charset="0"/>
                <a:cs typeface="Times New Roman" panose="02020603050405020304" pitchFamily="18" charset="0"/>
                <a:sym typeface="+mn-ea"/>
              </a:rPr>
              <a:t>ĐÓA HOA ĐỒNG THOẠI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checkerboard(across)">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65" y="1121410"/>
            <a:ext cx="8917305" cy="3714750"/>
          </a:xfrm>
        </p:spPr>
        <p:txBody>
          <a:bodyPr/>
          <a:lstStyle/>
          <a:p>
            <a:pPr marL="0" indent="0">
              <a:buNone/>
            </a:pPr>
            <a:r>
              <a:rPr lang="vi-VN" altLang="en-US" sz="16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Cuộc thi sáng  tác truyện  “ Đóa hoa đồng hội”  dành riêng một hạng mục </a:t>
            </a:r>
            <a:r>
              <a:rPr lang="vi-VN" altLang="en-US" sz="2000">
                <a:latin typeface="Times New Roman" panose="02020603050405020304" pitchFamily="18" charset="0"/>
                <a:cs typeface="Times New Roman" panose="02020603050405020304" pitchFamily="18" charset="0"/>
              </a:rPr>
              <a:t>c</a:t>
            </a:r>
            <a:r>
              <a:rPr lang="en-US" sz="2000">
                <a:latin typeface="Times New Roman" panose="02020603050405020304" pitchFamily="18" charset="0"/>
                <a:cs typeface="Times New Roman" panose="02020603050405020304" pitchFamily="18" charset="0"/>
              </a:rPr>
              <a:t>ho học sinh các trường tiểu học trên toàn quốc tham gia. </a:t>
            </a:r>
            <a:r>
              <a:rPr lang="vi-VN" altLang="en-US" sz="2000">
                <a:latin typeface="Times New Roman" panose="02020603050405020304" pitchFamily="18" charset="0"/>
                <a:cs typeface="Times New Roman" panose="02020603050405020304" pitchFamily="18" charset="0"/>
              </a:rPr>
              <a:t>B</a:t>
            </a:r>
            <a:r>
              <a:rPr lang="en-US" sz="2000">
                <a:latin typeface="Times New Roman" panose="02020603050405020304" pitchFamily="18" charset="0"/>
                <a:cs typeface="Times New Roman" panose="02020603050405020304" pitchFamily="18" charset="0"/>
              </a:rPr>
              <a:t>an tổ chức khẳng định đây là </a:t>
            </a:r>
            <a:r>
              <a:rPr lang="vi-VN" altLang="en-US" sz="2000">
                <a:latin typeface="Times New Roman" panose="02020603050405020304" pitchFamily="18" charset="0"/>
                <a:cs typeface="Times New Roman" panose="02020603050405020304" pitchFamily="18" charset="0"/>
              </a:rPr>
              <a:t>dị</a:t>
            </a:r>
            <a:r>
              <a:rPr lang="en-US" sz="2000">
                <a:latin typeface="Times New Roman" panose="02020603050405020304" pitchFamily="18" charset="0"/>
                <a:cs typeface="Times New Roman" panose="02020603050405020304" pitchFamily="18" charset="0"/>
              </a:rPr>
              <a:t>p để khuyến khích và phát  hiện tài năng sáng tác </a:t>
            </a:r>
            <a:r>
              <a:rPr lang="vi-VN" altLang="en-US" sz="2000">
                <a:latin typeface="Times New Roman" panose="02020603050405020304" pitchFamily="18" charset="0"/>
                <a:cs typeface="Times New Roman" panose="02020603050405020304" pitchFamily="18" charset="0"/>
              </a:rPr>
              <a:t>tr</a:t>
            </a:r>
            <a:r>
              <a:rPr lang="en-US" sz="2000">
                <a:latin typeface="Times New Roman" panose="02020603050405020304" pitchFamily="18" charset="0"/>
                <a:cs typeface="Times New Roman" panose="02020603050405020304" pitchFamily="18" charset="0"/>
              </a:rPr>
              <a:t>uyện </a:t>
            </a:r>
            <a:r>
              <a:rPr lang="vi-VN" altLang="en-US" sz="2000">
                <a:latin typeface="Times New Roman" panose="02020603050405020304" pitchFamily="18" charset="0"/>
                <a:cs typeface="Times New Roman" panose="02020603050405020304" pitchFamily="18" charset="0"/>
              </a:rPr>
              <a:t>đ</a:t>
            </a:r>
            <a:r>
              <a:rPr lang="en-US" sz="2000">
                <a:latin typeface="Times New Roman" panose="02020603050405020304" pitchFamily="18" charset="0"/>
                <a:cs typeface="Times New Roman" panose="02020603050405020304" pitchFamily="18" charset="0"/>
              </a:rPr>
              <a:t>ồng </a:t>
            </a:r>
            <a:r>
              <a:rPr lang="vi-VN" altLang="en-US" sz="2000">
                <a:latin typeface="Times New Roman" panose="02020603050405020304" pitchFamily="18" charset="0"/>
                <a:cs typeface="Times New Roman" panose="02020603050405020304" pitchFamily="18" charset="0"/>
              </a:rPr>
              <a:t>t</a:t>
            </a:r>
            <a:r>
              <a:rPr lang="en-US" sz="2000">
                <a:latin typeface="Times New Roman" panose="02020603050405020304" pitchFamily="18" charset="0"/>
                <a:cs typeface="Times New Roman" panose="02020603050405020304" pitchFamily="18" charset="0"/>
              </a:rPr>
              <a:t>hoại của </a:t>
            </a:r>
            <a:r>
              <a:rPr lang="vi-VN" altLang="en-US" sz="2000">
                <a:latin typeface="Times New Roman" panose="02020603050405020304" pitchFamily="18" charset="0"/>
                <a:cs typeface="Times New Roman" panose="02020603050405020304" pitchFamily="18" charset="0"/>
              </a:rPr>
              <a:t>c</a:t>
            </a:r>
            <a:r>
              <a:rPr lang="en-US" sz="2000">
                <a:latin typeface="Times New Roman" panose="02020603050405020304" pitchFamily="18" charset="0"/>
                <a:cs typeface="Times New Roman" panose="02020603050405020304" pitchFamily="18" charset="0"/>
              </a:rPr>
              <a:t>ác em nhỏ. </a:t>
            </a:r>
            <a:r>
              <a:rPr lang="vi-VN" altLang="en-US" sz="2000">
                <a:latin typeface="Times New Roman" panose="02020603050405020304" pitchFamily="18" charset="0"/>
                <a:cs typeface="Times New Roman" panose="02020603050405020304" pitchFamily="18" charset="0"/>
              </a:rPr>
              <a:t>Đ</a:t>
            </a:r>
            <a:r>
              <a:rPr lang="en-US" sz="2000">
                <a:latin typeface="Times New Roman" panose="02020603050405020304" pitchFamily="18" charset="0"/>
                <a:cs typeface="Times New Roman" panose="02020603050405020304" pitchFamily="18" charset="0"/>
              </a:rPr>
              <a:t>ây cũng là dịp để kết nối trái tim của người dân Nhật Bản và Việt Nam, góp phần nuôi dưỡng tâm hồn trẻ em hai nước.</a:t>
            </a:r>
          </a:p>
          <a:p>
            <a:pPr marL="0" indent="0">
              <a:buNone/>
            </a:pPr>
            <a:r>
              <a:rPr lang="vi-VN" altLang="en-US" sz="2000">
                <a:latin typeface="Times New Roman" panose="02020603050405020304" pitchFamily="18" charset="0"/>
                <a:cs typeface="Times New Roman" panose="02020603050405020304" pitchFamily="18" charset="0"/>
              </a:rPr>
              <a:t>	C</a:t>
            </a:r>
            <a:r>
              <a:rPr lang="en-US" sz="2000">
                <a:latin typeface="Times New Roman" panose="02020603050405020304" pitchFamily="18" charset="0"/>
                <a:cs typeface="Times New Roman" panose="02020603050405020304" pitchFamily="18" charset="0"/>
              </a:rPr>
              <a:t>ác tác phẩm đoạt giải được dịch sang tiếng Nhật, biên tập, vẽ minh họa,  in ấn và phát hành rộng rãi dưới dạng tuyển tập song ngữ Việ</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 Nhật. </a:t>
            </a:r>
            <a:r>
              <a:rPr lang="vi-VN" altLang="en-US" sz="2000">
                <a:latin typeface="Times New Roman" panose="02020603050405020304" pitchFamily="18" charset="0"/>
                <a:cs typeface="Times New Roman" panose="02020603050405020304" pitchFamily="18" charset="0"/>
              </a:rPr>
              <a:t>T</a:t>
            </a:r>
            <a:r>
              <a:rPr lang="en-US" sz="2000">
                <a:latin typeface="Times New Roman" panose="02020603050405020304" pitchFamily="18" charset="0"/>
                <a:cs typeface="Times New Roman" panose="02020603050405020304" pitchFamily="18" charset="0"/>
              </a:rPr>
              <a:t>oàn bộ lợi nhuận </a:t>
            </a:r>
            <a:r>
              <a:rPr lang="vi-VN" altLang="en-US" sz="2000">
                <a:latin typeface="Times New Roman" panose="02020603050405020304" pitchFamily="18" charset="0"/>
                <a:cs typeface="Times New Roman" panose="02020603050405020304" pitchFamily="18" charset="0"/>
              </a:rPr>
              <a:t>t</a:t>
            </a:r>
            <a:r>
              <a:rPr lang="en-US" sz="2000">
                <a:latin typeface="Times New Roman" panose="02020603050405020304" pitchFamily="18" charset="0"/>
                <a:cs typeface="Times New Roman" panose="02020603050405020304" pitchFamily="18" charset="0"/>
              </a:rPr>
              <a:t>ừ việc bán sách được trao tặng cho các quỹ khuyến học, Khuyết đọc của Việt Nam.</a:t>
            </a:r>
          </a:p>
          <a:p>
            <a:pPr marL="0" indent="0">
              <a:buNone/>
            </a:pP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Hằng năm, thí sinh đoạt giải đặc biệt được tham gia lễ trao giải tại Nhật Bản và được khắc</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tên trên cúp “ Đóa </a:t>
            </a:r>
            <a:r>
              <a:rPr lang="vi-VN" altLang="en-US" sz="2000">
                <a:latin typeface="Times New Roman" panose="02020603050405020304" pitchFamily="18" charset="0"/>
                <a:cs typeface="Times New Roman" panose="02020603050405020304" pitchFamily="18" charset="0"/>
              </a:rPr>
              <a:t>h</a:t>
            </a:r>
            <a:r>
              <a:rPr lang="en-US" sz="2000">
                <a:latin typeface="Times New Roman" panose="02020603050405020304" pitchFamily="18" charset="0"/>
                <a:cs typeface="Times New Roman" panose="02020603050405020304" pitchFamily="18" charset="0"/>
              </a:rPr>
              <a:t>oa</a:t>
            </a:r>
            <a:r>
              <a:rPr lang="vi-VN" altLang="en-US" sz="2000">
                <a:latin typeface="Times New Roman" panose="02020603050405020304" pitchFamily="18" charset="0"/>
                <a:cs typeface="Times New Roman" panose="02020603050405020304" pitchFamily="18" charset="0"/>
              </a:rPr>
              <a:t> đ</a:t>
            </a:r>
            <a:r>
              <a:rPr lang="en-US" sz="2000">
                <a:latin typeface="Times New Roman" panose="02020603050405020304" pitchFamily="18" charset="0"/>
                <a:cs typeface="Times New Roman" panose="02020603050405020304" pitchFamily="18" charset="0"/>
              </a:rPr>
              <a:t>ồng </a:t>
            </a:r>
            <a:r>
              <a:rPr lang="vi-VN" altLang="en-US" sz="2000">
                <a:latin typeface="Times New Roman" panose="02020603050405020304" pitchFamily="18" charset="0"/>
                <a:cs typeface="Times New Roman" panose="02020603050405020304" pitchFamily="18" charset="0"/>
              </a:rPr>
              <a:t>t</a:t>
            </a:r>
            <a:r>
              <a:rPr lang="en-US" sz="2000">
                <a:latin typeface="Times New Roman" panose="02020603050405020304" pitchFamily="18" charset="0"/>
                <a:cs typeface="Times New Roman" panose="02020603050405020304" pitchFamily="18" charset="0"/>
              </a:rPr>
              <a:t>hoại”- phần thưởng vinh danh các tác giả xuất sắc. </a:t>
            </a: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sym typeface="+mn-ea"/>
              </a:rPr>
              <a:t>Linh Tâm</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p>
        </p:txBody>
      </p:sp>
      <p:sp>
        <p:nvSpPr>
          <p:cNvPr id="14" name="AutoShape 4"/>
          <p:cNvSpPr>
            <a:spLocks noChangeArrowheads="1"/>
          </p:cNvSpPr>
          <p:nvPr/>
        </p:nvSpPr>
        <p:spPr bwMode="auto">
          <a:xfrm>
            <a:off x="289" y="536006"/>
            <a:ext cx="2032000" cy="787343"/>
          </a:xfrm>
          <a:prstGeom prst="horizontalScroll">
            <a:avLst>
              <a:gd name="adj" fmla="val 16005"/>
            </a:avLst>
          </a:prstGeom>
          <a:solidFill>
            <a:srgbClr val="FFFF99"/>
          </a:solidFill>
          <a:ln w="28575">
            <a:solidFill>
              <a:srgbClr val="6600FF"/>
            </a:solidFill>
            <a:round/>
          </a:ln>
        </p:spPr>
        <p:txBody>
          <a:bodyPr wrap="none" anchor="ctr"/>
          <a:lstStyle/>
          <a:p>
            <a:pPr algn="ctr"/>
            <a:r>
              <a:rPr lang="en-US" sz="3600" b="1" dirty="0" smtClean="0">
                <a:solidFill>
                  <a:srgbClr val="FF0000"/>
                </a:solidFill>
              </a:rPr>
              <a:t> </a:t>
            </a:r>
            <a:r>
              <a:rPr lang="vi-VN" altLang="en-US" sz="2400" b="1" dirty="0" err="1">
                <a:solidFill>
                  <a:srgbClr val="FF0000"/>
                </a:solidFill>
                <a:latin typeface="Times New Roman" panose="02020603050405020304" pitchFamily="18" charset="0"/>
                <a:cs typeface="Times New Roman" panose="02020603050405020304" pitchFamily="18" charset="0"/>
              </a:rPr>
              <a:t>Khám phá</a:t>
            </a:r>
          </a:p>
        </p:txBody>
      </p:sp>
      <p:sp>
        <p:nvSpPr>
          <p:cNvPr id="2" name="AutoShape 4"/>
          <p:cNvSpPr>
            <a:spLocks noChangeArrowheads="1"/>
          </p:cNvSpPr>
          <p:nvPr/>
        </p:nvSpPr>
        <p:spPr bwMode="auto">
          <a:xfrm>
            <a:off x="6999259" y="487746"/>
            <a:ext cx="2032000" cy="787343"/>
          </a:xfrm>
          <a:prstGeom prst="horizontalScroll">
            <a:avLst>
              <a:gd name="adj" fmla="val 16005"/>
            </a:avLst>
          </a:prstGeom>
          <a:solidFill>
            <a:srgbClr val="FFFF99"/>
          </a:solidFill>
          <a:ln w="28575">
            <a:solidFill>
              <a:srgbClr val="6600FF"/>
            </a:solidFill>
            <a:round/>
          </a:ln>
        </p:spPr>
        <p:txBody>
          <a:bodyPr wrap="none" anchor="ctr"/>
          <a:lstStyle/>
          <a:p>
            <a:pPr algn="ctr"/>
            <a:r>
              <a:rPr lang="vi-VN" altLang="en-US" sz="2400" b="1" dirty="0" smtClean="0">
                <a:solidFill>
                  <a:srgbClr val="FF0000"/>
                </a:solidFill>
                <a:latin typeface="Times New Roman" panose="02020603050405020304" pitchFamily="18" charset="0"/>
                <a:cs typeface="Times New Roman" panose="02020603050405020304" pitchFamily="18" charset="0"/>
              </a:rPr>
              <a:t>Chia đoạn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65" y="1121410"/>
            <a:ext cx="8917305" cy="3714750"/>
          </a:xfrm>
        </p:spPr>
        <p:txBody>
          <a:bodyPr/>
          <a:lstStyle/>
          <a:p>
            <a:pPr marL="0" indent="0">
              <a:buNone/>
            </a:pPr>
            <a:r>
              <a:rPr lang="vi-VN" altLang="en-US" sz="16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en-US" sz="2000">
                <a:solidFill>
                  <a:srgbClr val="FFC000"/>
                </a:solidFill>
                <a:latin typeface="Times New Roman" panose="02020603050405020304" pitchFamily="18" charset="0"/>
                <a:cs typeface="Times New Roman" panose="02020603050405020304" pitchFamily="18" charset="0"/>
              </a:rPr>
              <a:t>Cuộc thi sáng  tác truyện  “ Đóa hoa đồng hội”  dành riêng một hạng mục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ho học sinh các trường tiểu học trên toàn quốc tham gia. </a:t>
            </a:r>
            <a:r>
              <a:rPr lang="vi-VN" altLang="en-US" sz="2000">
                <a:solidFill>
                  <a:srgbClr val="FFC000"/>
                </a:solidFill>
                <a:latin typeface="Times New Roman" panose="02020603050405020304" pitchFamily="18" charset="0"/>
                <a:cs typeface="Times New Roman" panose="02020603050405020304" pitchFamily="18" charset="0"/>
              </a:rPr>
              <a:t>B</a:t>
            </a:r>
            <a:r>
              <a:rPr lang="en-US" sz="2000">
                <a:solidFill>
                  <a:srgbClr val="FFC000"/>
                </a:solidFill>
                <a:latin typeface="Times New Roman" panose="02020603050405020304" pitchFamily="18" charset="0"/>
                <a:cs typeface="Times New Roman" panose="02020603050405020304" pitchFamily="18" charset="0"/>
              </a:rPr>
              <a:t>an tổ chức khẳng định đây là </a:t>
            </a:r>
            <a:r>
              <a:rPr lang="vi-VN" altLang="en-US" sz="2000">
                <a:solidFill>
                  <a:srgbClr val="FFC000"/>
                </a:solidFill>
                <a:latin typeface="Times New Roman" panose="02020603050405020304" pitchFamily="18" charset="0"/>
                <a:cs typeface="Times New Roman" panose="02020603050405020304" pitchFamily="18" charset="0"/>
              </a:rPr>
              <a:t>dị</a:t>
            </a:r>
            <a:r>
              <a:rPr lang="en-US" sz="2000">
                <a:solidFill>
                  <a:srgbClr val="FFC000"/>
                </a:solidFill>
                <a:latin typeface="Times New Roman" panose="02020603050405020304" pitchFamily="18" charset="0"/>
                <a:cs typeface="Times New Roman" panose="02020603050405020304" pitchFamily="18" charset="0"/>
              </a:rPr>
              <a:t>p để khuyến khích và phát  hiện tài năng sáng tác </a:t>
            </a:r>
            <a:r>
              <a:rPr lang="vi-VN" altLang="en-US" sz="2000">
                <a:solidFill>
                  <a:srgbClr val="FFC000"/>
                </a:solidFill>
                <a:latin typeface="Times New Roman" panose="02020603050405020304" pitchFamily="18" charset="0"/>
                <a:cs typeface="Times New Roman" panose="02020603050405020304" pitchFamily="18" charset="0"/>
              </a:rPr>
              <a:t>tr</a:t>
            </a:r>
            <a:r>
              <a:rPr lang="en-US" sz="2000">
                <a:solidFill>
                  <a:srgbClr val="FFC000"/>
                </a:solidFill>
                <a:latin typeface="Times New Roman" panose="02020603050405020304" pitchFamily="18" charset="0"/>
                <a:cs typeface="Times New Roman" panose="02020603050405020304" pitchFamily="18" charset="0"/>
              </a:rPr>
              <a:t>uyện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ồng </a:t>
            </a:r>
            <a:r>
              <a:rPr lang="vi-VN" altLang="en-US" sz="2000">
                <a:solidFill>
                  <a:srgbClr val="FFC000"/>
                </a:solidFill>
                <a:latin typeface="Times New Roman" panose="02020603050405020304" pitchFamily="18" charset="0"/>
                <a:cs typeface="Times New Roman" panose="02020603050405020304" pitchFamily="18" charset="0"/>
              </a:rPr>
              <a:t>t</a:t>
            </a:r>
            <a:r>
              <a:rPr lang="en-US" sz="2000">
                <a:solidFill>
                  <a:srgbClr val="FFC000"/>
                </a:solidFill>
                <a:latin typeface="Times New Roman" panose="02020603050405020304" pitchFamily="18" charset="0"/>
                <a:cs typeface="Times New Roman" panose="02020603050405020304" pitchFamily="18" charset="0"/>
              </a:rPr>
              <a:t>hoại của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ác em nhỏ.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ây cũng là dịp để kết nối trái tim của người dân Nhật Bản và Việt Nam, góp phần nuôi dưỡng tâm hồn trẻ em hai nước.</a:t>
            </a:r>
          </a:p>
          <a:p>
            <a:pPr marL="0" indent="0">
              <a:buNone/>
            </a:pPr>
            <a:r>
              <a:rPr lang="vi-VN" altLang="en-US" sz="2000">
                <a:latin typeface="Times New Roman" panose="02020603050405020304" pitchFamily="18" charset="0"/>
                <a:cs typeface="Times New Roman" panose="02020603050405020304" pitchFamily="18" charset="0"/>
              </a:rPr>
              <a:t>	</a:t>
            </a:r>
            <a:r>
              <a:rPr lang="vi-VN" altLang="en-US" sz="2000">
                <a:solidFill>
                  <a:srgbClr val="92D050"/>
                </a:solidFill>
                <a:latin typeface="Times New Roman" panose="02020603050405020304" pitchFamily="18" charset="0"/>
                <a:cs typeface="Times New Roman" panose="02020603050405020304" pitchFamily="18" charset="0"/>
              </a:rPr>
              <a:t>C</a:t>
            </a:r>
            <a:r>
              <a:rPr lang="en-US" sz="2000">
                <a:solidFill>
                  <a:srgbClr val="92D050"/>
                </a:solidFill>
                <a:latin typeface="Times New Roman" panose="02020603050405020304" pitchFamily="18" charset="0"/>
                <a:cs typeface="Times New Roman" panose="02020603050405020304" pitchFamily="18" charset="0"/>
              </a:rPr>
              <a:t>ác tác phẩm đoạt giải được dịch sang tiếng Nhật, biên tập, vẽ minh họa,  in ấn và phát hành rộng rãi dưới dạng tuyển tập song ngữ Việ</a:t>
            </a:r>
            <a:r>
              <a:rPr lang="vi-VN" altLang="en-US" sz="2000">
                <a:solidFill>
                  <a:srgbClr val="92D050"/>
                </a:solidFill>
                <a:latin typeface="Times New Roman" panose="02020603050405020304" pitchFamily="18" charset="0"/>
                <a:cs typeface="Times New Roman" panose="02020603050405020304" pitchFamily="18" charset="0"/>
              </a:rPr>
              <a:t> </a:t>
            </a:r>
            <a:r>
              <a:rPr lang="en-US" sz="2000">
                <a:solidFill>
                  <a:srgbClr val="92D050"/>
                </a:solidFill>
                <a:latin typeface="Times New Roman" panose="02020603050405020304" pitchFamily="18" charset="0"/>
                <a:cs typeface="Times New Roman" panose="02020603050405020304" pitchFamily="18" charset="0"/>
              </a:rPr>
              <a:t>t- Nhật.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oàn bộ lợi nhuận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ừ việc bán sách được trao tặng cho các quỹ khuyến học, Khuyết đọc của Việt Nam.</a:t>
            </a:r>
            <a:endParaRPr lang="en-US" sz="2000">
              <a:latin typeface="Times New Roman" panose="02020603050405020304" pitchFamily="18" charset="0"/>
              <a:cs typeface="Times New Roman" panose="02020603050405020304" pitchFamily="18" charset="0"/>
            </a:endParaRPr>
          </a:p>
          <a:p>
            <a:pPr marL="0" indent="0">
              <a:buNone/>
            </a:pP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Hằng năm, thí sinh đoạt giải đặc biệt được tham gia lễ trao giải tại Nhật Bản và được khắc</a:t>
            </a:r>
            <a:r>
              <a:rPr lang="vi-VN" altLang="en-US" sz="2000">
                <a:solidFill>
                  <a:srgbClr val="00B0F0"/>
                </a:solidFill>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tên trên cúp “ Đóa </a:t>
            </a:r>
            <a:r>
              <a:rPr lang="vi-VN" altLang="en-US" sz="2000">
                <a:solidFill>
                  <a:srgbClr val="00B0F0"/>
                </a:solidFill>
                <a:latin typeface="Times New Roman" panose="02020603050405020304" pitchFamily="18" charset="0"/>
                <a:cs typeface="Times New Roman" panose="02020603050405020304" pitchFamily="18" charset="0"/>
              </a:rPr>
              <a:t>h</a:t>
            </a:r>
            <a:r>
              <a:rPr lang="en-US" sz="2000">
                <a:solidFill>
                  <a:srgbClr val="00B0F0"/>
                </a:solidFill>
                <a:latin typeface="Times New Roman" panose="02020603050405020304" pitchFamily="18" charset="0"/>
                <a:cs typeface="Times New Roman" panose="02020603050405020304" pitchFamily="18" charset="0"/>
              </a:rPr>
              <a:t>oa</a:t>
            </a:r>
            <a:r>
              <a:rPr lang="vi-VN" altLang="en-US" sz="2000">
                <a:solidFill>
                  <a:srgbClr val="00B0F0"/>
                </a:solidFill>
                <a:latin typeface="Times New Roman" panose="02020603050405020304" pitchFamily="18" charset="0"/>
                <a:cs typeface="Times New Roman" panose="02020603050405020304" pitchFamily="18" charset="0"/>
              </a:rPr>
              <a:t> đ</a:t>
            </a:r>
            <a:r>
              <a:rPr lang="en-US" sz="2000">
                <a:solidFill>
                  <a:srgbClr val="00B0F0"/>
                </a:solidFill>
                <a:latin typeface="Times New Roman" panose="02020603050405020304" pitchFamily="18" charset="0"/>
                <a:cs typeface="Times New Roman" panose="02020603050405020304" pitchFamily="18" charset="0"/>
              </a:rPr>
              <a:t>ồng </a:t>
            </a:r>
            <a:r>
              <a:rPr lang="vi-VN" altLang="en-US" sz="2000">
                <a:solidFill>
                  <a:srgbClr val="00B0F0"/>
                </a:solidFill>
                <a:latin typeface="Times New Roman" panose="02020603050405020304" pitchFamily="18" charset="0"/>
                <a:cs typeface="Times New Roman" panose="02020603050405020304" pitchFamily="18" charset="0"/>
              </a:rPr>
              <a:t>t</a:t>
            </a:r>
            <a:r>
              <a:rPr lang="en-US" sz="2000">
                <a:solidFill>
                  <a:srgbClr val="00B0F0"/>
                </a:solidFill>
                <a:latin typeface="Times New Roman" panose="02020603050405020304" pitchFamily="18" charset="0"/>
                <a:cs typeface="Times New Roman" panose="02020603050405020304" pitchFamily="18" charset="0"/>
              </a:rPr>
              <a:t>hoại”- phần thưởng vinh danh các tác giả xuất sắc. </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b="1">
                <a:solidFill>
                  <a:srgbClr val="0070C0"/>
                </a:solidFill>
                <a:latin typeface="Times New Roman" panose="02020603050405020304" pitchFamily="18" charset="0"/>
                <a:cs typeface="Times New Roman" panose="02020603050405020304" pitchFamily="18" charset="0"/>
                <a:sym typeface="+mn-ea"/>
              </a:rPr>
              <a:t>Linh Tâm</a:t>
            </a:r>
            <a:endParaRPr lang="en-US" sz="2000" b="1">
              <a:solidFill>
                <a:srgbClr val="0070C0"/>
              </a:solidFill>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p>
        </p:txBody>
      </p:sp>
      <p:sp>
        <p:nvSpPr>
          <p:cNvPr id="2" name="Oval 1"/>
          <p:cNvSpPr/>
          <p:nvPr/>
        </p:nvSpPr>
        <p:spPr>
          <a:xfrm>
            <a:off x="582930" y="1031240"/>
            <a:ext cx="517525" cy="420370"/>
          </a:xfrm>
          <a:prstGeom prst="ellipse">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vi-VN" alt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1</a:t>
            </a:r>
          </a:p>
        </p:txBody>
      </p:sp>
      <p:sp>
        <p:nvSpPr>
          <p:cNvPr id="4" name="Oval 3"/>
          <p:cNvSpPr/>
          <p:nvPr/>
        </p:nvSpPr>
        <p:spPr>
          <a:xfrm>
            <a:off x="631190" y="3608070"/>
            <a:ext cx="517525" cy="420370"/>
          </a:xfrm>
          <a:prstGeom prst="ellipse">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vi-VN" alt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3</a:t>
            </a:r>
          </a:p>
        </p:txBody>
      </p:sp>
      <p:sp>
        <p:nvSpPr>
          <p:cNvPr id="5" name="Oval 4"/>
          <p:cNvSpPr/>
          <p:nvPr/>
        </p:nvSpPr>
        <p:spPr>
          <a:xfrm>
            <a:off x="582930" y="2660650"/>
            <a:ext cx="517525" cy="420370"/>
          </a:xfrm>
          <a:prstGeom prst="ellipse">
            <a:avLst/>
          </a:prstGeom>
          <a:gradFill rotWithShape="0">
            <a:gsLst>
              <a:gs pos="0">
                <a:srgbClr val="9EE256"/>
              </a:gs>
              <a:gs pos="100000">
                <a:srgbClr val="52762D"/>
              </a:gs>
            </a:gsLst>
            <a:lin ang="5400000" scaled="0"/>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vi-VN" alt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65" y="1654810"/>
            <a:ext cx="8917305" cy="3181350"/>
          </a:xfrm>
        </p:spPr>
        <p:txBody>
          <a:bodyPr/>
          <a:lstStyle/>
          <a:p>
            <a:pPr marL="0" indent="0">
              <a:buNone/>
            </a:pPr>
            <a:r>
              <a:rPr lang="vi-VN" altLang="en-US" sz="16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vi-VN" altLang="en-US">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Giọng đọc thong thả, rõ ràng, rành mạch, nhấn giọng ở những từ ngữ chi tên, mục đích ý nghĩa ... của cuộc thi. Đoạn 3 thể hiện cảm xúc tự hào.</a:t>
            </a:r>
            <a:r>
              <a:rPr lang="en-US">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vi-VN" altLang="en-US">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r>
              <a:rPr lang="en-US">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a:t>
            </a:r>
          </a:p>
        </p:txBody>
      </p:sp>
      <p:sp>
        <p:nvSpPr>
          <p:cNvPr id="14" name="AutoShape 4"/>
          <p:cNvSpPr>
            <a:spLocks noChangeArrowheads="1"/>
          </p:cNvSpPr>
          <p:nvPr/>
        </p:nvSpPr>
        <p:spPr bwMode="auto">
          <a:xfrm>
            <a:off x="113665" y="816610"/>
            <a:ext cx="2322195" cy="787400"/>
          </a:xfrm>
          <a:prstGeom prst="horizontalScroll">
            <a:avLst>
              <a:gd name="adj" fmla="val 16005"/>
            </a:avLst>
          </a:prstGeom>
          <a:solidFill>
            <a:srgbClr val="FFFF99"/>
          </a:solidFill>
          <a:ln w="28575">
            <a:solidFill>
              <a:srgbClr val="6600FF"/>
            </a:solidFill>
            <a:round/>
          </a:ln>
        </p:spPr>
        <p:txBody>
          <a:bodyPr wrap="none" anchor="ctr"/>
          <a:lstStyle/>
          <a:p>
            <a:pPr algn="ctr"/>
            <a:r>
              <a:rPr lang="vi-VN" altLang="en-US" sz="2400" b="1" dirty="0" smtClean="0">
                <a:solidFill>
                  <a:srgbClr val="FF0000"/>
                </a:solidFill>
                <a:latin typeface="Times New Roman" panose="02020603050405020304" pitchFamily="18" charset="0"/>
                <a:cs typeface="Times New Roman" panose="02020603050405020304" pitchFamily="18" charset="0"/>
              </a:rPr>
              <a:t>Hướng dẫn đọc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65" y="1121410"/>
            <a:ext cx="8917305" cy="3714750"/>
          </a:xfrm>
        </p:spPr>
        <p:txBody>
          <a:bodyPr/>
          <a:lstStyle/>
          <a:p>
            <a:pPr marL="0" indent="0">
              <a:buNone/>
            </a:pPr>
            <a:r>
              <a:rPr lang="vi-VN" altLang="en-US" sz="16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en-US" sz="2000">
                <a:solidFill>
                  <a:srgbClr val="FFC000"/>
                </a:solidFill>
                <a:latin typeface="Times New Roman" panose="02020603050405020304" pitchFamily="18" charset="0"/>
                <a:cs typeface="Times New Roman" panose="02020603050405020304" pitchFamily="18" charset="0"/>
              </a:rPr>
              <a:t>Cuộc thi sáng  tác truyện  “ Đóa hoa đồng hội”  dành riêng một hạng mục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ho học sinh các trường tiểu học trên toàn quốc tham gia. </a:t>
            </a:r>
            <a:r>
              <a:rPr lang="vi-VN" altLang="en-US" sz="2000">
                <a:solidFill>
                  <a:srgbClr val="FFC000"/>
                </a:solidFill>
                <a:latin typeface="Times New Roman" panose="02020603050405020304" pitchFamily="18" charset="0"/>
                <a:cs typeface="Times New Roman" panose="02020603050405020304" pitchFamily="18" charset="0"/>
              </a:rPr>
              <a:t>B</a:t>
            </a:r>
            <a:r>
              <a:rPr lang="en-US" sz="2000">
                <a:solidFill>
                  <a:srgbClr val="FFC000"/>
                </a:solidFill>
                <a:latin typeface="Times New Roman" panose="02020603050405020304" pitchFamily="18" charset="0"/>
                <a:cs typeface="Times New Roman" panose="02020603050405020304" pitchFamily="18" charset="0"/>
              </a:rPr>
              <a:t>an tổ chức khẳng định đây là </a:t>
            </a:r>
            <a:r>
              <a:rPr lang="vi-VN" altLang="en-US" sz="2000">
                <a:solidFill>
                  <a:srgbClr val="FFC000"/>
                </a:solidFill>
                <a:latin typeface="Times New Roman" panose="02020603050405020304" pitchFamily="18" charset="0"/>
                <a:cs typeface="Times New Roman" panose="02020603050405020304" pitchFamily="18" charset="0"/>
              </a:rPr>
              <a:t>dị</a:t>
            </a:r>
            <a:r>
              <a:rPr lang="en-US" sz="2000">
                <a:solidFill>
                  <a:srgbClr val="FFC000"/>
                </a:solidFill>
                <a:latin typeface="Times New Roman" panose="02020603050405020304" pitchFamily="18" charset="0"/>
                <a:cs typeface="Times New Roman" panose="02020603050405020304" pitchFamily="18" charset="0"/>
              </a:rPr>
              <a:t>p để khuyến khích và phát  hiện tài năng sáng tác </a:t>
            </a:r>
            <a:r>
              <a:rPr lang="vi-VN" altLang="en-US" sz="2000">
                <a:solidFill>
                  <a:srgbClr val="FFC000"/>
                </a:solidFill>
                <a:latin typeface="Times New Roman" panose="02020603050405020304" pitchFamily="18" charset="0"/>
                <a:cs typeface="Times New Roman" panose="02020603050405020304" pitchFamily="18" charset="0"/>
              </a:rPr>
              <a:t>tr</a:t>
            </a:r>
            <a:r>
              <a:rPr lang="en-US" sz="2000">
                <a:solidFill>
                  <a:srgbClr val="FFC000"/>
                </a:solidFill>
                <a:latin typeface="Times New Roman" panose="02020603050405020304" pitchFamily="18" charset="0"/>
                <a:cs typeface="Times New Roman" panose="02020603050405020304" pitchFamily="18" charset="0"/>
              </a:rPr>
              <a:t>uyện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ồng </a:t>
            </a:r>
            <a:r>
              <a:rPr lang="vi-VN" altLang="en-US" sz="2000">
                <a:solidFill>
                  <a:srgbClr val="FFC000"/>
                </a:solidFill>
                <a:latin typeface="Times New Roman" panose="02020603050405020304" pitchFamily="18" charset="0"/>
                <a:cs typeface="Times New Roman" panose="02020603050405020304" pitchFamily="18" charset="0"/>
              </a:rPr>
              <a:t>t</a:t>
            </a:r>
            <a:r>
              <a:rPr lang="en-US" sz="2000">
                <a:solidFill>
                  <a:srgbClr val="FFC000"/>
                </a:solidFill>
                <a:latin typeface="Times New Roman" panose="02020603050405020304" pitchFamily="18" charset="0"/>
                <a:cs typeface="Times New Roman" panose="02020603050405020304" pitchFamily="18" charset="0"/>
              </a:rPr>
              <a:t>hoại của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ác em nhỏ.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ây cũng là dịp để kết nối trái tim của người dân Nhật Bản và Việt Nam, góp phần nuôi dưỡng tâm hồn trẻ em hai nước.</a:t>
            </a:r>
          </a:p>
          <a:p>
            <a:pPr marL="0" indent="0">
              <a:buNone/>
            </a:pPr>
            <a:r>
              <a:rPr lang="vi-VN" altLang="en-US" sz="2000">
                <a:latin typeface="Times New Roman" panose="02020603050405020304" pitchFamily="18" charset="0"/>
                <a:cs typeface="Times New Roman" panose="02020603050405020304" pitchFamily="18" charset="0"/>
              </a:rPr>
              <a:t>	</a:t>
            </a:r>
            <a:r>
              <a:rPr lang="vi-VN" altLang="en-US" sz="2000">
                <a:solidFill>
                  <a:srgbClr val="92D050"/>
                </a:solidFill>
                <a:latin typeface="Times New Roman" panose="02020603050405020304" pitchFamily="18" charset="0"/>
                <a:cs typeface="Times New Roman" panose="02020603050405020304" pitchFamily="18" charset="0"/>
              </a:rPr>
              <a:t>C</a:t>
            </a:r>
            <a:r>
              <a:rPr lang="en-US" sz="2000">
                <a:solidFill>
                  <a:srgbClr val="92D050"/>
                </a:solidFill>
                <a:latin typeface="Times New Roman" panose="02020603050405020304" pitchFamily="18" charset="0"/>
                <a:cs typeface="Times New Roman" panose="02020603050405020304" pitchFamily="18" charset="0"/>
              </a:rPr>
              <a:t>ác tác phẩm đoạt giải được dịch sang tiếng Nhật, biên tập, vẽ minh họa,  in ấn và phát hành rộng rãi dưới dạng tuyển tập song ngữ Việ</a:t>
            </a:r>
            <a:r>
              <a:rPr lang="vi-VN" altLang="en-US" sz="2000">
                <a:solidFill>
                  <a:srgbClr val="92D050"/>
                </a:solidFill>
                <a:latin typeface="Times New Roman" panose="02020603050405020304" pitchFamily="18" charset="0"/>
                <a:cs typeface="Times New Roman" panose="02020603050405020304" pitchFamily="18" charset="0"/>
              </a:rPr>
              <a:t> </a:t>
            </a:r>
            <a:r>
              <a:rPr lang="en-US" sz="2000">
                <a:solidFill>
                  <a:srgbClr val="92D050"/>
                </a:solidFill>
                <a:latin typeface="Times New Roman" panose="02020603050405020304" pitchFamily="18" charset="0"/>
                <a:cs typeface="Times New Roman" panose="02020603050405020304" pitchFamily="18" charset="0"/>
              </a:rPr>
              <a:t>t- Nhật.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oàn bộ lợi nhuận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ừ việc bán sách được trao tặng cho các quỹ khuyến học, Khuyết đọc của Việt Nam.</a:t>
            </a:r>
            <a:endParaRPr lang="en-US" sz="2000">
              <a:latin typeface="Times New Roman" panose="02020603050405020304" pitchFamily="18" charset="0"/>
              <a:cs typeface="Times New Roman" panose="02020603050405020304" pitchFamily="18" charset="0"/>
            </a:endParaRPr>
          </a:p>
          <a:p>
            <a:pPr marL="0" indent="0">
              <a:buNone/>
            </a:pP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Hằng năm, thí sinh đoạt giải đặc biệt được tham gia lễ trao giải tại Nhật Bản và được khắc</a:t>
            </a:r>
            <a:r>
              <a:rPr lang="vi-VN" altLang="en-US" sz="2000">
                <a:solidFill>
                  <a:srgbClr val="00B0F0"/>
                </a:solidFill>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tên trên cúp “ Đóa </a:t>
            </a:r>
            <a:r>
              <a:rPr lang="vi-VN" altLang="en-US" sz="2000">
                <a:solidFill>
                  <a:srgbClr val="00B0F0"/>
                </a:solidFill>
                <a:latin typeface="Times New Roman" panose="02020603050405020304" pitchFamily="18" charset="0"/>
                <a:cs typeface="Times New Roman" panose="02020603050405020304" pitchFamily="18" charset="0"/>
              </a:rPr>
              <a:t>h</a:t>
            </a:r>
            <a:r>
              <a:rPr lang="en-US" sz="2000">
                <a:solidFill>
                  <a:srgbClr val="00B0F0"/>
                </a:solidFill>
                <a:latin typeface="Times New Roman" panose="02020603050405020304" pitchFamily="18" charset="0"/>
                <a:cs typeface="Times New Roman" panose="02020603050405020304" pitchFamily="18" charset="0"/>
              </a:rPr>
              <a:t>oa</a:t>
            </a:r>
            <a:r>
              <a:rPr lang="vi-VN" altLang="en-US" sz="2000">
                <a:solidFill>
                  <a:srgbClr val="00B0F0"/>
                </a:solidFill>
                <a:latin typeface="Times New Roman" panose="02020603050405020304" pitchFamily="18" charset="0"/>
                <a:cs typeface="Times New Roman" panose="02020603050405020304" pitchFamily="18" charset="0"/>
              </a:rPr>
              <a:t> đ</a:t>
            </a:r>
            <a:r>
              <a:rPr lang="en-US" sz="2000">
                <a:solidFill>
                  <a:srgbClr val="00B0F0"/>
                </a:solidFill>
                <a:latin typeface="Times New Roman" panose="02020603050405020304" pitchFamily="18" charset="0"/>
                <a:cs typeface="Times New Roman" panose="02020603050405020304" pitchFamily="18" charset="0"/>
              </a:rPr>
              <a:t>ồng </a:t>
            </a:r>
            <a:r>
              <a:rPr lang="vi-VN" altLang="en-US" sz="2000">
                <a:solidFill>
                  <a:srgbClr val="00B0F0"/>
                </a:solidFill>
                <a:latin typeface="Times New Roman" panose="02020603050405020304" pitchFamily="18" charset="0"/>
                <a:cs typeface="Times New Roman" panose="02020603050405020304" pitchFamily="18" charset="0"/>
              </a:rPr>
              <a:t>t</a:t>
            </a:r>
            <a:r>
              <a:rPr lang="en-US" sz="2000">
                <a:solidFill>
                  <a:srgbClr val="00B0F0"/>
                </a:solidFill>
                <a:latin typeface="Times New Roman" panose="02020603050405020304" pitchFamily="18" charset="0"/>
                <a:cs typeface="Times New Roman" panose="02020603050405020304" pitchFamily="18" charset="0"/>
              </a:rPr>
              <a:t>hoại”- phần thưởng vinh danh các tác giả xuất sắc. </a:t>
            </a:r>
            <a:endParaRPr lang="en-US" sz="2000">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b="1">
                <a:solidFill>
                  <a:srgbClr val="0070C0"/>
                </a:solidFill>
                <a:latin typeface="Times New Roman" panose="02020603050405020304" pitchFamily="18" charset="0"/>
                <a:cs typeface="Times New Roman" panose="02020603050405020304" pitchFamily="18" charset="0"/>
                <a:sym typeface="+mn-ea"/>
              </a:rPr>
              <a:t>Linh Tâm</a:t>
            </a:r>
            <a:endParaRPr lang="en-US" sz="2000" b="1">
              <a:solidFill>
                <a:srgbClr val="0070C0"/>
              </a:solidFill>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p>
        </p:txBody>
      </p:sp>
      <p:sp>
        <p:nvSpPr>
          <p:cNvPr id="14" name="AutoShape 4"/>
          <p:cNvSpPr>
            <a:spLocks noChangeArrowheads="1"/>
          </p:cNvSpPr>
          <p:nvPr/>
        </p:nvSpPr>
        <p:spPr bwMode="auto">
          <a:xfrm>
            <a:off x="6983730" y="549275"/>
            <a:ext cx="2104390" cy="787400"/>
          </a:xfrm>
          <a:prstGeom prst="horizontalScroll">
            <a:avLst>
              <a:gd name="adj" fmla="val 16005"/>
            </a:avLst>
          </a:prstGeom>
          <a:solidFill>
            <a:srgbClr val="FFFF99"/>
          </a:solidFill>
          <a:ln w="28575">
            <a:solidFill>
              <a:srgbClr val="6600FF"/>
            </a:solidFill>
            <a:round/>
          </a:ln>
        </p:spPr>
        <p:txBody>
          <a:bodyPr wrap="none" anchor="ctr"/>
          <a:lstStyle/>
          <a:p>
            <a:pPr algn="ctr"/>
            <a:r>
              <a:rPr lang="vi-VN" altLang="en-US" sz="2400" b="1" dirty="0" smtClean="0">
                <a:solidFill>
                  <a:srgbClr val="FF0000"/>
                </a:solidFill>
                <a:latin typeface="Times New Roman" panose="02020603050405020304" pitchFamily="18" charset="0"/>
                <a:cs typeface="Times New Roman" panose="02020603050405020304" pitchFamily="18" charset="0"/>
              </a:rPr>
              <a:t>Đọc nối tiếp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92075" y="2203450"/>
            <a:ext cx="8912225" cy="1383665"/>
          </a:xfrm>
          <a:prstGeom prst="rect">
            <a:avLst/>
          </a:prstGeom>
          <a:noFill/>
          <a:ln w="9525">
            <a:noFill/>
          </a:ln>
        </p:spPr>
        <p:txBody>
          <a:bodyPr wrap="square">
            <a:spAutoFit/>
          </a:bodyPr>
          <a:lstStyle/>
          <a:p>
            <a:pPr marL="0" indent="0"/>
            <a:r>
              <a:rPr lang="en-US">
                <a:solidFill>
                  <a:srgbClr val="000000"/>
                </a:solidFill>
                <a:latin typeface="Arial" panose="020B0604020202020204" pitchFamily="34" charset="0"/>
                <a:ea typeface="SimSun" panose="02010600030101010101" pitchFamily="2" charset="-122"/>
              </a:rPr>
              <a:t>  </a:t>
            </a: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en-US" sz="28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Truyện </a:t>
            </a:r>
            <a:r>
              <a:rPr lang="vi-VN" altLang="en-US" sz="28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a:t>
            </a:r>
            <a:r>
              <a:rPr lang="en-US" sz="28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ồng </a:t>
            </a:r>
            <a:r>
              <a:rPr lang="vi-VN" altLang="en-US" sz="28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a:t>
            </a:r>
            <a:r>
              <a:rPr lang="en-US" sz="28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hoại:</a:t>
            </a: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Tr</a:t>
            </a:r>
            <a:r>
              <a:rPr lang="en-US" sz="28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uy</a:t>
            </a:r>
            <a:r>
              <a:rPr lang="vi-VN" altLang="en-US" sz="28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ệ</a:t>
            </a:r>
            <a:r>
              <a:rPr lang="en-US" sz="28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n sáng tác dành cho trẻ em, trong đó loài vật và các vật được nhân hóa để tạo nên </a:t>
            </a:r>
            <a:r>
              <a:rPr lang="vi-VN" altLang="en-US" sz="28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m</a:t>
            </a:r>
            <a:r>
              <a:rPr lang="en-US" sz="2800">
                <a:solidFill>
                  <a:srgbClr val="00B0F0"/>
                </a:solidFill>
                <a:latin typeface="Times New Roman" panose="02020603050405020304" pitchFamily="18" charset="0"/>
                <a:ea typeface="SimSun" panose="02010600030101010101" pitchFamily="2" charset="-122"/>
                <a:cs typeface="Times New Roman" panose="02020603050405020304" pitchFamily="18" charset="0"/>
              </a:rPr>
              <a:t>ột thế giới thần kỳ.</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65" y="1121410"/>
            <a:ext cx="8917305" cy="3714750"/>
          </a:xfrm>
        </p:spPr>
        <p:txBody>
          <a:bodyPr/>
          <a:lstStyle/>
          <a:p>
            <a:pPr marL="0" indent="0">
              <a:buNone/>
            </a:pPr>
            <a:r>
              <a:rPr lang="vi-VN" altLang="en-US" sz="16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en-US" sz="2000">
                <a:solidFill>
                  <a:srgbClr val="FFC000"/>
                </a:solidFill>
                <a:latin typeface="Times New Roman" panose="02020603050405020304" pitchFamily="18" charset="0"/>
                <a:cs typeface="Times New Roman" panose="02020603050405020304" pitchFamily="18" charset="0"/>
              </a:rPr>
              <a:t>Cuộc thi sáng  tác truyện  “ Đóa hoa đồng hội”  dành riêng một hạng mục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ho học sinh các trường tiểu học trên toàn quốc tham gia. </a:t>
            </a:r>
            <a:r>
              <a:rPr lang="vi-VN" altLang="en-US" sz="2000">
                <a:solidFill>
                  <a:srgbClr val="FFC000"/>
                </a:solidFill>
                <a:latin typeface="Times New Roman" panose="02020603050405020304" pitchFamily="18" charset="0"/>
                <a:cs typeface="Times New Roman" panose="02020603050405020304" pitchFamily="18" charset="0"/>
              </a:rPr>
              <a:t>B</a:t>
            </a:r>
            <a:r>
              <a:rPr lang="en-US" sz="2000">
                <a:solidFill>
                  <a:srgbClr val="FFC000"/>
                </a:solidFill>
                <a:latin typeface="Times New Roman" panose="02020603050405020304" pitchFamily="18" charset="0"/>
                <a:cs typeface="Times New Roman" panose="02020603050405020304" pitchFamily="18" charset="0"/>
              </a:rPr>
              <a:t>an tổ chức khẳng định đây là </a:t>
            </a:r>
            <a:r>
              <a:rPr lang="vi-VN" altLang="en-US" sz="2000">
                <a:solidFill>
                  <a:srgbClr val="FFC000"/>
                </a:solidFill>
                <a:latin typeface="Times New Roman" panose="02020603050405020304" pitchFamily="18" charset="0"/>
                <a:cs typeface="Times New Roman" panose="02020603050405020304" pitchFamily="18" charset="0"/>
              </a:rPr>
              <a:t>dị</a:t>
            </a:r>
            <a:r>
              <a:rPr lang="en-US" sz="2000">
                <a:solidFill>
                  <a:srgbClr val="FFC000"/>
                </a:solidFill>
                <a:latin typeface="Times New Roman" panose="02020603050405020304" pitchFamily="18" charset="0"/>
                <a:cs typeface="Times New Roman" panose="02020603050405020304" pitchFamily="18" charset="0"/>
              </a:rPr>
              <a:t>p để khuyến khích và phát  hiện tài năng sáng tác </a:t>
            </a:r>
            <a:r>
              <a:rPr lang="vi-VN" altLang="en-US" sz="2000">
                <a:solidFill>
                  <a:srgbClr val="FFC000"/>
                </a:solidFill>
                <a:latin typeface="Times New Roman" panose="02020603050405020304" pitchFamily="18" charset="0"/>
                <a:cs typeface="Times New Roman" panose="02020603050405020304" pitchFamily="18" charset="0"/>
              </a:rPr>
              <a:t>tr</a:t>
            </a:r>
            <a:r>
              <a:rPr lang="en-US" sz="2000">
                <a:solidFill>
                  <a:srgbClr val="FFC000"/>
                </a:solidFill>
                <a:latin typeface="Times New Roman" panose="02020603050405020304" pitchFamily="18" charset="0"/>
                <a:cs typeface="Times New Roman" panose="02020603050405020304" pitchFamily="18" charset="0"/>
              </a:rPr>
              <a:t>uyện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ồng </a:t>
            </a:r>
            <a:r>
              <a:rPr lang="vi-VN" altLang="en-US" sz="2000">
                <a:solidFill>
                  <a:srgbClr val="FFC000"/>
                </a:solidFill>
                <a:latin typeface="Times New Roman" panose="02020603050405020304" pitchFamily="18" charset="0"/>
                <a:cs typeface="Times New Roman" panose="02020603050405020304" pitchFamily="18" charset="0"/>
              </a:rPr>
              <a:t>t</a:t>
            </a:r>
            <a:r>
              <a:rPr lang="en-US" sz="2000">
                <a:solidFill>
                  <a:srgbClr val="FFC000"/>
                </a:solidFill>
                <a:latin typeface="Times New Roman" panose="02020603050405020304" pitchFamily="18" charset="0"/>
                <a:cs typeface="Times New Roman" panose="02020603050405020304" pitchFamily="18" charset="0"/>
              </a:rPr>
              <a:t>hoại của </a:t>
            </a:r>
            <a:r>
              <a:rPr lang="vi-VN" altLang="en-US" sz="2000">
                <a:solidFill>
                  <a:srgbClr val="FFC000"/>
                </a:solidFill>
                <a:latin typeface="Times New Roman" panose="02020603050405020304" pitchFamily="18" charset="0"/>
                <a:cs typeface="Times New Roman" panose="02020603050405020304" pitchFamily="18" charset="0"/>
              </a:rPr>
              <a:t>c</a:t>
            </a:r>
            <a:r>
              <a:rPr lang="en-US" sz="2000">
                <a:solidFill>
                  <a:srgbClr val="FFC000"/>
                </a:solidFill>
                <a:latin typeface="Times New Roman" panose="02020603050405020304" pitchFamily="18" charset="0"/>
                <a:cs typeface="Times New Roman" panose="02020603050405020304" pitchFamily="18" charset="0"/>
              </a:rPr>
              <a:t>ác em nhỏ. </a:t>
            </a:r>
            <a:r>
              <a:rPr lang="vi-VN" altLang="en-US" sz="2000">
                <a:solidFill>
                  <a:srgbClr val="FFC000"/>
                </a:solidFill>
                <a:latin typeface="Times New Roman" panose="02020603050405020304" pitchFamily="18" charset="0"/>
                <a:cs typeface="Times New Roman" panose="02020603050405020304" pitchFamily="18" charset="0"/>
              </a:rPr>
              <a:t>Đ</a:t>
            </a:r>
            <a:r>
              <a:rPr lang="en-US" sz="2000">
                <a:solidFill>
                  <a:srgbClr val="FFC000"/>
                </a:solidFill>
                <a:latin typeface="Times New Roman" panose="02020603050405020304" pitchFamily="18" charset="0"/>
                <a:cs typeface="Times New Roman" panose="02020603050405020304" pitchFamily="18" charset="0"/>
              </a:rPr>
              <a:t>ây cũng là dịp để kết nối trái tim của người dân Nhật Bản và Việt Nam, góp phần nuôi dưỡng tâm hồn trẻ em hai nước.</a:t>
            </a:r>
          </a:p>
          <a:p>
            <a:pPr marL="0" indent="0">
              <a:buNone/>
            </a:pPr>
            <a:r>
              <a:rPr lang="vi-VN" altLang="en-US" sz="2000">
                <a:latin typeface="Times New Roman" panose="02020603050405020304" pitchFamily="18" charset="0"/>
                <a:cs typeface="Times New Roman" panose="02020603050405020304" pitchFamily="18" charset="0"/>
              </a:rPr>
              <a:t>	</a:t>
            </a:r>
            <a:r>
              <a:rPr lang="vi-VN" altLang="en-US" sz="2000">
                <a:solidFill>
                  <a:srgbClr val="92D050"/>
                </a:solidFill>
                <a:latin typeface="Times New Roman" panose="02020603050405020304" pitchFamily="18" charset="0"/>
                <a:cs typeface="Times New Roman" panose="02020603050405020304" pitchFamily="18" charset="0"/>
              </a:rPr>
              <a:t>C</a:t>
            </a:r>
            <a:r>
              <a:rPr lang="en-US" sz="2000">
                <a:solidFill>
                  <a:srgbClr val="92D050"/>
                </a:solidFill>
                <a:latin typeface="Times New Roman" panose="02020603050405020304" pitchFamily="18" charset="0"/>
                <a:cs typeface="Times New Roman" panose="02020603050405020304" pitchFamily="18" charset="0"/>
              </a:rPr>
              <a:t>ác tác phẩm đoạt giải được dịch sang tiếng Nhật, biên tập, vẽ minh họa,  in ấn và phát hành rộng rãi dưới dạng tuyển tập song ngữ Việt</a:t>
            </a:r>
            <a:r>
              <a:rPr lang="vi-VN" altLang="en-US" sz="2000">
                <a:solidFill>
                  <a:srgbClr val="92D050"/>
                </a:solidFill>
                <a:latin typeface="Times New Roman" panose="02020603050405020304" pitchFamily="18" charset="0"/>
                <a:cs typeface="Times New Roman" panose="02020603050405020304" pitchFamily="18" charset="0"/>
              </a:rPr>
              <a:t> </a:t>
            </a:r>
            <a:r>
              <a:rPr lang="en-US" sz="2000">
                <a:solidFill>
                  <a:srgbClr val="92D050"/>
                </a:solidFill>
                <a:latin typeface="Times New Roman" panose="02020603050405020304" pitchFamily="18" charset="0"/>
                <a:cs typeface="Times New Roman" panose="02020603050405020304" pitchFamily="18" charset="0"/>
              </a:rPr>
              <a:t>- Nhật.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oàn bộ lợi nhuận </a:t>
            </a:r>
            <a:r>
              <a:rPr lang="vi-VN" altLang="en-US" sz="2000">
                <a:solidFill>
                  <a:srgbClr val="92D050"/>
                </a:solidFill>
                <a:latin typeface="Times New Roman" panose="02020603050405020304" pitchFamily="18" charset="0"/>
                <a:cs typeface="Times New Roman" panose="02020603050405020304" pitchFamily="18" charset="0"/>
              </a:rPr>
              <a:t>t</a:t>
            </a:r>
            <a:r>
              <a:rPr lang="en-US" sz="2000">
                <a:solidFill>
                  <a:srgbClr val="92D050"/>
                </a:solidFill>
                <a:latin typeface="Times New Roman" panose="02020603050405020304" pitchFamily="18" charset="0"/>
                <a:cs typeface="Times New Roman" panose="02020603050405020304" pitchFamily="18" charset="0"/>
              </a:rPr>
              <a:t>ừ việc bán sách được trao tặng cho các quỹ khuyến học, Khuyết đọc của Việt Nam.</a:t>
            </a:r>
            <a:endParaRPr lang="en-US" sz="2000">
              <a:latin typeface="Times New Roman" panose="02020603050405020304" pitchFamily="18" charset="0"/>
              <a:cs typeface="Times New Roman" panose="02020603050405020304" pitchFamily="18" charset="0"/>
            </a:endParaRPr>
          </a:p>
          <a:p>
            <a:pPr marL="0" indent="0">
              <a:buNone/>
            </a:pP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Hằng năm, thí sinh đoạt giải đặc biệt được tham gia lễ trao giải tại Nhật Bản và được khắc</a:t>
            </a:r>
            <a:r>
              <a:rPr lang="vi-VN" altLang="en-US" sz="2000">
                <a:solidFill>
                  <a:srgbClr val="00B0F0"/>
                </a:solidFill>
                <a:latin typeface="Times New Roman" panose="02020603050405020304" pitchFamily="18" charset="0"/>
                <a:cs typeface="Times New Roman" panose="02020603050405020304" pitchFamily="18" charset="0"/>
              </a:rPr>
              <a:t> </a:t>
            </a:r>
            <a:r>
              <a:rPr lang="en-US" sz="2000">
                <a:solidFill>
                  <a:srgbClr val="00B0F0"/>
                </a:solidFill>
                <a:latin typeface="Times New Roman" panose="02020603050405020304" pitchFamily="18" charset="0"/>
                <a:cs typeface="Times New Roman" panose="02020603050405020304" pitchFamily="18" charset="0"/>
              </a:rPr>
              <a:t>tên trên cúp “ Đóa </a:t>
            </a:r>
            <a:r>
              <a:rPr lang="vi-VN" altLang="en-US" sz="2000">
                <a:solidFill>
                  <a:srgbClr val="00B0F0"/>
                </a:solidFill>
                <a:latin typeface="Times New Roman" panose="02020603050405020304" pitchFamily="18" charset="0"/>
                <a:cs typeface="Times New Roman" panose="02020603050405020304" pitchFamily="18" charset="0"/>
              </a:rPr>
              <a:t>h</a:t>
            </a:r>
            <a:r>
              <a:rPr lang="en-US" sz="2000">
                <a:solidFill>
                  <a:srgbClr val="00B0F0"/>
                </a:solidFill>
                <a:latin typeface="Times New Roman" panose="02020603050405020304" pitchFamily="18" charset="0"/>
                <a:cs typeface="Times New Roman" panose="02020603050405020304" pitchFamily="18" charset="0"/>
              </a:rPr>
              <a:t>oa</a:t>
            </a:r>
            <a:r>
              <a:rPr lang="vi-VN" altLang="en-US" sz="2000">
                <a:solidFill>
                  <a:srgbClr val="00B0F0"/>
                </a:solidFill>
                <a:latin typeface="Times New Roman" panose="02020603050405020304" pitchFamily="18" charset="0"/>
                <a:cs typeface="Times New Roman" panose="02020603050405020304" pitchFamily="18" charset="0"/>
              </a:rPr>
              <a:t> đ</a:t>
            </a:r>
            <a:r>
              <a:rPr lang="en-US" sz="2000">
                <a:solidFill>
                  <a:srgbClr val="00B0F0"/>
                </a:solidFill>
                <a:latin typeface="Times New Roman" panose="02020603050405020304" pitchFamily="18" charset="0"/>
                <a:cs typeface="Times New Roman" panose="02020603050405020304" pitchFamily="18" charset="0"/>
              </a:rPr>
              <a:t>ồng </a:t>
            </a:r>
            <a:r>
              <a:rPr lang="vi-VN" altLang="en-US" sz="2000">
                <a:solidFill>
                  <a:srgbClr val="00B0F0"/>
                </a:solidFill>
                <a:latin typeface="Times New Roman" panose="02020603050405020304" pitchFamily="18" charset="0"/>
                <a:cs typeface="Times New Roman" panose="02020603050405020304" pitchFamily="18" charset="0"/>
              </a:rPr>
              <a:t>t</a:t>
            </a:r>
            <a:r>
              <a:rPr lang="en-US" sz="2000">
                <a:solidFill>
                  <a:srgbClr val="00B0F0"/>
                </a:solidFill>
                <a:latin typeface="Times New Roman" panose="02020603050405020304" pitchFamily="18" charset="0"/>
                <a:cs typeface="Times New Roman" panose="02020603050405020304" pitchFamily="18" charset="0"/>
              </a:rPr>
              <a:t>hoại”- phần thưởng vinh danh các tác giả xuất sắc. </a:t>
            </a: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b="1">
                <a:solidFill>
                  <a:srgbClr val="0070C0"/>
                </a:solidFill>
                <a:latin typeface="Times New Roman" panose="02020603050405020304" pitchFamily="18" charset="0"/>
                <a:cs typeface="Times New Roman" panose="02020603050405020304" pitchFamily="18" charset="0"/>
                <a:sym typeface="+mn-ea"/>
              </a:rPr>
              <a:t>Linh Tâm</a:t>
            </a:r>
            <a:endParaRPr lang="en-US" sz="2000" b="1">
              <a:solidFill>
                <a:srgbClr val="0070C0"/>
              </a:solidFill>
              <a:latin typeface="Times New Roman" panose="02020603050405020304" pitchFamily="18" charset="0"/>
              <a:cs typeface="Times New Roman" panose="02020603050405020304" pitchFamily="18" charset="0"/>
            </a:endParaRPr>
          </a:p>
          <a:p>
            <a:pPr marL="0" indent="0">
              <a:buNone/>
            </a:pPr>
            <a:r>
              <a:rPr 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p>
        </p:txBody>
      </p:sp>
      <p:sp>
        <p:nvSpPr>
          <p:cNvPr id="9" name="Rounded Rectangle 8"/>
          <p:cNvSpPr/>
          <p:nvPr/>
        </p:nvSpPr>
        <p:spPr>
          <a:xfrm>
            <a:off x="7301230" y="664375"/>
            <a:ext cx="1729739" cy="457200"/>
          </a:xfrm>
          <a:prstGeom prst="roundRect">
            <a:avLst/>
          </a:prstGeom>
          <a:solidFill>
            <a:srgbClr val="FF0000"/>
          </a:solidFill>
          <a:ln>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en-US" sz="2100" b="1" dirty="0" err="1" smtClean="0">
                <a:solidFill>
                  <a:srgbClr val="FFFF00"/>
                </a:solidFill>
                <a:latin typeface="Times New Roman" panose="02020603050405020304" pitchFamily="18" charset="0"/>
                <a:cs typeface="Times New Roman" panose="02020603050405020304" pitchFamily="18" charset="0"/>
              </a:rPr>
              <a:t>Đọc</a:t>
            </a:r>
            <a:r>
              <a:rPr lang="en-US" altLang="en-US" sz="2100" b="1" dirty="0" smtClean="0">
                <a:solidFill>
                  <a:srgbClr val="FFFF00"/>
                </a:solidFill>
                <a:latin typeface="Times New Roman" panose="02020603050405020304" pitchFamily="18" charset="0"/>
                <a:cs typeface="Times New Roman" panose="02020603050405020304" pitchFamily="18" charset="0"/>
              </a:rPr>
              <a:t> </a:t>
            </a:r>
            <a:r>
              <a:rPr lang="en-US" altLang="en-US" sz="2100" b="1" dirty="0" err="1" smtClean="0">
                <a:solidFill>
                  <a:srgbClr val="FFFF00"/>
                </a:solidFill>
                <a:latin typeface="Times New Roman" panose="02020603050405020304" pitchFamily="18" charset="0"/>
                <a:cs typeface="Times New Roman" panose="02020603050405020304" pitchFamily="18" charset="0"/>
              </a:rPr>
              <a:t>nối</a:t>
            </a:r>
            <a:r>
              <a:rPr lang="en-US" altLang="en-US" sz="2100" b="1" dirty="0" smtClean="0">
                <a:solidFill>
                  <a:srgbClr val="FFFF00"/>
                </a:solidFill>
                <a:latin typeface="Times New Roman" panose="02020603050405020304" pitchFamily="18" charset="0"/>
                <a:cs typeface="Times New Roman" panose="02020603050405020304" pitchFamily="18" charset="0"/>
              </a:rPr>
              <a:t> </a:t>
            </a:r>
            <a:r>
              <a:rPr lang="en-US" altLang="en-US" sz="2100" b="1" dirty="0" err="1" smtClean="0">
                <a:solidFill>
                  <a:srgbClr val="FFFF00"/>
                </a:solidFill>
                <a:latin typeface="Times New Roman" panose="02020603050405020304" pitchFamily="18" charset="0"/>
                <a:cs typeface="Times New Roman" panose="02020603050405020304" pitchFamily="18" charset="0"/>
              </a:rPr>
              <a:t>tiếp</a:t>
            </a:r>
            <a:endParaRPr lang="en-US" altLang="en-US" sz="2100" dirty="0">
              <a:solidFill>
                <a:srgbClr val="FFFF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6066155" y="1734820"/>
            <a:ext cx="2045335" cy="398780"/>
          </a:xfrm>
          <a:prstGeom prst="rect">
            <a:avLst/>
          </a:prstGeom>
          <a:noFill/>
        </p:spPr>
        <p:txBody>
          <a:bodyPr wrap="none" rtlCol="0" anchor="t">
            <a:spAutoFit/>
          </a:bodyPr>
          <a:lstStyle/>
          <a:p>
            <a:pPr marL="0" indent="0">
              <a:buNone/>
            </a:pPr>
            <a:r>
              <a:rPr lang="vi-VN" altLang="en-US" sz="20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t</a:t>
            </a:r>
            <a:r>
              <a:rPr lang="en-US" sz="20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ruyện </a:t>
            </a:r>
            <a:r>
              <a:rPr lang="vi-VN" altLang="en-US" sz="20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đ</a:t>
            </a:r>
            <a:r>
              <a:rPr lang="en-US" sz="20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ồng </a:t>
            </a:r>
            <a:r>
              <a:rPr lang="vi-VN" altLang="en-US" sz="20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t</a:t>
            </a:r>
            <a:r>
              <a:rPr lang="en-US" sz="200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mn-ea"/>
              </a:rPr>
              <a:t>hoại:</a:t>
            </a:r>
            <a:endParaRPr lang="en-US" sz="2000"/>
          </a:p>
        </p:txBody>
      </p:sp>
      <p:sp>
        <p:nvSpPr>
          <p:cNvPr id="4" name="Text Box 3"/>
          <p:cNvSpPr txBox="1"/>
          <p:nvPr/>
        </p:nvSpPr>
        <p:spPr>
          <a:xfrm>
            <a:off x="723900" y="3003550"/>
            <a:ext cx="1177925" cy="398780"/>
          </a:xfrm>
          <a:prstGeom prst="rect">
            <a:avLst/>
          </a:prstGeom>
          <a:noFill/>
        </p:spPr>
        <p:txBody>
          <a:bodyPr wrap="none" rtlCol="0" anchor="t">
            <a:spAutoFit/>
          </a:bodyPr>
          <a:lstStyle/>
          <a:p>
            <a:r>
              <a:rPr lang="en-US" sz="2000">
                <a:solidFill>
                  <a:srgbClr val="FF0000"/>
                </a:solidFill>
                <a:latin typeface="Times New Roman" panose="02020603050405020304" pitchFamily="18" charset="0"/>
                <a:cs typeface="Times New Roman" panose="02020603050405020304" pitchFamily="18" charset="0"/>
                <a:sym typeface="+mn-ea"/>
              </a:rPr>
              <a:t>phát 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6.Emmangveyeuthuong[20210602101505141].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720</Words>
  <Application>Microsoft Office PowerPoint</Application>
  <PresentationFormat>On-screen Show (16:9)</PresentationFormat>
  <Paragraphs>119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SimSun</vt:lpstr>
      <vt:lpstr>Times New Roman</vt:lpstr>
      <vt:lpstr>Arial</vt:lpstr>
      <vt:lpstr>Gear Drives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430</cp:revision>
  <dcterms:created xsi:type="dcterms:W3CDTF">2023-02-25T11:31:00Z</dcterms:created>
  <dcterms:modified xsi:type="dcterms:W3CDTF">2025-10-06T07:48:28Z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A16791B5BB6446848EA1EFBF8523F00F</vt:lpwstr>
  </property>
  <property fmtid="{D5CDD505-2E9C-101B-9397-08002B2CF9AE}" pid="3" name="KSOProductBuildVer">
    <vt:lpwstr>1033-11.2.0.11537</vt:lpwstr>
  </property>
</Properties>
</file>