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86" r:id="rId3"/>
    <p:sldId id="257" r:id="rId4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346" r:id="rId18"/>
    <p:sldId id="308" r:id="rId19"/>
  </p:sldIdLst>
  <p:sldSz cx="10799445" cy="6858000"/>
  <p:notesSz cx="6858000" cy="9144000"/>
  <p:embeddedFontLst>
    <p:embeddedFont>
      <p:font typeface="Wingdings 3" panose="05040102010807070707" pitchFamily="18" charset="2"/>
      <p:regular r:id="rId23"/>
    </p:embeddedFont>
    <p:embeddedFont>
      <p:font typeface="VNI-Ariston" pitchFamily="2" charset="0"/>
      <p:boldItalic r:id="rId24"/>
    </p:embeddedFont>
    <p:embeddedFont>
      <p:font typeface="UTM Avo" panose="0204060305050602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4A5"/>
    <a:srgbClr val="101575"/>
    <a:srgbClr val="00421D"/>
    <a:srgbClr val="246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78" y="66"/>
      </p:cViewPr>
      <p:guideLst>
        <p:guide orient="horz" pos="2154"/>
        <p:guide pos="3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" name="Google Shape;10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5" name="Google Shape;12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7" name="Google Shape;15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3" name="Google Shape;160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7" name="Google Shape;163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7F5CB8-DC2A-4147-952F-1C4E2C298A1C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0" name="Google Shape;10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3" name="Google Shape;1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8" name="Google Shape;11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4" name="Google Shape;11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1" name="Google Shape;1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0ea4093662_0_1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7" name="Google Shape;1217;g10ea4093662_0_1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2" name="Google Shape;12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9" name="Google Shape;12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31" y="1122363"/>
            <a:ext cx="8099584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31" y="3602038"/>
            <a:ext cx="8099584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9598" y="274638"/>
            <a:ext cx="24298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972" y="274638"/>
            <a:ext cx="71487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99">
        <p:fade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38" y="1709738"/>
            <a:ext cx="9314521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38" y="4589463"/>
            <a:ext cx="931452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72" y="1600200"/>
            <a:ext cx="476255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6918" y="1600200"/>
            <a:ext cx="476255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68" y="365125"/>
            <a:ext cx="93145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68" y="1681163"/>
            <a:ext cx="456867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68" y="2505075"/>
            <a:ext cx="456867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219" y="1681163"/>
            <a:ext cx="459117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219" y="2505075"/>
            <a:ext cx="459117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6624-D12E-4A87-AD49-068C750335FD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68" y="457200"/>
            <a:ext cx="348310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171" y="987425"/>
            <a:ext cx="546721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68" y="2057400"/>
            <a:ext cx="3483102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68" y="457200"/>
            <a:ext cx="348310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91171" y="987425"/>
            <a:ext cx="546721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68" y="2057400"/>
            <a:ext cx="3483102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image" Target="../media/image1.jpeg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539972" y="274638"/>
            <a:ext cx="9719501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539972" y="1600200"/>
            <a:ext cx="9719501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539972" y="6245225"/>
            <a:ext cx="2519871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689810" y="6245225"/>
            <a:ext cx="3419824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7739602" y="6245225"/>
            <a:ext cx="2519871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2051"/>
          <p:cNvGrpSpPr/>
          <p:nvPr/>
        </p:nvGrpSpPr>
        <p:grpSpPr bwMode="auto">
          <a:xfrm>
            <a:off x="924720" y="6513514"/>
            <a:ext cx="8605837" cy="300037"/>
            <a:chOff x="150297" y="4506158"/>
            <a:chExt cx="8605580" cy="225202"/>
          </a:xfrm>
        </p:grpSpPr>
        <p:pic>
          <p:nvPicPr>
            <p:cNvPr id="6158" name="B2_green" descr="F:\1-原创素材\1_mm1102\PPT\PPT_014\materaials\page_10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B1_red" descr="F:\1-原创素材\1_mm1102\PPT\PPT_014\materaials\page_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7" name="Picture 8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82" y="5249864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56" y="5848351"/>
            <a:ext cx="230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45" y="5884864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2904249" y="1001177"/>
            <a:ext cx="5384222" cy="4192436"/>
          </a:xfrm>
          <a:prstGeom prst="rect">
            <a:avLst/>
          </a:prstGeom>
        </p:spPr>
        <p:txBody>
          <a:bodyPr spcFirstLastPara="1" wrap="none" fromWordArt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4800" kern="10" dirty="0">
              <a:ln w="19050">
                <a:solidFill>
                  <a:srgbClr val="FF66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151" name="Picture 13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31" y="4344989"/>
            <a:ext cx="749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82" y="4124326"/>
            <a:ext cx="9366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994" y="1522413"/>
            <a:ext cx="374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31" y="150018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32" y="3141664"/>
            <a:ext cx="22145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051051" y="1989399"/>
            <a:ext cx="7047019" cy="110799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6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HỌC - </a:t>
            </a:r>
            <a:r>
              <a:rPr lang="en-US" sz="6600" b="1" dirty="0" err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66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7" name="Text Box 11"/>
          <p:cNvSpPr txBox="1">
            <a:spLocks noChangeArrowheads="1"/>
          </p:cNvSpPr>
          <p:nvPr/>
        </p:nvSpPr>
        <p:spPr bwMode="auto">
          <a:xfrm>
            <a:off x="1432719" y="4546600"/>
            <a:ext cx="7480300" cy="64516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bg1"/>
            </a:solidFill>
            <a:miter lim="800000"/>
          </a:ln>
        </p:spPr>
        <p:txBody>
          <a:bodyPr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Thạch Như Nguyện</a:t>
            </a:r>
            <a:endParaRPr lang="en-US" altLang="vi-VN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899615" y="3111679"/>
            <a:ext cx="937714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REPEAT 8[REPEAT 6[FD 50 RT 60 WAIT 30] RT 45]</a:t>
            </a:r>
            <a:endParaRPr lang="en-US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180530" y="1345626"/>
            <a:ext cx="909623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REPEAT 5[REPEAT 6[FD 50 RT 60 WAIT 30] RT 72]</a:t>
            </a:r>
            <a:endParaRPr lang="en-US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95400" y="2228653"/>
            <a:ext cx="3760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1295400" y="3634899"/>
            <a:ext cx="3549555" cy="337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371600" y="1868846"/>
            <a:ext cx="35688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616585" y="955040"/>
            <a:ext cx="9867265" cy="5252085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800">
              <a:latin typeface="Arial" panose="020B0604020202020204" pitchFamily="34" charset="0"/>
            </a:endParaRPr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1162685" y="4754245"/>
            <a:ext cx="896366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 ]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10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16"/>
          <p:cNvSpPr txBox="1">
            <a:spLocks noChangeArrowheads="1"/>
          </p:cNvSpPr>
          <p:nvPr/>
        </p:nvSpPr>
        <p:spPr bwMode="auto">
          <a:xfrm>
            <a:off x="1082651" y="137236"/>
            <a:ext cx="9043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49"/>
          <p:cNvSpPr>
            <a:spLocks noChangeArrowheads="1"/>
          </p:cNvSpPr>
          <p:nvPr/>
        </p:nvSpPr>
        <p:spPr bwMode="auto">
          <a:xfrm>
            <a:off x="2258989" y="1559070"/>
            <a:ext cx="80200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A24A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Repeat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1A24A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 Repeat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 </a:t>
            </a:r>
            <a:r>
              <a:rPr lang="en-US" altLang="en-US" sz="2800" b="1" dirty="0">
                <a:solidFill>
                  <a:srgbClr val="1A24A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 &lt;</a:t>
            </a:r>
            <a:r>
              <a:rPr lang="en-US" altLang="en-US" sz="2800" b="1" dirty="0" err="1">
                <a:solidFill>
                  <a:srgbClr val="1A24A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800" b="1" dirty="0">
                <a:solidFill>
                  <a:srgbClr val="1A24A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A24A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en-US" sz="2800" b="1" dirty="0">
                <a:solidFill>
                  <a:srgbClr val="1A24A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A24A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lặp</a:t>
            </a:r>
            <a:r>
              <a:rPr lang="en-US" altLang="en-US" sz="2800" b="1" dirty="0">
                <a:solidFill>
                  <a:srgbClr val="1A24A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 ]]</a:t>
            </a:r>
            <a:endParaRPr lang="en-US" altLang="en-US" sz="2800" b="1" dirty="0">
              <a:solidFill>
                <a:srgbClr val="1A24A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3" name="Rectangle 44"/>
          <p:cNvSpPr>
            <a:spLocks noChangeArrowheads="1"/>
          </p:cNvSpPr>
          <p:nvPr/>
        </p:nvSpPr>
        <p:spPr bwMode="auto">
          <a:xfrm>
            <a:off x="1162050" y="2465070"/>
            <a:ext cx="876109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Tham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10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1"/>
          <p:cNvGraphicFramePr>
            <a:graphicFrameLocks noChangeAspect="1"/>
          </p:cNvGraphicFramePr>
          <p:nvPr/>
        </p:nvGraphicFramePr>
        <p:xfrm>
          <a:off x="5497489" y="255649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" imgW="114300" imgH="215900" progId="Equation.3">
                  <p:embed/>
                </p:oleObj>
              </mc:Choice>
              <mc:Fallback>
                <p:oleObj name="Equation" r:id="rId1" imgW="114300" imgH="215900" progId="Equation.3">
                  <p:embed/>
                  <p:pic>
                    <p:nvPicPr>
                      <p:cNvPr id="0" name="Picture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489" y="255649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3378098" y="1612016"/>
            <a:ext cx="917748" cy="52322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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58839" y="967409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u="sng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b="1" u="sng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b="1" u="sng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10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5414955" y="1598885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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eft Brace 38"/>
          <p:cNvSpPr/>
          <p:nvPr/>
        </p:nvSpPr>
        <p:spPr>
          <a:xfrm rot="16200000">
            <a:off x="6392839" y="83170"/>
            <a:ext cx="342900" cy="432435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1162685" y="3569018"/>
            <a:ext cx="93211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n [&lt;</a:t>
            </a:r>
            <a:r>
              <a:rPr lang="en-US" altLang="en-US" sz="2800" b="1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b="1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800" b="1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&gt;] 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10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7820660" y="3944620"/>
            <a:ext cx="8001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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4"/>
          <p:cNvSpPr>
            <a:spLocks noChangeArrowheads="1"/>
          </p:cNvSpPr>
          <p:nvPr/>
        </p:nvSpPr>
        <p:spPr bwMode="auto">
          <a:xfrm>
            <a:off x="1162685" y="4161155"/>
            <a:ext cx="88093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Repeat </a:t>
            </a:r>
            <a:r>
              <a:rPr lang="en-US" altLang="en-US" sz="2800" b="1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   ).</a:t>
            </a:r>
            <a:endParaRPr lang="en-US" altLang="en-US" sz="2800" dirty="0">
              <a:solidFill>
                <a:srgbClr val="10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/>
      <p:bldP spid="35" grpId="0"/>
      <p:bldP spid="36" grpId="0"/>
      <p:bldP spid="37" grpId="0"/>
      <p:bldP spid="39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4CD68"/>
            </a:gs>
            <a:gs pos="0">
              <a:srgbClr val="0B6E38"/>
            </a:gs>
          </a:gsLst>
          <a:lin ang="5400000" scaled="0"/>
        </a:gradFill>
        <a:effectLst/>
      </p:bgPr>
    </p:bg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06260" y="410736"/>
            <a:ext cx="16002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u="sng" dirty="0" err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Chú</a:t>
            </a:r>
            <a:r>
              <a:rPr lang="en-US" sz="3200" b="1" u="sng" dirty="0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 ý:</a:t>
            </a:r>
            <a:endParaRPr lang="en-US" sz="3200" b="1" u="sng" dirty="0">
              <a:solidFill>
                <a:srgbClr val="FFFF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09930" y="1248410"/>
            <a:ext cx="9667240" cy="2399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Câu lệnh lặp có dạng 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Repeat n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]</a:t>
            </a:r>
            <a:r>
              <a:rPr lang="en-US" sz="28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. Trong đó:</a:t>
            </a:r>
            <a:endParaRPr lang="en-US" sz="2800" dirty="0">
              <a:solidFill>
                <a:schemeClr val="bg1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Số 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n</a:t>
            </a:r>
            <a:r>
              <a:rPr lang="en-US" sz="28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trong câu lệnh chỉ số lần lặp; giữa 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Repeat</a:t>
            </a:r>
            <a:r>
              <a:rPr lang="en-US" sz="2800" dirty="0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n</a:t>
            </a:r>
            <a:r>
              <a:rPr lang="en-US" sz="2800" dirty="0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phải có dấu cách.</a:t>
            </a:r>
            <a:endParaRPr lang="en-US" sz="2800" dirty="0">
              <a:solidFill>
                <a:srgbClr val="FFFF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Phần trong cặp ngoặc vuông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]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là nơi ghi các lệnh được lặp lại.</a:t>
            </a:r>
            <a:endParaRPr lang="en-US" sz="2800" dirty="0">
              <a:solidFill>
                <a:schemeClr val="bg1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709930" y="3830320"/>
            <a:ext cx="966787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Sử dụng câu lệnh lặp lồng nhau có thể cho ra nhiều hình giống nhau.</a:t>
            </a:r>
            <a:endParaRPr lang="en-US" sz="2800" dirty="0">
              <a:solidFill>
                <a:schemeClr val="bg1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7439" y="1274565"/>
            <a:ext cx="10605599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câu lệnh lặp lồng nhau có thể cho ra nhiều hình giống nhau.</a:t>
            </a:r>
            <a:endParaRPr lang="en-US" sz="2800" b="1" dirty="0">
              <a:solidFill>
                <a:srgbClr val="10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" y="2673985"/>
            <a:ext cx="2123440" cy="19589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70" y="2691130"/>
            <a:ext cx="2123440" cy="18370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45" y="2691130"/>
            <a:ext cx="2037715" cy="19418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595" y="2674620"/>
            <a:ext cx="2092325" cy="195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132406" y="53374"/>
            <a:ext cx="81534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Viết lệnh điều khiển Rùa thực hiện:</a:t>
            </a:r>
            <a:endParaRPr lang="en-US" sz="2800" b="1" dirty="0">
              <a:solidFill>
                <a:srgbClr val="10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2394" y="653083"/>
            <a:ext cx="10363678" cy="1815882"/>
          </a:xfrm>
          <a:prstGeom prst="rect">
            <a:avLst/>
          </a:prstGeom>
          <a:solidFill>
            <a:srgbClr val="00421D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 lại 4 lần, trong mỗi lần vẽ một hình vuông cạnh dài 50 bước, vẽ xong quay một góc 90 độ.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4870" y="1834139"/>
            <a:ext cx="20533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4[            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20219" y="1843775"/>
            <a:ext cx="433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4[FD 50 RT 90] </a:t>
            </a:r>
            <a:endParaRPr lang="vi-VN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30876" y="1840738"/>
            <a:ext cx="162148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RT 90]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-151944" y="2781366"/>
            <a:ext cx="81534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Viết lệnh điều khiển Rùa vẽ hình sau:</a:t>
            </a:r>
            <a:endParaRPr lang="en-US" sz="2800" b="1" dirty="0">
              <a:solidFill>
                <a:srgbClr val="10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1812" y="3995030"/>
            <a:ext cx="7180817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…………………………………………………..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465" y="3404870"/>
            <a:ext cx="3060065" cy="2854325"/>
          </a:xfrm>
          <a:prstGeom prst="rect">
            <a:avLst/>
          </a:prstGeom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84513" y="4047342"/>
            <a:ext cx="28670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6[  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96186" y="4047342"/>
            <a:ext cx="433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4[FD 50 RT 90]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588829" y="4047505"/>
            <a:ext cx="20680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60]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35690" y="364464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352894" y="480947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78985" y="573593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01340" y="555472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57170" y="416788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92837" y="330458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  <p:bldP spid="17" grpId="0"/>
      <p:bldP spid="18" grpId="0"/>
      <p:bldP spid="19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bvf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" y="7620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V-Ve-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81" y="1"/>
            <a:ext cx="8305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190081" y="2743201"/>
            <a:ext cx="5486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dirty="0">
              <a:solidFill>
                <a:srgbClr val="10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2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32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srgbClr val="10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75481" y="2133600"/>
            <a:ext cx="9296400" cy="4267200"/>
          </a:xfrm>
          <a:prstGeom prst="cloud">
            <a:avLst/>
          </a:prstGeom>
          <a:solidFill>
            <a:schemeClr val="bg1"/>
          </a:solidFill>
          <a:ln>
            <a:solidFill>
              <a:srgbClr val="E22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50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27881" y="1752600"/>
            <a:ext cx="8153400" cy="40084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508" name="Group 9"/>
          <p:cNvGrpSpPr/>
          <p:nvPr/>
        </p:nvGrpSpPr>
        <p:grpSpPr bwMode="auto">
          <a:xfrm>
            <a:off x="1894681" y="2895601"/>
            <a:ext cx="6781800" cy="906463"/>
            <a:chOff x="990600" y="1219200"/>
            <a:chExt cx="6781800" cy="907197"/>
          </a:xfrm>
        </p:grpSpPr>
        <p:pic>
          <p:nvPicPr>
            <p:cNvPr id="21520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219200"/>
              <a:ext cx="404519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1" name="Rectangle 8"/>
            <p:cNvSpPr>
              <a:spLocks noChangeArrowheads="1"/>
            </p:cNvSpPr>
            <p:nvPr/>
          </p:nvSpPr>
          <p:spPr bwMode="auto">
            <a:xfrm>
              <a:off x="990600" y="1295400"/>
              <a:ext cx="6781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Máy tính có bốn bộ phận chính: thân máy, màn hình, bàn phím và chuột.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509" name="Group 11"/>
          <p:cNvGrpSpPr/>
          <p:nvPr/>
        </p:nvGrpSpPr>
        <p:grpSpPr bwMode="auto">
          <a:xfrm>
            <a:off x="1361281" y="3886201"/>
            <a:ext cx="7239000" cy="538163"/>
            <a:chOff x="914400" y="228600"/>
            <a:chExt cx="6553200" cy="538239"/>
          </a:xfrm>
        </p:grpSpPr>
        <p:pic>
          <p:nvPicPr>
            <p:cNvPr id="2151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28600"/>
              <a:ext cx="381000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Rectangle 10"/>
            <p:cNvSpPr>
              <a:spLocks noChangeArrowheads="1"/>
            </p:cNvSpPr>
            <p:nvPr/>
          </p:nvSpPr>
          <p:spPr bwMode="auto">
            <a:xfrm>
              <a:off x="1143000" y="304800"/>
              <a:ext cx="6324600" cy="46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Thư mục là nơi lưu trữ thông tin</a:t>
              </a: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21510" name="Group 13"/>
          <p:cNvGrpSpPr/>
          <p:nvPr/>
        </p:nvGrpSpPr>
        <p:grpSpPr bwMode="auto">
          <a:xfrm>
            <a:off x="1589881" y="4724403"/>
            <a:ext cx="6934200" cy="830997"/>
            <a:chOff x="685800" y="5258234"/>
            <a:chExt cx="6477000" cy="831856"/>
          </a:xfrm>
        </p:grpSpPr>
        <p:pic>
          <p:nvPicPr>
            <p:cNvPr id="215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334494"/>
              <a:ext cx="381000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Rectangle 12"/>
            <p:cNvSpPr>
              <a:spLocks noChangeArrowheads="1"/>
            </p:cNvSpPr>
            <p:nvPr/>
          </p:nvSpPr>
          <p:spPr bwMode="auto">
            <a:xfrm>
              <a:off x="1066800" y="5258234"/>
              <a:ext cx="6096000" cy="83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các thư mục khoa học và hợp lí sẽ giúp các em tìm kiếm thông tin trở nên dễ dàng và nhanh chóng.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511" name="TextBox 3"/>
          <p:cNvSpPr txBox="1">
            <a:spLocks noChangeArrowheads="1"/>
          </p:cNvSpPr>
          <p:nvPr/>
        </p:nvSpPr>
        <p:spPr bwMode="auto">
          <a:xfrm>
            <a:off x="2428081" y="152401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KHÁM PHÁ MÁY TÍNH</a:t>
            </a:r>
            <a:endParaRPr lang="en-US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2" name="TextBox 4"/>
          <p:cNvSpPr txBox="1">
            <a:spLocks noChangeArrowheads="1"/>
          </p:cNvSpPr>
          <p:nvPr/>
        </p:nvSpPr>
        <p:spPr bwMode="auto">
          <a:xfrm>
            <a:off x="2885281" y="617539"/>
            <a:ext cx="571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ĐÃ BIẾT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6481" y="1371601"/>
            <a:ext cx="377699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4" name="Picture 4" descr="C:\Users\Intel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9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WordArt 5"/>
          <p:cNvSpPr>
            <a:spLocks noChangeArrowheads="1" noChangeShapeType="1" noTextEdit="1"/>
          </p:cNvSpPr>
          <p:nvPr/>
        </p:nvSpPr>
        <p:spPr bwMode="auto">
          <a:xfrm>
            <a:off x="1782445" y="906145"/>
            <a:ext cx="725043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600" b="1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  <a:r>
              <a:rPr lang="en-US" altLang="pt-BR" sz="3600" b="1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dồi dào sức khỏe, </a:t>
            </a:r>
            <a:endParaRPr lang="en-US" altLang="pt-BR" sz="3600" b="1" kern="10">
              <a:gradFill rotWithShape="1">
                <a:gsLst>
                  <a:gs pos="0">
                    <a:schemeClr val="tx1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pt-BR" sz="3600" b="1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 và </a:t>
            </a:r>
            <a:r>
              <a:rPr lang="pt-BR" sz="3600" b="1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pt-BR" sz="3600" b="1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tốt</a:t>
            </a:r>
            <a:endParaRPr lang="en-US" altLang="pt-BR" sz="3600" b="1" kern="10">
              <a:gradFill rotWithShape="1">
                <a:gsLst>
                  <a:gs pos="0">
                    <a:schemeClr val="tx1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99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44"/>
          <p:cNvSpPr>
            <a:spLocks noChangeArrowheads="1"/>
          </p:cNvSpPr>
          <p:nvPr/>
        </p:nvSpPr>
        <p:spPr bwMode="auto">
          <a:xfrm>
            <a:off x="1585089" y="3499328"/>
            <a:ext cx="83629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    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Repeat</a:t>
            </a:r>
            <a:r>
              <a:rPr lang="en-US" altLang="en-US" sz="32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32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en-US" sz="32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phải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dấu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32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641320" y="615127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200">
              <a:latin typeface="Arial" panose="020B0604020202020204" pitchFamily="34" charset="0"/>
            </a:endParaRPr>
          </a:p>
        </p:txBody>
      </p:sp>
      <p:sp>
        <p:nvSpPr>
          <p:cNvPr id="34" name="Rectangle 49"/>
          <p:cNvSpPr>
            <a:spLocks noChangeArrowheads="1"/>
          </p:cNvSpPr>
          <p:nvPr/>
        </p:nvSpPr>
        <p:spPr bwMode="auto">
          <a:xfrm>
            <a:off x="1279495" y="2534762"/>
            <a:ext cx="807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 ]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641320" y="746891"/>
            <a:ext cx="9043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lại câu lệnh lặp</a:t>
            </a:r>
            <a:endParaRPr lang="en-US" alt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49"/>
          <p:cNvSpPr>
            <a:spLocks noChangeArrowheads="1"/>
          </p:cNvSpPr>
          <p:nvPr/>
        </p:nvSpPr>
        <p:spPr bwMode="auto">
          <a:xfrm>
            <a:off x="3328464" y="1653136"/>
            <a:ext cx="55227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Repeat</a:t>
            </a:r>
            <a:r>
              <a:rPr lang="en-US" altLang="en-US" sz="32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n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 </a:t>
            </a:r>
            <a:r>
              <a:rPr lang="en-US" altLang="en-US" sz="32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</a:t>
            </a:r>
            <a:r>
              <a:rPr lang="en-US" altLang="en-US" sz="3200" b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32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en-US" sz="32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lặp</a:t>
            </a:r>
            <a:r>
              <a:rPr lang="en-US" altLang="en-US" sz="32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 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]</a:t>
            </a:r>
            <a:endParaRPr lang="en-US" alt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5163314" y="1670188"/>
            <a:ext cx="56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endParaRPr lang="en-US" altLang="en-US" sz="32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1269970" y="3499328"/>
            <a:ext cx="5850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32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1"/>
          <p:cNvGraphicFramePr>
            <a:graphicFrameLocks noChangeAspect="1"/>
          </p:cNvGraphicFramePr>
          <p:nvPr/>
        </p:nvGraphicFramePr>
        <p:xfrm>
          <a:off x="5156170" y="302177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" imgW="114300" imgH="215900" progId="Equation.3">
                  <p:embed/>
                </p:oleObj>
              </mc:Choice>
              <mc:Fallback>
                <p:oleObj name="Equation" r:id="rId1" imgW="114300" imgH="215900" progId="Equation.3">
                  <p:embed/>
                  <p:pic>
                    <p:nvPicPr>
                      <p:cNvPr id="0" name="Picture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170" y="3021777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4741857" y="1618839"/>
            <a:ext cx="3268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</a:t>
            </a:r>
            <a:endParaRPr lang="en-US" alt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1126793" y="1664435"/>
          <a:ext cx="8839200" cy="307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3486150"/>
                <a:gridCol w="3371850"/>
              </a:tblGrid>
              <a:tr h="106654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4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8" marB="45698" anchor="ctr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4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ùng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aseline="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Repeat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8" marB="45698" anchor="ctr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aseline="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Repeat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8" marB="45698" anchor="ctr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1618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180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 </a:t>
                      </a:r>
                      <a:r>
                        <a:rPr lang="en-US" sz="18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endParaRPr lang="en-US" sz="18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</a:txBody>
                  <a:tcPr marT="45698" marB="45698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</a:txBody>
                  <a:tcPr marT="45698" marB="45698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</a:txBody>
                  <a:tcPr marT="45698" marB="45698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3" name="AutoShape 2"/>
          <p:cNvSpPr>
            <a:spLocks noChangeArrowheads="1"/>
          </p:cNvSpPr>
          <p:nvPr/>
        </p:nvSpPr>
        <p:spPr bwMode="auto">
          <a:xfrm>
            <a:off x="955343" y="627797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2" t="37674" r="55469" b="47244"/>
          <a:stretch>
            <a:fillRect/>
          </a:stretch>
        </p:blipFill>
        <p:spPr bwMode="auto">
          <a:xfrm>
            <a:off x="1564944" y="3099535"/>
            <a:ext cx="103822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Rectangle 49"/>
          <p:cNvSpPr>
            <a:spLocks noChangeArrowheads="1"/>
          </p:cNvSpPr>
          <p:nvPr/>
        </p:nvSpPr>
        <p:spPr bwMode="auto">
          <a:xfrm>
            <a:off x="3698543" y="2859822"/>
            <a:ext cx="23622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FD 80 RT 72</a:t>
            </a:r>
            <a:endParaRPr lang="en-US" alt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FD 80 RT 72</a:t>
            </a:r>
            <a:endParaRPr lang="en-US" alt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FD 80 RT 72</a:t>
            </a:r>
            <a:endParaRPr lang="en-US" alt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FD 80 RT 72</a:t>
            </a:r>
            <a:endParaRPr lang="en-US" alt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FD 80 RT 72</a:t>
            </a:r>
            <a:endParaRPr lang="en-US" alt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6" name="Rectangle 49"/>
          <p:cNvSpPr>
            <a:spLocks noChangeArrowheads="1"/>
          </p:cNvSpPr>
          <p:nvPr/>
        </p:nvSpPr>
        <p:spPr bwMode="auto">
          <a:xfrm>
            <a:off x="6746543" y="3386873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Repeat 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5[FD 80 RT 7</a:t>
            </a:r>
            <a:r>
              <a:rPr lang="vi-V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]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26"/>
          <p:cNvSpPr/>
          <p:nvPr/>
        </p:nvSpPr>
        <p:spPr>
          <a:xfrm>
            <a:off x="245481" y="3912875"/>
            <a:ext cx="2878500" cy="412800"/>
          </a:xfrm>
          <a:prstGeom prst="ellipse">
            <a:avLst/>
          </a:prstGeom>
          <a:solidFill>
            <a:srgbClr val="171717">
              <a:alpha val="11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87" y="2294070"/>
            <a:ext cx="1581371" cy="13717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60" y="1680869"/>
            <a:ext cx="1995494" cy="19789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739219" y="4288749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VNI-Ariston" pitchFamily="2" charset="0"/>
              </a:rPr>
              <a:t>Hình 2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59655" y="4288084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VNI-Ariston" pitchFamily="2" charset="0"/>
              </a:rPr>
              <a:t>Hình 3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49620" y="4288749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VNI-Ariston" pitchFamily="2" charset="0"/>
              </a:rPr>
              <a:t>Hình 1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59" y="2067138"/>
            <a:ext cx="1781424" cy="1581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37230" y="993817"/>
            <a:ext cx="8816453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+mn-cs"/>
              </a:rPr>
              <a:t>                      </a:t>
            </a:r>
            <a:r>
              <a:rPr lang="en-US" sz="48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+mn-cs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+mn-cs"/>
              </a:rPr>
              <a:t> 2: </a:t>
            </a:r>
            <a:endParaRPr lang="en-US" sz="4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+mn-cs"/>
              </a:rPr>
              <a:t>CÂU LỆNH LẶP LỒNG NHAU </a:t>
            </a:r>
            <a:endParaRPr lang="en-US" sz="4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>
            <a:off x="1255713" y="1371600"/>
            <a:ext cx="7550150" cy="2190750"/>
            <a:chOff x="1336675" y="443345"/>
            <a:chExt cx="7532555" cy="3022600"/>
          </a:xfrm>
        </p:grpSpPr>
        <p:pic>
          <p:nvPicPr>
            <p:cNvPr id="9" name="Picture 5" descr="Cover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544945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3864421" y="443345"/>
              <a:ext cx="5004809" cy="1855176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lặp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lồng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 bwMode="auto">
          <a:xfrm>
            <a:off x="1374775" y="3276600"/>
            <a:ext cx="7431088" cy="2324100"/>
            <a:chOff x="1462426" y="3337719"/>
            <a:chExt cx="7430655" cy="3098800"/>
          </a:xfrm>
        </p:grpSpPr>
        <p:pic>
          <p:nvPicPr>
            <p:cNvPr id="12" name="Picture 7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26" y="3337719"/>
              <a:ext cx="7430655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3864174" y="4453203"/>
              <a:ext cx="5028907" cy="19134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lặp</a:t>
              </a:r>
              <a:r>
                <a:rPr lang="en-US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lồng</a:t>
              </a:r>
              <a:r>
                <a:rPr lang="en-US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2524126"/>
            <a:ext cx="315118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4005" y="2107565"/>
            <a:ext cx="9996170" cy="3061335"/>
          </a:xfrm>
          <a:prstGeom prst="rect">
            <a:avLst/>
          </a:prstGeom>
          <a:solidFill>
            <a:srgbClr val="00421D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6[FD 50 RT 60 WAIT 30] RT 72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AutoNum type="alphaLcParenR"/>
            </a:pP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đa giác sáu cạnh.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đa giác sáu cạnh, vẽ xong quay một góc 360/5 độ.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67249" y="4673842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03435" y="4596765"/>
            <a:ext cx="444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2755295" y="1087586"/>
            <a:ext cx="603993" cy="3575328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6749784" y="2393468"/>
            <a:ext cx="426574" cy="786144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3500" y="2843675"/>
            <a:ext cx="400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3952" y="2843675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72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Brace 17"/>
          <p:cNvSpPr/>
          <p:nvPr/>
        </p:nvSpPr>
        <p:spPr>
          <a:xfrm rot="16200000" flipV="1">
            <a:off x="4808980" y="1353940"/>
            <a:ext cx="373780" cy="1281965"/>
          </a:xfrm>
          <a:prstGeom prst="rightBrace">
            <a:avLst>
              <a:gd name="adj1" fmla="val 96682"/>
              <a:gd name="adj2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6641" y="1365309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44782" y="4150472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3580" y="68412"/>
            <a:ext cx="952997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Đánh dấu X vào        đặt cuối câu trả lời đúng.</a:t>
            </a:r>
            <a:endParaRPr lang="en-US" sz="2800" b="1" dirty="0">
              <a:solidFill>
                <a:srgbClr val="10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2424" y="622905"/>
            <a:ext cx="99379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thực hiện công việc nào dưới đây khi nhận được các </a:t>
            </a:r>
            <a:r>
              <a:rPr 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10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7"/>
          <p:cNvSpPr/>
          <p:nvPr/>
        </p:nvSpPr>
        <p:spPr>
          <a:xfrm>
            <a:off x="3217599" y="76549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3" grpId="0"/>
      <p:bldP spid="14" grpId="0" animBg="1"/>
      <p:bldP spid="15" grpId="0" animBg="1"/>
      <p:bldP spid="16" grpId="0"/>
      <p:bldP spid="17" grpId="0"/>
      <p:bldP spid="18" grpId="0" bldLvl="0" animBg="1"/>
      <p:bldP spid="18" grpId="1" bldLvl="0" animBg="1"/>
      <p:bldP spid="19" grpId="0"/>
      <p:bldP spid="19" grpId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32"/>
          <p:cNvSpPr/>
          <p:nvPr/>
        </p:nvSpPr>
        <p:spPr>
          <a:xfrm>
            <a:off x="286424" y="6715020"/>
            <a:ext cx="2878500" cy="412800"/>
          </a:xfrm>
          <a:prstGeom prst="ellipse">
            <a:avLst/>
          </a:prstGeom>
          <a:solidFill>
            <a:srgbClr val="171717">
              <a:alpha val="11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8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83768" y="392968"/>
            <a:ext cx="999746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thực hiện công việc nào dưới đây khi nhận được các lệnh sau.</a:t>
            </a:r>
            <a:endParaRPr lang="en-US" sz="2800" dirty="0">
              <a:solidFill>
                <a:srgbClr val="10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9412" y="1319771"/>
            <a:ext cx="9446171" cy="4001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REPEAT 5[REPEAT 6[FD 50 RT 60 WAIT 30] RT 72]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algn="just">
              <a:spcBef>
                <a:spcPts val="600"/>
              </a:spcBef>
            </a:pPr>
            <a:r>
              <a:rPr 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giác sáu cạnh.</a:t>
            </a:r>
            <a:endParaRPr lang="en-US" sz="2800" dirty="0">
              <a:solidFill>
                <a:srgbClr val="10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algn="just">
              <a:spcBef>
                <a:spcPts val="600"/>
              </a:spcBef>
            </a:pPr>
            <a:r>
              <a:rPr 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đa giác sáu cạnh, vẽ xong quay một góc 72 độ.</a:t>
            </a:r>
            <a:endParaRPr lang="en-US" sz="2800" dirty="0">
              <a:solidFill>
                <a:srgbClr val="10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algn="just">
              <a:spcBef>
                <a:spcPts val="600"/>
              </a:spcBef>
            </a:pPr>
            <a:r>
              <a:rPr 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10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5 lần, mỗi lần vẽ một hình đa giác sáu cạnh, vẽ xong quay một góc 72 độ.</a:t>
            </a:r>
            <a:endParaRPr lang="en-US" sz="2800" dirty="0">
              <a:solidFill>
                <a:srgbClr val="10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226802" y="3425643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404664" y="3833285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57695" y="4946303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7695" y="48611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ight Brace 32"/>
          <p:cNvSpPr/>
          <p:nvPr/>
        </p:nvSpPr>
        <p:spPr>
          <a:xfrm rot="5400000">
            <a:off x="1585006" y="1111349"/>
            <a:ext cx="266830" cy="1586282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ight Brace 33"/>
          <p:cNvSpPr/>
          <p:nvPr/>
        </p:nvSpPr>
        <p:spPr>
          <a:xfrm rot="5400000">
            <a:off x="5108742" y="-646467"/>
            <a:ext cx="236120" cy="5159438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ight Brace 34"/>
          <p:cNvSpPr/>
          <p:nvPr/>
        </p:nvSpPr>
        <p:spPr>
          <a:xfrm rot="5400000">
            <a:off x="8339625" y="1507458"/>
            <a:ext cx="149651" cy="831299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3484" y="2132580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75957" y="2132580"/>
            <a:ext cx="400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3620" y="2140587"/>
            <a:ext cx="23615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72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360/5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0600" y="192958"/>
            <a:ext cx="81534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Đánh dấu X vào        đặt cuối câu trả lời đúng.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7958" y="738736"/>
            <a:ext cx="9674908" cy="523220"/>
          </a:xfrm>
          <a:prstGeom prst="rect">
            <a:avLst/>
          </a:prstGeom>
          <a:solidFill>
            <a:srgbClr val="00421D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thực hiện công việc nào dưới đây khi nhận được các lệnh sau.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005" y="1574165"/>
            <a:ext cx="10267950" cy="3999865"/>
          </a:xfrm>
          <a:prstGeom prst="rect">
            <a:avLst/>
          </a:prstGeom>
          <a:solidFill>
            <a:srgbClr val="00421D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8[REPEAT 6[FD 50 RT 60 WAIT 30] RT 45]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đa giác sáu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đa giác sáu cạnh, vẽ xong quay một góc 360/8 độ.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3230" algn="just"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lần, mỗi lần vẽ một hình đa giác sáu cạnh,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một góc 45 độ.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44412" y="3605767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384062" y="4085867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45485" y="5153025"/>
            <a:ext cx="412750" cy="3695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3964" y="507594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1146940" y="1472669"/>
            <a:ext cx="143491" cy="1438591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572170" y="-424809"/>
            <a:ext cx="248842" cy="5209926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7758085" y="1738136"/>
            <a:ext cx="312081" cy="898799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954" y="2368217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3842" y="2355451"/>
            <a:ext cx="400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2518" y="2353101"/>
            <a:ext cx="23615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45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360/8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13833" y="201671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animBg="1"/>
      <p:bldP spid="12" grpId="0" animBg="1"/>
      <p:bldP spid="13" grpId="0" bldLvl="0" animBg="1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3126</Words>
  <Application>WPS Presentation</Application>
  <PresentationFormat>Custom</PresentationFormat>
  <Paragraphs>211</Paragraphs>
  <Slides>16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40" baseType="lpstr">
      <vt:lpstr>Arial</vt:lpstr>
      <vt:lpstr>SimSun</vt:lpstr>
      <vt:lpstr>Wingdings</vt:lpstr>
      <vt:lpstr>Aldrich</vt:lpstr>
      <vt:lpstr>Segoe Print</vt:lpstr>
      <vt:lpstr>Abril Fatface</vt:lpstr>
      <vt:lpstr>Oswald</vt:lpstr>
      <vt:lpstr>Griffy</vt:lpstr>
      <vt:lpstr>Wide Latin</vt:lpstr>
      <vt:lpstr>Arial</vt:lpstr>
      <vt:lpstr>Times New Roman</vt:lpstr>
      <vt:lpstr>Times New Roman</vt:lpstr>
      <vt:lpstr>Wingdings 3</vt:lpstr>
      <vt:lpstr>Trebuchet MS</vt:lpstr>
      <vt:lpstr>Calibri</vt:lpstr>
      <vt:lpstr>Calibri</vt:lpstr>
      <vt:lpstr>VNI-Ariston</vt:lpstr>
      <vt:lpstr>Microsoft YaHei</vt:lpstr>
      <vt:lpstr>Arial Unicode MS</vt:lpstr>
      <vt:lpstr>Impact</vt:lpstr>
      <vt:lpstr>UTM Avo</vt:lpstr>
      <vt:lpstr>Default Design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16</cp:revision>
  <dcterms:created xsi:type="dcterms:W3CDTF">2022-04-11T13:05:00Z</dcterms:created>
  <dcterms:modified xsi:type="dcterms:W3CDTF">2022-04-12T04:51:03Z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7BFDC79F04F5442995EEEB7E5152AB0F</vt:lpwstr>
  </property>
  <property fmtid="{D5CDD505-2E9C-101B-9397-08002B2CF9AE}" pid="3" name="KSOProductBuildVer">
    <vt:lpwstr>1033-11.2.0.11074</vt:lpwstr>
  </property>
</Properties>
</file>