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sldIdLst>
    <p:sldId id="292" r:id="rId3"/>
    <p:sldId id="308" r:id="rId4"/>
    <p:sldId id="265" r:id="rId5"/>
    <p:sldId id="293" r:id="rId6"/>
    <p:sldId id="294" r:id="rId7"/>
    <p:sldId id="302" r:id="rId8"/>
    <p:sldId id="303" r:id="rId9"/>
    <p:sldId id="291" r:id="rId10"/>
    <p:sldId id="304" r:id="rId11"/>
    <p:sldId id="307" r:id="rId12"/>
    <p:sldId id="299" r:id="rId13"/>
    <p:sldId id="275" r:id="rId14"/>
    <p:sldId id="300" r:id="rId15"/>
    <p:sldId id="305" r:id="rId16"/>
    <p:sldId id="306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8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077200" cy="584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7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 7. CÁC THÀNH TỰU VĂN HÓA CHỦ YẾU CỦA TRUNG QUỐC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THẾ KỈ VII ĐẾN GIỮA THẾ KỈ XIX</a:t>
            </a:r>
            <a:endParaRPr lang="vi-VN" sz="2400" b="1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Môn học/Hoạt động giáo dục: Lịch sử 7</a:t>
            </a:r>
          </a:p>
          <a:p>
            <a:pPr algn="ctr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Ngày soạn: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19/10/2025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28/10/2025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Tiết theo ppct: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Tuần dạy: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</a:p>
          <a:p>
            <a:pPr>
              <a:spcAft>
                <a:spcPts val="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vi-V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Tôn Thị Thanh Thủy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56555"/>
              </p:ext>
            </p:extLst>
          </p:nvPr>
        </p:nvGraphicFramePr>
        <p:xfrm>
          <a:off x="228600" y="1676400"/>
          <a:ext cx="8763000" cy="94721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81200"/>
                <a:gridCol w="6781800"/>
              </a:tblGrid>
              <a:tr h="94721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" y="609600"/>
            <a:ext cx="8991600" cy="76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itchFamily="18" charset="0"/>
              </a:rPr>
              <a:t>3.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4219"/>
            <a:ext cx="449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858982"/>
            <a:ext cx="405332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11" y="152400"/>
            <a:ext cx="8915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itchFamily="18" charset="0"/>
              </a:rPr>
              <a:t>3.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4944"/>
              </p:ext>
            </p:extLst>
          </p:nvPr>
        </p:nvGraphicFramePr>
        <p:xfrm>
          <a:off x="187411" y="1066800"/>
          <a:ext cx="8763000" cy="551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4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140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54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2595" algn="l"/>
                        </a:tabLst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bích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),...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467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915400" cy="762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ỷ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08951"/>
              </p:ext>
            </p:extLst>
          </p:nvPr>
        </p:nvGraphicFramePr>
        <p:xfrm>
          <a:off x="152400" y="1069914"/>
          <a:ext cx="8915400" cy="5833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6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140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tựu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hóa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giáo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0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 học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 học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sộ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Kiến trúc - Điêu khắc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Cấm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xảo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04584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" y="1219200"/>
            <a:ext cx="78486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spcBef>
                <a:spcPts val="600"/>
              </a:spcBef>
              <a:spcAft>
                <a:spcPts val="600"/>
              </a:spcAft>
              <a:tabLst>
                <a:tab pos="442595" algn="l"/>
              </a:tabLst>
            </a:pP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kê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tựu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mẫu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11170"/>
              </p:ext>
            </p:extLst>
          </p:nvPr>
        </p:nvGraphicFramePr>
        <p:xfrm>
          <a:off x="429491" y="4038600"/>
          <a:ext cx="8416635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805545">
                  <a:extLst>
                    <a:ext uri="{9D8B030D-6E8A-4147-A177-3AD203B41FA5}">
                      <a16:colId xmlns:a16="http://schemas.microsoft.com/office/drawing/2014/main" xmlns="" val="4201014595"/>
                    </a:ext>
                  </a:extLst>
                </a:gridCol>
                <a:gridCol w="2805545">
                  <a:extLst>
                    <a:ext uri="{9D8B030D-6E8A-4147-A177-3AD203B41FA5}">
                      <a16:colId xmlns:a16="http://schemas.microsoft.com/office/drawing/2014/main" xmlns="" val="537786918"/>
                    </a:ext>
                  </a:extLst>
                </a:gridCol>
                <a:gridCol w="2805545">
                  <a:extLst>
                    <a:ext uri="{9D8B030D-6E8A-4147-A177-3AD203B41FA5}">
                      <a16:colId xmlns:a16="http://schemas.microsoft.com/office/drawing/2014/main" xmlns="" val="25563106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tựu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Nhận xét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57011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157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8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8316" y="4419600"/>
            <a:ext cx="6921767" cy="6463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981200" y="152400"/>
            <a:ext cx="6096000" cy="3276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ACD1">
                <a:shade val="30000"/>
                <a:satMod val="115000"/>
              </a:srgbClr>
            </a:gs>
            <a:gs pos="50000">
              <a:srgbClr val="43ACD1">
                <a:shade val="67500"/>
                <a:satMod val="115000"/>
              </a:srgbClr>
            </a:gs>
            <a:gs pos="100000">
              <a:srgbClr val="43ACD1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CE3A617-C20A-4477-960D-1728A7D9DA44}"/>
              </a:ext>
            </a:extLst>
          </p:cNvPr>
          <p:cNvSpPr/>
          <p:nvPr/>
        </p:nvSpPr>
        <p:spPr>
          <a:xfrm>
            <a:off x="-29337" y="5090327"/>
            <a:ext cx="9164322" cy="1767675"/>
          </a:xfrm>
          <a:custGeom>
            <a:avLst/>
            <a:gdLst>
              <a:gd name="connsiteX0" fmla="*/ 0 w 12219096"/>
              <a:gd name="connsiteY0" fmla="*/ 0 h 1154358"/>
              <a:gd name="connsiteX1" fmla="*/ 12219096 w 12219096"/>
              <a:gd name="connsiteY1" fmla="*/ 0 h 1154358"/>
              <a:gd name="connsiteX2" fmla="*/ 12219096 w 12219096"/>
              <a:gd name="connsiteY2" fmla="*/ 1154358 h 1154358"/>
              <a:gd name="connsiteX3" fmla="*/ 0 w 12219096"/>
              <a:gd name="connsiteY3" fmla="*/ 1154358 h 1154358"/>
              <a:gd name="connsiteX4" fmla="*/ 0 w 12219096"/>
              <a:gd name="connsiteY4" fmla="*/ 0 h 1154358"/>
              <a:gd name="connsiteX0" fmla="*/ 0 w 12219096"/>
              <a:gd name="connsiteY0" fmla="*/ 217242 h 1371600"/>
              <a:gd name="connsiteX1" fmla="*/ 5641263 w 12219096"/>
              <a:gd name="connsiteY1" fmla="*/ 0 h 1371600"/>
              <a:gd name="connsiteX2" fmla="*/ 12219096 w 12219096"/>
              <a:gd name="connsiteY2" fmla="*/ 217242 h 1371600"/>
              <a:gd name="connsiteX3" fmla="*/ 12219096 w 12219096"/>
              <a:gd name="connsiteY3" fmla="*/ 1371600 h 1371600"/>
              <a:gd name="connsiteX4" fmla="*/ 0 w 12219096"/>
              <a:gd name="connsiteY4" fmla="*/ 1371600 h 1371600"/>
              <a:gd name="connsiteX5" fmla="*/ 0 w 12219096"/>
              <a:gd name="connsiteY5" fmla="*/ 217242 h 1371600"/>
              <a:gd name="connsiteX0" fmla="*/ 0 w 12219096"/>
              <a:gd name="connsiteY0" fmla="*/ 566926 h 1721284"/>
              <a:gd name="connsiteX1" fmla="*/ 1034539 w 12219096"/>
              <a:gd name="connsiteY1" fmla="*/ 2443 h 1721284"/>
              <a:gd name="connsiteX2" fmla="*/ 5641263 w 12219096"/>
              <a:gd name="connsiteY2" fmla="*/ 349684 h 1721284"/>
              <a:gd name="connsiteX3" fmla="*/ 12219096 w 12219096"/>
              <a:gd name="connsiteY3" fmla="*/ 566926 h 1721284"/>
              <a:gd name="connsiteX4" fmla="*/ 12219096 w 12219096"/>
              <a:gd name="connsiteY4" fmla="*/ 1721284 h 1721284"/>
              <a:gd name="connsiteX5" fmla="*/ 0 w 12219096"/>
              <a:gd name="connsiteY5" fmla="*/ 1721284 h 1721284"/>
              <a:gd name="connsiteX6" fmla="*/ 0 w 12219096"/>
              <a:gd name="connsiteY6" fmla="*/ 566926 h 1721284"/>
              <a:gd name="connsiteX0" fmla="*/ 0 w 12219096"/>
              <a:gd name="connsiteY0" fmla="*/ 590023 h 1744381"/>
              <a:gd name="connsiteX1" fmla="*/ 1034539 w 12219096"/>
              <a:gd name="connsiteY1" fmla="*/ 25540 h 1744381"/>
              <a:gd name="connsiteX2" fmla="*/ 3326326 w 12219096"/>
              <a:gd name="connsiteY2" fmla="*/ 71839 h 1744381"/>
              <a:gd name="connsiteX3" fmla="*/ 5641263 w 12219096"/>
              <a:gd name="connsiteY3" fmla="*/ 372781 h 1744381"/>
              <a:gd name="connsiteX4" fmla="*/ 12219096 w 12219096"/>
              <a:gd name="connsiteY4" fmla="*/ 590023 h 1744381"/>
              <a:gd name="connsiteX5" fmla="*/ 12219096 w 12219096"/>
              <a:gd name="connsiteY5" fmla="*/ 1744381 h 1744381"/>
              <a:gd name="connsiteX6" fmla="*/ 0 w 12219096"/>
              <a:gd name="connsiteY6" fmla="*/ 1744381 h 1744381"/>
              <a:gd name="connsiteX7" fmla="*/ 0 w 12219096"/>
              <a:gd name="connsiteY7" fmla="*/ 590023 h 1744381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9096" h="1767675">
                <a:moveTo>
                  <a:pt x="0" y="613317"/>
                </a:moveTo>
                <a:cubicBezTo>
                  <a:pt x="155061" y="415583"/>
                  <a:pt x="476292" y="247087"/>
                  <a:pt x="1034539" y="48834"/>
                </a:cubicBezTo>
                <a:cubicBezTo>
                  <a:pt x="1604360" y="-6664"/>
                  <a:pt x="2419643" y="-20613"/>
                  <a:pt x="3187430" y="37260"/>
                </a:cubicBezTo>
                <a:cubicBezTo>
                  <a:pt x="3955217" y="95133"/>
                  <a:pt x="4174568" y="340577"/>
                  <a:pt x="5641263" y="396075"/>
                </a:cubicBezTo>
                <a:lnTo>
                  <a:pt x="12219096" y="613317"/>
                </a:lnTo>
                <a:lnTo>
                  <a:pt x="12219096" y="1767675"/>
                </a:lnTo>
                <a:lnTo>
                  <a:pt x="0" y="1767675"/>
                </a:lnTo>
                <a:lnTo>
                  <a:pt x="0" y="613317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FD97F5E-3F30-446F-A547-4BAE9DDD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04" y="2443687"/>
            <a:ext cx="253292" cy="316760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69B747D-C279-4573-A3FE-8EBB501F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88" y="1860276"/>
            <a:ext cx="229996" cy="287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E75CF2-6AB7-4EA9-9057-6D9B3B92D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8" y="1455771"/>
            <a:ext cx="1686773" cy="809004"/>
          </a:xfrm>
          <a:prstGeom prst="rect">
            <a:avLst/>
          </a:prstGeom>
        </p:spPr>
      </p:pic>
      <p:pic>
        <p:nvPicPr>
          <p:cNvPr id="9" name="Picture 8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xmlns="" id="{2DFBF69B-BED2-4CFB-A4C1-37D2C58A6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39" y="1313622"/>
            <a:ext cx="1574091" cy="511276"/>
          </a:xfrm>
          <a:prstGeom prst="rect">
            <a:avLst/>
          </a:prstGeom>
        </p:spPr>
      </p:pic>
      <p:pic>
        <p:nvPicPr>
          <p:cNvPr id="22" name="Picture 21" descr="A picture containing animal, invertebrate, mollusk, indoor&#10;&#10;Description automatically generated">
            <a:extLst>
              <a:ext uri="{FF2B5EF4-FFF2-40B4-BE49-F238E27FC236}">
                <a16:creationId xmlns:a16="http://schemas.microsoft.com/office/drawing/2014/main" xmlns="" id="{2BE40F8A-2F96-498F-B986-7AF06EFE5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6" y="1926374"/>
            <a:ext cx="421215" cy="948396"/>
          </a:xfrm>
          <a:prstGeom prst="rect">
            <a:avLst/>
          </a:prstGeom>
        </p:spPr>
      </p:pic>
      <p:pic>
        <p:nvPicPr>
          <p:cNvPr id="29" name="Picture 28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C6D0AAA8-2DB6-400E-9FB2-8C75AD4F1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33" y="3298407"/>
            <a:ext cx="928463" cy="832803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xmlns="" id="{8E55607B-92BC-4CC0-BFBA-F5799450DC82}"/>
              </a:ext>
            </a:extLst>
          </p:cNvPr>
          <p:cNvSpPr/>
          <p:nvPr/>
        </p:nvSpPr>
        <p:spPr>
          <a:xfrm>
            <a:off x="2590800" y="239216"/>
            <a:ext cx="5105400" cy="2007032"/>
          </a:xfrm>
          <a:prstGeom prst="wedgeEllipseCallou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</a:t>
            </a:r>
            <a:r>
              <a:rPr lang="vi-VN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CÁC </a:t>
            </a:r>
            <a:r>
              <a:rPr lang="en-US" sz="28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 NHIỀU. </a:t>
            </a:r>
          </a:p>
        </p:txBody>
      </p:sp>
      <p:pic>
        <p:nvPicPr>
          <p:cNvPr id="25" name="Picture 24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xmlns="" id="{E617995A-FBE9-4F3F-A9A5-F9481D353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" y="5325839"/>
            <a:ext cx="1219647" cy="75560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F4B5D40-890B-4F16-B67E-16B453C75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94" y="2081875"/>
            <a:ext cx="2840644" cy="306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6BABD7-C97B-476E-BC82-77B03B2A0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88" y="2400572"/>
            <a:ext cx="3456260" cy="317308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E7A1902-699E-4C1C-9564-2C94E158F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23" y="1516285"/>
            <a:ext cx="4947362" cy="534171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93721ED2-52CF-42A7-ACFB-0E164608DB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5" y="5109895"/>
            <a:ext cx="9572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4" y="1630524"/>
            <a:ext cx="8059611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9154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7. </a:t>
            </a: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 TỰU 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 CHỦ YẾU CỦA TRUNG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 TỪ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KỈ VII ĐẾN GIỮA THẾ KỈ XIX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981200"/>
            <a:ext cx="8763000" cy="39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VII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XIX (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,…).</a:t>
            </a: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VII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XIX.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6330"/>
            <a:ext cx="9067800" cy="59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81000" y="152400"/>
            <a:ext cx="8077200" cy="571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8305800" cy="31085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6560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11676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61198"/>
              </p:ext>
            </p:extLst>
          </p:nvPr>
        </p:nvGraphicFramePr>
        <p:xfrm>
          <a:off x="228600" y="2895600"/>
          <a:ext cx="86106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4404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 tựu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437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37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 học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74784"/>
              </p:ext>
            </p:extLst>
          </p:nvPr>
        </p:nvGraphicFramePr>
        <p:xfrm>
          <a:off x="228600" y="734291"/>
          <a:ext cx="8763000" cy="5742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8297">
                <a:tc>
                  <a:txBody>
                    <a:bodyPr/>
                    <a:lstStyle/>
                    <a:p>
                      <a:pPr indent="254000" algn="l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 tựu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441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1676401"/>
            <a:ext cx="61722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Đỗ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sộ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": </a:t>
            </a:r>
            <a:endParaRPr lang="en-US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"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hử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Nại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Am.</a:t>
            </a:r>
            <a:endParaRPr lang="en-US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"Tam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"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"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mộng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Tào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Tuyết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GB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235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746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6_Office Theme</vt:lpstr>
      <vt:lpstr>PowerPoint Presentation</vt:lpstr>
      <vt:lpstr>PowerPoint Presentation</vt:lpstr>
      <vt:lpstr>BÀI 7.  CÁC THÀNH TỰU VĂN HÓA CHỦ YẾU CỦA TRUNG QUỐC TỪ THẾ KỈ VII ĐẾN GIỮA THẾ KỈ XIX   </vt:lpstr>
      <vt:lpstr>PowerPoint Presentation</vt:lpstr>
      <vt:lpstr>PowerPoint Presentation</vt:lpstr>
      <vt:lpstr>PowerPoint Presentation</vt:lpstr>
      <vt:lpstr>PowerPoint Presentation</vt:lpstr>
      <vt:lpstr>2. Văn học, sử học</vt:lpstr>
      <vt:lpstr>2. Văn học, sử học</vt:lpstr>
      <vt:lpstr>PowerPoint Presentation</vt:lpstr>
      <vt:lpstr>3. Kiến trúc, điêu khắc, hội họa </vt:lpstr>
      <vt:lpstr>PowerPoint Presentation</vt:lpstr>
      <vt:lpstr>Những thành tựu chủ yếu của văn hóa Trung Quốc từ thế kỷ VII đến giữa thế kỷ XIX </vt:lpstr>
      <vt:lpstr>LUYỆN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 7</cp:lastModifiedBy>
  <cp:revision>71</cp:revision>
  <dcterms:created xsi:type="dcterms:W3CDTF">2021-07-19T08:13:53Z</dcterms:created>
  <dcterms:modified xsi:type="dcterms:W3CDTF">2025-11-03T11:44:05Z</dcterms:modified>
</cp:coreProperties>
</file>