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81" r:id="rId24"/>
    <p:sldId id="282" r:id="rId25"/>
    <p:sldId id="278" r:id="rId26"/>
    <p:sldId id="283" r:id="rId27"/>
    <p:sldId id="284" r:id="rId28"/>
    <p:sldId id="285" r:id="rId29"/>
    <p:sldId id="289" r:id="rId30"/>
    <p:sldId id="287" r:id="rId31"/>
    <p:sldId id="288"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043C8-8412-4075-B183-FF74BC91B6C6}"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E1096-4001-4CEC-94A1-5749E3E2ACBF}" type="slidenum">
              <a:rPr lang="en-US" smtClean="0"/>
              <a:t>‹#›</a:t>
            </a:fld>
            <a:endParaRPr lang="en-US"/>
          </a:p>
        </p:txBody>
      </p:sp>
    </p:spTree>
    <p:extLst>
      <p:ext uri="{BB962C8B-B14F-4D97-AF65-F5344CB8AC3E}">
        <p14:creationId xmlns:p14="http://schemas.microsoft.com/office/powerpoint/2010/main" val="312557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4A75-A8E4-D1EC-1B4E-E3511CFF84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2A4C28-BFA5-82B4-7CBF-D6B563647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013E8-3344-AA8B-FC51-14E99B378626}"/>
              </a:ext>
            </a:extLst>
          </p:cNvPr>
          <p:cNvSpPr>
            <a:spLocks noGrp="1"/>
          </p:cNvSpPr>
          <p:nvPr>
            <p:ph type="dt" sz="half" idx="10"/>
          </p:nvPr>
        </p:nvSpPr>
        <p:spPr/>
        <p:txBody>
          <a:bodyPr/>
          <a:lstStyle/>
          <a:p>
            <a:fld id="{527373A6-8CE1-4062-BA31-ABB09F1343DD}" type="datetimeFigureOut">
              <a:rPr lang="en-US" smtClean="0"/>
              <a:t>9/30/2025</a:t>
            </a:fld>
            <a:endParaRPr lang="en-US"/>
          </a:p>
        </p:txBody>
      </p:sp>
      <p:sp>
        <p:nvSpPr>
          <p:cNvPr id="5" name="Footer Placeholder 4">
            <a:extLst>
              <a:ext uri="{FF2B5EF4-FFF2-40B4-BE49-F238E27FC236}">
                <a16:creationId xmlns:a16="http://schemas.microsoft.com/office/drawing/2014/main" id="{CEC0B801-B3B7-62B0-FF4F-3EE097356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1FB3B-B9A5-5B37-88AD-3479A2277731}"/>
              </a:ext>
            </a:extLst>
          </p:cNvPr>
          <p:cNvSpPr>
            <a:spLocks noGrp="1"/>
          </p:cNvSpPr>
          <p:nvPr>
            <p:ph type="sldNum" sz="quarter" idx="12"/>
          </p:nvPr>
        </p:nvSpPr>
        <p:spPr/>
        <p:txBody>
          <a:bodyPr/>
          <a:lstStyle/>
          <a:p>
            <a:fld id="{F86F6292-31DB-43D6-B6C4-7AC9976DA8AE}" type="slidenum">
              <a:rPr lang="en-US" smtClean="0"/>
              <a:t>‹#›</a:t>
            </a:fld>
            <a:endParaRPr lang="en-US"/>
          </a:p>
        </p:txBody>
      </p:sp>
    </p:spTree>
    <p:extLst>
      <p:ext uri="{BB962C8B-B14F-4D97-AF65-F5344CB8AC3E}">
        <p14:creationId xmlns:p14="http://schemas.microsoft.com/office/powerpoint/2010/main" val="404729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6D62-6B92-D9ED-FB9B-B55286A56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ED09C8-0693-BB01-5473-4373FFAB14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1E847-FEF9-688C-8896-8DB6C0D3C29F}"/>
              </a:ext>
            </a:extLst>
          </p:cNvPr>
          <p:cNvSpPr>
            <a:spLocks noGrp="1"/>
          </p:cNvSpPr>
          <p:nvPr>
            <p:ph type="dt" sz="half" idx="10"/>
          </p:nvPr>
        </p:nvSpPr>
        <p:spPr/>
        <p:txBody>
          <a:bodyPr/>
          <a:lstStyle/>
          <a:p>
            <a:fld id="{527373A6-8CE1-4062-BA31-ABB09F1343DD}" type="datetimeFigureOut">
              <a:rPr lang="en-US" smtClean="0"/>
              <a:t>9/30/2025</a:t>
            </a:fld>
            <a:endParaRPr lang="en-US"/>
          </a:p>
        </p:txBody>
      </p:sp>
      <p:sp>
        <p:nvSpPr>
          <p:cNvPr id="5" name="Footer Placeholder 4">
            <a:extLst>
              <a:ext uri="{FF2B5EF4-FFF2-40B4-BE49-F238E27FC236}">
                <a16:creationId xmlns:a16="http://schemas.microsoft.com/office/drawing/2014/main" id="{607060A1-533E-8CF6-E022-88FB7F6F5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9F6D3-83BE-ED2F-0084-82E52BB19E0F}"/>
              </a:ext>
            </a:extLst>
          </p:cNvPr>
          <p:cNvSpPr>
            <a:spLocks noGrp="1"/>
          </p:cNvSpPr>
          <p:nvPr>
            <p:ph type="sldNum" sz="quarter" idx="12"/>
          </p:nvPr>
        </p:nvSpPr>
        <p:spPr/>
        <p:txBody>
          <a:bodyPr/>
          <a:lstStyle/>
          <a:p>
            <a:fld id="{F86F6292-31DB-43D6-B6C4-7AC9976DA8AE}" type="slidenum">
              <a:rPr lang="en-US" smtClean="0"/>
              <a:t>‹#›</a:t>
            </a:fld>
            <a:endParaRPr lang="en-US"/>
          </a:p>
        </p:txBody>
      </p:sp>
    </p:spTree>
    <p:extLst>
      <p:ext uri="{BB962C8B-B14F-4D97-AF65-F5344CB8AC3E}">
        <p14:creationId xmlns:p14="http://schemas.microsoft.com/office/powerpoint/2010/main" val="103945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991E13-D235-FA8D-FB1E-F7F92A1152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03D3A-9575-7139-2FFF-8E7270D789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E386A-3430-2B8C-36B3-4A566DF61B11}"/>
              </a:ext>
            </a:extLst>
          </p:cNvPr>
          <p:cNvSpPr>
            <a:spLocks noGrp="1"/>
          </p:cNvSpPr>
          <p:nvPr>
            <p:ph type="dt" sz="half" idx="10"/>
          </p:nvPr>
        </p:nvSpPr>
        <p:spPr/>
        <p:txBody>
          <a:bodyPr/>
          <a:lstStyle/>
          <a:p>
            <a:fld id="{527373A6-8CE1-4062-BA31-ABB09F1343DD}" type="datetimeFigureOut">
              <a:rPr lang="en-US" smtClean="0"/>
              <a:t>9/30/2025</a:t>
            </a:fld>
            <a:endParaRPr lang="en-US"/>
          </a:p>
        </p:txBody>
      </p:sp>
      <p:sp>
        <p:nvSpPr>
          <p:cNvPr id="5" name="Footer Placeholder 4">
            <a:extLst>
              <a:ext uri="{FF2B5EF4-FFF2-40B4-BE49-F238E27FC236}">
                <a16:creationId xmlns:a16="http://schemas.microsoft.com/office/drawing/2014/main" id="{15583AF1-7776-9E78-E4F3-545828440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4BD2F-3D0D-34C5-59F8-C43AD43B39F7}"/>
              </a:ext>
            </a:extLst>
          </p:cNvPr>
          <p:cNvSpPr>
            <a:spLocks noGrp="1"/>
          </p:cNvSpPr>
          <p:nvPr>
            <p:ph type="sldNum" sz="quarter" idx="12"/>
          </p:nvPr>
        </p:nvSpPr>
        <p:spPr/>
        <p:txBody>
          <a:bodyPr/>
          <a:lstStyle/>
          <a:p>
            <a:fld id="{F86F6292-31DB-43D6-B6C4-7AC9976DA8AE}" type="slidenum">
              <a:rPr lang="en-US" smtClean="0"/>
              <a:t>‹#›</a:t>
            </a:fld>
            <a:endParaRPr lang="en-US"/>
          </a:p>
        </p:txBody>
      </p:sp>
    </p:spTree>
    <p:extLst>
      <p:ext uri="{BB962C8B-B14F-4D97-AF65-F5344CB8AC3E}">
        <p14:creationId xmlns:p14="http://schemas.microsoft.com/office/powerpoint/2010/main" val="1797105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35EA-E4DE-2C4B-2840-AD2B94F511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E1AECF-D35F-61C4-8088-EDCFCB331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59EB2C-5BF8-5144-CD26-6C36C05C60BB}"/>
              </a:ext>
            </a:extLst>
          </p:cNvPr>
          <p:cNvSpPr>
            <a:spLocks noGrp="1"/>
          </p:cNvSpPr>
          <p:nvPr>
            <p:ph type="dt" sz="half" idx="10"/>
          </p:nvPr>
        </p:nvSpPr>
        <p:spPr/>
        <p:txBody>
          <a:bodyPr/>
          <a:lstStyle/>
          <a:p>
            <a:fld id="{287CA528-9D9F-4758-942F-E7FC80853AF8}" type="datetimeFigureOut">
              <a:rPr lang="en-US" smtClean="0"/>
              <a:t>9/30/2025</a:t>
            </a:fld>
            <a:endParaRPr lang="en-US"/>
          </a:p>
        </p:txBody>
      </p:sp>
      <p:sp>
        <p:nvSpPr>
          <p:cNvPr id="5" name="Footer Placeholder 4">
            <a:extLst>
              <a:ext uri="{FF2B5EF4-FFF2-40B4-BE49-F238E27FC236}">
                <a16:creationId xmlns:a16="http://schemas.microsoft.com/office/drawing/2014/main" id="{B5DC6A36-75D9-7793-5C28-F1E9F126D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8096E-EF42-C90E-8A0C-0A3FF53C9066}"/>
              </a:ext>
            </a:extLst>
          </p:cNvPr>
          <p:cNvSpPr>
            <a:spLocks noGrp="1"/>
          </p:cNvSpPr>
          <p:nvPr>
            <p:ph type="sldNum" sz="quarter" idx="12"/>
          </p:nvPr>
        </p:nvSpPr>
        <p:spPr/>
        <p:txBody>
          <a:bodyPr/>
          <a:lstStyle/>
          <a:p>
            <a:fld id="{242F5FE2-1594-42B7-83DE-566317EE4162}" type="slidenum">
              <a:rPr lang="en-US" smtClean="0"/>
              <a:t>‹#›</a:t>
            </a:fld>
            <a:endParaRPr lang="en-US"/>
          </a:p>
        </p:txBody>
      </p:sp>
    </p:spTree>
    <p:extLst>
      <p:ext uri="{BB962C8B-B14F-4D97-AF65-F5344CB8AC3E}">
        <p14:creationId xmlns:p14="http://schemas.microsoft.com/office/powerpoint/2010/main" val="1686400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A802-7200-A399-F01B-65DC7E153E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CF081-A202-6636-C027-3AAB0954F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6E461-D038-2F9F-A4EC-5C5C7D179353}"/>
              </a:ext>
            </a:extLst>
          </p:cNvPr>
          <p:cNvSpPr>
            <a:spLocks noGrp="1"/>
          </p:cNvSpPr>
          <p:nvPr>
            <p:ph type="dt" sz="half" idx="10"/>
          </p:nvPr>
        </p:nvSpPr>
        <p:spPr/>
        <p:txBody>
          <a:bodyPr/>
          <a:lstStyle/>
          <a:p>
            <a:fld id="{287CA528-9D9F-4758-942F-E7FC80853AF8}" type="datetimeFigureOut">
              <a:rPr lang="en-US" smtClean="0"/>
              <a:t>9/30/2025</a:t>
            </a:fld>
            <a:endParaRPr lang="en-US"/>
          </a:p>
        </p:txBody>
      </p:sp>
      <p:sp>
        <p:nvSpPr>
          <p:cNvPr id="5" name="Footer Placeholder 4">
            <a:extLst>
              <a:ext uri="{FF2B5EF4-FFF2-40B4-BE49-F238E27FC236}">
                <a16:creationId xmlns:a16="http://schemas.microsoft.com/office/drawing/2014/main" id="{701132FA-61A7-B8BD-1DDF-FBD47F1BF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3EB4B-5E2B-6261-85B1-CA831E6D2EB4}"/>
              </a:ext>
            </a:extLst>
          </p:cNvPr>
          <p:cNvSpPr>
            <a:spLocks noGrp="1"/>
          </p:cNvSpPr>
          <p:nvPr>
            <p:ph type="sldNum" sz="quarter" idx="12"/>
          </p:nvPr>
        </p:nvSpPr>
        <p:spPr/>
        <p:txBody>
          <a:bodyPr/>
          <a:lstStyle/>
          <a:p>
            <a:fld id="{242F5FE2-1594-42B7-83DE-566317EE4162}" type="slidenum">
              <a:rPr lang="en-US" smtClean="0"/>
              <a:t>‹#›</a:t>
            </a:fld>
            <a:endParaRPr lang="en-US"/>
          </a:p>
        </p:txBody>
      </p:sp>
    </p:spTree>
    <p:extLst>
      <p:ext uri="{BB962C8B-B14F-4D97-AF65-F5344CB8AC3E}">
        <p14:creationId xmlns:p14="http://schemas.microsoft.com/office/powerpoint/2010/main" val="268261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7100-36DF-E485-184A-DA0A562161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774EEF-9335-554D-CA9D-53D44BD7F6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6F901F-D0FC-EA3C-8A64-C98324C754DC}"/>
              </a:ext>
            </a:extLst>
          </p:cNvPr>
          <p:cNvSpPr>
            <a:spLocks noGrp="1"/>
          </p:cNvSpPr>
          <p:nvPr>
            <p:ph type="dt" sz="half" idx="10"/>
          </p:nvPr>
        </p:nvSpPr>
        <p:spPr/>
        <p:txBody>
          <a:bodyPr/>
          <a:lstStyle/>
          <a:p>
            <a:fld id="{287CA528-9D9F-4758-942F-E7FC80853AF8}" type="datetimeFigureOut">
              <a:rPr lang="en-US" smtClean="0"/>
              <a:t>9/30/2025</a:t>
            </a:fld>
            <a:endParaRPr lang="en-US"/>
          </a:p>
        </p:txBody>
      </p:sp>
      <p:sp>
        <p:nvSpPr>
          <p:cNvPr id="5" name="Footer Placeholder 4">
            <a:extLst>
              <a:ext uri="{FF2B5EF4-FFF2-40B4-BE49-F238E27FC236}">
                <a16:creationId xmlns:a16="http://schemas.microsoft.com/office/drawing/2014/main" id="{A2EF2697-C2EA-BF37-6B8C-76D6E39C5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863F6-D81E-53DE-F78D-F76399816D5A}"/>
              </a:ext>
            </a:extLst>
          </p:cNvPr>
          <p:cNvSpPr>
            <a:spLocks noGrp="1"/>
          </p:cNvSpPr>
          <p:nvPr>
            <p:ph type="sldNum" sz="quarter" idx="12"/>
          </p:nvPr>
        </p:nvSpPr>
        <p:spPr/>
        <p:txBody>
          <a:bodyPr/>
          <a:lstStyle/>
          <a:p>
            <a:fld id="{242F5FE2-1594-42B7-83DE-566317EE4162}" type="slidenum">
              <a:rPr lang="en-US" smtClean="0"/>
              <a:t>‹#›</a:t>
            </a:fld>
            <a:endParaRPr lang="en-US"/>
          </a:p>
        </p:txBody>
      </p:sp>
    </p:spTree>
    <p:extLst>
      <p:ext uri="{BB962C8B-B14F-4D97-AF65-F5344CB8AC3E}">
        <p14:creationId xmlns:p14="http://schemas.microsoft.com/office/powerpoint/2010/main" val="3867066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11B3-CCF4-32B2-D290-93927BC21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5538E-5602-6F7C-4723-6180C23371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5C9CDC-0C22-1274-7CC7-578349A1B3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9BC0D-5A0E-71F8-F9DB-0FA60459A794}"/>
              </a:ext>
            </a:extLst>
          </p:cNvPr>
          <p:cNvSpPr>
            <a:spLocks noGrp="1"/>
          </p:cNvSpPr>
          <p:nvPr>
            <p:ph type="dt" sz="half" idx="10"/>
          </p:nvPr>
        </p:nvSpPr>
        <p:spPr/>
        <p:txBody>
          <a:bodyPr/>
          <a:lstStyle/>
          <a:p>
            <a:fld id="{287CA528-9D9F-4758-942F-E7FC80853AF8}" type="datetimeFigureOut">
              <a:rPr lang="en-US" smtClean="0"/>
              <a:t>9/30/2025</a:t>
            </a:fld>
            <a:endParaRPr lang="en-US"/>
          </a:p>
        </p:txBody>
      </p:sp>
      <p:sp>
        <p:nvSpPr>
          <p:cNvPr id="6" name="Footer Placeholder 5">
            <a:extLst>
              <a:ext uri="{FF2B5EF4-FFF2-40B4-BE49-F238E27FC236}">
                <a16:creationId xmlns:a16="http://schemas.microsoft.com/office/drawing/2014/main" id="{A7871F7A-39DA-1ACF-2F1B-E204C44D3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1912E-AB5C-4DA6-0C50-DE197088AD76}"/>
              </a:ext>
            </a:extLst>
          </p:cNvPr>
          <p:cNvSpPr>
            <a:spLocks noGrp="1"/>
          </p:cNvSpPr>
          <p:nvPr>
            <p:ph type="sldNum" sz="quarter" idx="12"/>
          </p:nvPr>
        </p:nvSpPr>
        <p:spPr/>
        <p:txBody>
          <a:bodyPr/>
          <a:lstStyle/>
          <a:p>
            <a:fld id="{242F5FE2-1594-42B7-83DE-566317EE4162}" type="slidenum">
              <a:rPr lang="en-US" smtClean="0"/>
              <a:t>‹#›</a:t>
            </a:fld>
            <a:endParaRPr lang="en-US"/>
          </a:p>
        </p:txBody>
      </p:sp>
    </p:spTree>
    <p:extLst>
      <p:ext uri="{BB962C8B-B14F-4D97-AF65-F5344CB8AC3E}">
        <p14:creationId xmlns:p14="http://schemas.microsoft.com/office/powerpoint/2010/main" val="62471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1324-0039-D239-61FE-E870334C3A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E14BEA-0B7E-2A96-6F87-DB24B4C2B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F52ADD-C55B-57CC-EFE1-3C6B59D255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B5FE8-B04E-4829-FB8D-5AD046549C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B2770A-1ABE-6D36-5113-1E4CC3141C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E9F2B0-5F6A-6DCB-3251-3F3214CBC26D}"/>
              </a:ext>
            </a:extLst>
          </p:cNvPr>
          <p:cNvSpPr>
            <a:spLocks noGrp="1"/>
          </p:cNvSpPr>
          <p:nvPr>
            <p:ph type="dt" sz="half" idx="10"/>
          </p:nvPr>
        </p:nvSpPr>
        <p:spPr/>
        <p:txBody>
          <a:bodyPr/>
          <a:lstStyle/>
          <a:p>
            <a:fld id="{287CA528-9D9F-4758-942F-E7FC80853AF8}" type="datetimeFigureOut">
              <a:rPr lang="en-US" smtClean="0"/>
              <a:t>9/30/2025</a:t>
            </a:fld>
            <a:endParaRPr lang="en-US"/>
          </a:p>
        </p:txBody>
      </p:sp>
      <p:sp>
        <p:nvSpPr>
          <p:cNvPr id="8" name="Footer Placeholder 7">
            <a:extLst>
              <a:ext uri="{FF2B5EF4-FFF2-40B4-BE49-F238E27FC236}">
                <a16:creationId xmlns:a16="http://schemas.microsoft.com/office/drawing/2014/main" id="{3E728A97-DF0B-1C3B-F1FD-A3EF837A26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17B688-0636-B938-137A-07511E9B1B8F}"/>
              </a:ext>
            </a:extLst>
          </p:cNvPr>
          <p:cNvSpPr>
            <a:spLocks noGrp="1"/>
          </p:cNvSpPr>
          <p:nvPr>
            <p:ph type="sldNum" sz="quarter" idx="12"/>
          </p:nvPr>
        </p:nvSpPr>
        <p:spPr/>
        <p:txBody>
          <a:bodyPr/>
          <a:lstStyle/>
          <a:p>
            <a:fld id="{242F5FE2-1594-42B7-83DE-566317EE4162}" type="slidenum">
              <a:rPr lang="en-US" smtClean="0"/>
              <a:t>‹#›</a:t>
            </a:fld>
            <a:endParaRPr lang="en-US"/>
          </a:p>
        </p:txBody>
      </p:sp>
    </p:spTree>
    <p:extLst>
      <p:ext uri="{BB962C8B-B14F-4D97-AF65-F5344CB8AC3E}">
        <p14:creationId xmlns:p14="http://schemas.microsoft.com/office/powerpoint/2010/main" val="795727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2A6A-687B-B8A4-41AB-2C083DFDE4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0E85DA-62AF-E883-E618-91D2DDC55001}"/>
              </a:ext>
            </a:extLst>
          </p:cNvPr>
          <p:cNvSpPr>
            <a:spLocks noGrp="1"/>
          </p:cNvSpPr>
          <p:nvPr>
            <p:ph type="dt" sz="half" idx="10"/>
          </p:nvPr>
        </p:nvSpPr>
        <p:spPr/>
        <p:txBody>
          <a:bodyPr/>
          <a:lstStyle/>
          <a:p>
            <a:fld id="{287CA528-9D9F-4758-942F-E7FC80853AF8}" type="datetimeFigureOut">
              <a:rPr lang="en-US" smtClean="0"/>
              <a:t>9/30/2025</a:t>
            </a:fld>
            <a:endParaRPr lang="en-US"/>
          </a:p>
        </p:txBody>
      </p:sp>
      <p:sp>
        <p:nvSpPr>
          <p:cNvPr id="4" name="Footer Placeholder 3">
            <a:extLst>
              <a:ext uri="{FF2B5EF4-FFF2-40B4-BE49-F238E27FC236}">
                <a16:creationId xmlns:a16="http://schemas.microsoft.com/office/drawing/2014/main" id="{431298A5-E081-4C9C-3A41-1BE731E7C0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DA65F2-2A74-15BF-1686-C60D67184B75}"/>
              </a:ext>
            </a:extLst>
          </p:cNvPr>
          <p:cNvSpPr>
            <a:spLocks noGrp="1"/>
          </p:cNvSpPr>
          <p:nvPr>
            <p:ph type="sldNum" sz="quarter" idx="12"/>
          </p:nvPr>
        </p:nvSpPr>
        <p:spPr/>
        <p:txBody>
          <a:bodyPr/>
          <a:lstStyle/>
          <a:p>
            <a:fld id="{242F5FE2-1594-42B7-83DE-566317EE4162}" type="slidenum">
              <a:rPr lang="en-US" smtClean="0"/>
              <a:t>‹#›</a:t>
            </a:fld>
            <a:endParaRPr lang="en-US"/>
          </a:p>
        </p:txBody>
      </p:sp>
    </p:spTree>
    <p:extLst>
      <p:ext uri="{BB962C8B-B14F-4D97-AF65-F5344CB8AC3E}">
        <p14:creationId xmlns:p14="http://schemas.microsoft.com/office/powerpoint/2010/main" val="2023242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1FA3D-D80F-CF14-1BB4-8B5C6CC4C322}"/>
              </a:ext>
            </a:extLst>
          </p:cNvPr>
          <p:cNvSpPr>
            <a:spLocks noGrp="1"/>
          </p:cNvSpPr>
          <p:nvPr>
            <p:ph type="dt" sz="half" idx="10"/>
          </p:nvPr>
        </p:nvSpPr>
        <p:spPr/>
        <p:txBody>
          <a:bodyPr/>
          <a:lstStyle/>
          <a:p>
            <a:fld id="{287CA528-9D9F-4758-942F-E7FC80853AF8}" type="datetimeFigureOut">
              <a:rPr lang="en-US" smtClean="0"/>
              <a:t>9/30/2025</a:t>
            </a:fld>
            <a:endParaRPr lang="en-US"/>
          </a:p>
        </p:txBody>
      </p:sp>
      <p:sp>
        <p:nvSpPr>
          <p:cNvPr id="3" name="Footer Placeholder 2">
            <a:extLst>
              <a:ext uri="{FF2B5EF4-FFF2-40B4-BE49-F238E27FC236}">
                <a16:creationId xmlns:a16="http://schemas.microsoft.com/office/drawing/2014/main" id="{4F76B998-3330-24FD-CDEE-441DA4DA4E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7BBD60-7E6F-1BAD-FD5B-31F0D793F090}"/>
              </a:ext>
            </a:extLst>
          </p:cNvPr>
          <p:cNvSpPr>
            <a:spLocks noGrp="1"/>
          </p:cNvSpPr>
          <p:nvPr>
            <p:ph type="sldNum" sz="quarter" idx="12"/>
          </p:nvPr>
        </p:nvSpPr>
        <p:spPr/>
        <p:txBody>
          <a:bodyPr/>
          <a:lstStyle/>
          <a:p>
            <a:fld id="{242F5FE2-1594-42B7-83DE-566317EE4162}" type="slidenum">
              <a:rPr lang="en-US" smtClean="0"/>
              <a:t>‹#›</a:t>
            </a:fld>
            <a:endParaRPr lang="en-US"/>
          </a:p>
        </p:txBody>
      </p:sp>
    </p:spTree>
    <p:extLst>
      <p:ext uri="{BB962C8B-B14F-4D97-AF65-F5344CB8AC3E}">
        <p14:creationId xmlns:p14="http://schemas.microsoft.com/office/powerpoint/2010/main" val="2663174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38AF-673A-D946-5518-FD156C77F8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D3BB44-61C5-4EBB-47CC-6542A21F7C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A58063-E867-D88F-D495-4AAC22D8B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22843-911B-4033-FA7E-6E58F182E30B}"/>
              </a:ext>
            </a:extLst>
          </p:cNvPr>
          <p:cNvSpPr>
            <a:spLocks noGrp="1"/>
          </p:cNvSpPr>
          <p:nvPr>
            <p:ph type="dt" sz="half" idx="10"/>
          </p:nvPr>
        </p:nvSpPr>
        <p:spPr/>
        <p:txBody>
          <a:bodyPr/>
          <a:lstStyle/>
          <a:p>
            <a:fld id="{287CA528-9D9F-4758-942F-E7FC80853AF8}" type="datetimeFigureOut">
              <a:rPr lang="en-US" smtClean="0"/>
              <a:t>9/30/2025</a:t>
            </a:fld>
            <a:endParaRPr lang="en-US"/>
          </a:p>
        </p:txBody>
      </p:sp>
      <p:sp>
        <p:nvSpPr>
          <p:cNvPr id="6" name="Footer Placeholder 5">
            <a:extLst>
              <a:ext uri="{FF2B5EF4-FFF2-40B4-BE49-F238E27FC236}">
                <a16:creationId xmlns:a16="http://schemas.microsoft.com/office/drawing/2014/main" id="{6E53214A-9D49-E5FB-44AD-997830D95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0B12A-EF5F-B47F-8FE5-775C3028A275}"/>
              </a:ext>
            </a:extLst>
          </p:cNvPr>
          <p:cNvSpPr>
            <a:spLocks noGrp="1"/>
          </p:cNvSpPr>
          <p:nvPr>
            <p:ph type="sldNum" sz="quarter" idx="12"/>
          </p:nvPr>
        </p:nvSpPr>
        <p:spPr/>
        <p:txBody>
          <a:bodyPr/>
          <a:lstStyle/>
          <a:p>
            <a:fld id="{242F5FE2-1594-42B7-83DE-566317EE4162}" type="slidenum">
              <a:rPr lang="en-US" smtClean="0"/>
              <a:t>‹#›</a:t>
            </a:fld>
            <a:endParaRPr lang="en-US"/>
          </a:p>
        </p:txBody>
      </p:sp>
    </p:spTree>
    <p:extLst>
      <p:ext uri="{BB962C8B-B14F-4D97-AF65-F5344CB8AC3E}">
        <p14:creationId xmlns:p14="http://schemas.microsoft.com/office/powerpoint/2010/main" val="86280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2393-CE7C-A352-A269-46EA1B6A6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AA4132-61C1-FDFA-4CD5-06B8043AA4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1F078-DD82-CFEE-214A-E843C7BB83D0}"/>
              </a:ext>
            </a:extLst>
          </p:cNvPr>
          <p:cNvSpPr>
            <a:spLocks noGrp="1"/>
          </p:cNvSpPr>
          <p:nvPr>
            <p:ph type="dt" sz="half" idx="10"/>
          </p:nvPr>
        </p:nvSpPr>
        <p:spPr/>
        <p:txBody>
          <a:bodyPr/>
          <a:lstStyle/>
          <a:p>
            <a:fld id="{527373A6-8CE1-4062-BA31-ABB09F1343DD}" type="datetimeFigureOut">
              <a:rPr lang="en-US" smtClean="0"/>
              <a:t>9/30/2025</a:t>
            </a:fld>
            <a:endParaRPr lang="en-US"/>
          </a:p>
        </p:txBody>
      </p:sp>
      <p:sp>
        <p:nvSpPr>
          <p:cNvPr id="5" name="Footer Placeholder 4">
            <a:extLst>
              <a:ext uri="{FF2B5EF4-FFF2-40B4-BE49-F238E27FC236}">
                <a16:creationId xmlns:a16="http://schemas.microsoft.com/office/drawing/2014/main" id="{0AC228E1-3F62-64A5-A72C-DCE5D474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9866F-575A-BAD7-6AC5-E15B4A62F4B6}"/>
              </a:ext>
            </a:extLst>
          </p:cNvPr>
          <p:cNvSpPr>
            <a:spLocks noGrp="1"/>
          </p:cNvSpPr>
          <p:nvPr>
            <p:ph type="sldNum" sz="quarter" idx="12"/>
          </p:nvPr>
        </p:nvSpPr>
        <p:spPr/>
        <p:txBody>
          <a:bodyPr/>
          <a:lstStyle/>
          <a:p>
            <a:fld id="{F86F6292-31DB-43D6-B6C4-7AC9976DA8AE}" type="slidenum">
              <a:rPr lang="en-US" smtClean="0"/>
              <a:t>‹#›</a:t>
            </a:fld>
            <a:endParaRPr lang="en-US"/>
          </a:p>
        </p:txBody>
      </p:sp>
    </p:spTree>
    <p:extLst>
      <p:ext uri="{BB962C8B-B14F-4D97-AF65-F5344CB8AC3E}">
        <p14:creationId xmlns:p14="http://schemas.microsoft.com/office/powerpoint/2010/main" val="4212614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6527-3A4A-AF16-56D2-267A25E3E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2A0DBF-5392-9A60-B204-FE76AA36C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9489AF-894F-FA8A-C05F-DCFF99388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DC269-734F-945F-A879-CB8D94B6DA20}"/>
              </a:ext>
            </a:extLst>
          </p:cNvPr>
          <p:cNvSpPr>
            <a:spLocks noGrp="1"/>
          </p:cNvSpPr>
          <p:nvPr>
            <p:ph type="dt" sz="half" idx="10"/>
          </p:nvPr>
        </p:nvSpPr>
        <p:spPr/>
        <p:txBody>
          <a:bodyPr/>
          <a:lstStyle/>
          <a:p>
            <a:fld id="{287CA528-9D9F-4758-942F-E7FC80853AF8}" type="datetimeFigureOut">
              <a:rPr lang="en-US" smtClean="0"/>
              <a:t>9/30/2025</a:t>
            </a:fld>
            <a:endParaRPr lang="en-US"/>
          </a:p>
        </p:txBody>
      </p:sp>
      <p:sp>
        <p:nvSpPr>
          <p:cNvPr id="6" name="Footer Placeholder 5">
            <a:extLst>
              <a:ext uri="{FF2B5EF4-FFF2-40B4-BE49-F238E27FC236}">
                <a16:creationId xmlns:a16="http://schemas.microsoft.com/office/drawing/2014/main" id="{AC371380-2F40-23F3-6858-D285A145FC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8B0D3-B91E-98F5-E19A-1BE275380D29}"/>
              </a:ext>
            </a:extLst>
          </p:cNvPr>
          <p:cNvSpPr>
            <a:spLocks noGrp="1"/>
          </p:cNvSpPr>
          <p:nvPr>
            <p:ph type="sldNum" sz="quarter" idx="12"/>
          </p:nvPr>
        </p:nvSpPr>
        <p:spPr/>
        <p:txBody>
          <a:bodyPr/>
          <a:lstStyle/>
          <a:p>
            <a:fld id="{242F5FE2-1594-42B7-83DE-566317EE4162}" type="slidenum">
              <a:rPr lang="en-US" smtClean="0"/>
              <a:t>‹#›</a:t>
            </a:fld>
            <a:endParaRPr lang="en-US"/>
          </a:p>
        </p:txBody>
      </p:sp>
    </p:spTree>
    <p:extLst>
      <p:ext uri="{BB962C8B-B14F-4D97-AF65-F5344CB8AC3E}">
        <p14:creationId xmlns:p14="http://schemas.microsoft.com/office/powerpoint/2010/main" val="3826792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81B-1572-7441-20BA-A62A93B658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AD8EAC-8D75-BE03-52AF-8EFF482B84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5BF28-E7D2-3D25-36E5-615F5AF8BAD8}"/>
              </a:ext>
            </a:extLst>
          </p:cNvPr>
          <p:cNvSpPr>
            <a:spLocks noGrp="1"/>
          </p:cNvSpPr>
          <p:nvPr>
            <p:ph type="dt" sz="half" idx="10"/>
          </p:nvPr>
        </p:nvSpPr>
        <p:spPr/>
        <p:txBody>
          <a:bodyPr/>
          <a:lstStyle/>
          <a:p>
            <a:fld id="{287CA528-9D9F-4758-942F-E7FC80853AF8}" type="datetimeFigureOut">
              <a:rPr lang="en-US" smtClean="0"/>
              <a:t>9/30/2025</a:t>
            </a:fld>
            <a:endParaRPr lang="en-US"/>
          </a:p>
        </p:txBody>
      </p:sp>
      <p:sp>
        <p:nvSpPr>
          <p:cNvPr id="5" name="Footer Placeholder 4">
            <a:extLst>
              <a:ext uri="{FF2B5EF4-FFF2-40B4-BE49-F238E27FC236}">
                <a16:creationId xmlns:a16="http://schemas.microsoft.com/office/drawing/2014/main" id="{DE63BD7F-496A-9921-D1DE-FDF39563E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CD869-BAEF-8735-3368-19640016D57C}"/>
              </a:ext>
            </a:extLst>
          </p:cNvPr>
          <p:cNvSpPr>
            <a:spLocks noGrp="1"/>
          </p:cNvSpPr>
          <p:nvPr>
            <p:ph type="sldNum" sz="quarter" idx="12"/>
          </p:nvPr>
        </p:nvSpPr>
        <p:spPr/>
        <p:txBody>
          <a:bodyPr/>
          <a:lstStyle/>
          <a:p>
            <a:fld id="{242F5FE2-1594-42B7-83DE-566317EE4162}" type="slidenum">
              <a:rPr lang="en-US" smtClean="0"/>
              <a:t>‹#›</a:t>
            </a:fld>
            <a:endParaRPr lang="en-US"/>
          </a:p>
        </p:txBody>
      </p:sp>
    </p:spTree>
    <p:extLst>
      <p:ext uri="{BB962C8B-B14F-4D97-AF65-F5344CB8AC3E}">
        <p14:creationId xmlns:p14="http://schemas.microsoft.com/office/powerpoint/2010/main" val="2596682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780F7-9429-B9FC-767D-7B26F77D45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434C5C-8E53-0163-549E-2856B61803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5AC3F-49ED-DAA4-DD80-88D8B3D1B956}"/>
              </a:ext>
            </a:extLst>
          </p:cNvPr>
          <p:cNvSpPr>
            <a:spLocks noGrp="1"/>
          </p:cNvSpPr>
          <p:nvPr>
            <p:ph type="dt" sz="half" idx="10"/>
          </p:nvPr>
        </p:nvSpPr>
        <p:spPr/>
        <p:txBody>
          <a:bodyPr/>
          <a:lstStyle/>
          <a:p>
            <a:fld id="{287CA528-9D9F-4758-942F-E7FC80853AF8}" type="datetimeFigureOut">
              <a:rPr lang="en-US" smtClean="0"/>
              <a:t>9/30/2025</a:t>
            </a:fld>
            <a:endParaRPr lang="en-US"/>
          </a:p>
        </p:txBody>
      </p:sp>
      <p:sp>
        <p:nvSpPr>
          <p:cNvPr id="5" name="Footer Placeholder 4">
            <a:extLst>
              <a:ext uri="{FF2B5EF4-FFF2-40B4-BE49-F238E27FC236}">
                <a16:creationId xmlns:a16="http://schemas.microsoft.com/office/drawing/2014/main" id="{D988D27E-1D80-BDB4-A617-5AE1DD744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5BBE0-5CEA-48D6-7D4E-26F90B49CEDC}"/>
              </a:ext>
            </a:extLst>
          </p:cNvPr>
          <p:cNvSpPr>
            <a:spLocks noGrp="1"/>
          </p:cNvSpPr>
          <p:nvPr>
            <p:ph type="sldNum" sz="quarter" idx="12"/>
          </p:nvPr>
        </p:nvSpPr>
        <p:spPr/>
        <p:txBody>
          <a:bodyPr/>
          <a:lstStyle/>
          <a:p>
            <a:fld id="{242F5FE2-1594-42B7-83DE-566317EE4162}" type="slidenum">
              <a:rPr lang="en-US" smtClean="0"/>
              <a:t>‹#›</a:t>
            </a:fld>
            <a:endParaRPr lang="en-US"/>
          </a:p>
        </p:txBody>
      </p:sp>
    </p:spTree>
    <p:extLst>
      <p:ext uri="{BB962C8B-B14F-4D97-AF65-F5344CB8AC3E}">
        <p14:creationId xmlns:p14="http://schemas.microsoft.com/office/powerpoint/2010/main" val="312657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B7FB-33F1-794E-DD7D-200EE19A2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4C56CE-F4DB-3853-9148-681A152DC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ED5974-CC9D-097A-6797-D55AD34A906A}"/>
              </a:ext>
            </a:extLst>
          </p:cNvPr>
          <p:cNvSpPr>
            <a:spLocks noGrp="1"/>
          </p:cNvSpPr>
          <p:nvPr>
            <p:ph type="dt" sz="half" idx="10"/>
          </p:nvPr>
        </p:nvSpPr>
        <p:spPr/>
        <p:txBody>
          <a:bodyPr/>
          <a:lstStyle/>
          <a:p>
            <a:fld id="{527373A6-8CE1-4062-BA31-ABB09F1343DD}" type="datetimeFigureOut">
              <a:rPr lang="en-US" smtClean="0"/>
              <a:t>9/30/2025</a:t>
            </a:fld>
            <a:endParaRPr lang="en-US"/>
          </a:p>
        </p:txBody>
      </p:sp>
      <p:sp>
        <p:nvSpPr>
          <p:cNvPr id="5" name="Footer Placeholder 4">
            <a:extLst>
              <a:ext uri="{FF2B5EF4-FFF2-40B4-BE49-F238E27FC236}">
                <a16:creationId xmlns:a16="http://schemas.microsoft.com/office/drawing/2014/main" id="{7D712B91-F983-DD12-9491-989B41C40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5D0D2-6AA5-4F82-5143-5CD94AAECA3B}"/>
              </a:ext>
            </a:extLst>
          </p:cNvPr>
          <p:cNvSpPr>
            <a:spLocks noGrp="1"/>
          </p:cNvSpPr>
          <p:nvPr>
            <p:ph type="sldNum" sz="quarter" idx="12"/>
          </p:nvPr>
        </p:nvSpPr>
        <p:spPr/>
        <p:txBody>
          <a:bodyPr/>
          <a:lstStyle/>
          <a:p>
            <a:fld id="{F86F6292-31DB-43D6-B6C4-7AC9976DA8AE}" type="slidenum">
              <a:rPr lang="en-US" smtClean="0"/>
              <a:t>‹#›</a:t>
            </a:fld>
            <a:endParaRPr lang="en-US"/>
          </a:p>
        </p:txBody>
      </p:sp>
    </p:spTree>
    <p:extLst>
      <p:ext uri="{BB962C8B-B14F-4D97-AF65-F5344CB8AC3E}">
        <p14:creationId xmlns:p14="http://schemas.microsoft.com/office/powerpoint/2010/main" val="82723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38FD-0A08-E19E-6D86-45DA76AF97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7B8284-8436-E041-C079-049EBF852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AE566F-ADC7-7719-31E3-CC5B78D48A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B5452-ABA2-56E1-9A87-42DD42EA17AC}"/>
              </a:ext>
            </a:extLst>
          </p:cNvPr>
          <p:cNvSpPr>
            <a:spLocks noGrp="1"/>
          </p:cNvSpPr>
          <p:nvPr>
            <p:ph type="dt" sz="half" idx="10"/>
          </p:nvPr>
        </p:nvSpPr>
        <p:spPr/>
        <p:txBody>
          <a:bodyPr/>
          <a:lstStyle/>
          <a:p>
            <a:fld id="{527373A6-8CE1-4062-BA31-ABB09F1343DD}" type="datetimeFigureOut">
              <a:rPr lang="en-US" smtClean="0"/>
              <a:t>9/30/2025</a:t>
            </a:fld>
            <a:endParaRPr lang="en-US"/>
          </a:p>
        </p:txBody>
      </p:sp>
      <p:sp>
        <p:nvSpPr>
          <p:cNvPr id="6" name="Footer Placeholder 5">
            <a:extLst>
              <a:ext uri="{FF2B5EF4-FFF2-40B4-BE49-F238E27FC236}">
                <a16:creationId xmlns:a16="http://schemas.microsoft.com/office/drawing/2014/main" id="{76D784AC-6194-7E20-B126-9EFB38D8C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B4C4FF-E9BB-A4A6-ADE7-4AD3A83A6104}"/>
              </a:ext>
            </a:extLst>
          </p:cNvPr>
          <p:cNvSpPr>
            <a:spLocks noGrp="1"/>
          </p:cNvSpPr>
          <p:nvPr>
            <p:ph type="sldNum" sz="quarter" idx="12"/>
          </p:nvPr>
        </p:nvSpPr>
        <p:spPr/>
        <p:txBody>
          <a:bodyPr/>
          <a:lstStyle/>
          <a:p>
            <a:fld id="{F86F6292-31DB-43D6-B6C4-7AC9976DA8AE}" type="slidenum">
              <a:rPr lang="en-US" smtClean="0"/>
              <a:t>‹#›</a:t>
            </a:fld>
            <a:endParaRPr lang="en-US"/>
          </a:p>
        </p:txBody>
      </p:sp>
    </p:spTree>
    <p:extLst>
      <p:ext uri="{BB962C8B-B14F-4D97-AF65-F5344CB8AC3E}">
        <p14:creationId xmlns:p14="http://schemas.microsoft.com/office/powerpoint/2010/main" val="417581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3037-9192-9E9B-6D7F-C558959DAE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92505C-7F83-EE36-7FCA-8399903CA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2929F0-A0FE-F6EA-4DB2-8910D0D96A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52603B-0BB3-3AF0-2F21-E18AD0298A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3156D-2EA0-E0A0-41D1-EFDD523634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A13321-CB91-89A4-AF55-681060BD5DBA}"/>
              </a:ext>
            </a:extLst>
          </p:cNvPr>
          <p:cNvSpPr>
            <a:spLocks noGrp="1"/>
          </p:cNvSpPr>
          <p:nvPr>
            <p:ph type="dt" sz="half" idx="10"/>
          </p:nvPr>
        </p:nvSpPr>
        <p:spPr/>
        <p:txBody>
          <a:bodyPr/>
          <a:lstStyle/>
          <a:p>
            <a:fld id="{527373A6-8CE1-4062-BA31-ABB09F1343DD}" type="datetimeFigureOut">
              <a:rPr lang="en-US" smtClean="0"/>
              <a:t>9/30/2025</a:t>
            </a:fld>
            <a:endParaRPr lang="en-US"/>
          </a:p>
        </p:txBody>
      </p:sp>
      <p:sp>
        <p:nvSpPr>
          <p:cNvPr id="8" name="Footer Placeholder 7">
            <a:extLst>
              <a:ext uri="{FF2B5EF4-FFF2-40B4-BE49-F238E27FC236}">
                <a16:creationId xmlns:a16="http://schemas.microsoft.com/office/drawing/2014/main" id="{4082B94A-5C5A-69B2-40D8-E0D2BC0F63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A75786-753B-842D-882F-16EDFC4AC434}"/>
              </a:ext>
            </a:extLst>
          </p:cNvPr>
          <p:cNvSpPr>
            <a:spLocks noGrp="1"/>
          </p:cNvSpPr>
          <p:nvPr>
            <p:ph type="sldNum" sz="quarter" idx="12"/>
          </p:nvPr>
        </p:nvSpPr>
        <p:spPr/>
        <p:txBody>
          <a:bodyPr/>
          <a:lstStyle/>
          <a:p>
            <a:fld id="{F86F6292-31DB-43D6-B6C4-7AC9976DA8AE}" type="slidenum">
              <a:rPr lang="en-US" smtClean="0"/>
              <a:t>‹#›</a:t>
            </a:fld>
            <a:endParaRPr lang="en-US"/>
          </a:p>
        </p:txBody>
      </p:sp>
    </p:spTree>
    <p:extLst>
      <p:ext uri="{BB962C8B-B14F-4D97-AF65-F5344CB8AC3E}">
        <p14:creationId xmlns:p14="http://schemas.microsoft.com/office/powerpoint/2010/main" val="216964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EF72-570E-93FE-2B54-4B5EC4E87F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76DE0D-A6A6-B525-D3F3-4829FE71BD6F}"/>
              </a:ext>
            </a:extLst>
          </p:cNvPr>
          <p:cNvSpPr>
            <a:spLocks noGrp="1"/>
          </p:cNvSpPr>
          <p:nvPr>
            <p:ph type="dt" sz="half" idx="10"/>
          </p:nvPr>
        </p:nvSpPr>
        <p:spPr/>
        <p:txBody>
          <a:bodyPr/>
          <a:lstStyle/>
          <a:p>
            <a:fld id="{527373A6-8CE1-4062-BA31-ABB09F1343DD}" type="datetimeFigureOut">
              <a:rPr lang="en-US" smtClean="0"/>
              <a:t>9/30/2025</a:t>
            </a:fld>
            <a:endParaRPr lang="en-US"/>
          </a:p>
        </p:txBody>
      </p:sp>
      <p:sp>
        <p:nvSpPr>
          <p:cNvPr id="4" name="Footer Placeholder 3">
            <a:extLst>
              <a:ext uri="{FF2B5EF4-FFF2-40B4-BE49-F238E27FC236}">
                <a16:creationId xmlns:a16="http://schemas.microsoft.com/office/drawing/2014/main" id="{F1B746F7-37A6-D1DB-58C5-4E1E8CFD35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DAD533-C303-9CEE-1A5C-086A8A2749D5}"/>
              </a:ext>
            </a:extLst>
          </p:cNvPr>
          <p:cNvSpPr>
            <a:spLocks noGrp="1"/>
          </p:cNvSpPr>
          <p:nvPr>
            <p:ph type="sldNum" sz="quarter" idx="12"/>
          </p:nvPr>
        </p:nvSpPr>
        <p:spPr/>
        <p:txBody>
          <a:bodyPr/>
          <a:lstStyle/>
          <a:p>
            <a:fld id="{F86F6292-31DB-43D6-B6C4-7AC9976DA8AE}" type="slidenum">
              <a:rPr lang="en-US" smtClean="0"/>
              <a:t>‹#›</a:t>
            </a:fld>
            <a:endParaRPr lang="en-US"/>
          </a:p>
        </p:txBody>
      </p:sp>
    </p:spTree>
    <p:extLst>
      <p:ext uri="{BB962C8B-B14F-4D97-AF65-F5344CB8AC3E}">
        <p14:creationId xmlns:p14="http://schemas.microsoft.com/office/powerpoint/2010/main" val="178164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B15FE-C9E0-CA26-364A-5C779F24BDBD}"/>
              </a:ext>
            </a:extLst>
          </p:cNvPr>
          <p:cNvSpPr>
            <a:spLocks noGrp="1"/>
          </p:cNvSpPr>
          <p:nvPr>
            <p:ph type="dt" sz="half" idx="10"/>
          </p:nvPr>
        </p:nvSpPr>
        <p:spPr/>
        <p:txBody>
          <a:bodyPr/>
          <a:lstStyle/>
          <a:p>
            <a:fld id="{527373A6-8CE1-4062-BA31-ABB09F1343DD}" type="datetimeFigureOut">
              <a:rPr lang="en-US" smtClean="0"/>
              <a:t>9/30/2025</a:t>
            </a:fld>
            <a:endParaRPr lang="en-US"/>
          </a:p>
        </p:txBody>
      </p:sp>
      <p:sp>
        <p:nvSpPr>
          <p:cNvPr id="3" name="Footer Placeholder 2">
            <a:extLst>
              <a:ext uri="{FF2B5EF4-FFF2-40B4-BE49-F238E27FC236}">
                <a16:creationId xmlns:a16="http://schemas.microsoft.com/office/drawing/2014/main" id="{B43CFFE9-89B7-4E2B-9975-9D05804A80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8DA468-BB88-42A1-E13F-EB6EC158F2C5}"/>
              </a:ext>
            </a:extLst>
          </p:cNvPr>
          <p:cNvSpPr>
            <a:spLocks noGrp="1"/>
          </p:cNvSpPr>
          <p:nvPr>
            <p:ph type="sldNum" sz="quarter" idx="12"/>
          </p:nvPr>
        </p:nvSpPr>
        <p:spPr/>
        <p:txBody>
          <a:bodyPr/>
          <a:lstStyle/>
          <a:p>
            <a:fld id="{F86F6292-31DB-43D6-B6C4-7AC9976DA8AE}" type="slidenum">
              <a:rPr lang="en-US" smtClean="0"/>
              <a:t>‹#›</a:t>
            </a:fld>
            <a:endParaRPr lang="en-US"/>
          </a:p>
        </p:txBody>
      </p:sp>
    </p:spTree>
    <p:extLst>
      <p:ext uri="{BB962C8B-B14F-4D97-AF65-F5344CB8AC3E}">
        <p14:creationId xmlns:p14="http://schemas.microsoft.com/office/powerpoint/2010/main" val="20625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F5B1-6C21-E076-A7EE-7EB9B62F2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247E33-01A6-F6E0-5B9F-3006D42020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443089-C0AE-817E-01BA-119896C9D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E2A71-0DF6-5C27-53F1-CEC233457389}"/>
              </a:ext>
            </a:extLst>
          </p:cNvPr>
          <p:cNvSpPr>
            <a:spLocks noGrp="1"/>
          </p:cNvSpPr>
          <p:nvPr>
            <p:ph type="dt" sz="half" idx="10"/>
          </p:nvPr>
        </p:nvSpPr>
        <p:spPr/>
        <p:txBody>
          <a:bodyPr/>
          <a:lstStyle/>
          <a:p>
            <a:fld id="{527373A6-8CE1-4062-BA31-ABB09F1343DD}" type="datetimeFigureOut">
              <a:rPr lang="en-US" smtClean="0"/>
              <a:t>9/30/2025</a:t>
            </a:fld>
            <a:endParaRPr lang="en-US"/>
          </a:p>
        </p:txBody>
      </p:sp>
      <p:sp>
        <p:nvSpPr>
          <p:cNvPr id="6" name="Footer Placeholder 5">
            <a:extLst>
              <a:ext uri="{FF2B5EF4-FFF2-40B4-BE49-F238E27FC236}">
                <a16:creationId xmlns:a16="http://schemas.microsoft.com/office/drawing/2014/main" id="{717E68DD-2AC0-C7FC-30B1-52D8F5F93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D591D-9D34-3ECD-2716-9ED3F41237F3}"/>
              </a:ext>
            </a:extLst>
          </p:cNvPr>
          <p:cNvSpPr>
            <a:spLocks noGrp="1"/>
          </p:cNvSpPr>
          <p:nvPr>
            <p:ph type="sldNum" sz="quarter" idx="12"/>
          </p:nvPr>
        </p:nvSpPr>
        <p:spPr/>
        <p:txBody>
          <a:bodyPr/>
          <a:lstStyle/>
          <a:p>
            <a:fld id="{F86F6292-31DB-43D6-B6C4-7AC9976DA8AE}" type="slidenum">
              <a:rPr lang="en-US" smtClean="0"/>
              <a:t>‹#›</a:t>
            </a:fld>
            <a:endParaRPr lang="en-US"/>
          </a:p>
        </p:txBody>
      </p:sp>
    </p:spTree>
    <p:extLst>
      <p:ext uri="{BB962C8B-B14F-4D97-AF65-F5344CB8AC3E}">
        <p14:creationId xmlns:p14="http://schemas.microsoft.com/office/powerpoint/2010/main" val="84175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512C-189E-FB80-19D9-0EBE457E52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F3B264-9BDE-6763-4CDF-C3A8E0F8F5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46EE43-949C-A2E2-7445-83658CEAE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E5770-13BB-4B8A-30AB-454C4FDCF3D5}"/>
              </a:ext>
            </a:extLst>
          </p:cNvPr>
          <p:cNvSpPr>
            <a:spLocks noGrp="1"/>
          </p:cNvSpPr>
          <p:nvPr>
            <p:ph type="dt" sz="half" idx="10"/>
          </p:nvPr>
        </p:nvSpPr>
        <p:spPr/>
        <p:txBody>
          <a:bodyPr/>
          <a:lstStyle/>
          <a:p>
            <a:fld id="{527373A6-8CE1-4062-BA31-ABB09F1343DD}" type="datetimeFigureOut">
              <a:rPr lang="en-US" smtClean="0"/>
              <a:t>9/30/2025</a:t>
            </a:fld>
            <a:endParaRPr lang="en-US"/>
          </a:p>
        </p:txBody>
      </p:sp>
      <p:sp>
        <p:nvSpPr>
          <p:cNvPr id="6" name="Footer Placeholder 5">
            <a:extLst>
              <a:ext uri="{FF2B5EF4-FFF2-40B4-BE49-F238E27FC236}">
                <a16:creationId xmlns:a16="http://schemas.microsoft.com/office/drawing/2014/main" id="{53D926D0-5AE4-6A06-827C-DD95FEED96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0349D-EE1B-AB23-A351-7D974B22CBEE}"/>
              </a:ext>
            </a:extLst>
          </p:cNvPr>
          <p:cNvSpPr>
            <a:spLocks noGrp="1"/>
          </p:cNvSpPr>
          <p:nvPr>
            <p:ph type="sldNum" sz="quarter" idx="12"/>
          </p:nvPr>
        </p:nvSpPr>
        <p:spPr/>
        <p:txBody>
          <a:bodyPr/>
          <a:lstStyle/>
          <a:p>
            <a:fld id="{F86F6292-31DB-43D6-B6C4-7AC9976DA8AE}" type="slidenum">
              <a:rPr lang="en-US" smtClean="0"/>
              <a:t>‹#›</a:t>
            </a:fld>
            <a:endParaRPr lang="en-US"/>
          </a:p>
        </p:txBody>
      </p:sp>
    </p:spTree>
    <p:extLst>
      <p:ext uri="{BB962C8B-B14F-4D97-AF65-F5344CB8AC3E}">
        <p14:creationId xmlns:p14="http://schemas.microsoft.com/office/powerpoint/2010/main" val="172888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708D5-3613-10F7-BAB0-A818BF0133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EE25BD-B0BF-6B92-6952-80BFA10F1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AEA4E-DBD3-3F94-35CE-BF03D8133A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373A6-8CE1-4062-BA31-ABB09F1343DD}" type="datetimeFigureOut">
              <a:rPr lang="en-US" smtClean="0"/>
              <a:t>9/30/2025</a:t>
            </a:fld>
            <a:endParaRPr lang="en-US"/>
          </a:p>
        </p:txBody>
      </p:sp>
      <p:sp>
        <p:nvSpPr>
          <p:cNvPr id="5" name="Footer Placeholder 4">
            <a:extLst>
              <a:ext uri="{FF2B5EF4-FFF2-40B4-BE49-F238E27FC236}">
                <a16:creationId xmlns:a16="http://schemas.microsoft.com/office/drawing/2014/main" id="{EC688CD3-E012-21D0-0796-2FBF9C03E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2D6FE7-5555-6292-7EC7-857CEEF58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F6292-31DB-43D6-B6C4-7AC9976DA8AE}" type="slidenum">
              <a:rPr lang="en-US" smtClean="0"/>
              <a:t>‹#›</a:t>
            </a:fld>
            <a:endParaRPr lang="en-US"/>
          </a:p>
        </p:txBody>
      </p:sp>
    </p:spTree>
    <p:extLst>
      <p:ext uri="{BB962C8B-B14F-4D97-AF65-F5344CB8AC3E}">
        <p14:creationId xmlns:p14="http://schemas.microsoft.com/office/powerpoint/2010/main" val="178357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B8C99B-385E-AF91-B743-92ABC34BE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6E6F80-6203-DB1C-5BD1-4BC589774B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01614-1977-C095-02CF-FDC97B987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CA528-9D9F-4758-942F-E7FC80853AF8}" type="datetimeFigureOut">
              <a:rPr lang="en-US" smtClean="0"/>
              <a:t>9/30/2025</a:t>
            </a:fld>
            <a:endParaRPr lang="en-US"/>
          </a:p>
        </p:txBody>
      </p:sp>
      <p:sp>
        <p:nvSpPr>
          <p:cNvPr id="5" name="Footer Placeholder 4">
            <a:extLst>
              <a:ext uri="{FF2B5EF4-FFF2-40B4-BE49-F238E27FC236}">
                <a16:creationId xmlns:a16="http://schemas.microsoft.com/office/drawing/2014/main" id="{FA41A456-15CD-C4D3-B6FC-AA01611C0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AA1CE9-C10C-71CF-EEAA-0AC70D8016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F5FE2-1594-42B7-83DE-566317EE4162}" type="slidenum">
              <a:rPr lang="en-US" smtClean="0"/>
              <a:t>‹#›</a:t>
            </a:fld>
            <a:endParaRPr lang="en-US"/>
          </a:p>
        </p:txBody>
      </p:sp>
    </p:spTree>
    <p:extLst>
      <p:ext uri="{BB962C8B-B14F-4D97-AF65-F5344CB8AC3E}">
        <p14:creationId xmlns:p14="http://schemas.microsoft.com/office/powerpoint/2010/main" val="3757442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4.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4.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F837E19-8EBE-4283-A93B-DFBF89537072}"/>
              </a:ext>
            </a:extLst>
          </p:cNvPr>
          <p:cNvSpPr/>
          <p:nvPr/>
        </p:nvSpPr>
        <p:spPr>
          <a:xfrm>
            <a:off x="1895061" y="2834640"/>
            <a:ext cx="8574156" cy="12735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1F06E1B7-CC85-3D27-198F-660F5CEF49C7}"/>
              </a:ext>
            </a:extLst>
          </p:cNvPr>
          <p:cNvSpPr>
            <a:spLocks noGrp="1"/>
          </p:cNvSpPr>
          <p:nvPr>
            <p:ph type="ctrTitle"/>
          </p:nvPr>
        </p:nvSpPr>
        <p:spPr>
          <a:xfrm>
            <a:off x="1610139" y="1635761"/>
            <a:ext cx="9144000" cy="2387600"/>
          </a:xfrm>
        </p:spPr>
        <p:txBody>
          <a:bodyPr>
            <a:normAutofit/>
          </a:bodyPr>
          <a:lstStyle/>
          <a:p>
            <a:r>
              <a:rPr lang="en-U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5: ĐO KHỐI LƯỢNG</a:t>
            </a:r>
          </a:p>
        </p:txBody>
      </p:sp>
      <p:pic>
        <p:nvPicPr>
          <p:cNvPr id="1028" name="Picture 4" descr="Scale - Free electronics icons">
            <a:extLst>
              <a:ext uri="{FF2B5EF4-FFF2-40B4-BE49-F238E27FC236}">
                <a16:creationId xmlns:a16="http://schemas.microsoft.com/office/drawing/2014/main" id="{A7410211-4727-645A-F9B2-1D562C199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360" y="0"/>
            <a:ext cx="2834640"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cale - Free electronics icons">
            <a:extLst>
              <a:ext uri="{FF2B5EF4-FFF2-40B4-BE49-F238E27FC236}">
                <a16:creationId xmlns:a16="http://schemas.microsoft.com/office/drawing/2014/main" id="{DC205FD1-4E1F-111E-5614-C4E92182B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49418"/>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8EDDCB6-198E-1265-F028-67C884F07E27}"/>
              </a:ext>
            </a:extLst>
          </p:cNvPr>
          <p:cNvSpPr txBox="1"/>
          <p:nvPr/>
        </p:nvSpPr>
        <p:spPr>
          <a:xfrm>
            <a:off x="6347791" y="4753755"/>
            <a:ext cx="4916556" cy="461665"/>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GV: Nguyễn Hoàng Thiện Bình</a:t>
            </a:r>
          </a:p>
        </p:txBody>
      </p:sp>
    </p:spTree>
    <p:extLst>
      <p:ext uri="{BB962C8B-B14F-4D97-AF65-F5344CB8AC3E}">
        <p14:creationId xmlns:p14="http://schemas.microsoft.com/office/powerpoint/2010/main" val="392200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C2316-D5CA-EB92-A204-AC1BF9EDB3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F830857-0847-83B9-A567-0ACF358F8FD2}"/>
              </a:ext>
            </a:extLst>
          </p:cNvPr>
          <p:cNvSpPr txBox="1"/>
          <p:nvPr/>
        </p:nvSpPr>
        <p:spPr>
          <a:xfrm>
            <a:off x="649356" y="410817"/>
            <a:ext cx="864041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ĐƠN VỊ VÀ DỤNG CỤ ĐO KHỐI LƯỢNG</a:t>
            </a:r>
          </a:p>
        </p:txBody>
      </p:sp>
      <p:sp>
        <p:nvSpPr>
          <p:cNvPr id="5" name="TextBox 4">
            <a:extLst>
              <a:ext uri="{FF2B5EF4-FFF2-40B4-BE49-F238E27FC236}">
                <a16:creationId xmlns:a16="http://schemas.microsoft.com/office/drawing/2014/main" id="{4CCD843A-D099-F6AC-80F9-792BB4F2EEEF}"/>
              </a:ext>
            </a:extLst>
          </p:cNvPr>
          <p:cNvSpPr txBox="1"/>
          <p:nvPr/>
        </p:nvSpPr>
        <p:spPr>
          <a:xfrm>
            <a:off x="1199322" y="1242246"/>
            <a:ext cx="765313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TÌM HIỂU VỀ DỤNG</a:t>
            </a:r>
            <a:r>
              <a:rPr kumimoji="0" lang="en-US" sz="2800" b="1" i="0" u="sng"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CỤ ĐO KHỐI LƯỢNG</a:t>
            </a:r>
            <a:endPar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Cloud 1">
            <a:extLst>
              <a:ext uri="{FF2B5EF4-FFF2-40B4-BE49-F238E27FC236}">
                <a16:creationId xmlns:a16="http://schemas.microsoft.com/office/drawing/2014/main" id="{BD0B0961-20D2-D3C1-E8B7-E704F387C94C}"/>
              </a:ext>
            </a:extLst>
          </p:cNvPr>
          <p:cNvSpPr/>
          <p:nvPr/>
        </p:nvSpPr>
        <p:spPr>
          <a:xfrm>
            <a:off x="5632176" y="1866346"/>
            <a:ext cx="4055164" cy="262614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latin typeface="Arial" panose="020B0604020202020204" pitchFamily="34" charset="0"/>
                <a:cs typeface="Arial" panose="020B0604020202020204" pitchFamily="34" charset="0"/>
              </a:rPr>
              <a:t>Ta </a:t>
            </a:r>
            <a:r>
              <a:rPr lang="en-US" sz="3200" dirty="0" err="1">
                <a:latin typeface="Arial" panose="020B0604020202020204" pitchFamily="34" charset="0"/>
                <a:cs typeface="Arial" panose="020B0604020202020204" pitchFamily="34" charset="0"/>
              </a:rPr>
              <a:t>thường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dùng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a:t>
            </a:r>
          </a:p>
        </p:txBody>
      </p:sp>
      <p:grpSp>
        <p:nvGrpSpPr>
          <p:cNvPr id="8" name="Group 7">
            <a:extLst>
              <a:ext uri="{FF2B5EF4-FFF2-40B4-BE49-F238E27FC236}">
                <a16:creationId xmlns:a16="http://schemas.microsoft.com/office/drawing/2014/main" id="{A9A84108-50D6-A7C0-49EF-1254C72FE70A}"/>
              </a:ext>
            </a:extLst>
          </p:cNvPr>
          <p:cNvGrpSpPr/>
          <p:nvPr/>
        </p:nvGrpSpPr>
        <p:grpSpPr>
          <a:xfrm>
            <a:off x="795130" y="4889475"/>
            <a:ext cx="7209184" cy="1286038"/>
            <a:chOff x="795130" y="4889475"/>
            <a:chExt cx="7209184" cy="1286038"/>
          </a:xfrm>
        </p:grpSpPr>
        <p:sp>
          <p:nvSpPr>
            <p:cNvPr id="6" name="Arrow: Right 5">
              <a:extLst>
                <a:ext uri="{FF2B5EF4-FFF2-40B4-BE49-F238E27FC236}">
                  <a16:creationId xmlns:a16="http://schemas.microsoft.com/office/drawing/2014/main" id="{EDB980E9-9DFC-780E-A260-4FFEB06D4A0D}"/>
                </a:ext>
              </a:extLst>
            </p:cNvPr>
            <p:cNvSpPr/>
            <p:nvPr/>
          </p:nvSpPr>
          <p:spPr>
            <a:xfrm>
              <a:off x="795130" y="5244693"/>
              <a:ext cx="1232452" cy="3710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9EACF3-45F7-71B5-AE1B-95B910A2F8DD}"/>
                </a:ext>
              </a:extLst>
            </p:cNvPr>
            <p:cNvSpPr/>
            <p:nvPr/>
          </p:nvSpPr>
          <p:spPr>
            <a:xfrm>
              <a:off x="2504662" y="4889475"/>
              <a:ext cx="5499652" cy="12860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200" dirty="0" err="1">
                  <a:solidFill>
                    <a:schemeClr val="tx1"/>
                  </a:solidFill>
                  <a:latin typeface="Arial" panose="020B0604020202020204" pitchFamily="34" charset="0"/>
                  <a:cs typeface="Arial" panose="020B0604020202020204" pitchFamily="34" charset="0"/>
                </a:rPr>
                <a:t>Người</a:t>
              </a:r>
              <a:r>
                <a:rPr lang="en-US" sz="3200" dirty="0">
                  <a:solidFill>
                    <a:schemeClr val="tx1"/>
                  </a:solidFill>
                  <a:latin typeface="Arial" panose="020B0604020202020204" pitchFamily="34" charset="0"/>
                  <a:cs typeface="Arial" panose="020B0604020202020204" pitchFamily="34" charset="0"/>
                </a:rPr>
                <a:t> ta </a:t>
              </a:r>
              <a:r>
                <a:rPr lang="en-US" sz="3200" dirty="0" err="1">
                  <a:solidFill>
                    <a:schemeClr val="tx1"/>
                  </a:solidFill>
                  <a:latin typeface="Arial" panose="020B0604020202020204" pitchFamily="34" charset="0"/>
                  <a:cs typeface="Arial" panose="020B0604020202020204" pitchFamily="34" charset="0"/>
                </a:rPr>
                <a:t>thường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dùng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cân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để</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đo</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khối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lượng</a:t>
              </a:r>
              <a:r>
                <a:rPr lang="en-US" sz="3200" dirty="0">
                  <a:solidFill>
                    <a:schemeClr val="tx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50481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8BCED-F411-E316-4733-50885A45356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16EB5E5-F8A8-8C64-C422-3689DEE65EB8}"/>
              </a:ext>
            </a:extLst>
          </p:cNvPr>
          <p:cNvSpPr txBox="1"/>
          <p:nvPr/>
        </p:nvSpPr>
        <p:spPr>
          <a:xfrm>
            <a:off x="649356" y="410817"/>
            <a:ext cx="864041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ĐƠN VỊ VÀ DỤNG CỤ ĐO KHỐI LƯỢNG</a:t>
            </a:r>
          </a:p>
        </p:txBody>
      </p:sp>
      <p:sp>
        <p:nvSpPr>
          <p:cNvPr id="5" name="TextBox 4">
            <a:extLst>
              <a:ext uri="{FF2B5EF4-FFF2-40B4-BE49-F238E27FC236}">
                <a16:creationId xmlns:a16="http://schemas.microsoft.com/office/drawing/2014/main" id="{536C19B2-F122-63AC-1B7C-659569B0E5D7}"/>
              </a:ext>
            </a:extLst>
          </p:cNvPr>
          <p:cNvSpPr txBox="1"/>
          <p:nvPr/>
        </p:nvSpPr>
        <p:spPr>
          <a:xfrm>
            <a:off x="1199322" y="1242246"/>
            <a:ext cx="765313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TÌM HIỂU VỀ DỤNG CỤ ĐO KHỐI LƯỢNG</a:t>
            </a:r>
          </a:p>
        </p:txBody>
      </p:sp>
      <p:pic>
        <p:nvPicPr>
          <p:cNvPr id="11266" name="Picture 2" descr="Cân sức khỏe Nhơn Hòa">
            <a:extLst>
              <a:ext uri="{FF2B5EF4-FFF2-40B4-BE49-F238E27FC236}">
                <a16:creationId xmlns:a16="http://schemas.microsoft.com/office/drawing/2014/main" id="{FDEFC793-9CA3-0DA1-328C-5E4222FB9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111" y="201440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ỤNG CỤ Y TẾ BIÊN HÒA - DỤNG CỤ Y TẾ BIÊN HÒA">
            <a:extLst>
              <a:ext uri="{FF2B5EF4-FFF2-40B4-BE49-F238E27FC236}">
                <a16:creationId xmlns:a16="http://schemas.microsoft.com/office/drawing/2014/main" id="{3E9C0091-2B9F-E2B8-9AF8-7F241C7D7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952" y="2012120"/>
            <a:ext cx="2850149" cy="286207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7D9106C8-A937-3D60-DA7B-1576922A9818}"/>
              </a:ext>
            </a:extLst>
          </p:cNvPr>
          <p:cNvGrpSpPr/>
          <p:nvPr/>
        </p:nvGrpSpPr>
        <p:grpSpPr>
          <a:xfrm>
            <a:off x="1554231" y="5221357"/>
            <a:ext cx="6476586" cy="1225826"/>
            <a:chOff x="1554231" y="5221357"/>
            <a:chExt cx="6476586" cy="1225826"/>
          </a:xfrm>
        </p:grpSpPr>
        <p:sp>
          <p:nvSpPr>
            <p:cNvPr id="3" name="Arrow: Right 2">
              <a:extLst>
                <a:ext uri="{FF2B5EF4-FFF2-40B4-BE49-F238E27FC236}">
                  <a16:creationId xmlns:a16="http://schemas.microsoft.com/office/drawing/2014/main" id="{FCF96296-CBEF-653F-4037-321EB2D21646}"/>
                </a:ext>
              </a:extLst>
            </p:cNvPr>
            <p:cNvSpPr/>
            <p:nvPr/>
          </p:nvSpPr>
          <p:spPr>
            <a:xfrm>
              <a:off x="1554231" y="5615754"/>
              <a:ext cx="1481759" cy="41081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F5E5EA9-019B-2DB8-C312-5A0A7D801821}"/>
                </a:ext>
              </a:extLst>
            </p:cNvPr>
            <p:cNvSpPr/>
            <p:nvPr/>
          </p:nvSpPr>
          <p:spPr>
            <a:xfrm>
              <a:off x="3207026" y="5221357"/>
              <a:ext cx="4823791" cy="1225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200" dirty="0" err="1">
                  <a:latin typeface="Arial" panose="020B0604020202020204" pitchFamily="34" charset="0"/>
                  <a:cs typeface="Arial" panose="020B0604020202020204" pitchFamily="34" charset="0"/>
                </a:rPr>
                <a:t>Cân</a:t>
              </a:r>
              <a:r>
                <a:rPr lang="en-US" sz="3200" dirty="0">
                  <a:latin typeface="Arial" panose="020B0604020202020204" pitchFamily="34" charset="0"/>
                  <a:cs typeface="Arial" panose="020B0604020202020204" pitchFamily="34" charset="0"/>
                </a:rPr>
                <a:t> y </a:t>
              </a:r>
              <a:r>
                <a:rPr lang="en-US" sz="3200" dirty="0" err="1">
                  <a:latin typeface="Arial" panose="020B0604020202020204" pitchFamily="34" charset="0"/>
                  <a:cs typeface="Arial" panose="020B0604020202020204" pitchFamily="34" charset="0"/>
                </a:rPr>
                <a:t>tế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sức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khỏe</a:t>
              </a:r>
              <a:r>
                <a:rPr lang="en-US" sz="320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93376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fade">
                                      <p:cBhvr>
                                        <p:cTn id="19" dur="1000"/>
                                        <p:tgtEl>
                                          <p:spTgt spid="11266"/>
                                        </p:tgtEl>
                                      </p:cBhvr>
                                    </p:animEffect>
                                    <p:anim calcmode="lin" valueType="num">
                                      <p:cBhvr>
                                        <p:cTn id="20" dur="1000" fill="hold"/>
                                        <p:tgtEl>
                                          <p:spTgt spid="11266"/>
                                        </p:tgtEl>
                                        <p:attrNameLst>
                                          <p:attrName>ppt_x</p:attrName>
                                        </p:attrNameLst>
                                      </p:cBhvr>
                                      <p:tavLst>
                                        <p:tav tm="0">
                                          <p:val>
                                            <p:strVal val="#ppt_x"/>
                                          </p:val>
                                        </p:tav>
                                        <p:tav tm="100000">
                                          <p:val>
                                            <p:strVal val="#ppt_x"/>
                                          </p:val>
                                        </p:tav>
                                      </p:tavLst>
                                    </p:anim>
                                    <p:anim calcmode="lin" valueType="num">
                                      <p:cBhvr>
                                        <p:cTn id="21"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268"/>
                                        </p:tgtEl>
                                        <p:attrNameLst>
                                          <p:attrName>style.visibility</p:attrName>
                                        </p:attrNameLst>
                                      </p:cBhvr>
                                      <p:to>
                                        <p:strVal val="visible"/>
                                      </p:to>
                                    </p:set>
                                    <p:animEffect transition="in" filter="fade">
                                      <p:cBhvr>
                                        <p:cTn id="26" dur="1000"/>
                                        <p:tgtEl>
                                          <p:spTgt spid="11268"/>
                                        </p:tgtEl>
                                      </p:cBhvr>
                                    </p:animEffect>
                                    <p:anim calcmode="lin" valueType="num">
                                      <p:cBhvr>
                                        <p:cTn id="27" dur="1000" fill="hold"/>
                                        <p:tgtEl>
                                          <p:spTgt spid="11268"/>
                                        </p:tgtEl>
                                        <p:attrNameLst>
                                          <p:attrName>ppt_x</p:attrName>
                                        </p:attrNameLst>
                                      </p:cBhvr>
                                      <p:tavLst>
                                        <p:tav tm="0">
                                          <p:val>
                                            <p:strVal val="#ppt_x"/>
                                          </p:val>
                                        </p:tav>
                                        <p:tav tm="100000">
                                          <p:val>
                                            <p:strVal val="#ppt_x"/>
                                          </p:val>
                                        </p:tav>
                                      </p:tavLst>
                                    </p:anim>
                                    <p:anim calcmode="lin" valueType="num">
                                      <p:cBhvr>
                                        <p:cTn id="28"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A5245-720D-7411-8B1A-D684857222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7785551-103C-0938-6F57-713B419495DE}"/>
              </a:ext>
            </a:extLst>
          </p:cNvPr>
          <p:cNvSpPr txBox="1"/>
          <p:nvPr/>
        </p:nvSpPr>
        <p:spPr>
          <a:xfrm>
            <a:off x="649356" y="410817"/>
            <a:ext cx="864041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ĐƠN VỊ VÀ DỤNG CỤ ĐO KHỐI LƯỢNG</a:t>
            </a:r>
          </a:p>
        </p:txBody>
      </p:sp>
      <p:sp>
        <p:nvSpPr>
          <p:cNvPr id="5" name="TextBox 4">
            <a:extLst>
              <a:ext uri="{FF2B5EF4-FFF2-40B4-BE49-F238E27FC236}">
                <a16:creationId xmlns:a16="http://schemas.microsoft.com/office/drawing/2014/main" id="{251545C4-961C-9AA4-F5AA-5B3232C83FA4}"/>
              </a:ext>
            </a:extLst>
          </p:cNvPr>
          <p:cNvSpPr txBox="1"/>
          <p:nvPr/>
        </p:nvSpPr>
        <p:spPr>
          <a:xfrm>
            <a:off x="1199322" y="1242246"/>
            <a:ext cx="765313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TÌM HIỂU VỀ DỤNG CỤ ĐO KHỐI LƯỢNG</a:t>
            </a:r>
          </a:p>
        </p:txBody>
      </p:sp>
      <p:grpSp>
        <p:nvGrpSpPr>
          <p:cNvPr id="10" name="Group 9">
            <a:extLst>
              <a:ext uri="{FF2B5EF4-FFF2-40B4-BE49-F238E27FC236}">
                <a16:creationId xmlns:a16="http://schemas.microsoft.com/office/drawing/2014/main" id="{0F1DBAEA-2B9B-2EE2-E362-81878FF20E69}"/>
              </a:ext>
            </a:extLst>
          </p:cNvPr>
          <p:cNvGrpSpPr/>
          <p:nvPr/>
        </p:nvGrpSpPr>
        <p:grpSpPr>
          <a:xfrm>
            <a:off x="1554231" y="5221357"/>
            <a:ext cx="6012760" cy="1225826"/>
            <a:chOff x="1554231" y="5221357"/>
            <a:chExt cx="6476586" cy="1225826"/>
          </a:xfrm>
        </p:grpSpPr>
        <p:sp>
          <p:nvSpPr>
            <p:cNvPr id="3" name="Arrow: Right 2">
              <a:extLst>
                <a:ext uri="{FF2B5EF4-FFF2-40B4-BE49-F238E27FC236}">
                  <a16:creationId xmlns:a16="http://schemas.microsoft.com/office/drawing/2014/main" id="{DDE6798D-DC68-78B4-7FF5-807EFF3CC302}"/>
                </a:ext>
              </a:extLst>
            </p:cNvPr>
            <p:cNvSpPr/>
            <p:nvPr/>
          </p:nvSpPr>
          <p:spPr>
            <a:xfrm>
              <a:off x="1554231" y="5615754"/>
              <a:ext cx="1481759" cy="41081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6B9CF7D0-288E-874E-03BA-CC63D15CDE14}"/>
                </a:ext>
              </a:extLst>
            </p:cNvPr>
            <p:cNvSpPr/>
            <p:nvPr/>
          </p:nvSpPr>
          <p:spPr>
            <a:xfrm>
              <a:off x="3207026" y="5221357"/>
              <a:ext cx="4823791" cy="1225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hồ</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12290" name="Picture 2" descr="Cân đồng hồ Nhơn Hòa 100Kg">
            <a:extLst>
              <a:ext uri="{FF2B5EF4-FFF2-40B4-BE49-F238E27FC236}">
                <a16:creationId xmlns:a16="http://schemas.microsoft.com/office/drawing/2014/main" id="{52CDAB76-8F34-9D3A-05D3-4CE07F37A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507" y="1847491"/>
            <a:ext cx="329184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6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290"/>
                                        </p:tgtEl>
                                        <p:attrNameLst>
                                          <p:attrName>style.visibility</p:attrName>
                                        </p:attrNameLst>
                                      </p:cBhvr>
                                      <p:to>
                                        <p:strVal val="visible"/>
                                      </p:to>
                                    </p:set>
                                    <p:animEffect transition="in" filter="fade">
                                      <p:cBhvr>
                                        <p:cTn id="19" dur="1000"/>
                                        <p:tgtEl>
                                          <p:spTgt spid="12290"/>
                                        </p:tgtEl>
                                      </p:cBhvr>
                                    </p:animEffect>
                                    <p:anim calcmode="lin" valueType="num">
                                      <p:cBhvr>
                                        <p:cTn id="20" dur="1000" fill="hold"/>
                                        <p:tgtEl>
                                          <p:spTgt spid="12290"/>
                                        </p:tgtEl>
                                        <p:attrNameLst>
                                          <p:attrName>ppt_x</p:attrName>
                                        </p:attrNameLst>
                                      </p:cBhvr>
                                      <p:tavLst>
                                        <p:tav tm="0">
                                          <p:val>
                                            <p:strVal val="#ppt_x"/>
                                          </p:val>
                                        </p:tav>
                                        <p:tav tm="100000">
                                          <p:val>
                                            <p:strVal val="#ppt_x"/>
                                          </p:val>
                                        </p:tav>
                                      </p:tavLst>
                                    </p:anim>
                                    <p:anim calcmode="lin" valueType="num">
                                      <p:cBhvr>
                                        <p:cTn id="21"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0DBC0-C845-3670-D8F8-820CD542F47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AA65413-4308-1B47-025E-6DFC89A5888B}"/>
              </a:ext>
            </a:extLst>
          </p:cNvPr>
          <p:cNvSpPr txBox="1"/>
          <p:nvPr/>
        </p:nvSpPr>
        <p:spPr>
          <a:xfrm>
            <a:off x="649356" y="410817"/>
            <a:ext cx="864041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ĐƠN VỊ VÀ DỤNG CỤ ĐO KHỐI LƯỢNG</a:t>
            </a:r>
          </a:p>
        </p:txBody>
      </p:sp>
      <p:sp>
        <p:nvSpPr>
          <p:cNvPr id="5" name="TextBox 4">
            <a:extLst>
              <a:ext uri="{FF2B5EF4-FFF2-40B4-BE49-F238E27FC236}">
                <a16:creationId xmlns:a16="http://schemas.microsoft.com/office/drawing/2014/main" id="{1D1D436E-21A0-BD93-3357-47C45538560D}"/>
              </a:ext>
            </a:extLst>
          </p:cNvPr>
          <p:cNvSpPr txBox="1"/>
          <p:nvPr/>
        </p:nvSpPr>
        <p:spPr>
          <a:xfrm>
            <a:off x="1199322" y="1242246"/>
            <a:ext cx="765313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TÌM HIỂU VỀ DỤNG CỤ ĐO KHỐI LƯỢNG</a:t>
            </a:r>
          </a:p>
        </p:txBody>
      </p:sp>
      <p:grpSp>
        <p:nvGrpSpPr>
          <p:cNvPr id="10" name="Group 9">
            <a:extLst>
              <a:ext uri="{FF2B5EF4-FFF2-40B4-BE49-F238E27FC236}">
                <a16:creationId xmlns:a16="http://schemas.microsoft.com/office/drawing/2014/main" id="{40C874DC-4965-AB14-0968-CBD58ACBA5E9}"/>
              </a:ext>
            </a:extLst>
          </p:cNvPr>
          <p:cNvGrpSpPr/>
          <p:nvPr/>
        </p:nvGrpSpPr>
        <p:grpSpPr>
          <a:xfrm>
            <a:off x="1554231" y="5221357"/>
            <a:ext cx="6012760" cy="1225826"/>
            <a:chOff x="1554231" y="5221357"/>
            <a:chExt cx="6476586" cy="1225826"/>
          </a:xfrm>
        </p:grpSpPr>
        <p:sp>
          <p:nvSpPr>
            <p:cNvPr id="3" name="Arrow: Right 2">
              <a:extLst>
                <a:ext uri="{FF2B5EF4-FFF2-40B4-BE49-F238E27FC236}">
                  <a16:creationId xmlns:a16="http://schemas.microsoft.com/office/drawing/2014/main" id="{72546FCA-3EC9-E796-DB72-B1738AA90A6F}"/>
                </a:ext>
              </a:extLst>
            </p:cNvPr>
            <p:cNvSpPr/>
            <p:nvPr/>
          </p:nvSpPr>
          <p:spPr>
            <a:xfrm>
              <a:off x="1554231" y="5615754"/>
              <a:ext cx="1481759" cy="41081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9C637153-445B-258F-0B6C-424ADCB114A7}"/>
                </a:ext>
              </a:extLst>
            </p:cNvPr>
            <p:cNvSpPr/>
            <p:nvPr/>
          </p:nvSpPr>
          <p:spPr>
            <a:xfrm>
              <a:off x="3207026" y="5221357"/>
              <a:ext cx="4823791" cy="1225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điện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tử</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13314" name="Picture 2" descr="Cân Điện Tử GTS 3kg 5kg 6kg 10kg 12kg 15kg 20kg 30kg - Cân Đĩa">
            <a:extLst>
              <a:ext uri="{FF2B5EF4-FFF2-40B4-BE49-F238E27FC236}">
                <a16:creationId xmlns:a16="http://schemas.microsoft.com/office/drawing/2014/main" id="{1B873260-0E10-FA8D-E078-41E9F2D97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057" y="2000527"/>
            <a:ext cx="390144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ân Hoa Quả, Trái Cây Điện Tử">
            <a:extLst>
              <a:ext uri="{FF2B5EF4-FFF2-40B4-BE49-F238E27FC236}">
                <a16:creationId xmlns:a16="http://schemas.microsoft.com/office/drawing/2014/main" id="{D639C53E-9616-A0B0-DE7C-805C8D7001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91" r="939" b="13623"/>
          <a:stretch/>
        </p:blipFill>
        <p:spPr bwMode="auto">
          <a:xfrm>
            <a:off x="6388014" y="2094783"/>
            <a:ext cx="3670385" cy="273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 calcmode="lin" valueType="num">
                                      <p:cBhvr additive="base">
                                        <p:cTn id="19" dur="500" fill="hold"/>
                                        <p:tgtEl>
                                          <p:spTgt spid="13314"/>
                                        </p:tgtEl>
                                        <p:attrNameLst>
                                          <p:attrName>ppt_x</p:attrName>
                                        </p:attrNameLst>
                                      </p:cBhvr>
                                      <p:tavLst>
                                        <p:tav tm="0">
                                          <p:val>
                                            <p:strVal val="#ppt_x"/>
                                          </p:val>
                                        </p:tav>
                                        <p:tav tm="100000">
                                          <p:val>
                                            <p:strVal val="#ppt_x"/>
                                          </p:val>
                                        </p:tav>
                                      </p:tavLst>
                                    </p:anim>
                                    <p:anim calcmode="lin" valueType="num">
                                      <p:cBhvr additive="base">
                                        <p:cTn id="20"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6"/>
                                        </p:tgtEl>
                                        <p:attrNameLst>
                                          <p:attrName>style.visibility</p:attrName>
                                        </p:attrNameLst>
                                      </p:cBhvr>
                                      <p:to>
                                        <p:strVal val="visible"/>
                                      </p:to>
                                    </p:set>
                                    <p:anim calcmode="lin" valueType="num">
                                      <p:cBhvr additive="base">
                                        <p:cTn id="25" dur="500" fill="hold"/>
                                        <p:tgtEl>
                                          <p:spTgt spid="13316"/>
                                        </p:tgtEl>
                                        <p:attrNameLst>
                                          <p:attrName>ppt_x</p:attrName>
                                        </p:attrNameLst>
                                      </p:cBhvr>
                                      <p:tavLst>
                                        <p:tav tm="0">
                                          <p:val>
                                            <p:strVal val="#ppt_x"/>
                                          </p:val>
                                        </p:tav>
                                        <p:tav tm="100000">
                                          <p:val>
                                            <p:strVal val="#ppt_x"/>
                                          </p:val>
                                        </p:tav>
                                      </p:tavLst>
                                    </p:anim>
                                    <p:anim calcmode="lin" valueType="num">
                                      <p:cBhvr additive="base">
                                        <p:cTn id="26"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16C02-433B-873B-3FB4-289E902C3D9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424B7E7-6B17-F784-0AF6-15BEAE8285CC}"/>
              </a:ext>
            </a:extLst>
          </p:cNvPr>
          <p:cNvSpPr txBox="1"/>
          <p:nvPr/>
        </p:nvSpPr>
        <p:spPr>
          <a:xfrm>
            <a:off x="649356" y="410817"/>
            <a:ext cx="864041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ĐƠN VỊ VÀ DỤNG CỤ ĐO KHỐI LƯỢNG</a:t>
            </a:r>
          </a:p>
        </p:txBody>
      </p:sp>
      <p:sp>
        <p:nvSpPr>
          <p:cNvPr id="5" name="TextBox 4">
            <a:extLst>
              <a:ext uri="{FF2B5EF4-FFF2-40B4-BE49-F238E27FC236}">
                <a16:creationId xmlns:a16="http://schemas.microsoft.com/office/drawing/2014/main" id="{5CDF26A2-2B17-BA57-C4A6-63A606EE8DAB}"/>
              </a:ext>
            </a:extLst>
          </p:cNvPr>
          <p:cNvSpPr txBox="1"/>
          <p:nvPr/>
        </p:nvSpPr>
        <p:spPr>
          <a:xfrm>
            <a:off x="1199322" y="1242246"/>
            <a:ext cx="765313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TÌM HIỂU VỀ DỤNG CỤ ĐO KHỐI LƯỢNG</a:t>
            </a:r>
          </a:p>
        </p:txBody>
      </p:sp>
      <p:grpSp>
        <p:nvGrpSpPr>
          <p:cNvPr id="10" name="Group 9">
            <a:extLst>
              <a:ext uri="{FF2B5EF4-FFF2-40B4-BE49-F238E27FC236}">
                <a16:creationId xmlns:a16="http://schemas.microsoft.com/office/drawing/2014/main" id="{19D64684-062A-BC3E-8A1B-71B1768C15CB}"/>
              </a:ext>
            </a:extLst>
          </p:cNvPr>
          <p:cNvGrpSpPr/>
          <p:nvPr/>
        </p:nvGrpSpPr>
        <p:grpSpPr>
          <a:xfrm>
            <a:off x="1554231" y="5221357"/>
            <a:ext cx="6012760" cy="1225826"/>
            <a:chOff x="1554231" y="5221357"/>
            <a:chExt cx="6476586" cy="1225826"/>
          </a:xfrm>
        </p:grpSpPr>
        <p:sp>
          <p:nvSpPr>
            <p:cNvPr id="3" name="Arrow: Right 2">
              <a:extLst>
                <a:ext uri="{FF2B5EF4-FFF2-40B4-BE49-F238E27FC236}">
                  <a16:creationId xmlns:a16="http://schemas.microsoft.com/office/drawing/2014/main" id="{E2ACB197-8FB0-D6FB-CA05-DAAE92384C73}"/>
                </a:ext>
              </a:extLst>
            </p:cNvPr>
            <p:cNvSpPr/>
            <p:nvPr/>
          </p:nvSpPr>
          <p:spPr>
            <a:xfrm>
              <a:off x="1554231" y="5615754"/>
              <a:ext cx="1481759" cy="41081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30A50302-2376-65D6-94A0-C259E3733446}"/>
                </a:ext>
              </a:extLst>
            </p:cNvPr>
            <p:cNvSpPr/>
            <p:nvPr/>
          </p:nvSpPr>
          <p:spPr>
            <a:xfrm>
              <a:off x="3207026" y="5221357"/>
              <a:ext cx="4823791" cy="1225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đòn</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6" name="Picture 5">
            <a:extLst>
              <a:ext uri="{FF2B5EF4-FFF2-40B4-BE49-F238E27FC236}">
                <a16:creationId xmlns:a16="http://schemas.microsoft.com/office/drawing/2014/main" id="{DC8C200F-3C00-6973-1F90-DE092D423481}"/>
              </a:ext>
            </a:extLst>
          </p:cNvPr>
          <p:cNvPicPr>
            <a:picLocks noChangeAspect="1"/>
          </p:cNvPicPr>
          <p:nvPr/>
        </p:nvPicPr>
        <p:blipFill>
          <a:blip r:embed="rId2">
            <a:extLst>
              <a:ext uri="{28A0092B-C50C-407E-A947-70E740481C1C}">
                <a14:useLocalDpi xmlns:a14="http://schemas.microsoft.com/office/drawing/2010/main" val="0"/>
              </a:ext>
            </a:extLst>
          </a:blip>
          <a:srcRect l="-1" t="29330" r="1413" b="9546"/>
          <a:stretch/>
        </p:blipFill>
        <p:spPr>
          <a:xfrm>
            <a:off x="1615440" y="2012121"/>
            <a:ext cx="8961120" cy="3123713"/>
          </a:xfrm>
          <a:prstGeom prst="rect">
            <a:avLst/>
          </a:prstGeom>
        </p:spPr>
      </p:pic>
    </p:spTree>
    <p:extLst>
      <p:ext uri="{BB962C8B-B14F-4D97-AF65-F5344CB8AC3E}">
        <p14:creationId xmlns:p14="http://schemas.microsoft.com/office/powerpoint/2010/main" val="146825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7B8DB-9FF2-5823-E674-12E3809BC87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5908EBC-7480-5535-A29F-5B8E85FB3BF2}"/>
              </a:ext>
            </a:extLst>
          </p:cNvPr>
          <p:cNvSpPr txBox="1"/>
          <p:nvPr/>
        </p:nvSpPr>
        <p:spPr>
          <a:xfrm>
            <a:off x="649356" y="410817"/>
            <a:ext cx="864041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ĐƠN VỊ VÀ DỤNG CỤ ĐO KHỐI LƯỢNG</a:t>
            </a:r>
          </a:p>
        </p:txBody>
      </p:sp>
      <p:sp>
        <p:nvSpPr>
          <p:cNvPr id="5" name="TextBox 4">
            <a:extLst>
              <a:ext uri="{FF2B5EF4-FFF2-40B4-BE49-F238E27FC236}">
                <a16:creationId xmlns:a16="http://schemas.microsoft.com/office/drawing/2014/main" id="{7948468F-2265-B9F6-DF8F-0278EF44F7B1}"/>
              </a:ext>
            </a:extLst>
          </p:cNvPr>
          <p:cNvSpPr txBox="1"/>
          <p:nvPr/>
        </p:nvSpPr>
        <p:spPr>
          <a:xfrm>
            <a:off x="1199322" y="1242246"/>
            <a:ext cx="765313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TÌM HIỂU VỀ DỤNG CỤ ĐO KHỐI LƯỢNG</a:t>
            </a:r>
          </a:p>
        </p:txBody>
      </p:sp>
      <p:grpSp>
        <p:nvGrpSpPr>
          <p:cNvPr id="10" name="Group 9">
            <a:extLst>
              <a:ext uri="{FF2B5EF4-FFF2-40B4-BE49-F238E27FC236}">
                <a16:creationId xmlns:a16="http://schemas.microsoft.com/office/drawing/2014/main" id="{AC8A1F9C-4ED7-7455-B42A-FCDB1F66F1D0}"/>
              </a:ext>
            </a:extLst>
          </p:cNvPr>
          <p:cNvGrpSpPr/>
          <p:nvPr/>
        </p:nvGrpSpPr>
        <p:grpSpPr>
          <a:xfrm>
            <a:off x="1554231" y="5221357"/>
            <a:ext cx="6012760" cy="1225826"/>
            <a:chOff x="1554231" y="5221357"/>
            <a:chExt cx="6476586" cy="1225826"/>
          </a:xfrm>
        </p:grpSpPr>
        <p:sp>
          <p:nvSpPr>
            <p:cNvPr id="3" name="Arrow: Right 2">
              <a:extLst>
                <a:ext uri="{FF2B5EF4-FFF2-40B4-BE49-F238E27FC236}">
                  <a16:creationId xmlns:a16="http://schemas.microsoft.com/office/drawing/2014/main" id="{472BFD24-1867-57E5-3DF6-6CC1E5593824}"/>
                </a:ext>
              </a:extLst>
            </p:cNvPr>
            <p:cNvSpPr/>
            <p:nvPr/>
          </p:nvSpPr>
          <p:spPr>
            <a:xfrm>
              <a:off x="1554231" y="5615754"/>
              <a:ext cx="1481759" cy="41081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3DF7AA36-D0D4-24A3-92A4-F62350B0F9CF}"/>
                </a:ext>
              </a:extLst>
            </p:cNvPr>
            <p:cNvSpPr/>
            <p:nvPr/>
          </p:nvSpPr>
          <p:spPr>
            <a:xfrm>
              <a:off x="3207026" y="5221357"/>
              <a:ext cx="4823791" cy="1225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Roberval</a:t>
              </a:r>
            </a:p>
          </p:txBody>
        </p:sp>
      </p:grpSp>
      <p:pic>
        <p:nvPicPr>
          <p:cNvPr id="6" name="Picture 5">
            <a:extLst>
              <a:ext uri="{FF2B5EF4-FFF2-40B4-BE49-F238E27FC236}">
                <a16:creationId xmlns:a16="http://schemas.microsoft.com/office/drawing/2014/main" id="{B6DC3CCD-DCAF-248D-E71D-2CCEF70730A9}"/>
              </a:ext>
            </a:extLst>
          </p:cNvPr>
          <p:cNvPicPr>
            <a:picLocks noChangeAspect="1"/>
          </p:cNvPicPr>
          <p:nvPr/>
        </p:nvPicPr>
        <p:blipFill>
          <a:blip r:embed="rId2">
            <a:extLst>
              <a:ext uri="{28A0092B-C50C-407E-A947-70E740481C1C}">
                <a14:useLocalDpi xmlns:a14="http://schemas.microsoft.com/office/drawing/2010/main" val="0"/>
              </a:ext>
            </a:extLst>
          </a:blip>
          <a:srcRect t="21822" r="4239" b="5968"/>
          <a:stretch/>
        </p:blipFill>
        <p:spPr>
          <a:xfrm>
            <a:off x="2117241" y="1878359"/>
            <a:ext cx="7315200" cy="3101281"/>
          </a:xfrm>
          <a:prstGeom prst="rect">
            <a:avLst/>
          </a:prstGeom>
        </p:spPr>
      </p:pic>
    </p:spTree>
    <p:extLst>
      <p:ext uri="{BB962C8B-B14F-4D97-AF65-F5344CB8AC3E}">
        <p14:creationId xmlns:p14="http://schemas.microsoft.com/office/powerpoint/2010/main" val="23706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1D1E1-0CD6-E688-D2DD-38C4949DD5E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C24A8F-B7D8-757A-E730-46E9AF0B2FD8}"/>
              </a:ext>
            </a:extLst>
          </p:cNvPr>
          <p:cNvSpPr txBox="1"/>
          <p:nvPr/>
        </p:nvSpPr>
        <p:spPr>
          <a:xfrm>
            <a:off x="649356" y="410817"/>
            <a:ext cx="864041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ĐƠN VỊ VÀ DỤNG CỤ ĐO KHỐI LƯỢNG</a:t>
            </a:r>
          </a:p>
        </p:txBody>
      </p:sp>
      <p:sp>
        <p:nvSpPr>
          <p:cNvPr id="5" name="TextBox 4">
            <a:extLst>
              <a:ext uri="{FF2B5EF4-FFF2-40B4-BE49-F238E27FC236}">
                <a16:creationId xmlns:a16="http://schemas.microsoft.com/office/drawing/2014/main" id="{D87D2832-0E95-DFC9-D57E-EB7E7D27574D}"/>
              </a:ext>
            </a:extLst>
          </p:cNvPr>
          <p:cNvSpPr txBox="1"/>
          <p:nvPr/>
        </p:nvSpPr>
        <p:spPr>
          <a:xfrm>
            <a:off x="1199322" y="1242246"/>
            <a:ext cx="765313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TÌM HIỂU VỀ DỤNG CỤ ĐO KHỐI LƯỢNG</a:t>
            </a:r>
          </a:p>
        </p:txBody>
      </p:sp>
      <p:grpSp>
        <p:nvGrpSpPr>
          <p:cNvPr id="10" name="Group 9">
            <a:extLst>
              <a:ext uri="{FF2B5EF4-FFF2-40B4-BE49-F238E27FC236}">
                <a16:creationId xmlns:a16="http://schemas.microsoft.com/office/drawing/2014/main" id="{FDB7DE48-26C8-4AF6-1DA2-043E4C9238D5}"/>
              </a:ext>
            </a:extLst>
          </p:cNvPr>
          <p:cNvGrpSpPr/>
          <p:nvPr/>
        </p:nvGrpSpPr>
        <p:grpSpPr>
          <a:xfrm>
            <a:off x="1554231" y="5380381"/>
            <a:ext cx="6012760" cy="1225826"/>
            <a:chOff x="1554231" y="5221357"/>
            <a:chExt cx="6476586" cy="1225826"/>
          </a:xfrm>
        </p:grpSpPr>
        <p:sp>
          <p:nvSpPr>
            <p:cNvPr id="3" name="Arrow: Right 2">
              <a:extLst>
                <a:ext uri="{FF2B5EF4-FFF2-40B4-BE49-F238E27FC236}">
                  <a16:creationId xmlns:a16="http://schemas.microsoft.com/office/drawing/2014/main" id="{46043035-ABB0-CF41-9D80-1565B6A6332D}"/>
                </a:ext>
              </a:extLst>
            </p:cNvPr>
            <p:cNvSpPr/>
            <p:nvPr/>
          </p:nvSpPr>
          <p:spPr>
            <a:xfrm>
              <a:off x="1554231" y="5615754"/>
              <a:ext cx="1481759" cy="41081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64BD54F0-5DC7-452E-28FD-2685E6A49683}"/>
                </a:ext>
              </a:extLst>
            </p:cNvPr>
            <p:cNvSpPr/>
            <p:nvPr/>
          </p:nvSpPr>
          <p:spPr>
            <a:xfrm>
              <a:off x="3207026" y="5221357"/>
              <a:ext cx="4823791" cy="1225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tiểu</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ly</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6" name="Picture 5">
            <a:extLst>
              <a:ext uri="{FF2B5EF4-FFF2-40B4-BE49-F238E27FC236}">
                <a16:creationId xmlns:a16="http://schemas.microsoft.com/office/drawing/2014/main" id="{B41F69EC-A145-C650-D63C-D965C77AF6C4}"/>
              </a:ext>
            </a:extLst>
          </p:cNvPr>
          <p:cNvPicPr>
            <a:picLocks noChangeAspect="1"/>
          </p:cNvPicPr>
          <p:nvPr/>
        </p:nvPicPr>
        <p:blipFill>
          <a:blip r:embed="rId2">
            <a:extLst>
              <a:ext uri="{28A0092B-C50C-407E-A947-70E740481C1C}">
                <a14:useLocalDpi xmlns:a14="http://schemas.microsoft.com/office/drawing/2010/main" val="0"/>
              </a:ext>
            </a:extLst>
          </a:blip>
          <a:srcRect l="3262" t="24142" r="6086" b="5969"/>
          <a:stretch/>
        </p:blipFill>
        <p:spPr>
          <a:xfrm>
            <a:off x="2404253" y="1892135"/>
            <a:ext cx="7383495" cy="3200400"/>
          </a:xfrm>
          <a:prstGeom prst="rect">
            <a:avLst/>
          </a:prstGeom>
        </p:spPr>
      </p:pic>
    </p:spTree>
    <p:extLst>
      <p:ext uri="{BB962C8B-B14F-4D97-AF65-F5344CB8AC3E}">
        <p14:creationId xmlns:p14="http://schemas.microsoft.com/office/powerpoint/2010/main" val="213621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EAE7E-CFD0-4C07-6972-C5E6319316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3DA465-AADD-2830-CF1A-9B712735FC99}"/>
              </a:ext>
            </a:extLst>
          </p:cNvPr>
          <p:cNvSpPr txBox="1"/>
          <p:nvPr/>
        </p:nvSpPr>
        <p:spPr>
          <a:xfrm>
            <a:off x="649356" y="410817"/>
            <a:ext cx="864041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ĐƠN VỊ VÀ DỤNG CỤ ĐO KHỐI LƯỢNG</a:t>
            </a:r>
          </a:p>
        </p:txBody>
      </p:sp>
      <p:sp>
        <p:nvSpPr>
          <p:cNvPr id="5" name="TextBox 4">
            <a:extLst>
              <a:ext uri="{FF2B5EF4-FFF2-40B4-BE49-F238E27FC236}">
                <a16:creationId xmlns:a16="http://schemas.microsoft.com/office/drawing/2014/main" id="{D7DEDF15-0034-6389-907A-F9D97CB64860}"/>
              </a:ext>
            </a:extLst>
          </p:cNvPr>
          <p:cNvSpPr txBox="1"/>
          <p:nvPr/>
        </p:nvSpPr>
        <p:spPr>
          <a:xfrm>
            <a:off x="1199322" y="1242246"/>
            <a:ext cx="765313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TÌM HIỂU VỀ DỤNG CỤ ĐO KHỐI LƯỢNG</a:t>
            </a:r>
          </a:p>
        </p:txBody>
      </p:sp>
      <p:grpSp>
        <p:nvGrpSpPr>
          <p:cNvPr id="10" name="Group 9">
            <a:extLst>
              <a:ext uri="{FF2B5EF4-FFF2-40B4-BE49-F238E27FC236}">
                <a16:creationId xmlns:a16="http://schemas.microsoft.com/office/drawing/2014/main" id="{DAFCF02B-737B-6448-7FD8-BA53D967F660}"/>
              </a:ext>
            </a:extLst>
          </p:cNvPr>
          <p:cNvGrpSpPr/>
          <p:nvPr/>
        </p:nvGrpSpPr>
        <p:grpSpPr>
          <a:xfrm>
            <a:off x="1554231" y="5221357"/>
            <a:ext cx="6012760" cy="1225826"/>
            <a:chOff x="1554231" y="5221357"/>
            <a:chExt cx="6476586" cy="1225826"/>
          </a:xfrm>
        </p:grpSpPr>
        <p:sp>
          <p:nvSpPr>
            <p:cNvPr id="3" name="Arrow: Right 2">
              <a:extLst>
                <a:ext uri="{FF2B5EF4-FFF2-40B4-BE49-F238E27FC236}">
                  <a16:creationId xmlns:a16="http://schemas.microsoft.com/office/drawing/2014/main" id="{8E5390BD-6D93-227F-541C-1FD9911B31E0}"/>
                </a:ext>
              </a:extLst>
            </p:cNvPr>
            <p:cNvSpPr/>
            <p:nvPr/>
          </p:nvSpPr>
          <p:spPr>
            <a:xfrm>
              <a:off x="1554231" y="5615754"/>
              <a:ext cx="1481759" cy="41081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229F0714-238B-6EB3-179C-58C6BC4122B4}"/>
                </a:ext>
              </a:extLst>
            </p:cNvPr>
            <p:cNvSpPr/>
            <p:nvPr/>
          </p:nvSpPr>
          <p:spPr>
            <a:xfrm>
              <a:off x="3207026" y="5221357"/>
              <a:ext cx="4823791" cy="1225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tạ</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17410" name="Picture 2" descr="Bài 5: Đo khối lương">
            <a:extLst>
              <a:ext uri="{FF2B5EF4-FFF2-40B4-BE49-F238E27FC236}">
                <a16:creationId xmlns:a16="http://schemas.microsoft.com/office/drawing/2014/main" id="{DEFAFD1E-6172-C8FE-3C56-73D221F16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421" y="1841090"/>
            <a:ext cx="2377440" cy="330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8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anim calcmode="lin" valueType="num">
                                      <p:cBhvr additive="base">
                                        <p:cTn id="19" dur="500" fill="hold"/>
                                        <p:tgtEl>
                                          <p:spTgt spid="17410"/>
                                        </p:tgtEl>
                                        <p:attrNameLst>
                                          <p:attrName>ppt_x</p:attrName>
                                        </p:attrNameLst>
                                      </p:cBhvr>
                                      <p:tavLst>
                                        <p:tav tm="0">
                                          <p:val>
                                            <p:strVal val="#ppt_x"/>
                                          </p:val>
                                        </p:tav>
                                        <p:tav tm="100000">
                                          <p:val>
                                            <p:strVal val="#ppt_x"/>
                                          </p:val>
                                        </p:tav>
                                      </p:tavLst>
                                    </p:anim>
                                    <p:anim calcmode="lin" valueType="num">
                                      <p:cBhvr additive="base">
                                        <p:cTn id="20"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Bài 5: Đo khối lương">
            <a:extLst>
              <a:ext uri="{FF2B5EF4-FFF2-40B4-BE49-F238E27FC236}">
                <a16:creationId xmlns:a16="http://schemas.microsoft.com/office/drawing/2014/main" id="{9E7C870A-A267-5B0F-5DA3-8E28896BA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89" y="610263"/>
            <a:ext cx="4032140" cy="6035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ED9E4654-A102-F52B-60CC-E2BB5E62BCC1}"/>
              </a:ext>
            </a:extLst>
          </p:cNvPr>
          <p:cNvSpPr/>
          <p:nvPr/>
        </p:nvSpPr>
        <p:spPr>
          <a:xfrm>
            <a:off x="4956313" y="397564"/>
            <a:ext cx="6904198" cy="17625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dirty="0">
                <a:latin typeface="Arial" panose="020B0604020202020204" pitchFamily="34" charset="0"/>
                <a:cs typeface="Arial" panose="020B0604020202020204" pitchFamily="34" charset="0"/>
              </a:rPr>
              <a:t>Em </a:t>
            </a:r>
            <a:r>
              <a:rPr lang="en-US" sz="3200" dirty="0" err="1">
                <a:latin typeface="Arial" panose="020B0604020202020204" pitchFamily="34" charset="0"/>
                <a:cs typeface="Arial" panose="020B0604020202020204" pitchFamily="34" charset="0"/>
              </a:rPr>
              <a:t>hãy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loại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dưới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biết</a:t>
            </a:r>
            <a:r>
              <a:rPr lang="en-US" sz="3200" dirty="0">
                <a:latin typeface="Arial" panose="020B0604020202020204" pitchFamily="34" charset="0"/>
                <a:cs typeface="Arial" panose="020B0604020202020204" pitchFamily="34" charset="0"/>
              </a:rPr>
              <a:t> GHĐ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ĐCNN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cân</a:t>
            </a:r>
            <a:endParaRPr lang="en-US" sz="32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E9F786D-E08C-C68A-6C63-17BB7755D380}"/>
              </a:ext>
            </a:extLst>
          </p:cNvPr>
          <p:cNvSpPr/>
          <p:nvPr/>
        </p:nvSpPr>
        <p:spPr>
          <a:xfrm>
            <a:off x="5287616" y="2994991"/>
            <a:ext cx="4916557" cy="8746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ctr">
              <a:buFontTx/>
              <a:buChar char="-"/>
            </a:pPr>
            <a:r>
              <a:rPr lang="en-US" sz="3200" dirty="0" err="1">
                <a:solidFill>
                  <a:schemeClr val="tx1"/>
                </a:solidFill>
                <a:latin typeface="Arial" panose="020B0604020202020204" pitchFamily="34" charset="0"/>
                <a:cs typeface="Arial" panose="020B0604020202020204" pitchFamily="34" charset="0"/>
              </a:rPr>
              <a:t>Cân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đồng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hồ</a:t>
            </a:r>
            <a:r>
              <a:rPr lang="en-US" sz="3200" dirty="0">
                <a:solidFill>
                  <a:schemeClr val="tx1"/>
                </a:solidFill>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D1331A22-D1B8-D60A-1264-316ACE8DDFAA}"/>
              </a:ext>
            </a:extLst>
          </p:cNvPr>
          <p:cNvSpPr/>
          <p:nvPr/>
        </p:nvSpPr>
        <p:spPr>
          <a:xfrm>
            <a:off x="5287616" y="4953000"/>
            <a:ext cx="5340626" cy="1143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ctr">
              <a:buFontTx/>
              <a:buChar char="-"/>
            </a:pPr>
            <a:r>
              <a:rPr lang="en-US" sz="3200" dirty="0">
                <a:latin typeface="Arial" panose="020B0604020202020204" pitchFamily="34" charset="0"/>
                <a:cs typeface="Arial" panose="020B0604020202020204" pitchFamily="34" charset="0"/>
              </a:rPr>
              <a:t>GHĐ: 5 kg</a:t>
            </a:r>
          </a:p>
          <a:p>
            <a:pPr marL="285750" indent="-285750" algn="ctr">
              <a:buFontTx/>
              <a:buChar char="-"/>
            </a:pPr>
            <a:r>
              <a:rPr lang="en-US" sz="3200" dirty="0">
                <a:latin typeface="Arial" panose="020B0604020202020204" pitchFamily="34" charset="0"/>
                <a:cs typeface="Arial" panose="020B0604020202020204" pitchFamily="34" charset="0"/>
              </a:rPr>
              <a:t>ĐCNN: 20 g</a:t>
            </a:r>
          </a:p>
        </p:txBody>
      </p:sp>
    </p:spTree>
    <p:extLst>
      <p:ext uri="{BB962C8B-B14F-4D97-AF65-F5344CB8AC3E}">
        <p14:creationId xmlns:p14="http://schemas.microsoft.com/office/powerpoint/2010/main" val="175671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con Question Computer File PNG">
            <a:extLst>
              <a:ext uri="{FF2B5EF4-FFF2-40B4-BE49-F238E27FC236}">
                <a16:creationId xmlns:a16="http://schemas.microsoft.com/office/drawing/2014/main" id="{AAC100C0-99DD-C7C1-C6C7-03D77EA1A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04661" cy="25046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E996DBC-313C-7B1B-C38A-382007DC64F5}"/>
              </a:ext>
            </a:extLst>
          </p:cNvPr>
          <p:cNvPicPr>
            <a:picLocks noChangeAspect="1"/>
          </p:cNvPicPr>
          <p:nvPr/>
        </p:nvPicPr>
        <p:blipFill>
          <a:blip r:embed="rId3"/>
          <a:stretch>
            <a:fillRect/>
          </a:stretch>
        </p:blipFill>
        <p:spPr>
          <a:xfrm>
            <a:off x="2703443" y="2630555"/>
            <a:ext cx="7483863" cy="4023360"/>
          </a:xfrm>
          <a:prstGeom prst="rect">
            <a:avLst/>
          </a:prstGeom>
        </p:spPr>
      </p:pic>
      <p:sp>
        <p:nvSpPr>
          <p:cNvPr id="7" name="Rectangle: Rounded Corners 6">
            <a:extLst>
              <a:ext uri="{FF2B5EF4-FFF2-40B4-BE49-F238E27FC236}">
                <a16:creationId xmlns:a16="http://schemas.microsoft.com/office/drawing/2014/main" id="{1A4EC676-242A-2E89-A248-1D95F3212AC0}"/>
              </a:ext>
            </a:extLst>
          </p:cNvPr>
          <p:cNvSpPr/>
          <p:nvPr/>
        </p:nvSpPr>
        <p:spPr>
          <a:xfrm>
            <a:off x="2703443" y="187668"/>
            <a:ext cx="8971722" cy="22109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Arial" panose="020B0604020202020204" pitchFamily="34" charset="0"/>
                <a:cs typeface="Arial" panose="020B0604020202020204" pitchFamily="34" charset="0"/>
              </a:rPr>
              <a:t>Để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ta </a:t>
            </a:r>
            <a:r>
              <a:rPr lang="en-US" sz="3200" dirty="0" err="1">
                <a:latin typeface="Arial" panose="020B0604020202020204" pitchFamily="34" charset="0"/>
                <a:cs typeface="Arial" panose="020B0604020202020204" pitchFamily="34" charset="0"/>
              </a:rPr>
              <a:t>nên</a:t>
            </a:r>
            <a:r>
              <a:rPr lang="en-US" sz="3200" dirty="0">
                <a:latin typeface="Arial" panose="020B0604020202020204" pitchFamily="34" charset="0"/>
                <a:cs typeface="Arial" panose="020B0604020202020204" pitchFamily="34" charset="0"/>
              </a:rPr>
              <a:t> dung </a:t>
            </a:r>
            <a:r>
              <a:rPr lang="en-US" sz="3200" dirty="0" err="1">
                <a:latin typeface="Arial" panose="020B0604020202020204" pitchFamily="34" charset="0"/>
                <a:cs typeface="Arial" panose="020B0604020202020204" pitchFamily="34" charset="0"/>
              </a:rPr>
              <a:t>loại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a:t>
            </a:r>
          </a:p>
          <a:p>
            <a:pPr algn="just"/>
            <a:r>
              <a:rPr lang="en-US" sz="3200" dirty="0" err="1">
                <a:latin typeface="Arial" panose="020B0604020202020204" pitchFamily="34" charset="0"/>
                <a:cs typeface="Arial" panose="020B0604020202020204" pitchFamily="34" charset="0"/>
              </a:rPr>
              <a:t>Đo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hộp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bút</a:t>
            </a:r>
            <a:r>
              <a:rPr lang="en-US" sz="3200" dirty="0">
                <a:latin typeface="Arial" panose="020B0604020202020204" pitchFamily="34" charset="0"/>
                <a:cs typeface="Arial" panose="020B0604020202020204" pitchFamily="34" charset="0"/>
              </a:rPr>
              <a:t> ta </a:t>
            </a:r>
            <a:r>
              <a:rPr lang="en-US" sz="3200" dirty="0" err="1">
                <a:latin typeface="Arial" panose="020B0604020202020204" pitchFamily="34" charset="0"/>
                <a:cs typeface="Arial" panose="020B0604020202020204" pitchFamily="34" charset="0"/>
              </a:rPr>
              <a:t>nên</a:t>
            </a:r>
            <a:r>
              <a:rPr lang="en-US" sz="3200" dirty="0">
                <a:latin typeface="Arial" panose="020B0604020202020204" pitchFamily="34" charset="0"/>
                <a:cs typeface="Arial" panose="020B0604020202020204" pitchFamily="34" charset="0"/>
              </a:rPr>
              <a:t> dung </a:t>
            </a:r>
            <a:r>
              <a:rPr lang="en-US" sz="3200" dirty="0" err="1">
                <a:latin typeface="Arial" panose="020B0604020202020204" pitchFamily="34" charset="0"/>
                <a:cs typeface="Arial" panose="020B0604020202020204" pitchFamily="34" charset="0"/>
              </a:rPr>
              <a:t>loại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sao</a:t>
            </a:r>
            <a:r>
              <a:rPr 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6579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8716D98-4837-9D3B-1955-D2DA2BBD1F82}"/>
              </a:ext>
            </a:extLst>
          </p:cNvPr>
          <p:cNvSpPr/>
          <p:nvPr/>
        </p:nvSpPr>
        <p:spPr>
          <a:xfrm>
            <a:off x="3140764" y="2435086"/>
            <a:ext cx="7235687" cy="9939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a:latin typeface="Arial" panose="020B0604020202020204" pitchFamily="34" charset="0"/>
                <a:cs typeface="Arial" panose="020B0604020202020204" pitchFamily="34" charset="0"/>
              </a:rPr>
              <a:t>1. ĐƠN VỊ VÀ DỤNG CỤ ĐO KHỐI LƯỢNG</a:t>
            </a:r>
          </a:p>
        </p:txBody>
      </p:sp>
      <p:sp>
        <p:nvSpPr>
          <p:cNvPr id="5" name="Rectangle: Rounded Corners 4">
            <a:extLst>
              <a:ext uri="{FF2B5EF4-FFF2-40B4-BE49-F238E27FC236}">
                <a16:creationId xmlns:a16="http://schemas.microsoft.com/office/drawing/2014/main" id="{461500ED-E6BB-8DE8-AA54-7EB8B7177678}"/>
              </a:ext>
            </a:extLst>
          </p:cNvPr>
          <p:cNvSpPr/>
          <p:nvPr/>
        </p:nvSpPr>
        <p:spPr>
          <a:xfrm>
            <a:off x="3140765" y="3849757"/>
            <a:ext cx="7235687" cy="9939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a:latin typeface="Arial" panose="020B0604020202020204" pitchFamily="34" charset="0"/>
                <a:cs typeface="Arial" panose="020B0604020202020204" pitchFamily="34" charset="0"/>
              </a:rPr>
              <a:t>2. THỰC HÀNH ĐO KHỐI LƯỢNG</a:t>
            </a:r>
          </a:p>
        </p:txBody>
      </p:sp>
    </p:spTree>
    <p:extLst>
      <p:ext uri="{BB962C8B-B14F-4D97-AF65-F5344CB8AC3E}">
        <p14:creationId xmlns:p14="http://schemas.microsoft.com/office/powerpoint/2010/main" val="3598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51639-FED4-FBC2-A36C-887E84246C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9592C80-CDED-8FFC-F3D8-D11027C12675}"/>
              </a:ext>
            </a:extLst>
          </p:cNvPr>
          <p:cNvSpPr txBox="1"/>
          <p:nvPr/>
        </p:nvSpPr>
        <p:spPr>
          <a:xfrm>
            <a:off x="649356" y="410817"/>
            <a:ext cx="864041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u="sng" dirty="0">
                <a:solidFill>
                  <a:srgbClr val="FF0000"/>
                </a:solidFill>
                <a:latin typeface="Arial" panose="020B0604020202020204" pitchFamily="34" charset="0"/>
                <a:cs typeface="Arial" panose="020B0604020202020204" pitchFamily="34" charset="0"/>
              </a:rPr>
              <a:t>2</a:t>
            </a: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lang="en-US" sz="3200" b="1" u="sng" dirty="0">
                <a:solidFill>
                  <a:srgbClr val="FF0000"/>
                </a:solidFill>
                <a:latin typeface="Arial" panose="020B0604020202020204" pitchFamily="34" charset="0"/>
                <a:cs typeface="Arial" panose="020B0604020202020204" pitchFamily="34" charset="0"/>
              </a:rPr>
              <a:t>THỰC HÀNH ĐO </a:t>
            </a: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KHỐI LƯỢNG</a:t>
            </a:r>
          </a:p>
        </p:txBody>
      </p:sp>
      <p:sp>
        <p:nvSpPr>
          <p:cNvPr id="5" name="TextBox 4">
            <a:extLst>
              <a:ext uri="{FF2B5EF4-FFF2-40B4-BE49-F238E27FC236}">
                <a16:creationId xmlns:a16="http://schemas.microsoft.com/office/drawing/2014/main" id="{0E9FC702-54AA-F365-AA07-40180BE8FF52}"/>
              </a:ext>
            </a:extLst>
          </p:cNvPr>
          <p:cNvSpPr txBox="1"/>
          <p:nvPr/>
        </p:nvSpPr>
        <p:spPr>
          <a:xfrm>
            <a:off x="649356" y="1060103"/>
            <a:ext cx="10409582"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u="sng" dirty="0">
                <a:solidFill>
                  <a:prstClr val="black"/>
                </a:solidFill>
                <a:latin typeface="Arial" panose="020B0604020202020204" pitchFamily="34" charset="0"/>
                <a:cs typeface="Arial" panose="020B0604020202020204" pitchFamily="34" charset="0"/>
              </a:rPr>
              <a:t>ƯỚC LƯỢNG KHỐI LƯỢNG CỦA VẬT VÀ LỰA CHỌN CÂN PHÙ HỢP</a:t>
            </a:r>
            <a:endParaRPr kumimoji="0" lang="en-US" sz="24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86CF845-A32B-8624-74F1-580F913E1225}"/>
              </a:ext>
            </a:extLst>
          </p:cNvPr>
          <p:cNvGrpSpPr/>
          <p:nvPr/>
        </p:nvGrpSpPr>
        <p:grpSpPr>
          <a:xfrm>
            <a:off x="1417983" y="2464906"/>
            <a:ext cx="9197007" cy="2544417"/>
            <a:chOff x="1417983" y="2464906"/>
            <a:chExt cx="9197007" cy="2544417"/>
          </a:xfrm>
        </p:grpSpPr>
        <p:sp>
          <p:nvSpPr>
            <p:cNvPr id="2" name="Arrow: Right 1">
              <a:extLst>
                <a:ext uri="{FF2B5EF4-FFF2-40B4-BE49-F238E27FC236}">
                  <a16:creationId xmlns:a16="http://schemas.microsoft.com/office/drawing/2014/main" id="{74AA5F11-B338-639C-551B-0B5A1DDAE698}"/>
                </a:ext>
              </a:extLst>
            </p:cNvPr>
            <p:cNvSpPr/>
            <p:nvPr/>
          </p:nvSpPr>
          <p:spPr>
            <a:xfrm>
              <a:off x="1417983" y="2729948"/>
              <a:ext cx="1311965" cy="33130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6053805F-229E-1800-1E52-9810CB7CEB6F}"/>
                </a:ext>
              </a:extLst>
            </p:cNvPr>
            <p:cNvSpPr/>
            <p:nvPr/>
          </p:nvSpPr>
          <p:spPr>
            <a:xfrm>
              <a:off x="3074503" y="2464906"/>
              <a:ext cx="7540487" cy="25444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u="sng" dirty="0">
                  <a:latin typeface="Arial" panose="020B0604020202020204" pitchFamily="34" charset="0"/>
                  <a:cs typeface="Arial" panose="020B0604020202020204" pitchFamily="34" charset="0"/>
                </a:rPr>
                <a:t>KẾT LUẬN:</a:t>
              </a:r>
            </a:p>
            <a:p>
              <a:pPr algn="ctr"/>
              <a:r>
                <a:rPr lang="vi-VN" sz="3200" dirty="0"/>
                <a:t>Khi đo khối lượng của một vật bằng cân thì cần ước lượng khối lượng của nó, từ đó lựa chọn loại cân phù hợp để phép đo được chính xác.</a:t>
              </a:r>
              <a:endParaRPr lang="en-US" sz="3200" dirty="0"/>
            </a:p>
          </p:txBody>
        </p:sp>
      </p:grpSp>
    </p:spTree>
    <p:extLst>
      <p:ext uri="{BB962C8B-B14F-4D97-AF65-F5344CB8AC3E}">
        <p14:creationId xmlns:p14="http://schemas.microsoft.com/office/powerpoint/2010/main" val="135203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2DA8CE-2DD5-9976-2B31-7E903C5B95EE}"/>
              </a:ext>
            </a:extLst>
          </p:cNvPr>
          <p:cNvPicPr>
            <a:picLocks noChangeAspect="1"/>
          </p:cNvPicPr>
          <p:nvPr/>
        </p:nvPicPr>
        <p:blipFill>
          <a:blip r:embed="rId2"/>
          <a:stretch>
            <a:fillRect/>
          </a:stretch>
        </p:blipFill>
        <p:spPr>
          <a:xfrm>
            <a:off x="1511991" y="556177"/>
            <a:ext cx="9353550" cy="3943350"/>
          </a:xfrm>
          <a:prstGeom prst="rect">
            <a:avLst/>
          </a:prstGeom>
        </p:spPr>
      </p:pic>
      <p:grpSp>
        <p:nvGrpSpPr>
          <p:cNvPr id="8" name="Group 7">
            <a:extLst>
              <a:ext uri="{FF2B5EF4-FFF2-40B4-BE49-F238E27FC236}">
                <a16:creationId xmlns:a16="http://schemas.microsoft.com/office/drawing/2014/main" id="{F3E23BDC-609C-C372-ABAF-79250AB0E47F}"/>
              </a:ext>
            </a:extLst>
          </p:cNvPr>
          <p:cNvGrpSpPr/>
          <p:nvPr/>
        </p:nvGrpSpPr>
        <p:grpSpPr>
          <a:xfrm>
            <a:off x="312834" y="4168222"/>
            <a:ext cx="11216557" cy="1914525"/>
            <a:chOff x="312834" y="4168222"/>
            <a:chExt cx="11216557" cy="1914525"/>
          </a:xfrm>
        </p:grpSpPr>
        <p:sp>
          <p:nvSpPr>
            <p:cNvPr id="6" name="Rectangle: Rounded Corners 5">
              <a:extLst>
                <a:ext uri="{FF2B5EF4-FFF2-40B4-BE49-F238E27FC236}">
                  <a16:creationId xmlns:a16="http://schemas.microsoft.com/office/drawing/2014/main" id="{1D09F3D2-9FA3-0599-DCBC-C6CEBE460ADE}"/>
                </a:ext>
              </a:extLst>
            </p:cNvPr>
            <p:cNvSpPr/>
            <p:nvPr/>
          </p:nvSpPr>
          <p:spPr>
            <a:xfrm>
              <a:off x="1973332" y="4844083"/>
              <a:ext cx="9556059" cy="12386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Arial" panose="020B0604020202020204" pitchFamily="34" charset="0"/>
                  <a:cs typeface="Arial" panose="020B0604020202020204" pitchFamily="34" charset="0"/>
                </a:rPr>
                <a:t>Nhận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xét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hiệu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cân</a:t>
              </a:r>
              <a:r>
                <a:rPr lang="en-US" sz="3200" dirty="0">
                  <a:latin typeface="Arial" panose="020B0604020202020204" pitchFamily="34" charset="0"/>
                  <a:cs typeface="Arial" panose="020B0604020202020204" pitchFamily="34" charset="0"/>
                </a:rPr>
                <a:t> ở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tiện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việc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vật</a:t>
              </a:r>
              <a:r>
                <a:rPr lang="en-US" sz="3200" dirty="0">
                  <a:latin typeface="Arial" panose="020B0604020202020204" pitchFamily="34" charset="0"/>
                  <a:cs typeface="Arial" panose="020B0604020202020204" pitchFamily="34" charset="0"/>
                </a:rPr>
                <a:t>?</a:t>
              </a:r>
            </a:p>
          </p:txBody>
        </p:sp>
        <p:pic>
          <p:nvPicPr>
            <p:cNvPr id="7" name="Picture 2" descr="Icon Question Computer File PNG">
              <a:extLst>
                <a:ext uri="{FF2B5EF4-FFF2-40B4-BE49-F238E27FC236}">
                  <a16:creationId xmlns:a16="http://schemas.microsoft.com/office/drawing/2014/main" id="{03CED03A-5B6E-D84C-0B3D-CD301C5F5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34" y="4168222"/>
              <a:ext cx="1554480" cy="1554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624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6349EB-1EB5-77D1-1F24-10CC65F9A665}"/>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9AD25BA7-3647-F2F0-583F-AA0C2559B88E}"/>
              </a:ext>
            </a:extLst>
          </p:cNvPr>
          <p:cNvGrpSpPr/>
          <p:nvPr/>
        </p:nvGrpSpPr>
        <p:grpSpPr>
          <a:xfrm>
            <a:off x="312834" y="4168222"/>
            <a:ext cx="11216557" cy="1914525"/>
            <a:chOff x="312834" y="4168222"/>
            <a:chExt cx="11216557" cy="1914525"/>
          </a:xfrm>
        </p:grpSpPr>
        <p:sp>
          <p:nvSpPr>
            <p:cNvPr id="6" name="Rectangle: Rounded Corners 5">
              <a:extLst>
                <a:ext uri="{FF2B5EF4-FFF2-40B4-BE49-F238E27FC236}">
                  <a16:creationId xmlns:a16="http://schemas.microsoft.com/office/drawing/2014/main" id="{7341D722-9FC9-114A-2513-C41E76BC1A02}"/>
                </a:ext>
              </a:extLst>
            </p:cNvPr>
            <p:cNvSpPr/>
            <p:nvPr/>
          </p:nvSpPr>
          <p:spPr>
            <a:xfrm>
              <a:off x="1973332" y="4844083"/>
              <a:ext cx="9556059" cy="12386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Cách</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đặt</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mắt</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để</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đọc</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khối</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lượng</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như</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thế</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nào</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là</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đúng</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pic>
          <p:nvPicPr>
            <p:cNvPr id="7" name="Picture 2" descr="Icon Question Computer File PNG">
              <a:extLst>
                <a:ext uri="{FF2B5EF4-FFF2-40B4-BE49-F238E27FC236}">
                  <a16:creationId xmlns:a16="http://schemas.microsoft.com/office/drawing/2014/main" id="{2D2EA63A-B170-521B-82CA-DD11CD803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34" y="4168222"/>
              <a:ext cx="1554480" cy="155448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E5CEF5FF-15DF-4B6A-C474-94065CD592CF}"/>
              </a:ext>
            </a:extLst>
          </p:cNvPr>
          <p:cNvPicPr>
            <a:picLocks noChangeAspect="1"/>
          </p:cNvPicPr>
          <p:nvPr/>
        </p:nvPicPr>
        <p:blipFill>
          <a:blip r:embed="rId3"/>
          <a:stretch>
            <a:fillRect/>
          </a:stretch>
        </p:blipFill>
        <p:spPr>
          <a:xfrm>
            <a:off x="3186110" y="406788"/>
            <a:ext cx="6312218" cy="4297680"/>
          </a:xfrm>
          <a:prstGeom prst="rect">
            <a:avLst/>
          </a:prstGeom>
        </p:spPr>
      </p:pic>
    </p:spTree>
    <p:extLst>
      <p:ext uri="{BB962C8B-B14F-4D97-AF65-F5344CB8AC3E}">
        <p14:creationId xmlns:p14="http://schemas.microsoft.com/office/powerpoint/2010/main" val="9596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A7F937-BC2B-463F-4102-BEF2BBC9A2C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BC6CC44-9A4B-B9B4-C24A-8908E7062D8D}"/>
              </a:ext>
            </a:extLst>
          </p:cNvPr>
          <p:cNvPicPr>
            <a:picLocks noChangeAspect="1"/>
          </p:cNvPicPr>
          <p:nvPr/>
        </p:nvPicPr>
        <p:blipFill>
          <a:blip r:embed="rId2"/>
          <a:stretch>
            <a:fillRect/>
          </a:stretch>
        </p:blipFill>
        <p:spPr>
          <a:xfrm>
            <a:off x="1452778" y="58383"/>
            <a:ext cx="9286445" cy="4663440"/>
          </a:xfrm>
          <a:prstGeom prst="rect">
            <a:avLst/>
          </a:prstGeom>
        </p:spPr>
      </p:pic>
      <p:grpSp>
        <p:nvGrpSpPr>
          <p:cNvPr id="8" name="Group 7">
            <a:extLst>
              <a:ext uri="{FF2B5EF4-FFF2-40B4-BE49-F238E27FC236}">
                <a16:creationId xmlns:a16="http://schemas.microsoft.com/office/drawing/2014/main" id="{2FDC2CB9-7214-2E86-808C-ECAEB8201DFD}"/>
              </a:ext>
            </a:extLst>
          </p:cNvPr>
          <p:cNvGrpSpPr/>
          <p:nvPr/>
        </p:nvGrpSpPr>
        <p:grpSpPr>
          <a:xfrm>
            <a:off x="312834" y="4168222"/>
            <a:ext cx="11216557" cy="1914525"/>
            <a:chOff x="312834" y="4168222"/>
            <a:chExt cx="11216557" cy="1914525"/>
          </a:xfrm>
        </p:grpSpPr>
        <p:sp>
          <p:nvSpPr>
            <p:cNvPr id="6" name="Rectangle: Rounded Corners 5">
              <a:extLst>
                <a:ext uri="{FF2B5EF4-FFF2-40B4-BE49-F238E27FC236}">
                  <a16:creationId xmlns:a16="http://schemas.microsoft.com/office/drawing/2014/main" id="{D7DB8A4D-1505-EBF9-A10F-1F2BA5DC8EFC}"/>
                </a:ext>
              </a:extLst>
            </p:cNvPr>
            <p:cNvSpPr/>
            <p:nvPr/>
          </p:nvSpPr>
          <p:spPr>
            <a:xfrm>
              <a:off x="1973332" y="4844083"/>
              <a:ext cx="9556059" cy="12386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Khối</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lượng</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mỗi</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thùng</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hàng</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là</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bao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nhiêu</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kilôgam</a:t>
              </a:r>
              <a:r>
                <a:rPr lang="en-US" sz="3200" dirty="0">
                  <a:solidFill>
                    <a:prstClr val="white"/>
                  </a:solidFill>
                  <a:latin typeface="Arial" panose="020B0604020202020204" pitchFamily="34" charset="0"/>
                  <a:cs typeface="Arial" panose="020B0604020202020204" pitchFamily="34" charset="0"/>
                </a:rPr>
                <a:t> (</a:t>
              </a:r>
              <a:r>
                <a:rPr lang="en-US" sz="3200" dirty="0" err="1">
                  <a:solidFill>
                    <a:prstClr val="white"/>
                  </a:solidFill>
                  <a:latin typeface="Arial" panose="020B0604020202020204" pitchFamily="34" charset="0"/>
                  <a:cs typeface="Arial" panose="020B0604020202020204" pitchFamily="34" charset="0"/>
                </a:rPr>
                <a:t>biết</a:t>
              </a:r>
              <a:r>
                <a:rPr lang="en-US" sz="3200" dirty="0">
                  <a:solidFill>
                    <a:prstClr val="white"/>
                  </a:solidFill>
                  <a:latin typeface="Arial" panose="020B0604020202020204" pitchFamily="34" charset="0"/>
                  <a:cs typeface="Arial" panose="020B0604020202020204" pitchFamily="34" charset="0"/>
                </a:rPr>
                <a:t> ĐCNN </a:t>
              </a:r>
              <a:r>
                <a:rPr lang="en-US" sz="3200" dirty="0" err="1">
                  <a:solidFill>
                    <a:prstClr val="white"/>
                  </a:solidFill>
                  <a:latin typeface="Arial" panose="020B0604020202020204" pitchFamily="34" charset="0"/>
                  <a:cs typeface="Arial" panose="020B0604020202020204" pitchFamily="34" charset="0"/>
                </a:rPr>
                <a:t>của</a:t>
              </a:r>
              <a:r>
                <a:rPr lang="en-US" sz="3200" dirty="0">
                  <a:solidFill>
                    <a:prstClr val="white"/>
                  </a:solidFill>
                  <a:latin typeface="Arial" panose="020B0604020202020204" pitchFamily="34" charset="0"/>
                  <a:cs typeface="Arial" panose="020B0604020202020204" pitchFamily="34" charset="0"/>
                </a:rPr>
                <a:t> </a:t>
              </a:r>
              <a:r>
                <a:rPr lang="en-US" sz="3200" dirty="0" err="1">
                  <a:solidFill>
                    <a:prstClr val="white"/>
                  </a:solidFill>
                  <a:latin typeface="Arial" panose="020B0604020202020204" pitchFamily="34" charset="0"/>
                  <a:cs typeface="Arial" panose="020B0604020202020204" pitchFamily="34" charset="0"/>
                </a:rPr>
                <a:t>cân</a:t>
              </a:r>
              <a:r>
                <a:rPr lang="en-US" sz="3200" dirty="0">
                  <a:solidFill>
                    <a:prstClr val="white"/>
                  </a:solidFill>
                  <a:latin typeface="Arial" panose="020B0604020202020204" pitchFamily="34" charset="0"/>
                  <a:cs typeface="Arial" panose="020B0604020202020204" pitchFamily="34" charset="0"/>
                </a:rPr>
                <a:t> </a:t>
              </a:r>
              <a:r>
                <a:rPr lang="en-US" sz="3200" dirty="0" err="1">
                  <a:solidFill>
                    <a:prstClr val="white"/>
                  </a:solidFill>
                  <a:latin typeface="Arial" panose="020B0604020202020204" pitchFamily="34" charset="0"/>
                  <a:cs typeface="Arial" panose="020B0604020202020204" pitchFamily="34" charset="0"/>
                </a:rPr>
                <a:t>này</a:t>
              </a:r>
              <a:r>
                <a:rPr lang="en-US" sz="3200" dirty="0">
                  <a:solidFill>
                    <a:prstClr val="white"/>
                  </a:solidFill>
                  <a:latin typeface="Arial" panose="020B0604020202020204" pitchFamily="34" charset="0"/>
                  <a:cs typeface="Arial" panose="020B0604020202020204" pitchFamily="34" charset="0"/>
                </a:rPr>
                <a:t> </a:t>
              </a:r>
              <a:r>
                <a:rPr lang="en-US" sz="3200" dirty="0" err="1">
                  <a:solidFill>
                    <a:prstClr val="white"/>
                  </a:solidFill>
                  <a:latin typeface="Arial" panose="020B0604020202020204" pitchFamily="34" charset="0"/>
                  <a:cs typeface="Arial" panose="020B0604020202020204" pitchFamily="34" charset="0"/>
                </a:rPr>
                <a:t>là</a:t>
              </a:r>
              <a:r>
                <a:rPr lang="en-US" sz="3200" dirty="0">
                  <a:solidFill>
                    <a:prstClr val="white"/>
                  </a:solidFill>
                  <a:latin typeface="Arial" panose="020B0604020202020204" pitchFamily="34" charset="0"/>
                  <a:cs typeface="Arial" panose="020B0604020202020204" pitchFamily="34" charset="0"/>
                </a:rPr>
                <a:t> 1 kg).</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2" descr="Icon Question Computer File PNG">
              <a:extLst>
                <a:ext uri="{FF2B5EF4-FFF2-40B4-BE49-F238E27FC236}">
                  <a16:creationId xmlns:a16="http://schemas.microsoft.com/office/drawing/2014/main" id="{187CE0B8-01A1-2CD3-50E8-EB541C637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34" y="4168222"/>
              <a:ext cx="1554480" cy="1554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105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C0193-2115-E59B-29D0-A7CA6890031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7F156D9-1016-321C-7981-0ED7FF7EA92F}"/>
              </a:ext>
            </a:extLst>
          </p:cNvPr>
          <p:cNvSpPr txBox="1"/>
          <p:nvPr/>
        </p:nvSpPr>
        <p:spPr>
          <a:xfrm>
            <a:off x="649356" y="410817"/>
            <a:ext cx="864041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THỰC HÀNH ĐO KHỐI LƯỢNG</a:t>
            </a:r>
          </a:p>
        </p:txBody>
      </p:sp>
      <p:sp>
        <p:nvSpPr>
          <p:cNvPr id="5" name="TextBox 4">
            <a:extLst>
              <a:ext uri="{FF2B5EF4-FFF2-40B4-BE49-F238E27FC236}">
                <a16:creationId xmlns:a16="http://schemas.microsoft.com/office/drawing/2014/main" id="{B9255035-1D62-6D65-9B20-44AC75B2316C}"/>
              </a:ext>
            </a:extLst>
          </p:cNvPr>
          <p:cNvSpPr txBox="1"/>
          <p:nvPr/>
        </p:nvSpPr>
        <p:spPr>
          <a:xfrm>
            <a:off x="649356" y="1060103"/>
            <a:ext cx="10409582"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2400" b="1" i="0" u="sng"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THAO TÁC KHI ĐO KHỐI LƯỢNG</a:t>
            </a:r>
            <a:endPar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CA78AD3B-D065-3226-DC84-45451023ACED}"/>
              </a:ext>
            </a:extLst>
          </p:cNvPr>
          <p:cNvGrpSpPr/>
          <p:nvPr/>
        </p:nvGrpSpPr>
        <p:grpSpPr>
          <a:xfrm>
            <a:off x="344557" y="2289244"/>
            <a:ext cx="9604958" cy="3046988"/>
            <a:chOff x="344557" y="2289244"/>
            <a:chExt cx="9604958" cy="3046988"/>
          </a:xfrm>
        </p:grpSpPr>
        <p:sp>
          <p:nvSpPr>
            <p:cNvPr id="2" name="Arrow: Right 1">
              <a:extLst>
                <a:ext uri="{FF2B5EF4-FFF2-40B4-BE49-F238E27FC236}">
                  <a16:creationId xmlns:a16="http://schemas.microsoft.com/office/drawing/2014/main" id="{E7157981-DE97-7413-85CE-E38F48643103}"/>
                </a:ext>
              </a:extLst>
            </p:cNvPr>
            <p:cNvSpPr/>
            <p:nvPr/>
          </p:nvSpPr>
          <p:spPr>
            <a:xfrm>
              <a:off x="344557" y="3647086"/>
              <a:ext cx="1311965" cy="33130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FCD42C95-F498-C5D2-EDBE-073ACFEA6A6C}"/>
                </a:ext>
              </a:extLst>
            </p:cNvPr>
            <p:cNvSpPr>
              <a:spLocks noChangeArrowheads="1"/>
            </p:cNvSpPr>
            <p:nvPr/>
          </p:nvSpPr>
          <p:spPr bwMode="auto">
            <a:xfrm>
              <a:off x="2242485" y="2289244"/>
              <a:ext cx="770703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4A4A4A"/>
                  </a:solidFill>
                  <a:effectLst/>
                  <a:cs typeface="Arial" panose="020B0604020202020204" pitchFamily="34" charset="0"/>
                </a:rPr>
                <a:t>- Hiệu </a:t>
              </a:r>
              <a:r>
                <a:rPr kumimoji="0" lang="en-US" altLang="en-US" sz="3200" b="0" i="0" u="none" strike="noStrike" cap="none" normalizeH="0" baseline="0" dirty="0" err="1">
                  <a:ln>
                    <a:noFill/>
                  </a:ln>
                  <a:solidFill>
                    <a:srgbClr val="4A4A4A"/>
                  </a:solidFill>
                  <a:effectLst/>
                  <a:cs typeface="Arial" panose="020B0604020202020204" pitchFamily="34" charset="0"/>
                </a:rPr>
                <a:t>chỉnh</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cân</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về</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vạch</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số</a:t>
              </a:r>
              <a:r>
                <a:rPr kumimoji="0" lang="en-US" altLang="en-US" sz="3200" b="0" i="0" u="none" strike="noStrike" cap="none" normalizeH="0" baseline="0" dirty="0">
                  <a:ln>
                    <a:noFill/>
                  </a:ln>
                  <a:solidFill>
                    <a:srgbClr val="4A4A4A"/>
                  </a:solidFill>
                  <a:effectLst/>
                  <a:cs typeface="Arial" panose="020B0604020202020204" pitchFamily="34" charset="0"/>
                </a:rPr>
                <a:t> 0 </a:t>
              </a:r>
              <a:r>
                <a:rPr kumimoji="0" lang="en-US" altLang="en-US" sz="3200" b="0" i="0" u="none" strike="noStrike" cap="none" normalizeH="0" baseline="0" dirty="0" err="1">
                  <a:ln>
                    <a:noFill/>
                  </a:ln>
                  <a:solidFill>
                    <a:srgbClr val="4A4A4A"/>
                  </a:solidFill>
                  <a:effectLst/>
                  <a:cs typeface="Arial" panose="020B0604020202020204" pitchFamily="34" charset="0"/>
                </a:rPr>
                <a:t>trước</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khi</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đo</a:t>
              </a:r>
              <a:r>
                <a:rPr kumimoji="0" lang="en-US" altLang="en-US" sz="3200" b="0" i="0" u="none" strike="noStrike" cap="none" normalizeH="0" baseline="0" dirty="0">
                  <a:ln>
                    <a:noFill/>
                  </a:ln>
                  <a:solidFill>
                    <a:srgbClr val="4A4A4A"/>
                  </a:solidFill>
                  <a:effectLst/>
                  <a:cs typeface="Arial" panose="020B0604020202020204" pitchFamily="34" charset="0"/>
                </a:rPr>
                <a:t>.</a:t>
              </a:r>
              <a:endParaRPr kumimoji="0" lang="en-US" altLang="en-US" sz="32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Đặt</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mắt</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nhìn</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theo</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hướng</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vuông</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góc</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với</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mặt</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cân</a:t>
              </a:r>
              <a:r>
                <a:rPr kumimoji="0" lang="en-US" altLang="en-US" sz="3200" b="0" i="0" u="none" strike="noStrike" cap="none" normalizeH="0" baseline="0" dirty="0">
                  <a:ln>
                    <a:noFill/>
                  </a:ln>
                  <a:solidFill>
                    <a:srgbClr val="4A4A4A"/>
                  </a:solidFill>
                  <a:effectLst/>
                  <a:cs typeface="Arial" panose="020B0604020202020204" pitchFamily="34" charset="0"/>
                </a:rPr>
                <a:t>.</a:t>
              </a:r>
              <a:endParaRPr kumimoji="0" lang="en-US" altLang="en-US" sz="32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Đọc</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và</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ghi</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kết</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quả</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đo</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theo</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vạch</a:t>
              </a:r>
              <a:r>
                <a:rPr kumimoji="0" lang="en-US" altLang="en-US" sz="3200" b="0" i="0" u="none" strike="noStrike" cap="none" normalizeH="0" baseline="0" dirty="0">
                  <a:ln>
                    <a:noFill/>
                  </a:ln>
                  <a:solidFill>
                    <a:srgbClr val="4A4A4A"/>
                  </a:solidFill>
                  <a:effectLst/>
                  <a:cs typeface="Arial" panose="020B0604020202020204" pitchFamily="34" charset="0"/>
                </a:rPr>
                <a:t> chia </a:t>
              </a:r>
              <a:r>
                <a:rPr kumimoji="0" lang="en-US" altLang="en-US" sz="3200" b="0" i="0" u="none" strike="noStrike" cap="none" normalizeH="0" baseline="0" dirty="0" err="1">
                  <a:ln>
                    <a:noFill/>
                  </a:ln>
                  <a:solidFill>
                    <a:srgbClr val="4A4A4A"/>
                  </a:solidFill>
                  <a:effectLst/>
                  <a:cs typeface="Arial" panose="020B0604020202020204" pitchFamily="34" charset="0"/>
                </a:rPr>
                <a:t>gần</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nhất</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với</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đầu</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kim</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của</a:t>
              </a:r>
              <a:r>
                <a:rPr kumimoji="0" lang="en-US" altLang="en-US" sz="3200" b="0" i="0" u="none" strike="noStrike" cap="none" normalizeH="0" baseline="0" dirty="0">
                  <a:ln>
                    <a:noFill/>
                  </a:ln>
                  <a:solidFill>
                    <a:srgbClr val="4A4A4A"/>
                  </a:solidFill>
                  <a:effectLst/>
                  <a:cs typeface="Arial" panose="020B0604020202020204" pitchFamily="34" charset="0"/>
                </a:rPr>
                <a:t> </a:t>
              </a:r>
              <a:r>
                <a:rPr kumimoji="0" lang="en-US" altLang="en-US" sz="3200" b="0" i="0" u="none" strike="noStrike" cap="none" normalizeH="0" baseline="0" dirty="0" err="1">
                  <a:ln>
                    <a:noFill/>
                  </a:ln>
                  <a:solidFill>
                    <a:srgbClr val="4A4A4A"/>
                  </a:solidFill>
                  <a:effectLst/>
                  <a:cs typeface="Arial" panose="020B0604020202020204" pitchFamily="34" charset="0"/>
                </a:rPr>
                <a:t>cân</a:t>
              </a:r>
              <a:r>
                <a:rPr kumimoji="0" lang="en-US" altLang="en-US" sz="3200" b="0" i="0" u="none" strike="noStrike" cap="none" normalizeH="0" baseline="0" dirty="0">
                  <a:ln>
                    <a:noFill/>
                  </a:ln>
                  <a:solidFill>
                    <a:srgbClr val="4A4A4A"/>
                  </a:solidFill>
                  <a:effectLst/>
                  <a:cs typeface="Arial" panose="020B0604020202020204" pitchFamily="34" charset="0"/>
                </a:rPr>
                <a:t>.</a:t>
              </a:r>
              <a:endParaRPr kumimoji="0" lang="en-US" altLang="en-US" sz="32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88064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0E1F0-6E12-C8C4-11AC-B198FAC281B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772490E-C389-DA25-BA39-80BA4C971D75}"/>
              </a:ext>
            </a:extLst>
          </p:cNvPr>
          <p:cNvSpPr txBox="1"/>
          <p:nvPr/>
        </p:nvSpPr>
        <p:spPr>
          <a:xfrm>
            <a:off x="649356" y="198783"/>
            <a:ext cx="864041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THỰC HÀNH ĐO KHỐI LƯỢNG</a:t>
            </a:r>
          </a:p>
        </p:txBody>
      </p:sp>
      <p:sp>
        <p:nvSpPr>
          <p:cNvPr id="5" name="TextBox 4">
            <a:extLst>
              <a:ext uri="{FF2B5EF4-FFF2-40B4-BE49-F238E27FC236}">
                <a16:creationId xmlns:a16="http://schemas.microsoft.com/office/drawing/2014/main" id="{5DDF78D5-82A9-90EC-41C7-341728AB5421}"/>
              </a:ext>
            </a:extLst>
          </p:cNvPr>
          <p:cNvSpPr txBox="1"/>
          <p:nvPr/>
        </p:nvSpPr>
        <p:spPr>
          <a:xfrm>
            <a:off x="649356" y="887827"/>
            <a:ext cx="10409582"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ĐO KHỐI LƯỢNG BẰNG</a:t>
            </a:r>
            <a:r>
              <a:rPr kumimoji="0" lang="en-US" sz="2400" b="1" i="0" u="sng"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CÂN</a:t>
            </a:r>
            <a:endPar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D8F7B6EC-CDAF-D885-83F8-E64FDB68A649}"/>
              </a:ext>
            </a:extLst>
          </p:cNvPr>
          <p:cNvSpPr/>
          <p:nvPr/>
        </p:nvSpPr>
        <p:spPr>
          <a:xfrm>
            <a:off x="649356" y="1453761"/>
            <a:ext cx="10217427" cy="177579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2400" b="1" u="sng" dirty="0" err="1">
                <a:latin typeface="Arial" panose="020B0604020202020204" pitchFamily="34" charset="0"/>
                <a:cs typeface="Arial" panose="020B0604020202020204" pitchFamily="34" charset="0"/>
              </a:rPr>
              <a:t>Dụng</a:t>
            </a:r>
            <a:r>
              <a:rPr lang="en-US" sz="2400" b="1" u="sng" dirty="0">
                <a:latin typeface="Arial" panose="020B0604020202020204" pitchFamily="34" charset="0"/>
                <a:cs typeface="Arial" panose="020B0604020202020204" pitchFamily="34" charset="0"/>
              </a:rPr>
              <a:t> </a:t>
            </a:r>
            <a:r>
              <a:rPr lang="en-US" sz="2400" b="1" u="sng" dirty="0" err="1">
                <a:latin typeface="Arial" panose="020B0604020202020204" pitchFamily="34" charset="0"/>
                <a:cs typeface="Arial" panose="020B0604020202020204" pitchFamily="34" charset="0"/>
              </a:rPr>
              <a:t>cụ</a:t>
            </a:r>
            <a:r>
              <a:rPr lang="en-US" sz="2400" b="1" u="sng" dirty="0">
                <a:latin typeface="Arial" panose="020B0604020202020204" pitchFamily="34" charset="0"/>
                <a:cs typeface="Arial" panose="020B0604020202020204" pitchFamily="34" charset="0"/>
              </a:rPr>
              <a:t>:</a:t>
            </a:r>
          </a:p>
          <a:p>
            <a:pPr marL="285750" indent="-285750" algn="just">
              <a:buFontTx/>
              <a:buChar char="-"/>
            </a:pP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- 01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bi </a:t>
            </a:r>
            <a:r>
              <a:rPr lang="en-US" sz="2400" dirty="0" err="1">
                <a:latin typeface="Arial" panose="020B0604020202020204" pitchFamily="34" charset="0"/>
                <a:cs typeface="Arial" panose="020B0604020202020204" pitchFamily="34" charset="0"/>
              </a:rPr>
              <a:t>sắt</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- 01 </a:t>
            </a:r>
            <a:r>
              <a:rPr lang="en-US" sz="2400" dirty="0" err="1">
                <a:latin typeface="Arial" panose="020B0604020202020204" pitchFamily="34" charset="0"/>
                <a:cs typeface="Arial" panose="020B0604020202020204" pitchFamily="34" charset="0"/>
              </a:rPr>
              <a:t>cặp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sách</a:t>
            </a:r>
            <a:endParaRPr lang="en-US" sz="2800" dirty="0">
              <a:latin typeface="Arial" panose="020B0604020202020204" pitchFamily="34" charset="0"/>
              <a:cs typeface="Arial" panose="020B0604020202020204" pitchFamily="34" charset="0"/>
            </a:endParaRPr>
          </a:p>
        </p:txBody>
      </p:sp>
      <p:sp>
        <p:nvSpPr>
          <p:cNvPr id="8" name="Rectangle 1">
            <a:extLst>
              <a:ext uri="{FF2B5EF4-FFF2-40B4-BE49-F238E27FC236}">
                <a16:creationId xmlns:a16="http://schemas.microsoft.com/office/drawing/2014/main" id="{CAB703C0-BEBE-B288-F373-49232755BC69}"/>
              </a:ext>
            </a:extLst>
          </p:cNvPr>
          <p:cNvSpPr>
            <a:spLocks noChangeArrowheads="1"/>
          </p:cNvSpPr>
          <p:nvPr/>
        </p:nvSpPr>
        <p:spPr bwMode="auto">
          <a:xfrm>
            <a:off x="649356" y="3307364"/>
            <a:ext cx="10931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effectLst/>
                <a:cs typeface="Arial" panose="020B0604020202020204" pitchFamily="34" charset="0"/>
              </a:rPr>
              <a:t>Tiến </a:t>
            </a:r>
            <a:r>
              <a:rPr kumimoji="0" lang="en-US" altLang="en-US" sz="2400" b="1" i="0" u="sng" strike="noStrike" cap="none" normalizeH="0" baseline="0" dirty="0" err="1">
                <a:ln>
                  <a:noFill/>
                </a:ln>
                <a:effectLst/>
                <a:cs typeface="Arial" panose="020B0604020202020204" pitchFamily="34" charset="0"/>
              </a:rPr>
              <a:t>hành</a:t>
            </a:r>
            <a:r>
              <a:rPr kumimoji="0" lang="en-US" altLang="en-US" sz="2400" b="1" i="0" u="sng" strike="noStrike" cap="none" normalizeH="0" baseline="0" dirty="0">
                <a:ln>
                  <a:noFill/>
                </a:ln>
                <a:effectLst/>
                <a:cs typeface="Arial" panose="020B0604020202020204" pitchFamily="34" charset="0"/>
              </a:rPr>
              <a:t> </a:t>
            </a:r>
            <a:r>
              <a:rPr kumimoji="0" lang="en-US" altLang="en-US" sz="2400" b="1" i="0" u="sng" strike="noStrike" cap="none" normalizeH="0" baseline="0" dirty="0" err="1">
                <a:ln>
                  <a:noFill/>
                </a:ln>
                <a:effectLst/>
                <a:cs typeface="Arial" panose="020B0604020202020204" pitchFamily="34" charset="0"/>
              </a:rPr>
              <a:t>đo</a:t>
            </a:r>
            <a:r>
              <a:rPr kumimoji="0" lang="en-US" altLang="en-US" sz="2400" b="1" i="0" u="sng" strike="noStrike" cap="none" normalizeH="0" baseline="0" dirty="0">
                <a:ln>
                  <a:noFill/>
                </a:ln>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Ước</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lượng</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khối</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lượng</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viên</a:t>
            </a:r>
            <a:r>
              <a:rPr kumimoji="0" lang="en-US" altLang="en-US" sz="2400" b="0" i="0" u="none" strike="noStrike" cap="none" normalizeH="0" baseline="0" dirty="0">
                <a:ln>
                  <a:noFill/>
                </a:ln>
                <a:effectLst/>
                <a:cs typeface="Arial" panose="020B0604020202020204" pitchFamily="34" charset="0"/>
              </a:rPr>
              <a:t> bi </a:t>
            </a:r>
            <a:r>
              <a:rPr kumimoji="0" lang="en-US" altLang="en-US" sz="2400" b="0" i="0" u="none" strike="noStrike" cap="none" normalizeH="0" baseline="0" dirty="0" err="1">
                <a:ln>
                  <a:noFill/>
                </a:ln>
                <a:effectLst/>
                <a:cs typeface="Arial" panose="020B0604020202020204" pitchFamily="34" charset="0"/>
              </a:rPr>
              <a:t>sắt</a:t>
            </a:r>
            <a:r>
              <a:rPr kumimoji="0" lang="en-US" altLang="en-US" sz="2400" b="0" i="0" u="none" strike="noStrike" cap="none" normalizeH="0" baseline="0" dirty="0">
                <a:ln>
                  <a:noFill/>
                </a:ln>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Lựa</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chọn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cân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phù</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hợp</a:t>
            </a:r>
            <a:r>
              <a:rPr lang="en-US" altLang="en-US" sz="2400" dirty="0">
                <a:cs typeface="Arial" panose="020B0604020202020204" pitchFamily="34" charset="0"/>
              </a:rPr>
              <a:t>;</a:t>
            </a:r>
            <a:endParaRPr kumimoji="0" lang="en-US" altLang="en-US" sz="2400" b="0" i="0" u="none" strike="noStrike" cap="none" normalizeH="0" baseline="0" dirty="0">
              <a:ln>
                <a:noFill/>
              </a:ln>
              <a:effectLst/>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cs typeface="Arial" panose="020B0604020202020204" pitchFamily="34" charset="0"/>
              </a:rPr>
              <a:t>Hiệu </a:t>
            </a:r>
            <a:r>
              <a:rPr kumimoji="0" lang="en-US" altLang="en-US" sz="2400" b="0" i="0" u="none" strike="noStrike" cap="none" normalizeH="0" baseline="0" dirty="0" err="1">
                <a:ln>
                  <a:noFill/>
                </a:ln>
                <a:effectLst/>
                <a:cs typeface="Arial" panose="020B0604020202020204" pitchFamily="34" charset="0"/>
              </a:rPr>
              <a:t>chỉnh</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cân</a:t>
            </a:r>
            <a:r>
              <a:rPr lang="en-US" altLang="en-US" sz="2400" dirty="0">
                <a:cs typeface="Arial" panose="020B0604020202020204" pitchFamily="34" charset="0"/>
              </a:rPr>
              <a:t>;</a:t>
            </a:r>
          </a:p>
          <a:p>
            <a:pPr marL="342900" marR="0" lvl="0" indent="-342900" algn="just"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err="1">
                <a:ln>
                  <a:noFill/>
                </a:ln>
                <a:effectLst/>
                <a:cs typeface="Arial" panose="020B0604020202020204" pitchFamily="34" charset="0"/>
              </a:rPr>
              <a:t>Đặt</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viên</a:t>
            </a:r>
            <a:r>
              <a:rPr kumimoji="0" lang="en-US" altLang="en-US" sz="2400" b="0" i="0" u="none" strike="noStrike" cap="none" normalizeH="0" baseline="0" dirty="0">
                <a:ln>
                  <a:noFill/>
                </a:ln>
                <a:effectLst/>
                <a:cs typeface="Arial" panose="020B0604020202020204" pitchFamily="34" charset="0"/>
              </a:rPr>
              <a:t> bi </a:t>
            </a:r>
            <a:r>
              <a:rPr kumimoji="0" lang="en-US" altLang="en-US" sz="2400" b="0" i="0" u="none" strike="noStrike" cap="none" normalizeH="0" baseline="0" dirty="0" err="1">
                <a:ln>
                  <a:noFill/>
                </a:ln>
                <a:effectLst/>
                <a:cs typeface="Arial" panose="020B0604020202020204" pitchFamily="34" charset="0"/>
              </a:rPr>
              <a:t>sắt</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lên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cân</a:t>
            </a:r>
            <a:r>
              <a:rPr lang="en-US" altLang="en-US" sz="2400" dirty="0">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Đọc</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và</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ghi</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kết</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quả</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mỗi</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lần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đo</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Làm</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tương</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tự</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các</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bước</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trên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khi</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đo</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khối</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lượng</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cặp</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sách</a:t>
            </a:r>
            <a:r>
              <a:rPr kumimoji="0" lang="en-US" altLang="en-US" sz="2400" b="0" i="0" u="none" strike="noStrike" cap="none" normalizeH="0" baseline="0" dirty="0">
                <a:ln>
                  <a:noFill/>
                </a:ln>
                <a:effectLst/>
                <a:cs typeface="Arial" panose="020B0604020202020204" pitchFamily="34" charset="0"/>
              </a:rPr>
              <a:t>.</a:t>
            </a:r>
            <a:endParaRPr kumimoji="0" lang="en-US" altLang="en-US" sz="3200" b="0" i="0" u="none" strike="noStrike" cap="none" normalizeH="0" baseline="0" dirty="0">
              <a:ln>
                <a:noFill/>
              </a:ln>
              <a:effectLst/>
              <a:cs typeface="Arial" panose="020B0604020202020204" pitchFamily="34" charset="0"/>
            </a:endParaRPr>
          </a:p>
        </p:txBody>
      </p:sp>
    </p:spTree>
    <p:extLst>
      <p:ext uri="{BB962C8B-B14F-4D97-AF65-F5344CB8AC3E}">
        <p14:creationId xmlns:p14="http://schemas.microsoft.com/office/powerpoint/2010/main" val="98030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11C842D9-13E8-1456-7D23-818961CFA3C4}"/>
                  </a:ext>
                </a:extLst>
              </p:cNvPr>
              <p:cNvGraphicFramePr>
                <a:graphicFrameLocks noGrp="1"/>
              </p:cNvGraphicFramePr>
              <p:nvPr>
                <p:extLst>
                  <p:ext uri="{D42A27DB-BD31-4B8C-83A1-F6EECF244321}">
                    <p14:modId xmlns:p14="http://schemas.microsoft.com/office/powerpoint/2010/main" val="4072218756"/>
                  </p:ext>
                </p:extLst>
              </p:nvPr>
            </p:nvGraphicFramePr>
            <p:xfrm>
              <a:off x="732428" y="966978"/>
              <a:ext cx="10972801" cy="4924044"/>
            </p:xfrm>
            <a:graphic>
              <a:graphicData uri="http://schemas.openxmlformats.org/drawingml/2006/table">
                <a:tbl>
                  <a:tblPr firstRow="1" firstCol="1" bandRow="1">
                    <a:tableStyleId>{5C22544A-7EE6-4342-B048-85BDC9FD1C3A}</a:tableStyleId>
                  </a:tblPr>
                  <a:tblGrid>
                    <a:gridCol w="997330">
                      <a:extLst>
                        <a:ext uri="{9D8B030D-6E8A-4147-A177-3AD203B41FA5}">
                          <a16:colId xmlns:a16="http://schemas.microsoft.com/office/drawing/2014/main" val="147591603"/>
                        </a:ext>
                      </a:extLst>
                    </a:gridCol>
                    <a:gridCol w="1025275">
                      <a:extLst>
                        <a:ext uri="{9D8B030D-6E8A-4147-A177-3AD203B41FA5}">
                          <a16:colId xmlns:a16="http://schemas.microsoft.com/office/drawing/2014/main" val="3769262929"/>
                        </a:ext>
                      </a:extLst>
                    </a:gridCol>
                    <a:gridCol w="1010226">
                      <a:extLst>
                        <a:ext uri="{9D8B030D-6E8A-4147-A177-3AD203B41FA5}">
                          <a16:colId xmlns:a16="http://schemas.microsoft.com/office/drawing/2014/main" val="450147515"/>
                        </a:ext>
                      </a:extLst>
                    </a:gridCol>
                    <a:gridCol w="1085458">
                      <a:extLst>
                        <a:ext uri="{9D8B030D-6E8A-4147-A177-3AD203B41FA5}">
                          <a16:colId xmlns:a16="http://schemas.microsoft.com/office/drawing/2014/main" val="1375008378"/>
                        </a:ext>
                      </a:extLst>
                    </a:gridCol>
                    <a:gridCol w="1085458">
                      <a:extLst>
                        <a:ext uri="{9D8B030D-6E8A-4147-A177-3AD203B41FA5}">
                          <a16:colId xmlns:a16="http://schemas.microsoft.com/office/drawing/2014/main" val="2128157507"/>
                        </a:ext>
                      </a:extLst>
                    </a:gridCol>
                    <a:gridCol w="965093">
                      <a:extLst>
                        <a:ext uri="{9D8B030D-6E8A-4147-A177-3AD203B41FA5}">
                          <a16:colId xmlns:a16="http://schemas.microsoft.com/office/drawing/2014/main" val="2371993961"/>
                        </a:ext>
                      </a:extLst>
                    </a:gridCol>
                    <a:gridCol w="965093">
                      <a:extLst>
                        <a:ext uri="{9D8B030D-6E8A-4147-A177-3AD203B41FA5}">
                          <a16:colId xmlns:a16="http://schemas.microsoft.com/office/drawing/2014/main" val="440853719"/>
                        </a:ext>
                      </a:extLst>
                    </a:gridCol>
                    <a:gridCol w="1919434">
                      <a:extLst>
                        <a:ext uri="{9D8B030D-6E8A-4147-A177-3AD203B41FA5}">
                          <a16:colId xmlns:a16="http://schemas.microsoft.com/office/drawing/2014/main" val="3601927305"/>
                        </a:ext>
                      </a:extLst>
                    </a:gridCol>
                    <a:gridCol w="1919434">
                      <a:extLst>
                        <a:ext uri="{9D8B030D-6E8A-4147-A177-3AD203B41FA5}">
                          <a16:colId xmlns:a16="http://schemas.microsoft.com/office/drawing/2014/main" val="610027519"/>
                        </a:ext>
                      </a:extLst>
                    </a:gridCol>
                  </a:tblGrid>
                  <a:tr h="797777">
                    <a:tc rowSpan="2">
                      <a:txBody>
                        <a:bodyPr/>
                        <a:lstStyle/>
                        <a:p>
                          <a:pPr>
                            <a:lnSpc>
                              <a:spcPct val="150000"/>
                            </a:lnSpc>
                            <a:spcBef>
                              <a:spcPts val="600"/>
                            </a:spcBef>
                            <a:spcAft>
                              <a:spcPts val="600"/>
                            </a:spcAft>
                            <a:buNone/>
                          </a:pPr>
                          <a:r>
                            <a:rPr lang="en-US" sz="2400" kern="100" dirty="0" err="1">
                              <a:effectLst/>
                              <a:latin typeface="Arial" panose="020B0604020202020204" pitchFamily="34" charset="0"/>
                              <a:cs typeface="Arial" panose="020B0604020202020204" pitchFamily="34" charset="0"/>
                            </a:rPr>
                            <a:t>Vật</a:t>
                          </a:r>
                          <a:r>
                            <a:rPr lang="en-US" sz="2400" kern="100" dirty="0">
                              <a:effectLst/>
                              <a:latin typeface="Arial" panose="020B0604020202020204" pitchFamily="34" charset="0"/>
                              <a:cs typeface="Arial" panose="020B0604020202020204" pitchFamily="34" charset="0"/>
                            </a:rPr>
                            <a:t> </a:t>
                          </a:r>
                          <a:r>
                            <a:rPr lang="en-US" sz="2400" kern="100" dirty="0" err="1">
                              <a:effectLst/>
                              <a:latin typeface="Arial" panose="020B0604020202020204" pitchFamily="34" charset="0"/>
                              <a:cs typeface="Arial" panose="020B0604020202020204" pitchFamily="34" charset="0"/>
                            </a:rPr>
                            <a:t>cần</a:t>
                          </a:r>
                          <a:r>
                            <a:rPr lang="en-US" sz="2400" kern="100" dirty="0">
                              <a:effectLst/>
                              <a:latin typeface="Arial" panose="020B0604020202020204" pitchFamily="34" charset="0"/>
                              <a:cs typeface="Arial" panose="020B0604020202020204" pitchFamily="34" charset="0"/>
                            </a:rPr>
                            <a:t> </a:t>
                          </a:r>
                          <a:r>
                            <a:rPr lang="en-US" sz="2400" kern="100" dirty="0" err="1">
                              <a:effectLst/>
                              <a:latin typeface="Arial" panose="020B0604020202020204" pitchFamily="34" charset="0"/>
                              <a:cs typeface="Arial" panose="020B0604020202020204" pitchFamily="34" charset="0"/>
                            </a:rPr>
                            <a:t>đo</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Khối lượng ước lượng (g)</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3">
                      <a:txBody>
                        <a:bodyPr/>
                        <a:lstStyle/>
                        <a:p>
                          <a:pPr algn="ct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Chọn dụng cụ đo khối lượng</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4">
                      <a:txBody>
                        <a:bodyPr/>
                        <a:lstStyle/>
                        <a:p>
                          <a:pPr algn="ct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Kết quả đo (g)</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2643963"/>
                      </a:ext>
                    </a:extLst>
                  </a:tr>
                  <a:tr h="1264268">
                    <a:tc vMerge="1">
                      <a:txBody>
                        <a:bodyPr/>
                        <a:lstStyle/>
                        <a:p>
                          <a:endParaRPr lang="en-US"/>
                        </a:p>
                      </a:txBody>
                      <a:tcPr/>
                    </a:tc>
                    <a:tc vMerge="1">
                      <a:txBody>
                        <a:bodyPr/>
                        <a:lstStyle/>
                        <a:p>
                          <a:endParaRPr lang="en-US"/>
                        </a:p>
                      </a:txBody>
                      <a:tcPr/>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Tên dụng cụ đo</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GHĐ</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ĐCNN</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Lần 1: m</a:t>
                          </a:r>
                          <a:r>
                            <a:rPr lang="en-US" sz="2400" kern="100" baseline="-25000">
                              <a:effectLst/>
                              <a:latin typeface="Arial" panose="020B0604020202020204" pitchFamily="34" charset="0"/>
                              <a:cs typeface="Arial" panose="020B0604020202020204" pitchFamily="34" charset="0"/>
                            </a:rPr>
                            <a:t>1</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Lần 2: m</a:t>
                          </a:r>
                          <a:r>
                            <a:rPr lang="en-US" sz="2400" kern="100" baseline="-25000">
                              <a:effectLst/>
                              <a:latin typeface="Arial" panose="020B0604020202020204" pitchFamily="34" charset="0"/>
                              <a:cs typeface="Arial" panose="020B0604020202020204" pitchFamily="34" charset="0"/>
                            </a:rPr>
                            <a:t>2</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Lần 3: m</a:t>
                          </a:r>
                          <a:r>
                            <a:rPr lang="en-US" sz="2400" kern="100" baseline="-25000">
                              <a:effectLst/>
                              <a:latin typeface="Arial" panose="020B0604020202020204" pitchFamily="34" charset="0"/>
                              <a:cs typeface="Arial" panose="020B0604020202020204" pitchFamily="34" charset="0"/>
                            </a:rPr>
                            <a:t>3</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m=</a:t>
                          </a:r>
                          <a14:m>
                            <m:oMath xmlns:m="http://schemas.openxmlformats.org/officeDocument/2006/math">
                              <m:f>
                                <m:fPr>
                                  <m:ctrlPr>
                                    <a:rPr lang="en-US" sz="2400" i="1" kern="100">
                                      <a:effectLst/>
                                      <a:latin typeface="Cambria Math" panose="02040503050406030204" pitchFamily="18" charset="0"/>
                                    </a:rPr>
                                  </m:ctrlPr>
                                </m:fPr>
                                <m:num>
                                  <m:r>
                                    <m:rPr>
                                      <m:sty m:val="p"/>
                                    </m:rPr>
                                    <a:rPr lang="en-US" sz="2400" kern="100">
                                      <a:effectLst/>
                                      <a:latin typeface="Cambria Math" panose="02040503050406030204" pitchFamily="18" charset="0"/>
                                    </a:rPr>
                                    <m:t>m</m:t>
                                  </m:r>
                                  <m:r>
                                    <a:rPr lang="en-US" sz="2400" kern="100" baseline="-25000">
                                      <a:effectLst/>
                                      <a:latin typeface="Cambria Math" panose="02040503050406030204" pitchFamily="18" charset="0"/>
                                    </a:rPr>
                                    <m:t>1+</m:t>
                                  </m:r>
                                  <m:r>
                                    <m:rPr>
                                      <m:sty m:val="p"/>
                                    </m:rPr>
                                    <a:rPr lang="en-US" sz="2400" kern="100">
                                      <a:effectLst/>
                                      <a:latin typeface="Cambria Math" panose="02040503050406030204" pitchFamily="18" charset="0"/>
                                    </a:rPr>
                                    <m:t>m</m:t>
                                  </m:r>
                                  <m:r>
                                    <a:rPr lang="en-US" sz="2400" kern="100" baseline="-25000">
                                      <a:effectLst/>
                                      <a:latin typeface="Cambria Math" panose="02040503050406030204" pitchFamily="18" charset="0"/>
                                    </a:rPr>
                                    <m:t>2+</m:t>
                                  </m:r>
                                  <m:r>
                                    <m:rPr>
                                      <m:sty m:val="p"/>
                                    </m:rPr>
                                    <a:rPr lang="en-US" sz="2400" kern="100">
                                      <a:effectLst/>
                                      <a:latin typeface="Cambria Math" panose="02040503050406030204" pitchFamily="18" charset="0"/>
                                    </a:rPr>
                                    <m:t>m</m:t>
                                  </m:r>
                                  <m:r>
                                    <a:rPr lang="en-US" sz="2400" kern="100" baseline="-25000">
                                      <a:effectLst/>
                                      <a:latin typeface="Cambria Math" panose="02040503050406030204" pitchFamily="18" charset="0"/>
                                    </a:rPr>
                                    <m:t>3</m:t>
                                  </m:r>
                                </m:num>
                                <m:den>
                                  <m:r>
                                    <a:rPr lang="en-US" sz="2400" kern="100">
                                      <a:effectLst/>
                                      <a:latin typeface="Cambria Math" panose="02040503050406030204" pitchFamily="18" charset="0"/>
                                    </a:rPr>
                                    <m:t>3</m:t>
                                  </m:r>
                                </m:den>
                              </m:f>
                            </m:oMath>
                          </a14:m>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59291283"/>
                      </a:ext>
                    </a:extLst>
                  </a:tr>
                  <a:tr h="1219200">
                    <a:tc>
                      <a:txBody>
                        <a:bodyPr/>
                        <a:lstStyle/>
                        <a:p>
                          <a:pPr>
                            <a:lnSpc>
                              <a:spcPct val="150000"/>
                            </a:lnSpc>
                            <a:spcBef>
                              <a:spcPts val="600"/>
                            </a:spcBef>
                            <a:spcAft>
                              <a:spcPts val="600"/>
                            </a:spcAft>
                            <a:buNone/>
                          </a:pPr>
                          <a:r>
                            <a:rPr lang="en-US" sz="2400" kern="100" dirty="0">
                              <a:effectLst/>
                              <a:latin typeface="Arial" panose="020B0604020202020204" pitchFamily="34" charset="0"/>
                              <a:cs typeface="Arial" panose="020B0604020202020204" pitchFamily="34" charset="0"/>
                            </a:rPr>
                            <a:t>Viên bi </a:t>
                          </a:r>
                          <a:r>
                            <a:rPr lang="en-US" sz="2400" kern="100" dirty="0" err="1">
                              <a:effectLst/>
                              <a:latin typeface="Arial" panose="020B0604020202020204" pitchFamily="34" charset="0"/>
                              <a:cs typeface="Arial" panose="020B0604020202020204" pitchFamily="34" charset="0"/>
                            </a:rPr>
                            <a:t>sắt</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dirty="0">
                              <a:effectLst/>
                              <a:latin typeface="Arial" panose="020B0604020202020204" pitchFamily="34" charset="0"/>
                              <a:cs typeface="Arial" panose="020B0604020202020204" pitchFamily="34" charset="0"/>
                            </a:rPr>
                            <a:t> </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64941366"/>
                      </a:ext>
                    </a:extLst>
                  </a:tr>
                  <a:tr h="376354">
                    <a:tc>
                      <a:txBody>
                        <a:bodyPr/>
                        <a:lstStyle/>
                        <a:p>
                          <a:pPr>
                            <a:lnSpc>
                              <a:spcPct val="150000"/>
                            </a:lnSpc>
                            <a:spcBef>
                              <a:spcPts val="600"/>
                            </a:spcBef>
                            <a:spcAft>
                              <a:spcPts val="600"/>
                            </a:spcAft>
                            <a:buNone/>
                          </a:pPr>
                          <a:r>
                            <a:rPr lang="en-US" sz="2400" kern="100" dirty="0">
                              <a:effectLst/>
                              <a:latin typeface="Arial" panose="020B0604020202020204" pitchFamily="34" charset="0"/>
                              <a:cs typeface="Arial" panose="020B0604020202020204" pitchFamily="34" charset="0"/>
                            </a:rPr>
                            <a:t> </a:t>
                          </a:r>
                          <a:r>
                            <a:rPr lang="en-US" sz="2400" kern="100" dirty="0" err="1">
                              <a:effectLst/>
                              <a:latin typeface="Arial" panose="020B0604020202020204" pitchFamily="34" charset="0"/>
                              <a:cs typeface="Arial" panose="020B0604020202020204" pitchFamily="34" charset="0"/>
                            </a:rPr>
                            <a:t>Cặp</a:t>
                          </a:r>
                          <a:r>
                            <a:rPr lang="en-US" sz="2400" kern="100" dirty="0">
                              <a:effectLst/>
                              <a:latin typeface="Arial" panose="020B0604020202020204" pitchFamily="34" charset="0"/>
                              <a:cs typeface="Arial" panose="020B0604020202020204" pitchFamily="34" charset="0"/>
                            </a:rPr>
                            <a:t> </a:t>
                          </a:r>
                          <a:r>
                            <a:rPr lang="en-US" sz="2400" kern="100" dirty="0" err="1">
                              <a:effectLst/>
                              <a:latin typeface="Arial" panose="020B0604020202020204" pitchFamily="34" charset="0"/>
                              <a:cs typeface="Arial" panose="020B0604020202020204" pitchFamily="34" charset="0"/>
                            </a:rPr>
                            <a:t>sách</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dirty="0">
                              <a:effectLst/>
                              <a:latin typeface="Arial" panose="020B0604020202020204" pitchFamily="34" charset="0"/>
                              <a:cs typeface="Arial" panose="020B0604020202020204" pitchFamily="34" charset="0"/>
                            </a:rPr>
                            <a:t> </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dirty="0">
                              <a:effectLst/>
                              <a:latin typeface="Arial" panose="020B0604020202020204" pitchFamily="34" charset="0"/>
                              <a:cs typeface="Arial" panose="020B0604020202020204" pitchFamily="34" charset="0"/>
                            </a:rPr>
                            <a:t> </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dirty="0">
                              <a:effectLst/>
                              <a:latin typeface="Arial" panose="020B0604020202020204" pitchFamily="34" charset="0"/>
                              <a:cs typeface="Arial" panose="020B0604020202020204" pitchFamily="34" charset="0"/>
                            </a:rPr>
                            <a:t> </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7249501"/>
                      </a:ext>
                    </a:extLst>
                  </a:tr>
                </a:tbl>
              </a:graphicData>
            </a:graphic>
          </p:graphicFrame>
        </mc:Choice>
        <mc:Fallback xmlns="">
          <p:graphicFrame>
            <p:nvGraphicFramePr>
              <p:cNvPr id="9" name="Table 8">
                <a:extLst>
                  <a:ext uri="{FF2B5EF4-FFF2-40B4-BE49-F238E27FC236}">
                    <a16:creationId xmlns:a16="http://schemas.microsoft.com/office/drawing/2014/main" id="{11C842D9-13E8-1456-7D23-818961CFA3C4}"/>
                  </a:ext>
                </a:extLst>
              </p:cNvPr>
              <p:cNvGraphicFramePr>
                <a:graphicFrameLocks noGrp="1"/>
              </p:cNvGraphicFramePr>
              <p:nvPr>
                <p:extLst>
                  <p:ext uri="{D42A27DB-BD31-4B8C-83A1-F6EECF244321}">
                    <p14:modId xmlns:p14="http://schemas.microsoft.com/office/powerpoint/2010/main" val="4072218756"/>
                  </p:ext>
                </p:extLst>
              </p:nvPr>
            </p:nvGraphicFramePr>
            <p:xfrm>
              <a:off x="732428" y="966978"/>
              <a:ext cx="10972801" cy="4924044"/>
            </p:xfrm>
            <a:graphic>
              <a:graphicData uri="http://schemas.openxmlformats.org/drawingml/2006/table">
                <a:tbl>
                  <a:tblPr firstRow="1" firstCol="1" bandRow="1">
                    <a:tableStyleId>{5C22544A-7EE6-4342-B048-85BDC9FD1C3A}</a:tableStyleId>
                  </a:tblPr>
                  <a:tblGrid>
                    <a:gridCol w="997330">
                      <a:extLst>
                        <a:ext uri="{9D8B030D-6E8A-4147-A177-3AD203B41FA5}">
                          <a16:colId xmlns:a16="http://schemas.microsoft.com/office/drawing/2014/main" val="147591603"/>
                        </a:ext>
                      </a:extLst>
                    </a:gridCol>
                    <a:gridCol w="1025275">
                      <a:extLst>
                        <a:ext uri="{9D8B030D-6E8A-4147-A177-3AD203B41FA5}">
                          <a16:colId xmlns:a16="http://schemas.microsoft.com/office/drawing/2014/main" val="3769262929"/>
                        </a:ext>
                      </a:extLst>
                    </a:gridCol>
                    <a:gridCol w="1010226">
                      <a:extLst>
                        <a:ext uri="{9D8B030D-6E8A-4147-A177-3AD203B41FA5}">
                          <a16:colId xmlns:a16="http://schemas.microsoft.com/office/drawing/2014/main" val="450147515"/>
                        </a:ext>
                      </a:extLst>
                    </a:gridCol>
                    <a:gridCol w="1085458">
                      <a:extLst>
                        <a:ext uri="{9D8B030D-6E8A-4147-A177-3AD203B41FA5}">
                          <a16:colId xmlns:a16="http://schemas.microsoft.com/office/drawing/2014/main" val="1375008378"/>
                        </a:ext>
                      </a:extLst>
                    </a:gridCol>
                    <a:gridCol w="1085458">
                      <a:extLst>
                        <a:ext uri="{9D8B030D-6E8A-4147-A177-3AD203B41FA5}">
                          <a16:colId xmlns:a16="http://schemas.microsoft.com/office/drawing/2014/main" val="2128157507"/>
                        </a:ext>
                      </a:extLst>
                    </a:gridCol>
                    <a:gridCol w="965093">
                      <a:extLst>
                        <a:ext uri="{9D8B030D-6E8A-4147-A177-3AD203B41FA5}">
                          <a16:colId xmlns:a16="http://schemas.microsoft.com/office/drawing/2014/main" val="2371993961"/>
                        </a:ext>
                      </a:extLst>
                    </a:gridCol>
                    <a:gridCol w="965093">
                      <a:extLst>
                        <a:ext uri="{9D8B030D-6E8A-4147-A177-3AD203B41FA5}">
                          <a16:colId xmlns:a16="http://schemas.microsoft.com/office/drawing/2014/main" val="440853719"/>
                        </a:ext>
                      </a:extLst>
                    </a:gridCol>
                    <a:gridCol w="1919434">
                      <a:extLst>
                        <a:ext uri="{9D8B030D-6E8A-4147-A177-3AD203B41FA5}">
                          <a16:colId xmlns:a16="http://schemas.microsoft.com/office/drawing/2014/main" val="3601927305"/>
                        </a:ext>
                      </a:extLst>
                    </a:gridCol>
                    <a:gridCol w="1919434">
                      <a:extLst>
                        <a:ext uri="{9D8B030D-6E8A-4147-A177-3AD203B41FA5}">
                          <a16:colId xmlns:a16="http://schemas.microsoft.com/office/drawing/2014/main" val="610027519"/>
                        </a:ext>
                      </a:extLst>
                    </a:gridCol>
                  </a:tblGrid>
                  <a:tr h="1029462">
                    <a:tc rowSpan="2">
                      <a:txBody>
                        <a:bodyPr/>
                        <a:lstStyle/>
                        <a:p>
                          <a:pPr>
                            <a:lnSpc>
                              <a:spcPct val="150000"/>
                            </a:lnSpc>
                            <a:spcBef>
                              <a:spcPts val="600"/>
                            </a:spcBef>
                            <a:spcAft>
                              <a:spcPts val="600"/>
                            </a:spcAft>
                            <a:buNone/>
                          </a:pPr>
                          <a:r>
                            <a:rPr lang="en-US" sz="2400" kern="100" dirty="0" err="1">
                              <a:effectLst/>
                              <a:latin typeface="Arial" panose="020B0604020202020204" pitchFamily="34" charset="0"/>
                              <a:cs typeface="Arial" panose="020B0604020202020204" pitchFamily="34" charset="0"/>
                            </a:rPr>
                            <a:t>Vật</a:t>
                          </a:r>
                          <a:r>
                            <a:rPr lang="en-US" sz="2400" kern="100" dirty="0">
                              <a:effectLst/>
                              <a:latin typeface="Arial" panose="020B0604020202020204" pitchFamily="34" charset="0"/>
                              <a:cs typeface="Arial" panose="020B0604020202020204" pitchFamily="34" charset="0"/>
                            </a:rPr>
                            <a:t> </a:t>
                          </a:r>
                          <a:r>
                            <a:rPr lang="en-US" sz="2400" kern="100" dirty="0" err="1">
                              <a:effectLst/>
                              <a:latin typeface="Arial" panose="020B0604020202020204" pitchFamily="34" charset="0"/>
                              <a:cs typeface="Arial" panose="020B0604020202020204" pitchFamily="34" charset="0"/>
                            </a:rPr>
                            <a:t>cần</a:t>
                          </a:r>
                          <a:r>
                            <a:rPr lang="en-US" sz="2400" kern="100" dirty="0">
                              <a:effectLst/>
                              <a:latin typeface="Arial" panose="020B0604020202020204" pitchFamily="34" charset="0"/>
                              <a:cs typeface="Arial" panose="020B0604020202020204" pitchFamily="34" charset="0"/>
                            </a:rPr>
                            <a:t> </a:t>
                          </a:r>
                          <a:r>
                            <a:rPr lang="en-US" sz="2400" kern="100" dirty="0" err="1">
                              <a:effectLst/>
                              <a:latin typeface="Arial" panose="020B0604020202020204" pitchFamily="34" charset="0"/>
                              <a:cs typeface="Arial" panose="020B0604020202020204" pitchFamily="34" charset="0"/>
                            </a:rPr>
                            <a:t>đo</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Khối lượng ước lượng (g)</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3">
                      <a:txBody>
                        <a:bodyPr/>
                        <a:lstStyle/>
                        <a:p>
                          <a:pPr algn="ct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Chọn dụng cụ đo khối lượng</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4">
                      <a:txBody>
                        <a:bodyPr/>
                        <a:lstStyle/>
                        <a:p>
                          <a:pPr algn="ct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Kết quả đo (g)</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2643963"/>
                      </a:ext>
                    </a:extLst>
                  </a:tr>
                  <a:tr h="1645920">
                    <a:tc vMerge="1">
                      <a:txBody>
                        <a:bodyPr/>
                        <a:lstStyle/>
                        <a:p>
                          <a:endParaRPr lang="en-US"/>
                        </a:p>
                      </a:txBody>
                      <a:tcPr/>
                    </a:tc>
                    <a:tc vMerge="1">
                      <a:txBody>
                        <a:bodyPr/>
                        <a:lstStyle/>
                        <a:p>
                          <a:endParaRPr lang="en-US"/>
                        </a:p>
                      </a:txBody>
                      <a:tcPr/>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Tên dụng cụ đo</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GHĐ</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ĐCNN</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Lần 1: m</a:t>
                          </a:r>
                          <a:r>
                            <a:rPr lang="en-US" sz="2400" kern="100" baseline="-25000">
                              <a:effectLst/>
                              <a:latin typeface="Arial" panose="020B0604020202020204" pitchFamily="34" charset="0"/>
                              <a:cs typeface="Arial" panose="020B0604020202020204" pitchFamily="34" charset="0"/>
                            </a:rPr>
                            <a:t>1</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Lần 2: m</a:t>
                          </a:r>
                          <a:r>
                            <a:rPr lang="en-US" sz="2400" kern="100" baseline="-25000">
                              <a:effectLst/>
                              <a:latin typeface="Arial" panose="020B0604020202020204" pitchFamily="34" charset="0"/>
                              <a:cs typeface="Arial" panose="020B0604020202020204" pitchFamily="34" charset="0"/>
                            </a:rPr>
                            <a:t>2</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Lần 3: m</a:t>
                          </a:r>
                          <a:r>
                            <a:rPr lang="en-US" sz="2400" kern="100" baseline="-25000">
                              <a:effectLst/>
                              <a:latin typeface="Arial" panose="020B0604020202020204" pitchFamily="34" charset="0"/>
                              <a:cs typeface="Arial" panose="020B0604020202020204" pitchFamily="34" charset="0"/>
                            </a:rPr>
                            <a:t>3</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472063" t="-62731" r="-1270" b="-147601"/>
                          </a:stretch>
                        </a:blipFill>
                      </a:tcPr>
                    </a:tc>
                    <a:extLst>
                      <a:ext uri="{0D108BD9-81ED-4DB2-BD59-A6C34878D82A}">
                        <a16:rowId xmlns:a16="http://schemas.microsoft.com/office/drawing/2014/main" val="1459291283"/>
                      </a:ext>
                    </a:extLst>
                  </a:tr>
                  <a:tr h="1219200">
                    <a:tc>
                      <a:txBody>
                        <a:bodyPr/>
                        <a:lstStyle/>
                        <a:p>
                          <a:pPr>
                            <a:lnSpc>
                              <a:spcPct val="150000"/>
                            </a:lnSpc>
                            <a:spcBef>
                              <a:spcPts val="600"/>
                            </a:spcBef>
                            <a:spcAft>
                              <a:spcPts val="600"/>
                            </a:spcAft>
                            <a:buNone/>
                          </a:pPr>
                          <a:r>
                            <a:rPr lang="en-US" sz="2400" kern="100" dirty="0">
                              <a:effectLst/>
                              <a:latin typeface="Arial" panose="020B0604020202020204" pitchFamily="34" charset="0"/>
                              <a:cs typeface="Arial" panose="020B0604020202020204" pitchFamily="34" charset="0"/>
                            </a:rPr>
                            <a:t>Viên bi </a:t>
                          </a:r>
                          <a:r>
                            <a:rPr lang="en-US" sz="2400" kern="100" dirty="0" err="1">
                              <a:effectLst/>
                              <a:latin typeface="Arial" panose="020B0604020202020204" pitchFamily="34" charset="0"/>
                              <a:cs typeface="Arial" panose="020B0604020202020204" pitchFamily="34" charset="0"/>
                            </a:rPr>
                            <a:t>sắt</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dirty="0">
                              <a:effectLst/>
                              <a:latin typeface="Arial" panose="020B0604020202020204" pitchFamily="34" charset="0"/>
                              <a:cs typeface="Arial" panose="020B0604020202020204" pitchFamily="34" charset="0"/>
                            </a:rPr>
                            <a:t> </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64941366"/>
                      </a:ext>
                    </a:extLst>
                  </a:tr>
                  <a:tr h="1029462">
                    <a:tc>
                      <a:txBody>
                        <a:bodyPr/>
                        <a:lstStyle/>
                        <a:p>
                          <a:pPr>
                            <a:lnSpc>
                              <a:spcPct val="150000"/>
                            </a:lnSpc>
                            <a:spcBef>
                              <a:spcPts val="600"/>
                            </a:spcBef>
                            <a:spcAft>
                              <a:spcPts val="600"/>
                            </a:spcAft>
                            <a:buNone/>
                          </a:pPr>
                          <a:r>
                            <a:rPr lang="en-US" sz="2400" kern="100" dirty="0">
                              <a:effectLst/>
                              <a:latin typeface="Arial" panose="020B0604020202020204" pitchFamily="34" charset="0"/>
                              <a:cs typeface="Arial" panose="020B0604020202020204" pitchFamily="34" charset="0"/>
                            </a:rPr>
                            <a:t> </a:t>
                          </a:r>
                          <a:r>
                            <a:rPr lang="en-US" sz="2400" kern="100" dirty="0" err="1">
                              <a:effectLst/>
                              <a:latin typeface="Arial" panose="020B0604020202020204" pitchFamily="34" charset="0"/>
                              <a:cs typeface="Arial" panose="020B0604020202020204" pitchFamily="34" charset="0"/>
                            </a:rPr>
                            <a:t>Cặp</a:t>
                          </a:r>
                          <a:r>
                            <a:rPr lang="en-US" sz="2400" kern="100" dirty="0">
                              <a:effectLst/>
                              <a:latin typeface="Arial" panose="020B0604020202020204" pitchFamily="34" charset="0"/>
                              <a:cs typeface="Arial" panose="020B0604020202020204" pitchFamily="34" charset="0"/>
                            </a:rPr>
                            <a:t> </a:t>
                          </a:r>
                          <a:r>
                            <a:rPr lang="en-US" sz="2400" kern="100" dirty="0" err="1">
                              <a:effectLst/>
                              <a:latin typeface="Arial" panose="020B0604020202020204" pitchFamily="34" charset="0"/>
                              <a:cs typeface="Arial" panose="020B0604020202020204" pitchFamily="34" charset="0"/>
                            </a:rPr>
                            <a:t>sách</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dirty="0">
                              <a:effectLst/>
                              <a:latin typeface="Arial" panose="020B0604020202020204" pitchFamily="34" charset="0"/>
                              <a:cs typeface="Arial" panose="020B0604020202020204" pitchFamily="34" charset="0"/>
                            </a:rPr>
                            <a:t> </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dirty="0">
                              <a:effectLst/>
                              <a:latin typeface="Arial" panose="020B0604020202020204" pitchFamily="34" charset="0"/>
                              <a:cs typeface="Arial" panose="020B0604020202020204" pitchFamily="34" charset="0"/>
                            </a:rPr>
                            <a:t> </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a:effectLst/>
                              <a:latin typeface="Arial" panose="020B0604020202020204" pitchFamily="34" charset="0"/>
                              <a:cs typeface="Arial" panose="020B0604020202020204" pitchFamily="34" charset="0"/>
                            </a:rPr>
                            <a:t> </a:t>
                          </a:r>
                          <a:endParaRPr lang="en-US" sz="2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buNone/>
                          </a:pPr>
                          <a:r>
                            <a:rPr lang="en-US" sz="2400" kern="100" dirty="0">
                              <a:effectLst/>
                              <a:latin typeface="Arial" panose="020B0604020202020204" pitchFamily="34" charset="0"/>
                              <a:cs typeface="Arial" panose="020B0604020202020204" pitchFamily="34" charset="0"/>
                            </a:rPr>
                            <a:t> </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7249501"/>
                      </a:ext>
                    </a:extLst>
                  </a:tr>
                </a:tbl>
              </a:graphicData>
            </a:graphic>
          </p:graphicFrame>
        </mc:Fallback>
      </mc:AlternateContent>
    </p:spTree>
    <p:extLst>
      <p:ext uri="{BB962C8B-B14F-4D97-AF65-F5344CB8AC3E}">
        <p14:creationId xmlns:p14="http://schemas.microsoft.com/office/powerpoint/2010/main" val="860035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C40E5-D6F6-D3C8-754B-23F6C1D252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502D5DE-E8DB-9CA9-7F8B-413FDAD0C9EE}"/>
              </a:ext>
            </a:extLst>
          </p:cNvPr>
          <p:cNvSpPr txBox="1"/>
          <p:nvPr/>
        </p:nvSpPr>
        <p:spPr>
          <a:xfrm>
            <a:off x="649356" y="410817"/>
            <a:ext cx="864041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THỰC HÀNH ĐO KHỐI LƯỢNG</a:t>
            </a:r>
          </a:p>
        </p:txBody>
      </p:sp>
      <p:sp>
        <p:nvSpPr>
          <p:cNvPr id="5" name="TextBox 4">
            <a:extLst>
              <a:ext uri="{FF2B5EF4-FFF2-40B4-BE49-F238E27FC236}">
                <a16:creationId xmlns:a16="http://schemas.microsoft.com/office/drawing/2014/main" id="{3A253D77-3846-4AEC-D3AE-FF610FF2F36F}"/>
              </a:ext>
            </a:extLst>
          </p:cNvPr>
          <p:cNvSpPr txBox="1"/>
          <p:nvPr/>
        </p:nvSpPr>
        <p:spPr>
          <a:xfrm>
            <a:off x="649356" y="1060103"/>
            <a:ext cx="10409582"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ĐO KHỐI LƯỢNG BẰNG</a:t>
            </a:r>
            <a:r>
              <a:rPr kumimoji="0" lang="en-US" sz="2400" b="1" i="0" u="sng"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CÂN</a:t>
            </a:r>
            <a:endPar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1D23D447-53F5-BA93-DC1E-2B2924A40E67}"/>
              </a:ext>
            </a:extLst>
          </p:cNvPr>
          <p:cNvGrpSpPr/>
          <p:nvPr/>
        </p:nvGrpSpPr>
        <p:grpSpPr>
          <a:xfrm>
            <a:off x="344557" y="2289244"/>
            <a:ext cx="10257182" cy="3046988"/>
            <a:chOff x="344557" y="2289244"/>
            <a:chExt cx="10257182" cy="3046988"/>
          </a:xfrm>
        </p:grpSpPr>
        <p:sp>
          <p:nvSpPr>
            <p:cNvPr id="2" name="Arrow: Right 1">
              <a:extLst>
                <a:ext uri="{FF2B5EF4-FFF2-40B4-BE49-F238E27FC236}">
                  <a16:creationId xmlns:a16="http://schemas.microsoft.com/office/drawing/2014/main" id="{8DBBAA74-A192-8651-51FB-9EF6CBF27FBA}"/>
                </a:ext>
              </a:extLst>
            </p:cNvPr>
            <p:cNvSpPr/>
            <p:nvPr/>
          </p:nvSpPr>
          <p:spPr>
            <a:xfrm>
              <a:off x="344557" y="3647086"/>
              <a:ext cx="1311965" cy="33130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6DF67C02-60CA-0160-A9A3-DA82EC7BB7F7}"/>
                </a:ext>
              </a:extLst>
            </p:cNvPr>
            <p:cNvSpPr>
              <a:spLocks noChangeArrowheads="1"/>
            </p:cNvSpPr>
            <p:nvPr/>
          </p:nvSpPr>
          <p:spPr bwMode="auto">
            <a:xfrm>
              <a:off x="1908313" y="2289244"/>
              <a:ext cx="869342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cs typeface="Arial" panose="020B0604020202020204" pitchFamily="34" charset="0"/>
                </a:rPr>
                <a:t>Khi </a:t>
              </a:r>
              <a:r>
                <a:rPr kumimoji="0" lang="en-US" altLang="en-US" sz="2400" b="0" i="0" u="none" strike="noStrike" cap="none" normalizeH="0" baseline="0" dirty="0" err="1">
                  <a:ln>
                    <a:noFill/>
                  </a:ln>
                  <a:effectLst/>
                  <a:cs typeface="Arial" panose="020B0604020202020204" pitchFamily="34" charset="0"/>
                </a:rPr>
                <a:t>đo</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khối</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lượng</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của</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một</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vật</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bằng</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cân</a:t>
              </a:r>
              <a:r>
                <a:rPr kumimoji="0" lang="en-US" altLang="en-US" sz="2400" b="0" i="0" u="none" strike="noStrike" cap="none" normalizeH="0" baseline="0" dirty="0">
                  <a:ln>
                    <a:noFill/>
                  </a:ln>
                  <a:effectLst/>
                  <a:cs typeface="Arial" panose="020B0604020202020204" pitchFamily="34" charset="0"/>
                </a:rPr>
                <a:t>, ta </a:t>
              </a:r>
              <a:r>
                <a:rPr kumimoji="0" lang="en-US" altLang="en-US" sz="2400" b="0" i="0" u="none" strike="noStrike" cap="none" normalizeH="0" baseline="0" dirty="0" err="1">
                  <a:ln>
                    <a:noFill/>
                  </a:ln>
                  <a:effectLst/>
                  <a:cs typeface="Arial" panose="020B0604020202020204" pitchFamily="34" charset="0"/>
                </a:rPr>
                <a:t>cần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thực</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hiện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các</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bước</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sau</a:t>
              </a:r>
              <a:r>
                <a:rPr kumimoji="0" lang="en-US" altLang="en-US" sz="2400" b="0" i="0" u="none" strike="noStrike" cap="none" normalizeH="0" baseline="0" dirty="0">
                  <a:ln>
                    <a:noFill/>
                  </a:ln>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effectLst/>
                  <a:cs typeface="Arial" panose="020B0604020202020204" pitchFamily="34" charset="0"/>
                </a:rPr>
                <a:t>Bước</a:t>
              </a:r>
              <a:r>
                <a:rPr kumimoji="0" lang="en-US" altLang="en-US" sz="2400" b="0" i="0" u="none" strike="noStrike" cap="none" normalizeH="0" baseline="0" dirty="0">
                  <a:ln>
                    <a:noFill/>
                  </a:ln>
                  <a:effectLst/>
                  <a:cs typeface="Arial" panose="020B0604020202020204" pitchFamily="34" charset="0"/>
                </a:rPr>
                <a:t> 1: </a:t>
              </a:r>
              <a:r>
                <a:rPr kumimoji="0" lang="en-US" altLang="en-US" sz="2400" b="0" i="0" u="none" strike="noStrike" cap="none" normalizeH="0" baseline="0" dirty="0" err="1">
                  <a:ln>
                    <a:noFill/>
                  </a:ln>
                  <a:effectLst/>
                  <a:cs typeface="Arial" panose="020B0604020202020204" pitchFamily="34" charset="0"/>
                </a:rPr>
                <a:t>Ước</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lượng</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khối</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lượng</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vật</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cần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đo</a:t>
              </a:r>
              <a:r>
                <a:rPr kumimoji="0" lang="en-US" altLang="en-US" sz="2400" b="0" i="0" u="none" strike="noStrike" cap="none" normalizeH="0" baseline="0" dirty="0">
                  <a:ln>
                    <a:noFill/>
                  </a:ln>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effectLst/>
                  <a:cs typeface="Arial" panose="020B0604020202020204" pitchFamily="34" charset="0"/>
                </a:rPr>
                <a:t>Bước</a:t>
              </a:r>
              <a:r>
                <a:rPr kumimoji="0" lang="en-US" altLang="en-US" sz="2400" b="0" i="0" u="none" strike="noStrike" cap="none" normalizeH="0" baseline="0" dirty="0">
                  <a:ln>
                    <a:noFill/>
                  </a:ln>
                  <a:effectLst/>
                  <a:cs typeface="Arial" panose="020B0604020202020204" pitchFamily="34" charset="0"/>
                </a:rPr>
                <a:t> 2: </a:t>
              </a:r>
              <a:r>
                <a:rPr kumimoji="0" lang="en-US" altLang="en-US" sz="2400" b="0" i="0" u="none" strike="noStrike" cap="none" normalizeH="0" baseline="0" dirty="0" err="1">
                  <a:ln>
                    <a:noFill/>
                  </a:ln>
                  <a:effectLst/>
                  <a:cs typeface="Arial" panose="020B0604020202020204" pitchFamily="34" charset="0"/>
                </a:rPr>
                <a:t>Chọn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cân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có</a:t>
              </a:r>
              <a:r>
                <a:rPr kumimoji="0" lang="en-US" altLang="en-US" sz="2400" b="0" i="0" u="none" strike="noStrike" cap="none" normalizeH="0" baseline="0" dirty="0">
                  <a:ln>
                    <a:noFill/>
                  </a:ln>
                  <a:effectLst/>
                  <a:cs typeface="Arial" panose="020B0604020202020204" pitchFamily="34" charset="0"/>
                </a:rPr>
                <a:t> GHĐ </a:t>
              </a:r>
              <a:r>
                <a:rPr kumimoji="0" lang="en-US" altLang="en-US" sz="2400" b="0" i="0" u="none" strike="noStrike" cap="none" normalizeH="0" baseline="0" dirty="0" err="1">
                  <a:ln>
                    <a:noFill/>
                  </a:ln>
                  <a:effectLst/>
                  <a:cs typeface="Arial" panose="020B0604020202020204" pitchFamily="34" charset="0"/>
                </a:rPr>
                <a:t>và</a:t>
              </a:r>
              <a:r>
                <a:rPr kumimoji="0" lang="en-US" altLang="en-US" sz="2400" b="0" i="0" u="none" strike="noStrike" cap="none" normalizeH="0" baseline="0" dirty="0">
                  <a:ln>
                    <a:noFill/>
                  </a:ln>
                  <a:effectLst/>
                  <a:cs typeface="Arial" panose="020B0604020202020204" pitchFamily="34" charset="0"/>
                </a:rPr>
                <a:t> ĐCNN </a:t>
              </a:r>
              <a:r>
                <a:rPr kumimoji="0" lang="en-US" altLang="en-US" sz="2400" b="0" i="0" u="none" strike="noStrike" cap="none" normalizeH="0" baseline="0" dirty="0" err="1">
                  <a:ln>
                    <a:noFill/>
                  </a:ln>
                  <a:effectLst/>
                  <a:cs typeface="Arial" panose="020B0604020202020204" pitchFamily="34" charset="0"/>
                </a:rPr>
                <a:t>phù</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hợp</a:t>
              </a:r>
              <a:r>
                <a:rPr kumimoji="0" lang="en-US" altLang="en-US" sz="2400" b="0" i="0" u="none" strike="noStrike" cap="none" normalizeH="0" baseline="0" dirty="0">
                  <a:ln>
                    <a:noFill/>
                  </a:ln>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effectLst/>
                  <a:cs typeface="Arial" panose="020B0604020202020204" pitchFamily="34" charset="0"/>
                </a:rPr>
                <a:t>Bước</a:t>
              </a:r>
              <a:r>
                <a:rPr kumimoji="0" lang="en-US" altLang="en-US" sz="2400" b="0" i="0" u="none" strike="noStrike" cap="none" normalizeH="0" baseline="0" dirty="0">
                  <a:ln>
                    <a:noFill/>
                  </a:ln>
                  <a:effectLst/>
                  <a:cs typeface="Arial" panose="020B0604020202020204" pitchFamily="34" charset="0"/>
                </a:rPr>
                <a:t> 3: Hiệu </a:t>
              </a:r>
              <a:r>
                <a:rPr kumimoji="0" lang="en-US" altLang="en-US" sz="2400" b="0" i="0" u="none" strike="noStrike" cap="none" normalizeH="0" baseline="0" dirty="0" err="1">
                  <a:ln>
                    <a:noFill/>
                  </a:ln>
                  <a:effectLst/>
                  <a:cs typeface="Arial" panose="020B0604020202020204" pitchFamily="34" charset="0"/>
                </a:rPr>
                <a:t>chỉnh</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cân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đúng</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cách</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trước</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khi</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đo</a:t>
              </a:r>
              <a:r>
                <a:rPr kumimoji="0" lang="en-US" altLang="en-US" sz="2400" b="0" i="0" u="none" strike="noStrike" cap="none" normalizeH="0" baseline="0" dirty="0">
                  <a:ln>
                    <a:noFill/>
                  </a:ln>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effectLst/>
                  <a:cs typeface="Arial" panose="020B0604020202020204" pitchFamily="34" charset="0"/>
                </a:rPr>
                <a:t>Bước</a:t>
              </a:r>
              <a:r>
                <a:rPr kumimoji="0" lang="en-US" altLang="en-US" sz="2400" b="0" i="0" u="none" strike="noStrike" cap="none" normalizeH="0" baseline="0" dirty="0">
                  <a:ln>
                    <a:noFill/>
                  </a:ln>
                  <a:effectLst/>
                  <a:cs typeface="Arial" panose="020B0604020202020204" pitchFamily="34" charset="0"/>
                </a:rPr>
                <a:t> 4: </a:t>
              </a:r>
              <a:r>
                <a:rPr kumimoji="0" lang="en-US" altLang="en-US" sz="2400" b="0" i="0" u="none" strike="noStrike" cap="none" normalizeH="0" baseline="0" dirty="0" err="1">
                  <a:ln>
                    <a:noFill/>
                  </a:ln>
                  <a:effectLst/>
                  <a:cs typeface="Arial" panose="020B0604020202020204" pitchFamily="34" charset="0"/>
                </a:rPr>
                <a:t>Đặt</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vật</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lên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cân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hoặc</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treo</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vật</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vào</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móc</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cân</a:t>
              </a:r>
              <a:r>
                <a:rPr kumimoji="0" lang="en-US" altLang="en-US" sz="2400" b="0" i="0" u="none" strike="noStrike" cap="none" normalizeH="0" baseline="0" dirty="0">
                  <a:ln>
                    <a:noFill/>
                  </a:ln>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effectLst/>
                  <a:cs typeface="Arial" panose="020B0604020202020204" pitchFamily="34" charset="0"/>
                </a:rPr>
                <a:t>Bước</a:t>
              </a:r>
              <a:r>
                <a:rPr kumimoji="0" lang="en-US" altLang="en-US" sz="2400" b="0" i="0" u="none" strike="noStrike" cap="none" normalizeH="0" baseline="0" dirty="0">
                  <a:ln>
                    <a:noFill/>
                  </a:ln>
                  <a:effectLst/>
                  <a:cs typeface="Arial" panose="020B0604020202020204" pitchFamily="34" charset="0"/>
                </a:rPr>
                <a:t> 5: </a:t>
              </a:r>
              <a:r>
                <a:rPr kumimoji="0" lang="en-US" altLang="en-US" sz="2400" b="0" i="0" u="none" strike="noStrike" cap="none" normalizeH="0" baseline="0" dirty="0" err="1">
                  <a:ln>
                    <a:noFill/>
                  </a:ln>
                  <a:effectLst/>
                  <a:cs typeface="Arial" panose="020B0604020202020204" pitchFamily="34" charset="0"/>
                </a:rPr>
                <a:t>Đọc</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và</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ghi</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kết</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quả</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mỗi</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lần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đo</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theo</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vạch</a:t>
              </a:r>
              <a:r>
                <a:rPr kumimoji="0" lang="en-US" altLang="en-US" sz="2400" b="0" i="0" u="none" strike="noStrike" cap="none" normalizeH="0" baseline="0" dirty="0">
                  <a:ln>
                    <a:noFill/>
                  </a:ln>
                  <a:effectLst/>
                  <a:cs typeface="Arial" panose="020B0604020202020204" pitchFamily="34" charset="0"/>
                </a:rPr>
                <a:t> chia </a:t>
              </a:r>
              <a:r>
                <a:rPr kumimoji="0" lang="en-US" altLang="en-US" sz="2400" b="0" i="0" u="none" strike="noStrike" cap="none" normalizeH="0" baseline="0" dirty="0" err="1">
                  <a:ln>
                    <a:noFill/>
                  </a:ln>
                  <a:effectLst/>
                  <a:cs typeface="Arial" panose="020B0604020202020204" pitchFamily="34" charset="0"/>
                </a:rPr>
                <a:t>gần</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nhất</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với</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đầu</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kim</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của</a:t>
              </a:r>
              <a:r>
                <a:rPr kumimoji="0" lang="en-US" altLang="en-US" sz="2400" b="0" i="0" u="none" strike="noStrike" cap="none" normalizeH="0" baseline="0" dirty="0">
                  <a:ln>
                    <a:noFill/>
                  </a:ln>
                  <a:effectLst/>
                  <a:cs typeface="Arial" panose="020B0604020202020204" pitchFamily="34" charset="0"/>
                </a:rPr>
                <a:t> </a:t>
              </a:r>
              <a:r>
                <a:rPr kumimoji="0" lang="en-US" altLang="en-US" sz="2400" b="0" i="0" u="none" strike="noStrike" cap="none" normalizeH="0" baseline="0" dirty="0" err="1">
                  <a:ln>
                    <a:noFill/>
                  </a:ln>
                  <a:effectLst/>
                  <a:cs typeface="Arial" panose="020B0604020202020204" pitchFamily="34" charset="0"/>
                </a:rPr>
                <a:t>cân</a:t>
              </a:r>
              <a:r>
                <a:rPr kumimoji="0" lang="en-US" altLang="en-US" sz="2400" b="0" i="0" u="none" strike="noStrike" cap="none" normalizeH="0" baseline="0" dirty="0">
                  <a:ln>
                    <a:noFill/>
                  </a:ln>
                  <a:effectLst/>
                  <a:cs typeface="Arial" panose="020B0604020202020204" pitchFamily="34" charset="0"/>
                </a:rPr>
                <a:t>.</a:t>
              </a:r>
            </a:p>
          </p:txBody>
        </p:sp>
      </p:grpSp>
    </p:spTree>
    <p:extLst>
      <p:ext uri="{BB962C8B-B14F-4D97-AF65-F5344CB8AC3E}">
        <p14:creationId xmlns:p14="http://schemas.microsoft.com/office/powerpoint/2010/main" val="390887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EDEED-E88A-9130-A940-904D6427AD1E}"/>
            </a:ext>
          </a:extLst>
        </p:cNvPr>
        <p:cNvGrpSpPr/>
        <p:nvPr/>
      </p:nvGrpSpPr>
      <p:grpSpPr>
        <a:xfrm>
          <a:off x="0" y="0"/>
          <a:ext cx="0" cy="0"/>
          <a:chOff x="0" y="0"/>
          <a:chExt cx="0" cy="0"/>
        </a:xfrm>
      </p:grpSpPr>
      <p:pic>
        <p:nvPicPr>
          <p:cNvPr id="2052" name="Picture 4" descr="Knowledge - Free education icons">
            <a:extLst>
              <a:ext uri="{FF2B5EF4-FFF2-40B4-BE49-F238E27FC236}">
                <a16:creationId xmlns:a16="http://schemas.microsoft.com/office/drawing/2014/main" id="{E1B6A6EA-CBA2-EED4-AB62-C504FC63A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060" y="260906"/>
            <a:ext cx="1379883" cy="13798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21CA663-D0B8-D935-813F-30802F2A44C4}"/>
              </a:ext>
            </a:extLst>
          </p:cNvPr>
          <p:cNvSpPr/>
          <p:nvPr/>
        </p:nvSpPr>
        <p:spPr>
          <a:xfrm>
            <a:off x="3578085" y="412479"/>
            <a:ext cx="6440557" cy="9922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CỦNG CỐ KIẾN THỨC</a:t>
            </a:r>
          </a:p>
        </p:txBody>
      </p:sp>
      <p:sp>
        <p:nvSpPr>
          <p:cNvPr id="3" name="Rectangle: Rounded Corners 2">
            <a:extLst>
              <a:ext uri="{FF2B5EF4-FFF2-40B4-BE49-F238E27FC236}">
                <a16:creationId xmlns:a16="http://schemas.microsoft.com/office/drawing/2014/main" id="{D171403F-0E7D-730D-B661-799EB20D534C}"/>
              </a:ext>
            </a:extLst>
          </p:cNvPr>
          <p:cNvSpPr/>
          <p:nvPr/>
        </p:nvSpPr>
        <p:spPr>
          <a:xfrm>
            <a:off x="1431235" y="2040835"/>
            <a:ext cx="10005391" cy="16300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A9A32C52-BC5A-EEA3-BCEE-5A4123DAB59F}"/>
              </a:ext>
            </a:extLst>
          </p:cNvPr>
          <p:cNvSpPr/>
          <p:nvPr/>
        </p:nvSpPr>
        <p:spPr>
          <a:xfrm>
            <a:off x="1431235" y="4077524"/>
            <a:ext cx="10177669" cy="212449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kilogram, </a:t>
            </a:r>
            <a:r>
              <a:rPr lang="en-US" sz="3200" dirty="0" err="1">
                <a:latin typeface="Times New Roman" panose="02020603050405020304" pitchFamily="18" charset="0"/>
                <a:cs typeface="Times New Roman" panose="02020603050405020304" pitchFamily="18" charset="0"/>
              </a:rPr>
              <a:t>kí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kg. Các </a:t>
            </a:r>
            <a:r>
              <a:rPr lang="en-US" sz="3200" dirty="0" err="1">
                <a:latin typeface="Times New Roman" panose="02020603050405020304" pitchFamily="18" charset="0"/>
                <a:cs typeface="Times New Roman" panose="02020603050405020304" pitchFamily="18" charset="0"/>
              </a:rPr>
              <a:t>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kilogram ta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gram (g), hectogram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tấn</a:t>
            </a:r>
            <a:endParaRPr lang="en-US" sz="3200" dirty="0">
              <a:latin typeface="Times New Roman" panose="02020603050405020304" pitchFamily="18" charset="0"/>
              <a:cs typeface="Times New Roman" panose="02020603050405020304" pitchFamily="18" charset="0"/>
            </a:endParaRPr>
          </a:p>
        </p:txBody>
      </p:sp>
      <p:sp>
        <p:nvSpPr>
          <p:cNvPr id="11" name="Arrow: Right 10">
            <a:extLst>
              <a:ext uri="{FF2B5EF4-FFF2-40B4-BE49-F238E27FC236}">
                <a16:creationId xmlns:a16="http://schemas.microsoft.com/office/drawing/2014/main" id="{8B95998A-E3DA-79ED-DC44-EF7E193DF920}"/>
              </a:ext>
            </a:extLst>
          </p:cNvPr>
          <p:cNvSpPr/>
          <p:nvPr/>
        </p:nvSpPr>
        <p:spPr>
          <a:xfrm>
            <a:off x="503583" y="5022574"/>
            <a:ext cx="609600" cy="371061"/>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06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hỏi">
            <a:extLst>
              <a:ext uri="{FF2B5EF4-FFF2-40B4-BE49-F238E27FC236}">
                <a16:creationId xmlns:a16="http://schemas.microsoft.com/office/drawing/2014/main" id="{A9E3ED30-3833-BFDE-AB20-B25E4C02B536}"/>
              </a:ext>
            </a:extLst>
          </p:cNvPr>
          <p:cNvSpPr/>
          <p:nvPr/>
        </p:nvSpPr>
        <p:spPr>
          <a:xfrm>
            <a:off x="1895060" y="1934826"/>
            <a:ext cx="9011478" cy="10535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2: </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Khi mua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trái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cây</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ở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chợ</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loại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cân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thích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hợp</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là</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đáp án sai 1">
            <a:extLst>
              <a:ext uri="{FF2B5EF4-FFF2-40B4-BE49-F238E27FC236}">
                <a16:creationId xmlns:a16="http://schemas.microsoft.com/office/drawing/2014/main" id="{585F8ECD-08EB-E86B-6FA1-5B3E60EB9AF4}"/>
              </a:ext>
            </a:extLst>
          </p:cNvPr>
          <p:cNvSpPr/>
          <p:nvPr/>
        </p:nvSpPr>
        <p:spPr>
          <a:xfrm>
            <a:off x="1895060" y="3615366"/>
            <a:ext cx="3008243" cy="7686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đáp án sai 3">
            <a:extLst>
              <a:ext uri="{FF2B5EF4-FFF2-40B4-BE49-F238E27FC236}">
                <a16:creationId xmlns:a16="http://schemas.microsoft.com/office/drawing/2014/main" id="{8A656EB3-F2CA-F362-F8F9-741540250847}"/>
              </a:ext>
            </a:extLst>
          </p:cNvPr>
          <p:cNvSpPr/>
          <p:nvPr/>
        </p:nvSpPr>
        <p:spPr>
          <a:xfrm>
            <a:off x="7898295" y="5314104"/>
            <a:ext cx="3008243" cy="7686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tiểu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đáp án sai 2">
            <a:extLst>
              <a:ext uri="{FF2B5EF4-FFF2-40B4-BE49-F238E27FC236}">
                <a16:creationId xmlns:a16="http://schemas.microsoft.com/office/drawing/2014/main" id="{DF1BBB0E-A1FB-E987-243A-AA0AE11B8740}"/>
              </a:ext>
            </a:extLst>
          </p:cNvPr>
          <p:cNvSpPr/>
          <p:nvPr/>
        </p:nvSpPr>
        <p:spPr>
          <a:xfrm>
            <a:off x="7898295" y="3615366"/>
            <a:ext cx="3008243" cy="7686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Roberval.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đáp án đúng">
            <a:extLst>
              <a:ext uri="{FF2B5EF4-FFF2-40B4-BE49-F238E27FC236}">
                <a16:creationId xmlns:a16="http://schemas.microsoft.com/office/drawing/2014/main" id="{41A8D1E7-8AB1-F3D9-7BB4-F91621B7369A}"/>
              </a:ext>
            </a:extLst>
          </p:cNvPr>
          <p:cNvSpPr/>
          <p:nvPr/>
        </p:nvSpPr>
        <p:spPr>
          <a:xfrm>
            <a:off x="1895060" y="5314113"/>
            <a:ext cx="3008243" cy="7686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9" name="Am_thanh_Dung_sai_mp3-www_tiengdong_com">
            <a:hlinkClick r:id="" action="ppaction://media"/>
            <a:extLst>
              <a:ext uri="{FF2B5EF4-FFF2-40B4-BE49-F238E27FC236}">
                <a16:creationId xmlns:a16="http://schemas.microsoft.com/office/drawing/2014/main" id="{495D2A28-0DBB-9049-F0A6-88F5CB8CBAC1}"/>
              </a:ext>
            </a:extLst>
          </p:cNvPr>
          <p:cNvPicPr>
            <a:picLocks noChangeAspect="1"/>
          </p:cNvPicPr>
          <p:nvPr>
            <a:audioFile r:link="rId1"/>
            <p:extLst>
              <p:ext uri="{DAA4B4D4-6D71-4841-9C94-3DE7FCFB9230}">
                <p14:media xmlns:p14="http://schemas.microsoft.com/office/powerpoint/2010/main" r:embed="rId2">
                  <p14:trim end="2930.5625"/>
                </p14:media>
              </p:ext>
            </p:extLst>
          </p:nvPr>
        </p:nvPicPr>
        <p:blipFill>
          <a:blip r:embed="rId4"/>
          <a:stretch>
            <a:fillRect/>
          </a:stretch>
        </p:blipFill>
        <p:spPr>
          <a:xfrm>
            <a:off x="7744771" y="-894521"/>
            <a:ext cx="609600" cy="861392"/>
          </a:xfrm>
          <a:prstGeom prst="rect">
            <a:avLst/>
          </a:prstGeom>
        </p:spPr>
      </p:pic>
      <p:pic>
        <p:nvPicPr>
          <p:cNvPr id="12" name="Am_thanh_Dung_sai_mp3-www_tiengdong_com">
            <a:hlinkClick r:id="" action="ppaction://media"/>
            <a:extLst>
              <a:ext uri="{FF2B5EF4-FFF2-40B4-BE49-F238E27FC236}">
                <a16:creationId xmlns:a16="http://schemas.microsoft.com/office/drawing/2014/main" id="{4C1DC368-8A36-ABCA-A2FA-F4B500D0A319}"/>
              </a:ext>
            </a:extLst>
          </p:cNvPr>
          <p:cNvPicPr>
            <a:picLocks noChangeAspect="1"/>
          </p:cNvPicPr>
          <p:nvPr>
            <a:audioFile r:link="rId1"/>
            <p:extLst>
              <p:ext uri="{DAA4B4D4-6D71-4841-9C94-3DE7FCFB9230}">
                <p14:media xmlns:p14="http://schemas.microsoft.com/office/powerpoint/2010/main" r:embed="rId2">
                  <p14:trim st="2854"/>
                </p14:media>
              </p:ext>
            </p:extLst>
          </p:nvPr>
        </p:nvPicPr>
        <p:blipFill>
          <a:blip r:embed="rId4"/>
          <a:stretch>
            <a:fillRect/>
          </a:stretch>
        </p:blipFill>
        <p:spPr>
          <a:xfrm>
            <a:off x="1035326" y="-718928"/>
            <a:ext cx="609600" cy="609600"/>
          </a:xfrm>
          <a:prstGeom prst="rect">
            <a:avLst/>
          </a:prstGeom>
        </p:spPr>
      </p:pic>
      <p:pic>
        <p:nvPicPr>
          <p:cNvPr id="2052" name="Picture 4" descr="Knowledge - Free education icons">
            <a:extLst>
              <a:ext uri="{FF2B5EF4-FFF2-40B4-BE49-F238E27FC236}">
                <a16:creationId xmlns:a16="http://schemas.microsoft.com/office/drawing/2014/main" id="{C84FA0C2-535B-B9CD-F80E-1B07903BD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060" y="260906"/>
            <a:ext cx="1379883" cy="13798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BD330255-BA05-C44B-1F60-70CD8688E9A0}"/>
              </a:ext>
            </a:extLst>
          </p:cNvPr>
          <p:cNvSpPr/>
          <p:nvPr/>
        </p:nvSpPr>
        <p:spPr>
          <a:xfrm>
            <a:off x="3578085" y="412479"/>
            <a:ext cx="6440557" cy="9922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CỦNG CỐ KIẾN THỨC</a:t>
            </a:r>
          </a:p>
        </p:txBody>
      </p:sp>
    </p:spTree>
    <p:extLst>
      <p:ext uri="{BB962C8B-B14F-4D97-AF65-F5344CB8AC3E}">
        <p14:creationId xmlns:p14="http://schemas.microsoft.com/office/powerpoint/2010/main" val="358199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8"/>
                                        </p:tgtEl>
                                        <p:attrNameLst>
                                          <p:attrName>fillcolor</p:attrName>
                                        </p:attrNameLst>
                                      </p:cBhvr>
                                      <p:to>
                                        <a:srgbClr val="92D050"/>
                                      </p:to>
                                    </p:animClr>
                                    <p:set>
                                      <p:cBhvr>
                                        <p:cTn id="34" dur="500" fill="hold"/>
                                        <p:tgtEl>
                                          <p:spTgt spid="8"/>
                                        </p:tgtEl>
                                        <p:attrNameLst>
                                          <p:attrName>fill.type</p:attrName>
                                        </p:attrNameLst>
                                      </p:cBhvr>
                                      <p:to>
                                        <p:strVal val="solid"/>
                                      </p:to>
                                    </p:set>
                                    <p:set>
                                      <p:cBhvr>
                                        <p:cTn id="35" dur="500" fill="hold"/>
                                        <p:tgtEl>
                                          <p:spTgt spid="8"/>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2738" fill="hold"/>
                                        <p:tgtEl>
                                          <p:spTgt spid="9"/>
                                        </p:tgtEl>
                                      </p:cBhvr>
                                    </p:cmd>
                                  </p:childTnLst>
                                </p:cTn>
                              </p:par>
                            </p:childTnLst>
                          </p:cTn>
                        </p:par>
                      </p:childTnLst>
                    </p:cTn>
                  </p:par>
                </p:childTnLst>
              </p:cTn>
              <p:nextCondLst>
                <p:cond evt="onClick" delay="0">
                  <p:tgtEl>
                    <p:spTgt spid="8"/>
                  </p:tgtEl>
                </p:cond>
              </p:nextCondLst>
            </p:seq>
            <p:audio>
              <p:cMediaNode vol="80000">
                <p:cTn id="38" fill="hold" display="0">
                  <p:stCondLst>
                    <p:cond delay="indefinite"/>
                  </p:stCondLst>
                  <p:endCondLst>
                    <p:cond evt="onStopAudio" delay="0">
                      <p:tgtEl>
                        <p:sldTgt/>
                      </p:tgtEl>
                    </p:cond>
                  </p:endCondLst>
                </p:cTn>
                <p:tgtEl>
                  <p:spTgt spid="9"/>
                </p:tgtEl>
              </p:cMediaNode>
            </p:audio>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5"/>
                                        </p:tgtEl>
                                        <p:attrNameLst>
                                          <p:attrName>fillcolor</p:attrName>
                                        </p:attrNameLst>
                                      </p:cBhvr>
                                      <p:to>
                                        <a:srgbClr val="FF0000"/>
                                      </p:to>
                                    </p:animClr>
                                    <p:set>
                                      <p:cBhvr>
                                        <p:cTn id="44" dur="2000" fill="hold"/>
                                        <p:tgtEl>
                                          <p:spTgt spid="5"/>
                                        </p:tgtEl>
                                        <p:attrNameLst>
                                          <p:attrName>fill.type</p:attrName>
                                        </p:attrNameLst>
                                      </p:cBhvr>
                                      <p:to>
                                        <p:strVal val="solid"/>
                                      </p:to>
                                    </p:set>
                                    <p:set>
                                      <p:cBhvr>
                                        <p:cTn id="45" dur="2000" fill="hold"/>
                                        <p:tgtEl>
                                          <p:spTgt spid="5"/>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2814" fill="hold"/>
                                        <p:tgtEl>
                                          <p:spTgt spid="12"/>
                                        </p:tgtEl>
                                      </p:cBhvr>
                                    </p:cmd>
                                  </p:childTnLst>
                                </p:cTn>
                              </p:par>
                            </p:childTnLst>
                          </p:cTn>
                        </p:par>
                      </p:childTnLst>
                    </p:cTn>
                  </p:par>
                </p:childTnLst>
              </p:cTn>
              <p:nextCondLst>
                <p:cond evt="onClick" delay="0">
                  <p:tgtEl>
                    <p:spTgt spid="5"/>
                  </p:tgtEl>
                </p:cond>
              </p:nextCondLst>
            </p:seq>
            <p:audio>
              <p:cMediaNode vol="80000">
                <p:cTn id="48" fill="hold" display="0">
                  <p:stCondLst>
                    <p:cond delay="indefinite"/>
                  </p:stCondLst>
                  <p:endCondLst>
                    <p:cond evt="onStopAudio" delay="0">
                      <p:tgtEl>
                        <p:sldTgt/>
                      </p:tgtEl>
                    </p:cond>
                  </p:endCondLst>
                </p:cTn>
                <p:tgtEl>
                  <p:spTgt spid="12"/>
                </p:tgtEl>
              </p:cMediaNode>
            </p:audio>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7"/>
                                        </p:tgtEl>
                                        <p:attrNameLst>
                                          <p:attrName>fillcolor</p:attrName>
                                        </p:attrNameLst>
                                      </p:cBhvr>
                                      <p:to>
                                        <a:srgbClr val="FF0000"/>
                                      </p:to>
                                    </p:animClr>
                                    <p:set>
                                      <p:cBhvr>
                                        <p:cTn id="54" dur="500" fill="hold"/>
                                        <p:tgtEl>
                                          <p:spTgt spid="7"/>
                                        </p:tgtEl>
                                        <p:attrNameLst>
                                          <p:attrName>fill.type</p:attrName>
                                        </p:attrNameLst>
                                      </p:cBhvr>
                                      <p:to>
                                        <p:strVal val="solid"/>
                                      </p:to>
                                    </p:set>
                                    <p:set>
                                      <p:cBhvr>
                                        <p:cTn id="55" dur="500" fill="hold"/>
                                        <p:tgtEl>
                                          <p:spTgt spid="7"/>
                                        </p:tgtEl>
                                        <p:attrNameLst>
                                          <p:attrName>fill.on</p:attrName>
                                        </p:attrNameLst>
                                      </p:cBhvr>
                                      <p:to>
                                        <p:strVal val="true"/>
                                      </p:to>
                                    </p:set>
                                  </p:childTnLst>
                                </p:cTn>
                              </p:par>
                              <p:par>
                                <p:cTn id="56" presetID="1" presetClass="mediacall" presetSubtype="0" fill="hold" nodeType="withEffect">
                                  <p:stCondLst>
                                    <p:cond delay="0"/>
                                  </p:stCondLst>
                                  <p:childTnLst>
                                    <p:cmd type="call" cmd="playFrom(0.0)">
                                      <p:cBhvr>
                                        <p:cTn id="57" dur="2814" fill="hold"/>
                                        <p:tgtEl>
                                          <p:spTgt spid="12"/>
                                        </p:tgtEl>
                                      </p:cBhvr>
                                    </p:cmd>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6"/>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6"/>
                                        </p:tgtEl>
                                        <p:attrNameLst>
                                          <p:attrName>fillcolor</p:attrName>
                                        </p:attrNameLst>
                                      </p:cBhvr>
                                      <p:to>
                                        <a:srgbClr val="FF0000"/>
                                      </p:to>
                                    </p:animClr>
                                    <p:set>
                                      <p:cBhvr>
                                        <p:cTn id="63" dur="500" fill="hold"/>
                                        <p:tgtEl>
                                          <p:spTgt spid="6"/>
                                        </p:tgtEl>
                                        <p:attrNameLst>
                                          <p:attrName>fill.type</p:attrName>
                                        </p:attrNameLst>
                                      </p:cBhvr>
                                      <p:to>
                                        <p:strVal val="solid"/>
                                      </p:to>
                                    </p:set>
                                    <p:set>
                                      <p:cBhvr>
                                        <p:cTn id="64" dur="500" fill="hold"/>
                                        <p:tgtEl>
                                          <p:spTgt spid="6"/>
                                        </p:tgtEl>
                                        <p:attrNameLst>
                                          <p:attrName>fill.on</p:attrName>
                                        </p:attrNameLst>
                                      </p:cBhvr>
                                      <p:to>
                                        <p:strVal val="true"/>
                                      </p:to>
                                    </p:set>
                                  </p:childTnLst>
                                </p:cTn>
                              </p:par>
                              <p:par>
                                <p:cTn id="65" presetID="1" presetClass="mediacall" presetSubtype="0" fill="hold" nodeType="withEffect">
                                  <p:stCondLst>
                                    <p:cond delay="0"/>
                                  </p:stCondLst>
                                  <p:childTnLst>
                                    <p:cmd type="call" cmd="playFrom(0.0)">
                                      <p:cBhvr>
                                        <p:cTn id="66" dur="2814" fill="hold"/>
                                        <p:tgtEl>
                                          <p:spTgt spid="12"/>
                                        </p:tgtEl>
                                      </p:cBhvr>
                                    </p:cmd>
                                  </p:childTnLst>
                                </p:cTn>
                              </p:par>
                            </p:childTnLst>
                          </p:cTn>
                        </p:par>
                      </p:childTnLst>
                    </p:cTn>
                  </p:par>
                </p:childTnLst>
              </p:cTn>
              <p:nextCondLst>
                <p:cond evt="onClick" delay="0">
                  <p:tgtEl>
                    <p:spTgt spid="6"/>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ạt nêm Knorr Túi 5Kg">
            <a:extLst>
              <a:ext uri="{FF2B5EF4-FFF2-40B4-BE49-F238E27FC236}">
                <a16:creationId xmlns:a16="http://schemas.microsoft.com/office/drawing/2014/main" id="{CE42C929-87D5-4306-8AC6-92B7644538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9920" y="822960"/>
            <a:ext cx="5852160" cy="58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495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E959E-5FA0-279B-9C6A-573B64805378}"/>
            </a:ext>
          </a:extLst>
        </p:cNvPr>
        <p:cNvGrpSpPr/>
        <p:nvPr/>
      </p:nvGrpSpPr>
      <p:grpSpPr>
        <a:xfrm>
          <a:off x="0" y="0"/>
          <a:ext cx="0" cy="0"/>
          <a:chOff x="0" y="0"/>
          <a:chExt cx="0" cy="0"/>
        </a:xfrm>
      </p:grpSpPr>
      <p:sp>
        <p:nvSpPr>
          <p:cNvPr id="4" name="câu hỏi">
            <a:extLst>
              <a:ext uri="{FF2B5EF4-FFF2-40B4-BE49-F238E27FC236}">
                <a16:creationId xmlns:a16="http://schemas.microsoft.com/office/drawing/2014/main" id="{31F1D797-18CB-302D-1816-721BCC2898CB}"/>
              </a:ext>
            </a:extLst>
          </p:cNvPr>
          <p:cNvSpPr/>
          <p:nvPr/>
        </p:nvSpPr>
        <p:spPr>
          <a:xfrm>
            <a:off x="1895060" y="1934826"/>
            <a:ext cx="9011478" cy="10535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3: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Loại</a:t>
            </a:r>
            <a:r>
              <a:rPr kumimoji="0" lang="fr-FR" sz="3200" b="0" i="0" u="none" strike="noStrike" kern="120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fr-FR" sz="3200" b="0" i="0" u="none" strike="noStrike" kern="1200" cap="none" spc="0" normalizeH="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cân</a:t>
            </a:r>
            <a:r>
              <a:rPr kumimoji="0" lang="fr-FR" sz="3200" b="0" i="0" u="none" strike="noStrike" kern="120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fr-FR" sz="3200" b="0" i="0" u="none" strike="noStrike" kern="1200" cap="none" spc="0" normalizeH="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thích</a:t>
            </a:r>
            <a:r>
              <a:rPr kumimoji="0" lang="fr-FR" sz="3200" b="0" i="0" u="none" strike="noStrike" kern="120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fr-FR" sz="3200" b="0" i="0" u="none" strike="noStrike" kern="1200" cap="none" spc="0" normalizeH="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hợp</a:t>
            </a:r>
            <a:r>
              <a:rPr kumimoji="0" lang="fr-FR" sz="3200" b="0" i="0" u="none" strike="noStrike" kern="120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fr-FR" sz="3200" b="0" i="0" u="none" strike="noStrike" kern="1200" cap="none" spc="0" normalizeH="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để</a:t>
            </a:r>
            <a:r>
              <a:rPr kumimoji="0" lang="fr-FR" sz="3200" b="0" i="0" u="none" strike="noStrike" kern="120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fr-FR" sz="3200" b="0" i="0" u="none" strike="noStrike" kern="1200" cap="none" spc="0" normalizeH="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sử</a:t>
            </a:r>
            <a:r>
              <a:rPr kumimoji="0" lang="fr-FR" sz="3200" b="0" i="0" u="none" strike="noStrike" kern="120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fr-FR" sz="3200" b="0" i="0" u="none" strike="noStrike" kern="1200" cap="none" spc="0" normalizeH="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dụng</a:t>
            </a:r>
            <a:r>
              <a:rPr kumimoji="0" lang="fr-FR" sz="3200" b="0" i="0" u="none" strike="noStrike" kern="120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fr-FR" sz="3200" b="0" i="0" u="none" strike="noStrike" kern="1200" cap="none" spc="0" normalizeH="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cân</a:t>
            </a:r>
            <a:r>
              <a:rPr kumimoji="0" lang="fr-FR" sz="3200" b="0" i="0" u="none" strike="noStrike" kern="120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fr-FR" sz="3200" b="0" i="0" u="none" strike="noStrike" kern="1200" cap="none" spc="0" normalizeH="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vàng</a:t>
            </a:r>
            <a:r>
              <a:rPr lang="fr-FR"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fr-FR"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bạc</a:t>
            </a:r>
            <a:r>
              <a:rPr lang="fr-FR"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ở </a:t>
            </a:r>
            <a:r>
              <a:rPr lang="fr-FR"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các</a:t>
            </a:r>
            <a:r>
              <a:rPr lang="fr-FR"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fr-FR"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tiệm</a:t>
            </a:r>
            <a:r>
              <a:rPr lang="fr-FR"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fr-FR"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vàng</a:t>
            </a:r>
            <a:r>
              <a:rPr lang="fr-FR"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là</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đáp án sai 1">
            <a:extLst>
              <a:ext uri="{FF2B5EF4-FFF2-40B4-BE49-F238E27FC236}">
                <a16:creationId xmlns:a16="http://schemas.microsoft.com/office/drawing/2014/main" id="{AD6D2814-E89B-54E2-1E9E-8CF885F31619}"/>
              </a:ext>
            </a:extLst>
          </p:cNvPr>
          <p:cNvSpPr/>
          <p:nvPr/>
        </p:nvSpPr>
        <p:spPr>
          <a:xfrm>
            <a:off x="1895060" y="3615366"/>
            <a:ext cx="3008243" cy="7686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đáp án sai 3">
            <a:extLst>
              <a:ext uri="{FF2B5EF4-FFF2-40B4-BE49-F238E27FC236}">
                <a16:creationId xmlns:a16="http://schemas.microsoft.com/office/drawing/2014/main" id="{A30B889C-4243-A7D1-C61A-3026117B55E0}"/>
              </a:ext>
            </a:extLst>
          </p:cNvPr>
          <p:cNvSpPr/>
          <p:nvPr/>
        </p:nvSpPr>
        <p:spPr>
          <a:xfrm>
            <a:off x="7898295" y="5314104"/>
            <a:ext cx="3008243" cy="7686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dirty="0">
                <a:solidFill>
                  <a:prstClr val="black"/>
                </a:solidFill>
                <a:latin typeface="Times New Roman" panose="02020603050405020304" pitchFamily="18" charset="0"/>
                <a:cs typeface="Times New Roman" panose="02020603050405020304" pitchFamily="18" charset="0"/>
              </a:rPr>
              <a:t>D. </a:t>
            </a:r>
            <a:r>
              <a:rPr lang="fr-FR" sz="3200" dirty="0" err="1">
                <a:solidFill>
                  <a:prstClr val="black"/>
                </a:solidFill>
                <a:latin typeface="Times New Roman" panose="02020603050405020304" pitchFamily="18" charset="0"/>
                <a:cs typeface="Times New Roman" panose="02020603050405020304" pitchFamily="18" charset="0"/>
              </a:rPr>
              <a:t>cân</a:t>
            </a:r>
            <a:r>
              <a:rPr lang="fr-FR" sz="3200" dirty="0">
                <a:solidFill>
                  <a:prstClr val="black"/>
                </a:solidFill>
                <a:latin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cs typeface="Times New Roman" panose="02020603050405020304" pitchFamily="18" charset="0"/>
              </a:rPr>
              <a:t>đồng</a:t>
            </a:r>
            <a:r>
              <a:rPr lang="fr-FR" sz="3200" dirty="0">
                <a:solidFill>
                  <a:prstClr val="black"/>
                </a:solidFill>
                <a:latin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cs typeface="Times New Roman" panose="02020603050405020304" pitchFamily="18" charset="0"/>
              </a:rPr>
              <a:t>hồ</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7" name="đáp án sai 2">
            <a:extLst>
              <a:ext uri="{FF2B5EF4-FFF2-40B4-BE49-F238E27FC236}">
                <a16:creationId xmlns:a16="http://schemas.microsoft.com/office/drawing/2014/main" id="{E3C555C3-1431-F61F-1344-22072EA5811A}"/>
              </a:ext>
            </a:extLst>
          </p:cNvPr>
          <p:cNvSpPr/>
          <p:nvPr/>
        </p:nvSpPr>
        <p:spPr>
          <a:xfrm>
            <a:off x="7898295" y="3615366"/>
            <a:ext cx="3008243" cy="7686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fr-FR" sz="3200" dirty="0" err="1">
                <a:solidFill>
                  <a:prstClr val="black"/>
                </a:solidFill>
                <a:latin typeface="Times New Roman" panose="02020603050405020304" pitchFamily="18" charset="0"/>
                <a:cs typeface="Times New Roman" panose="02020603050405020304" pitchFamily="18" charset="0"/>
              </a:rPr>
              <a:t>đòn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đáp án đúng">
            <a:extLst>
              <a:ext uri="{FF2B5EF4-FFF2-40B4-BE49-F238E27FC236}">
                <a16:creationId xmlns:a16="http://schemas.microsoft.com/office/drawing/2014/main" id="{3DFDDBC1-D781-D9E0-10CF-63183E202B2C}"/>
              </a:ext>
            </a:extLst>
          </p:cNvPr>
          <p:cNvSpPr/>
          <p:nvPr/>
        </p:nvSpPr>
        <p:spPr>
          <a:xfrm>
            <a:off x="1895060" y="5314113"/>
            <a:ext cx="3008243" cy="7686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dirty="0">
                <a:solidFill>
                  <a:prstClr val="black"/>
                </a:solidFill>
                <a:latin typeface="Times New Roman" panose="02020603050405020304" pitchFamily="18" charset="0"/>
                <a:cs typeface="Times New Roman" panose="02020603050405020304" pitchFamily="18" charset="0"/>
              </a:rPr>
              <a:t>C. </a:t>
            </a:r>
            <a:r>
              <a:rPr lang="fr-FR" sz="3200" dirty="0" err="1">
                <a:solidFill>
                  <a:prstClr val="black"/>
                </a:solidFill>
                <a:latin typeface="Times New Roman" panose="02020603050405020304" pitchFamily="18" charset="0"/>
                <a:cs typeface="Times New Roman" panose="02020603050405020304" pitchFamily="18" charset="0"/>
              </a:rPr>
              <a:t>cân</a:t>
            </a:r>
            <a:r>
              <a:rPr lang="fr-FR" sz="3200" dirty="0">
                <a:solidFill>
                  <a:prstClr val="black"/>
                </a:solidFill>
                <a:latin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cs typeface="Times New Roman" panose="02020603050405020304" pitchFamily="18" charset="0"/>
              </a:rPr>
              <a:t>tiểu</a:t>
            </a:r>
            <a:r>
              <a:rPr lang="fr-FR" sz="3200" dirty="0">
                <a:solidFill>
                  <a:prstClr val="black"/>
                </a:solidFill>
                <a:latin typeface="Times New Roman" panose="02020603050405020304" pitchFamily="18" charset="0"/>
                <a:cs typeface="Times New Roman" panose="02020603050405020304" pitchFamily="18" charset="0"/>
              </a:rPr>
              <a:t> li</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9" name="Am_thanh_Dung_sai_mp3-www_tiengdong_com">
            <a:hlinkClick r:id="" action="ppaction://media"/>
            <a:extLst>
              <a:ext uri="{FF2B5EF4-FFF2-40B4-BE49-F238E27FC236}">
                <a16:creationId xmlns:a16="http://schemas.microsoft.com/office/drawing/2014/main" id="{6BDE8A9C-4A3F-5DDA-09BC-797E95A58668}"/>
              </a:ext>
            </a:extLst>
          </p:cNvPr>
          <p:cNvPicPr>
            <a:picLocks noChangeAspect="1"/>
          </p:cNvPicPr>
          <p:nvPr>
            <a:audioFile r:link="rId1"/>
            <p:extLst>
              <p:ext uri="{DAA4B4D4-6D71-4841-9C94-3DE7FCFB9230}">
                <p14:media xmlns:p14="http://schemas.microsoft.com/office/powerpoint/2010/main" r:embed="rId2">
                  <p14:trim end="2930.5625"/>
                </p14:media>
              </p:ext>
            </p:extLst>
          </p:nvPr>
        </p:nvPicPr>
        <p:blipFill>
          <a:blip r:embed="rId4"/>
          <a:stretch>
            <a:fillRect/>
          </a:stretch>
        </p:blipFill>
        <p:spPr>
          <a:xfrm>
            <a:off x="7744771" y="-894521"/>
            <a:ext cx="609600" cy="861392"/>
          </a:xfrm>
          <a:prstGeom prst="rect">
            <a:avLst/>
          </a:prstGeom>
        </p:spPr>
      </p:pic>
      <p:pic>
        <p:nvPicPr>
          <p:cNvPr id="12" name="Am_thanh_Dung_sai_mp3-www_tiengdong_com">
            <a:hlinkClick r:id="" action="ppaction://media"/>
            <a:extLst>
              <a:ext uri="{FF2B5EF4-FFF2-40B4-BE49-F238E27FC236}">
                <a16:creationId xmlns:a16="http://schemas.microsoft.com/office/drawing/2014/main" id="{822D53E0-461B-BDC5-C302-253493BB25B1}"/>
              </a:ext>
            </a:extLst>
          </p:cNvPr>
          <p:cNvPicPr>
            <a:picLocks noChangeAspect="1"/>
          </p:cNvPicPr>
          <p:nvPr>
            <a:audioFile r:link="rId1"/>
            <p:extLst>
              <p:ext uri="{DAA4B4D4-6D71-4841-9C94-3DE7FCFB9230}">
                <p14:media xmlns:p14="http://schemas.microsoft.com/office/powerpoint/2010/main" r:embed="rId2">
                  <p14:trim st="2854"/>
                </p14:media>
              </p:ext>
            </p:extLst>
          </p:nvPr>
        </p:nvPicPr>
        <p:blipFill>
          <a:blip r:embed="rId4"/>
          <a:stretch>
            <a:fillRect/>
          </a:stretch>
        </p:blipFill>
        <p:spPr>
          <a:xfrm>
            <a:off x="1035326" y="-718928"/>
            <a:ext cx="609600" cy="609600"/>
          </a:xfrm>
          <a:prstGeom prst="rect">
            <a:avLst/>
          </a:prstGeom>
        </p:spPr>
      </p:pic>
      <p:pic>
        <p:nvPicPr>
          <p:cNvPr id="2052" name="Picture 4" descr="Knowledge - Free education icons">
            <a:extLst>
              <a:ext uri="{FF2B5EF4-FFF2-40B4-BE49-F238E27FC236}">
                <a16:creationId xmlns:a16="http://schemas.microsoft.com/office/drawing/2014/main" id="{95CB2990-358D-FD1C-1394-CFF6D535A4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060" y="260906"/>
            <a:ext cx="1379883" cy="13798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AB4E448-6776-D764-7E79-CAF269402A9B}"/>
              </a:ext>
            </a:extLst>
          </p:cNvPr>
          <p:cNvSpPr/>
          <p:nvPr/>
        </p:nvSpPr>
        <p:spPr>
          <a:xfrm>
            <a:off x="3578085" y="412479"/>
            <a:ext cx="6440557" cy="9922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CỦNG CỐ KIẾN THỨC</a:t>
            </a:r>
          </a:p>
        </p:txBody>
      </p:sp>
    </p:spTree>
    <p:extLst>
      <p:ext uri="{BB962C8B-B14F-4D97-AF65-F5344CB8AC3E}">
        <p14:creationId xmlns:p14="http://schemas.microsoft.com/office/powerpoint/2010/main" val="274354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8"/>
                                        </p:tgtEl>
                                        <p:attrNameLst>
                                          <p:attrName>fillcolor</p:attrName>
                                        </p:attrNameLst>
                                      </p:cBhvr>
                                      <p:to>
                                        <a:srgbClr val="92D050"/>
                                      </p:to>
                                    </p:animClr>
                                    <p:set>
                                      <p:cBhvr>
                                        <p:cTn id="34" dur="500" fill="hold"/>
                                        <p:tgtEl>
                                          <p:spTgt spid="8"/>
                                        </p:tgtEl>
                                        <p:attrNameLst>
                                          <p:attrName>fill.type</p:attrName>
                                        </p:attrNameLst>
                                      </p:cBhvr>
                                      <p:to>
                                        <p:strVal val="solid"/>
                                      </p:to>
                                    </p:set>
                                    <p:set>
                                      <p:cBhvr>
                                        <p:cTn id="35" dur="500" fill="hold"/>
                                        <p:tgtEl>
                                          <p:spTgt spid="8"/>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2738" fill="hold"/>
                                        <p:tgtEl>
                                          <p:spTgt spid="9"/>
                                        </p:tgtEl>
                                      </p:cBhvr>
                                    </p:cmd>
                                  </p:childTnLst>
                                </p:cTn>
                              </p:par>
                            </p:childTnLst>
                          </p:cTn>
                        </p:par>
                      </p:childTnLst>
                    </p:cTn>
                  </p:par>
                </p:childTnLst>
              </p:cTn>
              <p:nextCondLst>
                <p:cond evt="onClick" delay="0">
                  <p:tgtEl>
                    <p:spTgt spid="8"/>
                  </p:tgtEl>
                </p:cond>
              </p:nextCondLst>
            </p:seq>
            <p:audio>
              <p:cMediaNode vol="80000">
                <p:cTn id="38" fill="hold" display="0">
                  <p:stCondLst>
                    <p:cond delay="indefinite"/>
                  </p:stCondLst>
                  <p:endCondLst>
                    <p:cond evt="onStopAudio" delay="0">
                      <p:tgtEl>
                        <p:sldTgt/>
                      </p:tgtEl>
                    </p:cond>
                  </p:endCondLst>
                </p:cTn>
                <p:tgtEl>
                  <p:spTgt spid="9"/>
                </p:tgtEl>
              </p:cMediaNode>
            </p:audio>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5"/>
                                        </p:tgtEl>
                                        <p:attrNameLst>
                                          <p:attrName>fillcolor</p:attrName>
                                        </p:attrNameLst>
                                      </p:cBhvr>
                                      <p:to>
                                        <a:srgbClr val="FF0000"/>
                                      </p:to>
                                    </p:animClr>
                                    <p:set>
                                      <p:cBhvr>
                                        <p:cTn id="44" dur="2000" fill="hold"/>
                                        <p:tgtEl>
                                          <p:spTgt spid="5"/>
                                        </p:tgtEl>
                                        <p:attrNameLst>
                                          <p:attrName>fill.type</p:attrName>
                                        </p:attrNameLst>
                                      </p:cBhvr>
                                      <p:to>
                                        <p:strVal val="solid"/>
                                      </p:to>
                                    </p:set>
                                    <p:set>
                                      <p:cBhvr>
                                        <p:cTn id="45" dur="2000" fill="hold"/>
                                        <p:tgtEl>
                                          <p:spTgt spid="5"/>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2814" fill="hold"/>
                                        <p:tgtEl>
                                          <p:spTgt spid="12"/>
                                        </p:tgtEl>
                                      </p:cBhvr>
                                    </p:cmd>
                                  </p:childTnLst>
                                </p:cTn>
                              </p:par>
                            </p:childTnLst>
                          </p:cTn>
                        </p:par>
                      </p:childTnLst>
                    </p:cTn>
                  </p:par>
                </p:childTnLst>
              </p:cTn>
              <p:nextCondLst>
                <p:cond evt="onClick" delay="0">
                  <p:tgtEl>
                    <p:spTgt spid="5"/>
                  </p:tgtEl>
                </p:cond>
              </p:nextCondLst>
            </p:seq>
            <p:audio>
              <p:cMediaNode vol="80000">
                <p:cTn id="48" fill="hold" display="0">
                  <p:stCondLst>
                    <p:cond delay="indefinite"/>
                  </p:stCondLst>
                  <p:endCondLst>
                    <p:cond evt="onStopAudio" delay="0">
                      <p:tgtEl>
                        <p:sldTgt/>
                      </p:tgtEl>
                    </p:cond>
                  </p:endCondLst>
                </p:cTn>
                <p:tgtEl>
                  <p:spTgt spid="12"/>
                </p:tgtEl>
              </p:cMediaNode>
            </p:audio>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7"/>
                                        </p:tgtEl>
                                        <p:attrNameLst>
                                          <p:attrName>fillcolor</p:attrName>
                                        </p:attrNameLst>
                                      </p:cBhvr>
                                      <p:to>
                                        <a:srgbClr val="FF0000"/>
                                      </p:to>
                                    </p:animClr>
                                    <p:set>
                                      <p:cBhvr>
                                        <p:cTn id="54" dur="500" fill="hold"/>
                                        <p:tgtEl>
                                          <p:spTgt spid="7"/>
                                        </p:tgtEl>
                                        <p:attrNameLst>
                                          <p:attrName>fill.type</p:attrName>
                                        </p:attrNameLst>
                                      </p:cBhvr>
                                      <p:to>
                                        <p:strVal val="solid"/>
                                      </p:to>
                                    </p:set>
                                    <p:set>
                                      <p:cBhvr>
                                        <p:cTn id="55" dur="500" fill="hold"/>
                                        <p:tgtEl>
                                          <p:spTgt spid="7"/>
                                        </p:tgtEl>
                                        <p:attrNameLst>
                                          <p:attrName>fill.on</p:attrName>
                                        </p:attrNameLst>
                                      </p:cBhvr>
                                      <p:to>
                                        <p:strVal val="true"/>
                                      </p:to>
                                    </p:set>
                                  </p:childTnLst>
                                </p:cTn>
                              </p:par>
                              <p:par>
                                <p:cTn id="56" presetID="1" presetClass="mediacall" presetSubtype="0" fill="hold" nodeType="withEffect">
                                  <p:stCondLst>
                                    <p:cond delay="0"/>
                                  </p:stCondLst>
                                  <p:childTnLst>
                                    <p:cmd type="call" cmd="playFrom(0.0)">
                                      <p:cBhvr>
                                        <p:cTn id="57" dur="2814" fill="hold"/>
                                        <p:tgtEl>
                                          <p:spTgt spid="12"/>
                                        </p:tgtEl>
                                      </p:cBhvr>
                                    </p:cmd>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6"/>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6"/>
                                        </p:tgtEl>
                                        <p:attrNameLst>
                                          <p:attrName>fillcolor</p:attrName>
                                        </p:attrNameLst>
                                      </p:cBhvr>
                                      <p:to>
                                        <a:srgbClr val="FF0000"/>
                                      </p:to>
                                    </p:animClr>
                                    <p:set>
                                      <p:cBhvr>
                                        <p:cTn id="63" dur="500" fill="hold"/>
                                        <p:tgtEl>
                                          <p:spTgt spid="6"/>
                                        </p:tgtEl>
                                        <p:attrNameLst>
                                          <p:attrName>fill.type</p:attrName>
                                        </p:attrNameLst>
                                      </p:cBhvr>
                                      <p:to>
                                        <p:strVal val="solid"/>
                                      </p:to>
                                    </p:set>
                                    <p:set>
                                      <p:cBhvr>
                                        <p:cTn id="64" dur="500" fill="hold"/>
                                        <p:tgtEl>
                                          <p:spTgt spid="6"/>
                                        </p:tgtEl>
                                        <p:attrNameLst>
                                          <p:attrName>fill.on</p:attrName>
                                        </p:attrNameLst>
                                      </p:cBhvr>
                                      <p:to>
                                        <p:strVal val="true"/>
                                      </p:to>
                                    </p:set>
                                  </p:childTnLst>
                                </p:cTn>
                              </p:par>
                              <p:par>
                                <p:cTn id="65" presetID="1" presetClass="mediacall" presetSubtype="0" fill="hold" nodeType="withEffect">
                                  <p:stCondLst>
                                    <p:cond delay="0"/>
                                  </p:stCondLst>
                                  <p:childTnLst>
                                    <p:cmd type="call" cmd="playFrom(0.0)">
                                      <p:cBhvr>
                                        <p:cTn id="66" dur="2814" fill="hold"/>
                                        <p:tgtEl>
                                          <p:spTgt spid="12"/>
                                        </p:tgtEl>
                                      </p:cBhvr>
                                    </p:cmd>
                                  </p:childTnLst>
                                </p:cTn>
                              </p:par>
                            </p:childTnLst>
                          </p:cTn>
                        </p:par>
                      </p:childTnLst>
                    </p:cTn>
                  </p:par>
                </p:childTnLst>
              </p:cTn>
              <p:nextCondLst>
                <p:cond evt="onClick" delay="0">
                  <p:tgtEl>
                    <p:spTgt spid="6"/>
                  </p:tgtEl>
                </p:cond>
              </p:nextCondLst>
            </p:seq>
          </p:childTnLst>
        </p:cTn>
      </p:par>
    </p:tnLst>
    <p:bldLst>
      <p:bldP spid="4" grpId="0" animBg="1"/>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37977-8495-9260-BFB0-06006A65D5B6}"/>
            </a:ext>
          </a:extLst>
        </p:cNvPr>
        <p:cNvGrpSpPr/>
        <p:nvPr/>
      </p:nvGrpSpPr>
      <p:grpSpPr>
        <a:xfrm>
          <a:off x="0" y="0"/>
          <a:ext cx="0" cy="0"/>
          <a:chOff x="0" y="0"/>
          <a:chExt cx="0" cy="0"/>
        </a:xfrm>
      </p:grpSpPr>
      <p:pic>
        <p:nvPicPr>
          <p:cNvPr id="2052" name="Picture 4" descr="Knowledge - Free education icons">
            <a:extLst>
              <a:ext uri="{FF2B5EF4-FFF2-40B4-BE49-F238E27FC236}">
                <a16:creationId xmlns:a16="http://schemas.microsoft.com/office/drawing/2014/main" id="{667890FE-F60A-DBE3-AE43-E3515A611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060" y="260906"/>
            <a:ext cx="1379883" cy="13798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1686C62-4C08-FB4A-2253-C238CD1ECCE0}"/>
              </a:ext>
            </a:extLst>
          </p:cNvPr>
          <p:cNvSpPr/>
          <p:nvPr/>
        </p:nvSpPr>
        <p:spPr>
          <a:xfrm>
            <a:off x="3578085" y="412479"/>
            <a:ext cx="6440557" cy="9922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CỦNG CỐ KIẾN THỨC</a:t>
            </a:r>
          </a:p>
        </p:txBody>
      </p:sp>
      <p:grpSp>
        <p:nvGrpSpPr>
          <p:cNvPr id="7" name="Group 6">
            <a:extLst>
              <a:ext uri="{FF2B5EF4-FFF2-40B4-BE49-F238E27FC236}">
                <a16:creationId xmlns:a16="http://schemas.microsoft.com/office/drawing/2014/main" id="{93382D7C-C956-CFBB-D1EC-D86890FC2FB3}"/>
              </a:ext>
            </a:extLst>
          </p:cNvPr>
          <p:cNvGrpSpPr/>
          <p:nvPr/>
        </p:nvGrpSpPr>
        <p:grpSpPr>
          <a:xfrm>
            <a:off x="437797" y="1404730"/>
            <a:ext cx="11316405" cy="4494968"/>
            <a:chOff x="384313" y="1481764"/>
            <a:chExt cx="11316405" cy="4494968"/>
          </a:xfrm>
        </p:grpSpPr>
        <p:sp>
          <p:nvSpPr>
            <p:cNvPr id="3" name="Rectangle: Rounded Corners 2">
              <a:extLst>
                <a:ext uri="{FF2B5EF4-FFF2-40B4-BE49-F238E27FC236}">
                  <a16:creationId xmlns:a16="http://schemas.microsoft.com/office/drawing/2014/main" id="{7BD1AAAA-33BE-9C2F-F385-1A7CFAE683AA}"/>
                </a:ext>
              </a:extLst>
            </p:cNvPr>
            <p:cNvSpPr/>
            <p:nvPr/>
          </p:nvSpPr>
          <p:spPr>
            <a:xfrm>
              <a:off x="384313" y="1706219"/>
              <a:ext cx="4916555" cy="42705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4: </a:t>
              </a:r>
              <a:r>
                <a:rPr lang="en-US" sz="3200" dirty="0" err="1">
                  <a:solidFill>
                    <a:prstClr val="black"/>
                  </a:solidFill>
                  <a:latin typeface="Times New Roman" panose="02020603050405020304" pitchFamily="18" charset="0"/>
                  <a:cs typeface="Times New Roman" panose="02020603050405020304" pitchFamily="18" charset="0"/>
                </a:rPr>
                <a:t>Người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hàng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sử</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dụng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đồng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hồ</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như</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dưới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đây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Hãy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biết</a:t>
              </a:r>
              <a:r>
                <a:rPr lang="en-US" sz="3200" dirty="0">
                  <a:solidFill>
                    <a:prstClr val="black"/>
                  </a:solidFill>
                  <a:latin typeface="Times New Roman" panose="02020603050405020304" pitchFamily="18" charset="0"/>
                  <a:cs typeface="Times New Roman" panose="02020603050405020304" pitchFamily="18" charset="0"/>
                </a:rPr>
                <a:t> GHĐ, ĐCNN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này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trị</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khối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lượng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lượng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đặt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đĩa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cân</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Bài 5: Đo khối lương">
              <a:extLst>
                <a:ext uri="{FF2B5EF4-FFF2-40B4-BE49-F238E27FC236}">
                  <a16:creationId xmlns:a16="http://schemas.microsoft.com/office/drawing/2014/main" id="{330943EE-6B05-FD64-EA06-C4FAEC11C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408" y="1481764"/>
              <a:ext cx="5909310" cy="4297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11164EEB-5270-6917-E813-4FF050F7065F}"/>
              </a:ext>
            </a:extLst>
          </p:cNvPr>
          <p:cNvGrpSpPr/>
          <p:nvPr/>
        </p:nvGrpSpPr>
        <p:grpSpPr>
          <a:xfrm>
            <a:off x="4492486" y="5780261"/>
            <a:ext cx="7527235" cy="914400"/>
            <a:chOff x="4492486" y="5780261"/>
            <a:chExt cx="7527235" cy="914400"/>
          </a:xfrm>
        </p:grpSpPr>
        <p:sp>
          <p:nvSpPr>
            <p:cNvPr id="8" name="Rectangle 7">
              <a:extLst>
                <a:ext uri="{FF2B5EF4-FFF2-40B4-BE49-F238E27FC236}">
                  <a16:creationId xmlns:a16="http://schemas.microsoft.com/office/drawing/2014/main" id="{642260C9-2113-7E3B-9418-B6EA929A57A5}"/>
                </a:ext>
              </a:extLst>
            </p:cNvPr>
            <p:cNvSpPr/>
            <p:nvPr/>
          </p:nvSpPr>
          <p:spPr>
            <a:xfrm>
              <a:off x="5208103" y="5780261"/>
              <a:ext cx="6811618"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GHĐ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3 kg. ĐCNN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20 g.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240 g. </a:t>
              </a:r>
            </a:p>
          </p:txBody>
        </p:sp>
        <p:sp>
          <p:nvSpPr>
            <p:cNvPr id="9" name="Arrow: Right 8">
              <a:extLst>
                <a:ext uri="{FF2B5EF4-FFF2-40B4-BE49-F238E27FC236}">
                  <a16:creationId xmlns:a16="http://schemas.microsoft.com/office/drawing/2014/main" id="{3A59646B-4ABA-1533-3E11-69DCA86B9325}"/>
                </a:ext>
              </a:extLst>
            </p:cNvPr>
            <p:cNvSpPr/>
            <p:nvPr/>
          </p:nvSpPr>
          <p:spPr>
            <a:xfrm>
              <a:off x="4492486" y="6175513"/>
              <a:ext cx="596348" cy="26504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94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2E31-1FA0-2951-DC9B-25AFB24F8DE6}"/>
              </a:ext>
            </a:extLst>
          </p:cNvPr>
          <p:cNvSpPr>
            <a:spLocks noGrp="1"/>
          </p:cNvSpPr>
          <p:nvPr>
            <p:ph type="title"/>
          </p:nvPr>
        </p:nvSpPr>
        <p:spPr>
          <a:xfrm>
            <a:off x="1977888" y="527507"/>
            <a:ext cx="9299712" cy="1327797"/>
          </a:xfrm>
        </p:spPr>
        <p:txBody>
          <a:bodyPr/>
          <a:lstStyle/>
          <a:p>
            <a:r>
              <a:rPr lang="en-US" b="1" u="sng" dirty="0" err="1">
                <a:latin typeface="Arial" panose="020B0604020202020204" pitchFamily="34" charset="0"/>
                <a:cs typeface="Arial" panose="020B0604020202020204" pitchFamily="34" charset="0"/>
              </a:rPr>
              <a:t>Kết</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luận</a:t>
            </a:r>
            <a:r>
              <a:rPr lang="en-US" b="1" u="sng"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0DB409C6-CD75-9CE1-1EF3-889F67FDAA30}"/>
              </a:ext>
            </a:extLst>
          </p:cNvPr>
          <p:cNvSpPr txBox="1"/>
          <p:nvPr/>
        </p:nvSpPr>
        <p:spPr>
          <a:xfrm>
            <a:off x="2809460" y="2201734"/>
            <a:ext cx="6785113" cy="584775"/>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Mọi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đều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8BC14A3C-A78A-096E-8ED2-AD6AFC12E2C8}"/>
              </a:ext>
            </a:extLst>
          </p:cNvPr>
          <p:cNvSpPr txBox="1"/>
          <p:nvPr/>
        </p:nvSpPr>
        <p:spPr>
          <a:xfrm>
            <a:off x="2809460" y="3299790"/>
            <a:ext cx="7832035" cy="1113184"/>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Khối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chứa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vật</a:t>
            </a:r>
            <a:r>
              <a:rPr lang="en-US" sz="3200" dirty="0">
                <a:latin typeface="Arial" panose="020B0604020202020204" pitchFamily="34" charset="0"/>
                <a:cs typeface="Arial" panose="020B0604020202020204" pitchFamily="34" charset="0"/>
              </a:rPr>
              <a:t>.</a:t>
            </a:r>
          </a:p>
        </p:txBody>
      </p:sp>
      <p:pic>
        <p:nvPicPr>
          <p:cNvPr id="3074" name="Picture 2" descr="Conclusion - Free files and folders icons">
            <a:extLst>
              <a:ext uri="{FF2B5EF4-FFF2-40B4-BE49-F238E27FC236}">
                <a16:creationId xmlns:a16="http://schemas.microsoft.com/office/drawing/2014/main" id="{EC659601-1575-F685-EF4E-0C579914D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242"/>
            <a:ext cx="2468880"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41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Question mark - Free shapes and symbols icons">
            <a:extLst>
              <a:ext uri="{FF2B5EF4-FFF2-40B4-BE49-F238E27FC236}">
                <a16:creationId xmlns:a16="http://schemas.microsoft.com/office/drawing/2014/main" id="{441886DD-38FA-1782-8924-CFCA477BA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72567">
            <a:off x="9150120" y="-262236"/>
            <a:ext cx="2716695" cy="27166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25798E-EC7D-7EF5-678C-AC8E9A2C6585}"/>
              </a:ext>
            </a:extLst>
          </p:cNvPr>
          <p:cNvSpPr txBox="1"/>
          <p:nvPr/>
        </p:nvSpPr>
        <p:spPr>
          <a:xfrm>
            <a:off x="2299250" y="2228671"/>
            <a:ext cx="7593495" cy="1200329"/>
          </a:xfrm>
          <a:prstGeom prst="rect">
            <a:avLst/>
          </a:prstGeom>
          <a:noFill/>
        </p:spPr>
        <p:txBody>
          <a:bodyPr wrap="square" rtlCol="0">
            <a:spAutoFit/>
          </a:bodyPr>
          <a:lstStyle/>
          <a:p>
            <a:pPr algn="just"/>
            <a:r>
              <a:rPr lang="en-US" sz="3600" dirty="0">
                <a:latin typeface="Arial" panose="020B0604020202020204" pitchFamily="34" charset="0"/>
                <a:cs typeface="Arial" panose="020B0604020202020204" pitchFamily="34" charset="0"/>
              </a:rPr>
              <a:t>Em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03BF3419-76FC-40FE-446A-888D91F4532B}"/>
              </a:ext>
            </a:extLst>
          </p:cNvPr>
          <p:cNvSpPr txBox="1"/>
          <p:nvPr/>
        </p:nvSpPr>
        <p:spPr>
          <a:xfrm>
            <a:off x="2299251" y="4078357"/>
            <a:ext cx="7593495" cy="1200329"/>
          </a:xfrm>
          <a:prstGeom prst="rect">
            <a:avLst/>
          </a:prstGeom>
          <a:noFill/>
        </p:spPr>
        <p:txBody>
          <a:bodyPr wrap="square" rtlCol="0">
            <a:spAutoFit/>
          </a:bodyPr>
          <a:lstStyle/>
          <a:p>
            <a:pPr algn="just"/>
            <a:r>
              <a:rPr lang="en-US" sz="3600" dirty="0">
                <a:latin typeface="Arial" panose="020B0604020202020204" pitchFamily="34" charset="0"/>
                <a:cs typeface="Arial" panose="020B0604020202020204" pitchFamily="34" charset="0"/>
              </a:rPr>
              <a:t>Các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biến</a:t>
            </a:r>
            <a:r>
              <a:rPr lang="en-US" sz="3600" dirty="0">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Tấn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tạ</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yến</a:t>
            </a:r>
            <a:r>
              <a:rPr lang="en-US" sz="3600" dirty="0">
                <a:solidFill>
                  <a:srgbClr val="FF0000"/>
                </a:solidFill>
                <a:latin typeface="Arial" panose="020B0604020202020204" pitchFamily="34" charset="0"/>
                <a:cs typeface="Arial" panose="020B0604020202020204" pitchFamily="34" charset="0"/>
              </a:rPr>
              <a:t>, kg, hg,…</a:t>
            </a:r>
          </a:p>
        </p:txBody>
      </p:sp>
    </p:spTree>
    <p:extLst>
      <p:ext uri="{BB962C8B-B14F-4D97-AF65-F5344CB8AC3E}">
        <p14:creationId xmlns:p14="http://schemas.microsoft.com/office/powerpoint/2010/main" val="402745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con Question Computer File PNG">
            <a:extLst>
              <a:ext uri="{FF2B5EF4-FFF2-40B4-BE49-F238E27FC236}">
                <a16:creationId xmlns:a16="http://schemas.microsoft.com/office/drawing/2014/main" id="{5CEF6B0A-6022-F068-2305-4B82A602B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CC208C5-3298-61B4-6D5D-8C667D033EA9}"/>
              </a:ext>
            </a:extLst>
          </p:cNvPr>
          <p:cNvSpPr/>
          <p:nvPr/>
        </p:nvSpPr>
        <p:spPr>
          <a:xfrm>
            <a:off x="7779026" y="1285461"/>
            <a:ext cx="3949148" cy="450573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4800" dirty="0" err="1">
                <a:latin typeface="Arial" panose="020B0604020202020204" pitchFamily="34" charset="0"/>
                <a:cs typeface="Arial" panose="020B0604020202020204" pitchFamily="34" charset="0"/>
              </a:rPr>
              <a:t>Đơn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vị</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khối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lượng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chính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thức</a:t>
            </a:r>
            <a:r>
              <a:rPr lang="en-US" sz="4800" dirty="0">
                <a:latin typeface="Arial" panose="020B0604020202020204" pitchFamily="34" charset="0"/>
                <a:cs typeface="Arial" panose="020B0604020202020204" pitchFamily="34" charset="0"/>
              </a:rPr>
              <a:t> ở </a:t>
            </a:r>
            <a:r>
              <a:rPr lang="en-US" sz="4800" dirty="0" err="1">
                <a:latin typeface="Arial" panose="020B0604020202020204" pitchFamily="34" charset="0"/>
                <a:cs typeface="Arial" panose="020B0604020202020204" pitchFamily="34" charset="0"/>
              </a:rPr>
              <a:t>nước</a:t>
            </a:r>
            <a:r>
              <a:rPr lang="en-US" sz="4800" dirty="0">
                <a:latin typeface="Arial" panose="020B0604020202020204" pitchFamily="34" charset="0"/>
                <a:cs typeface="Arial" panose="020B0604020202020204" pitchFamily="34" charset="0"/>
              </a:rPr>
              <a:t> ta </a:t>
            </a:r>
            <a:r>
              <a:rPr lang="en-US" sz="4800" dirty="0" err="1">
                <a:latin typeface="Arial" panose="020B0604020202020204" pitchFamily="34" charset="0"/>
                <a:cs typeface="Arial" panose="020B0604020202020204" pitchFamily="34" charset="0"/>
              </a:rPr>
              <a:t>là</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gì</a:t>
            </a:r>
            <a:r>
              <a:rPr lang="en-US" sz="4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3303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B0B089-4C67-E3CD-FE2D-648BC6ED2C2B}"/>
              </a:ext>
            </a:extLst>
          </p:cNvPr>
          <p:cNvSpPr txBox="1"/>
          <p:nvPr/>
        </p:nvSpPr>
        <p:spPr>
          <a:xfrm>
            <a:off x="649356" y="410817"/>
            <a:ext cx="8640417" cy="584775"/>
          </a:xfrm>
          <a:prstGeom prst="rect">
            <a:avLst/>
          </a:prstGeom>
          <a:noFill/>
        </p:spPr>
        <p:txBody>
          <a:bodyPr wrap="square" rtlCol="0">
            <a:spAutoFit/>
          </a:bodyPr>
          <a:lstStyle/>
          <a:p>
            <a:pPr algn="just"/>
            <a:r>
              <a:rPr lang="en-US" sz="3200" b="1" u="sng" dirty="0">
                <a:solidFill>
                  <a:srgbClr val="FF0000"/>
                </a:solidFill>
                <a:latin typeface="Arial" panose="020B0604020202020204" pitchFamily="34" charset="0"/>
                <a:cs typeface="Arial" panose="020B0604020202020204" pitchFamily="34" charset="0"/>
              </a:rPr>
              <a:t>1. ĐƠN VỊ VÀ DỤNG CỤ ĐO KHỐI LƯỢNG</a:t>
            </a:r>
          </a:p>
        </p:txBody>
      </p:sp>
      <p:sp>
        <p:nvSpPr>
          <p:cNvPr id="5" name="TextBox 4">
            <a:extLst>
              <a:ext uri="{FF2B5EF4-FFF2-40B4-BE49-F238E27FC236}">
                <a16:creationId xmlns:a16="http://schemas.microsoft.com/office/drawing/2014/main" id="{22E222C1-0913-FDBA-177D-5A1F0CC4EC51}"/>
              </a:ext>
            </a:extLst>
          </p:cNvPr>
          <p:cNvSpPr txBox="1"/>
          <p:nvPr/>
        </p:nvSpPr>
        <p:spPr>
          <a:xfrm>
            <a:off x="1199322" y="1242246"/>
            <a:ext cx="6930886" cy="523220"/>
          </a:xfrm>
          <a:prstGeom prst="rect">
            <a:avLst/>
          </a:prstGeom>
          <a:noFill/>
        </p:spPr>
        <p:txBody>
          <a:bodyPr wrap="square" rtlCol="0">
            <a:spAutoFit/>
          </a:bodyPr>
          <a:lstStyle/>
          <a:p>
            <a:pPr algn="just"/>
            <a:r>
              <a:rPr lang="en-US" sz="2800" b="1" u="sng" dirty="0">
                <a:latin typeface="Arial" panose="020B0604020202020204" pitchFamily="34" charset="0"/>
                <a:cs typeface="Arial" panose="020B0604020202020204" pitchFamily="34" charset="0"/>
              </a:rPr>
              <a:t>TÌM HIỂU VỀ ĐƠN VỊ ĐO KHỐI LƯỢNG</a:t>
            </a:r>
          </a:p>
        </p:txBody>
      </p:sp>
      <p:pic>
        <p:nvPicPr>
          <p:cNvPr id="6146" name="Picture 2" descr="Tại sao quả cân 1 kilogram chuẩn của thế giới phải ngừng sử dụng? -  WinMaxTech.VN - Giải pháp tối ưu về Cân đo, Tự động hóa, và Máy công nghiệp">
            <a:extLst>
              <a:ext uri="{FF2B5EF4-FFF2-40B4-BE49-F238E27FC236}">
                <a16:creationId xmlns:a16="http://schemas.microsoft.com/office/drawing/2014/main" id="{B380ACFD-1B49-272D-302C-56C734CA4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3640" y="2422938"/>
            <a:ext cx="4830189" cy="2926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CB6AFF-641B-CE0B-F083-FF885C185A96}"/>
              </a:ext>
            </a:extLst>
          </p:cNvPr>
          <p:cNvSpPr txBox="1"/>
          <p:nvPr/>
        </p:nvSpPr>
        <p:spPr>
          <a:xfrm>
            <a:off x="357809" y="1828800"/>
            <a:ext cx="6414052" cy="2062103"/>
          </a:xfrm>
          <a:prstGeom prst="rect">
            <a:avLst/>
          </a:prstGeom>
          <a:noFill/>
        </p:spPr>
        <p:txBody>
          <a:bodyPr wrap="square" rtlCol="0">
            <a:spAutoFit/>
          </a:bodyPr>
          <a:lstStyle/>
          <a:p>
            <a:pPr algn="just"/>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thức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nước</a:t>
            </a:r>
            <a:r>
              <a:rPr lang="en-US" sz="3200" dirty="0">
                <a:latin typeface="Arial" panose="020B0604020202020204" pitchFamily="34" charset="0"/>
                <a:cs typeface="Arial" panose="020B0604020202020204" pitchFamily="34" charset="0"/>
              </a:rPr>
              <a:t> ta </a:t>
            </a:r>
            <a:r>
              <a:rPr lang="en-US" sz="3200" dirty="0" err="1">
                <a:latin typeface="Arial" panose="020B0604020202020204" pitchFamily="34" charset="0"/>
                <a:cs typeface="Arial" panose="020B0604020202020204" pitchFamily="34" charset="0"/>
              </a:rPr>
              <a:t>hiện</a:t>
            </a:r>
            <a:r>
              <a:rPr lang="en-US" sz="3200" dirty="0">
                <a:latin typeface="Arial" panose="020B0604020202020204" pitchFamily="34" charset="0"/>
                <a:cs typeface="Arial" panose="020B0604020202020204" pitchFamily="34" charset="0"/>
              </a:rPr>
              <a:t> nay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kilôgam</a:t>
            </a:r>
            <a:r>
              <a:rPr lang="en-US" sz="3200" dirty="0">
                <a:latin typeface="Arial" panose="020B0604020202020204" pitchFamily="34" charset="0"/>
                <a:cs typeface="Arial" panose="020B0604020202020204" pitchFamily="34" charset="0"/>
              </a:rPr>
              <a:t> (kilogram), </a:t>
            </a:r>
            <a:r>
              <a:rPr lang="en-US" sz="3200" dirty="0" err="1">
                <a:latin typeface="Arial" panose="020B0604020202020204" pitchFamily="34" charset="0"/>
                <a:cs typeface="Arial" panose="020B0604020202020204" pitchFamily="34" charset="0"/>
              </a:rPr>
              <a:t>kí</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hiệu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kg.</a:t>
            </a:r>
          </a:p>
        </p:txBody>
      </p:sp>
      <p:sp>
        <p:nvSpPr>
          <p:cNvPr id="7" name="TextBox 6">
            <a:extLst>
              <a:ext uri="{FF2B5EF4-FFF2-40B4-BE49-F238E27FC236}">
                <a16:creationId xmlns:a16="http://schemas.microsoft.com/office/drawing/2014/main" id="{D167E8A5-D249-3939-36B0-FC36FAB6F761}"/>
              </a:ext>
            </a:extLst>
          </p:cNvPr>
          <p:cNvSpPr txBox="1"/>
          <p:nvPr/>
        </p:nvSpPr>
        <p:spPr>
          <a:xfrm>
            <a:off x="357809" y="4043303"/>
            <a:ext cx="6414052" cy="1569660"/>
          </a:xfrm>
          <a:prstGeom prst="rect">
            <a:avLst/>
          </a:prstGeom>
          <a:noFill/>
        </p:spPr>
        <p:txBody>
          <a:bodyPr wrap="square" rtlCol="0">
            <a:spAutoFit/>
          </a:bodyPr>
          <a:lstStyle/>
          <a:p>
            <a:pPr algn="just"/>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Kilôgam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mẫu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đặt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tại</a:t>
            </a:r>
            <a:r>
              <a:rPr lang="en-US" sz="3200" dirty="0">
                <a:latin typeface="Arial" panose="020B0604020202020204" pitchFamily="34" charset="0"/>
                <a:cs typeface="Arial" panose="020B0604020202020204" pitchFamily="34" charset="0"/>
              </a:rPr>
              <a:t> Viện </a:t>
            </a:r>
            <a:r>
              <a:rPr lang="en-US" sz="3200" dirty="0" err="1">
                <a:latin typeface="Arial" panose="020B0604020202020204" pitchFamily="34" charset="0"/>
                <a:cs typeface="Arial" panose="020B0604020202020204" pitchFamily="34" charset="0"/>
              </a:rPr>
              <a:t>Đo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quốc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tế</a:t>
            </a:r>
            <a:r>
              <a:rPr lang="en-US" sz="3200" dirty="0">
                <a:latin typeface="Arial" panose="020B0604020202020204" pitchFamily="34" charset="0"/>
                <a:cs typeface="Arial" panose="020B0604020202020204" pitchFamily="34" charset="0"/>
              </a:rPr>
              <a:t> ở Pháp.</a:t>
            </a:r>
          </a:p>
        </p:txBody>
      </p:sp>
    </p:spTree>
    <p:extLst>
      <p:ext uri="{BB962C8B-B14F-4D97-AF65-F5344CB8AC3E}">
        <p14:creationId xmlns:p14="http://schemas.microsoft.com/office/powerpoint/2010/main" val="113612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146"/>
                                        </p:tgtEl>
                                        <p:attrNameLst>
                                          <p:attrName>style.visibility</p:attrName>
                                        </p:attrNameLst>
                                      </p:cBhvr>
                                      <p:to>
                                        <p:strVal val="visible"/>
                                      </p:to>
                                    </p:set>
                                    <p:animEffect transition="in" filter="fade">
                                      <p:cBhvr>
                                        <p:cTn id="33" dur="1000"/>
                                        <p:tgtEl>
                                          <p:spTgt spid="6146"/>
                                        </p:tgtEl>
                                      </p:cBhvr>
                                    </p:animEffect>
                                    <p:anim calcmode="lin" valueType="num">
                                      <p:cBhvr>
                                        <p:cTn id="34" dur="1000" fill="hold"/>
                                        <p:tgtEl>
                                          <p:spTgt spid="6146"/>
                                        </p:tgtEl>
                                        <p:attrNameLst>
                                          <p:attrName>ppt_x</p:attrName>
                                        </p:attrNameLst>
                                      </p:cBhvr>
                                      <p:tavLst>
                                        <p:tav tm="0">
                                          <p:val>
                                            <p:strVal val="#ppt_x"/>
                                          </p:val>
                                        </p:tav>
                                        <p:tav tm="100000">
                                          <p:val>
                                            <p:strVal val="#ppt_x"/>
                                          </p:val>
                                        </p:tav>
                                      </p:tavLst>
                                    </p:anim>
                                    <p:anim calcmode="lin" valueType="num">
                                      <p:cBhvr>
                                        <p:cTn id="35"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DF894-8357-31D7-F6BE-87A8C795E6A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92974A4-2A6D-CFB2-C371-30087EDF630F}"/>
              </a:ext>
            </a:extLst>
          </p:cNvPr>
          <p:cNvSpPr txBox="1"/>
          <p:nvPr/>
        </p:nvSpPr>
        <p:spPr>
          <a:xfrm>
            <a:off x="649356" y="410817"/>
            <a:ext cx="86404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ĐƠN VỊ VÀ DỤNG CỤ ĐO KHỐI LƯỢNG</a:t>
            </a:r>
          </a:p>
        </p:txBody>
      </p:sp>
      <p:sp>
        <p:nvSpPr>
          <p:cNvPr id="5" name="TextBox 4">
            <a:extLst>
              <a:ext uri="{FF2B5EF4-FFF2-40B4-BE49-F238E27FC236}">
                <a16:creationId xmlns:a16="http://schemas.microsoft.com/office/drawing/2014/main" id="{505A725F-1F1E-DAF1-C6E6-AE4DD237F6E8}"/>
              </a:ext>
            </a:extLst>
          </p:cNvPr>
          <p:cNvSpPr txBox="1"/>
          <p:nvPr/>
        </p:nvSpPr>
        <p:spPr>
          <a:xfrm>
            <a:off x="1199322" y="1242246"/>
            <a:ext cx="69308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TÌM HIỂU VỀ ĐƠN VỊ ĐO KHỐI LƯỢNG</a:t>
            </a:r>
          </a:p>
        </p:txBody>
      </p:sp>
      <p:graphicFrame>
        <p:nvGraphicFramePr>
          <p:cNvPr id="3" name="Table 2">
            <a:extLst>
              <a:ext uri="{FF2B5EF4-FFF2-40B4-BE49-F238E27FC236}">
                <a16:creationId xmlns:a16="http://schemas.microsoft.com/office/drawing/2014/main" id="{BFEFD22A-D3B5-75C8-BF0B-C18CEC81B3AA}"/>
              </a:ext>
            </a:extLst>
          </p:cNvPr>
          <p:cNvGraphicFramePr>
            <a:graphicFrameLocks noGrp="1"/>
          </p:cNvGraphicFramePr>
          <p:nvPr>
            <p:extLst>
              <p:ext uri="{D42A27DB-BD31-4B8C-83A1-F6EECF244321}">
                <p14:modId xmlns:p14="http://schemas.microsoft.com/office/powerpoint/2010/main" val="2073722630"/>
              </p:ext>
            </p:extLst>
          </p:nvPr>
        </p:nvGraphicFramePr>
        <p:xfrm>
          <a:off x="649356" y="2184398"/>
          <a:ext cx="10906540" cy="3750073"/>
        </p:xfrm>
        <a:graphic>
          <a:graphicData uri="http://schemas.openxmlformats.org/drawingml/2006/table">
            <a:tbl>
              <a:tblPr>
                <a:tableStyleId>{775DCB02-9BB8-47FD-8907-85C794F793BA}</a:tableStyleId>
              </a:tblPr>
              <a:tblGrid>
                <a:gridCol w="4334651">
                  <a:extLst>
                    <a:ext uri="{9D8B030D-6E8A-4147-A177-3AD203B41FA5}">
                      <a16:colId xmlns:a16="http://schemas.microsoft.com/office/drawing/2014/main" val="739632419"/>
                    </a:ext>
                  </a:extLst>
                </a:gridCol>
                <a:gridCol w="1734845">
                  <a:extLst>
                    <a:ext uri="{9D8B030D-6E8A-4147-A177-3AD203B41FA5}">
                      <a16:colId xmlns:a16="http://schemas.microsoft.com/office/drawing/2014/main" val="179190306"/>
                    </a:ext>
                  </a:extLst>
                </a:gridCol>
                <a:gridCol w="4837044">
                  <a:extLst>
                    <a:ext uri="{9D8B030D-6E8A-4147-A177-3AD203B41FA5}">
                      <a16:colId xmlns:a16="http://schemas.microsoft.com/office/drawing/2014/main" val="3808690854"/>
                    </a:ext>
                  </a:extLst>
                </a:gridCol>
              </a:tblGrid>
              <a:tr h="380010">
                <a:tc>
                  <a:txBody>
                    <a:bodyPr/>
                    <a:lstStyle/>
                    <a:p>
                      <a:pPr algn="ctr" fontAlgn="ctr"/>
                      <a:r>
                        <a:rPr lang="vi-VN" sz="2400" b="0" dirty="0">
                          <a:solidFill>
                            <a:srgbClr val="363636"/>
                          </a:solidFill>
                          <a:effectLst/>
                        </a:rPr>
                        <a:t>Đơn vị</a:t>
                      </a:r>
                      <a:endParaRPr lang="vi-VN" sz="2400" b="0" dirty="0">
                        <a:effectLst/>
                        <a:latin typeface="+mn-lt"/>
                      </a:endParaRPr>
                    </a:p>
                  </a:txBody>
                  <a:tcPr marL="9525" marR="9525" marT="9525" marB="9525" anchor="ctr"/>
                </a:tc>
                <a:tc>
                  <a:txBody>
                    <a:bodyPr/>
                    <a:lstStyle/>
                    <a:p>
                      <a:pPr algn="ctr" fontAlgn="ctr"/>
                      <a:r>
                        <a:rPr lang="en-US" sz="2400" b="0">
                          <a:solidFill>
                            <a:srgbClr val="363636"/>
                          </a:solidFill>
                          <a:effectLst/>
                        </a:rPr>
                        <a:t>Kí hiệu</a:t>
                      </a:r>
                      <a:endParaRPr lang="en-US" sz="2400" b="0">
                        <a:effectLst/>
                        <a:latin typeface="+mn-lt"/>
                      </a:endParaRPr>
                    </a:p>
                  </a:txBody>
                  <a:tcPr marL="9525" marR="9525" marT="9525" marB="9525" anchor="ctr"/>
                </a:tc>
                <a:tc>
                  <a:txBody>
                    <a:bodyPr/>
                    <a:lstStyle/>
                    <a:p>
                      <a:pPr algn="ctr" fontAlgn="ctr"/>
                      <a:r>
                        <a:rPr lang="vi-VN" sz="2400" b="0">
                          <a:solidFill>
                            <a:srgbClr val="363636"/>
                          </a:solidFill>
                          <a:effectLst/>
                        </a:rPr>
                        <a:t>Đổi đơn vị</a:t>
                      </a:r>
                      <a:endParaRPr lang="vi-VN" sz="2400" b="0">
                        <a:effectLst/>
                        <a:latin typeface="+mn-lt"/>
                      </a:endParaRPr>
                    </a:p>
                  </a:txBody>
                  <a:tcPr marL="9525" marR="9525" marT="9525" marB="9525" anchor="ctr"/>
                </a:tc>
                <a:extLst>
                  <a:ext uri="{0D108BD9-81ED-4DB2-BD59-A6C34878D82A}">
                    <a16:rowId xmlns:a16="http://schemas.microsoft.com/office/drawing/2014/main" val="3430437567"/>
                  </a:ext>
                </a:extLst>
              </a:tr>
              <a:tr h="735344">
                <a:tc>
                  <a:txBody>
                    <a:bodyPr/>
                    <a:lstStyle/>
                    <a:p>
                      <a:pPr algn="l" fontAlgn="ctr"/>
                      <a:r>
                        <a:rPr lang="en-US" sz="2400" b="0" dirty="0" err="1">
                          <a:effectLst/>
                        </a:rPr>
                        <a:t>Miligam</a:t>
                      </a:r>
                      <a:r>
                        <a:rPr lang="en-US" sz="2400" b="0" dirty="0">
                          <a:effectLst/>
                        </a:rPr>
                        <a:t> (</a:t>
                      </a:r>
                      <a:r>
                        <a:rPr lang="en-US" sz="2400" b="0" dirty="0" err="1">
                          <a:effectLst/>
                        </a:rPr>
                        <a:t>miligram</a:t>
                      </a:r>
                      <a:r>
                        <a:rPr lang="en-US" sz="2400" b="0" dirty="0">
                          <a:effectLst/>
                        </a:rPr>
                        <a:t>)</a:t>
                      </a:r>
                      <a:endParaRPr lang="en-US" sz="2400" b="0" dirty="0">
                        <a:effectLst/>
                        <a:latin typeface="+mn-lt"/>
                      </a:endParaRPr>
                    </a:p>
                  </a:txBody>
                  <a:tcPr marL="9525" marR="9525" marT="9525" marB="9525" anchor="ctr"/>
                </a:tc>
                <a:tc>
                  <a:txBody>
                    <a:bodyPr/>
                    <a:lstStyle/>
                    <a:p>
                      <a:pPr algn="ctr" fontAlgn="ctr"/>
                      <a:r>
                        <a:rPr lang="en-US" sz="2400" b="0" dirty="0">
                          <a:effectLst/>
                        </a:rPr>
                        <a:t>mg</a:t>
                      </a:r>
                      <a:endParaRPr lang="en-US" sz="2400" b="0" dirty="0">
                        <a:effectLst/>
                        <a:latin typeface="+mn-lt"/>
                      </a:endParaRPr>
                    </a:p>
                  </a:txBody>
                  <a:tcPr marL="9525" marR="9525" marT="9525" marB="9525" anchor="ctr"/>
                </a:tc>
                <a:tc>
                  <a:txBody>
                    <a:bodyPr/>
                    <a:lstStyle/>
                    <a:p>
                      <a:pPr algn="l" fontAlgn="ctr"/>
                      <a:r>
                        <a:rPr lang="nn-NO" sz="2400" b="0" dirty="0">
                          <a:effectLst/>
                        </a:rPr>
                        <a:t>1 mg = 0,001 g = 0,000001 kg</a:t>
                      </a:r>
                      <a:endParaRPr lang="nn-NO" sz="2400" b="0" dirty="0">
                        <a:effectLst/>
                        <a:latin typeface="+mn-lt"/>
                      </a:endParaRPr>
                    </a:p>
                  </a:txBody>
                  <a:tcPr marL="9525" marR="9525" marT="9525" marB="9525" anchor="ctr"/>
                </a:tc>
                <a:extLst>
                  <a:ext uri="{0D108BD9-81ED-4DB2-BD59-A6C34878D82A}">
                    <a16:rowId xmlns:a16="http://schemas.microsoft.com/office/drawing/2014/main" val="3508255606"/>
                  </a:ext>
                </a:extLst>
              </a:tr>
              <a:tr h="380010">
                <a:tc>
                  <a:txBody>
                    <a:bodyPr/>
                    <a:lstStyle/>
                    <a:p>
                      <a:pPr algn="l" fontAlgn="ctr"/>
                      <a:r>
                        <a:rPr lang="en-US" sz="2400" b="0">
                          <a:effectLst/>
                        </a:rPr>
                        <a:t>Gam (gram)</a:t>
                      </a:r>
                      <a:endParaRPr lang="en-US" sz="2400" b="0">
                        <a:effectLst/>
                        <a:latin typeface="+mn-lt"/>
                      </a:endParaRPr>
                    </a:p>
                  </a:txBody>
                  <a:tcPr marL="9525" marR="9525" marT="9525" marB="9525" anchor="ctr"/>
                </a:tc>
                <a:tc>
                  <a:txBody>
                    <a:bodyPr/>
                    <a:lstStyle/>
                    <a:p>
                      <a:pPr algn="ctr" fontAlgn="ctr"/>
                      <a:r>
                        <a:rPr lang="en-US" sz="2400" b="0">
                          <a:effectLst/>
                        </a:rPr>
                        <a:t>h</a:t>
                      </a:r>
                      <a:endParaRPr lang="en-US" sz="2400" b="0">
                        <a:effectLst/>
                        <a:latin typeface="+mn-lt"/>
                      </a:endParaRPr>
                    </a:p>
                  </a:txBody>
                  <a:tcPr marL="9525" marR="9525" marT="9525" marB="9525" anchor="ctr"/>
                </a:tc>
                <a:tc>
                  <a:txBody>
                    <a:bodyPr/>
                    <a:lstStyle/>
                    <a:p>
                      <a:pPr algn="l" fontAlgn="ctr"/>
                      <a:r>
                        <a:rPr lang="en-US" sz="2400" b="0">
                          <a:effectLst/>
                        </a:rPr>
                        <a:t>1 g = 0,001 kg</a:t>
                      </a:r>
                      <a:endParaRPr lang="en-US" sz="2400" b="0">
                        <a:effectLst/>
                        <a:latin typeface="+mn-lt"/>
                      </a:endParaRPr>
                    </a:p>
                  </a:txBody>
                  <a:tcPr marL="9525" marR="9525" marT="9525" marB="9525" anchor="ctr"/>
                </a:tc>
                <a:extLst>
                  <a:ext uri="{0D108BD9-81ED-4DB2-BD59-A6C34878D82A}">
                    <a16:rowId xmlns:a16="http://schemas.microsoft.com/office/drawing/2014/main" val="3860274795"/>
                  </a:ext>
                </a:extLst>
              </a:tr>
              <a:tr h="1090679">
                <a:tc>
                  <a:txBody>
                    <a:bodyPr/>
                    <a:lstStyle/>
                    <a:p>
                      <a:pPr algn="l" fontAlgn="ctr"/>
                      <a:r>
                        <a:rPr lang="en-US" sz="2400" b="0" dirty="0" err="1">
                          <a:effectLst/>
                        </a:rPr>
                        <a:t>Hectôgam</a:t>
                      </a:r>
                      <a:r>
                        <a:rPr lang="en-US" sz="2400" b="0" dirty="0">
                          <a:effectLst/>
                        </a:rPr>
                        <a:t> (Hectogram) </a:t>
                      </a:r>
                      <a:r>
                        <a:rPr lang="en-US" sz="2400" b="0" dirty="0" err="1">
                          <a:effectLst/>
                        </a:rPr>
                        <a:t>còn</a:t>
                      </a:r>
                      <a:r>
                        <a:rPr lang="en-US" sz="2400" b="0" dirty="0">
                          <a:effectLst/>
                        </a:rPr>
                        <a:t> </a:t>
                      </a:r>
                      <a:r>
                        <a:rPr lang="en-US" sz="2400" b="0" dirty="0" err="1">
                          <a:effectLst/>
                        </a:rPr>
                        <a:t>gọi</a:t>
                      </a:r>
                      <a:r>
                        <a:rPr lang="en-US" sz="2400" b="0" dirty="0">
                          <a:effectLst/>
                        </a:rPr>
                        <a:t> </a:t>
                      </a:r>
                      <a:r>
                        <a:rPr lang="en-US" sz="2400" b="0" dirty="0" err="1">
                          <a:effectLst/>
                        </a:rPr>
                        <a:t>là</a:t>
                      </a:r>
                      <a:r>
                        <a:rPr lang="en-US" sz="2400" b="0" dirty="0">
                          <a:effectLst/>
                        </a:rPr>
                        <a:t> </a:t>
                      </a:r>
                      <a:r>
                        <a:rPr lang="en-US" sz="2400" b="0" dirty="0" err="1">
                          <a:effectLst/>
                        </a:rPr>
                        <a:t>lạng</a:t>
                      </a:r>
                      <a:endParaRPr lang="en-US" sz="2400" b="0" dirty="0">
                        <a:effectLst/>
                        <a:latin typeface="+mn-lt"/>
                      </a:endParaRPr>
                    </a:p>
                  </a:txBody>
                  <a:tcPr marL="9525" marR="9525" marT="9525" marB="9525" anchor="ctr"/>
                </a:tc>
                <a:tc>
                  <a:txBody>
                    <a:bodyPr/>
                    <a:lstStyle/>
                    <a:p>
                      <a:pPr algn="ctr" fontAlgn="ctr"/>
                      <a:r>
                        <a:rPr lang="en-US" sz="2400" b="0" dirty="0">
                          <a:effectLst/>
                        </a:rPr>
                        <a:t>hg</a:t>
                      </a:r>
                      <a:endParaRPr lang="en-US" sz="2400" b="0" dirty="0">
                        <a:effectLst/>
                        <a:latin typeface="+mn-lt"/>
                      </a:endParaRPr>
                    </a:p>
                  </a:txBody>
                  <a:tcPr marL="9525" marR="9525" marT="9525" marB="9525" anchor="ctr"/>
                </a:tc>
                <a:tc>
                  <a:txBody>
                    <a:bodyPr/>
                    <a:lstStyle/>
                    <a:p>
                      <a:pPr algn="l" fontAlgn="ctr"/>
                      <a:r>
                        <a:rPr lang="en-US" sz="2400" b="0" dirty="0">
                          <a:effectLst/>
                        </a:rPr>
                        <a:t>1 hg = 0,1 kg</a:t>
                      </a:r>
                      <a:endParaRPr lang="en-US" sz="2400" b="0" dirty="0">
                        <a:effectLst/>
                        <a:latin typeface="+mn-lt"/>
                      </a:endParaRPr>
                    </a:p>
                  </a:txBody>
                  <a:tcPr marL="9525" marR="9525" marT="9525" marB="9525" anchor="ctr"/>
                </a:tc>
                <a:extLst>
                  <a:ext uri="{0D108BD9-81ED-4DB2-BD59-A6C34878D82A}">
                    <a16:rowId xmlns:a16="http://schemas.microsoft.com/office/drawing/2014/main" val="3081169805"/>
                  </a:ext>
                </a:extLst>
              </a:tr>
              <a:tr h="380010">
                <a:tc>
                  <a:txBody>
                    <a:bodyPr/>
                    <a:lstStyle/>
                    <a:p>
                      <a:pPr algn="l" fontAlgn="ctr"/>
                      <a:r>
                        <a:rPr lang="en-US" sz="2400" b="0">
                          <a:effectLst/>
                        </a:rPr>
                        <a:t>Yến</a:t>
                      </a:r>
                      <a:endParaRPr lang="en-US" sz="2400" b="0">
                        <a:effectLst/>
                        <a:latin typeface="+mn-lt"/>
                      </a:endParaRPr>
                    </a:p>
                  </a:txBody>
                  <a:tcPr marL="9525" marR="9525" marT="9525" marB="9525" anchor="ctr"/>
                </a:tc>
                <a:tc>
                  <a:txBody>
                    <a:bodyPr/>
                    <a:lstStyle/>
                    <a:p>
                      <a:pPr algn="ctr" fontAlgn="ctr"/>
                      <a:r>
                        <a:rPr lang="en-US" sz="2400" b="0">
                          <a:effectLst/>
                        </a:rPr>
                        <a:t>-</a:t>
                      </a:r>
                      <a:endParaRPr lang="en-US" sz="2400" b="0">
                        <a:effectLst/>
                        <a:latin typeface="+mn-lt"/>
                      </a:endParaRPr>
                    </a:p>
                  </a:txBody>
                  <a:tcPr marL="9525" marR="9525" marT="9525" marB="9525" anchor="ctr"/>
                </a:tc>
                <a:tc>
                  <a:txBody>
                    <a:bodyPr/>
                    <a:lstStyle/>
                    <a:p>
                      <a:pPr algn="l" fontAlgn="ctr"/>
                      <a:r>
                        <a:rPr lang="en-US" sz="2400" b="0" dirty="0">
                          <a:effectLst/>
                        </a:rPr>
                        <a:t>1 </a:t>
                      </a:r>
                      <a:r>
                        <a:rPr lang="en-US" sz="2400" b="0" dirty="0" err="1">
                          <a:effectLst/>
                        </a:rPr>
                        <a:t>yến</a:t>
                      </a:r>
                      <a:r>
                        <a:rPr lang="en-US" sz="2400" b="0" dirty="0">
                          <a:effectLst/>
                        </a:rPr>
                        <a:t> = 10 kg</a:t>
                      </a:r>
                      <a:endParaRPr lang="en-US" sz="2400" b="0" dirty="0">
                        <a:effectLst/>
                        <a:latin typeface="+mn-lt"/>
                      </a:endParaRPr>
                    </a:p>
                  </a:txBody>
                  <a:tcPr marL="9525" marR="9525" marT="9525" marB="9525" anchor="ctr"/>
                </a:tc>
                <a:extLst>
                  <a:ext uri="{0D108BD9-81ED-4DB2-BD59-A6C34878D82A}">
                    <a16:rowId xmlns:a16="http://schemas.microsoft.com/office/drawing/2014/main" val="2897529191"/>
                  </a:ext>
                </a:extLst>
              </a:tr>
              <a:tr h="380010">
                <a:tc>
                  <a:txBody>
                    <a:bodyPr/>
                    <a:lstStyle/>
                    <a:p>
                      <a:pPr algn="l" fontAlgn="ctr"/>
                      <a:r>
                        <a:rPr lang="en-US" sz="2400" b="0">
                          <a:effectLst/>
                        </a:rPr>
                        <a:t>Tạ</a:t>
                      </a:r>
                      <a:endParaRPr lang="en-US" sz="2400" b="0">
                        <a:effectLst/>
                        <a:latin typeface="+mn-lt"/>
                      </a:endParaRPr>
                    </a:p>
                  </a:txBody>
                  <a:tcPr marL="9525" marR="9525" marT="9525" marB="9525" anchor="ctr"/>
                </a:tc>
                <a:tc>
                  <a:txBody>
                    <a:bodyPr/>
                    <a:lstStyle/>
                    <a:p>
                      <a:pPr algn="ctr" fontAlgn="ctr"/>
                      <a:r>
                        <a:rPr lang="en-US" sz="2400" b="0">
                          <a:effectLst/>
                        </a:rPr>
                        <a:t>-</a:t>
                      </a:r>
                      <a:endParaRPr lang="en-US" sz="2400" b="0">
                        <a:effectLst/>
                        <a:latin typeface="+mn-lt"/>
                      </a:endParaRPr>
                    </a:p>
                  </a:txBody>
                  <a:tcPr marL="9525" marR="9525" marT="9525" marB="9525" anchor="ctr"/>
                </a:tc>
                <a:tc>
                  <a:txBody>
                    <a:bodyPr/>
                    <a:lstStyle/>
                    <a:p>
                      <a:pPr algn="l" fontAlgn="ctr"/>
                      <a:r>
                        <a:rPr lang="en-US" sz="2400" b="0" dirty="0">
                          <a:effectLst/>
                        </a:rPr>
                        <a:t>1 </a:t>
                      </a:r>
                      <a:r>
                        <a:rPr lang="en-US" sz="2400" b="0" dirty="0" err="1">
                          <a:effectLst/>
                        </a:rPr>
                        <a:t>tạ</a:t>
                      </a:r>
                      <a:r>
                        <a:rPr lang="en-US" sz="2400" b="0" dirty="0">
                          <a:effectLst/>
                        </a:rPr>
                        <a:t> = 100 kg</a:t>
                      </a:r>
                      <a:endParaRPr lang="en-US" sz="2400" b="0" dirty="0">
                        <a:effectLst/>
                        <a:latin typeface="+mn-lt"/>
                      </a:endParaRPr>
                    </a:p>
                  </a:txBody>
                  <a:tcPr marL="9525" marR="9525" marT="9525" marB="9525" anchor="ctr"/>
                </a:tc>
                <a:extLst>
                  <a:ext uri="{0D108BD9-81ED-4DB2-BD59-A6C34878D82A}">
                    <a16:rowId xmlns:a16="http://schemas.microsoft.com/office/drawing/2014/main" val="2710685187"/>
                  </a:ext>
                </a:extLst>
              </a:tr>
              <a:tr h="380010">
                <a:tc>
                  <a:txBody>
                    <a:bodyPr/>
                    <a:lstStyle/>
                    <a:p>
                      <a:pPr algn="l" fontAlgn="ctr"/>
                      <a:r>
                        <a:rPr lang="en-US" sz="2400" b="0">
                          <a:effectLst/>
                        </a:rPr>
                        <a:t>Tấn</a:t>
                      </a:r>
                      <a:endParaRPr lang="en-US" sz="2400" b="0">
                        <a:effectLst/>
                        <a:latin typeface="+mn-lt"/>
                      </a:endParaRPr>
                    </a:p>
                  </a:txBody>
                  <a:tcPr marL="9525" marR="9525" marT="9525" marB="9525" anchor="ctr"/>
                </a:tc>
                <a:tc>
                  <a:txBody>
                    <a:bodyPr/>
                    <a:lstStyle/>
                    <a:p>
                      <a:pPr algn="ctr" fontAlgn="ctr"/>
                      <a:r>
                        <a:rPr lang="en-US" sz="2400" b="0" dirty="0">
                          <a:effectLst/>
                        </a:rPr>
                        <a:t>t</a:t>
                      </a:r>
                      <a:endParaRPr lang="en-US" sz="2400" b="0" dirty="0">
                        <a:effectLst/>
                        <a:latin typeface="+mn-lt"/>
                      </a:endParaRPr>
                    </a:p>
                  </a:txBody>
                  <a:tcPr marL="9525" marR="9525" marT="9525" marB="9525" anchor="ctr"/>
                </a:tc>
                <a:tc>
                  <a:txBody>
                    <a:bodyPr/>
                    <a:lstStyle/>
                    <a:p>
                      <a:pPr algn="l" fontAlgn="ctr"/>
                      <a:r>
                        <a:rPr lang="en-US" sz="2400" b="0" dirty="0">
                          <a:effectLst/>
                        </a:rPr>
                        <a:t>1 t = 1000 kg</a:t>
                      </a:r>
                      <a:endParaRPr lang="en-US" sz="2400" b="0" dirty="0">
                        <a:effectLst/>
                        <a:latin typeface="+mn-lt"/>
                      </a:endParaRPr>
                    </a:p>
                  </a:txBody>
                  <a:tcPr marL="9525" marR="9525" marT="9525" marB="9525" anchor="ctr"/>
                </a:tc>
                <a:extLst>
                  <a:ext uri="{0D108BD9-81ED-4DB2-BD59-A6C34878D82A}">
                    <a16:rowId xmlns:a16="http://schemas.microsoft.com/office/drawing/2014/main" val="2209176117"/>
                  </a:ext>
                </a:extLst>
              </a:tr>
            </a:tbl>
          </a:graphicData>
        </a:graphic>
      </p:graphicFrame>
    </p:spTree>
    <p:extLst>
      <p:ext uri="{BB962C8B-B14F-4D97-AF65-F5344CB8AC3E}">
        <p14:creationId xmlns:p14="http://schemas.microsoft.com/office/powerpoint/2010/main" val="35967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47CC6A-E497-9F71-5767-16FA5DF6BE64}"/>
            </a:ext>
          </a:extLst>
        </p:cNvPr>
        <p:cNvGrpSpPr/>
        <p:nvPr/>
      </p:nvGrpSpPr>
      <p:grpSpPr>
        <a:xfrm>
          <a:off x="0" y="0"/>
          <a:ext cx="0" cy="0"/>
          <a:chOff x="0" y="0"/>
          <a:chExt cx="0" cy="0"/>
        </a:xfrm>
      </p:grpSpPr>
      <p:pic>
        <p:nvPicPr>
          <p:cNvPr id="5122" name="Picture 2" descr="Icon Question Computer File PNG">
            <a:extLst>
              <a:ext uri="{FF2B5EF4-FFF2-40B4-BE49-F238E27FC236}">
                <a16:creationId xmlns:a16="http://schemas.microsoft.com/office/drawing/2014/main" id="{0CA0C7EE-AB46-ABD1-1B3D-F7FC091F1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4F1FD0-840C-AF0E-F930-0E7654B4B94F}"/>
              </a:ext>
            </a:extLst>
          </p:cNvPr>
          <p:cNvSpPr txBox="1">
            <a:spLocks noChangeArrowheads="1"/>
          </p:cNvSpPr>
          <p:nvPr/>
        </p:nvSpPr>
        <p:spPr>
          <a:xfrm>
            <a:off x="7076660" y="1124979"/>
            <a:ext cx="4492487" cy="5063787"/>
          </a:xfrm>
          <a:prstGeom prst="rect">
            <a:avLst/>
          </a:prstGeom>
        </p:spPr>
        <p:txBody>
          <a:bodyPr vert="horz" lIns="91440" tIns="45720" rIns="91440" bIns="45720" rtlCol="0" anchor="ctr">
            <a:normAutofit fontScale="40000" lnSpcReduction="20000"/>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pPr marL="457200" algn="just">
              <a:lnSpc>
                <a:spcPct val="170000"/>
              </a:lnSpc>
            </a:pPr>
            <a:r>
              <a:rPr lang="vi-VN" sz="8000" dirty="0">
                <a:effectLst/>
                <a:latin typeface="Times New Roman" panose="02020603050405020304" pitchFamily="18" charset="0"/>
                <a:ea typeface="Calibri" panose="020F0502020204030204" pitchFamily="34" charset="0"/>
                <a:cs typeface="Arial" panose="020B0604020202020204" pitchFamily="34" charset="0"/>
              </a:rPr>
              <a:t>a) 5 tấn = ....</a:t>
            </a:r>
            <a:r>
              <a:rPr lang="vi-VN" sz="8000" dirty="0">
                <a:latin typeface="Times New Roman" panose="02020603050405020304" pitchFamily="18" charset="0"/>
                <a:ea typeface="Calibri" panose="020F0502020204030204" pitchFamily="34" charset="0"/>
                <a:cs typeface="Arial" panose="020B0604020202020204" pitchFamily="34" charset="0"/>
              </a:rPr>
              <a:t>.....</a:t>
            </a:r>
            <a:r>
              <a:rPr lang="vi-VN" sz="8000" dirty="0">
                <a:effectLst/>
                <a:latin typeface="Times New Roman" panose="02020603050405020304" pitchFamily="18" charset="0"/>
                <a:ea typeface="Calibri" panose="020F0502020204030204" pitchFamily="34" charset="0"/>
                <a:cs typeface="Arial" panose="020B0604020202020204" pitchFamily="34" charset="0"/>
              </a:rPr>
              <a:t>.....kg               b) 20 tạ = .................kg </a:t>
            </a:r>
            <a:endParaRPr lang="vi-VN" sz="80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70000"/>
              </a:lnSpc>
            </a:pPr>
            <a:r>
              <a:rPr lang="vi-VN" sz="8000" dirty="0">
                <a:effectLst/>
                <a:latin typeface="Times New Roman" panose="02020603050405020304" pitchFamily="18" charset="0"/>
                <a:ea typeface="Calibri" panose="020F0502020204030204" pitchFamily="34" charset="0"/>
                <a:cs typeface="Arial" panose="020B0604020202020204" pitchFamily="34" charset="0"/>
              </a:rPr>
              <a:t>c) 100kg = ............yến            d) 6 tấn =................yến</a:t>
            </a:r>
            <a:endParaRPr lang="vi-VN" sz="80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70000"/>
              </a:lnSpc>
            </a:pPr>
            <a:r>
              <a:rPr lang="vi-VN" sz="8000" dirty="0">
                <a:effectLst/>
                <a:latin typeface="Times New Roman" panose="02020603050405020304" pitchFamily="18" charset="0"/>
                <a:ea typeface="Calibri" panose="020F0502020204030204" pitchFamily="34" charset="0"/>
                <a:cs typeface="Arial" panose="020B0604020202020204" pitchFamily="34" charset="0"/>
              </a:rPr>
              <a:t>e) 0,5kg = ...............g             f) 0,05g= ................mg</a:t>
            </a:r>
            <a:endParaRPr lang="vi-VN" sz="8000" dirty="0">
              <a:effectLst/>
              <a:latin typeface="Calibri" panose="020F0502020204030204" pitchFamily="34" charset="0"/>
              <a:ea typeface="Calibri" panose="020F0502020204030204" pitchFamily="34" charset="0"/>
              <a:cs typeface="Arial" panose="020B0604020202020204" pitchFamily="34" charset="0"/>
            </a:endParaRPr>
          </a:p>
          <a:p>
            <a:endParaRPr lang="it-IT" sz="2800" dirty="0">
              <a:effectLst/>
              <a:latin typeface="Times New Roman" panose="02020603050405020304" pitchFamily="18" charset="0"/>
              <a:ea typeface="Calibri" panose="020F0502020204030204" pitchFamily="34" charset="0"/>
            </a:endParaRPr>
          </a:p>
          <a:p>
            <a:endParaRPr lang="vi-VN" altLang="vi-VN"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766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1185</Words>
  <Application>Microsoft Office PowerPoint</Application>
  <PresentationFormat>Widescreen</PresentationFormat>
  <Paragraphs>149</Paragraphs>
  <Slides>31</Slides>
  <Notes>0</Notes>
  <HiddenSlides>0</HiddenSlides>
  <MMClips>4</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Cambria Math</vt:lpstr>
      <vt:lpstr>Times New Roman</vt:lpstr>
      <vt:lpstr>Office Theme</vt:lpstr>
      <vt:lpstr>1_Office Theme</vt:lpstr>
      <vt:lpstr>BÀI 5: ĐO KHỐI LƯỢNG</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LENOVO</cp:lastModifiedBy>
  <cp:revision>6</cp:revision>
  <dcterms:created xsi:type="dcterms:W3CDTF">2025-09-27T03:05:41Z</dcterms:created>
  <dcterms:modified xsi:type="dcterms:W3CDTF">2025-09-30T04:49:48Z</dcterms:modified>
</cp:coreProperties>
</file>