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14630400" cy="8229600"/>
  <p:notesSz cx="8229600" cy="14630400"/>
  <p:embeddedFontLst>
    <p:embeddedFont>
      <p:font typeface="Brygada 1918 Semi Bold"/>
      <p:regular r:id="rId16"/>
    </p:embeddedFont>
    <p:embeddedFont>
      <p:font typeface="Brygada 1918 Semi Bold"/>
      <p:regular r:id="rId17"/>
    </p:embeddedFont>
    <p:embeddedFont>
      <p:font typeface="Brygada 1918 Semi Bold"/>
      <p:regular r:id="rId18"/>
    </p:embeddedFont>
    <p:embeddedFont>
      <p:font typeface="Brygada 1918 Semi Bold"/>
      <p:regular r:id="rId19"/>
    </p:embeddedFont>
    <p:embeddedFont>
      <p:font typeface="Brygada 1918"/>
      <p:regular r:id="rId20"/>
    </p:embeddedFont>
    <p:embeddedFont>
      <p:font typeface="Brygada 1918"/>
      <p:regular r:id="rId21"/>
    </p:embeddedFont>
    <p:embeddedFont>
      <p:font typeface="Brygada 1918"/>
      <p:regular r:id="rId22"/>
    </p:embeddedFont>
    <p:embeddedFont>
      <p:font typeface="Brygada 1918"/>
      <p:regular r:id="rId23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6" Type="http://schemas.openxmlformats.org/officeDocument/2006/relationships/font" Target="fonts/font1.fntdata"/><Relationship Id="rId17" Type="http://schemas.openxmlformats.org/officeDocument/2006/relationships/font" Target="fonts/font2.fntdata"/><Relationship Id="rId18" Type="http://schemas.openxmlformats.org/officeDocument/2006/relationships/font" Target="fonts/font3.fntdata"/><Relationship Id="rId19" Type="http://schemas.openxmlformats.org/officeDocument/2006/relationships/font" Target="fonts/font4.fntdata"/><Relationship Id="rId20" Type="http://schemas.openxmlformats.org/officeDocument/2006/relationships/font" Target="fonts/font5.fntdata"/><Relationship Id="rId21" Type="http://schemas.openxmlformats.org/officeDocument/2006/relationships/font" Target="fonts/font6.fntdata"/><Relationship Id="rId22" Type="http://schemas.openxmlformats.org/officeDocument/2006/relationships/font" Target="fonts/font7.fntdata"/><Relationship Id="rId23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slideLayout" Target="../slideLayouts/slideLayout10.xml"/><Relationship Id="rId6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40602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Truyện: Mạc Đĩnh Chi – Cậu bé xấu xí học giỏi</a:t>
            </a:r>
            <a:endParaRPr lang="en-US" sz="4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69152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Cậu bé xấu xí nhưng ham học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449247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Ngày xưa, ở làng Long Động (Hải Dương), có một cậu bé tên là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Mạc Đĩnh Chi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. Tuy vẻ ngoài rất xấu xí, đen nhẻm, thấp bé, nhưng cậu lại vô cùng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thông minh và ham học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9769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644985"/>
            <a:ext cx="937664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Quyết tâm học tập trong nghèo khó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5693926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Gia đình nghèo, không có tiền mua đèn dầu, Mạc Đĩnh Chi thường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bắt đom đóm bỏ vào vỏ trứng để học vào ban đêm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. Dù vất vả, cậu chưa từng bỏ buổi học nào.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22742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Vào kinh ứng thí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27636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Năm 24 tuổi, Mạc Đĩnh Chi quyết tâm vào kinh đô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dự kỳ thi Hương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. Dù bị chê bai ngoại hình, cậu vẫn tin vào trí tuệ của mình.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8729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Bài thi khiến quan chấm ngỡ ngàng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6306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Trong kỳ thi, Mạc Đĩnh Chi làm bài văn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rất sâu sắc, lập luận chặt chẽ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, khiến các quan chấm thi vô cùng khâm phục.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4597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Đỗ Trạng nguyên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094917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Mạc Đĩnh Chi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đỗ Trạng nguyên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– người đứng đầu kỳ thi. Dù hình dáng không đẹp, nhưng tài năng và học vấn của cậu đã làm rạng danh quê hương.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9769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644985"/>
            <a:ext cx="750796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Sứ giả nước ngoài kính phục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5693926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Khi được cử đi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sứ sang nhà Nguyên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, Mạc Đĩnh Chi đối đáp khôn khéo, khiến triều đình phương Bắc nể phục. Họ gọi ông là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“Lưỡng quốc Trạng nguyên”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– người tài giỏi ở cả hai nước.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68878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Câu hỏi cuối chuyện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85119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Mạc Đĩnh Chi có điểm gì đặc biệt về ngoại hình?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293394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Dù nghèo, cậu bé đã làm gì để có thể học bài buổi tối?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73559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Mạc Đĩnh Chi được người Trung Hoa gọi là gì?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177790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Em học được điều gì từ câu chuyện này?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9620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Bài học rút ra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485311"/>
            <a:ext cx="3664744" cy="2403396"/>
          </a:xfrm>
          <a:prstGeom prst="roundRect">
            <a:avLst>
              <a:gd name="adj" fmla="val 6087"/>
            </a:avLst>
          </a:prstGeom>
          <a:solidFill>
            <a:srgbClr val="F6EBD4"/>
          </a:solidFill>
          <a:ln/>
        </p:spPr>
      </p:sp>
      <p:sp>
        <p:nvSpPr>
          <p:cNvPr id="5" name="Shape 2"/>
          <p:cNvSpPr/>
          <p:nvPr/>
        </p:nvSpPr>
        <p:spPr>
          <a:xfrm>
            <a:off x="793790" y="2454831"/>
            <a:ext cx="3664744" cy="121920"/>
          </a:xfrm>
          <a:prstGeom prst="roundRect">
            <a:avLst>
              <a:gd name="adj" fmla="val 279070"/>
            </a:avLst>
          </a:prstGeom>
          <a:solidFill>
            <a:srgbClr val="626C3B"/>
          </a:solidFill>
          <a:ln/>
        </p:spPr>
      </p:sp>
      <p:sp>
        <p:nvSpPr>
          <p:cNvPr id="6" name="Shape 3"/>
          <p:cNvSpPr/>
          <p:nvPr/>
        </p:nvSpPr>
        <p:spPr>
          <a:xfrm>
            <a:off x="2285940" y="2145149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626C3B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014" y="2315289"/>
            <a:ext cx="272177" cy="34016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051084" y="3052286"/>
            <a:ext cx="315015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Không đánh giá qua vẻ ngoài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1051084" y="3897035"/>
            <a:ext cx="315015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Không nên đánh giá người khác qua vẻ bề ngoài.</a:t>
            </a:r>
            <a:endParaRPr lang="en-US" sz="1750" dirty="0"/>
          </a:p>
        </p:txBody>
      </p:sp>
      <p:sp>
        <p:nvSpPr>
          <p:cNvPr id="10" name="Shape 6"/>
          <p:cNvSpPr/>
          <p:nvPr/>
        </p:nvSpPr>
        <p:spPr>
          <a:xfrm>
            <a:off x="4685348" y="2485311"/>
            <a:ext cx="3664863" cy="2403396"/>
          </a:xfrm>
          <a:prstGeom prst="roundRect">
            <a:avLst>
              <a:gd name="adj" fmla="val 6087"/>
            </a:avLst>
          </a:prstGeom>
          <a:solidFill>
            <a:srgbClr val="F6EBD4"/>
          </a:solidFill>
          <a:ln/>
        </p:spPr>
      </p:sp>
      <p:sp>
        <p:nvSpPr>
          <p:cNvPr id="11" name="Shape 7"/>
          <p:cNvSpPr/>
          <p:nvPr/>
        </p:nvSpPr>
        <p:spPr>
          <a:xfrm>
            <a:off x="4685348" y="2454831"/>
            <a:ext cx="3664863" cy="121920"/>
          </a:xfrm>
          <a:prstGeom prst="roundRect">
            <a:avLst>
              <a:gd name="adj" fmla="val 279070"/>
            </a:avLst>
          </a:prstGeom>
          <a:solidFill>
            <a:srgbClr val="83792E"/>
          </a:solidFill>
          <a:ln/>
        </p:spPr>
      </p:sp>
      <p:sp>
        <p:nvSpPr>
          <p:cNvPr id="12" name="Shape 8"/>
          <p:cNvSpPr/>
          <p:nvPr/>
        </p:nvSpPr>
        <p:spPr>
          <a:xfrm>
            <a:off x="6177498" y="2145149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83792E"/>
          </a:solidFill>
          <a:ln/>
        </p:spPr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571" y="2315289"/>
            <a:ext cx="272177" cy="340162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4942642" y="305228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Chăm chỉ học tập</a:t>
            </a:r>
            <a:endParaRPr lang="en-US" sz="2200" dirty="0"/>
          </a:p>
        </p:txBody>
      </p:sp>
      <p:sp>
        <p:nvSpPr>
          <p:cNvPr id="15" name="Text 10"/>
          <p:cNvSpPr/>
          <p:nvPr/>
        </p:nvSpPr>
        <p:spPr>
          <a:xfrm>
            <a:off x="4942642" y="3542705"/>
            <a:ext cx="315027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Cần chăm chỉ học tập, vượt qua hoàn cảnh khó khăn để vươn lên.</a:t>
            </a:r>
            <a:endParaRPr lang="en-US" sz="1750" dirty="0"/>
          </a:p>
        </p:txBody>
      </p:sp>
      <p:sp>
        <p:nvSpPr>
          <p:cNvPr id="16" name="Shape 11"/>
          <p:cNvSpPr/>
          <p:nvPr/>
        </p:nvSpPr>
        <p:spPr>
          <a:xfrm>
            <a:off x="793790" y="5455682"/>
            <a:ext cx="7556421" cy="1677591"/>
          </a:xfrm>
          <a:prstGeom prst="roundRect">
            <a:avLst>
              <a:gd name="adj" fmla="val 8721"/>
            </a:avLst>
          </a:prstGeom>
          <a:solidFill>
            <a:srgbClr val="F6EBD4"/>
          </a:solidFill>
          <a:ln/>
        </p:spPr>
      </p:sp>
      <p:sp>
        <p:nvSpPr>
          <p:cNvPr id="17" name="Shape 12"/>
          <p:cNvSpPr/>
          <p:nvPr/>
        </p:nvSpPr>
        <p:spPr>
          <a:xfrm>
            <a:off x="793790" y="5425202"/>
            <a:ext cx="7556421" cy="121920"/>
          </a:xfrm>
          <a:prstGeom prst="roundRect">
            <a:avLst>
              <a:gd name="adj" fmla="val 279070"/>
            </a:avLst>
          </a:prstGeom>
          <a:solidFill>
            <a:srgbClr val="E8AF3B"/>
          </a:solidFill>
          <a:ln/>
        </p:spPr>
      </p:sp>
      <p:sp>
        <p:nvSpPr>
          <p:cNvPr id="18" name="Shape 13"/>
          <p:cNvSpPr/>
          <p:nvPr/>
        </p:nvSpPr>
        <p:spPr>
          <a:xfrm>
            <a:off x="4231779" y="5115520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E8AF3B"/>
          </a:solidFill>
          <a:ln/>
        </p:spPr>
      </p:sp>
      <p:pic>
        <p:nvPicPr>
          <p:cNvPr id="1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852" y="5285661"/>
            <a:ext cx="272177" cy="340162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1051084" y="60226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Tài năng và đạo đức</a:t>
            </a:r>
            <a:endParaRPr lang="en-US" sz="2200" dirty="0"/>
          </a:p>
        </p:txBody>
      </p:sp>
      <p:sp>
        <p:nvSpPr>
          <p:cNvPr id="21" name="Text 15"/>
          <p:cNvSpPr/>
          <p:nvPr/>
        </p:nvSpPr>
        <p:spPr>
          <a:xfrm>
            <a:off x="1051084" y="6513076"/>
            <a:ext cx="704183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Tài năng và đạo đức mới là điều khiến con người được kính trọng.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2025-07-31T14:43:45Z</dcterms:created>
  <dcterms:modified xsi:type="dcterms:W3CDTF">2025-07-31T14:43:45Z</dcterms:modified>
</cp:coreProperties>
</file>