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Calibri" panose="020F0502020204030204" pitchFamily="34" charset="0"/>
      <p:regular r:id="rId17"/>
      <p:bold r:id="rId18"/>
      <p:italic r:id="rId19"/>
      <p:boldItalic r:id="rId20"/>
    </p:embeddedFont>
    <p:embeddedFont>
      <p:font typeface="Heebo Light" panose="020B0604020202020204" charset="-79"/>
      <p:regular r:id="rId21"/>
    </p:embeddedFont>
    <p:embeddedFont>
      <p:font typeface="Montserrat" panose="00000500000000000000" pitchFamily="2"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8" d="100"/>
          <a:sy n="58" d="100"/>
        </p:scale>
        <p:origin x="6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37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48640" y="881149"/>
            <a:ext cx="8246225" cy="3756098"/>
          </a:xfrm>
          <a:prstGeom prst="rect">
            <a:avLst/>
          </a:prstGeom>
          <a:noFill/>
          <a:ln/>
        </p:spPr>
        <p:txBody>
          <a:bodyPr wrap="square" lIns="0" tIns="0" rIns="0" bIns="0" rtlCol="0" anchor="t"/>
          <a:lstStyle/>
          <a:p>
            <a:pPr marL="0" indent="0" algn="ctr">
              <a:lnSpc>
                <a:spcPts val="6700"/>
              </a:lnSpc>
              <a:buNone/>
            </a:pPr>
            <a:r>
              <a:rPr lang="en-US" sz="5350" dirty="0">
                <a:solidFill>
                  <a:srgbClr val="000000"/>
                </a:solidFill>
                <a:latin typeface="Montserrat" pitchFamily="34" charset="0"/>
                <a:ea typeface="Montserrat" pitchFamily="34" charset="-122"/>
                <a:cs typeface="Montserrat" pitchFamily="34" charset="-120"/>
              </a:rPr>
              <a:t>🌾</a:t>
            </a:r>
            <a:r>
              <a:rPr lang="en-US" sz="5350" dirty="0">
                <a:solidFill>
                  <a:srgbClr val="F2F0F4"/>
                </a:solidFill>
                <a:latin typeface="Montserrat" pitchFamily="34" charset="0"/>
                <a:ea typeface="Montserrat" pitchFamily="34" charset="-122"/>
                <a:cs typeface="Montserrat" pitchFamily="34" charset="-120"/>
              </a:rPr>
              <a:t> </a:t>
            </a:r>
            <a:r>
              <a:rPr lang="en-US" sz="5350" dirty="0">
                <a:solidFill>
                  <a:srgbClr val="F2F0F4"/>
                </a:solidFill>
                <a:latin typeface="Times New Roman" panose="02020603050405020304" pitchFamily="18" charset="0"/>
                <a:ea typeface="Montserrat" pitchFamily="34" charset="-122"/>
                <a:cs typeface="Times New Roman" panose="02020603050405020304" pitchFamily="18" charset="0"/>
              </a:rPr>
              <a:t>TRUYỆN DÂN GIAN VIỆT NAM: CÁI CÂN THỦY NGÂN</a:t>
            </a:r>
            <a:endParaRPr lang="en-US" sz="5350" dirty="0">
              <a:latin typeface="Times New Roman" panose="02020603050405020304" pitchFamily="18" charset="0"/>
              <a:cs typeface="Times New Roman" panose="02020603050405020304" pitchFamily="18" charset="0"/>
            </a:endParaRPr>
          </a:p>
        </p:txBody>
      </p:sp>
      <p:sp>
        <p:nvSpPr>
          <p:cNvPr id="4" name="Text 1"/>
          <p:cNvSpPr/>
          <p:nvPr/>
        </p:nvSpPr>
        <p:spPr>
          <a:xfrm>
            <a:off x="1238444" y="3635262"/>
            <a:ext cx="7556421" cy="1240155"/>
          </a:xfrm>
          <a:prstGeom prst="rect">
            <a:avLst/>
          </a:prstGeom>
          <a:noFill/>
          <a:ln/>
        </p:spPr>
        <p:txBody>
          <a:bodyPr wrap="square" lIns="0" tIns="0" rIns="0" bIns="0" rtlCol="0" anchor="t"/>
          <a:lstStyle/>
          <a:p>
            <a:pPr marL="0" indent="0" algn="ctr">
              <a:lnSpc>
                <a:spcPts val="4850"/>
              </a:lnSpc>
              <a:buNone/>
            </a:pPr>
            <a:r>
              <a:rPr lang="en-US" sz="3900" dirty="0" err="1" smtClean="0">
                <a:solidFill>
                  <a:srgbClr val="F2F0F4"/>
                </a:solidFill>
                <a:latin typeface="Montserrat" pitchFamily="34" charset="0"/>
                <a:ea typeface="Montserrat" pitchFamily="34" charset="-122"/>
                <a:cs typeface="Montserrat" pitchFamily="34" charset="-120"/>
              </a:rPr>
              <a:t>Biên</a:t>
            </a:r>
            <a:r>
              <a:rPr lang="en-US" sz="3900" dirty="0" smtClean="0">
                <a:solidFill>
                  <a:srgbClr val="F2F0F4"/>
                </a:solidFill>
                <a:latin typeface="Montserrat" pitchFamily="34" charset="0"/>
                <a:ea typeface="Montserrat" pitchFamily="34" charset="-122"/>
                <a:cs typeface="Montserrat" pitchFamily="34" charset="-120"/>
              </a:rPr>
              <a:t> </a:t>
            </a:r>
            <a:r>
              <a:rPr lang="en-US" sz="3900" dirty="0">
                <a:solidFill>
                  <a:srgbClr val="F2F0F4"/>
                </a:solidFill>
                <a:latin typeface="Montserrat" pitchFamily="34" charset="0"/>
                <a:ea typeface="Montserrat" pitchFamily="34" charset="-122"/>
                <a:cs typeface="Montserrat" pitchFamily="34" charset="-120"/>
              </a:rPr>
              <a:t>soạn: Hồng </a:t>
            </a:r>
            <a:r>
              <a:rPr lang="en-US" sz="3900" dirty="0" err="1">
                <a:solidFill>
                  <a:srgbClr val="F2F0F4"/>
                </a:solidFill>
                <a:latin typeface="Montserrat" pitchFamily="34" charset="0"/>
                <a:ea typeface="Montserrat" pitchFamily="34" charset="-122"/>
                <a:cs typeface="Montserrat" pitchFamily="34" charset="-120"/>
              </a:rPr>
              <a:t>Hà</a:t>
            </a:r>
            <a:r>
              <a:rPr lang="en-US" sz="3900" dirty="0">
                <a:solidFill>
                  <a:srgbClr val="F2F0F4"/>
                </a:solidFill>
                <a:latin typeface="Montserrat" pitchFamily="34" charset="0"/>
                <a:ea typeface="Montserrat" pitchFamily="34" charset="-122"/>
                <a:cs typeface="Montserrat" pitchFamily="34" charset="-120"/>
              </a:rPr>
              <a:t> </a:t>
            </a:r>
            <a:r>
              <a:rPr lang="en-US" sz="3900" dirty="0" smtClean="0">
                <a:solidFill>
                  <a:srgbClr val="F2F0F4"/>
                </a:solidFill>
                <a:latin typeface="Montserrat" pitchFamily="34" charset="0"/>
                <a:ea typeface="Montserrat" pitchFamily="34" charset="-122"/>
                <a:cs typeface="Montserrat" pitchFamily="34" charset="-120"/>
              </a:rPr>
              <a:t> </a:t>
            </a:r>
          </a:p>
          <a:p>
            <a:pPr marL="0" indent="0" algn="ctr">
              <a:lnSpc>
                <a:spcPts val="4850"/>
              </a:lnSpc>
              <a:buNone/>
            </a:pPr>
            <a:r>
              <a:rPr lang="en-US" sz="3900" dirty="0" err="1" smtClean="0">
                <a:solidFill>
                  <a:srgbClr val="F2F0F4"/>
                </a:solidFill>
                <a:latin typeface="Montserrat" pitchFamily="34" charset="0"/>
                <a:ea typeface="Montserrat" pitchFamily="34" charset="-122"/>
                <a:cs typeface="Montserrat" pitchFamily="34" charset="-120"/>
              </a:rPr>
              <a:t>Nhà</a:t>
            </a:r>
            <a:r>
              <a:rPr lang="en-US" sz="3900" dirty="0" smtClean="0">
                <a:solidFill>
                  <a:srgbClr val="F2F0F4"/>
                </a:solidFill>
                <a:latin typeface="Montserrat" pitchFamily="34" charset="0"/>
                <a:ea typeface="Montserrat" pitchFamily="34" charset="-122"/>
                <a:cs typeface="Montserrat" pitchFamily="34" charset="-120"/>
              </a:rPr>
              <a:t> </a:t>
            </a:r>
            <a:r>
              <a:rPr lang="en-US" sz="3900" dirty="0">
                <a:solidFill>
                  <a:srgbClr val="F2F0F4"/>
                </a:solidFill>
                <a:latin typeface="Montserrat" pitchFamily="34" charset="0"/>
                <a:ea typeface="Montserrat" pitchFamily="34" charset="-122"/>
                <a:cs typeface="Montserrat" pitchFamily="34" charset="-120"/>
              </a:rPr>
              <a:t>xuất bản Kim </a:t>
            </a:r>
            <a:r>
              <a:rPr lang="en-US" sz="3900" dirty="0" err="1" smtClean="0">
                <a:solidFill>
                  <a:srgbClr val="F2F0F4"/>
                </a:solidFill>
                <a:latin typeface="Montserrat" pitchFamily="34" charset="0"/>
                <a:ea typeface="Montserrat" pitchFamily="34" charset="-122"/>
                <a:cs typeface="Montserrat" pitchFamily="34" charset="-120"/>
              </a:rPr>
              <a:t>Đồng</a:t>
            </a:r>
            <a:endParaRPr lang="en-US" sz="3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166256" y="1227079"/>
            <a:ext cx="14464144" cy="1711642"/>
          </a:xfrm>
          <a:prstGeom prst="rect">
            <a:avLst/>
          </a:prstGeom>
          <a:noFill/>
          <a:ln/>
        </p:spPr>
        <p:txBody>
          <a:bodyPr wrap="square" lIns="0" tIns="0" rIns="0" bIns="0" rtlCol="0" anchor="t"/>
          <a:lstStyle/>
          <a:p>
            <a:pPr marL="0" indent="0" algn="l">
              <a:lnSpc>
                <a:spcPts val="6700"/>
              </a:lnSpc>
              <a:buNone/>
            </a:pPr>
            <a:r>
              <a:rPr lang="en-US" sz="5350" b="1" dirty="0">
                <a:solidFill>
                  <a:srgbClr val="F2F0F4"/>
                </a:solidFill>
                <a:latin typeface="Times New Roman" panose="02020603050405020304" pitchFamily="18" charset="0"/>
                <a:ea typeface="Montserrat" pitchFamily="34" charset="-122"/>
                <a:cs typeface="Times New Roman" panose="02020603050405020304" pitchFamily="18" charset="0"/>
              </a:rPr>
              <a:t>Câu 2.</a:t>
            </a:r>
            <a:r>
              <a:rPr lang="en-US" sz="5350" dirty="0">
                <a:solidFill>
                  <a:srgbClr val="F2F0F4"/>
                </a:solidFill>
                <a:latin typeface="Times New Roman" panose="02020603050405020304" pitchFamily="18" charset="0"/>
                <a:ea typeface="Montserrat" pitchFamily="34" charset="-122"/>
                <a:cs typeface="Times New Roman" panose="02020603050405020304" pitchFamily="18" charset="0"/>
              </a:rPr>
              <a:t> Ban đầu, cuộc sống của hai vợ chồng ra sao?</a:t>
            </a:r>
            <a:endParaRPr lang="en-US" sz="5350" dirty="0">
              <a:latin typeface="Times New Roman" panose="02020603050405020304" pitchFamily="18" charset="0"/>
              <a:cs typeface="Times New Roman" panose="02020603050405020304" pitchFamily="18" charset="0"/>
            </a:endParaRPr>
          </a:p>
        </p:txBody>
      </p:sp>
      <p:sp>
        <p:nvSpPr>
          <p:cNvPr id="3" name="Text 1"/>
          <p:cNvSpPr/>
          <p:nvPr/>
        </p:nvSpPr>
        <p:spPr>
          <a:xfrm>
            <a:off x="793790" y="2447307"/>
            <a:ext cx="6258878"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Montserrat" pitchFamily="34" charset="0"/>
                <a:ea typeface="Montserrat" pitchFamily="34" charset="-122"/>
                <a:cs typeface="Montserrat" pitchFamily="34" charset="-120"/>
              </a:rPr>
              <a:t>A. Nghèo khổ, không ai giúp đỡ</a:t>
            </a:r>
            <a:endParaRPr lang="en-US" sz="3100" dirty="0"/>
          </a:p>
        </p:txBody>
      </p:sp>
      <p:sp>
        <p:nvSpPr>
          <p:cNvPr id="4" name="Text 2"/>
          <p:cNvSpPr/>
          <p:nvPr/>
        </p:nvSpPr>
        <p:spPr>
          <a:xfrm>
            <a:off x="793790" y="3404624"/>
            <a:ext cx="4577120"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Montserrat" pitchFamily="34" charset="0"/>
                <a:ea typeface="Montserrat" pitchFamily="34" charset="-122"/>
                <a:cs typeface="Montserrat" pitchFamily="34" charset="-120"/>
              </a:rPr>
              <a:t>B. Giàu có nhờ gian dối</a:t>
            </a:r>
            <a:endParaRPr lang="en-US" sz="3100" dirty="0"/>
          </a:p>
        </p:txBody>
      </p:sp>
      <p:sp>
        <p:nvSpPr>
          <p:cNvPr id="5" name="Text 3"/>
          <p:cNvSpPr/>
          <p:nvPr/>
        </p:nvSpPr>
        <p:spPr>
          <a:xfrm>
            <a:off x="761887" y="4451200"/>
            <a:ext cx="7474029"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Montserrat" pitchFamily="34" charset="0"/>
                <a:ea typeface="Montserrat" pitchFamily="34" charset="-122"/>
                <a:cs typeface="Montserrat" pitchFamily="34" charset="-120"/>
              </a:rPr>
              <a:t>C. Được mọi người yêu quý vì thật thà</a:t>
            </a:r>
            <a:endParaRPr lang="en-US" sz="3100" dirty="0"/>
          </a:p>
        </p:txBody>
      </p:sp>
      <p:sp>
        <p:nvSpPr>
          <p:cNvPr id="6" name="Text 4"/>
          <p:cNvSpPr/>
          <p:nvPr/>
        </p:nvSpPr>
        <p:spPr>
          <a:xfrm>
            <a:off x="793790" y="5661303"/>
            <a:ext cx="4433530"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Montserrat" pitchFamily="34" charset="0"/>
                <a:ea typeface="Montserrat" pitchFamily="34" charset="-122"/>
                <a:cs typeface="Montserrat" pitchFamily="34" charset="-120"/>
              </a:rPr>
              <a:t>D. Bỏ quê đi làm ăn xa</a:t>
            </a:r>
            <a:endParaRPr lang="en-US" sz="3100" dirty="0"/>
          </a:p>
        </p:txBody>
      </p:sp>
      <p:sp>
        <p:nvSpPr>
          <p:cNvPr id="7" name="Text 5"/>
          <p:cNvSpPr/>
          <p:nvPr/>
        </p:nvSpPr>
        <p:spPr>
          <a:xfrm>
            <a:off x="793790" y="6455093"/>
            <a:ext cx="3969425" cy="503753"/>
          </a:xfrm>
          <a:prstGeom prst="rect">
            <a:avLst/>
          </a:prstGeom>
          <a:noFill/>
          <a:ln/>
        </p:spPr>
        <p:txBody>
          <a:bodyPr wrap="none" lIns="0" tIns="0" rIns="0" bIns="0" rtlCol="0" anchor="t"/>
          <a:lstStyle/>
          <a:p>
            <a:pPr marL="0" indent="0" algn="l">
              <a:lnSpc>
                <a:spcPts val="3900"/>
              </a:lnSpc>
              <a:buNone/>
            </a:pPr>
            <a:r>
              <a:rPr lang="en-US" sz="3100" dirty="0">
                <a:solidFill>
                  <a:srgbClr val="000000"/>
                </a:solidFill>
                <a:latin typeface="Times New Roman" panose="02020603050405020304" pitchFamily="18" charset="0"/>
                <a:ea typeface="Montserrat" pitchFamily="34" charset="-122"/>
                <a:cs typeface="Times New Roman" panose="02020603050405020304" pitchFamily="18" charset="0"/>
              </a:rPr>
              <a:t>➡</a:t>
            </a: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 </a:t>
            </a:r>
            <a:r>
              <a:rPr lang="en-US" sz="3100" b="1" dirty="0">
                <a:solidFill>
                  <a:srgbClr val="481C9E"/>
                </a:solidFill>
                <a:latin typeface="Times New Roman" panose="02020603050405020304" pitchFamily="18" charset="0"/>
                <a:ea typeface="Montserrat" pitchFamily="34" charset="-122"/>
                <a:cs typeface="Times New Roman" panose="02020603050405020304" pitchFamily="18" charset="0"/>
              </a:rPr>
              <a:t>Đáp án:</a:t>
            </a: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 C</a:t>
            </a:r>
            <a:endParaRPr lang="en-US" sz="31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270635"/>
            <a:ext cx="13042821" cy="1711642"/>
          </a:xfrm>
          <a:prstGeom prst="rect">
            <a:avLst/>
          </a:prstGeom>
          <a:noFill/>
          <a:ln/>
        </p:spPr>
        <p:txBody>
          <a:bodyPr wrap="square" lIns="0" tIns="0" rIns="0" bIns="0" rtlCol="0" anchor="t"/>
          <a:lstStyle/>
          <a:p>
            <a:pPr marL="0" indent="0" algn="l">
              <a:lnSpc>
                <a:spcPts val="6700"/>
              </a:lnSpc>
              <a:buNone/>
            </a:pPr>
            <a:r>
              <a:rPr lang="en-US" sz="5350" b="1" dirty="0">
                <a:solidFill>
                  <a:srgbClr val="F2F0F4"/>
                </a:solidFill>
                <a:latin typeface="Times New Roman" panose="02020603050405020304" pitchFamily="18" charset="0"/>
                <a:ea typeface="Montserrat" pitchFamily="34" charset="-122"/>
                <a:cs typeface="Times New Roman" panose="02020603050405020304" pitchFamily="18" charset="0"/>
              </a:rPr>
              <a:t>Câu 3.</a:t>
            </a:r>
            <a:r>
              <a:rPr lang="en-US" sz="5350" dirty="0">
                <a:solidFill>
                  <a:srgbClr val="F2F0F4"/>
                </a:solidFill>
                <a:latin typeface="Times New Roman" panose="02020603050405020304" pitchFamily="18" charset="0"/>
                <a:ea typeface="Montserrat" pitchFamily="34" charset="-122"/>
                <a:cs typeface="Times New Roman" panose="02020603050405020304" pitchFamily="18" charset="0"/>
              </a:rPr>
              <a:t> Vì sao anh Phú lại làm cái cân có thủy ngân?</a:t>
            </a:r>
            <a:endParaRPr lang="en-US" sz="5350" dirty="0">
              <a:latin typeface="Times New Roman" panose="02020603050405020304" pitchFamily="18" charset="0"/>
              <a:cs typeface="Times New Roman" panose="02020603050405020304" pitchFamily="18" charset="0"/>
            </a:endParaRPr>
          </a:p>
        </p:txBody>
      </p:sp>
      <p:sp>
        <p:nvSpPr>
          <p:cNvPr id="3" name="Text 1"/>
          <p:cNvSpPr/>
          <p:nvPr/>
        </p:nvSpPr>
        <p:spPr>
          <a:xfrm>
            <a:off x="793790" y="3279934"/>
            <a:ext cx="6257687"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A. Vì muốn giàu nhanh, ham lợi</a:t>
            </a:r>
            <a:endParaRPr lang="en-US" sz="3100" dirty="0">
              <a:latin typeface="Times New Roman" panose="02020603050405020304" pitchFamily="18" charset="0"/>
              <a:cs typeface="Times New Roman" panose="02020603050405020304" pitchFamily="18" charset="0"/>
            </a:endParaRPr>
          </a:p>
        </p:txBody>
      </p:sp>
      <p:sp>
        <p:nvSpPr>
          <p:cNvPr id="4" name="Text 2"/>
          <p:cNvSpPr/>
          <p:nvPr/>
        </p:nvSpPr>
        <p:spPr>
          <a:xfrm>
            <a:off x="793790" y="4073723"/>
            <a:ext cx="4561284"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B. Vì muốn thử chế tạo</a:t>
            </a:r>
            <a:endParaRPr lang="en-US" sz="3100" dirty="0">
              <a:latin typeface="Times New Roman" panose="02020603050405020304" pitchFamily="18" charset="0"/>
              <a:cs typeface="Times New Roman" panose="02020603050405020304" pitchFamily="18" charset="0"/>
            </a:endParaRPr>
          </a:p>
        </p:txBody>
      </p:sp>
      <p:sp>
        <p:nvSpPr>
          <p:cNvPr id="5" name="Text 3"/>
          <p:cNvSpPr/>
          <p:nvPr/>
        </p:nvSpPr>
        <p:spPr>
          <a:xfrm>
            <a:off x="793790" y="4867513"/>
            <a:ext cx="6003369"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C. Vì nghe người khác xúi giục</a:t>
            </a:r>
            <a:endParaRPr lang="en-US" sz="3100" dirty="0">
              <a:latin typeface="Times New Roman" panose="02020603050405020304" pitchFamily="18" charset="0"/>
              <a:cs typeface="Times New Roman" panose="02020603050405020304" pitchFamily="18" charset="0"/>
            </a:endParaRPr>
          </a:p>
        </p:txBody>
      </p:sp>
      <p:sp>
        <p:nvSpPr>
          <p:cNvPr id="6" name="Text 4"/>
          <p:cNvSpPr/>
          <p:nvPr/>
        </p:nvSpPr>
        <p:spPr>
          <a:xfrm>
            <a:off x="793790" y="5661303"/>
            <a:ext cx="3969425"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D. Vì bị ép buộc</a:t>
            </a:r>
            <a:endParaRPr lang="en-US" sz="3100" dirty="0">
              <a:latin typeface="Times New Roman" panose="02020603050405020304" pitchFamily="18" charset="0"/>
              <a:cs typeface="Times New Roman" panose="02020603050405020304" pitchFamily="18" charset="0"/>
            </a:endParaRPr>
          </a:p>
        </p:txBody>
      </p:sp>
      <p:sp>
        <p:nvSpPr>
          <p:cNvPr id="7" name="Text 5"/>
          <p:cNvSpPr/>
          <p:nvPr/>
        </p:nvSpPr>
        <p:spPr>
          <a:xfrm>
            <a:off x="793790" y="6455093"/>
            <a:ext cx="3969425" cy="503753"/>
          </a:xfrm>
          <a:prstGeom prst="rect">
            <a:avLst/>
          </a:prstGeom>
          <a:noFill/>
          <a:ln/>
        </p:spPr>
        <p:txBody>
          <a:bodyPr wrap="none" lIns="0" tIns="0" rIns="0" bIns="0" rtlCol="0" anchor="t"/>
          <a:lstStyle/>
          <a:p>
            <a:pPr marL="0" indent="0" algn="l">
              <a:lnSpc>
                <a:spcPts val="3900"/>
              </a:lnSpc>
              <a:buNone/>
            </a:pPr>
            <a:r>
              <a:rPr lang="en-US" sz="3100" dirty="0">
                <a:solidFill>
                  <a:srgbClr val="000000"/>
                </a:solidFill>
                <a:latin typeface="Montserrat" pitchFamily="34" charset="0"/>
                <a:ea typeface="Montserrat" pitchFamily="34" charset="-122"/>
                <a:cs typeface="Montserrat" pitchFamily="34" charset="-120"/>
              </a:rPr>
              <a:t>➡</a:t>
            </a:r>
            <a:r>
              <a:rPr lang="en-US" sz="3100" dirty="0">
                <a:solidFill>
                  <a:srgbClr val="F2F0F4"/>
                </a:solidFill>
                <a:latin typeface="Montserrat" pitchFamily="34" charset="0"/>
                <a:ea typeface="Montserrat" pitchFamily="34" charset="-122"/>
                <a:cs typeface="Montserrat" pitchFamily="34" charset="-120"/>
              </a:rPr>
              <a:t> </a:t>
            </a:r>
            <a:r>
              <a:rPr lang="en-US" sz="3100" b="1" dirty="0">
                <a:solidFill>
                  <a:srgbClr val="481C9E"/>
                </a:solidFill>
                <a:latin typeface="Times New Roman" panose="02020603050405020304" pitchFamily="18" charset="0"/>
                <a:ea typeface="Montserrat" pitchFamily="34" charset="-122"/>
                <a:cs typeface="Times New Roman" panose="02020603050405020304" pitchFamily="18" charset="0"/>
              </a:rPr>
              <a:t>Đáp án:</a:t>
            </a: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 A</a:t>
            </a:r>
            <a:endParaRPr lang="en-US" sz="31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310402"/>
            <a:ext cx="13042821" cy="1711642"/>
          </a:xfrm>
          <a:prstGeom prst="rect">
            <a:avLst/>
          </a:prstGeom>
          <a:noFill/>
          <a:ln/>
        </p:spPr>
        <p:txBody>
          <a:bodyPr wrap="square" lIns="0" tIns="0" rIns="0" bIns="0" rtlCol="0" anchor="t"/>
          <a:lstStyle/>
          <a:p>
            <a:pPr marL="0" indent="0" algn="l">
              <a:lnSpc>
                <a:spcPts val="6700"/>
              </a:lnSpc>
              <a:buNone/>
            </a:pPr>
            <a:r>
              <a:rPr lang="en-US" sz="5350" b="1" dirty="0">
                <a:solidFill>
                  <a:srgbClr val="F2F0F4"/>
                </a:solidFill>
                <a:latin typeface="Times New Roman" panose="02020603050405020304" pitchFamily="18" charset="0"/>
                <a:ea typeface="Montserrat" pitchFamily="34" charset="-122"/>
                <a:cs typeface="Times New Roman" panose="02020603050405020304" pitchFamily="18" charset="0"/>
              </a:rPr>
              <a:t>Câu 4.</a:t>
            </a:r>
            <a:r>
              <a:rPr lang="en-US" sz="5350" dirty="0">
                <a:solidFill>
                  <a:srgbClr val="F2F0F4"/>
                </a:solidFill>
                <a:latin typeface="Times New Roman" panose="02020603050405020304" pitchFamily="18" charset="0"/>
                <a:ea typeface="Montserrat" pitchFamily="34" charset="-122"/>
                <a:cs typeface="Times New Roman" panose="02020603050405020304" pitchFamily="18" charset="0"/>
              </a:rPr>
              <a:t> Khi biết chồng làm cân gian, chị Thương có thái độ thế nào?</a:t>
            </a:r>
            <a:endParaRPr lang="en-US" sz="5350" dirty="0">
              <a:latin typeface="Times New Roman" panose="02020603050405020304" pitchFamily="18" charset="0"/>
              <a:cs typeface="Times New Roman" panose="02020603050405020304" pitchFamily="18" charset="0"/>
            </a:endParaRPr>
          </a:p>
        </p:txBody>
      </p:sp>
      <p:sp>
        <p:nvSpPr>
          <p:cNvPr id="3" name="Text 1"/>
          <p:cNvSpPr/>
          <p:nvPr/>
        </p:nvSpPr>
        <p:spPr>
          <a:xfrm>
            <a:off x="793790" y="3418880"/>
            <a:ext cx="13042821" cy="317540"/>
          </a:xfrm>
          <a:prstGeom prst="rect">
            <a:avLst/>
          </a:prstGeom>
          <a:noFill/>
          <a:ln/>
        </p:spPr>
        <p:txBody>
          <a:bodyPr wrap="none" lIns="0" tIns="0" rIns="0" bIns="0" rtlCol="0" anchor="t"/>
          <a:lstStyle/>
          <a:p>
            <a:pPr marL="342900" indent="-342900" algn="l">
              <a:lnSpc>
                <a:spcPts val="2500"/>
              </a:lnSpc>
              <a:buSzPct val="100000"/>
              <a:buChar char="•"/>
            </a:pPr>
            <a:r>
              <a:rPr lang="en-US" sz="3200" dirty="0">
                <a:solidFill>
                  <a:srgbClr val="DCD7E5"/>
                </a:solidFill>
                <a:latin typeface="Times New Roman" panose="02020603050405020304" pitchFamily="18" charset="0"/>
                <a:ea typeface="Heebo Light" pitchFamily="34" charset="-122"/>
                <a:cs typeface="Times New Roman" panose="02020603050405020304" pitchFamily="18" charset="0"/>
              </a:rPr>
              <a:t>A. Đồng tình giúp chồng</a:t>
            </a:r>
            <a:endParaRPr lang="en-US" sz="3200" dirty="0">
              <a:latin typeface="Times New Roman" panose="02020603050405020304" pitchFamily="18" charset="0"/>
              <a:cs typeface="Times New Roman" panose="02020603050405020304" pitchFamily="18" charset="0"/>
            </a:endParaRPr>
          </a:p>
        </p:txBody>
      </p:sp>
      <p:sp>
        <p:nvSpPr>
          <p:cNvPr id="4" name="Text 2"/>
          <p:cNvSpPr/>
          <p:nvPr/>
        </p:nvSpPr>
        <p:spPr>
          <a:xfrm>
            <a:off x="793790" y="4034076"/>
            <a:ext cx="6158508"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B. Phản đối, khuyên can chồng</a:t>
            </a:r>
            <a:endParaRPr lang="en-US" sz="3100" dirty="0">
              <a:latin typeface="Times New Roman" panose="02020603050405020304" pitchFamily="18" charset="0"/>
              <a:cs typeface="Times New Roman" panose="02020603050405020304" pitchFamily="18" charset="0"/>
            </a:endParaRPr>
          </a:p>
        </p:txBody>
      </p:sp>
      <p:sp>
        <p:nvSpPr>
          <p:cNvPr id="5" name="Text 3"/>
          <p:cNvSpPr/>
          <p:nvPr/>
        </p:nvSpPr>
        <p:spPr>
          <a:xfrm>
            <a:off x="793790" y="4827865"/>
            <a:ext cx="3969425"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C. Làm ngơ</a:t>
            </a:r>
            <a:endParaRPr lang="en-US" sz="3100" dirty="0">
              <a:latin typeface="Times New Roman" panose="02020603050405020304" pitchFamily="18" charset="0"/>
              <a:cs typeface="Times New Roman" panose="02020603050405020304" pitchFamily="18" charset="0"/>
            </a:endParaRPr>
          </a:p>
        </p:txBody>
      </p:sp>
      <p:sp>
        <p:nvSpPr>
          <p:cNvPr id="6" name="Text 4"/>
          <p:cNvSpPr/>
          <p:nvPr/>
        </p:nvSpPr>
        <p:spPr>
          <a:xfrm>
            <a:off x="793790" y="5621655"/>
            <a:ext cx="3969425"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D. Báo quan ngay</a:t>
            </a:r>
            <a:endParaRPr lang="en-US" sz="3100" dirty="0">
              <a:latin typeface="Times New Roman" panose="02020603050405020304" pitchFamily="18" charset="0"/>
              <a:cs typeface="Times New Roman" panose="02020603050405020304" pitchFamily="18" charset="0"/>
            </a:endParaRPr>
          </a:p>
        </p:txBody>
      </p:sp>
      <p:sp>
        <p:nvSpPr>
          <p:cNvPr id="7" name="Text 5"/>
          <p:cNvSpPr/>
          <p:nvPr/>
        </p:nvSpPr>
        <p:spPr>
          <a:xfrm>
            <a:off x="793790" y="6415445"/>
            <a:ext cx="3969425" cy="503753"/>
          </a:xfrm>
          <a:prstGeom prst="rect">
            <a:avLst/>
          </a:prstGeom>
          <a:noFill/>
          <a:ln/>
        </p:spPr>
        <p:txBody>
          <a:bodyPr wrap="none" lIns="0" tIns="0" rIns="0" bIns="0" rtlCol="0" anchor="t"/>
          <a:lstStyle/>
          <a:p>
            <a:pPr marL="0" indent="0" algn="l">
              <a:lnSpc>
                <a:spcPts val="3900"/>
              </a:lnSpc>
              <a:buNone/>
            </a:pPr>
            <a:r>
              <a:rPr lang="en-US" sz="3100" dirty="0">
                <a:solidFill>
                  <a:srgbClr val="000000"/>
                </a:solidFill>
                <a:latin typeface="Times New Roman" panose="02020603050405020304" pitchFamily="18" charset="0"/>
                <a:ea typeface="Montserrat" pitchFamily="34" charset="-122"/>
                <a:cs typeface="Times New Roman" panose="02020603050405020304" pitchFamily="18" charset="0"/>
              </a:rPr>
              <a:t>➡</a:t>
            </a: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 </a:t>
            </a:r>
            <a:r>
              <a:rPr lang="en-US" sz="3100" b="1" dirty="0">
                <a:solidFill>
                  <a:srgbClr val="481C9E"/>
                </a:solidFill>
                <a:latin typeface="Times New Roman" panose="02020603050405020304" pitchFamily="18" charset="0"/>
                <a:ea typeface="Montserrat" pitchFamily="34" charset="-122"/>
                <a:cs typeface="Times New Roman" panose="02020603050405020304" pitchFamily="18" charset="0"/>
              </a:rPr>
              <a:t>Đáp án:</a:t>
            </a: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 B</a:t>
            </a:r>
            <a:endParaRPr lang="en-US" sz="31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270635"/>
            <a:ext cx="13042821" cy="1711642"/>
          </a:xfrm>
          <a:prstGeom prst="rect">
            <a:avLst/>
          </a:prstGeom>
          <a:noFill/>
          <a:ln/>
        </p:spPr>
        <p:txBody>
          <a:bodyPr wrap="square" lIns="0" tIns="0" rIns="0" bIns="0" rtlCol="0" anchor="t"/>
          <a:lstStyle/>
          <a:p>
            <a:pPr marL="0" indent="0" algn="l">
              <a:lnSpc>
                <a:spcPts val="6700"/>
              </a:lnSpc>
              <a:buNone/>
            </a:pPr>
            <a:r>
              <a:rPr lang="en-US" sz="5350" b="1" dirty="0">
                <a:solidFill>
                  <a:srgbClr val="F2F0F4"/>
                </a:solidFill>
                <a:latin typeface="Times New Roman" panose="02020603050405020304" pitchFamily="18" charset="0"/>
                <a:ea typeface="Montserrat" pitchFamily="34" charset="-122"/>
                <a:cs typeface="Times New Roman" panose="02020603050405020304" pitchFamily="18" charset="0"/>
              </a:rPr>
              <a:t>Câu 5.</a:t>
            </a:r>
            <a:r>
              <a:rPr lang="en-US" sz="5350" dirty="0">
                <a:solidFill>
                  <a:srgbClr val="F2F0F4"/>
                </a:solidFill>
                <a:latin typeface="Times New Roman" panose="02020603050405020304" pitchFamily="18" charset="0"/>
                <a:ea typeface="Montserrat" pitchFamily="34" charset="-122"/>
                <a:cs typeface="Times New Roman" panose="02020603050405020304" pitchFamily="18" charset="0"/>
              </a:rPr>
              <a:t> Cái cân thủy ngân bị phát hiện ra sao?</a:t>
            </a:r>
            <a:endParaRPr lang="en-US" sz="5350" dirty="0">
              <a:latin typeface="Times New Roman" panose="02020603050405020304" pitchFamily="18" charset="0"/>
              <a:cs typeface="Times New Roman" panose="02020603050405020304" pitchFamily="18" charset="0"/>
            </a:endParaRPr>
          </a:p>
        </p:txBody>
      </p:sp>
      <p:sp>
        <p:nvSpPr>
          <p:cNvPr id="3" name="Text 1"/>
          <p:cNvSpPr/>
          <p:nvPr/>
        </p:nvSpPr>
        <p:spPr>
          <a:xfrm>
            <a:off x="793790" y="3279934"/>
            <a:ext cx="4342567"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A. Do có người tố giác</a:t>
            </a:r>
            <a:endParaRPr lang="en-US" sz="3100" dirty="0">
              <a:latin typeface="Times New Roman" panose="02020603050405020304" pitchFamily="18" charset="0"/>
              <a:cs typeface="Times New Roman" panose="02020603050405020304" pitchFamily="18" charset="0"/>
            </a:endParaRPr>
          </a:p>
        </p:txBody>
      </p:sp>
      <p:sp>
        <p:nvSpPr>
          <p:cNvPr id="4" name="Text 2"/>
          <p:cNvSpPr/>
          <p:nvPr/>
        </p:nvSpPr>
        <p:spPr>
          <a:xfrm>
            <a:off x="793790" y="4073723"/>
            <a:ext cx="7540704"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Montserrat" pitchFamily="34" charset="0"/>
                <a:ea typeface="Montserrat" pitchFamily="34" charset="-122"/>
                <a:cs typeface="Montserrat" pitchFamily="34" charset="-120"/>
              </a:rPr>
              <a:t>B</a:t>
            </a: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 Do trời nóng làm thủy ngân chảy ra</a:t>
            </a:r>
            <a:endParaRPr lang="en-US" sz="3100" dirty="0">
              <a:latin typeface="Times New Roman" panose="02020603050405020304" pitchFamily="18" charset="0"/>
              <a:cs typeface="Times New Roman" panose="02020603050405020304" pitchFamily="18" charset="0"/>
            </a:endParaRPr>
          </a:p>
        </p:txBody>
      </p:sp>
      <p:sp>
        <p:nvSpPr>
          <p:cNvPr id="5" name="Text 3"/>
          <p:cNvSpPr/>
          <p:nvPr/>
        </p:nvSpPr>
        <p:spPr>
          <a:xfrm>
            <a:off x="793790" y="4867513"/>
            <a:ext cx="3969425"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C. Do Phú tự khai</a:t>
            </a:r>
            <a:endParaRPr lang="en-US" sz="3100" dirty="0">
              <a:latin typeface="Times New Roman" panose="02020603050405020304" pitchFamily="18" charset="0"/>
              <a:cs typeface="Times New Roman" panose="02020603050405020304" pitchFamily="18" charset="0"/>
            </a:endParaRPr>
          </a:p>
        </p:txBody>
      </p:sp>
      <p:sp>
        <p:nvSpPr>
          <p:cNvPr id="6" name="Text 4"/>
          <p:cNvSpPr/>
          <p:nvPr/>
        </p:nvSpPr>
        <p:spPr>
          <a:xfrm>
            <a:off x="793790" y="5661303"/>
            <a:ext cx="4457343"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Montserrat" pitchFamily="34" charset="0"/>
                <a:ea typeface="Montserrat" pitchFamily="34" charset="-122"/>
                <a:cs typeface="Montserrat" pitchFamily="34" charset="-120"/>
              </a:rPr>
              <a:t>D</a:t>
            </a: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 Do quan đi kiểm tra</a:t>
            </a:r>
            <a:endParaRPr lang="en-US" sz="3100" dirty="0">
              <a:latin typeface="Times New Roman" panose="02020603050405020304" pitchFamily="18" charset="0"/>
              <a:cs typeface="Times New Roman" panose="02020603050405020304" pitchFamily="18" charset="0"/>
            </a:endParaRPr>
          </a:p>
        </p:txBody>
      </p:sp>
      <p:sp>
        <p:nvSpPr>
          <p:cNvPr id="7" name="Text 5"/>
          <p:cNvSpPr/>
          <p:nvPr/>
        </p:nvSpPr>
        <p:spPr>
          <a:xfrm>
            <a:off x="793790" y="6455093"/>
            <a:ext cx="3969425" cy="503753"/>
          </a:xfrm>
          <a:prstGeom prst="rect">
            <a:avLst/>
          </a:prstGeom>
          <a:noFill/>
          <a:ln/>
        </p:spPr>
        <p:txBody>
          <a:bodyPr wrap="none" lIns="0" tIns="0" rIns="0" bIns="0" rtlCol="0" anchor="t"/>
          <a:lstStyle/>
          <a:p>
            <a:pPr marL="0" indent="0" algn="l">
              <a:lnSpc>
                <a:spcPts val="3900"/>
              </a:lnSpc>
              <a:buNone/>
            </a:pPr>
            <a:r>
              <a:rPr lang="en-US" sz="3100" dirty="0">
                <a:solidFill>
                  <a:srgbClr val="000000"/>
                </a:solidFill>
                <a:latin typeface="Times New Roman" panose="02020603050405020304" pitchFamily="18" charset="0"/>
                <a:ea typeface="Montserrat" pitchFamily="34" charset="-122"/>
                <a:cs typeface="Times New Roman" panose="02020603050405020304" pitchFamily="18" charset="0"/>
              </a:rPr>
              <a:t>➡</a:t>
            </a: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 </a:t>
            </a:r>
            <a:r>
              <a:rPr lang="en-US" sz="3100" b="1" dirty="0">
                <a:solidFill>
                  <a:srgbClr val="481C9E"/>
                </a:solidFill>
                <a:latin typeface="Times New Roman" panose="02020603050405020304" pitchFamily="18" charset="0"/>
                <a:ea typeface="Montserrat" pitchFamily="34" charset="-122"/>
                <a:cs typeface="Times New Roman" panose="02020603050405020304" pitchFamily="18" charset="0"/>
              </a:rPr>
              <a:t>Đáp án:</a:t>
            </a:r>
            <a:r>
              <a:rPr lang="en-US" sz="3100" dirty="0">
                <a:solidFill>
                  <a:srgbClr val="F2F0F4"/>
                </a:solidFill>
                <a:latin typeface="Times New Roman" panose="02020603050405020304" pitchFamily="18" charset="0"/>
                <a:ea typeface="Montserrat" pitchFamily="34" charset="-122"/>
                <a:cs typeface="Times New Roman" panose="02020603050405020304" pitchFamily="18" charset="0"/>
              </a:rPr>
              <a:t> B</a:t>
            </a:r>
            <a:endParaRPr lang="en-US" sz="31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205157"/>
          </a:xfrm>
          <a:prstGeom prst="rect">
            <a:avLst/>
          </a:prstGeom>
        </p:spPr>
      </p:pic>
      <p:sp>
        <p:nvSpPr>
          <p:cNvPr id="3" name="Text 0"/>
          <p:cNvSpPr/>
          <p:nvPr/>
        </p:nvSpPr>
        <p:spPr>
          <a:xfrm>
            <a:off x="705683" y="2690217"/>
            <a:ext cx="13219033" cy="1521619"/>
          </a:xfrm>
          <a:prstGeom prst="rect">
            <a:avLst/>
          </a:prstGeom>
          <a:noFill/>
          <a:ln/>
        </p:spPr>
        <p:txBody>
          <a:bodyPr wrap="square" lIns="0" tIns="0" rIns="0" bIns="0" rtlCol="0" anchor="t"/>
          <a:lstStyle/>
          <a:p>
            <a:pPr marL="0" indent="0" algn="l">
              <a:lnSpc>
                <a:spcPts val="5950"/>
              </a:lnSpc>
              <a:buNone/>
            </a:pPr>
            <a:r>
              <a:rPr lang="en-US" sz="4750" b="1" dirty="0">
                <a:solidFill>
                  <a:srgbClr val="F2F0F4"/>
                </a:solidFill>
                <a:latin typeface="Times New Roman" panose="02020603050405020304" pitchFamily="18" charset="0"/>
                <a:ea typeface="Montserrat" pitchFamily="34" charset="-122"/>
                <a:cs typeface="Times New Roman" panose="02020603050405020304" pitchFamily="18" charset="0"/>
              </a:rPr>
              <a:t>Câu 6.</a:t>
            </a:r>
            <a:r>
              <a:rPr lang="en-US" sz="4750" dirty="0">
                <a:solidFill>
                  <a:srgbClr val="F2F0F4"/>
                </a:solidFill>
                <a:latin typeface="Times New Roman" panose="02020603050405020304" pitchFamily="18" charset="0"/>
                <a:ea typeface="Montserrat" pitchFamily="34" charset="-122"/>
                <a:cs typeface="Times New Roman" panose="02020603050405020304" pitchFamily="18" charset="0"/>
              </a:rPr>
              <a:t> Câu chuyện muốn khuyên chúng ta điều gì?</a:t>
            </a:r>
            <a:endParaRPr lang="en-US" sz="4750" dirty="0">
              <a:latin typeface="Times New Roman" panose="02020603050405020304" pitchFamily="18" charset="0"/>
              <a:cs typeface="Times New Roman" panose="02020603050405020304" pitchFamily="18" charset="0"/>
            </a:endParaRPr>
          </a:p>
        </p:txBody>
      </p:sp>
      <p:sp>
        <p:nvSpPr>
          <p:cNvPr id="4" name="Text 1"/>
          <p:cNvSpPr/>
          <p:nvPr/>
        </p:nvSpPr>
        <p:spPr>
          <a:xfrm>
            <a:off x="705683" y="4476393"/>
            <a:ext cx="6155412" cy="441127"/>
          </a:xfrm>
          <a:prstGeom prst="rect">
            <a:avLst/>
          </a:prstGeom>
          <a:noFill/>
          <a:ln/>
        </p:spPr>
        <p:txBody>
          <a:bodyPr wrap="none" lIns="0" tIns="0" rIns="0" bIns="0" rtlCol="0" anchor="t"/>
          <a:lstStyle/>
          <a:p>
            <a:pPr marL="0" indent="0" algn="l">
              <a:lnSpc>
                <a:spcPts val="3450"/>
              </a:lnSpc>
              <a:buNone/>
            </a:pPr>
            <a:r>
              <a:rPr lang="en-US" sz="2750" dirty="0">
                <a:solidFill>
                  <a:srgbClr val="F2F0F4"/>
                </a:solidFill>
                <a:latin typeface="Times New Roman" panose="02020603050405020304" pitchFamily="18" charset="0"/>
                <a:ea typeface="Montserrat" pitchFamily="34" charset="-122"/>
                <a:cs typeface="Times New Roman" panose="02020603050405020304" pitchFamily="18" charset="0"/>
              </a:rPr>
              <a:t>A. Phải biết tính toán khi buôn bán</a:t>
            </a:r>
            <a:endParaRPr lang="en-US" sz="2750" dirty="0">
              <a:latin typeface="Times New Roman" panose="02020603050405020304" pitchFamily="18" charset="0"/>
              <a:cs typeface="Times New Roman" panose="02020603050405020304" pitchFamily="18" charset="0"/>
            </a:endParaRPr>
          </a:p>
        </p:txBody>
      </p:sp>
      <p:sp>
        <p:nvSpPr>
          <p:cNvPr id="5" name="Text 2"/>
          <p:cNvSpPr/>
          <p:nvPr/>
        </p:nvSpPr>
        <p:spPr>
          <a:xfrm>
            <a:off x="705683" y="5182076"/>
            <a:ext cx="7041594" cy="441127"/>
          </a:xfrm>
          <a:prstGeom prst="rect">
            <a:avLst/>
          </a:prstGeom>
          <a:noFill/>
          <a:ln/>
        </p:spPr>
        <p:txBody>
          <a:bodyPr wrap="none" lIns="0" tIns="0" rIns="0" bIns="0" rtlCol="0" anchor="t"/>
          <a:lstStyle/>
          <a:p>
            <a:pPr marL="0" indent="0" algn="l">
              <a:lnSpc>
                <a:spcPts val="3450"/>
              </a:lnSpc>
              <a:buNone/>
            </a:pPr>
            <a:r>
              <a:rPr lang="en-US" sz="2750" dirty="0">
                <a:solidFill>
                  <a:srgbClr val="F2F0F4"/>
                </a:solidFill>
                <a:latin typeface="Montserrat" pitchFamily="34" charset="0"/>
                <a:ea typeface="Montserrat" pitchFamily="34" charset="-122"/>
                <a:cs typeface="Montserrat" pitchFamily="34" charset="-120"/>
              </a:rPr>
              <a:t>B</a:t>
            </a:r>
            <a:r>
              <a:rPr lang="en-US" sz="2750" dirty="0">
                <a:solidFill>
                  <a:srgbClr val="F2F0F4"/>
                </a:solidFill>
                <a:latin typeface="Times New Roman" panose="02020603050405020304" pitchFamily="18" charset="0"/>
                <a:ea typeface="Montserrat" pitchFamily="34" charset="-122"/>
                <a:cs typeface="Times New Roman" panose="02020603050405020304" pitchFamily="18" charset="0"/>
              </a:rPr>
              <a:t>. Phải sống trung thực, không gian dối</a:t>
            </a:r>
            <a:endParaRPr lang="en-US" sz="2750" dirty="0">
              <a:latin typeface="Times New Roman" panose="02020603050405020304" pitchFamily="18" charset="0"/>
              <a:cs typeface="Times New Roman" panose="02020603050405020304" pitchFamily="18" charset="0"/>
            </a:endParaRPr>
          </a:p>
        </p:txBody>
      </p:sp>
      <p:sp>
        <p:nvSpPr>
          <p:cNvPr id="6" name="Text 3"/>
          <p:cNvSpPr/>
          <p:nvPr/>
        </p:nvSpPr>
        <p:spPr>
          <a:xfrm>
            <a:off x="705683" y="5887760"/>
            <a:ext cx="5734169" cy="441127"/>
          </a:xfrm>
          <a:prstGeom prst="rect">
            <a:avLst/>
          </a:prstGeom>
          <a:noFill/>
          <a:ln/>
        </p:spPr>
        <p:txBody>
          <a:bodyPr wrap="none" lIns="0" tIns="0" rIns="0" bIns="0" rtlCol="0" anchor="t"/>
          <a:lstStyle/>
          <a:p>
            <a:pPr marL="0" indent="0" algn="l">
              <a:lnSpc>
                <a:spcPts val="3450"/>
              </a:lnSpc>
              <a:buNone/>
            </a:pPr>
            <a:r>
              <a:rPr lang="en-US" sz="2750" dirty="0">
                <a:solidFill>
                  <a:srgbClr val="F2F0F4"/>
                </a:solidFill>
                <a:latin typeface="Times New Roman" panose="02020603050405020304" pitchFamily="18" charset="0"/>
                <a:ea typeface="Montserrat" pitchFamily="34" charset="-122"/>
                <a:cs typeface="Times New Roman" panose="02020603050405020304" pitchFamily="18" charset="0"/>
              </a:rPr>
              <a:t>C. Phải che giấu bí mật cẩn thận</a:t>
            </a:r>
            <a:endParaRPr lang="en-US" sz="2750" dirty="0">
              <a:latin typeface="Times New Roman" panose="02020603050405020304" pitchFamily="18" charset="0"/>
              <a:cs typeface="Times New Roman" panose="02020603050405020304" pitchFamily="18" charset="0"/>
            </a:endParaRPr>
          </a:p>
        </p:txBody>
      </p:sp>
      <p:sp>
        <p:nvSpPr>
          <p:cNvPr id="7" name="Text 4"/>
          <p:cNvSpPr/>
          <p:nvPr/>
        </p:nvSpPr>
        <p:spPr>
          <a:xfrm>
            <a:off x="705683" y="6593443"/>
            <a:ext cx="5272683" cy="441127"/>
          </a:xfrm>
          <a:prstGeom prst="rect">
            <a:avLst/>
          </a:prstGeom>
          <a:noFill/>
          <a:ln/>
        </p:spPr>
        <p:txBody>
          <a:bodyPr wrap="none" lIns="0" tIns="0" rIns="0" bIns="0" rtlCol="0" anchor="t"/>
          <a:lstStyle/>
          <a:p>
            <a:pPr marL="0" indent="0" algn="l">
              <a:lnSpc>
                <a:spcPts val="3450"/>
              </a:lnSpc>
              <a:buNone/>
            </a:pPr>
            <a:r>
              <a:rPr lang="en-US" sz="2750" dirty="0">
                <a:solidFill>
                  <a:srgbClr val="F2F0F4"/>
                </a:solidFill>
                <a:latin typeface="Times New Roman" panose="02020603050405020304" pitchFamily="18" charset="0"/>
                <a:ea typeface="Montserrat" pitchFamily="34" charset="-122"/>
                <a:cs typeface="Times New Roman" panose="02020603050405020304" pitchFamily="18" charset="0"/>
              </a:rPr>
              <a:t>D. Nên làm giàu bằng mọi giá</a:t>
            </a:r>
            <a:endParaRPr lang="en-US" sz="2750" dirty="0">
              <a:latin typeface="Times New Roman" panose="02020603050405020304" pitchFamily="18" charset="0"/>
              <a:cs typeface="Times New Roman" panose="02020603050405020304" pitchFamily="18" charset="0"/>
            </a:endParaRPr>
          </a:p>
        </p:txBody>
      </p:sp>
      <p:sp>
        <p:nvSpPr>
          <p:cNvPr id="8" name="Text 5"/>
          <p:cNvSpPr/>
          <p:nvPr/>
        </p:nvSpPr>
        <p:spPr>
          <a:xfrm>
            <a:off x="705683" y="7299127"/>
            <a:ext cx="3528417" cy="448747"/>
          </a:xfrm>
          <a:prstGeom prst="rect">
            <a:avLst/>
          </a:prstGeom>
          <a:noFill/>
          <a:ln/>
        </p:spPr>
        <p:txBody>
          <a:bodyPr wrap="none" lIns="0" tIns="0" rIns="0" bIns="0" rtlCol="0" anchor="t"/>
          <a:lstStyle/>
          <a:p>
            <a:pPr marL="0" indent="0" algn="l">
              <a:lnSpc>
                <a:spcPts val="3450"/>
              </a:lnSpc>
              <a:buNone/>
            </a:pPr>
            <a:r>
              <a:rPr lang="en-US" sz="2750" dirty="0">
                <a:solidFill>
                  <a:srgbClr val="000000"/>
                </a:solidFill>
                <a:latin typeface="Montserrat" pitchFamily="34" charset="0"/>
                <a:ea typeface="Montserrat" pitchFamily="34" charset="-122"/>
                <a:cs typeface="Montserrat" pitchFamily="34" charset="-120"/>
              </a:rPr>
              <a:t>➡</a:t>
            </a:r>
            <a:r>
              <a:rPr lang="en-US" sz="2750" dirty="0">
                <a:solidFill>
                  <a:srgbClr val="F2F0F4"/>
                </a:solidFill>
                <a:latin typeface="Montserrat" pitchFamily="34" charset="0"/>
                <a:ea typeface="Montserrat" pitchFamily="34" charset="-122"/>
                <a:cs typeface="Montserrat" pitchFamily="34" charset="-120"/>
              </a:rPr>
              <a:t> </a:t>
            </a:r>
            <a:r>
              <a:rPr lang="en-US" sz="2750" b="1" dirty="0">
                <a:solidFill>
                  <a:srgbClr val="481C9E"/>
                </a:solidFill>
                <a:latin typeface="Times New Roman" panose="02020603050405020304" pitchFamily="18" charset="0"/>
                <a:ea typeface="Montserrat" pitchFamily="34" charset="-122"/>
                <a:cs typeface="Times New Roman" panose="02020603050405020304" pitchFamily="18" charset="0"/>
              </a:rPr>
              <a:t>Đáp án:</a:t>
            </a:r>
            <a:r>
              <a:rPr lang="en-US" sz="2750" dirty="0">
                <a:solidFill>
                  <a:srgbClr val="F2F0F4"/>
                </a:solidFill>
                <a:latin typeface="Times New Roman" panose="02020603050405020304" pitchFamily="18" charset="0"/>
                <a:ea typeface="Montserrat" pitchFamily="34" charset="-122"/>
                <a:cs typeface="Times New Roman" panose="02020603050405020304" pitchFamily="18" charset="0"/>
              </a:rPr>
              <a:t> B</a:t>
            </a:r>
            <a:endParaRPr lang="en-US" sz="27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58641" y="680442"/>
            <a:ext cx="8026717" cy="1212056"/>
          </a:xfrm>
          <a:prstGeom prst="rect">
            <a:avLst/>
          </a:prstGeom>
          <a:noFill/>
          <a:ln/>
        </p:spPr>
        <p:txBody>
          <a:bodyPr wrap="square" lIns="0" tIns="0" rIns="0" bIns="0" rtlCol="0" anchor="t"/>
          <a:lstStyle/>
          <a:p>
            <a:pPr marL="0" indent="0" algn="l">
              <a:lnSpc>
                <a:spcPts val="4700"/>
              </a:lnSpc>
              <a:buNone/>
            </a:pPr>
            <a:r>
              <a:rPr lang="en-US" sz="4400" dirty="0">
                <a:solidFill>
                  <a:srgbClr val="000000"/>
                </a:solidFill>
                <a:latin typeface="Montserrat" pitchFamily="34" charset="0"/>
                <a:ea typeface="Montserrat" pitchFamily="34" charset="-122"/>
                <a:cs typeface="Montserrat" pitchFamily="34" charset="-120"/>
              </a:rPr>
              <a:t>🌿</a:t>
            </a:r>
            <a:r>
              <a:rPr lang="en-US" sz="4400" dirty="0">
                <a:solidFill>
                  <a:srgbClr val="F2F0F4"/>
                </a:solidFill>
                <a:latin typeface="Montserrat" pitchFamily="34" charset="0"/>
                <a:ea typeface="Montserrat" pitchFamily="34" charset="-122"/>
                <a:cs typeface="Montserrat" pitchFamily="34" charset="-120"/>
              </a:rPr>
              <a:t> </a:t>
            </a:r>
            <a:r>
              <a:rPr lang="en-US" sz="4400" dirty="0">
                <a:solidFill>
                  <a:srgbClr val="F2F0F4"/>
                </a:solidFill>
                <a:latin typeface="Times New Roman" panose="02020603050405020304" pitchFamily="18" charset="0"/>
                <a:ea typeface="Montserrat" pitchFamily="34" charset="-122"/>
                <a:cs typeface="Times New Roman" panose="02020603050405020304" pitchFamily="18" charset="0"/>
              </a:rPr>
              <a:t>Nội dung </a:t>
            </a:r>
            <a:r>
              <a:rPr lang="en-US" sz="4400" dirty="0" err="1" smtClean="0">
                <a:solidFill>
                  <a:srgbClr val="F2F0F4"/>
                </a:solidFill>
                <a:latin typeface="Times New Roman" panose="02020603050405020304" pitchFamily="18" charset="0"/>
                <a:ea typeface="Montserrat" pitchFamily="34" charset="-122"/>
                <a:cs typeface="Times New Roman" panose="02020603050405020304" pitchFamily="18" charset="0"/>
              </a:rPr>
              <a:t>truyện</a:t>
            </a:r>
            <a:r>
              <a:rPr lang="en-US" sz="4400" dirty="0" smtClean="0">
                <a:solidFill>
                  <a:srgbClr val="F2F0F4"/>
                </a:solidFill>
                <a:latin typeface="Times New Roman" panose="02020603050405020304" pitchFamily="18" charset="0"/>
                <a:ea typeface="Montserrat" pitchFamily="34" charset="-122"/>
                <a:cs typeface="Times New Roman" panose="02020603050405020304" pitchFamily="18" charset="0"/>
              </a:rPr>
              <a:t> (</a:t>
            </a:r>
            <a:r>
              <a:rPr lang="en-US" sz="4400" dirty="0" err="1" smtClean="0">
                <a:solidFill>
                  <a:srgbClr val="F2F0F4"/>
                </a:solidFill>
                <a:latin typeface="Times New Roman" panose="02020603050405020304" pitchFamily="18" charset="0"/>
                <a:ea typeface="Montserrat" pitchFamily="34" charset="-122"/>
                <a:cs typeface="Times New Roman" panose="02020603050405020304" pitchFamily="18" charset="0"/>
              </a:rPr>
              <a:t>phiên</a:t>
            </a:r>
            <a:r>
              <a:rPr lang="en-US" sz="4400" dirty="0" smtClean="0">
                <a:solidFill>
                  <a:srgbClr val="F2F0F4"/>
                </a:solidFill>
                <a:latin typeface="Times New Roman" panose="02020603050405020304" pitchFamily="18" charset="0"/>
                <a:ea typeface="Montserrat" pitchFamily="34" charset="-122"/>
                <a:cs typeface="Times New Roman" panose="02020603050405020304" pitchFamily="18" charset="0"/>
              </a:rPr>
              <a:t> </a:t>
            </a:r>
            <a:r>
              <a:rPr lang="en-US" sz="4400" dirty="0" err="1" smtClean="0">
                <a:solidFill>
                  <a:srgbClr val="F2F0F4"/>
                </a:solidFill>
                <a:latin typeface="Times New Roman" panose="02020603050405020304" pitchFamily="18" charset="0"/>
                <a:ea typeface="Montserrat" pitchFamily="34" charset="-122"/>
                <a:cs typeface="Times New Roman" panose="02020603050405020304" pitchFamily="18" charset="0"/>
              </a:rPr>
              <a:t>bản</a:t>
            </a:r>
            <a:r>
              <a:rPr lang="en-US" sz="4400" dirty="0" smtClean="0">
                <a:solidFill>
                  <a:srgbClr val="F2F0F4"/>
                </a:solidFill>
                <a:latin typeface="Times New Roman" panose="02020603050405020304" pitchFamily="18" charset="0"/>
                <a:ea typeface="Montserrat" pitchFamily="34" charset="-122"/>
                <a:cs typeface="Times New Roman" panose="02020603050405020304" pitchFamily="18" charset="0"/>
              </a:rPr>
              <a:t> chi </a:t>
            </a:r>
            <a:r>
              <a:rPr lang="en-US" sz="4400" dirty="0" err="1" smtClean="0">
                <a:solidFill>
                  <a:srgbClr val="F2F0F4"/>
                </a:solidFill>
                <a:latin typeface="Times New Roman" panose="02020603050405020304" pitchFamily="18" charset="0"/>
                <a:ea typeface="Montserrat" pitchFamily="34" charset="-122"/>
                <a:cs typeface="Times New Roman" panose="02020603050405020304" pitchFamily="18" charset="0"/>
              </a:rPr>
              <a:t>tiết</a:t>
            </a:r>
            <a:r>
              <a:rPr lang="en-US" sz="4400" dirty="0" smtClean="0">
                <a:solidFill>
                  <a:srgbClr val="F2F0F4"/>
                </a:solidFill>
                <a:latin typeface="Times New Roman" panose="02020603050405020304" pitchFamily="18" charset="0"/>
                <a:ea typeface="Montserrat" pitchFamily="34" charset="-122"/>
                <a:cs typeface="Times New Roman" panose="02020603050405020304" pitchFamily="18" charset="0"/>
              </a:rPr>
              <a:t> </a:t>
            </a:r>
            <a:r>
              <a:rPr lang="en-US" sz="4400" dirty="0" err="1" smtClean="0">
                <a:solidFill>
                  <a:srgbClr val="F2F0F4"/>
                </a:solidFill>
                <a:latin typeface="Times New Roman" panose="02020603050405020304" pitchFamily="18" charset="0"/>
                <a:ea typeface="Montserrat" pitchFamily="34" charset="-122"/>
                <a:cs typeface="Times New Roman" panose="02020603050405020304" pitchFamily="18" charset="0"/>
              </a:rPr>
              <a:t>mở</a:t>
            </a:r>
            <a:r>
              <a:rPr lang="en-US" sz="4400" dirty="0" smtClean="0">
                <a:solidFill>
                  <a:srgbClr val="F2F0F4"/>
                </a:solidFill>
                <a:latin typeface="Times New Roman" panose="02020603050405020304" pitchFamily="18" charset="0"/>
                <a:ea typeface="Montserrat" pitchFamily="34" charset="-122"/>
                <a:cs typeface="Times New Roman" panose="02020603050405020304" pitchFamily="18" charset="0"/>
              </a:rPr>
              <a:t> </a:t>
            </a:r>
            <a:r>
              <a:rPr lang="en-US" sz="4400" dirty="0" err="1" smtClean="0">
                <a:solidFill>
                  <a:srgbClr val="F2F0F4"/>
                </a:solidFill>
                <a:latin typeface="Times New Roman" panose="02020603050405020304" pitchFamily="18" charset="0"/>
                <a:ea typeface="Montserrat" pitchFamily="34" charset="-122"/>
                <a:cs typeface="Times New Roman" panose="02020603050405020304" pitchFamily="18" charset="0"/>
              </a:rPr>
              <a:t>rộng</a:t>
            </a:r>
            <a:r>
              <a:rPr lang="en-US" sz="4400" dirty="0" smtClean="0">
                <a:solidFill>
                  <a:srgbClr val="F2F0F4"/>
                </a:solidFill>
                <a:latin typeface="Times New Roman" panose="02020603050405020304" pitchFamily="18" charset="0"/>
                <a:ea typeface="Montserrat" pitchFamily="34" charset="-122"/>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4" name="Text 1"/>
          <p:cNvSpPr/>
          <p:nvPr/>
        </p:nvSpPr>
        <p:spPr>
          <a:xfrm>
            <a:off x="558641" y="2101929"/>
            <a:ext cx="8026717" cy="2182416"/>
          </a:xfrm>
          <a:prstGeom prst="rect">
            <a:avLst/>
          </a:prstGeom>
          <a:noFill/>
          <a:ln/>
        </p:spPr>
        <p:txBody>
          <a:bodyPr wrap="square" lIns="0" tIns="0" rIns="0" bIns="0" rtlCol="0" anchor="t"/>
          <a:lstStyle/>
          <a:p>
            <a:pPr marL="0" indent="0" algn="l">
              <a:lnSpc>
                <a:spcPts val="3400"/>
              </a:lnSpc>
              <a:buNone/>
            </a:pP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Ngày xưa, ở một vùng quê nghèo, có một người đàn ông tên là </a:t>
            </a:r>
            <a:r>
              <a:rPr lang="en-US" sz="3200" b="1" dirty="0">
                <a:solidFill>
                  <a:srgbClr val="F2F0F4"/>
                </a:solidFill>
                <a:latin typeface="Times New Roman" panose="02020603050405020304" pitchFamily="18" charset="0"/>
                <a:ea typeface="Montserrat" pitchFamily="34" charset="-122"/>
                <a:cs typeface="Times New Roman" panose="02020603050405020304" pitchFamily="18" charset="0"/>
              </a:rPr>
              <a:t>Phú</a:t>
            </a: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 và một người đàn bà tên là </a:t>
            </a:r>
            <a:r>
              <a:rPr lang="en-US" sz="3200" b="1" dirty="0">
                <a:solidFill>
                  <a:srgbClr val="F2F0F4"/>
                </a:solidFill>
                <a:latin typeface="Times New Roman" panose="02020603050405020304" pitchFamily="18" charset="0"/>
                <a:ea typeface="Montserrat" pitchFamily="34" charset="-122"/>
                <a:cs typeface="Times New Roman" panose="02020603050405020304" pitchFamily="18" charset="0"/>
              </a:rPr>
              <a:t>Thương</a:t>
            </a: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 Cả hai đều </a:t>
            </a:r>
            <a:r>
              <a:rPr lang="en-US" sz="3200" b="1" dirty="0">
                <a:solidFill>
                  <a:srgbClr val="F2F0F4"/>
                </a:solidFill>
                <a:latin typeface="Times New Roman" panose="02020603050405020304" pitchFamily="18" charset="0"/>
                <a:ea typeface="Montserrat" pitchFamily="34" charset="-122"/>
                <a:cs typeface="Times New Roman" panose="02020603050405020304" pitchFamily="18" charset="0"/>
              </a:rPr>
              <a:t>mồ côi cha mẹ từ nhỏ</a:t>
            </a: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 cuộc sống vất vả, phải </a:t>
            </a:r>
            <a:r>
              <a:rPr lang="en-US" sz="3200" b="1" dirty="0">
                <a:solidFill>
                  <a:srgbClr val="F2F0F4"/>
                </a:solidFill>
                <a:latin typeface="Times New Roman" panose="02020603050405020304" pitchFamily="18" charset="0"/>
                <a:ea typeface="Montserrat" pitchFamily="34" charset="-122"/>
                <a:cs typeface="Times New Roman" panose="02020603050405020304" pitchFamily="18" charset="0"/>
              </a:rPr>
              <a:t>tha phương cầu thực</a:t>
            </a: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Text 2"/>
          <p:cNvSpPr/>
          <p:nvPr/>
        </p:nvSpPr>
        <p:spPr>
          <a:xfrm>
            <a:off x="558641" y="4122993"/>
            <a:ext cx="8026717" cy="3055382"/>
          </a:xfrm>
          <a:prstGeom prst="rect">
            <a:avLst/>
          </a:prstGeom>
          <a:noFill/>
          <a:ln/>
        </p:spPr>
        <p:txBody>
          <a:bodyPr wrap="square" lIns="0" tIns="0" rIns="0" bIns="0" rtlCol="0" anchor="t"/>
          <a:lstStyle/>
          <a:p>
            <a:pPr marL="0" indent="0" algn="l">
              <a:lnSpc>
                <a:spcPts val="3400"/>
              </a:lnSpc>
              <a:buNone/>
            </a:pP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Phú vốn là người lanh lợi, tháo vát nhưng </a:t>
            </a:r>
            <a:r>
              <a:rPr lang="en-US" sz="3200" b="1" dirty="0">
                <a:solidFill>
                  <a:srgbClr val="F2F0F4"/>
                </a:solidFill>
                <a:latin typeface="Times New Roman" panose="02020603050405020304" pitchFamily="18" charset="0"/>
                <a:ea typeface="Montserrat" pitchFamily="34" charset="-122"/>
                <a:cs typeface="Times New Roman" panose="02020603050405020304" pitchFamily="18" charset="0"/>
              </a:rPr>
              <a:t>lười biếng và ham lợi</a:t>
            </a: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 Còn Thương là người </a:t>
            </a:r>
            <a:r>
              <a:rPr lang="en-US" sz="3200" b="1" dirty="0">
                <a:solidFill>
                  <a:srgbClr val="F2F0F4"/>
                </a:solidFill>
                <a:latin typeface="Times New Roman" panose="02020603050405020304" pitchFamily="18" charset="0"/>
                <a:ea typeface="Montserrat" pitchFamily="34" charset="-122"/>
                <a:cs typeface="Times New Roman" panose="02020603050405020304" pitchFamily="18" charset="0"/>
              </a:rPr>
              <a:t>chăm chỉ, thật thà và hiền hậu</a:t>
            </a: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 Một hôm, trong chuyến đi làm thuê ở chợ huyện, hai người gặp nhau. Cảm thương cảnh nghèo của nhau, họ </a:t>
            </a:r>
            <a:r>
              <a:rPr lang="en-US" sz="3200" b="1" dirty="0">
                <a:solidFill>
                  <a:srgbClr val="F2F0F4"/>
                </a:solidFill>
                <a:latin typeface="Times New Roman" panose="02020603050405020304" pitchFamily="18" charset="0"/>
                <a:ea typeface="Montserrat" pitchFamily="34" charset="-122"/>
                <a:cs typeface="Times New Roman" panose="02020603050405020304" pitchFamily="18" charset="0"/>
              </a:rPr>
              <a:t>kết thành vợ chồng</a:t>
            </a: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 và cùng nhau bàn tính làm ăn.</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54248" y="961073"/>
            <a:ext cx="10279856" cy="705445"/>
          </a:xfrm>
          <a:prstGeom prst="rect">
            <a:avLst/>
          </a:prstGeom>
          <a:noFill/>
          <a:ln/>
        </p:spPr>
        <p:txBody>
          <a:bodyPr wrap="none" lIns="0" tIns="0" rIns="0" bIns="0" rtlCol="0" anchor="t"/>
          <a:lstStyle/>
          <a:p>
            <a:pPr marL="0" indent="0" algn="l">
              <a:lnSpc>
                <a:spcPts val="5550"/>
              </a:lnSpc>
              <a:buNone/>
            </a:pPr>
            <a:r>
              <a:rPr lang="en-US" sz="4400" dirty="0">
                <a:solidFill>
                  <a:srgbClr val="F2F0F4"/>
                </a:solidFill>
                <a:latin typeface="Times New Roman" panose="02020603050405020304" pitchFamily="18" charset="0"/>
                <a:ea typeface="Montserrat" pitchFamily="34" charset="-122"/>
                <a:cs typeface="Times New Roman" panose="02020603050405020304" pitchFamily="18" charset="0"/>
              </a:rPr>
              <a:t>Đoạn 1: Bắt đầu gây dựng cuộc sống</a:t>
            </a:r>
            <a:endParaRPr lang="en-US" sz="4400" dirty="0">
              <a:latin typeface="Times New Roman" panose="02020603050405020304" pitchFamily="18" charset="0"/>
              <a:cs typeface="Times New Roman" panose="02020603050405020304" pitchFamily="18" charset="0"/>
            </a:endParaRPr>
          </a:p>
        </p:txBody>
      </p:sp>
      <p:sp>
        <p:nvSpPr>
          <p:cNvPr id="3" name="Text 1"/>
          <p:cNvSpPr/>
          <p:nvPr/>
        </p:nvSpPr>
        <p:spPr>
          <a:xfrm>
            <a:off x="654248" y="1911787"/>
            <a:ext cx="13321903" cy="3066812"/>
          </a:xfrm>
          <a:prstGeom prst="rect">
            <a:avLst/>
          </a:prstGeom>
          <a:noFill/>
          <a:ln/>
        </p:spPr>
        <p:txBody>
          <a:bodyPr wrap="square" lIns="0" tIns="0" rIns="0" bIns="0" rtlCol="0" anchor="t"/>
          <a:lstStyle/>
          <a:p>
            <a:pPr marL="0" indent="0" algn="l">
              <a:lnSpc>
                <a:spcPts val="4000"/>
              </a:lnSpc>
              <a:buNone/>
            </a:pP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Sau ngày cưới, hai vợ chồng Phú – Thương thuê một căn nhà nhỏ bên bờ sông, mở một </a:t>
            </a:r>
            <a:r>
              <a:rPr lang="en-US" sz="3200" b="1" dirty="0">
                <a:solidFill>
                  <a:srgbClr val="F2F0F4"/>
                </a:solidFill>
                <a:latin typeface="Times New Roman" panose="02020603050405020304" pitchFamily="18" charset="0"/>
                <a:ea typeface="Montserrat" pitchFamily="34" charset="-122"/>
                <a:cs typeface="Times New Roman" panose="02020603050405020304" pitchFamily="18" charset="0"/>
              </a:rPr>
              <a:t>quán hàng tạp hóa</a:t>
            </a: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 Họ vay vốn của người quen, bán dần các món hàng nhỏ như muối, dầu, vải vóc, thóc gạo... Ngày ngày, chị Thương dậy sớm, quét dọn, sắp hàng, tính toán cẩn thận. Anh Phú thì ra chợ lấy hàng, đôi khi còn đi đổi gạo, bán lại để kiếm thêm chút lời.</a:t>
            </a:r>
            <a:endParaRPr lang="en-US" sz="3200" dirty="0">
              <a:latin typeface="Times New Roman" panose="02020603050405020304" pitchFamily="18" charset="0"/>
              <a:cs typeface="Times New Roman" panose="02020603050405020304" pitchFamily="18" charset="0"/>
            </a:endParaRPr>
          </a:p>
        </p:txBody>
      </p:sp>
      <p:sp>
        <p:nvSpPr>
          <p:cNvPr id="4" name="Text 2"/>
          <p:cNvSpPr/>
          <p:nvPr/>
        </p:nvSpPr>
        <p:spPr>
          <a:xfrm>
            <a:off x="654248" y="4808231"/>
            <a:ext cx="13321903" cy="2044541"/>
          </a:xfrm>
          <a:prstGeom prst="rect">
            <a:avLst/>
          </a:prstGeom>
          <a:noFill/>
          <a:ln/>
        </p:spPr>
        <p:txBody>
          <a:bodyPr wrap="square" lIns="0" tIns="0" rIns="0" bIns="0" rtlCol="0" anchor="t"/>
          <a:lstStyle/>
          <a:p>
            <a:pPr marL="0" indent="0" algn="l">
              <a:lnSpc>
                <a:spcPts val="4000"/>
              </a:lnSpc>
              <a:buNone/>
            </a:pP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Nhờ </a:t>
            </a:r>
            <a:r>
              <a:rPr lang="en-US" sz="3200" b="1" dirty="0">
                <a:solidFill>
                  <a:srgbClr val="F2F0F4"/>
                </a:solidFill>
                <a:latin typeface="Times New Roman" panose="02020603050405020304" pitchFamily="18" charset="0"/>
                <a:ea typeface="Montserrat" pitchFamily="34" charset="-122"/>
                <a:cs typeface="Times New Roman" panose="02020603050405020304" pitchFamily="18" charset="0"/>
              </a:rPr>
              <a:t>siêng năng, trung thực và biết tiết kiệm</a:t>
            </a: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 chẳng bao lâu sau, hai vợ chồng </a:t>
            </a:r>
            <a:r>
              <a:rPr lang="en-US" sz="3200" b="1" dirty="0">
                <a:solidFill>
                  <a:srgbClr val="F2F0F4"/>
                </a:solidFill>
                <a:latin typeface="Times New Roman" panose="02020603050405020304" pitchFamily="18" charset="0"/>
                <a:ea typeface="Montserrat" pitchFamily="34" charset="-122"/>
                <a:cs typeface="Times New Roman" panose="02020603050405020304" pitchFamily="18" charset="0"/>
              </a:rPr>
              <a:t>có của ăn của để</a:t>
            </a: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 được bà con trong vùng quý mến. Ai mua hàng ở quán Phú – Thương cũng tin tưởng vì "vợ chồng nhà ấy buôn bán thật thà, cân đo đủ đắn."</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459462" y="492800"/>
            <a:ext cx="5386507" cy="495419"/>
          </a:xfrm>
          <a:prstGeom prst="rect">
            <a:avLst/>
          </a:prstGeom>
          <a:noFill/>
          <a:ln/>
        </p:spPr>
        <p:txBody>
          <a:bodyPr wrap="none" lIns="0" tIns="0" rIns="0" bIns="0" rtlCol="0" anchor="t"/>
          <a:lstStyle/>
          <a:p>
            <a:pPr marL="0" indent="0" algn="l">
              <a:lnSpc>
                <a:spcPts val="3900"/>
              </a:lnSpc>
              <a:buNone/>
            </a:pPr>
            <a:r>
              <a:rPr lang="en-US" sz="4400" dirty="0">
                <a:solidFill>
                  <a:srgbClr val="F2F0F4"/>
                </a:solidFill>
                <a:latin typeface="Times New Roman" panose="02020603050405020304" pitchFamily="18" charset="0"/>
                <a:ea typeface="Montserrat" pitchFamily="34" charset="-122"/>
                <a:cs typeface="Times New Roman" panose="02020603050405020304" pitchFamily="18" charset="0"/>
              </a:rPr>
              <a:t>Đoạn 2: Lòng tham trỗi dậy</a:t>
            </a:r>
            <a:endParaRPr lang="en-US" sz="4400" dirty="0">
              <a:latin typeface="Times New Roman" panose="02020603050405020304" pitchFamily="18" charset="0"/>
              <a:cs typeface="Times New Roman" panose="02020603050405020304" pitchFamily="18" charset="0"/>
            </a:endParaRPr>
          </a:p>
        </p:txBody>
      </p:sp>
      <p:sp>
        <p:nvSpPr>
          <p:cNvPr id="3" name="Text 1"/>
          <p:cNvSpPr/>
          <p:nvPr/>
        </p:nvSpPr>
        <p:spPr>
          <a:xfrm>
            <a:off x="459462" y="1160502"/>
            <a:ext cx="13711476" cy="717947"/>
          </a:xfrm>
          <a:prstGeom prst="rect">
            <a:avLst/>
          </a:prstGeom>
          <a:noFill/>
          <a:ln/>
        </p:spPr>
        <p:txBody>
          <a:bodyPr wrap="square" lIns="0" tIns="0" rIns="0" bIns="0" rtlCol="0" anchor="t"/>
          <a:lstStyle/>
          <a:p>
            <a:pPr marL="0" indent="0" algn="l">
              <a:lnSpc>
                <a:spcPts val="2800"/>
              </a:lnSpc>
              <a:buNone/>
            </a:pP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Nhưng rồi, khi đã có ít vốn liếng, </a:t>
            </a:r>
            <a:r>
              <a:rPr lang="en-US" sz="3200" b="1" dirty="0">
                <a:solidFill>
                  <a:srgbClr val="481C9E"/>
                </a:solidFill>
                <a:latin typeface="Times New Roman" panose="02020603050405020304" pitchFamily="18" charset="0"/>
                <a:ea typeface="Montserrat" pitchFamily="34" charset="-122"/>
                <a:cs typeface="Times New Roman" panose="02020603050405020304" pitchFamily="18" charset="0"/>
              </a:rPr>
              <a:t>lòng tham trong anh Phú bắt đầu nảy sinh</a:t>
            </a: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 Thấy những người khác giàu nhanh, có nhà cao, ruộng rộng, anh ta thở dài:</a:t>
            </a:r>
            <a:endParaRPr lang="en-US" sz="3200" dirty="0">
              <a:latin typeface="Times New Roman" panose="02020603050405020304" pitchFamily="18" charset="0"/>
              <a:cs typeface="Times New Roman" panose="02020603050405020304" pitchFamily="18" charset="0"/>
            </a:endParaRPr>
          </a:p>
        </p:txBody>
      </p:sp>
      <p:sp>
        <p:nvSpPr>
          <p:cNvPr id="4" name="Text 2"/>
          <p:cNvSpPr/>
          <p:nvPr/>
        </p:nvSpPr>
        <p:spPr>
          <a:xfrm>
            <a:off x="631746" y="2223016"/>
            <a:ext cx="13539192" cy="717947"/>
          </a:xfrm>
          <a:prstGeom prst="rect">
            <a:avLst/>
          </a:prstGeom>
          <a:noFill/>
          <a:ln/>
        </p:spPr>
        <p:txBody>
          <a:bodyPr wrap="square" lIns="0" tIns="0" rIns="0" bIns="0" rtlCol="0" anchor="t"/>
          <a:lstStyle/>
          <a:p>
            <a:pPr marL="0" indent="0" algn="l">
              <a:lnSpc>
                <a:spcPts val="2800"/>
              </a:lnSpc>
              <a:buNone/>
            </a:pPr>
            <a:r>
              <a:rPr lang="en-US" sz="2250" dirty="0">
                <a:solidFill>
                  <a:srgbClr val="F2F0F4"/>
                </a:solidFill>
                <a:latin typeface="Montserrat" pitchFamily="34" charset="0"/>
                <a:ea typeface="Montserrat" pitchFamily="34" charset="-122"/>
                <a:cs typeface="Montserrat" pitchFamily="34" charset="-120"/>
              </a:rPr>
              <a:t>"</a:t>
            </a: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Mình buôn bán mãi thế này thì bao giờ mới khá hơn người ta? Cứ thật thà hoài thì chỉ đủ ăn thôi!"</a:t>
            </a:r>
            <a:endParaRPr lang="en-US" sz="3200" dirty="0">
              <a:latin typeface="Times New Roman" panose="02020603050405020304" pitchFamily="18" charset="0"/>
              <a:cs typeface="Times New Roman" panose="02020603050405020304" pitchFamily="18" charset="0"/>
            </a:endParaRPr>
          </a:p>
        </p:txBody>
      </p:sp>
      <p:sp>
        <p:nvSpPr>
          <p:cNvPr id="5" name="Shape 3"/>
          <p:cNvSpPr/>
          <p:nvPr/>
        </p:nvSpPr>
        <p:spPr>
          <a:xfrm>
            <a:off x="459462" y="2050733"/>
            <a:ext cx="15240" cy="1062514"/>
          </a:xfrm>
          <a:prstGeom prst="rect">
            <a:avLst/>
          </a:prstGeom>
          <a:solidFill>
            <a:srgbClr val="481C9E"/>
          </a:solidFill>
          <a:ln/>
        </p:spPr>
      </p:sp>
      <p:sp>
        <p:nvSpPr>
          <p:cNvPr id="6" name="Text 4"/>
          <p:cNvSpPr/>
          <p:nvPr/>
        </p:nvSpPr>
        <p:spPr>
          <a:xfrm>
            <a:off x="459462" y="3285530"/>
            <a:ext cx="5812750" cy="358973"/>
          </a:xfrm>
          <a:prstGeom prst="rect">
            <a:avLst/>
          </a:prstGeom>
          <a:noFill/>
          <a:ln/>
        </p:spPr>
        <p:txBody>
          <a:bodyPr wrap="none" lIns="0" tIns="0" rIns="0" bIns="0" rtlCol="0" anchor="t"/>
          <a:lstStyle/>
          <a:p>
            <a:pPr marL="0" indent="0" algn="l">
              <a:lnSpc>
                <a:spcPts val="2800"/>
              </a:lnSpc>
              <a:buNone/>
            </a:pP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Một hôm, Phú đem chuyện ấy nói với vợ:</a:t>
            </a:r>
            <a:endParaRPr lang="en-US" sz="3200" dirty="0">
              <a:latin typeface="Times New Roman" panose="02020603050405020304" pitchFamily="18" charset="0"/>
              <a:cs typeface="Times New Roman" panose="02020603050405020304" pitchFamily="18" charset="0"/>
            </a:endParaRPr>
          </a:p>
        </p:txBody>
      </p:sp>
      <p:sp>
        <p:nvSpPr>
          <p:cNvPr id="7" name="Text 5"/>
          <p:cNvSpPr/>
          <p:nvPr/>
        </p:nvSpPr>
        <p:spPr>
          <a:xfrm>
            <a:off x="459462" y="3816787"/>
            <a:ext cx="11741348" cy="358973"/>
          </a:xfrm>
          <a:prstGeom prst="rect">
            <a:avLst/>
          </a:prstGeom>
          <a:noFill/>
          <a:ln/>
        </p:spPr>
        <p:txBody>
          <a:bodyPr wrap="none" lIns="0" tIns="0" rIns="0" bIns="0" rtlCol="0" anchor="t"/>
          <a:lstStyle/>
          <a:p>
            <a:pPr marL="0" indent="0" algn="l">
              <a:lnSpc>
                <a:spcPts val="2800"/>
              </a:lnSpc>
              <a:buNone/>
            </a:pPr>
            <a:r>
              <a:rPr lang="en-US" sz="2400" dirty="0">
                <a:solidFill>
                  <a:srgbClr val="F2F0F4"/>
                </a:solidFill>
                <a:latin typeface="Times New Roman" panose="02020603050405020304" pitchFamily="18" charset="0"/>
                <a:ea typeface="Montserrat" pitchFamily="34" charset="-122"/>
                <a:cs typeface="Times New Roman" panose="02020603050405020304" pitchFamily="18" charset="0"/>
              </a:rPr>
              <a:t>– Mình ạ, nếu ta biết mưu mẹo một chút, lời lãi sẽ gấp đôi, chẳng ai biết được đâu!</a:t>
            </a:r>
            <a:endParaRPr lang="en-US" sz="2400" dirty="0">
              <a:latin typeface="Times New Roman" panose="02020603050405020304" pitchFamily="18" charset="0"/>
              <a:cs typeface="Times New Roman" panose="02020603050405020304" pitchFamily="18" charset="0"/>
            </a:endParaRPr>
          </a:p>
        </p:txBody>
      </p:sp>
      <p:sp>
        <p:nvSpPr>
          <p:cNvPr id="8" name="Text 6"/>
          <p:cNvSpPr/>
          <p:nvPr/>
        </p:nvSpPr>
        <p:spPr>
          <a:xfrm>
            <a:off x="459462" y="4348043"/>
            <a:ext cx="13711476" cy="717947"/>
          </a:xfrm>
          <a:prstGeom prst="rect">
            <a:avLst/>
          </a:prstGeom>
          <a:noFill/>
          <a:ln/>
        </p:spPr>
        <p:txBody>
          <a:bodyPr wrap="square" lIns="0" tIns="0" rIns="0" bIns="0" rtlCol="0" anchor="t"/>
          <a:lstStyle/>
          <a:p>
            <a:pPr marL="0" indent="0" algn="l">
              <a:lnSpc>
                <a:spcPts val="2800"/>
              </a:lnSpc>
              <a:buNone/>
            </a:pPr>
            <a:r>
              <a:rPr lang="en-US" sz="2400" dirty="0">
                <a:solidFill>
                  <a:srgbClr val="F2F0F4"/>
                </a:solidFill>
                <a:latin typeface="Times New Roman" panose="02020603050405020304" pitchFamily="18" charset="0"/>
                <a:ea typeface="Montserrat" pitchFamily="34" charset="-122"/>
                <a:cs typeface="Times New Roman" panose="02020603050405020304" pitchFamily="18" charset="0"/>
              </a:rPr>
              <a:t>Chị Thương nghe vậy thì giật mình: – Anh nói sao cơ? Lừa người ta thì còn gì là đạo làm người nữa? Của gian có khi chưa kịp hưởng đã mất sạch!</a:t>
            </a:r>
            <a:endParaRPr lang="en-US" sz="2400" dirty="0">
              <a:latin typeface="Times New Roman" panose="02020603050405020304" pitchFamily="18" charset="0"/>
              <a:cs typeface="Times New Roman" panose="02020603050405020304" pitchFamily="18" charset="0"/>
            </a:endParaRPr>
          </a:p>
        </p:txBody>
      </p:sp>
      <p:sp>
        <p:nvSpPr>
          <p:cNvPr id="9" name="Text 7"/>
          <p:cNvSpPr/>
          <p:nvPr/>
        </p:nvSpPr>
        <p:spPr>
          <a:xfrm>
            <a:off x="459462" y="5238274"/>
            <a:ext cx="2871788" cy="358973"/>
          </a:xfrm>
          <a:prstGeom prst="rect">
            <a:avLst/>
          </a:prstGeom>
          <a:noFill/>
          <a:ln/>
        </p:spPr>
        <p:txBody>
          <a:bodyPr wrap="none" lIns="0" tIns="0" rIns="0" bIns="0" rtlCol="0" anchor="t"/>
          <a:lstStyle/>
          <a:p>
            <a:pPr marL="0" indent="0" algn="l">
              <a:lnSpc>
                <a:spcPts val="2800"/>
              </a:lnSpc>
              <a:buNone/>
            </a:pP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Nhưng Phú gạt đi:</a:t>
            </a:r>
            <a:endParaRPr lang="en-US" sz="3200" dirty="0">
              <a:latin typeface="Times New Roman" panose="02020603050405020304" pitchFamily="18" charset="0"/>
              <a:cs typeface="Times New Roman" panose="02020603050405020304" pitchFamily="18" charset="0"/>
            </a:endParaRPr>
          </a:p>
        </p:txBody>
      </p:sp>
      <p:sp>
        <p:nvSpPr>
          <p:cNvPr id="10" name="Text 8"/>
          <p:cNvSpPr/>
          <p:nvPr/>
        </p:nvSpPr>
        <p:spPr>
          <a:xfrm>
            <a:off x="459462" y="5769531"/>
            <a:ext cx="13711476" cy="717947"/>
          </a:xfrm>
          <a:prstGeom prst="rect">
            <a:avLst/>
          </a:prstGeom>
          <a:noFill/>
          <a:ln/>
        </p:spPr>
        <p:txBody>
          <a:bodyPr wrap="square" lIns="0" tIns="0" rIns="0" bIns="0" rtlCol="0" anchor="t"/>
          <a:lstStyle/>
          <a:p>
            <a:pPr marL="0" indent="0" algn="l">
              <a:lnSpc>
                <a:spcPts val="2800"/>
              </a:lnSpc>
              <a:buNone/>
            </a:pPr>
            <a:r>
              <a:rPr lang="en-US" sz="2800" dirty="0">
                <a:solidFill>
                  <a:srgbClr val="F2F0F4"/>
                </a:solidFill>
                <a:latin typeface="Times New Roman" panose="02020603050405020304" pitchFamily="18" charset="0"/>
                <a:ea typeface="Montserrat" pitchFamily="34" charset="-122"/>
                <a:cs typeface="Times New Roman" panose="02020603050405020304" pitchFamily="18" charset="0"/>
              </a:rPr>
              <a:t>– Thời buổi này, ai cũng tìm cách làm giàu. Mình thật thà quá chỉ thiệt thôi. Anh sẽ làm một </a:t>
            </a:r>
            <a:r>
              <a:rPr lang="en-US" sz="2800" b="1" dirty="0">
                <a:solidFill>
                  <a:srgbClr val="F2F0F4"/>
                </a:solidFill>
                <a:latin typeface="Times New Roman" panose="02020603050405020304" pitchFamily="18" charset="0"/>
                <a:ea typeface="Montserrat" pitchFamily="34" charset="-122"/>
                <a:cs typeface="Times New Roman" panose="02020603050405020304" pitchFamily="18" charset="0"/>
              </a:rPr>
              <a:t>cái cân đặc biệt</a:t>
            </a:r>
            <a:r>
              <a:rPr lang="en-US" sz="2800" dirty="0">
                <a:solidFill>
                  <a:srgbClr val="F2F0F4"/>
                </a:solidFill>
                <a:latin typeface="Times New Roman" panose="02020603050405020304" pitchFamily="18" charset="0"/>
                <a:ea typeface="Montserrat" pitchFamily="34" charset="-122"/>
                <a:cs typeface="Times New Roman" panose="02020603050405020304" pitchFamily="18" charset="0"/>
              </a:rPr>
              <a:t>, trông ngoài thì bình thường mà cân sẽ lệch đi chút ít, không ai nhận ra.</a:t>
            </a:r>
            <a:endParaRPr lang="en-US" sz="2800" dirty="0">
              <a:latin typeface="Times New Roman" panose="02020603050405020304" pitchFamily="18" charset="0"/>
              <a:cs typeface="Times New Roman" panose="02020603050405020304" pitchFamily="18" charset="0"/>
            </a:endParaRPr>
          </a:p>
        </p:txBody>
      </p:sp>
      <p:sp>
        <p:nvSpPr>
          <p:cNvPr id="11" name="Text 9"/>
          <p:cNvSpPr/>
          <p:nvPr/>
        </p:nvSpPr>
        <p:spPr>
          <a:xfrm>
            <a:off x="459462" y="6659761"/>
            <a:ext cx="13711476" cy="1076920"/>
          </a:xfrm>
          <a:prstGeom prst="rect">
            <a:avLst/>
          </a:prstGeom>
          <a:noFill/>
          <a:ln/>
        </p:spPr>
        <p:txBody>
          <a:bodyPr wrap="square" lIns="0" tIns="0" rIns="0" bIns="0" rtlCol="0" anchor="t"/>
          <a:lstStyle/>
          <a:p>
            <a:pPr marL="0" indent="0" algn="l">
              <a:lnSpc>
                <a:spcPts val="2800"/>
              </a:lnSpc>
              <a:buNone/>
            </a:pP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Chị Thương van xin chồng đừng làm việc thất đức, nhưng anh Phú </a:t>
            </a:r>
            <a:r>
              <a:rPr lang="en-US" sz="3200" b="1" dirty="0">
                <a:solidFill>
                  <a:srgbClr val="F2F0F4"/>
                </a:solidFill>
                <a:latin typeface="Times New Roman" panose="02020603050405020304" pitchFamily="18" charset="0"/>
                <a:ea typeface="Montserrat" pitchFamily="34" charset="-122"/>
                <a:cs typeface="Times New Roman" panose="02020603050405020304" pitchFamily="18" charset="0"/>
              </a:rPr>
              <a:t>vẫn lén chế tạo một cái cân gian</a:t>
            </a: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 Anh </a:t>
            </a:r>
            <a:r>
              <a:rPr lang="en-US" sz="3200" b="1" dirty="0">
                <a:solidFill>
                  <a:srgbClr val="F2F0F4"/>
                </a:solidFill>
                <a:latin typeface="Times New Roman" panose="02020603050405020304" pitchFamily="18" charset="0"/>
                <a:ea typeface="Montserrat" pitchFamily="34" charset="-122"/>
                <a:cs typeface="Times New Roman" panose="02020603050405020304" pitchFamily="18" charset="0"/>
              </a:rPr>
              <a:t>đổ thủy ngân vào trong ống cân</a:t>
            </a: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 khiến </a:t>
            </a:r>
            <a:r>
              <a:rPr lang="en-US" sz="3200" b="1" dirty="0">
                <a:solidFill>
                  <a:srgbClr val="F2F0F4"/>
                </a:solidFill>
                <a:latin typeface="Times New Roman" panose="02020603050405020304" pitchFamily="18" charset="0"/>
                <a:ea typeface="Montserrat" pitchFamily="34" charset="-122"/>
                <a:cs typeface="Times New Roman" panose="02020603050405020304" pitchFamily="18" charset="0"/>
              </a:rPr>
              <a:t>kim chỉ nặng hơn thực tế</a:t>
            </a: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 Nhờ vậy, anh có thể </a:t>
            </a:r>
            <a:r>
              <a:rPr lang="en-US" sz="3200" b="1" dirty="0">
                <a:solidFill>
                  <a:srgbClr val="F2F0F4"/>
                </a:solidFill>
                <a:latin typeface="Times New Roman" panose="02020603050405020304" pitchFamily="18" charset="0"/>
                <a:ea typeface="Montserrat" pitchFamily="34" charset="-122"/>
                <a:cs typeface="Times New Roman" panose="02020603050405020304" pitchFamily="18" charset="0"/>
              </a:rPr>
              <a:t>ăn bớt của khách</a:t>
            </a:r>
            <a:r>
              <a:rPr lang="en-US" sz="3200" dirty="0">
                <a:solidFill>
                  <a:srgbClr val="F2F0F4"/>
                </a:solidFill>
                <a:latin typeface="Times New Roman" panose="02020603050405020304" pitchFamily="18" charset="0"/>
                <a:ea typeface="Montserrat" pitchFamily="34" charset="-122"/>
                <a:cs typeface="Times New Roman" panose="02020603050405020304" pitchFamily="18" charset="0"/>
              </a:rPr>
              <a:t> mà họ không hề hay biết.</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11862" y="507563"/>
            <a:ext cx="12345233" cy="659725"/>
          </a:xfrm>
          <a:prstGeom prst="rect">
            <a:avLst/>
          </a:prstGeom>
          <a:noFill/>
          <a:ln/>
        </p:spPr>
        <p:txBody>
          <a:bodyPr wrap="none" lIns="0" tIns="0" rIns="0" bIns="0" rtlCol="0" anchor="t"/>
          <a:lstStyle/>
          <a:p>
            <a:pPr marL="0" indent="0" algn="l">
              <a:lnSpc>
                <a:spcPts val="5150"/>
              </a:lnSpc>
              <a:buNone/>
            </a:pPr>
            <a:r>
              <a:rPr lang="en-US" sz="4150" dirty="0">
                <a:solidFill>
                  <a:srgbClr val="F2F0F4"/>
                </a:solidFill>
                <a:latin typeface="Times New Roman" panose="02020603050405020304" pitchFamily="18" charset="0"/>
                <a:ea typeface="Montserrat" pitchFamily="34" charset="-122"/>
                <a:cs typeface="Times New Roman" panose="02020603050405020304" pitchFamily="18" charset="0"/>
              </a:rPr>
              <a:t>Đoạn 3: Cái cân thủy ngân phát huy "tác dụng"</a:t>
            </a:r>
            <a:endParaRPr lang="en-US" sz="4150" dirty="0">
              <a:latin typeface="Times New Roman" panose="02020603050405020304" pitchFamily="18" charset="0"/>
              <a:cs typeface="Times New Roman" panose="02020603050405020304" pitchFamily="18" charset="0"/>
            </a:endParaRPr>
          </a:p>
        </p:txBody>
      </p:sp>
      <p:sp>
        <p:nvSpPr>
          <p:cNvPr id="3" name="Text 1"/>
          <p:cNvSpPr/>
          <p:nvPr/>
        </p:nvSpPr>
        <p:spPr>
          <a:xfrm>
            <a:off x="611862" y="1396722"/>
            <a:ext cx="13406676" cy="1912144"/>
          </a:xfrm>
          <a:prstGeom prst="rect">
            <a:avLst/>
          </a:prstGeom>
          <a:noFill/>
          <a:ln/>
        </p:spPr>
        <p:txBody>
          <a:bodyPr wrap="square" lIns="0" tIns="0" rIns="0" bIns="0" rtlCol="0" anchor="t"/>
          <a:lstStyle/>
          <a:p>
            <a:pPr marL="0" indent="0" algn="l">
              <a:lnSpc>
                <a:spcPts val="3750"/>
              </a:lnSpc>
              <a:buNone/>
            </a:pPr>
            <a:r>
              <a:rPr lang="en-US" sz="3000" dirty="0">
                <a:solidFill>
                  <a:srgbClr val="F2F0F4"/>
                </a:solidFill>
                <a:latin typeface="Times New Roman" panose="02020603050405020304" pitchFamily="18" charset="0"/>
                <a:ea typeface="Montserrat" pitchFamily="34" charset="-122"/>
                <a:cs typeface="Times New Roman" panose="02020603050405020304" pitchFamily="18" charset="0"/>
              </a:rPr>
              <a:t>Từ ngày có "cái cân đặc biệt", Phú bán hàng càng nhanh giàu. Mỗi cân hàng, anh đều </a:t>
            </a:r>
            <a:r>
              <a:rPr lang="en-US" sz="3000" b="1" dirty="0">
                <a:solidFill>
                  <a:srgbClr val="481C9E"/>
                </a:solidFill>
                <a:latin typeface="Times New Roman" panose="02020603050405020304" pitchFamily="18" charset="0"/>
                <a:ea typeface="Montserrat" pitchFamily="34" charset="-122"/>
                <a:cs typeface="Times New Roman" panose="02020603050405020304" pitchFamily="18" charset="0"/>
              </a:rPr>
              <a:t>ăn gian một chút</a:t>
            </a:r>
            <a:r>
              <a:rPr lang="en-US" sz="3000" dirty="0">
                <a:solidFill>
                  <a:srgbClr val="F2F0F4"/>
                </a:solidFill>
                <a:latin typeface="Times New Roman" panose="02020603050405020304" pitchFamily="18" charset="0"/>
                <a:ea typeface="Montserrat" pitchFamily="34" charset="-122"/>
                <a:cs typeface="Times New Roman" panose="02020603050405020304" pitchFamily="18" charset="0"/>
              </a:rPr>
              <a:t>: khi bán hàng, anh </a:t>
            </a:r>
            <a:r>
              <a:rPr lang="en-US" sz="3000" b="1" dirty="0">
                <a:solidFill>
                  <a:srgbClr val="F2F0F4"/>
                </a:solidFill>
                <a:latin typeface="Times New Roman" panose="02020603050405020304" pitchFamily="18" charset="0"/>
                <a:ea typeface="Montserrat" pitchFamily="34" charset="-122"/>
                <a:cs typeface="Times New Roman" panose="02020603050405020304" pitchFamily="18" charset="0"/>
              </a:rPr>
              <a:t>đưa hàng nhẹ</a:t>
            </a:r>
            <a:r>
              <a:rPr lang="en-US" sz="3000" dirty="0">
                <a:solidFill>
                  <a:srgbClr val="F2F0F4"/>
                </a:solidFill>
                <a:latin typeface="Times New Roman" panose="02020603050405020304" pitchFamily="18" charset="0"/>
                <a:ea typeface="Montserrat" pitchFamily="34" charset="-122"/>
                <a:cs typeface="Times New Roman" panose="02020603050405020304" pitchFamily="18" charset="0"/>
              </a:rPr>
              <a:t>; khi mua hàng, anh </a:t>
            </a:r>
            <a:r>
              <a:rPr lang="en-US" sz="3000" b="1" dirty="0">
                <a:solidFill>
                  <a:srgbClr val="F2F0F4"/>
                </a:solidFill>
                <a:latin typeface="Times New Roman" panose="02020603050405020304" pitchFamily="18" charset="0"/>
                <a:ea typeface="Montserrat" pitchFamily="34" charset="-122"/>
                <a:cs typeface="Times New Roman" panose="02020603050405020304" pitchFamily="18" charset="0"/>
              </a:rPr>
              <a:t>ép người ta thêm</a:t>
            </a:r>
            <a:r>
              <a:rPr lang="en-US" sz="3000" dirty="0">
                <a:solidFill>
                  <a:srgbClr val="F2F0F4"/>
                </a:solidFill>
                <a:latin typeface="Times New Roman" panose="02020603050405020304" pitchFamily="18" charset="0"/>
                <a:ea typeface="Montserrat" pitchFamily="34" charset="-122"/>
                <a:cs typeface="Times New Roman" panose="02020603050405020304" pitchFamily="18" charset="0"/>
              </a:rPr>
              <a:t>. Cứ như thế, </a:t>
            </a:r>
            <a:r>
              <a:rPr lang="en-US" sz="3000" b="1" dirty="0">
                <a:solidFill>
                  <a:srgbClr val="F2F0F4"/>
                </a:solidFill>
                <a:latin typeface="Times New Roman" panose="02020603050405020304" pitchFamily="18" charset="0"/>
                <a:ea typeface="Montserrat" pitchFamily="34" charset="-122"/>
                <a:cs typeface="Times New Roman" panose="02020603050405020304" pitchFamily="18" charset="0"/>
              </a:rPr>
              <a:t>tiền bạc chất đầy trong nhà</a:t>
            </a:r>
            <a:r>
              <a:rPr lang="en-US" sz="3000" dirty="0">
                <a:solidFill>
                  <a:srgbClr val="F2F0F4"/>
                </a:solidFill>
                <a:latin typeface="Times New Roman" panose="02020603050405020304" pitchFamily="18" charset="0"/>
                <a:ea typeface="Montserrat" pitchFamily="34" charset="-122"/>
                <a:cs typeface="Times New Roman" panose="02020603050405020304" pitchFamily="18" charset="0"/>
              </a:rPr>
              <a:t>, khách thì không hiểu vì sao lại cứ thiệt.</a:t>
            </a:r>
            <a:endParaRPr lang="en-US" sz="3000" dirty="0">
              <a:latin typeface="Times New Roman" panose="02020603050405020304" pitchFamily="18" charset="0"/>
              <a:cs typeface="Times New Roman" panose="02020603050405020304" pitchFamily="18" charset="0"/>
            </a:endParaRPr>
          </a:p>
        </p:txBody>
      </p:sp>
      <p:sp>
        <p:nvSpPr>
          <p:cNvPr id="4" name="Text 2"/>
          <p:cNvSpPr/>
          <p:nvPr/>
        </p:nvSpPr>
        <p:spPr>
          <a:xfrm>
            <a:off x="611862" y="3538299"/>
            <a:ext cx="13406676" cy="244793"/>
          </a:xfrm>
          <a:prstGeom prst="rect">
            <a:avLst/>
          </a:prstGeom>
          <a:noFill/>
          <a:ln/>
        </p:spPr>
        <p:txBody>
          <a:bodyPr wrap="none" lIns="0" tIns="0" rIns="0" bIns="0" rtlCol="0" anchor="t"/>
          <a:lstStyle/>
          <a:p>
            <a:pPr marL="0" indent="0" algn="l">
              <a:lnSpc>
                <a:spcPts val="1900"/>
              </a:lnSpc>
              <a:buNone/>
            </a:pPr>
            <a:r>
              <a:rPr lang="en-US" sz="2800" dirty="0">
                <a:solidFill>
                  <a:srgbClr val="DCD7E5"/>
                </a:solidFill>
                <a:latin typeface="Times New Roman" panose="02020603050405020304" pitchFamily="18" charset="0"/>
                <a:ea typeface="Heebo Light" pitchFamily="34" charset="-122"/>
                <a:cs typeface="Times New Roman" panose="02020603050405020304" pitchFamily="18" charset="0"/>
              </a:rPr>
              <a:t>Thấy nhà ngày càng khấm khá, chị Thương trong lòng </a:t>
            </a:r>
            <a:r>
              <a:rPr lang="en-US" sz="2800" b="1" dirty="0">
                <a:solidFill>
                  <a:srgbClr val="DCD7E5"/>
                </a:solidFill>
                <a:latin typeface="Times New Roman" panose="02020603050405020304" pitchFamily="18" charset="0"/>
                <a:ea typeface="Heebo Light" pitchFamily="34" charset="-122"/>
                <a:cs typeface="Times New Roman" panose="02020603050405020304" pitchFamily="18" charset="0"/>
              </a:rPr>
              <a:t>vẫn lo lắng</a:t>
            </a:r>
            <a:r>
              <a:rPr lang="en-US" sz="2800" dirty="0">
                <a:solidFill>
                  <a:srgbClr val="DCD7E5"/>
                </a:solidFill>
                <a:latin typeface="Times New Roman" panose="02020603050405020304" pitchFamily="18" charset="0"/>
                <a:ea typeface="Heebo Light" pitchFamily="34" charset="-122"/>
                <a:cs typeface="Times New Roman" panose="02020603050405020304" pitchFamily="18" charset="0"/>
              </a:rPr>
              <a:t>. Nhiều đêm chị thở dài:</a:t>
            </a:r>
            <a:endParaRPr lang="en-US" sz="2800" dirty="0">
              <a:latin typeface="Times New Roman" panose="02020603050405020304" pitchFamily="18" charset="0"/>
              <a:cs typeface="Times New Roman" panose="02020603050405020304" pitchFamily="18" charset="0"/>
            </a:endParaRPr>
          </a:p>
        </p:txBody>
      </p:sp>
      <p:sp>
        <p:nvSpPr>
          <p:cNvPr id="5" name="Text 3"/>
          <p:cNvSpPr/>
          <p:nvPr/>
        </p:nvSpPr>
        <p:spPr>
          <a:xfrm>
            <a:off x="841296" y="4184571"/>
            <a:ext cx="13177242" cy="956072"/>
          </a:xfrm>
          <a:prstGeom prst="rect">
            <a:avLst/>
          </a:prstGeom>
          <a:noFill/>
          <a:ln/>
        </p:spPr>
        <p:txBody>
          <a:bodyPr wrap="square" lIns="0" tIns="0" rIns="0" bIns="0" rtlCol="0" anchor="t"/>
          <a:lstStyle/>
          <a:p>
            <a:pPr marL="0" indent="0" algn="l">
              <a:lnSpc>
                <a:spcPts val="3750"/>
              </a:lnSpc>
              <a:buNone/>
            </a:pPr>
            <a:r>
              <a:rPr lang="en-US" sz="3000" dirty="0">
                <a:solidFill>
                  <a:srgbClr val="F2F0F4"/>
                </a:solidFill>
                <a:latin typeface="Times New Roman" panose="02020603050405020304" pitchFamily="18" charset="0"/>
                <a:ea typeface="Montserrat" pitchFamily="34" charset="-122"/>
                <a:cs typeface="Times New Roman" panose="02020603050405020304" pitchFamily="18" charset="0"/>
              </a:rPr>
              <a:t>– Của phi nghĩa có khác nào của vay, sớm muộn cũng phải trả thôi anh ạ.</a:t>
            </a:r>
            <a:endParaRPr lang="en-US" sz="3000" dirty="0">
              <a:latin typeface="Times New Roman" panose="02020603050405020304" pitchFamily="18" charset="0"/>
              <a:cs typeface="Times New Roman" panose="02020603050405020304" pitchFamily="18" charset="0"/>
            </a:endParaRPr>
          </a:p>
        </p:txBody>
      </p:sp>
      <p:sp>
        <p:nvSpPr>
          <p:cNvPr id="6" name="Shape 4"/>
          <p:cNvSpPr/>
          <p:nvPr/>
        </p:nvSpPr>
        <p:spPr>
          <a:xfrm>
            <a:off x="611862" y="3955137"/>
            <a:ext cx="22860" cy="1414939"/>
          </a:xfrm>
          <a:prstGeom prst="rect">
            <a:avLst/>
          </a:prstGeom>
          <a:solidFill>
            <a:srgbClr val="481C9E"/>
          </a:solidFill>
          <a:ln/>
        </p:spPr>
      </p:sp>
      <p:sp>
        <p:nvSpPr>
          <p:cNvPr id="7" name="Text 5"/>
          <p:cNvSpPr/>
          <p:nvPr/>
        </p:nvSpPr>
        <p:spPr>
          <a:xfrm>
            <a:off x="841296" y="5064086"/>
            <a:ext cx="3824288" cy="478036"/>
          </a:xfrm>
          <a:prstGeom prst="rect">
            <a:avLst/>
          </a:prstGeom>
          <a:noFill/>
          <a:ln/>
        </p:spPr>
        <p:txBody>
          <a:bodyPr wrap="none" lIns="0" tIns="0" rIns="0" bIns="0" rtlCol="0" anchor="t"/>
          <a:lstStyle/>
          <a:p>
            <a:pPr marL="0" indent="0" algn="l">
              <a:lnSpc>
                <a:spcPts val="3750"/>
              </a:lnSpc>
              <a:buNone/>
            </a:pPr>
            <a:r>
              <a:rPr lang="en-US" sz="3000" dirty="0">
                <a:solidFill>
                  <a:srgbClr val="F2F0F4"/>
                </a:solidFill>
                <a:latin typeface="Times New Roman" panose="02020603050405020304" pitchFamily="18" charset="0"/>
                <a:ea typeface="Montserrat" pitchFamily="34" charset="-122"/>
                <a:cs typeface="Times New Roman" panose="02020603050405020304" pitchFamily="18" charset="0"/>
              </a:rPr>
              <a:t>Phú thì hả hê:</a:t>
            </a:r>
            <a:endParaRPr lang="en-US" sz="3000" dirty="0">
              <a:latin typeface="Times New Roman" panose="02020603050405020304" pitchFamily="18" charset="0"/>
              <a:cs typeface="Times New Roman" panose="02020603050405020304" pitchFamily="18" charset="0"/>
            </a:endParaRPr>
          </a:p>
        </p:txBody>
      </p:sp>
      <p:sp>
        <p:nvSpPr>
          <p:cNvPr id="8" name="Text 6"/>
          <p:cNvSpPr/>
          <p:nvPr/>
        </p:nvSpPr>
        <p:spPr>
          <a:xfrm>
            <a:off x="841296" y="5828943"/>
            <a:ext cx="13177242" cy="956072"/>
          </a:xfrm>
          <a:prstGeom prst="rect">
            <a:avLst/>
          </a:prstGeom>
          <a:noFill/>
          <a:ln/>
        </p:spPr>
        <p:txBody>
          <a:bodyPr wrap="square" lIns="0" tIns="0" rIns="0" bIns="0" rtlCol="0" anchor="t"/>
          <a:lstStyle/>
          <a:p>
            <a:pPr marL="0" indent="0" algn="l">
              <a:lnSpc>
                <a:spcPts val="3750"/>
              </a:lnSpc>
              <a:buNone/>
            </a:pPr>
            <a:r>
              <a:rPr lang="en-US" sz="3000" dirty="0">
                <a:solidFill>
                  <a:srgbClr val="F2F0F4"/>
                </a:solidFill>
                <a:latin typeface="Times New Roman" panose="02020603050405020304" pitchFamily="18" charset="0"/>
                <a:ea typeface="Montserrat" pitchFamily="34" charset="-122"/>
                <a:cs typeface="Times New Roman" panose="02020603050405020304" pitchFamily="18" charset="0"/>
              </a:rPr>
              <a:t>– Em lo xa quá! Ai mà biết được cái cân có thủy ngân chứ. Nhờ nó mà ta đổi đời đấy!</a:t>
            </a:r>
            <a:endParaRPr lang="en-US" sz="3000" dirty="0">
              <a:latin typeface="Times New Roman" panose="02020603050405020304" pitchFamily="18" charset="0"/>
              <a:cs typeface="Times New Roman" panose="02020603050405020304" pitchFamily="18" charset="0"/>
            </a:endParaRPr>
          </a:p>
        </p:txBody>
      </p:sp>
      <p:sp>
        <p:nvSpPr>
          <p:cNvPr id="9" name="Shape 7"/>
          <p:cNvSpPr/>
          <p:nvPr/>
        </p:nvSpPr>
        <p:spPr>
          <a:xfrm>
            <a:off x="611862" y="6306979"/>
            <a:ext cx="22860" cy="1414939"/>
          </a:xfrm>
          <a:prstGeom prst="rect">
            <a:avLst/>
          </a:prstGeom>
          <a:solidFill>
            <a:srgbClr val="481C9E"/>
          </a:solidFill>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28161" y="570309"/>
            <a:ext cx="4618911" cy="569476"/>
          </a:xfrm>
          <a:prstGeom prst="rect">
            <a:avLst/>
          </a:prstGeom>
          <a:noFill/>
          <a:ln/>
        </p:spPr>
        <p:txBody>
          <a:bodyPr wrap="none" lIns="0" tIns="0" rIns="0" bIns="0" rtlCol="0" anchor="t"/>
          <a:lstStyle/>
          <a:p>
            <a:pPr marL="0" indent="0" algn="l">
              <a:lnSpc>
                <a:spcPts val="4450"/>
              </a:lnSpc>
              <a:buNone/>
            </a:pPr>
            <a:r>
              <a:rPr lang="en-US" sz="3550" dirty="0">
                <a:solidFill>
                  <a:srgbClr val="F2F0F4"/>
                </a:solidFill>
                <a:latin typeface="Montserrat" pitchFamily="34" charset="0"/>
                <a:ea typeface="Montserrat" pitchFamily="34" charset="-122"/>
                <a:cs typeface="Montserrat" pitchFamily="34" charset="-120"/>
              </a:rPr>
              <a:t>Đoạn 4: Cái cân bị lộ</a:t>
            </a:r>
            <a:endParaRPr lang="en-US" sz="3550" dirty="0"/>
          </a:p>
        </p:txBody>
      </p:sp>
      <p:sp>
        <p:nvSpPr>
          <p:cNvPr id="3" name="Text 1"/>
          <p:cNvSpPr/>
          <p:nvPr/>
        </p:nvSpPr>
        <p:spPr>
          <a:xfrm>
            <a:off x="528161" y="1337786"/>
            <a:ext cx="13574078" cy="1650683"/>
          </a:xfrm>
          <a:prstGeom prst="rect">
            <a:avLst/>
          </a:prstGeom>
          <a:noFill/>
          <a:ln/>
        </p:spPr>
        <p:txBody>
          <a:bodyPr wrap="square" lIns="0" tIns="0" rIns="0" bIns="0" rtlCol="0" anchor="t"/>
          <a:lstStyle/>
          <a:p>
            <a:pPr marL="0" indent="0" algn="l">
              <a:lnSpc>
                <a:spcPts val="3200"/>
              </a:lnSpc>
              <a:buNone/>
            </a:pPr>
            <a:r>
              <a:rPr lang="en-US" sz="2550" dirty="0">
                <a:solidFill>
                  <a:srgbClr val="F2F0F4"/>
                </a:solidFill>
                <a:latin typeface="Times New Roman" panose="02020603050405020304" pitchFamily="18" charset="0"/>
                <a:ea typeface="Montserrat" pitchFamily="34" charset="-122"/>
                <a:cs typeface="Times New Roman" panose="02020603050405020304" pitchFamily="18" charset="0"/>
              </a:rPr>
              <a:t>Một hôm, Phú mang cân đi chợ huyện khác để giao hàng cho một thương lái giàu có. Hôm ấy, </a:t>
            </a:r>
            <a:r>
              <a:rPr lang="en-US" sz="2550" b="1" dirty="0">
                <a:solidFill>
                  <a:srgbClr val="F2F0F4"/>
                </a:solidFill>
                <a:latin typeface="Times New Roman" panose="02020603050405020304" pitchFamily="18" charset="0"/>
                <a:ea typeface="Montserrat" pitchFamily="34" charset="-122"/>
                <a:cs typeface="Times New Roman" panose="02020603050405020304" pitchFamily="18" charset="0"/>
              </a:rPr>
              <a:t>trời nắng chang chang</a:t>
            </a:r>
            <a:r>
              <a:rPr lang="en-US" sz="2550" dirty="0">
                <a:solidFill>
                  <a:srgbClr val="F2F0F4"/>
                </a:solidFill>
                <a:latin typeface="Times New Roman" panose="02020603050405020304" pitchFamily="18" charset="0"/>
                <a:ea typeface="Montserrat" pitchFamily="34" charset="-122"/>
                <a:cs typeface="Times New Roman" panose="02020603050405020304" pitchFamily="18" charset="0"/>
              </a:rPr>
              <a:t>, hơi nóng hầm hập. Khi Phú đang cân hàng thì </a:t>
            </a:r>
            <a:r>
              <a:rPr lang="en-US" sz="2550" b="1" dirty="0">
                <a:solidFill>
                  <a:srgbClr val="481C9E"/>
                </a:solidFill>
                <a:latin typeface="Times New Roman" panose="02020603050405020304" pitchFamily="18" charset="0"/>
                <a:ea typeface="Montserrat" pitchFamily="34" charset="-122"/>
                <a:cs typeface="Times New Roman" panose="02020603050405020304" pitchFamily="18" charset="0"/>
              </a:rPr>
              <a:t>thủy ngân trong ống cân bị giãn nở, tràn ra ngoài</a:t>
            </a:r>
            <a:r>
              <a:rPr lang="en-US" sz="2550" dirty="0">
                <a:solidFill>
                  <a:srgbClr val="F2F0F4"/>
                </a:solidFill>
                <a:latin typeface="Times New Roman" panose="02020603050405020304" pitchFamily="18" charset="0"/>
                <a:ea typeface="Montserrat" pitchFamily="34" charset="-122"/>
                <a:cs typeface="Times New Roman" panose="02020603050405020304" pitchFamily="18" charset="0"/>
              </a:rPr>
              <a:t>. Một người khách đứng gần thấy </a:t>
            </a:r>
            <a:r>
              <a:rPr lang="en-US" sz="2550" b="1" dirty="0">
                <a:solidFill>
                  <a:srgbClr val="F2F0F4"/>
                </a:solidFill>
                <a:latin typeface="Times New Roman" panose="02020603050405020304" pitchFamily="18" charset="0"/>
                <a:ea typeface="Montserrat" pitchFamily="34" charset="-122"/>
                <a:cs typeface="Times New Roman" panose="02020603050405020304" pitchFamily="18" charset="0"/>
              </a:rPr>
              <a:t>giọt bạc sáng lấp lánh chảy ra</a:t>
            </a:r>
            <a:r>
              <a:rPr lang="en-US" sz="2550" dirty="0">
                <a:solidFill>
                  <a:srgbClr val="F2F0F4"/>
                </a:solidFill>
                <a:latin typeface="Times New Roman" panose="02020603050405020304" pitchFamily="18" charset="0"/>
                <a:ea typeface="Montserrat" pitchFamily="34" charset="-122"/>
                <a:cs typeface="Times New Roman" panose="02020603050405020304" pitchFamily="18" charset="0"/>
              </a:rPr>
              <a:t> liền kêu to:</a:t>
            </a:r>
            <a:endParaRPr lang="en-US" sz="2550" dirty="0">
              <a:latin typeface="Times New Roman" panose="02020603050405020304" pitchFamily="18" charset="0"/>
              <a:cs typeface="Times New Roman" panose="02020603050405020304" pitchFamily="18" charset="0"/>
            </a:endParaRPr>
          </a:p>
        </p:txBody>
      </p:sp>
      <p:sp>
        <p:nvSpPr>
          <p:cNvPr id="4" name="Text 2"/>
          <p:cNvSpPr/>
          <p:nvPr/>
        </p:nvSpPr>
        <p:spPr>
          <a:xfrm>
            <a:off x="726162" y="2865677"/>
            <a:ext cx="7502843" cy="412671"/>
          </a:xfrm>
          <a:prstGeom prst="rect">
            <a:avLst/>
          </a:prstGeom>
          <a:noFill/>
          <a:ln/>
        </p:spPr>
        <p:txBody>
          <a:bodyPr wrap="none" lIns="0" tIns="0" rIns="0" bIns="0" rtlCol="0" anchor="t"/>
          <a:lstStyle/>
          <a:p>
            <a:pPr marL="0" indent="0" algn="l">
              <a:lnSpc>
                <a:spcPts val="3200"/>
              </a:lnSpc>
              <a:buNone/>
            </a:pPr>
            <a:r>
              <a:rPr lang="en-US" sz="2550" dirty="0">
                <a:solidFill>
                  <a:srgbClr val="F2F0F4"/>
                </a:solidFill>
                <a:latin typeface="Times New Roman" panose="02020603050405020304" pitchFamily="18" charset="0"/>
                <a:ea typeface="Montserrat" pitchFamily="34" charset="-122"/>
                <a:cs typeface="Times New Roman" panose="02020603050405020304" pitchFamily="18" charset="0"/>
              </a:rPr>
              <a:t>– Ủa, sao cân này lại chảy nước bạc ra thế kia?</a:t>
            </a:r>
            <a:endParaRPr lang="en-US" sz="2550" dirty="0">
              <a:latin typeface="Times New Roman" panose="02020603050405020304" pitchFamily="18" charset="0"/>
              <a:cs typeface="Times New Roman" panose="02020603050405020304" pitchFamily="18" charset="0"/>
            </a:endParaRPr>
          </a:p>
        </p:txBody>
      </p:sp>
      <p:sp>
        <p:nvSpPr>
          <p:cNvPr id="5" name="Shape 3"/>
          <p:cNvSpPr/>
          <p:nvPr/>
        </p:nvSpPr>
        <p:spPr>
          <a:xfrm>
            <a:off x="528161" y="3186470"/>
            <a:ext cx="15240" cy="808673"/>
          </a:xfrm>
          <a:prstGeom prst="rect">
            <a:avLst/>
          </a:prstGeom>
          <a:solidFill>
            <a:srgbClr val="481C9E"/>
          </a:solidFill>
          <a:ln/>
        </p:spPr>
      </p:sp>
      <p:sp>
        <p:nvSpPr>
          <p:cNvPr id="6" name="Text 4"/>
          <p:cNvSpPr/>
          <p:nvPr/>
        </p:nvSpPr>
        <p:spPr>
          <a:xfrm>
            <a:off x="447317" y="3674349"/>
            <a:ext cx="13574078" cy="825341"/>
          </a:xfrm>
          <a:prstGeom prst="rect">
            <a:avLst/>
          </a:prstGeom>
          <a:noFill/>
          <a:ln/>
        </p:spPr>
        <p:txBody>
          <a:bodyPr wrap="square" lIns="0" tIns="0" rIns="0" bIns="0" rtlCol="0" anchor="t"/>
          <a:lstStyle/>
          <a:p>
            <a:pPr marL="0" indent="0" algn="l">
              <a:lnSpc>
                <a:spcPts val="3200"/>
              </a:lnSpc>
              <a:buNone/>
            </a:pPr>
            <a:r>
              <a:rPr lang="en-US" sz="2550" dirty="0">
                <a:solidFill>
                  <a:srgbClr val="F2F0F4"/>
                </a:solidFill>
                <a:latin typeface="Times New Roman" panose="02020603050405020304" pitchFamily="18" charset="0"/>
                <a:ea typeface="Montserrat" pitchFamily="34" charset="-122"/>
                <a:cs typeface="Times New Roman" panose="02020603050405020304" pitchFamily="18" charset="0"/>
              </a:rPr>
              <a:t>Người mua nghi ngờ, lập tức </a:t>
            </a:r>
            <a:r>
              <a:rPr lang="en-US" sz="2550" b="1" dirty="0">
                <a:solidFill>
                  <a:srgbClr val="F2F0F4"/>
                </a:solidFill>
                <a:latin typeface="Times New Roman" panose="02020603050405020304" pitchFamily="18" charset="0"/>
                <a:ea typeface="Montserrat" pitchFamily="34" charset="-122"/>
                <a:cs typeface="Times New Roman" panose="02020603050405020304" pitchFamily="18" charset="0"/>
              </a:rPr>
              <a:t>mang cân đến trình quan huyện</a:t>
            </a:r>
            <a:r>
              <a:rPr lang="en-US" sz="2550" dirty="0">
                <a:solidFill>
                  <a:srgbClr val="F2F0F4"/>
                </a:solidFill>
                <a:latin typeface="Times New Roman" panose="02020603050405020304" pitchFamily="18" charset="0"/>
                <a:ea typeface="Montserrat" pitchFamily="34" charset="-122"/>
                <a:cs typeface="Times New Roman" panose="02020603050405020304" pitchFamily="18" charset="0"/>
              </a:rPr>
              <a:t>. Quan sai người kiểm tra, </a:t>
            </a:r>
            <a:r>
              <a:rPr lang="en-US" sz="2550" b="1" dirty="0">
                <a:solidFill>
                  <a:srgbClr val="F2F0F4"/>
                </a:solidFill>
                <a:latin typeface="Times New Roman" panose="02020603050405020304" pitchFamily="18" charset="0"/>
                <a:ea typeface="Montserrat" pitchFamily="34" charset="-122"/>
                <a:cs typeface="Times New Roman" panose="02020603050405020304" pitchFamily="18" charset="0"/>
              </a:rPr>
              <a:t>phát hiện trong ống cân có đổ đầy thủy ngân</a:t>
            </a:r>
            <a:r>
              <a:rPr lang="en-US" sz="2550" dirty="0">
                <a:solidFill>
                  <a:srgbClr val="F2F0F4"/>
                </a:solidFill>
                <a:latin typeface="Times New Roman" panose="02020603050405020304" pitchFamily="18" charset="0"/>
                <a:ea typeface="Montserrat" pitchFamily="34" charset="-122"/>
                <a:cs typeface="Times New Roman" panose="02020603050405020304" pitchFamily="18" charset="0"/>
              </a:rPr>
              <a:t>.</a:t>
            </a:r>
            <a:endParaRPr lang="en-US" sz="2550" dirty="0">
              <a:latin typeface="Times New Roman" panose="02020603050405020304" pitchFamily="18" charset="0"/>
              <a:cs typeface="Times New Roman" panose="02020603050405020304" pitchFamily="18" charset="0"/>
            </a:endParaRPr>
          </a:p>
        </p:txBody>
      </p:sp>
      <p:sp>
        <p:nvSpPr>
          <p:cNvPr id="7" name="Text 5"/>
          <p:cNvSpPr/>
          <p:nvPr/>
        </p:nvSpPr>
        <p:spPr>
          <a:xfrm>
            <a:off x="543401" y="4895691"/>
            <a:ext cx="3303151" cy="412671"/>
          </a:xfrm>
          <a:prstGeom prst="rect">
            <a:avLst/>
          </a:prstGeom>
          <a:noFill/>
          <a:ln/>
        </p:spPr>
        <p:txBody>
          <a:bodyPr wrap="none" lIns="0" tIns="0" rIns="0" bIns="0" rtlCol="0" anchor="t"/>
          <a:lstStyle/>
          <a:p>
            <a:pPr marL="0" indent="0" algn="l">
              <a:lnSpc>
                <a:spcPts val="3200"/>
              </a:lnSpc>
              <a:buNone/>
            </a:pPr>
            <a:r>
              <a:rPr lang="en-US" sz="2550" dirty="0">
                <a:solidFill>
                  <a:srgbClr val="F2F0F4"/>
                </a:solidFill>
                <a:latin typeface="Times New Roman" panose="02020603050405020304" pitchFamily="18" charset="0"/>
                <a:ea typeface="Montserrat" pitchFamily="34" charset="-122"/>
                <a:cs typeface="Times New Roman" panose="02020603050405020304" pitchFamily="18" charset="0"/>
              </a:rPr>
              <a:t>Quan đập bàn quát</a:t>
            </a:r>
            <a:r>
              <a:rPr lang="en-US" sz="2550" dirty="0">
                <a:solidFill>
                  <a:srgbClr val="F2F0F4"/>
                </a:solidFill>
                <a:latin typeface="Montserrat" pitchFamily="34" charset="0"/>
                <a:ea typeface="Montserrat" pitchFamily="34" charset="-122"/>
                <a:cs typeface="Montserrat" pitchFamily="34" charset="-120"/>
              </a:rPr>
              <a:t>:</a:t>
            </a:r>
            <a:endParaRPr lang="en-US" sz="2550" dirty="0"/>
          </a:p>
        </p:txBody>
      </p:sp>
      <p:sp>
        <p:nvSpPr>
          <p:cNvPr id="8" name="Text 6"/>
          <p:cNvSpPr/>
          <p:nvPr/>
        </p:nvSpPr>
        <p:spPr>
          <a:xfrm>
            <a:off x="543401" y="5677857"/>
            <a:ext cx="13376077" cy="825341"/>
          </a:xfrm>
          <a:prstGeom prst="rect">
            <a:avLst/>
          </a:prstGeom>
          <a:noFill/>
          <a:ln/>
        </p:spPr>
        <p:txBody>
          <a:bodyPr wrap="square" lIns="0" tIns="0" rIns="0" bIns="0" rtlCol="0" anchor="t"/>
          <a:lstStyle/>
          <a:p>
            <a:pPr marL="0" indent="0" algn="l">
              <a:lnSpc>
                <a:spcPts val="3200"/>
              </a:lnSpc>
              <a:buNone/>
            </a:pPr>
            <a:r>
              <a:rPr lang="en-US" sz="2550" dirty="0">
                <a:solidFill>
                  <a:srgbClr val="F2F0F4"/>
                </a:solidFill>
                <a:latin typeface="Times New Roman" panose="02020603050405020304" pitchFamily="18" charset="0"/>
                <a:ea typeface="Montserrat" pitchFamily="34" charset="-122"/>
                <a:cs typeface="Times New Roman" panose="02020603050405020304" pitchFamily="18" charset="0"/>
              </a:rPr>
              <a:t>– Tên gian thương kia! Ngươi dùng thủy ngân để lừa dân, cướp công sức người khác. Phép nước há để yên sao?</a:t>
            </a:r>
            <a:endParaRPr lang="en-US" sz="2550" dirty="0">
              <a:latin typeface="Times New Roman" panose="02020603050405020304" pitchFamily="18" charset="0"/>
              <a:cs typeface="Times New Roman" panose="02020603050405020304" pitchFamily="18" charset="0"/>
            </a:endParaRPr>
          </a:p>
        </p:txBody>
      </p:sp>
      <p:sp>
        <p:nvSpPr>
          <p:cNvPr id="9" name="Shape 7"/>
          <p:cNvSpPr/>
          <p:nvPr/>
        </p:nvSpPr>
        <p:spPr>
          <a:xfrm>
            <a:off x="528161" y="5827157"/>
            <a:ext cx="15240" cy="1221343"/>
          </a:xfrm>
          <a:prstGeom prst="rect">
            <a:avLst/>
          </a:prstGeom>
          <a:solidFill>
            <a:srgbClr val="481C9E"/>
          </a:solidFill>
          <a:ln/>
        </p:spPr>
      </p:sp>
      <p:sp>
        <p:nvSpPr>
          <p:cNvPr id="10" name="Text 8"/>
          <p:cNvSpPr/>
          <p:nvPr/>
        </p:nvSpPr>
        <p:spPr>
          <a:xfrm>
            <a:off x="447317" y="6785129"/>
            <a:ext cx="12808863" cy="412671"/>
          </a:xfrm>
          <a:prstGeom prst="rect">
            <a:avLst/>
          </a:prstGeom>
          <a:noFill/>
          <a:ln/>
        </p:spPr>
        <p:txBody>
          <a:bodyPr wrap="none" lIns="0" tIns="0" rIns="0" bIns="0" rtlCol="0" anchor="t"/>
          <a:lstStyle/>
          <a:p>
            <a:pPr marL="0" indent="0" algn="l">
              <a:lnSpc>
                <a:spcPts val="3200"/>
              </a:lnSpc>
              <a:buNone/>
            </a:pPr>
            <a:r>
              <a:rPr lang="en-US" sz="2550" dirty="0">
                <a:solidFill>
                  <a:srgbClr val="F2F0F4"/>
                </a:solidFill>
                <a:latin typeface="Times New Roman" panose="02020603050405020304" pitchFamily="18" charset="0"/>
                <a:ea typeface="Montserrat" pitchFamily="34" charset="-122"/>
                <a:cs typeface="Times New Roman" panose="02020603050405020304" pitchFamily="18" charset="0"/>
              </a:rPr>
              <a:t>Phú </a:t>
            </a:r>
            <a:r>
              <a:rPr lang="en-US" sz="2550" b="1" dirty="0">
                <a:solidFill>
                  <a:srgbClr val="F2F0F4"/>
                </a:solidFill>
                <a:latin typeface="Times New Roman" panose="02020603050405020304" pitchFamily="18" charset="0"/>
                <a:ea typeface="Montserrat" pitchFamily="34" charset="-122"/>
                <a:cs typeface="Times New Roman" panose="02020603050405020304" pitchFamily="18" charset="0"/>
              </a:rPr>
              <a:t>mặt cắt không còn giọt máu</a:t>
            </a:r>
            <a:r>
              <a:rPr lang="en-US" sz="2550" dirty="0">
                <a:solidFill>
                  <a:srgbClr val="F2F0F4"/>
                </a:solidFill>
                <a:latin typeface="Times New Roman" panose="02020603050405020304" pitchFamily="18" charset="0"/>
                <a:ea typeface="Montserrat" pitchFamily="34" charset="-122"/>
                <a:cs typeface="Times New Roman" panose="02020603050405020304" pitchFamily="18" charset="0"/>
              </a:rPr>
              <a:t>, quỳ xuống van xin, nhưng tất cả đã muộn.</a:t>
            </a:r>
            <a:endParaRPr lang="en-US" sz="25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528638" y="363498"/>
            <a:ext cx="4560213" cy="569952"/>
          </a:xfrm>
          <a:prstGeom prst="rect">
            <a:avLst/>
          </a:prstGeom>
          <a:noFill/>
          <a:ln/>
        </p:spPr>
        <p:txBody>
          <a:bodyPr wrap="none" lIns="0" tIns="0" rIns="0" bIns="0" rtlCol="0" anchor="t"/>
          <a:lstStyle/>
          <a:p>
            <a:pPr marL="0" indent="0" algn="l">
              <a:lnSpc>
                <a:spcPts val="4450"/>
              </a:lnSpc>
              <a:buNone/>
            </a:pPr>
            <a:r>
              <a:rPr lang="en-US" sz="3550" dirty="0">
                <a:solidFill>
                  <a:srgbClr val="F2F0F4"/>
                </a:solidFill>
                <a:latin typeface="Times New Roman" panose="02020603050405020304" pitchFamily="18" charset="0"/>
                <a:ea typeface="Montserrat" pitchFamily="34" charset="-122"/>
                <a:cs typeface="Times New Roman" panose="02020603050405020304" pitchFamily="18" charset="0"/>
              </a:rPr>
              <a:t>Đoạn 5: Kết cục</a:t>
            </a:r>
            <a:endParaRPr lang="en-US" sz="3550" dirty="0">
              <a:latin typeface="Times New Roman" panose="02020603050405020304" pitchFamily="18" charset="0"/>
              <a:cs typeface="Times New Roman" panose="02020603050405020304" pitchFamily="18" charset="0"/>
            </a:endParaRPr>
          </a:p>
        </p:txBody>
      </p:sp>
      <p:sp>
        <p:nvSpPr>
          <p:cNvPr id="3" name="Text 1"/>
          <p:cNvSpPr/>
          <p:nvPr/>
        </p:nvSpPr>
        <p:spPr>
          <a:xfrm>
            <a:off x="627757" y="1224199"/>
            <a:ext cx="13573125" cy="211455"/>
          </a:xfrm>
          <a:prstGeom prst="rect">
            <a:avLst/>
          </a:prstGeom>
          <a:noFill/>
          <a:ln/>
        </p:spPr>
        <p:txBody>
          <a:bodyPr wrap="none" lIns="0" tIns="0" rIns="0" bIns="0" rtlCol="0" anchor="t"/>
          <a:lstStyle/>
          <a:p>
            <a:pPr marL="0" indent="0" algn="l">
              <a:lnSpc>
                <a:spcPts val="1650"/>
              </a:lnSpc>
              <a:buNone/>
            </a:pPr>
            <a:r>
              <a:rPr lang="en-US" dirty="0">
                <a:solidFill>
                  <a:srgbClr val="DCD7E5"/>
                </a:solidFill>
                <a:latin typeface="Times New Roman" panose="02020603050405020304" pitchFamily="18" charset="0"/>
                <a:ea typeface="Heebo Light" pitchFamily="34" charset="-122"/>
                <a:cs typeface="Times New Roman" panose="02020603050405020304" pitchFamily="18" charset="0"/>
              </a:rPr>
              <a:t>Quan truyền lệnh </a:t>
            </a:r>
            <a:r>
              <a:rPr lang="en-US" b="1" dirty="0">
                <a:solidFill>
                  <a:srgbClr val="481C9E"/>
                </a:solidFill>
                <a:latin typeface="Times New Roman" panose="02020603050405020304" pitchFamily="18" charset="0"/>
                <a:ea typeface="Heebo Light" pitchFamily="34" charset="-122"/>
                <a:cs typeface="Times New Roman" panose="02020603050405020304" pitchFamily="18" charset="0"/>
              </a:rPr>
              <a:t>tịch thu toàn bộ tài sản</a:t>
            </a:r>
            <a:r>
              <a:rPr lang="en-US" dirty="0">
                <a:solidFill>
                  <a:srgbClr val="DCD7E5"/>
                </a:solidFill>
                <a:latin typeface="Times New Roman" panose="02020603050405020304" pitchFamily="18" charset="0"/>
                <a:ea typeface="Heebo Light" pitchFamily="34" charset="-122"/>
                <a:cs typeface="Times New Roman" panose="02020603050405020304" pitchFamily="18" charset="0"/>
              </a:rPr>
              <a:t>, sung vào công quỹ và </a:t>
            </a:r>
            <a:r>
              <a:rPr lang="en-US" b="1" dirty="0">
                <a:solidFill>
                  <a:srgbClr val="DCD7E5"/>
                </a:solidFill>
                <a:latin typeface="Times New Roman" panose="02020603050405020304" pitchFamily="18" charset="0"/>
                <a:ea typeface="Heebo Light" pitchFamily="34" charset="-122"/>
                <a:cs typeface="Times New Roman" panose="02020603050405020304" pitchFamily="18" charset="0"/>
              </a:rPr>
              <a:t>bắt Phú giam lại để xét xử</a:t>
            </a:r>
            <a:r>
              <a:rPr lang="en-US" dirty="0">
                <a:solidFill>
                  <a:srgbClr val="DCD7E5"/>
                </a:solidFill>
                <a:latin typeface="Times New Roman" panose="02020603050405020304" pitchFamily="18" charset="0"/>
                <a:ea typeface="Heebo Light" pitchFamily="34" charset="-122"/>
                <a:cs typeface="Times New Roman" panose="02020603050405020304" pitchFamily="18" charset="0"/>
              </a:rPr>
              <a:t>. Chị Thương được gọi lên tra hỏi. Chị </a:t>
            </a:r>
            <a:r>
              <a:rPr lang="en-US" b="1" dirty="0">
                <a:solidFill>
                  <a:srgbClr val="DCD7E5"/>
                </a:solidFill>
                <a:latin typeface="Times New Roman" panose="02020603050405020304" pitchFamily="18" charset="0"/>
                <a:ea typeface="Heebo Light" pitchFamily="34" charset="-122"/>
                <a:cs typeface="Times New Roman" panose="02020603050405020304" pitchFamily="18" charset="0"/>
              </a:rPr>
              <a:t>khóc nức nở</a:t>
            </a:r>
            <a:r>
              <a:rPr lang="en-US" dirty="0">
                <a:solidFill>
                  <a:srgbClr val="DCD7E5"/>
                </a:solidFill>
                <a:latin typeface="Times New Roman" panose="02020603050405020304" pitchFamily="18" charset="0"/>
                <a:ea typeface="Heebo Light" pitchFamily="34" charset="-122"/>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Text 2"/>
          <p:cNvSpPr/>
          <p:nvPr/>
        </p:nvSpPr>
        <p:spPr>
          <a:xfrm>
            <a:off x="726877" y="1756053"/>
            <a:ext cx="13374886" cy="825817"/>
          </a:xfrm>
          <a:prstGeom prst="rect">
            <a:avLst/>
          </a:prstGeom>
          <a:noFill/>
          <a:ln/>
        </p:spPr>
        <p:txBody>
          <a:bodyPr wrap="square" lIns="0" tIns="0" rIns="0" bIns="0" rtlCol="0" anchor="t"/>
          <a:lstStyle/>
          <a:p>
            <a:pPr marL="0" indent="0" algn="l">
              <a:lnSpc>
                <a:spcPts val="3250"/>
              </a:lnSpc>
              <a:buNone/>
            </a:pPr>
            <a:r>
              <a:rPr lang="en-US" sz="2600" dirty="0">
                <a:solidFill>
                  <a:srgbClr val="F2F0F4"/>
                </a:solidFill>
                <a:latin typeface="Montserrat" pitchFamily="34" charset="0"/>
                <a:ea typeface="Montserrat" pitchFamily="34" charset="-122"/>
                <a:cs typeface="Montserrat" pitchFamily="34" charset="-120"/>
              </a:rPr>
              <a:t>– Bẩm quan, thiếp đã khuyên can chồng nhiều lần, nhưng chồng thiếp không nghe. Thiếp chẳng biết gì về cái cân ấy cả.</a:t>
            </a:r>
            <a:endParaRPr lang="en-US" sz="2600" dirty="0"/>
          </a:p>
        </p:txBody>
      </p:sp>
      <p:sp>
        <p:nvSpPr>
          <p:cNvPr id="5" name="Shape 3"/>
          <p:cNvSpPr/>
          <p:nvPr/>
        </p:nvSpPr>
        <p:spPr>
          <a:xfrm>
            <a:off x="528638" y="1557814"/>
            <a:ext cx="15240" cy="1222296"/>
          </a:xfrm>
          <a:prstGeom prst="rect">
            <a:avLst/>
          </a:prstGeom>
          <a:solidFill>
            <a:srgbClr val="481C9E"/>
          </a:solidFill>
          <a:ln/>
        </p:spPr>
      </p:sp>
      <p:sp>
        <p:nvSpPr>
          <p:cNvPr id="6" name="Text 4"/>
          <p:cNvSpPr/>
          <p:nvPr/>
        </p:nvSpPr>
        <p:spPr>
          <a:xfrm>
            <a:off x="528638" y="2978348"/>
            <a:ext cx="10248543" cy="412909"/>
          </a:xfrm>
          <a:prstGeom prst="rect">
            <a:avLst/>
          </a:prstGeom>
          <a:noFill/>
          <a:ln/>
        </p:spPr>
        <p:txBody>
          <a:bodyPr wrap="none" lIns="0" tIns="0" rIns="0" bIns="0" rtlCol="0" anchor="t"/>
          <a:lstStyle/>
          <a:p>
            <a:pPr marL="0" indent="0" algn="l">
              <a:lnSpc>
                <a:spcPts val="3250"/>
              </a:lnSpc>
              <a:buNone/>
            </a:pPr>
            <a:r>
              <a:rPr lang="en-US" sz="2600" dirty="0">
                <a:solidFill>
                  <a:srgbClr val="F2F0F4"/>
                </a:solidFill>
                <a:latin typeface="Montserrat" pitchFamily="34" charset="0"/>
                <a:ea typeface="Montserrat" pitchFamily="34" charset="-122"/>
                <a:cs typeface="Montserrat" pitchFamily="34" charset="-120"/>
              </a:rPr>
              <a:t>Thấy chị hiền lành, thành khẩn, quan </a:t>
            </a:r>
            <a:r>
              <a:rPr lang="en-US" sz="2600" b="1" dirty="0">
                <a:solidFill>
                  <a:srgbClr val="F2F0F4"/>
                </a:solidFill>
                <a:latin typeface="Montserrat" pitchFamily="34" charset="0"/>
                <a:ea typeface="Montserrat" pitchFamily="34" charset="-122"/>
                <a:cs typeface="Montserrat" pitchFamily="34" charset="-120"/>
              </a:rPr>
              <a:t>tha cho chị về</a:t>
            </a:r>
            <a:r>
              <a:rPr lang="en-US" sz="2600" dirty="0">
                <a:solidFill>
                  <a:srgbClr val="F2F0F4"/>
                </a:solidFill>
                <a:latin typeface="Montserrat" pitchFamily="34" charset="0"/>
                <a:ea typeface="Montserrat" pitchFamily="34" charset="-122"/>
                <a:cs typeface="Montserrat" pitchFamily="34" charset="-120"/>
              </a:rPr>
              <a:t>, chỉ nhắc:</a:t>
            </a:r>
            <a:endParaRPr lang="en-US" sz="2600" dirty="0"/>
          </a:p>
        </p:txBody>
      </p:sp>
      <p:sp>
        <p:nvSpPr>
          <p:cNvPr id="7" name="Text 5"/>
          <p:cNvSpPr/>
          <p:nvPr/>
        </p:nvSpPr>
        <p:spPr>
          <a:xfrm>
            <a:off x="726877" y="3787735"/>
            <a:ext cx="13374886" cy="825817"/>
          </a:xfrm>
          <a:prstGeom prst="rect">
            <a:avLst/>
          </a:prstGeom>
          <a:noFill/>
          <a:ln/>
        </p:spPr>
        <p:txBody>
          <a:bodyPr wrap="square" lIns="0" tIns="0" rIns="0" bIns="0" rtlCol="0" anchor="t"/>
          <a:lstStyle/>
          <a:p>
            <a:pPr marL="0" indent="0" algn="l">
              <a:lnSpc>
                <a:spcPts val="3250"/>
              </a:lnSpc>
              <a:buNone/>
            </a:pPr>
            <a:r>
              <a:rPr lang="en-US" sz="2600" dirty="0">
                <a:solidFill>
                  <a:srgbClr val="F2F0F4"/>
                </a:solidFill>
                <a:latin typeface="Montserrat" pitchFamily="34" charset="0"/>
                <a:ea typeface="Montserrat" pitchFamily="34" charset="-122"/>
                <a:cs typeface="Montserrat" pitchFamily="34" charset="-120"/>
              </a:rPr>
              <a:t>– Người lương thiện mà không dám ngăn điều xấu cũng phải gánh khổ. Hãy nhớ mà răn dạy con cháu sau này.</a:t>
            </a:r>
            <a:endParaRPr lang="en-US" sz="2600" dirty="0"/>
          </a:p>
        </p:txBody>
      </p:sp>
      <p:sp>
        <p:nvSpPr>
          <p:cNvPr id="8" name="Shape 6"/>
          <p:cNvSpPr/>
          <p:nvPr/>
        </p:nvSpPr>
        <p:spPr>
          <a:xfrm>
            <a:off x="528638" y="3589496"/>
            <a:ext cx="15240" cy="1222296"/>
          </a:xfrm>
          <a:prstGeom prst="rect">
            <a:avLst/>
          </a:prstGeom>
          <a:solidFill>
            <a:srgbClr val="481C9E"/>
          </a:solidFill>
          <a:ln/>
        </p:spPr>
      </p:sp>
      <p:sp>
        <p:nvSpPr>
          <p:cNvPr id="9" name="Text 7"/>
          <p:cNvSpPr/>
          <p:nvPr/>
        </p:nvSpPr>
        <p:spPr>
          <a:xfrm>
            <a:off x="528638" y="5010031"/>
            <a:ext cx="13573125" cy="825817"/>
          </a:xfrm>
          <a:prstGeom prst="rect">
            <a:avLst/>
          </a:prstGeom>
          <a:noFill/>
          <a:ln/>
        </p:spPr>
        <p:txBody>
          <a:bodyPr wrap="square" lIns="0" tIns="0" rIns="0" bIns="0" rtlCol="0" anchor="t"/>
          <a:lstStyle/>
          <a:p>
            <a:pPr marL="0" indent="0" algn="l">
              <a:lnSpc>
                <a:spcPts val="3250"/>
              </a:lnSpc>
              <a:buNone/>
            </a:pPr>
            <a:r>
              <a:rPr lang="en-US" sz="2600" dirty="0">
                <a:solidFill>
                  <a:srgbClr val="F2F0F4"/>
                </a:solidFill>
                <a:latin typeface="Times New Roman" panose="02020603050405020304" pitchFamily="18" charset="0"/>
                <a:ea typeface="Montserrat" pitchFamily="34" charset="-122"/>
                <a:cs typeface="Times New Roman" panose="02020603050405020304" pitchFamily="18" charset="0"/>
              </a:rPr>
              <a:t>Phú sau đó </a:t>
            </a:r>
            <a:r>
              <a:rPr lang="en-US" sz="2600" b="1" dirty="0">
                <a:solidFill>
                  <a:srgbClr val="F2F0F4"/>
                </a:solidFill>
                <a:latin typeface="Times New Roman" panose="02020603050405020304" pitchFamily="18" charset="0"/>
                <a:ea typeface="Montserrat" pitchFamily="34" charset="-122"/>
                <a:cs typeface="Times New Roman" panose="02020603050405020304" pitchFamily="18" charset="0"/>
              </a:rPr>
              <a:t>bị phạt nặng và đuổi khỏi làng</a:t>
            </a:r>
            <a:r>
              <a:rPr lang="en-US" sz="2600" dirty="0">
                <a:solidFill>
                  <a:srgbClr val="F2F0F4"/>
                </a:solidFill>
                <a:latin typeface="Times New Roman" panose="02020603050405020304" pitchFamily="18" charset="0"/>
                <a:ea typeface="Montserrat" pitchFamily="34" charset="-122"/>
                <a:cs typeface="Times New Roman" panose="02020603050405020304" pitchFamily="18" charset="0"/>
              </a:rPr>
              <a:t>. Mọi người đều </a:t>
            </a:r>
            <a:r>
              <a:rPr lang="en-US" sz="2600" b="1" dirty="0">
                <a:solidFill>
                  <a:srgbClr val="F2F0F4"/>
                </a:solidFill>
                <a:latin typeface="Times New Roman" panose="02020603050405020304" pitchFamily="18" charset="0"/>
                <a:ea typeface="Montserrat" pitchFamily="34" charset="-122"/>
                <a:cs typeface="Times New Roman" panose="02020603050405020304" pitchFamily="18" charset="0"/>
              </a:rPr>
              <a:t>lắc đầu thương hại</a:t>
            </a:r>
            <a:r>
              <a:rPr lang="en-US" sz="2600" dirty="0">
                <a:solidFill>
                  <a:srgbClr val="F2F0F4"/>
                </a:solidFill>
                <a:latin typeface="Times New Roman" panose="02020603050405020304" pitchFamily="18" charset="0"/>
                <a:ea typeface="Montserrat" pitchFamily="34" charset="-122"/>
                <a:cs typeface="Times New Roman" panose="02020603050405020304" pitchFamily="18" charset="0"/>
              </a:rPr>
              <a:t>, bảo nhau rằng:</a:t>
            </a:r>
            <a:endParaRPr lang="en-US" sz="2600" dirty="0">
              <a:latin typeface="Times New Roman" panose="02020603050405020304" pitchFamily="18" charset="0"/>
              <a:cs typeface="Times New Roman" panose="02020603050405020304" pitchFamily="18" charset="0"/>
            </a:endParaRPr>
          </a:p>
        </p:txBody>
      </p:sp>
      <p:sp>
        <p:nvSpPr>
          <p:cNvPr id="10" name="Text 8"/>
          <p:cNvSpPr/>
          <p:nvPr/>
        </p:nvSpPr>
        <p:spPr>
          <a:xfrm>
            <a:off x="627757" y="5786904"/>
            <a:ext cx="7586663" cy="412909"/>
          </a:xfrm>
          <a:prstGeom prst="rect">
            <a:avLst/>
          </a:prstGeom>
          <a:noFill/>
          <a:ln/>
        </p:spPr>
        <p:txBody>
          <a:bodyPr wrap="none" lIns="0" tIns="0" rIns="0" bIns="0" rtlCol="0" anchor="t"/>
          <a:lstStyle/>
          <a:p>
            <a:pPr marL="0" indent="0" algn="l">
              <a:lnSpc>
                <a:spcPts val="3250"/>
              </a:lnSpc>
              <a:buNone/>
            </a:pPr>
            <a:r>
              <a:rPr lang="en-US" sz="2600" dirty="0">
                <a:solidFill>
                  <a:srgbClr val="F2F0F4"/>
                </a:solidFill>
                <a:latin typeface="Times New Roman" panose="02020603050405020304" pitchFamily="18" charset="0"/>
                <a:ea typeface="Montserrat" pitchFamily="34" charset="-122"/>
                <a:cs typeface="Times New Roman" panose="02020603050405020304" pitchFamily="18" charset="0"/>
              </a:rPr>
              <a:t>"Tham thì thâm, của gian chẳng bao giờ bền!"</a:t>
            </a:r>
            <a:endParaRPr lang="en-US" sz="2600" dirty="0">
              <a:latin typeface="Times New Roman" panose="02020603050405020304" pitchFamily="18" charset="0"/>
              <a:cs typeface="Times New Roman" panose="02020603050405020304" pitchFamily="18" charset="0"/>
            </a:endParaRPr>
          </a:p>
        </p:txBody>
      </p:sp>
      <p:sp>
        <p:nvSpPr>
          <p:cNvPr id="11" name="Shape 9"/>
          <p:cNvSpPr/>
          <p:nvPr/>
        </p:nvSpPr>
        <p:spPr>
          <a:xfrm>
            <a:off x="528638" y="6034088"/>
            <a:ext cx="15240" cy="809387"/>
          </a:xfrm>
          <a:prstGeom prst="rect">
            <a:avLst/>
          </a:prstGeom>
          <a:solidFill>
            <a:srgbClr val="481C9E"/>
          </a:solidFill>
          <a:ln/>
        </p:spPr>
      </p:sp>
      <p:sp>
        <p:nvSpPr>
          <p:cNvPr id="12" name="Text 10"/>
          <p:cNvSpPr/>
          <p:nvPr/>
        </p:nvSpPr>
        <p:spPr>
          <a:xfrm>
            <a:off x="444759" y="6466752"/>
            <a:ext cx="13573125" cy="825817"/>
          </a:xfrm>
          <a:prstGeom prst="rect">
            <a:avLst/>
          </a:prstGeom>
          <a:noFill/>
          <a:ln/>
        </p:spPr>
        <p:txBody>
          <a:bodyPr wrap="square" lIns="0" tIns="0" rIns="0" bIns="0" rtlCol="0" anchor="t"/>
          <a:lstStyle/>
          <a:p>
            <a:pPr marL="0" indent="0" algn="l">
              <a:lnSpc>
                <a:spcPts val="3250"/>
              </a:lnSpc>
              <a:buNone/>
            </a:pPr>
            <a:r>
              <a:rPr lang="en-US" sz="2600" dirty="0">
                <a:solidFill>
                  <a:srgbClr val="F2F0F4"/>
                </a:solidFill>
                <a:latin typeface="Times New Roman" panose="02020603050405020304" pitchFamily="18" charset="0"/>
                <a:ea typeface="Montserrat" pitchFamily="34" charset="-122"/>
                <a:cs typeface="Times New Roman" panose="02020603050405020304" pitchFamily="18" charset="0"/>
              </a:rPr>
              <a:t>Từ đó, dân trong vùng ai ai cũng </a:t>
            </a:r>
            <a:r>
              <a:rPr lang="en-US" sz="2600" b="1" dirty="0">
                <a:solidFill>
                  <a:srgbClr val="F2F0F4"/>
                </a:solidFill>
                <a:latin typeface="Times New Roman" panose="02020603050405020304" pitchFamily="18" charset="0"/>
                <a:ea typeface="Montserrat" pitchFamily="34" charset="-122"/>
                <a:cs typeface="Times New Roman" panose="02020603050405020304" pitchFamily="18" charset="0"/>
              </a:rPr>
              <a:t>tránh xa những việc gian dối</a:t>
            </a:r>
            <a:r>
              <a:rPr lang="en-US" sz="2600" dirty="0">
                <a:solidFill>
                  <a:srgbClr val="F2F0F4"/>
                </a:solidFill>
                <a:latin typeface="Times New Roman" panose="02020603050405020304" pitchFamily="18" charset="0"/>
                <a:ea typeface="Montserrat" pitchFamily="34" charset="-122"/>
                <a:cs typeface="Times New Roman" panose="02020603050405020304" pitchFamily="18" charset="0"/>
              </a:rPr>
              <a:t>, coi câu chuyện "</a:t>
            </a:r>
            <a:r>
              <a:rPr lang="en-US" sz="2600" b="1" dirty="0">
                <a:solidFill>
                  <a:srgbClr val="F2F0F4"/>
                </a:solidFill>
                <a:latin typeface="Times New Roman" panose="02020603050405020304" pitchFamily="18" charset="0"/>
                <a:ea typeface="Montserrat" pitchFamily="34" charset="-122"/>
                <a:cs typeface="Times New Roman" panose="02020603050405020304" pitchFamily="18" charset="0"/>
              </a:rPr>
              <a:t>Cái cân Thủy Ngân</a:t>
            </a:r>
            <a:r>
              <a:rPr lang="en-US" sz="2600" dirty="0">
                <a:solidFill>
                  <a:srgbClr val="F2F0F4"/>
                </a:solidFill>
                <a:latin typeface="Times New Roman" panose="02020603050405020304" pitchFamily="18" charset="0"/>
                <a:ea typeface="Montserrat" pitchFamily="34" charset="-122"/>
                <a:cs typeface="Times New Roman" panose="02020603050405020304" pitchFamily="18" charset="0"/>
              </a:rPr>
              <a:t>" là </a:t>
            </a:r>
            <a:r>
              <a:rPr lang="en-US" sz="2600" b="1" dirty="0">
                <a:solidFill>
                  <a:srgbClr val="F2F0F4"/>
                </a:solidFill>
                <a:latin typeface="Times New Roman" panose="02020603050405020304" pitchFamily="18" charset="0"/>
                <a:ea typeface="Montserrat" pitchFamily="34" charset="-122"/>
                <a:cs typeface="Times New Roman" panose="02020603050405020304" pitchFamily="18" charset="0"/>
              </a:rPr>
              <a:t>bài học đắt giá về lòng trung thực và lương thiện</a:t>
            </a:r>
            <a:r>
              <a:rPr lang="en-US" sz="2600" dirty="0">
                <a:solidFill>
                  <a:srgbClr val="F2F0F4"/>
                </a:solidFill>
                <a:latin typeface="Times New Roman" panose="02020603050405020304" pitchFamily="18" charset="0"/>
                <a:ea typeface="Montserrat" pitchFamily="34" charset="-122"/>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707112"/>
            <a:ext cx="8858488" cy="871061"/>
          </a:xfrm>
          <a:prstGeom prst="rect">
            <a:avLst/>
          </a:prstGeom>
          <a:noFill/>
          <a:ln/>
        </p:spPr>
        <p:txBody>
          <a:bodyPr wrap="none" lIns="0" tIns="0" rIns="0" bIns="0" rtlCol="0" anchor="t"/>
          <a:lstStyle/>
          <a:p>
            <a:pPr marL="0" indent="0" algn="l">
              <a:lnSpc>
                <a:spcPts val="6700"/>
              </a:lnSpc>
              <a:buNone/>
            </a:pPr>
            <a:r>
              <a:rPr lang="en-US" sz="5350" dirty="0">
                <a:solidFill>
                  <a:srgbClr val="000000"/>
                </a:solidFill>
                <a:latin typeface="Montserrat" pitchFamily="34" charset="0"/>
                <a:ea typeface="Montserrat" pitchFamily="34" charset="-122"/>
                <a:cs typeface="Montserrat" pitchFamily="34" charset="-120"/>
              </a:rPr>
              <a:t>🌟</a:t>
            </a:r>
            <a:r>
              <a:rPr lang="en-US" sz="5350" dirty="0">
                <a:solidFill>
                  <a:srgbClr val="F2F0F4"/>
                </a:solidFill>
                <a:latin typeface="Montserrat" pitchFamily="34" charset="0"/>
                <a:ea typeface="Montserrat" pitchFamily="34" charset="-122"/>
                <a:cs typeface="Montserrat" pitchFamily="34" charset="-120"/>
              </a:rPr>
              <a:t> </a:t>
            </a:r>
            <a:r>
              <a:rPr lang="en-US" sz="5350" dirty="0">
                <a:solidFill>
                  <a:srgbClr val="F2F0F4"/>
                </a:solidFill>
                <a:latin typeface="Times New Roman" panose="02020603050405020304" pitchFamily="18" charset="0"/>
                <a:ea typeface="Montserrat" pitchFamily="34" charset="-122"/>
                <a:cs typeface="Times New Roman" panose="02020603050405020304" pitchFamily="18" charset="0"/>
              </a:rPr>
              <a:t>Ý NGHĨA CÂU CHUYỆN</a:t>
            </a:r>
            <a:endParaRPr lang="en-US" sz="5350" dirty="0">
              <a:latin typeface="Times New Roman" panose="02020603050405020304" pitchFamily="18" charset="0"/>
              <a:cs typeface="Times New Roman" panose="02020603050405020304" pitchFamily="18" charset="0"/>
            </a:endParaRPr>
          </a:p>
        </p:txBody>
      </p:sp>
      <p:sp>
        <p:nvSpPr>
          <p:cNvPr id="3" name="Shape 1"/>
          <p:cNvSpPr/>
          <p:nvPr/>
        </p:nvSpPr>
        <p:spPr>
          <a:xfrm>
            <a:off x="793790" y="1975009"/>
            <a:ext cx="6422231" cy="2404110"/>
          </a:xfrm>
          <a:prstGeom prst="roundRect">
            <a:avLst>
              <a:gd name="adj" fmla="val 3467"/>
            </a:avLst>
          </a:prstGeom>
          <a:solidFill>
            <a:srgbClr val="31136C"/>
          </a:solidFill>
          <a:ln w="7620">
            <a:solidFill>
              <a:srgbClr val="4A2C85"/>
            </a:solidFill>
            <a:prstDash val="solid"/>
          </a:ln>
        </p:spPr>
      </p:sp>
      <p:sp>
        <p:nvSpPr>
          <p:cNvPr id="4" name="Text 2"/>
          <p:cNvSpPr/>
          <p:nvPr/>
        </p:nvSpPr>
        <p:spPr>
          <a:xfrm>
            <a:off x="999768" y="2180987"/>
            <a:ext cx="6010275" cy="1992154"/>
          </a:xfrm>
          <a:prstGeom prst="rect">
            <a:avLst/>
          </a:prstGeom>
          <a:noFill/>
          <a:ln/>
        </p:spPr>
        <p:txBody>
          <a:bodyPr wrap="square" lIns="0" tIns="0" rIns="0" bIns="0" rtlCol="0" anchor="t"/>
          <a:lstStyle/>
          <a:p>
            <a:pPr marL="0" indent="0" algn="l">
              <a:lnSpc>
                <a:spcPts val="3900"/>
              </a:lnSpc>
              <a:buNone/>
            </a:pPr>
            <a:r>
              <a:rPr lang="en-US" sz="3100" dirty="0">
                <a:solidFill>
                  <a:srgbClr val="000000"/>
                </a:solidFill>
                <a:latin typeface="Times New Roman" panose="02020603050405020304" pitchFamily="18" charset="0"/>
                <a:ea typeface="Montserrat" pitchFamily="34" charset="-122"/>
                <a:cs typeface="Times New Roman" panose="02020603050405020304" pitchFamily="18" charset="0"/>
              </a:rPr>
              <a:t>👉</a:t>
            </a:r>
            <a:r>
              <a:rPr lang="en-US" sz="3100" dirty="0">
                <a:solidFill>
                  <a:srgbClr val="DCD7E5"/>
                </a:solidFill>
                <a:latin typeface="Times New Roman" panose="02020603050405020304" pitchFamily="18" charset="0"/>
                <a:ea typeface="Montserrat" pitchFamily="34" charset="-122"/>
                <a:cs typeface="Times New Roman" panose="02020603050405020304" pitchFamily="18" charset="0"/>
              </a:rPr>
              <a:t> Làm người phải </a:t>
            </a:r>
            <a:r>
              <a:rPr lang="en-US" sz="3100" b="1" dirty="0">
                <a:solidFill>
                  <a:srgbClr val="481C9E"/>
                </a:solidFill>
                <a:latin typeface="Times New Roman" panose="02020603050405020304" pitchFamily="18" charset="0"/>
                <a:ea typeface="Montserrat" pitchFamily="34" charset="-122"/>
                <a:cs typeface="Times New Roman" panose="02020603050405020304" pitchFamily="18" charset="0"/>
              </a:rPr>
              <a:t>trung thực, ngay thẳng</a:t>
            </a:r>
            <a:r>
              <a:rPr lang="en-US" sz="3100" dirty="0">
                <a:solidFill>
                  <a:srgbClr val="DCD7E5"/>
                </a:solidFill>
                <a:latin typeface="Times New Roman" panose="02020603050405020304" pitchFamily="18" charset="0"/>
                <a:ea typeface="Montserrat" pitchFamily="34" charset="-122"/>
                <a:cs typeface="Times New Roman" panose="02020603050405020304" pitchFamily="18" charset="0"/>
              </a:rPr>
              <a:t>, không được vì lòng tham mà lừa lọc người khác.</a:t>
            </a:r>
            <a:endParaRPr lang="en-US" sz="3100" dirty="0">
              <a:latin typeface="Times New Roman" panose="02020603050405020304" pitchFamily="18" charset="0"/>
              <a:cs typeface="Times New Roman" panose="02020603050405020304" pitchFamily="18" charset="0"/>
            </a:endParaRPr>
          </a:p>
        </p:txBody>
      </p:sp>
      <p:sp>
        <p:nvSpPr>
          <p:cNvPr id="5" name="Shape 3"/>
          <p:cNvSpPr/>
          <p:nvPr/>
        </p:nvSpPr>
        <p:spPr>
          <a:xfrm>
            <a:off x="7414379" y="1975009"/>
            <a:ext cx="6422231" cy="2404110"/>
          </a:xfrm>
          <a:prstGeom prst="roundRect">
            <a:avLst>
              <a:gd name="adj" fmla="val 3467"/>
            </a:avLst>
          </a:prstGeom>
          <a:solidFill>
            <a:srgbClr val="31136C"/>
          </a:solidFill>
          <a:ln w="7620">
            <a:solidFill>
              <a:srgbClr val="4A2C85"/>
            </a:solidFill>
            <a:prstDash val="solid"/>
          </a:ln>
        </p:spPr>
      </p:sp>
      <p:sp>
        <p:nvSpPr>
          <p:cNvPr id="6" name="Text 4"/>
          <p:cNvSpPr/>
          <p:nvPr/>
        </p:nvSpPr>
        <p:spPr>
          <a:xfrm>
            <a:off x="7620357" y="2180987"/>
            <a:ext cx="6010275" cy="1496020"/>
          </a:xfrm>
          <a:prstGeom prst="rect">
            <a:avLst/>
          </a:prstGeom>
          <a:noFill/>
          <a:ln/>
        </p:spPr>
        <p:txBody>
          <a:bodyPr wrap="square" lIns="0" tIns="0" rIns="0" bIns="0" rtlCol="0" anchor="t"/>
          <a:lstStyle/>
          <a:p>
            <a:pPr marL="0" indent="0" algn="l">
              <a:lnSpc>
                <a:spcPts val="3900"/>
              </a:lnSpc>
              <a:buNone/>
            </a:pPr>
            <a:r>
              <a:rPr lang="en-US" sz="3100" dirty="0">
                <a:solidFill>
                  <a:srgbClr val="000000"/>
                </a:solidFill>
                <a:latin typeface="Times New Roman" panose="02020603050405020304" pitchFamily="18" charset="0"/>
                <a:ea typeface="Montserrat" pitchFamily="34" charset="-122"/>
                <a:cs typeface="Times New Roman" panose="02020603050405020304" pitchFamily="18" charset="0"/>
              </a:rPr>
              <a:t>👉</a:t>
            </a:r>
            <a:r>
              <a:rPr lang="en-US" sz="3100" dirty="0">
                <a:solidFill>
                  <a:srgbClr val="DCD7E5"/>
                </a:solidFill>
                <a:latin typeface="Times New Roman" panose="02020603050405020304" pitchFamily="18" charset="0"/>
                <a:ea typeface="Montserrat" pitchFamily="34" charset="-122"/>
                <a:cs typeface="Times New Roman" panose="02020603050405020304" pitchFamily="18" charset="0"/>
              </a:rPr>
              <a:t> Của cải có được bằng gian dối thì sớm muộn cũng </a:t>
            </a:r>
            <a:r>
              <a:rPr lang="en-US" sz="3100" b="1" dirty="0">
                <a:solidFill>
                  <a:srgbClr val="481C9E"/>
                </a:solidFill>
                <a:latin typeface="Times New Roman" panose="02020603050405020304" pitchFamily="18" charset="0"/>
                <a:ea typeface="Montserrat" pitchFamily="34" charset="-122"/>
                <a:cs typeface="Times New Roman" panose="02020603050405020304" pitchFamily="18" charset="0"/>
              </a:rPr>
              <a:t>tan biến</a:t>
            </a:r>
            <a:r>
              <a:rPr lang="en-US" sz="3100" dirty="0">
                <a:solidFill>
                  <a:srgbClr val="DCD7E5"/>
                </a:solidFill>
                <a:latin typeface="Times New Roman" panose="02020603050405020304" pitchFamily="18" charset="0"/>
                <a:ea typeface="Montserrat" pitchFamily="34" charset="-122"/>
                <a:cs typeface="Times New Roman" panose="02020603050405020304" pitchFamily="18" charset="0"/>
              </a:rPr>
              <a:t>.</a:t>
            </a:r>
            <a:endParaRPr lang="en-US" sz="3100" dirty="0">
              <a:latin typeface="Times New Roman" panose="02020603050405020304" pitchFamily="18" charset="0"/>
              <a:cs typeface="Times New Roman" panose="02020603050405020304" pitchFamily="18" charset="0"/>
            </a:endParaRPr>
          </a:p>
        </p:txBody>
      </p:sp>
      <p:sp>
        <p:nvSpPr>
          <p:cNvPr id="7" name="Shape 5"/>
          <p:cNvSpPr/>
          <p:nvPr/>
        </p:nvSpPr>
        <p:spPr>
          <a:xfrm>
            <a:off x="793790" y="4577477"/>
            <a:ext cx="6422231" cy="2404110"/>
          </a:xfrm>
          <a:prstGeom prst="roundRect">
            <a:avLst>
              <a:gd name="adj" fmla="val 3467"/>
            </a:avLst>
          </a:prstGeom>
          <a:solidFill>
            <a:srgbClr val="31136C"/>
          </a:solidFill>
          <a:ln w="7620">
            <a:solidFill>
              <a:srgbClr val="4A2C85"/>
            </a:solidFill>
            <a:prstDash val="solid"/>
          </a:ln>
        </p:spPr>
      </p:sp>
      <p:sp>
        <p:nvSpPr>
          <p:cNvPr id="8" name="Text 6"/>
          <p:cNvSpPr/>
          <p:nvPr/>
        </p:nvSpPr>
        <p:spPr>
          <a:xfrm>
            <a:off x="999768" y="4783455"/>
            <a:ext cx="6010275" cy="1992154"/>
          </a:xfrm>
          <a:prstGeom prst="rect">
            <a:avLst/>
          </a:prstGeom>
          <a:noFill/>
          <a:ln/>
        </p:spPr>
        <p:txBody>
          <a:bodyPr wrap="square" lIns="0" tIns="0" rIns="0" bIns="0" rtlCol="0" anchor="t"/>
          <a:lstStyle/>
          <a:p>
            <a:pPr marL="0" indent="0" algn="l">
              <a:lnSpc>
                <a:spcPts val="3900"/>
              </a:lnSpc>
              <a:buNone/>
            </a:pPr>
            <a:r>
              <a:rPr lang="en-US" sz="3100" dirty="0">
                <a:solidFill>
                  <a:srgbClr val="000000"/>
                </a:solidFill>
                <a:latin typeface="Times New Roman" panose="02020603050405020304" pitchFamily="18" charset="0"/>
                <a:ea typeface="Montserrat" pitchFamily="34" charset="-122"/>
                <a:cs typeface="Times New Roman" panose="02020603050405020304" pitchFamily="18" charset="0"/>
              </a:rPr>
              <a:t>👉</a:t>
            </a:r>
            <a:r>
              <a:rPr lang="en-US" sz="3100" dirty="0">
                <a:solidFill>
                  <a:srgbClr val="DCD7E5"/>
                </a:solidFill>
                <a:latin typeface="Times New Roman" panose="02020603050405020304" pitchFamily="18" charset="0"/>
                <a:ea typeface="Montserrat" pitchFamily="34" charset="-122"/>
                <a:cs typeface="Times New Roman" panose="02020603050405020304" pitchFamily="18" charset="0"/>
              </a:rPr>
              <a:t> Người lương thiện có thể nghèo trước mắt, nhưng sẽ </a:t>
            </a:r>
            <a:r>
              <a:rPr lang="en-US" sz="3100" b="1" dirty="0">
                <a:solidFill>
                  <a:srgbClr val="481C9E"/>
                </a:solidFill>
                <a:latin typeface="Times New Roman" panose="02020603050405020304" pitchFamily="18" charset="0"/>
                <a:ea typeface="Montserrat" pitchFamily="34" charset="-122"/>
                <a:cs typeface="Times New Roman" panose="02020603050405020304" pitchFamily="18" charset="0"/>
              </a:rPr>
              <a:t>được mọi người quý trọng và có cuộc sống yên bình</a:t>
            </a:r>
            <a:r>
              <a:rPr lang="en-US" sz="3100" dirty="0">
                <a:solidFill>
                  <a:srgbClr val="DCD7E5"/>
                </a:solidFill>
                <a:latin typeface="Times New Roman" panose="02020603050405020304" pitchFamily="18" charset="0"/>
                <a:ea typeface="Montserrat" pitchFamily="34" charset="-122"/>
                <a:cs typeface="Times New Roman" panose="02020603050405020304" pitchFamily="18" charset="0"/>
              </a:rPr>
              <a:t>.</a:t>
            </a:r>
            <a:endParaRPr lang="en-US" sz="3100" dirty="0">
              <a:latin typeface="Times New Roman" panose="02020603050405020304" pitchFamily="18" charset="0"/>
              <a:cs typeface="Times New Roman" panose="02020603050405020304" pitchFamily="18" charset="0"/>
            </a:endParaRPr>
          </a:p>
        </p:txBody>
      </p:sp>
      <p:sp>
        <p:nvSpPr>
          <p:cNvPr id="9" name="Shape 7"/>
          <p:cNvSpPr/>
          <p:nvPr/>
        </p:nvSpPr>
        <p:spPr>
          <a:xfrm>
            <a:off x="7414379" y="4577477"/>
            <a:ext cx="6422231" cy="2404110"/>
          </a:xfrm>
          <a:prstGeom prst="roundRect">
            <a:avLst>
              <a:gd name="adj" fmla="val 3467"/>
            </a:avLst>
          </a:prstGeom>
          <a:solidFill>
            <a:srgbClr val="31136C"/>
          </a:solidFill>
          <a:ln w="7620">
            <a:solidFill>
              <a:srgbClr val="4A2C85"/>
            </a:solidFill>
            <a:prstDash val="solid"/>
          </a:ln>
        </p:spPr>
      </p:sp>
      <p:sp>
        <p:nvSpPr>
          <p:cNvPr id="10" name="Text 8"/>
          <p:cNvSpPr/>
          <p:nvPr/>
        </p:nvSpPr>
        <p:spPr>
          <a:xfrm>
            <a:off x="7620357" y="4783455"/>
            <a:ext cx="6010275" cy="1496020"/>
          </a:xfrm>
          <a:prstGeom prst="rect">
            <a:avLst/>
          </a:prstGeom>
          <a:noFill/>
          <a:ln/>
        </p:spPr>
        <p:txBody>
          <a:bodyPr wrap="square" lIns="0" tIns="0" rIns="0" bIns="0" rtlCol="0" anchor="t"/>
          <a:lstStyle/>
          <a:p>
            <a:pPr marL="0" indent="0" algn="l">
              <a:lnSpc>
                <a:spcPts val="3900"/>
              </a:lnSpc>
              <a:buNone/>
            </a:pPr>
            <a:r>
              <a:rPr lang="en-US" sz="3100" dirty="0">
                <a:solidFill>
                  <a:srgbClr val="000000"/>
                </a:solidFill>
                <a:latin typeface="Times New Roman" panose="02020603050405020304" pitchFamily="18" charset="0"/>
                <a:ea typeface="Montserrat" pitchFamily="34" charset="-122"/>
                <a:cs typeface="Times New Roman" panose="02020603050405020304" pitchFamily="18" charset="0"/>
              </a:rPr>
              <a:t>👉</a:t>
            </a:r>
            <a:r>
              <a:rPr lang="en-US" sz="3100" dirty="0">
                <a:solidFill>
                  <a:srgbClr val="DCD7E5"/>
                </a:solidFill>
                <a:latin typeface="Times New Roman" panose="02020603050405020304" pitchFamily="18" charset="0"/>
                <a:ea typeface="Montserrat" pitchFamily="34" charset="-122"/>
                <a:cs typeface="Times New Roman" panose="02020603050405020304" pitchFamily="18" charset="0"/>
              </a:rPr>
              <a:t> Gian dối, dù tinh vi đến đâu, cũng </a:t>
            </a:r>
            <a:r>
              <a:rPr lang="en-US" sz="3100" b="1" dirty="0">
                <a:solidFill>
                  <a:srgbClr val="481C9E"/>
                </a:solidFill>
                <a:latin typeface="Times New Roman" panose="02020603050405020304" pitchFamily="18" charset="0"/>
                <a:ea typeface="Montserrat" pitchFamily="34" charset="-122"/>
                <a:cs typeface="Times New Roman" panose="02020603050405020304" pitchFamily="18" charset="0"/>
              </a:rPr>
              <a:t>không thoát khỏi sự trừng phạt của công lý</a:t>
            </a:r>
            <a:r>
              <a:rPr lang="en-US" sz="3100" dirty="0">
                <a:solidFill>
                  <a:srgbClr val="DCD7E5"/>
                </a:solidFill>
                <a:latin typeface="Times New Roman" panose="02020603050405020304" pitchFamily="18" charset="0"/>
                <a:ea typeface="Montserrat" pitchFamily="34" charset="-122"/>
                <a:cs typeface="Times New Roman" panose="02020603050405020304" pitchFamily="18" charset="0"/>
              </a:rPr>
              <a:t>.</a:t>
            </a:r>
            <a:endParaRPr lang="en-US" sz="3100" dirty="0">
              <a:latin typeface="Times New Roman" panose="02020603050405020304" pitchFamily="18" charset="0"/>
              <a:cs typeface="Times New Roman" panose="02020603050405020304" pitchFamily="18" charset="0"/>
            </a:endParaRPr>
          </a:p>
        </p:txBody>
      </p:sp>
      <p:sp>
        <p:nvSpPr>
          <p:cNvPr id="11" name="Text 9"/>
          <p:cNvSpPr/>
          <p:nvPr/>
        </p:nvSpPr>
        <p:spPr>
          <a:xfrm>
            <a:off x="793790" y="7204829"/>
            <a:ext cx="13042821" cy="317540"/>
          </a:xfrm>
          <a:prstGeom prst="rect">
            <a:avLst/>
          </a:prstGeom>
          <a:noFill/>
          <a:ln/>
        </p:spPr>
        <p:txBody>
          <a:bodyPr wrap="none" lIns="0" tIns="0" rIns="0" bIns="0" rtlCol="0" anchor="t"/>
          <a:lstStyle/>
          <a:p>
            <a:pPr marL="0" indent="0" algn="l">
              <a:lnSpc>
                <a:spcPts val="2500"/>
              </a:lnSpc>
              <a:buNone/>
            </a:pPr>
            <a:r>
              <a:rPr lang="en-US" sz="3200" dirty="0">
                <a:solidFill>
                  <a:srgbClr val="DCD7E5"/>
                </a:solidFill>
                <a:latin typeface="Times New Roman" panose="02020603050405020304" pitchFamily="18" charset="0"/>
                <a:ea typeface="Heebo Light" pitchFamily="34" charset="-122"/>
                <a:cs typeface="Times New Roman" panose="02020603050405020304" pitchFamily="18" charset="0"/>
              </a:rPr>
              <a:t>Câu chuyện </a:t>
            </a:r>
            <a:r>
              <a:rPr lang="en-US" sz="3200" b="1" dirty="0">
                <a:solidFill>
                  <a:srgbClr val="DCD7E5"/>
                </a:solidFill>
                <a:latin typeface="Times New Roman" panose="02020603050405020304" pitchFamily="18" charset="0"/>
                <a:ea typeface="Heebo Light" pitchFamily="34" charset="-122"/>
                <a:cs typeface="Times New Roman" panose="02020603050405020304" pitchFamily="18" charset="0"/>
              </a:rPr>
              <a:t>"Cái cân Thủy Ngân"</a:t>
            </a:r>
            <a:r>
              <a:rPr lang="en-US" sz="3200" dirty="0">
                <a:solidFill>
                  <a:srgbClr val="DCD7E5"/>
                </a:solidFill>
                <a:latin typeface="Times New Roman" panose="02020603050405020304" pitchFamily="18" charset="0"/>
                <a:ea typeface="Heebo Light" pitchFamily="34" charset="-122"/>
                <a:cs typeface="Times New Roman" panose="02020603050405020304" pitchFamily="18" charset="0"/>
              </a:rPr>
              <a:t> dạy ta bài học sâu sắc:</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011317"/>
            <a:ext cx="12461558" cy="871061"/>
          </a:xfrm>
          <a:prstGeom prst="rect">
            <a:avLst/>
          </a:prstGeom>
          <a:noFill/>
          <a:ln/>
        </p:spPr>
        <p:txBody>
          <a:bodyPr wrap="none" lIns="0" tIns="0" rIns="0" bIns="0" rtlCol="0" anchor="t"/>
          <a:lstStyle/>
          <a:p>
            <a:pPr marL="0" indent="0" algn="l">
              <a:lnSpc>
                <a:spcPts val="6700"/>
              </a:lnSpc>
              <a:buNone/>
            </a:pPr>
            <a:r>
              <a:rPr lang="en-US" sz="5350" dirty="0">
                <a:solidFill>
                  <a:srgbClr val="000000"/>
                </a:solidFill>
                <a:latin typeface="Montserrat" pitchFamily="34" charset="0"/>
                <a:ea typeface="Montserrat" pitchFamily="34" charset="-122"/>
                <a:cs typeface="Montserrat" pitchFamily="34" charset="-120"/>
              </a:rPr>
              <a:t>🪶</a:t>
            </a:r>
            <a:r>
              <a:rPr lang="en-US" sz="5350" dirty="0">
                <a:solidFill>
                  <a:srgbClr val="F2F0F4"/>
                </a:solidFill>
                <a:latin typeface="Montserrat" pitchFamily="34" charset="0"/>
                <a:ea typeface="Montserrat" pitchFamily="34" charset="-122"/>
                <a:cs typeface="Montserrat" pitchFamily="34" charset="-120"/>
              </a:rPr>
              <a:t> CÂU HỎI THẢO LUẬN VÀ ĐÁP ÁN</a:t>
            </a:r>
            <a:endParaRPr lang="en-US" sz="5350" dirty="0"/>
          </a:p>
        </p:txBody>
      </p:sp>
      <p:sp>
        <p:nvSpPr>
          <p:cNvPr id="3" name="Text 1"/>
          <p:cNvSpPr/>
          <p:nvPr/>
        </p:nvSpPr>
        <p:spPr>
          <a:xfrm>
            <a:off x="793790" y="2180034"/>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F2F0F4"/>
                </a:solidFill>
                <a:latin typeface="Montserrat" pitchFamily="34" charset="0"/>
                <a:ea typeface="Montserrat" pitchFamily="34" charset="-122"/>
                <a:cs typeface="Montserrat" pitchFamily="34" charset="-120"/>
              </a:rPr>
              <a:t>Câu 1.</a:t>
            </a:r>
            <a:r>
              <a:rPr lang="en-US" sz="3900" dirty="0">
                <a:solidFill>
                  <a:srgbClr val="F2F0F4"/>
                </a:solidFill>
                <a:latin typeface="Montserrat" pitchFamily="34" charset="0"/>
                <a:ea typeface="Montserrat" pitchFamily="34" charset="-122"/>
                <a:cs typeface="Montserrat" pitchFamily="34" charset="-120"/>
              </a:rPr>
              <a:t> Anh Phú và chị Thương gặp nhau trong hoàn cảnh nào?</a:t>
            </a:r>
            <a:endParaRPr lang="en-US" sz="3900" dirty="0"/>
          </a:p>
        </p:txBody>
      </p:sp>
      <p:sp>
        <p:nvSpPr>
          <p:cNvPr id="4" name="Text 2"/>
          <p:cNvSpPr/>
          <p:nvPr/>
        </p:nvSpPr>
        <p:spPr>
          <a:xfrm>
            <a:off x="793790" y="3717846"/>
            <a:ext cx="4460081"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Montserrat" pitchFamily="34" charset="0"/>
                <a:ea typeface="Montserrat" pitchFamily="34" charset="-122"/>
                <a:cs typeface="Montserrat" pitchFamily="34" charset="-120"/>
              </a:rPr>
              <a:t>A. Khi cùng đi buôn xa</a:t>
            </a:r>
            <a:endParaRPr lang="en-US" sz="3100" dirty="0"/>
          </a:p>
        </p:txBody>
      </p:sp>
      <p:sp>
        <p:nvSpPr>
          <p:cNvPr id="5" name="Text 3"/>
          <p:cNvSpPr/>
          <p:nvPr/>
        </p:nvSpPr>
        <p:spPr>
          <a:xfrm>
            <a:off x="793790" y="4511635"/>
            <a:ext cx="6583561"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Montserrat" pitchFamily="34" charset="0"/>
                <a:ea typeface="Montserrat" pitchFamily="34" charset="-122"/>
                <a:cs typeface="Montserrat" pitchFamily="34" charset="-120"/>
              </a:rPr>
              <a:t>B. Khi cùng tha phương cầu thực</a:t>
            </a:r>
            <a:endParaRPr lang="en-US" sz="3100" dirty="0"/>
          </a:p>
        </p:txBody>
      </p:sp>
      <p:sp>
        <p:nvSpPr>
          <p:cNvPr id="6" name="Text 4"/>
          <p:cNvSpPr/>
          <p:nvPr/>
        </p:nvSpPr>
        <p:spPr>
          <a:xfrm>
            <a:off x="793790" y="5305425"/>
            <a:ext cx="4450913"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Montserrat" pitchFamily="34" charset="0"/>
                <a:ea typeface="Montserrat" pitchFamily="34" charset="-122"/>
                <a:cs typeface="Montserrat" pitchFamily="34" charset="-120"/>
              </a:rPr>
              <a:t>C. Khi cùng làm ruộng</a:t>
            </a:r>
            <a:endParaRPr lang="en-US" sz="3100" dirty="0"/>
          </a:p>
        </p:txBody>
      </p:sp>
      <p:sp>
        <p:nvSpPr>
          <p:cNvPr id="7" name="Text 5"/>
          <p:cNvSpPr/>
          <p:nvPr/>
        </p:nvSpPr>
        <p:spPr>
          <a:xfrm>
            <a:off x="793790" y="6099215"/>
            <a:ext cx="5278755" cy="496133"/>
          </a:xfrm>
          <a:prstGeom prst="rect">
            <a:avLst/>
          </a:prstGeom>
          <a:noFill/>
          <a:ln/>
        </p:spPr>
        <p:txBody>
          <a:bodyPr wrap="none" lIns="0" tIns="0" rIns="0" bIns="0" rtlCol="0" anchor="t"/>
          <a:lstStyle/>
          <a:p>
            <a:pPr marL="0" indent="0" algn="l">
              <a:lnSpc>
                <a:spcPts val="3900"/>
              </a:lnSpc>
              <a:buNone/>
            </a:pPr>
            <a:r>
              <a:rPr lang="en-US" sz="3100" dirty="0">
                <a:solidFill>
                  <a:srgbClr val="F2F0F4"/>
                </a:solidFill>
                <a:latin typeface="Montserrat" pitchFamily="34" charset="0"/>
                <a:ea typeface="Montserrat" pitchFamily="34" charset="-122"/>
                <a:cs typeface="Montserrat" pitchFamily="34" charset="-120"/>
              </a:rPr>
              <a:t>D. Khi được người mai mối</a:t>
            </a:r>
            <a:endParaRPr lang="en-US" sz="3100" dirty="0"/>
          </a:p>
        </p:txBody>
      </p:sp>
      <p:sp>
        <p:nvSpPr>
          <p:cNvPr id="8" name="Text 6"/>
          <p:cNvSpPr/>
          <p:nvPr/>
        </p:nvSpPr>
        <p:spPr>
          <a:xfrm>
            <a:off x="793790" y="6893004"/>
            <a:ext cx="13042821" cy="32516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Heebo Light" pitchFamily="34" charset="0"/>
                <a:ea typeface="Heebo Light" pitchFamily="34" charset="-122"/>
                <a:cs typeface="Heebo Light" pitchFamily="34" charset="-120"/>
              </a:rPr>
              <a:t>➡</a:t>
            </a:r>
            <a:r>
              <a:rPr lang="en-US" sz="1550" dirty="0">
                <a:solidFill>
                  <a:srgbClr val="DCD7E5"/>
                </a:solidFill>
                <a:latin typeface="Heebo Light" pitchFamily="34" charset="0"/>
                <a:ea typeface="Heebo Light" pitchFamily="34" charset="-122"/>
                <a:cs typeface="Heebo Light" pitchFamily="34" charset="-120"/>
              </a:rPr>
              <a:t> </a:t>
            </a:r>
            <a:r>
              <a:rPr lang="en-US" sz="1550" b="1" dirty="0">
                <a:solidFill>
                  <a:srgbClr val="481C9E"/>
                </a:solidFill>
                <a:latin typeface="Heebo Light" pitchFamily="34" charset="0"/>
                <a:ea typeface="Heebo Light" pitchFamily="34" charset="-122"/>
                <a:cs typeface="Heebo Light" pitchFamily="34" charset="-120"/>
              </a:rPr>
              <a:t>Đáp án:</a:t>
            </a:r>
            <a:r>
              <a:rPr lang="en-US" sz="1550" dirty="0">
                <a:solidFill>
                  <a:srgbClr val="DCD7E5"/>
                </a:solidFill>
                <a:latin typeface="Heebo Light" pitchFamily="34" charset="0"/>
                <a:ea typeface="Heebo Light" pitchFamily="34" charset="-122"/>
                <a:cs typeface="Heebo Light" pitchFamily="34" charset="-120"/>
              </a:rPr>
              <a:t> B</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1488</Words>
  <Application>Microsoft Office PowerPoint</Application>
  <PresentationFormat>Custom</PresentationFormat>
  <Paragraphs>96</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Calibri</vt:lpstr>
      <vt:lpstr>Heebo Light</vt:lpstr>
      <vt:lpstr>Montserrat</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Windows User</cp:lastModifiedBy>
  <cp:revision>22</cp:revision>
  <dcterms:created xsi:type="dcterms:W3CDTF">2025-10-09T03:34:43Z</dcterms:created>
  <dcterms:modified xsi:type="dcterms:W3CDTF">2025-11-01T14:32:45Z</dcterms:modified>
</cp:coreProperties>
</file>