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2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Lst>
  <p:sldSz cx="14630400" cy="8229600"/>
  <p:notesSz cx="8229600" cy="14630400"/>
  <p:embeddedFontLst>
    <p:embeddedFont>
      <p:font typeface="Calibri" panose="020F0502020204030204" pitchFamily="34" charset="0"/>
      <p:regular r:id="rId23"/>
      <p:bold r:id="rId24"/>
      <p:italic r:id="rId25"/>
      <p:boldItalic r:id="rId2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53917"/>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58" d="100"/>
          <a:sy n="58" d="100"/>
        </p:scale>
        <p:origin x="672"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531490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5F9F2">
              <a:alpha val="95000"/>
            </a:srgbClr>
          </a:solid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5F9F2">
              <a:alpha val="95000"/>
            </a:srgbClr>
          </a:solid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5F9F2">
              <a:alpha val="95000"/>
            </a:srgbClr>
          </a:solid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5F9F2">
              <a:alpha val="95000"/>
            </a:srgbClr>
          </a:solid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lide 13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5F9F2">
              <a:alpha val="95000"/>
            </a:srgbClr>
          </a:solid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lide 14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5F9F2">
              <a:alpha val="95000"/>
            </a:srgbClr>
          </a:solid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lide 15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5F9F2">
              <a:alpha val="95000"/>
            </a:srgbClr>
          </a:solidFill>
          <a:ln/>
        </p:spPr>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lide 16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5F9F2">
              <a:alpha val="95000"/>
            </a:srgbClr>
          </a:solidFill>
          <a:ln/>
        </p:spPr>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lide 17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5F9F2">
              <a:alpha val="95000"/>
            </a:srgbClr>
          </a:solidFill>
          <a:ln/>
        </p:spPr>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lide 18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5F9F2">
              <a:alpha val="95000"/>
            </a:srgbClr>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5F9F2">
              <a:alpha val="95000"/>
            </a:srgbClr>
          </a:solidFill>
          <a:ln/>
        </p:spPr>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lide 19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5F9F2">
              <a:alpha val="95000"/>
            </a:srgbClr>
          </a:solidFill>
          <a:ln/>
        </p:spPr>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Slide 20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5F9F2">
              <a:alpha val="95000"/>
            </a:srgbClr>
          </a:solid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5F9F2">
              <a:alpha val="95000"/>
            </a:srgbClr>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5F9F2">
              <a:alpha val="95000"/>
            </a:srgbClr>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5F9F2">
              <a:alpha val="95000"/>
            </a:srgbClr>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5F9F2">
              <a:alpha val="95000"/>
            </a:srgbClr>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5F9F2">
              <a:alpha val="95000"/>
            </a:srgbClr>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5F9F2">
              <a:alpha val="95000"/>
            </a:srgbClr>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5F9F2">
              <a:alpha val="95000"/>
            </a:srgbClr>
          </a:solidFill>
          <a:ln/>
        </p:spPr>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1.xml"/><Relationship Id="rId5" Type="http://schemas.openxmlformats.org/officeDocument/2006/relationships/image" Target="../media/image12.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19.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20.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760720" cy="8229600"/>
          </a:xfrm>
          <a:prstGeom prst="rect">
            <a:avLst/>
          </a:prstGeom>
        </p:spPr>
      </p:pic>
      <p:sp>
        <p:nvSpPr>
          <p:cNvPr id="3" name="Text 0"/>
          <p:cNvSpPr/>
          <p:nvPr/>
        </p:nvSpPr>
        <p:spPr>
          <a:xfrm>
            <a:off x="5403273" y="1145599"/>
            <a:ext cx="9759142" cy="1711642"/>
          </a:xfrm>
          <a:prstGeom prst="rect">
            <a:avLst/>
          </a:prstGeom>
          <a:noFill/>
          <a:ln/>
        </p:spPr>
        <p:txBody>
          <a:bodyPr wrap="square" lIns="0" tIns="0" rIns="0" bIns="0" rtlCol="0" anchor="t"/>
          <a:lstStyle/>
          <a:p>
            <a:pPr marL="0" indent="0" algn="l">
              <a:lnSpc>
                <a:spcPts val="6700"/>
              </a:lnSpc>
              <a:buNone/>
            </a:pPr>
            <a:r>
              <a:rPr lang="en-US" sz="5350" b="1" dirty="0">
                <a:solidFill>
                  <a:srgbClr val="006747"/>
                </a:solidFill>
                <a:latin typeface="Times New Roman" panose="02020603050405020304" pitchFamily="18" charset="0"/>
                <a:ea typeface="Noto Serif SC Bold" pitchFamily="34" charset="-122"/>
                <a:cs typeface="Times New Roman" panose="02020603050405020304" pitchFamily="18" charset="0"/>
              </a:rPr>
              <a:t>Sự Tích Hoa Mai </a:t>
            </a:r>
            <a:r>
              <a:rPr lang="en-US" sz="5350" b="1" dirty="0" smtClean="0">
                <a:solidFill>
                  <a:srgbClr val="006747"/>
                </a:solidFill>
                <a:latin typeface="Times New Roman" panose="02020603050405020304" pitchFamily="18" charset="0"/>
                <a:ea typeface="Noto Serif SC Bold" pitchFamily="34" charset="-122"/>
                <a:cs typeface="Times New Roman" panose="02020603050405020304" pitchFamily="18" charset="0"/>
              </a:rPr>
              <a:t>- </a:t>
            </a:r>
            <a:r>
              <a:rPr lang="en-US" sz="5350" b="1" dirty="0">
                <a:solidFill>
                  <a:srgbClr val="006747"/>
                </a:solidFill>
                <a:latin typeface="Times New Roman" panose="02020603050405020304" pitchFamily="18" charset="0"/>
                <a:ea typeface="Noto Serif SC Bold" pitchFamily="34" charset="-122"/>
                <a:cs typeface="Times New Roman" panose="02020603050405020304" pitchFamily="18" charset="0"/>
              </a:rPr>
              <a:t>Hoa Đào</a:t>
            </a:r>
            <a:endParaRPr lang="en-US" sz="5350" dirty="0">
              <a:latin typeface="Times New Roman" panose="02020603050405020304" pitchFamily="18" charset="0"/>
              <a:cs typeface="Times New Roman" panose="02020603050405020304" pitchFamily="18" charset="0"/>
            </a:endParaRPr>
          </a:p>
        </p:txBody>
      </p:sp>
      <p:sp>
        <p:nvSpPr>
          <p:cNvPr id="4" name="Text 1"/>
          <p:cNvSpPr/>
          <p:nvPr/>
        </p:nvSpPr>
        <p:spPr>
          <a:xfrm>
            <a:off x="6280190" y="3172301"/>
            <a:ext cx="4352925" cy="496133"/>
          </a:xfrm>
          <a:prstGeom prst="rect">
            <a:avLst/>
          </a:prstGeom>
          <a:noFill/>
          <a:ln/>
        </p:spPr>
        <p:txBody>
          <a:bodyPr wrap="none" lIns="0" tIns="0" rIns="0" bIns="0" rtlCol="0" anchor="t"/>
          <a:lstStyle/>
          <a:p>
            <a:pPr marL="0" indent="0" algn="l">
              <a:lnSpc>
                <a:spcPts val="3900"/>
              </a:lnSpc>
              <a:buNone/>
            </a:pPr>
            <a:r>
              <a:rPr lang="en-US" sz="3100" b="1" dirty="0">
                <a:solidFill>
                  <a:srgbClr val="006747"/>
                </a:solidFill>
                <a:latin typeface="Times New Roman" panose="02020603050405020304" pitchFamily="18" charset="0"/>
                <a:ea typeface="Noto Serif SC Bold" pitchFamily="34" charset="-122"/>
                <a:cs typeface="Times New Roman" panose="02020603050405020304" pitchFamily="18" charset="0"/>
              </a:rPr>
              <a:t>Biên soạn: Hiếu Minh</a:t>
            </a:r>
            <a:endParaRPr lang="en-US" sz="3100" dirty="0">
              <a:latin typeface="Times New Roman" panose="02020603050405020304" pitchFamily="18" charset="0"/>
              <a:cs typeface="Times New Roman" panose="02020603050405020304" pitchFamily="18" charset="0"/>
            </a:endParaRPr>
          </a:p>
        </p:txBody>
      </p:sp>
      <p:sp>
        <p:nvSpPr>
          <p:cNvPr id="5" name="Text 2"/>
          <p:cNvSpPr/>
          <p:nvPr/>
        </p:nvSpPr>
        <p:spPr>
          <a:xfrm>
            <a:off x="6280189" y="3942072"/>
            <a:ext cx="7556421" cy="3100388"/>
          </a:xfrm>
          <a:prstGeom prst="rect">
            <a:avLst/>
          </a:prstGeom>
          <a:noFill/>
          <a:ln/>
        </p:spPr>
        <p:txBody>
          <a:bodyPr wrap="square" lIns="0" tIns="0" rIns="0" bIns="0" rtlCol="0" anchor="t"/>
          <a:lstStyle/>
          <a:p>
            <a:pPr marL="0" indent="0" algn="l">
              <a:lnSpc>
                <a:spcPts val="4850"/>
              </a:lnSpc>
              <a:buNone/>
            </a:pPr>
            <a:r>
              <a:rPr lang="en-US" sz="3900" b="1" dirty="0">
                <a:solidFill>
                  <a:srgbClr val="006747"/>
                </a:solidFill>
                <a:latin typeface="Times New Roman" panose="02020603050405020304" pitchFamily="18" charset="0"/>
                <a:ea typeface="Noto Serif SC Bold" pitchFamily="34" charset="-122"/>
                <a:cs typeface="Times New Roman" panose="02020603050405020304" pitchFamily="18" charset="0"/>
              </a:rPr>
              <a:t>Câu chuyện về hai chị em dũng cảm đã hy sinh để cứu dân làng khỏi yêu quái, và trở thành biểu tượng của mùa xuân Việt Nam.</a:t>
            </a:r>
            <a:endParaRPr lang="en-US" sz="3900"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2" name="Text 0"/>
          <p:cNvSpPr/>
          <p:nvPr/>
        </p:nvSpPr>
        <p:spPr>
          <a:xfrm>
            <a:off x="714970" y="530662"/>
            <a:ext cx="6401872" cy="770930"/>
          </a:xfrm>
          <a:prstGeom prst="rect">
            <a:avLst/>
          </a:prstGeom>
          <a:noFill/>
          <a:ln/>
        </p:spPr>
        <p:txBody>
          <a:bodyPr wrap="none" lIns="0" tIns="0" rIns="0" bIns="0" rtlCol="0" anchor="t"/>
          <a:lstStyle/>
          <a:p>
            <a:pPr marL="0" indent="0" algn="l">
              <a:lnSpc>
                <a:spcPts val="6050"/>
              </a:lnSpc>
              <a:buNone/>
            </a:pPr>
            <a:r>
              <a:rPr lang="en-US" sz="4850" b="1" dirty="0">
                <a:solidFill>
                  <a:srgbClr val="006747"/>
                </a:solidFill>
                <a:latin typeface="Noto Serif SC Bold" pitchFamily="34" charset="0"/>
                <a:ea typeface="Noto Serif SC Bold" pitchFamily="34" charset="-122"/>
                <a:cs typeface="Noto Serif SC Bold" pitchFamily="34" charset="-120"/>
              </a:rPr>
              <a:t>Học Phép Và Tu Tâm</a:t>
            </a:r>
            <a:endParaRPr lang="en-US" sz="4850" dirty="0"/>
          </a:p>
        </p:txBody>
      </p:sp>
      <p:sp>
        <p:nvSpPr>
          <p:cNvPr id="3" name="Text 1"/>
          <p:cNvSpPr/>
          <p:nvPr/>
        </p:nvSpPr>
        <p:spPr>
          <a:xfrm>
            <a:off x="714970" y="1569720"/>
            <a:ext cx="13200459" cy="2234565"/>
          </a:xfrm>
          <a:prstGeom prst="rect">
            <a:avLst/>
          </a:prstGeom>
          <a:noFill/>
          <a:ln/>
        </p:spPr>
        <p:txBody>
          <a:bodyPr wrap="square" lIns="0" tIns="0" rIns="0" bIns="0" rtlCol="0" anchor="t"/>
          <a:lstStyle/>
          <a:p>
            <a:pPr marL="0" indent="0" algn="l">
              <a:lnSpc>
                <a:spcPts val="4350"/>
              </a:lnSpc>
              <a:buNone/>
            </a:pPr>
            <a:r>
              <a:rPr lang="en-US" sz="3500" b="1" dirty="0">
                <a:solidFill>
                  <a:srgbClr val="006747"/>
                </a:solidFill>
                <a:latin typeface="Noto Serif SC Bold" pitchFamily="34" charset="0"/>
                <a:ea typeface="Noto Serif SC Bold" pitchFamily="34" charset="-122"/>
                <a:cs typeface="Noto Serif SC Bold" pitchFamily="34" charset="-120"/>
              </a:rPr>
              <a:t>Người thầy bắt hai chị em luyện lòng trước: niệm lời cầu nguyện, tập hơi thở, tập chịu lạnh, chịu đói để rèn ý chí. Sau đó, ông dạy họ những bài pháp cơ bản: vẽ bùa trên đất, đặt vòng tròn chặn tà, gọi gió, gọi ánh sáng.</a:t>
            </a:r>
            <a:endParaRPr lang="en-US" sz="3500" dirty="0"/>
          </a:p>
        </p:txBody>
      </p:sp>
      <p:pic>
        <p:nvPicPr>
          <p:cNvPr id="4" name="Image 0" descr="preencoded.png"/>
          <p:cNvPicPr>
            <a:picLocks noChangeAspect="1"/>
          </p:cNvPicPr>
          <p:nvPr/>
        </p:nvPicPr>
        <p:blipFill>
          <a:blip r:embed="rId3"/>
          <a:stretch>
            <a:fillRect/>
          </a:stretch>
        </p:blipFill>
        <p:spPr>
          <a:xfrm>
            <a:off x="714970" y="4072414"/>
            <a:ext cx="4400074" cy="714970"/>
          </a:xfrm>
          <a:prstGeom prst="rect">
            <a:avLst/>
          </a:prstGeom>
        </p:spPr>
      </p:pic>
      <p:sp>
        <p:nvSpPr>
          <p:cNvPr id="5" name="Text 2"/>
          <p:cNvSpPr/>
          <p:nvPr/>
        </p:nvSpPr>
        <p:spPr>
          <a:xfrm>
            <a:off x="893683" y="4966097"/>
            <a:ext cx="4042648" cy="770930"/>
          </a:xfrm>
          <a:prstGeom prst="rect">
            <a:avLst/>
          </a:prstGeom>
          <a:noFill/>
          <a:ln/>
        </p:spPr>
        <p:txBody>
          <a:bodyPr wrap="none" lIns="0" tIns="0" rIns="0" bIns="0" rtlCol="0" anchor="t"/>
          <a:lstStyle/>
          <a:p>
            <a:pPr marL="0" indent="0" algn="l">
              <a:lnSpc>
                <a:spcPts val="6050"/>
              </a:lnSpc>
              <a:buNone/>
            </a:pPr>
            <a:r>
              <a:rPr lang="en-US" sz="4850" b="1" dirty="0">
                <a:solidFill>
                  <a:srgbClr val="4B4A4A"/>
                </a:solidFill>
                <a:latin typeface="Noto Serif SC Bold" pitchFamily="34" charset="0"/>
                <a:ea typeface="Noto Serif SC Bold" pitchFamily="34" charset="-122"/>
                <a:cs typeface="Noto Serif SC Bold" pitchFamily="34" charset="-120"/>
              </a:rPr>
              <a:t>Tu tâm</a:t>
            </a:r>
            <a:endParaRPr lang="en-US" sz="4850" dirty="0"/>
          </a:p>
        </p:txBody>
      </p:sp>
      <p:sp>
        <p:nvSpPr>
          <p:cNvPr id="6" name="Text 3"/>
          <p:cNvSpPr/>
          <p:nvPr/>
        </p:nvSpPr>
        <p:spPr>
          <a:xfrm>
            <a:off x="893683" y="5844183"/>
            <a:ext cx="4042648" cy="1675924"/>
          </a:xfrm>
          <a:prstGeom prst="rect">
            <a:avLst/>
          </a:prstGeom>
          <a:noFill/>
          <a:ln/>
        </p:spPr>
        <p:txBody>
          <a:bodyPr wrap="square" lIns="0" tIns="0" rIns="0" bIns="0" rtlCol="0" anchor="t"/>
          <a:lstStyle/>
          <a:p>
            <a:pPr marL="0" indent="0" algn="l">
              <a:lnSpc>
                <a:spcPts val="4350"/>
              </a:lnSpc>
              <a:buNone/>
            </a:pPr>
            <a:r>
              <a:rPr lang="en-US" sz="3500" b="1" dirty="0">
                <a:solidFill>
                  <a:srgbClr val="4B4A4A"/>
                </a:solidFill>
                <a:latin typeface="Noto Serif SC Bold" pitchFamily="34" charset="0"/>
                <a:ea typeface="Noto Serif SC Bold" pitchFamily="34" charset="-122"/>
                <a:cs typeface="Noto Serif SC Bold" pitchFamily="34" charset="-120"/>
              </a:rPr>
              <a:t>Niệm cầu nguyện, tập hơi thở</a:t>
            </a:r>
            <a:endParaRPr lang="en-US" sz="3500" dirty="0"/>
          </a:p>
        </p:txBody>
      </p:sp>
      <p:pic>
        <p:nvPicPr>
          <p:cNvPr id="7" name="Image 1" descr="preencoded.png"/>
          <p:cNvPicPr>
            <a:picLocks noChangeAspect="1"/>
          </p:cNvPicPr>
          <p:nvPr/>
        </p:nvPicPr>
        <p:blipFill>
          <a:blip r:embed="rId4"/>
          <a:stretch>
            <a:fillRect/>
          </a:stretch>
        </p:blipFill>
        <p:spPr>
          <a:xfrm>
            <a:off x="5115044" y="4072414"/>
            <a:ext cx="4400193" cy="714970"/>
          </a:xfrm>
          <a:prstGeom prst="rect">
            <a:avLst/>
          </a:prstGeom>
        </p:spPr>
      </p:pic>
      <p:sp>
        <p:nvSpPr>
          <p:cNvPr id="8" name="Text 4"/>
          <p:cNvSpPr/>
          <p:nvPr/>
        </p:nvSpPr>
        <p:spPr>
          <a:xfrm>
            <a:off x="5293757" y="4966097"/>
            <a:ext cx="4042767" cy="770930"/>
          </a:xfrm>
          <a:prstGeom prst="rect">
            <a:avLst/>
          </a:prstGeom>
          <a:noFill/>
          <a:ln/>
        </p:spPr>
        <p:txBody>
          <a:bodyPr wrap="none" lIns="0" tIns="0" rIns="0" bIns="0" rtlCol="0" anchor="t"/>
          <a:lstStyle/>
          <a:p>
            <a:pPr marL="0" indent="0" algn="l">
              <a:lnSpc>
                <a:spcPts val="6050"/>
              </a:lnSpc>
              <a:buNone/>
            </a:pPr>
            <a:r>
              <a:rPr lang="en-US" sz="4850" b="1" dirty="0">
                <a:solidFill>
                  <a:srgbClr val="4B4A4A"/>
                </a:solidFill>
                <a:latin typeface="Noto Serif SC Bold" pitchFamily="34" charset="0"/>
                <a:ea typeface="Noto Serif SC Bold" pitchFamily="34" charset="-122"/>
                <a:cs typeface="Noto Serif SC Bold" pitchFamily="34" charset="-120"/>
              </a:rPr>
              <a:t>Rèn ý chí</a:t>
            </a:r>
            <a:endParaRPr lang="en-US" sz="4850" dirty="0"/>
          </a:p>
        </p:txBody>
      </p:sp>
      <p:sp>
        <p:nvSpPr>
          <p:cNvPr id="9" name="Text 5"/>
          <p:cNvSpPr/>
          <p:nvPr/>
        </p:nvSpPr>
        <p:spPr>
          <a:xfrm>
            <a:off x="5293757" y="5844183"/>
            <a:ext cx="4042767" cy="1117283"/>
          </a:xfrm>
          <a:prstGeom prst="rect">
            <a:avLst/>
          </a:prstGeom>
          <a:noFill/>
          <a:ln/>
        </p:spPr>
        <p:txBody>
          <a:bodyPr wrap="square" lIns="0" tIns="0" rIns="0" bIns="0" rtlCol="0" anchor="t"/>
          <a:lstStyle/>
          <a:p>
            <a:pPr marL="0" indent="0" algn="l">
              <a:lnSpc>
                <a:spcPts val="4350"/>
              </a:lnSpc>
              <a:buNone/>
            </a:pPr>
            <a:r>
              <a:rPr lang="en-US" sz="3500" b="1" dirty="0">
                <a:solidFill>
                  <a:srgbClr val="4B4A4A"/>
                </a:solidFill>
                <a:latin typeface="Noto Serif SC Bold" pitchFamily="34" charset="0"/>
                <a:ea typeface="Noto Serif SC Bold" pitchFamily="34" charset="-122"/>
                <a:cs typeface="Noto Serif SC Bold" pitchFamily="34" charset="-120"/>
              </a:rPr>
              <a:t>Chịu lạnh, chịu đói</a:t>
            </a:r>
            <a:endParaRPr lang="en-US" sz="3500" dirty="0"/>
          </a:p>
        </p:txBody>
      </p:sp>
      <p:pic>
        <p:nvPicPr>
          <p:cNvPr id="10" name="Image 2" descr="preencoded.png"/>
          <p:cNvPicPr>
            <a:picLocks noChangeAspect="1"/>
          </p:cNvPicPr>
          <p:nvPr/>
        </p:nvPicPr>
        <p:blipFill>
          <a:blip r:embed="rId5"/>
          <a:stretch>
            <a:fillRect/>
          </a:stretch>
        </p:blipFill>
        <p:spPr>
          <a:xfrm>
            <a:off x="9515237" y="4072414"/>
            <a:ext cx="4400074" cy="714970"/>
          </a:xfrm>
          <a:prstGeom prst="rect">
            <a:avLst/>
          </a:prstGeom>
        </p:spPr>
      </p:pic>
      <p:sp>
        <p:nvSpPr>
          <p:cNvPr id="11" name="Text 6"/>
          <p:cNvSpPr/>
          <p:nvPr/>
        </p:nvSpPr>
        <p:spPr>
          <a:xfrm>
            <a:off x="9693950" y="4966097"/>
            <a:ext cx="4042648" cy="770930"/>
          </a:xfrm>
          <a:prstGeom prst="rect">
            <a:avLst/>
          </a:prstGeom>
          <a:noFill/>
          <a:ln/>
        </p:spPr>
        <p:txBody>
          <a:bodyPr wrap="none" lIns="0" tIns="0" rIns="0" bIns="0" rtlCol="0" anchor="t"/>
          <a:lstStyle/>
          <a:p>
            <a:pPr marL="0" indent="0" algn="l">
              <a:lnSpc>
                <a:spcPts val="6050"/>
              </a:lnSpc>
              <a:buNone/>
            </a:pPr>
            <a:r>
              <a:rPr lang="en-US" sz="4850" b="1" dirty="0">
                <a:solidFill>
                  <a:srgbClr val="4B4A4A"/>
                </a:solidFill>
                <a:latin typeface="Noto Serif SC Bold" pitchFamily="34" charset="0"/>
                <a:ea typeface="Noto Serif SC Bold" pitchFamily="34" charset="-122"/>
                <a:cs typeface="Noto Serif SC Bold" pitchFamily="34" charset="-120"/>
              </a:rPr>
              <a:t>Học phép</a:t>
            </a:r>
            <a:endParaRPr lang="en-US" sz="4850" dirty="0"/>
          </a:p>
        </p:txBody>
      </p:sp>
      <p:sp>
        <p:nvSpPr>
          <p:cNvPr id="12" name="Text 7"/>
          <p:cNvSpPr/>
          <p:nvPr/>
        </p:nvSpPr>
        <p:spPr>
          <a:xfrm>
            <a:off x="9693950" y="5844183"/>
            <a:ext cx="4042648" cy="1117283"/>
          </a:xfrm>
          <a:prstGeom prst="rect">
            <a:avLst/>
          </a:prstGeom>
          <a:noFill/>
          <a:ln/>
        </p:spPr>
        <p:txBody>
          <a:bodyPr wrap="square" lIns="0" tIns="0" rIns="0" bIns="0" rtlCol="0" anchor="t"/>
          <a:lstStyle/>
          <a:p>
            <a:pPr marL="0" indent="0" algn="l">
              <a:lnSpc>
                <a:spcPts val="4350"/>
              </a:lnSpc>
              <a:buNone/>
            </a:pPr>
            <a:r>
              <a:rPr lang="en-US" sz="3500" b="1" dirty="0">
                <a:solidFill>
                  <a:srgbClr val="4B4A4A"/>
                </a:solidFill>
                <a:latin typeface="Noto Serif SC Bold" pitchFamily="34" charset="0"/>
                <a:ea typeface="Noto Serif SC Bold" pitchFamily="34" charset="-122"/>
                <a:cs typeface="Noto Serif SC Bold" pitchFamily="34" charset="-120"/>
              </a:rPr>
              <a:t>Vẽ bùa, đặt vòng trấn</a:t>
            </a:r>
            <a:endParaRPr lang="en-US" sz="3500"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8869680" y="0"/>
            <a:ext cx="5760720" cy="8229600"/>
          </a:xfrm>
          <a:prstGeom prst="rect">
            <a:avLst/>
          </a:prstGeom>
        </p:spPr>
      </p:pic>
      <p:sp>
        <p:nvSpPr>
          <p:cNvPr id="3" name="Text 0"/>
          <p:cNvSpPr/>
          <p:nvPr/>
        </p:nvSpPr>
        <p:spPr>
          <a:xfrm>
            <a:off x="592098" y="806768"/>
            <a:ext cx="6519624" cy="638413"/>
          </a:xfrm>
          <a:prstGeom prst="rect">
            <a:avLst/>
          </a:prstGeom>
          <a:noFill/>
          <a:ln/>
        </p:spPr>
        <p:txBody>
          <a:bodyPr wrap="none" lIns="0" tIns="0" rIns="0" bIns="0" rtlCol="0" anchor="t"/>
          <a:lstStyle/>
          <a:p>
            <a:pPr marL="0" indent="0" algn="l">
              <a:lnSpc>
                <a:spcPts val="5000"/>
              </a:lnSpc>
              <a:buNone/>
            </a:pPr>
            <a:r>
              <a:rPr lang="en-US" sz="4000" b="1" dirty="0">
                <a:solidFill>
                  <a:srgbClr val="006747"/>
                </a:solidFill>
                <a:latin typeface="Noto Serif SC Bold" pitchFamily="34" charset="0"/>
                <a:ea typeface="Noto Serif SC Bold" pitchFamily="34" charset="-122"/>
                <a:cs typeface="Noto Serif SC Bold" pitchFamily="34" charset="-120"/>
              </a:rPr>
              <a:t>Những Bài Tập Khó Khăn</a:t>
            </a:r>
            <a:endParaRPr lang="en-US" sz="4000" dirty="0"/>
          </a:p>
        </p:txBody>
      </p:sp>
      <p:sp>
        <p:nvSpPr>
          <p:cNvPr id="4" name="Text 1"/>
          <p:cNvSpPr/>
          <p:nvPr/>
        </p:nvSpPr>
        <p:spPr>
          <a:xfrm>
            <a:off x="592098" y="1815227"/>
            <a:ext cx="3701177" cy="462677"/>
          </a:xfrm>
          <a:prstGeom prst="rect">
            <a:avLst/>
          </a:prstGeom>
          <a:noFill/>
          <a:ln/>
        </p:spPr>
        <p:txBody>
          <a:bodyPr wrap="none" lIns="0" tIns="0" rIns="0" bIns="0" rtlCol="0" anchor="t"/>
          <a:lstStyle/>
          <a:p>
            <a:pPr marL="0" indent="0" algn="l">
              <a:lnSpc>
                <a:spcPts val="3600"/>
              </a:lnSpc>
              <a:buNone/>
            </a:pPr>
            <a:r>
              <a:rPr lang="en-US" sz="2900" b="1" dirty="0">
                <a:solidFill>
                  <a:srgbClr val="335E23"/>
                </a:solidFill>
                <a:latin typeface="Noto Serif SC Bold" pitchFamily="34" charset="0"/>
                <a:ea typeface="Noto Serif SC Bold" pitchFamily="34" charset="-122"/>
                <a:cs typeface="Noto Serif SC Bold" pitchFamily="34" charset="-120"/>
              </a:rPr>
              <a:t>Mai</a:t>
            </a:r>
            <a:endParaRPr lang="en-US" sz="2900" dirty="0"/>
          </a:p>
        </p:txBody>
      </p:sp>
      <p:sp>
        <p:nvSpPr>
          <p:cNvPr id="5" name="Text 2"/>
          <p:cNvSpPr/>
          <p:nvPr/>
        </p:nvSpPr>
        <p:spPr>
          <a:xfrm>
            <a:off x="592098" y="2425898"/>
            <a:ext cx="3799284" cy="925354"/>
          </a:xfrm>
          <a:prstGeom prst="rect">
            <a:avLst/>
          </a:prstGeom>
          <a:noFill/>
          <a:ln/>
        </p:spPr>
        <p:txBody>
          <a:bodyPr wrap="square" lIns="0" tIns="0" rIns="0" bIns="0" rtlCol="0" anchor="t"/>
          <a:lstStyle/>
          <a:p>
            <a:pPr marL="0" indent="0" algn="l">
              <a:lnSpc>
                <a:spcPts val="3600"/>
              </a:lnSpc>
              <a:buNone/>
            </a:pPr>
            <a:r>
              <a:rPr lang="en-US" sz="2900" b="1" dirty="0">
                <a:solidFill>
                  <a:srgbClr val="006747"/>
                </a:solidFill>
                <a:latin typeface="Noto Serif SC Bold" pitchFamily="34" charset="0"/>
                <a:ea typeface="Noto Serif SC Bold" pitchFamily="34" charset="-122"/>
                <a:cs typeface="Noto Serif SC Bold" pitchFamily="34" charset="-120"/>
              </a:rPr>
              <a:t>Phải đứng trên đá lạnh giữa gió rít</a:t>
            </a:r>
            <a:endParaRPr lang="en-US" sz="2900" dirty="0"/>
          </a:p>
        </p:txBody>
      </p:sp>
      <p:sp>
        <p:nvSpPr>
          <p:cNvPr id="6" name="Text 3"/>
          <p:cNvSpPr/>
          <p:nvPr/>
        </p:nvSpPr>
        <p:spPr>
          <a:xfrm>
            <a:off x="4760238" y="1815227"/>
            <a:ext cx="3701177" cy="462677"/>
          </a:xfrm>
          <a:prstGeom prst="rect">
            <a:avLst/>
          </a:prstGeom>
          <a:noFill/>
          <a:ln/>
        </p:spPr>
        <p:txBody>
          <a:bodyPr wrap="none" lIns="0" tIns="0" rIns="0" bIns="0" rtlCol="0" anchor="t"/>
          <a:lstStyle/>
          <a:p>
            <a:pPr marL="0" indent="0" algn="l">
              <a:lnSpc>
                <a:spcPts val="3600"/>
              </a:lnSpc>
              <a:buNone/>
            </a:pPr>
            <a:r>
              <a:rPr lang="en-US" sz="2900" b="1" dirty="0">
                <a:solidFill>
                  <a:srgbClr val="335E23"/>
                </a:solidFill>
                <a:latin typeface="Noto Serif SC Bold" pitchFamily="34" charset="0"/>
                <a:ea typeface="Noto Serif SC Bold" pitchFamily="34" charset="-122"/>
                <a:cs typeface="Noto Serif SC Bold" pitchFamily="34" charset="-120"/>
              </a:rPr>
              <a:t>Đào</a:t>
            </a:r>
            <a:endParaRPr lang="en-US" sz="2900" dirty="0"/>
          </a:p>
        </p:txBody>
      </p:sp>
      <p:sp>
        <p:nvSpPr>
          <p:cNvPr id="7" name="Text 4"/>
          <p:cNvSpPr/>
          <p:nvPr/>
        </p:nvSpPr>
        <p:spPr>
          <a:xfrm>
            <a:off x="4760238" y="2425898"/>
            <a:ext cx="3799284" cy="2313384"/>
          </a:xfrm>
          <a:prstGeom prst="rect">
            <a:avLst/>
          </a:prstGeom>
          <a:noFill/>
          <a:ln/>
        </p:spPr>
        <p:txBody>
          <a:bodyPr wrap="square" lIns="0" tIns="0" rIns="0" bIns="0" rtlCol="0" anchor="t"/>
          <a:lstStyle/>
          <a:p>
            <a:pPr marL="0" indent="0" algn="l">
              <a:lnSpc>
                <a:spcPts val="3600"/>
              </a:lnSpc>
              <a:buNone/>
            </a:pPr>
            <a:r>
              <a:rPr lang="en-US" sz="2900" b="1" dirty="0">
                <a:solidFill>
                  <a:srgbClr val="006747"/>
                </a:solidFill>
                <a:latin typeface="Noto Serif SC Bold" pitchFamily="34" charset="0"/>
                <a:ea typeface="Noto Serif SC Bold" pitchFamily="34" charset="-122"/>
                <a:cs typeface="Noto Serif SC Bold" pitchFamily="34" charset="-120"/>
              </a:rPr>
              <a:t>Phải học cách an ủi người đang sợ hãi, dùng lời nói để xoa dịu vết thương trong lòng người</a:t>
            </a:r>
            <a:endParaRPr lang="en-US" sz="2900" dirty="0"/>
          </a:p>
        </p:txBody>
      </p:sp>
      <p:sp>
        <p:nvSpPr>
          <p:cNvPr id="8" name="Text 5"/>
          <p:cNvSpPr/>
          <p:nvPr/>
        </p:nvSpPr>
        <p:spPr>
          <a:xfrm>
            <a:off x="592098" y="5109329"/>
            <a:ext cx="7959804" cy="2313384"/>
          </a:xfrm>
          <a:prstGeom prst="rect">
            <a:avLst/>
          </a:prstGeom>
          <a:noFill/>
          <a:ln/>
        </p:spPr>
        <p:txBody>
          <a:bodyPr wrap="square" lIns="0" tIns="0" rIns="0" bIns="0" rtlCol="0" anchor="t"/>
          <a:lstStyle/>
          <a:p>
            <a:pPr marL="0" indent="0" algn="l">
              <a:lnSpc>
                <a:spcPts val="3600"/>
              </a:lnSpc>
              <a:buNone/>
            </a:pPr>
            <a:r>
              <a:rPr lang="en-US" sz="2900" b="1" dirty="0">
                <a:solidFill>
                  <a:srgbClr val="006747"/>
                </a:solidFill>
                <a:latin typeface="Noto Serif SC Bold" pitchFamily="34" charset="0"/>
                <a:ea typeface="Noto Serif SC Bold" pitchFamily="34" charset="-122"/>
                <a:cs typeface="Noto Serif SC Bold" pitchFamily="34" charset="-120"/>
              </a:rPr>
              <a:t>Những bài tập không hề đơn giản. Ba năm trôi qua. Thời gian ấy có lúc hai chị em tưởng chừng bỏ cuộc, nhưng nghĩ đến dân làng bỗng lại nương sức. Họ lớn lên về tâm linh và mưu trí.</a:t>
            </a:r>
            <a:endParaRPr lang="en-US" sz="2900"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760720" cy="8229600"/>
          </a:xfrm>
          <a:prstGeom prst="rect">
            <a:avLst/>
          </a:prstGeom>
        </p:spPr>
      </p:pic>
      <p:sp>
        <p:nvSpPr>
          <p:cNvPr id="3" name="Text 0"/>
          <p:cNvSpPr/>
          <p:nvPr/>
        </p:nvSpPr>
        <p:spPr>
          <a:xfrm>
            <a:off x="6079808" y="1049536"/>
            <a:ext cx="6158746" cy="639961"/>
          </a:xfrm>
          <a:prstGeom prst="rect">
            <a:avLst/>
          </a:prstGeom>
          <a:noFill/>
          <a:ln/>
        </p:spPr>
        <p:txBody>
          <a:bodyPr wrap="none" lIns="0" tIns="0" rIns="0" bIns="0" rtlCol="0" anchor="t"/>
          <a:lstStyle/>
          <a:p>
            <a:pPr marL="0" indent="0" algn="l">
              <a:lnSpc>
                <a:spcPts val="5000"/>
              </a:lnSpc>
              <a:buNone/>
            </a:pPr>
            <a:r>
              <a:rPr lang="en-US" sz="4000" b="1" dirty="0">
                <a:solidFill>
                  <a:srgbClr val="006747"/>
                </a:solidFill>
                <a:latin typeface="Noto Serif SC Bold" pitchFamily="34" charset="0"/>
                <a:ea typeface="Noto Serif SC Bold" pitchFamily="34" charset="-122"/>
                <a:cs typeface="Noto Serif SC Bold" pitchFamily="34" charset="-120"/>
              </a:rPr>
              <a:t>Bài Kiểm Tra Cuối Cùng</a:t>
            </a:r>
            <a:endParaRPr lang="en-US" sz="4000" dirty="0"/>
          </a:p>
        </p:txBody>
      </p:sp>
      <p:sp>
        <p:nvSpPr>
          <p:cNvPr id="4" name="Text 1"/>
          <p:cNvSpPr/>
          <p:nvPr/>
        </p:nvSpPr>
        <p:spPr>
          <a:xfrm>
            <a:off x="6079808" y="1912025"/>
            <a:ext cx="7957185" cy="3246239"/>
          </a:xfrm>
          <a:prstGeom prst="rect">
            <a:avLst/>
          </a:prstGeom>
          <a:noFill/>
          <a:ln/>
        </p:spPr>
        <p:txBody>
          <a:bodyPr wrap="square" lIns="0" tIns="0" rIns="0" bIns="0" rtlCol="0" anchor="t"/>
          <a:lstStyle/>
          <a:p>
            <a:pPr marL="0" indent="0" algn="l">
              <a:lnSpc>
                <a:spcPts val="3650"/>
              </a:lnSpc>
              <a:buNone/>
            </a:pPr>
            <a:r>
              <a:rPr lang="en-US" sz="2900" b="1" dirty="0">
                <a:solidFill>
                  <a:srgbClr val="006747"/>
                </a:solidFill>
                <a:latin typeface="Noto Serif SC Bold" pitchFamily="34" charset="0"/>
                <a:ea typeface="Noto Serif SC Bold" pitchFamily="34" charset="-122"/>
                <a:cs typeface="Noto Serif SC Bold" pitchFamily="34" charset="-120"/>
              </a:rPr>
              <a:t>Ông lão mời họ làm bài kiểm tra cuối cùng: gọi ánh sáng để xua bóng tối của một hang động nhỏ trong núi. Họ thành công, ánh sáng chiếu xuyên tỏ hang, những con kiến bạc hiện ra rồi biến thành cánh bướm bay về phía mặt trời — dấu hiệu phép đã ăn sâu trong tâm.</a:t>
            </a:r>
            <a:endParaRPr lang="en-US" sz="2900" dirty="0"/>
          </a:p>
        </p:txBody>
      </p:sp>
      <p:sp>
        <p:nvSpPr>
          <p:cNvPr id="5" name="Shape 2"/>
          <p:cNvSpPr/>
          <p:nvPr/>
        </p:nvSpPr>
        <p:spPr>
          <a:xfrm>
            <a:off x="6079808" y="5380792"/>
            <a:ext cx="7957185" cy="1799153"/>
          </a:xfrm>
          <a:prstGeom prst="roundRect">
            <a:avLst>
              <a:gd name="adj" fmla="val 7422"/>
            </a:avLst>
          </a:prstGeom>
          <a:solidFill>
            <a:srgbClr val="B3FFE7"/>
          </a:solidFill>
          <a:ln/>
        </p:spPr>
      </p:sp>
      <p:pic>
        <p:nvPicPr>
          <p:cNvPr id="6" name="Image 1" descr="preencoded.png"/>
          <p:cNvPicPr>
            <a:picLocks noChangeAspect="1"/>
          </p:cNvPicPr>
          <p:nvPr/>
        </p:nvPicPr>
        <p:blipFill>
          <a:blip r:embed="rId4"/>
          <a:stretch>
            <a:fillRect/>
          </a:stretch>
        </p:blipFill>
        <p:spPr>
          <a:xfrm>
            <a:off x="6228159" y="5630228"/>
            <a:ext cx="463629" cy="370880"/>
          </a:xfrm>
          <a:prstGeom prst="rect">
            <a:avLst/>
          </a:prstGeom>
        </p:spPr>
      </p:pic>
      <p:sp>
        <p:nvSpPr>
          <p:cNvPr id="7" name="Text 3"/>
          <p:cNvSpPr/>
          <p:nvPr/>
        </p:nvSpPr>
        <p:spPr>
          <a:xfrm>
            <a:off x="6840141" y="5566172"/>
            <a:ext cx="7048500" cy="1391245"/>
          </a:xfrm>
          <a:prstGeom prst="rect">
            <a:avLst/>
          </a:prstGeom>
          <a:noFill/>
          <a:ln/>
        </p:spPr>
        <p:txBody>
          <a:bodyPr wrap="square" lIns="0" tIns="0" rIns="0" bIns="0" rtlCol="0" anchor="t"/>
          <a:lstStyle/>
          <a:p>
            <a:pPr marL="0" indent="0" algn="l">
              <a:lnSpc>
                <a:spcPts val="3650"/>
              </a:lnSpc>
              <a:buNone/>
            </a:pPr>
            <a:r>
              <a:rPr lang="en-US" sz="2900" b="1" dirty="0">
                <a:solidFill>
                  <a:srgbClr val="006747"/>
                </a:solidFill>
                <a:latin typeface="Noto Serif SC Bold" pitchFamily="34" charset="0"/>
                <a:ea typeface="Noto Serif SC Bold" pitchFamily="34" charset="-122"/>
                <a:cs typeface="Noto Serif SC Bold" pitchFamily="34" charset="-120"/>
              </a:rPr>
              <a:t>Dấu hiệu phép đã ăn sâu trong tâm:</a:t>
            </a:r>
            <a:r>
              <a:rPr lang="en-US" sz="2900" b="1" dirty="0">
                <a:solidFill>
                  <a:srgbClr val="000000"/>
                </a:solidFill>
                <a:latin typeface="Noto Serif SC Bold" pitchFamily="34" charset="0"/>
                <a:ea typeface="Noto Serif SC Bold" pitchFamily="34" charset="-122"/>
                <a:cs typeface="Noto Serif SC Bold" pitchFamily="34" charset="-120"/>
              </a:rPr>
              <a:t> Những con kiến bạc biến thành cánh bướm bay về phía mặt trời</a:t>
            </a:r>
            <a:endParaRPr lang="en-US" sz="2900"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8869680" y="0"/>
            <a:ext cx="5760720" cy="8229600"/>
          </a:xfrm>
          <a:prstGeom prst="rect">
            <a:avLst/>
          </a:prstGeom>
        </p:spPr>
      </p:pic>
      <p:sp>
        <p:nvSpPr>
          <p:cNvPr id="3" name="Text 0"/>
          <p:cNvSpPr/>
          <p:nvPr/>
        </p:nvSpPr>
        <p:spPr>
          <a:xfrm>
            <a:off x="675203" y="596027"/>
            <a:ext cx="5824180" cy="728067"/>
          </a:xfrm>
          <a:prstGeom prst="rect">
            <a:avLst/>
          </a:prstGeom>
          <a:noFill/>
          <a:ln/>
        </p:spPr>
        <p:txBody>
          <a:bodyPr wrap="none" lIns="0" tIns="0" rIns="0" bIns="0" rtlCol="0" anchor="t"/>
          <a:lstStyle/>
          <a:p>
            <a:pPr marL="0" indent="0" algn="l">
              <a:lnSpc>
                <a:spcPts val="5700"/>
              </a:lnSpc>
              <a:buNone/>
            </a:pPr>
            <a:r>
              <a:rPr lang="en-US" sz="4550" b="1" dirty="0">
                <a:solidFill>
                  <a:srgbClr val="006747"/>
                </a:solidFill>
                <a:latin typeface="Noto Serif SC Bold" pitchFamily="34" charset="0"/>
                <a:ea typeface="Noto Serif SC Bold" pitchFamily="34" charset="-122"/>
                <a:cs typeface="Noto Serif SC Bold" pitchFamily="34" charset="-120"/>
              </a:rPr>
              <a:t>Trở Về Làng</a:t>
            </a:r>
            <a:endParaRPr lang="en-US" sz="4550" dirty="0"/>
          </a:p>
        </p:txBody>
      </p:sp>
      <p:sp>
        <p:nvSpPr>
          <p:cNvPr id="4" name="Text 1"/>
          <p:cNvSpPr/>
          <p:nvPr/>
        </p:nvSpPr>
        <p:spPr>
          <a:xfrm>
            <a:off x="675203" y="1577221"/>
            <a:ext cx="7793593" cy="3692962"/>
          </a:xfrm>
          <a:prstGeom prst="rect">
            <a:avLst/>
          </a:prstGeom>
          <a:noFill/>
          <a:ln/>
        </p:spPr>
        <p:txBody>
          <a:bodyPr wrap="square" lIns="0" tIns="0" rIns="0" bIns="0" rtlCol="0" anchor="t"/>
          <a:lstStyle/>
          <a:p>
            <a:pPr marL="0" indent="0" algn="l">
              <a:lnSpc>
                <a:spcPts val="4150"/>
              </a:lnSpc>
              <a:buNone/>
            </a:pPr>
            <a:r>
              <a:rPr lang="en-US" sz="3300" b="1" dirty="0">
                <a:solidFill>
                  <a:srgbClr val="006747"/>
                </a:solidFill>
                <a:latin typeface="Noto Serif SC Bold" pitchFamily="34" charset="0"/>
                <a:ea typeface="Noto Serif SC Bold" pitchFamily="34" charset="-122"/>
                <a:cs typeface="Noto Serif SC Bold" pitchFamily="34" charset="-120"/>
              </a:rPr>
              <a:t>Khi hai chị em trở về, làng đã kiệt quệ: nhà rách, người buồn bã. Họ đứng trên đống lúa đã bị dẫm nát, hít một hơi sâu cho bình tĩnh. Ban đầu dân làng nghi ngại — đã có nhiều người hứa giúp mà không thực hiện.</a:t>
            </a:r>
            <a:endParaRPr lang="en-US" sz="3300" dirty="0"/>
          </a:p>
        </p:txBody>
      </p:sp>
      <p:sp>
        <p:nvSpPr>
          <p:cNvPr id="5" name="Text 2"/>
          <p:cNvSpPr/>
          <p:nvPr/>
        </p:nvSpPr>
        <p:spPr>
          <a:xfrm>
            <a:off x="675203" y="5523309"/>
            <a:ext cx="7793593" cy="2110264"/>
          </a:xfrm>
          <a:prstGeom prst="rect">
            <a:avLst/>
          </a:prstGeom>
          <a:noFill/>
          <a:ln/>
        </p:spPr>
        <p:txBody>
          <a:bodyPr wrap="square" lIns="0" tIns="0" rIns="0" bIns="0" rtlCol="0" anchor="t"/>
          <a:lstStyle/>
          <a:p>
            <a:pPr marL="0" indent="0" algn="l">
              <a:lnSpc>
                <a:spcPts val="4150"/>
              </a:lnSpc>
              <a:buNone/>
            </a:pPr>
            <a:r>
              <a:rPr lang="en-US" sz="3300" b="1" dirty="0">
                <a:solidFill>
                  <a:srgbClr val="006747"/>
                </a:solidFill>
                <a:latin typeface="Noto Serif SC Bold" pitchFamily="34" charset="0"/>
                <a:ea typeface="Noto Serif SC Bold" pitchFamily="34" charset="-122"/>
                <a:cs typeface="Noto Serif SC Bold" pitchFamily="34" charset="-120"/>
              </a:rPr>
              <a:t>Nhưng khi Mai và Đào vẽ vòng trấn trên sân đình và gọi phép, một làn hơi ấm tỏa ra, cánh cửa nhà rung nhẹ như báo hiệu hy vọng.</a:t>
            </a:r>
            <a:endParaRPr lang="en-US" sz="3300"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name="Slide 14">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760720" cy="8229600"/>
          </a:xfrm>
          <a:prstGeom prst="rect">
            <a:avLst/>
          </a:prstGeom>
        </p:spPr>
      </p:pic>
      <p:sp>
        <p:nvSpPr>
          <p:cNvPr id="3" name="Text 0"/>
          <p:cNvSpPr/>
          <p:nvPr/>
        </p:nvSpPr>
        <p:spPr>
          <a:xfrm>
            <a:off x="6118860" y="571976"/>
            <a:ext cx="5454968" cy="681871"/>
          </a:xfrm>
          <a:prstGeom prst="rect">
            <a:avLst/>
          </a:prstGeom>
          <a:noFill/>
          <a:ln/>
        </p:spPr>
        <p:txBody>
          <a:bodyPr wrap="none" lIns="0" tIns="0" rIns="0" bIns="0" rtlCol="0" anchor="t"/>
          <a:lstStyle/>
          <a:p>
            <a:pPr marL="0" indent="0" algn="l">
              <a:lnSpc>
                <a:spcPts val="5350"/>
              </a:lnSpc>
              <a:buNone/>
            </a:pPr>
            <a:r>
              <a:rPr lang="en-US" sz="4250" b="1" dirty="0">
                <a:solidFill>
                  <a:srgbClr val="006747"/>
                </a:solidFill>
                <a:latin typeface="Noto Serif SC Bold" pitchFamily="34" charset="0"/>
                <a:ea typeface="Noto Serif SC Bold" pitchFamily="34" charset="-122"/>
                <a:cs typeface="Noto Serif SC Bold" pitchFamily="34" charset="-120"/>
              </a:rPr>
              <a:t>Đêm Quyết Chiến</a:t>
            </a:r>
            <a:endParaRPr lang="en-US" sz="4250" dirty="0"/>
          </a:p>
        </p:txBody>
      </p:sp>
      <p:sp>
        <p:nvSpPr>
          <p:cNvPr id="4" name="Text 1"/>
          <p:cNvSpPr/>
          <p:nvPr/>
        </p:nvSpPr>
        <p:spPr>
          <a:xfrm>
            <a:off x="6118860" y="1491020"/>
            <a:ext cx="7879080" cy="3458766"/>
          </a:xfrm>
          <a:prstGeom prst="rect">
            <a:avLst/>
          </a:prstGeom>
          <a:noFill/>
          <a:ln/>
        </p:spPr>
        <p:txBody>
          <a:bodyPr wrap="square" lIns="0" tIns="0" rIns="0" bIns="0" rtlCol="0" anchor="t"/>
          <a:lstStyle/>
          <a:p>
            <a:pPr marL="0" indent="0" algn="l">
              <a:lnSpc>
                <a:spcPts val="3850"/>
              </a:lnSpc>
              <a:buNone/>
            </a:pPr>
            <a:r>
              <a:rPr lang="en-US" sz="3100" b="1" dirty="0">
                <a:solidFill>
                  <a:srgbClr val="006747"/>
                </a:solidFill>
                <a:latin typeface="Noto Serif SC Bold" pitchFamily="34" charset="0"/>
                <a:ea typeface="Noto Serif SC Bold" pitchFamily="34" charset="-122"/>
                <a:cs typeface="Noto Serif SC Bold" pitchFamily="34" charset="-120"/>
              </a:rPr>
              <a:t>Đêm quyết chiến, các yêu quái tập hợp ngoài bìa làng. Chúng có đủ hình dạng: thú có răng dài, bóng người với đôi mắt lửa, âm thanh như gào thét. Mai đứng trước, tay cầm một chiếc quạt giấy thầy truyền; Đào đứng sau, tay rắc cát thánh.</a:t>
            </a:r>
            <a:endParaRPr lang="en-US" sz="3100" dirty="0"/>
          </a:p>
        </p:txBody>
      </p:sp>
      <p:sp>
        <p:nvSpPr>
          <p:cNvPr id="5" name="Text 2"/>
          <p:cNvSpPr/>
          <p:nvPr/>
        </p:nvSpPr>
        <p:spPr>
          <a:xfrm>
            <a:off x="6118860" y="5186958"/>
            <a:ext cx="7879080" cy="2470547"/>
          </a:xfrm>
          <a:prstGeom prst="rect">
            <a:avLst/>
          </a:prstGeom>
          <a:noFill/>
          <a:ln/>
        </p:spPr>
        <p:txBody>
          <a:bodyPr wrap="square" lIns="0" tIns="0" rIns="0" bIns="0" rtlCol="0" anchor="t"/>
          <a:lstStyle/>
          <a:p>
            <a:pPr marL="0" indent="0" algn="l">
              <a:lnSpc>
                <a:spcPts val="3850"/>
              </a:lnSpc>
              <a:buNone/>
            </a:pPr>
            <a:r>
              <a:rPr lang="en-US" sz="3100" b="1" dirty="0">
                <a:solidFill>
                  <a:srgbClr val="006747"/>
                </a:solidFill>
                <a:latin typeface="Noto Serif SC Bold" pitchFamily="34" charset="0"/>
                <a:ea typeface="Noto Serif SC Bold" pitchFamily="34" charset="-122"/>
                <a:cs typeface="Noto Serif SC Bold" pitchFamily="34" charset="-120"/>
              </a:rPr>
              <a:t>Họ không dùng phép một cách ẩu thả; Mai nhắm vào điểm yếu của quái — sự hỗn loạn, còn Đào dùng phép an ủi để kéo những linh hồn lạc lối về lại với đất mẹ.</a:t>
            </a:r>
            <a:endParaRPr lang="en-US" sz="3100"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name="Slide 15">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760720" cy="8229600"/>
          </a:xfrm>
          <a:prstGeom prst="rect">
            <a:avLst/>
          </a:prstGeom>
        </p:spPr>
      </p:pic>
      <p:sp>
        <p:nvSpPr>
          <p:cNvPr id="3" name="Text 0"/>
          <p:cNvSpPr/>
          <p:nvPr/>
        </p:nvSpPr>
        <p:spPr>
          <a:xfrm>
            <a:off x="6038374" y="1031558"/>
            <a:ext cx="5929670" cy="595074"/>
          </a:xfrm>
          <a:prstGeom prst="rect">
            <a:avLst/>
          </a:prstGeom>
          <a:noFill/>
          <a:ln/>
        </p:spPr>
        <p:txBody>
          <a:bodyPr wrap="none" lIns="0" tIns="0" rIns="0" bIns="0" rtlCol="0" anchor="t"/>
          <a:lstStyle/>
          <a:p>
            <a:pPr marL="0" indent="0" algn="l">
              <a:lnSpc>
                <a:spcPts val="4650"/>
              </a:lnSpc>
              <a:buNone/>
            </a:pPr>
            <a:r>
              <a:rPr lang="en-US" sz="3700" b="1" dirty="0">
                <a:solidFill>
                  <a:srgbClr val="006747"/>
                </a:solidFill>
                <a:latin typeface="Noto Serif SC Bold" pitchFamily="34" charset="0"/>
                <a:ea typeface="Noto Serif SC Bold" pitchFamily="34" charset="-122"/>
                <a:cs typeface="Noto Serif SC Bold" pitchFamily="34" charset="-120"/>
              </a:rPr>
              <a:t>Trận Chiến Của Trái Tim</a:t>
            </a:r>
            <a:endParaRPr lang="en-US" sz="3700" dirty="0"/>
          </a:p>
        </p:txBody>
      </p:sp>
      <p:sp>
        <p:nvSpPr>
          <p:cNvPr id="4" name="Text 1"/>
          <p:cNvSpPr/>
          <p:nvPr/>
        </p:nvSpPr>
        <p:spPr>
          <a:xfrm>
            <a:off x="6245304" y="2040493"/>
            <a:ext cx="7833122" cy="2587466"/>
          </a:xfrm>
          <a:prstGeom prst="rect">
            <a:avLst/>
          </a:prstGeom>
          <a:noFill/>
          <a:ln/>
        </p:spPr>
        <p:txBody>
          <a:bodyPr wrap="square" lIns="0" tIns="0" rIns="0" bIns="0" rtlCol="0" anchor="t"/>
          <a:lstStyle/>
          <a:p>
            <a:pPr marL="0" indent="0" algn="l">
              <a:lnSpc>
                <a:spcPts val="3350"/>
              </a:lnSpc>
              <a:buNone/>
            </a:pPr>
            <a:r>
              <a:rPr lang="en-US" sz="2700" b="1" dirty="0">
                <a:solidFill>
                  <a:srgbClr val="006747"/>
                </a:solidFill>
                <a:latin typeface="Noto Serif SC Bold" pitchFamily="34" charset="0"/>
                <a:ea typeface="Noto Serif SC Bold" pitchFamily="34" charset="-122"/>
                <a:cs typeface="Noto Serif SC Bold" pitchFamily="34" charset="-120"/>
              </a:rPr>
              <a:t>Trận chiến không phải là một màn đấu khẩu lớn lao theo kiểu pháo hoa phép màu — nó là cuộc đấu trí, cuộc đấu của trái tim: Mai gợi lên ký ức thiện của một con yêu quái từng là người nông dân bị oan; Đào hát một khúc ru em để xoa dịu con thú hóa quỷ.</a:t>
            </a:r>
            <a:endParaRPr lang="en-US" sz="2700" dirty="0"/>
          </a:p>
        </p:txBody>
      </p:sp>
      <p:sp>
        <p:nvSpPr>
          <p:cNvPr id="5" name="Shape 2"/>
          <p:cNvSpPr/>
          <p:nvPr/>
        </p:nvSpPr>
        <p:spPr>
          <a:xfrm>
            <a:off x="6038374" y="1833563"/>
            <a:ext cx="15240" cy="3001327"/>
          </a:xfrm>
          <a:prstGeom prst="rect">
            <a:avLst/>
          </a:prstGeom>
          <a:solidFill>
            <a:srgbClr val="006747"/>
          </a:solidFill>
          <a:ln/>
        </p:spPr>
      </p:sp>
      <p:sp>
        <p:nvSpPr>
          <p:cNvPr id="6" name="Text 3"/>
          <p:cNvSpPr/>
          <p:nvPr/>
        </p:nvSpPr>
        <p:spPr>
          <a:xfrm>
            <a:off x="6038374" y="5041821"/>
            <a:ext cx="8040053" cy="2156222"/>
          </a:xfrm>
          <a:prstGeom prst="rect">
            <a:avLst/>
          </a:prstGeom>
          <a:noFill/>
          <a:ln/>
        </p:spPr>
        <p:txBody>
          <a:bodyPr wrap="square" lIns="0" tIns="0" rIns="0" bIns="0" rtlCol="0" anchor="t"/>
          <a:lstStyle/>
          <a:p>
            <a:pPr marL="0" indent="0" algn="l">
              <a:lnSpc>
                <a:spcPts val="3350"/>
              </a:lnSpc>
              <a:buNone/>
            </a:pPr>
            <a:r>
              <a:rPr lang="en-US" sz="2700" b="1" dirty="0">
                <a:solidFill>
                  <a:srgbClr val="006747"/>
                </a:solidFill>
                <a:latin typeface="Noto Serif SC Bold" pitchFamily="34" charset="0"/>
                <a:ea typeface="Noto Serif SC Bold" pitchFamily="34" charset="-122"/>
                <a:cs typeface="Noto Serif SC Bold" pitchFamily="34" charset="-120"/>
              </a:rPr>
              <a:t>Vì thế, nhiều quái không chết bởi vũ lực mà tan hòa thành sương, nhiều phần đành rút lui vì nhận ra sai lầm. Cuối cùng, những kẻ cứng đầu nhất bị vây kín trong vòng trấn và hoá thành đá, rút hẳn khỏi vùng đó.</a:t>
            </a:r>
            <a:endParaRPr lang="en-US" sz="2700"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name="Slide 16">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760720" cy="8229600"/>
          </a:xfrm>
          <a:prstGeom prst="rect">
            <a:avLst/>
          </a:prstGeom>
        </p:spPr>
      </p:pic>
      <p:sp>
        <p:nvSpPr>
          <p:cNvPr id="3" name="Text 0"/>
          <p:cNvSpPr/>
          <p:nvPr/>
        </p:nvSpPr>
        <p:spPr>
          <a:xfrm>
            <a:off x="6118860" y="819031"/>
            <a:ext cx="5454968" cy="681871"/>
          </a:xfrm>
          <a:prstGeom prst="rect">
            <a:avLst/>
          </a:prstGeom>
          <a:noFill/>
          <a:ln/>
        </p:spPr>
        <p:txBody>
          <a:bodyPr wrap="none" lIns="0" tIns="0" rIns="0" bIns="0" rtlCol="0" anchor="t"/>
          <a:lstStyle/>
          <a:p>
            <a:pPr marL="0" indent="0" algn="l">
              <a:lnSpc>
                <a:spcPts val="5350"/>
              </a:lnSpc>
              <a:buNone/>
            </a:pPr>
            <a:r>
              <a:rPr lang="en-US" sz="4250" b="1" dirty="0">
                <a:solidFill>
                  <a:srgbClr val="006747"/>
                </a:solidFill>
                <a:latin typeface="Noto Serif SC Bold" pitchFamily="34" charset="0"/>
                <a:ea typeface="Noto Serif SC Bold" pitchFamily="34" charset="-122"/>
                <a:cs typeface="Noto Serif SC Bold" pitchFamily="34" charset="-120"/>
              </a:rPr>
              <a:t>Sự Hy Sinh</a:t>
            </a:r>
            <a:endParaRPr lang="en-US" sz="4250" dirty="0"/>
          </a:p>
        </p:txBody>
      </p:sp>
      <p:sp>
        <p:nvSpPr>
          <p:cNvPr id="4" name="Text 1"/>
          <p:cNvSpPr/>
          <p:nvPr/>
        </p:nvSpPr>
        <p:spPr>
          <a:xfrm>
            <a:off x="6118860" y="1738074"/>
            <a:ext cx="7879080" cy="2964656"/>
          </a:xfrm>
          <a:prstGeom prst="rect">
            <a:avLst/>
          </a:prstGeom>
          <a:noFill/>
          <a:ln/>
        </p:spPr>
        <p:txBody>
          <a:bodyPr wrap="square" lIns="0" tIns="0" rIns="0" bIns="0" rtlCol="0" anchor="t"/>
          <a:lstStyle/>
          <a:p>
            <a:pPr marL="0" indent="0" algn="l">
              <a:lnSpc>
                <a:spcPts val="3850"/>
              </a:lnSpc>
              <a:buNone/>
            </a:pPr>
            <a:r>
              <a:rPr lang="en-US" sz="3100" b="1" dirty="0">
                <a:solidFill>
                  <a:srgbClr val="006747"/>
                </a:solidFill>
                <a:latin typeface="Noto Serif SC Bold" pitchFamily="34" charset="0"/>
                <a:ea typeface="Noto Serif SC Bold" pitchFamily="34" charset="-122"/>
                <a:cs typeface="Noto Serif SC Bold" pitchFamily="34" charset="-120"/>
              </a:rPr>
              <a:t>Dân làng reo mừng, nhưng Mai và Đào không còn đủ sức lực. Họ đã dùng quá nhiều năng lượng tinh thần và thể xác trong trận quyết đấu; cả hai nằm xuống dưới gốc đào nơi họ từng chơi khi còn bé, nụ cười hiền hậu vẫn nở trên môi.</a:t>
            </a:r>
            <a:endParaRPr lang="en-US" sz="3100" dirty="0"/>
          </a:p>
        </p:txBody>
      </p:sp>
      <p:sp>
        <p:nvSpPr>
          <p:cNvPr id="5" name="Text 2"/>
          <p:cNvSpPr/>
          <p:nvPr/>
        </p:nvSpPr>
        <p:spPr>
          <a:xfrm>
            <a:off x="6118860" y="4939903"/>
            <a:ext cx="7879080" cy="2470547"/>
          </a:xfrm>
          <a:prstGeom prst="rect">
            <a:avLst/>
          </a:prstGeom>
          <a:noFill/>
          <a:ln/>
        </p:spPr>
        <p:txBody>
          <a:bodyPr wrap="square" lIns="0" tIns="0" rIns="0" bIns="0" rtlCol="0" anchor="t"/>
          <a:lstStyle/>
          <a:p>
            <a:pPr marL="0" indent="0" algn="l">
              <a:lnSpc>
                <a:spcPts val="3850"/>
              </a:lnSpc>
              <a:buNone/>
            </a:pPr>
            <a:r>
              <a:rPr lang="en-US" sz="3100" b="1" dirty="0">
                <a:solidFill>
                  <a:srgbClr val="006747"/>
                </a:solidFill>
                <a:latin typeface="Noto Serif SC Bold" pitchFamily="34" charset="0"/>
                <a:ea typeface="Noto Serif SC Bold" pitchFamily="34" charset="-122"/>
                <a:cs typeface="Noto Serif SC Bold" pitchFamily="34" charset="-120"/>
              </a:rPr>
              <a:t>Người dân thương tiếc, làm lễ an táng hai chị em ngay cạnh gốc đào cổ — nơi chứng kiến biết bao ký ức. Họ dựng bia mộc, cắm những cành hoa tươi trong ngày lễ.</a:t>
            </a:r>
            <a:endParaRPr lang="en-US" sz="3100"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name="Slide 17">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760720" cy="8229600"/>
          </a:xfrm>
          <a:prstGeom prst="rect">
            <a:avLst/>
          </a:prstGeom>
        </p:spPr>
      </p:pic>
      <p:sp>
        <p:nvSpPr>
          <p:cNvPr id="3" name="Text 0"/>
          <p:cNvSpPr/>
          <p:nvPr/>
        </p:nvSpPr>
        <p:spPr>
          <a:xfrm>
            <a:off x="6093857" y="621863"/>
            <a:ext cx="7929086" cy="1309926"/>
          </a:xfrm>
          <a:prstGeom prst="rect">
            <a:avLst/>
          </a:prstGeom>
          <a:noFill/>
          <a:ln/>
        </p:spPr>
        <p:txBody>
          <a:bodyPr wrap="square" lIns="0" tIns="0" rIns="0" bIns="0" rtlCol="0" anchor="t"/>
          <a:lstStyle/>
          <a:p>
            <a:pPr marL="0" indent="0" algn="l">
              <a:lnSpc>
                <a:spcPts val="5150"/>
              </a:lnSpc>
              <a:buNone/>
            </a:pPr>
            <a:r>
              <a:rPr lang="en-US" sz="4100" b="1" dirty="0">
                <a:solidFill>
                  <a:srgbClr val="006747"/>
                </a:solidFill>
                <a:latin typeface="Noto Serif SC Bold" pitchFamily="34" charset="0"/>
                <a:ea typeface="Noto Serif SC Bold" pitchFamily="34" charset="-122"/>
                <a:cs typeface="Noto Serif SC Bold" pitchFamily="34" charset="-120"/>
              </a:rPr>
              <a:t>Chuyển Hóa — Hai Cây Hoa Mới Nở</a:t>
            </a:r>
            <a:endParaRPr lang="en-US" sz="4100" dirty="0"/>
          </a:p>
        </p:txBody>
      </p:sp>
      <p:sp>
        <p:nvSpPr>
          <p:cNvPr id="4" name="Text 1"/>
          <p:cNvSpPr/>
          <p:nvPr/>
        </p:nvSpPr>
        <p:spPr>
          <a:xfrm>
            <a:off x="6093857" y="2159556"/>
            <a:ext cx="7929086" cy="2372916"/>
          </a:xfrm>
          <a:prstGeom prst="rect">
            <a:avLst/>
          </a:prstGeom>
          <a:noFill/>
          <a:ln/>
        </p:spPr>
        <p:txBody>
          <a:bodyPr wrap="square" lIns="0" tIns="0" rIns="0" bIns="0" rtlCol="0" anchor="t"/>
          <a:lstStyle/>
          <a:p>
            <a:pPr marL="0" indent="0" algn="l">
              <a:lnSpc>
                <a:spcPts val="3700"/>
              </a:lnSpc>
              <a:buNone/>
            </a:pPr>
            <a:r>
              <a:rPr lang="en-US" sz="2950" b="1" dirty="0">
                <a:solidFill>
                  <a:srgbClr val="006747"/>
                </a:solidFill>
                <a:latin typeface="Noto Serif SC Bold" pitchFamily="34" charset="0"/>
                <a:ea typeface="Noto Serif SC Bold" pitchFamily="34" charset="-122"/>
                <a:cs typeface="Noto Serif SC Bold" pitchFamily="34" charset="-120"/>
              </a:rPr>
              <a:t>Mùa xuân sau đó, trên mộ hai chị em, mọc lên hai cây già khác lạ: một cây tán rộng, hoa vàng rực như nắng gọi là hoa Mai; một cây nhẹ nhàng hơn, hoa hồng phớt mong manh gọi là hoa Đào.</a:t>
            </a:r>
            <a:endParaRPr lang="en-US" sz="2950" dirty="0"/>
          </a:p>
        </p:txBody>
      </p:sp>
      <p:sp>
        <p:nvSpPr>
          <p:cNvPr id="5" name="Text 2"/>
          <p:cNvSpPr/>
          <p:nvPr/>
        </p:nvSpPr>
        <p:spPr>
          <a:xfrm>
            <a:off x="6093857" y="4760238"/>
            <a:ext cx="7929086" cy="2847499"/>
          </a:xfrm>
          <a:prstGeom prst="rect">
            <a:avLst/>
          </a:prstGeom>
          <a:noFill/>
          <a:ln/>
        </p:spPr>
        <p:txBody>
          <a:bodyPr wrap="square" lIns="0" tIns="0" rIns="0" bIns="0" rtlCol="0" anchor="t"/>
          <a:lstStyle/>
          <a:p>
            <a:pPr marL="0" indent="0" algn="l">
              <a:lnSpc>
                <a:spcPts val="3700"/>
              </a:lnSpc>
              <a:buNone/>
            </a:pPr>
            <a:r>
              <a:rPr lang="en-US" sz="2950" b="1" dirty="0">
                <a:solidFill>
                  <a:srgbClr val="006747"/>
                </a:solidFill>
                <a:latin typeface="Noto Serif SC Bold" pitchFamily="34" charset="0"/>
                <a:ea typeface="Noto Serif SC Bold" pitchFamily="34" charset="-122"/>
                <a:cs typeface="Noto Serif SC Bold" pitchFamily="34" charset="-120"/>
              </a:rPr>
              <a:t>Hoa mai thắp sáng sân nhà người miền Nam mỗi dịp Tết, trong khi hoa đào e ấp làm đẹp nhà cửa miền Bắc. Người ta tin rằng linh hồn hai chị em sống trong cánh hoa, gửi lời chúc bình an và ấm no đến từng gia đình.</a:t>
            </a:r>
            <a:endParaRPr lang="en-US" sz="2950"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name="Slide 18">
    <p:spTree>
      <p:nvGrpSpPr>
        <p:cNvPr id="1" name=""/>
        <p:cNvGrpSpPr/>
        <p:nvPr/>
      </p:nvGrpSpPr>
      <p:grpSpPr>
        <a:xfrm>
          <a:off x="0" y="0"/>
          <a:ext cx="0" cy="0"/>
          <a:chOff x="0" y="0"/>
          <a:chExt cx="0" cy="0"/>
        </a:xfrm>
      </p:grpSpPr>
      <p:sp>
        <p:nvSpPr>
          <p:cNvPr id="2" name="Text 0"/>
          <p:cNvSpPr/>
          <p:nvPr/>
        </p:nvSpPr>
        <p:spPr>
          <a:xfrm>
            <a:off x="674013" y="588645"/>
            <a:ext cx="6665357" cy="726638"/>
          </a:xfrm>
          <a:prstGeom prst="rect">
            <a:avLst/>
          </a:prstGeom>
          <a:noFill/>
          <a:ln/>
        </p:spPr>
        <p:txBody>
          <a:bodyPr wrap="none" lIns="0" tIns="0" rIns="0" bIns="0" rtlCol="0" anchor="t"/>
          <a:lstStyle/>
          <a:p>
            <a:pPr marL="0" indent="0" algn="l">
              <a:lnSpc>
                <a:spcPts val="5700"/>
              </a:lnSpc>
              <a:buNone/>
            </a:pPr>
            <a:r>
              <a:rPr lang="en-US" sz="4550" b="1" dirty="0">
                <a:solidFill>
                  <a:srgbClr val="006747"/>
                </a:solidFill>
                <a:latin typeface="Noto Serif SC Bold" pitchFamily="34" charset="0"/>
                <a:ea typeface="Noto Serif SC Bold" pitchFamily="34" charset="-122"/>
                <a:cs typeface="Noto Serif SC Bold" pitchFamily="34" charset="-120"/>
              </a:rPr>
              <a:t>Di Sản Và Truyền Tụng</a:t>
            </a:r>
            <a:endParaRPr lang="en-US" sz="4550" dirty="0"/>
          </a:p>
        </p:txBody>
      </p:sp>
      <p:sp>
        <p:nvSpPr>
          <p:cNvPr id="3" name="Text 1"/>
          <p:cNvSpPr/>
          <p:nvPr/>
        </p:nvSpPr>
        <p:spPr>
          <a:xfrm>
            <a:off x="674013" y="1568053"/>
            <a:ext cx="13282374" cy="2106454"/>
          </a:xfrm>
          <a:prstGeom prst="rect">
            <a:avLst/>
          </a:prstGeom>
          <a:noFill/>
          <a:ln/>
        </p:spPr>
        <p:txBody>
          <a:bodyPr wrap="square" lIns="0" tIns="0" rIns="0" bIns="0" rtlCol="0" anchor="t"/>
          <a:lstStyle/>
          <a:p>
            <a:pPr marL="0" indent="0" algn="l">
              <a:lnSpc>
                <a:spcPts val="4100"/>
              </a:lnSpc>
              <a:buNone/>
            </a:pPr>
            <a:r>
              <a:rPr lang="en-US" sz="3300" b="1" dirty="0">
                <a:solidFill>
                  <a:srgbClr val="006747"/>
                </a:solidFill>
                <a:latin typeface="Noto Serif SC Bold" pitchFamily="34" charset="0"/>
                <a:ea typeface="Noto Serif SC Bold" pitchFamily="34" charset="-122"/>
                <a:cs typeface="Noto Serif SC Bold" pitchFamily="34" charset="-120"/>
              </a:rPr>
              <a:t>Câu chuyện về Mai và Đào truyền đi khắp xóm làng, mỗi dịp Tết, người ta kể lại cho con cháu nghe. Người ta trồng cây mai, cây đào, cắm cành trong nhà, không chỉ vì đẹp mà còn để nhắc đến tinh thần dũng cảm, lòng nhân hậu và sự hy sinh.</a:t>
            </a:r>
            <a:endParaRPr lang="en-US" sz="3300" dirty="0"/>
          </a:p>
        </p:txBody>
      </p:sp>
      <p:pic>
        <p:nvPicPr>
          <p:cNvPr id="4" name="Image 0" descr="preencoded.png"/>
          <p:cNvPicPr>
            <a:picLocks noChangeAspect="1"/>
          </p:cNvPicPr>
          <p:nvPr/>
        </p:nvPicPr>
        <p:blipFill>
          <a:blip r:embed="rId3"/>
          <a:stretch>
            <a:fillRect/>
          </a:stretch>
        </p:blipFill>
        <p:spPr>
          <a:xfrm>
            <a:off x="674013" y="3927277"/>
            <a:ext cx="421243" cy="421243"/>
          </a:xfrm>
          <a:prstGeom prst="rect">
            <a:avLst/>
          </a:prstGeom>
        </p:spPr>
      </p:pic>
      <p:sp>
        <p:nvSpPr>
          <p:cNvPr id="5" name="Text 2"/>
          <p:cNvSpPr/>
          <p:nvPr/>
        </p:nvSpPr>
        <p:spPr>
          <a:xfrm>
            <a:off x="1305878" y="3927277"/>
            <a:ext cx="5813941" cy="726638"/>
          </a:xfrm>
          <a:prstGeom prst="rect">
            <a:avLst/>
          </a:prstGeom>
          <a:noFill/>
          <a:ln/>
        </p:spPr>
        <p:txBody>
          <a:bodyPr wrap="none" lIns="0" tIns="0" rIns="0" bIns="0" rtlCol="0" anchor="t"/>
          <a:lstStyle/>
          <a:p>
            <a:pPr marL="0" indent="0" algn="l">
              <a:lnSpc>
                <a:spcPts val="5700"/>
              </a:lnSpc>
              <a:buNone/>
            </a:pPr>
            <a:r>
              <a:rPr lang="en-US" sz="4550" b="1" dirty="0">
                <a:solidFill>
                  <a:srgbClr val="4B4A4A"/>
                </a:solidFill>
                <a:latin typeface="Noto Serif SC Bold" pitchFamily="34" charset="0"/>
                <a:ea typeface="Noto Serif SC Bold" pitchFamily="34" charset="-122"/>
                <a:cs typeface="Noto Serif SC Bold" pitchFamily="34" charset="-120"/>
              </a:rPr>
              <a:t>Hoa Mai</a:t>
            </a:r>
            <a:endParaRPr lang="en-US" sz="4550" dirty="0"/>
          </a:p>
        </p:txBody>
      </p:sp>
      <p:sp>
        <p:nvSpPr>
          <p:cNvPr id="6" name="Text 3"/>
          <p:cNvSpPr/>
          <p:nvPr/>
        </p:nvSpPr>
        <p:spPr>
          <a:xfrm>
            <a:off x="1305878" y="4754999"/>
            <a:ext cx="5903952" cy="1579840"/>
          </a:xfrm>
          <a:prstGeom prst="rect">
            <a:avLst/>
          </a:prstGeom>
          <a:noFill/>
          <a:ln/>
        </p:spPr>
        <p:txBody>
          <a:bodyPr wrap="square" lIns="0" tIns="0" rIns="0" bIns="0" rtlCol="0" anchor="t"/>
          <a:lstStyle/>
          <a:p>
            <a:pPr marL="0" indent="0" algn="l">
              <a:lnSpc>
                <a:spcPts val="4100"/>
              </a:lnSpc>
              <a:buNone/>
            </a:pPr>
            <a:r>
              <a:rPr lang="en-US" sz="3300" b="1" dirty="0">
                <a:solidFill>
                  <a:srgbClr val="4B4A4A"/>
                </a:solidFill>
                <a:latin typeface="Noto Serif SC Bold" pitchFamily="34" charset="0"/>
                <a:ea typeface="Noto Serif SC Bold" pitchFamily="34" charset="-122"/>
                <a:cs typeface="Noto Serif SC Bold" pitchFamily="34" charset="-120"/>
              </a:rPr>
              <a:t>Biểu tượng của sự dũng cảm và ánh sáng, thắp sáng mỗi dịp Tết miền Nam</a:t>
            </a:r>
            <a:endParaRPr lang="en-US" sz="3300" dirty="0"/>
          </a:p>
        </p:txBody>
      </p:sp>
      <p:pic>
        <p:nvPicPr>
          <p:cNvPr id="7" name="Image 1" descr="preencoded.png"/>
          <p:cNvPicPr>
            <a:picLocks noChangeAspect="1"/>
          </p:cNvPicPr>
          <p:nvPr/>
        </p:nvPicPr>
        <p:blipFill>
          <a:blip r:embed="rId4"/>
          <a:stretch>
            <a:fillRect/>
          </a:stretch>
        </p:blipFill>
        <p:spPr>
          <a:xfrm>
            <a:off x="7420451" y="3927277"/>
            <a:ext cx="421243" cy="421243"/>
          </a:xfrm>
          <a:prstGeom prst="rect">
            <a:avLst/>
          </a:prstGeom>
        </p:spPr>
      </p:pic>
      <p:sp>
        <p:nvSpPr>
          <p:cNvPr id="8" name="Text 4"/>
          <p:cNvSpPr/>
          <p:nvPr/>
        </p:nvSpPr>
        <p:spPr>
          <a:xfrm>
            <a:off x="8052316" y="3927277"/>
            <a:ext cx="5813941" cy="726638"/>
          </a:xfrm>
          <a:prstGeom prst="rect">
            <a:avLst/>
          </a:prstGeom>
          <a:noFill/>
          <a:ln/>
        </p:spPr>
        <p:txBody>
          <a:bodyPr wrap="none" lIns="0" tIns="0" rIns="0" bIns="0" rtlCol="0" anchor="t"/>
          <a:lstStyle/>
          <a:p>
            <a:pPr marL="0" indent="0" algn="l">
              <a:lnSpc>
                <a:spcPts val="5700"/>
              </a:lnSpc>
              <a:buNone/>
            </a:pPr>
            <a:r>
              <a:rPr lang="en-US" sz="4550" b="1" dirty="0">
                <a:solidFill>
                  <a:srgbClr val="4B4A4A"/>
                </a:solidFill>
                <a:latin typeface="Noto Serif SC Bold" pitchFamily="34" charset="0"/>
                <a:ea typeface="Noto Serif SC Bold" pitchFamily="34" charset="-122"/>
                <a:cs typeface="Noto Serif SC Bold" pitchFamily="34" charset="-120"/>
              </a:rPr>
              <a:t>Hoa Đào</a:t>
            </a:r>
            <a:endParaRPr lang="en-US" sz="4550" dirty="0"/>
          </a:p>
        </p:txBody>
      </p:sp>
      <p:sp>
        <p:nvSpPr>
          <p:cNvPr id="9" name="Text 5"/>
          <p:cNvSpPr/>
          <p:nvPr/>
        </p:nvSpPr>
        <p:spPr>
          <a:xfrm>
            <a:off x="8052316" y="4754999"/>
            <a:ext cx="5904071" cy="1579840"/>
          </a:xfrm>
          <a:prstGeom prst="rect">
            <a:avLst/>
          </a:prstGeom>
          <a:noFill/>
          <a:ln/>
        </p:spPr>
        <p:txBody>
          <a:bodyPr wrap="square" lIns="0" tIns="0" rIns="0" bIns="0" rtlCol="0" anchor="t"/>
          <a:lstStyle/>
          <a:p>
            <a:pPr marL="0" indent="0" algn="l">
              <a:lnSpc>
                <a:spcPts val="4100"/>
              </a:lnSpc>
              <a:buNone/>
            </a:pPr>
            <a:r>
              <a:rPr lang="en-US" sz="3300" b="1" dirty="0">
                <a:solidFill>
                  <a:srgbClr val="4B4A4A"/>
                </a:solidFill>
                <a:latin typeface="Noto Serif SC Bold" pitchFamily="34" charset="0"/>
                <a:ea typeface="Noto Serif SC Bold" pitchFamily="34" charset="-122"/>
                <a:cs typeface="Noto Serif SC Bold" pitchFamily="34" charset="-120"/>
              </a:rPr>
              <a:t>Biểu tượng của sự dịu dàng và ấm áp, làm đẹp nhà cửa miền Bắc</a:t>
            </a:r>
            <a:endParaRPr lang="en-US" sz="3300" dirty="0"/>
          </a:p>
        </p:txBody>
      </p:sp>
      <p:sp>
        <p:nvSpPr>
          <p:cNvPr id="10" name="Text 6"/>
          <p:cNvSpPr/>
          <p:nvPr/>
        </p:nvSpPr>
        <p:spPr>
          <a:xfrm>
            <a:off x="674013" y="6587609"/>
            <a:ext cx="13282374" cy="1053227"/>
          </a:xfrm>
          <a:prstGeom prst="rect">
            <a:avLst/>
          </a:prstGeom>
          <a:noFill/>
          <a:ln/>
        </p:spPr>
        <p:txBody>
          <a:bodyPr wrap="square" lIns="0" tIns="0" rIns="0" bIns="0" rtlCol="0" anchor="t"/>
          <a:lstStyle/>
          <a:p>
            <a:pPr marL="0" indent="0" algn="l">
              <a:lnSpc>
                <a:spcPts val="4100"/>
              </a:lnSpc>
              <a:buNone/>
            </a:pPr>
            <a:r>
              <a:rPr lang="en-US" sz="3300" b="1" dirty="0">
                <a:solidFill>
                  <a:srgbClr val="006747"/>
                </a:solidFill>
                <a:latin typeface="Noto Serif SC Bold" pitchFamily="34" charset="0"/>
                <a:ea typeface="Noto Serif SC Bold" pitchFamily="34" charset="-122"/>
                <a:cs typeface="Noto Serif SC Bold" pitchFamily="34" charset="-120"/>
              </a:rPr>
              <a:t>Trong lễ hội, có những màn diễn kịch nhỏ kể lại trận đánh trừ yêu như sự tưởng niệm.</a:t>
            </a:r>
            <a:endParaRPr lang="en-US" sz="3300"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name="Slide 19">
    <p:spTree>
      <p:nvGrpSpPr>
        <p:cNvPr id="1" name=""/>
        <p:cNvGrpSpPr/>
        <p:nvPr/>
      </p:nvGrpSpPr>
      <p:grpSpPr>
        <a:xfrm>
          <a:off x="0" y="0"/>
          <a:ext cx="0" cy="0"/>
          <a:chOff x="0" y="0"/>
          <a:chExt cx="0" cy="0"/>
        </a:xfrm>
      </p:grpSpPr>
      <p:sp>
        <p:nvSpPr>
          <p:cNvPr id="2" name="Text 0"/>
          <p:cNvSpPr/>
          <p:nvPr/>
        </p:nvSpPr>
        <p:spPr>
          <a:xfrm>
            <a:off x="673418" y="689372"/>
            <a:ext cx="5960150" cy="726043"/>
          </a:xfrm>
          <a:prstGeom prst="rect">
            <a:avLst/>
          </a:prstGeom>
          <a:noFill/>
          <a:ln/>
        </p:spPr>
        <p:txBody>
          <a:bodyPr wrap="none" lIns="0" tIns="0" rIns="0" bIns="0" rtlCol="0" anchor="t"/>
          <a:lstStyle/>
          <a:p>
            <a:pPr marL="0" indent="0" algn="l">
              <a:lnSpc>
                <a:spcPts val="5700"/>
              </a:lnSpc>
              <a:buNone/>
            </a:pPr>
            <a:r>
              <a:rPr lang="en-US" sz="4550" b="1" dirty="0">
                <a:solidFill>
                  <a:srgbClr val="006747"/>
                </a:solidFill>
                <a:latin typeface="Noto Serif SC Bold" pitchFamily="34" charset="0"/>
                <a:ea typeface="Noto Serif SC Bold" pitchFamily="34" charset="-122"/>
                <a:cs typeface="Noto Serif SC Bold" pitchFamily="34" charset="-120"/>
              </a:rPr>
              <a:t>Ý Nghĩa Câu Chuyện</a:t>
            </a:r>
            <a:endParaRPr lang="en-US" sz="4550" dirty="0"/>
          </a:p>
        </p:txBody>
      </p:sp>
      <p:sp>
        <p:nvSpPr>
          <p:cNvPr id="3" name="Shape 1"/>
          <p:cNvSpPr/>
          <p:nvPr/>
        </p:nvSpPr>
        <p:spPr>
          <a:xfrm>
            <a:off x="673418" y="1752124"/>
            <a:ext cx="6557605" cy="2809875"/>
          </a:xfrm>
          <a:prstGeom prst="roundRect">
            <a:avLst>
              <a:gd name="adj" fmla="val 5393"/>
            </a:avLst>
          </a:prstGeom>
          <a:solidFill>
            <a:srgbClr val="D1EFE4"/>
          </a:solidFill>
          <a:ln w="7620">
            <a:solidFill>
              <a:srgbClr val="B7D5CA"/>
            </a:solidFill>
            <a:prstDash val="solid"/>
          </a:ln>
        </p:spPr>
      </p:sp>
      <p:sp>
        <p:nvSpPr>
          <p:cNvPr id="4" name="Shape 2"/>
          <p:cNvSpPr/>
          <p:nvPr/>
        </p:nvSpPr>
        <p:spPr>
          <a:xfrm>
            <a:off x="849392" y="1928098"/>
            <a:ext cx="505063" cy="505063"/>
          </a:xfrm>
          <a:prstGeom prst="roundRect">
            <a:avLst>
              <a:gd name="adj" fmla="val 18102862"/>
            </a:avLst>
          </a:prstGeom>
          <a:solidFill>
            <a:srgbClr val="006747"/>
          </a:solidFill>
          <a:ln/>
        </p:spPr>
      </p:sp>
      <p:pic>
        <p:nvPicPr>
          <p:cNvPr id="5" name="Image 0" descr="preencoded.png"/>
          <p:cNvPicPr>
            <a:picLocks noChangeAspect="1"/>
          </p:cNvPicPr>
          <p:nvPr/>
        </p:nvPicPr>
        <p:blipFill>
          <a:blip r:embed="rId3"/>
          <a:stretch>
            <a:fillRect/>
          </a:stretch>
        </p:blipFill>
        <p:spPr>
          <a:xfrm>
            <a:off x="988219" y="2038588"/>
            <a:ext cx="227290" cy="284083"/>
          </a:xfrm>
          <a:prstGeom prst="rect">
            <a:avLst/>
          </a:prstGeom>
        </p:spPr>
      </p:pic>
      <p:sp>
        <p:nvSpPr>
          <p:cNvPr id="6" name="Text 3"/>
          <p:cNvSpPr/>
          <p:nvPr/>
        </p:nvSpPr>
        <p:spPr>
          <a:xfrm>
            <a:off x="849392" y="2601516"/>
            <a:ext cx="5728097" cy="420886"/>
          </a:xfrm>
          <a:prstGeom prst="rect">
            <a:avLst/>
          </a:prstGeom>
          <a:noFill/>
          <a:ln/>
        </p:spPr>
        <p:txBody>
          <a:bodyPr wrap="none" lIns="0" tIns="0" rIns="0" bIns="0" rtlCol="0" anchor="t"/>
          <a:lstStyle/>
          <a:p>
            <a:pPr marL="0" indent="0" algn="l">
              <a:lnSpc>
                <a:spcPts val="3300"/>
              </a:lnSpc>
              <a:buNone/>
            </a:pPr>
            <a:r>
              <a:rPr lang="en-US" sz="2650" b="1" dirty="0">
                <a:solidFill>
                  <a:srgbClr val="4B4A4A"/>
                </a:solidFill>
                <a:latin typeface="Noto Serif SC Bold" pitchFamily="34" charset="0"/>
                <a:ea typeface="Noto Serif SC Bold" pitchFamily="34" charset="-122"/>
                <a:cs typeface="Noto Serif SC Bold" pitchFamily="34" charset="-120"/>
              </a:rPr>
              <a:t>Ca ngợi lòng nhân ái và dũng cảm</a:t>
            </a:r>
            <a:endParaRPr lang="en-US" sz="2650" dirty="0"/>
          </a:p>
        </p:txBody>
      </p:sp>
      <p:sp>
        <p:nvSpPr>
          <p:cNvPr id="7" name="Text 4"/>
          <p:cNvSpPr/>
          <p:nvPr/>
        </p:nvSpPr>
        <p:spPr>
          <a:xfrm>
            <a:off x="849392" y="3123367"/>
            <a:ext cx="6205657" cy="1262658"/>
          </a:xfrm>
          <a:prstGeom prst="rect">
            <a:avLst/>
          </a:prstGeom>
          <a:noFill/>
          <a:ln/>
        </p:spPr>
        <p:txBody>
          <a:bodyPr wrap="square" lIns="0" tIns="0" rIns="0" bIns="0" rtlCol="0" anchor="t"/>
          <a:lstStyle/>
          <a:p>
            <a:pPr marL="0" indent="0" algn="l">
              <a:lnSpc>
                <a:spcPts val="3300"/>
              </a:lnSpc>
              <a:buNone/>
            </a:pPr>
            <a:r>
              <a:rPr lang="en-US" sz="2650" b="1" dirty="0">
                <a:solidFill>
                  <a:srgbClr val="4B4A4A"/>
                </a:solidFill>
                <a:latin typeface="Noto Serif SC Bold" pitchFamily="34" charset="0"/>
                <a:ea typeface="Noto Serif SC Bold" pitchFamily="34" charset="-122"/>
                <a:cs typeface="Noto Serif SC Bold" pitchFamily="34" charset="-120"/>
              </a:rPr>
              <a:t>Mai và Đào không dùng quyền lực để tìm vinh quang; họ hi sinh cho người khác.</a:t>
            </a:r>
            <a:endParaRPr lang="en-US" sz="2650" dirty="0"/>
          </a:p>
        </p:txBody>
      </p:sp>
      <p:sp>
        <p:nvSpPr>
          <p:cNvPr id="8" name="Shape 5"/>
          <p:cNvSpPr/>
          <p:nvPr/>
        </p:nvSpPr>
        <p:spPr>
          <a:xfrm>
            <a:off x="7399377" y="1752124"/>
            <a:ext cx="6557605" cy="2809875"/>
          </a:xfrm>
          <a:prstGeom prst="roundRect">
            <a:avLst>
              <a:gd name="adj" fmla="val 5393"/>
            </a:avLst>
          </a:prstGeom>
          <a:solidFill>
            <a:srgbClr val="D1EFE4"/>
          </a:solidFill>
          <a:ln w="7620">
            <a:solidFill>
              <a:srgbClr val="B7D5CA"/>
            </a:solidFill>
            <a:prstDash val="solid"/>
          </a:ln>
        </p:spPr>
      </p:sp>
      <p:sp>
        <p:nvSpPr>
          <p:cNvPr id="9" name="Shape 6"/>
          <p:cNvSpPr/>
          <p:nvPr/>
        </p:nvSpPr>
        <p:spPr>
          <a:xfrm>
            <a:off x="7575352" y="1928098"/>
            <a:ext cx="505063" cy="505063"/>
          </a:xfrm>
          <a:prstGeom prst="roundRect">
            <a:avLst>
              <a:gd name="adj" fmla="val 18102862"/>
            </a:avLst>
          </a:prstGeom>
          <a:solidFill>
            <a:srgbClr val="006747"/>
          </a:solidFill>
          <a:ln/>
        </p:spPr>
      </p:sp>
      <p:pic>
        <p:nvPicPr>
          <p:cNvPr id="10" name="Image 1" descr="preencoded.png"/>
          <p:cNvPicPr>
            <a:picLocks noChangeAspect="1"/>
          </p:cNvPicPr>
          <p:nvPr/>
        </p:nvPicPr>
        <p:blipFill>
          <a:blip r:embed="rId4"/>
          <a:stretch>
            <a:fillRect/>
          </a:stretch>
        </p:blipFill>
        <p:spPr>
          <a:xfrm>
            <a:off x="7714178" y="2038588"/>
            <a:ext cx="227290" cy="284083"/>
          </a:xfrm>
          <a:prstGeom prst="rect">
            <a:avLst/>
          </a:prstGeom>
        </p:spPr>
      </p:pic>
      <p:sp>
        <p:nvSpPr>
          <p:cNvPr id="11" name="Text 7"/>
          <p:cNvSpPr/>
          <p:nvPr/>
        </p:nvSpPr>
        <p:spPr>
          <a:xfrm>
            <a:off x="7575352" y="2601516"/>
            <a:ext cx="4278987" cy="420886"/>
          </a:xfrm>
          <a:prstGeom prst="rect">
            <a:avLst/>
          </a:prstGeom>
          <a:noFill/>
          <a:ln/>
        </p:spPr>
        <p:txBody>
          <a:bodyPr wrap="none" lIns="0" tIns="0" rIns="0" bIns="0" rtlCol="0" anchor="t"/>
          <a:lstStyle/>
          <a:p>
            <a:pPr marL="0" indent="0" algn="l">
              <a:lnSpc>
                <a:spcPts val="3300"/>
              </a:lnSpc>
              <a:buNone/>
            </a:pPr>
            <a:r>
              <a:rPr lang="en-US" sz="2650" b="1" dirty="0">
                <a:solidFill>
                  <a:srgbClr val="4B4A4A"/>
                </a:solidFill>
                <a:latin typeface="Noto Serif SC Bold" pitchFamily="34" charset="0"/>
                <a:ea typeface="Noto Serif SC Bold" pitchFamily="34" charset="-122"/>
                <a:cs typeface="Noto Serif SC Bold" pitchFamily="34" charset="-120"/>
              </a:rPr>
              <a:t>Sức mạnh của lòng vị tha</a:t>
            </a:r>
            <a:endParaRPr lang="en-US" sz="2650" dirty="0"/>
          </a:p>
        </p:txBody>
      </p:sp>
      <p:sp>
        <p:nvSpPr>
          <p:cNvPr id="12" name="Text 8"/>
          <p:cNvSpPr/>
          <p:nvPr/>
        </p:nvSpPr>
        <p:spPr>
          <a:xfrm>
            <a:off x="7575352" y="3123367"/>
            <a:ext cx="6205657" cy="1262658"/>
          </a:xfrm>
          <a:prstGeom prst="rect">
            <a:avLst/>
          </a:prstGeom>
          <a:noFill/>
          <a:ln/>
        </p:spPr>
        <p:txBody>
          <a:bodyPr wrap="square" lIns="0" tIns="0" rIns="0" bIns="0" rtlCol="0" anchor="t"/>
          <a:lstStyle/>
          <a:p>
            <a:pPr marL="0" indent="0" algn="l">
              <a:lnSpc>
                <a:spcPts val="3300"/>
              </a:lnSpc>
              <a:buNone/>
            </a:pPr>
            <a:r>
              <a:rPr lang="en-US" sz="2650" b="1" dirty="0">
                <a:solidFill>
                  <a:srgbClr val="4B4A4A"/>
                </a:solidFill>
                <a:latin typeface="Noto Serif SC Bold" pitchFamily="34" charset="0"/>
                <a:ea typeface="Noto Serif SC Bold" pitchFamily="34" charset="-122"/>
                <a:cs typeface="Noto Serif SC Bold" pitchFamily="34" charset="-120"/>
              </a:rPr>
              <a:t>Trận chiến thắng là nhờ họ biết gọi thiện lương trong kẻ thù, cho thấy tha thứ có khi mạnh hơn bạo lực.</a:t>
            </a:r>
            <a:endParaRPr lang="en-US" sz="2650" dirty="0"/>
          </a:p>
        </p:txBody>
      </p:sp>
      <p:sp>
        <p:nvSpPr>
          <p:cNvPr id="13" name="Shape 9"/>
          <p:cNvSpPr/>
          <p:nvPr/>
        </p:nvSpPr>
        <p:spPr>
          <a:xfrm>
            <a:off x="673418" y="4730353"/>
            <a:ext cx="6557605" cy="2809875"/>
          </a:xfrm>
          <a:prstGeom prst="roundRect">
            <a:avLst>
              <a:gd name="adj" fmla="val 5393"/>
            </a:avLst>
          </a:prstGeom>
          <a:solidFill>
            <a:srgbClr val="D1EFE4"/>
          </a:solidFill>
          <a:ln w="7620">
            <a:solidFill>
              <a:srgbClr val="B7D5CA"/>
            </a:solidFill>
            <a:prstDash val="solid"/>
          </a:ln>
        </p:spPr>
      </p:sp>
      <p:sp>
        <p:nvSpPr>
          <p:cNvPr id="14" name="Shape 10"/>
          <p:cNvSpPr/>
          <p:nvPr/>
        </p:nvSpPr>
        <p:spPr>
          <a:xfrm>
            <a:off x="849392" y="4906328"/>
            <a:ext cx="505063" cy="505063"/>
          </a:xfrm>
          <a:prstGeom prst="roundRect">
            <a:avLst>
              <a:gd name="adj" fmla="val 18102862"/>
            </a:avLst>
          </a:prstGeom>
          <a:solidFill>
            <a:srgbClr val="006747"/>
          </a:solidFill>
          <a:ln/>
        </p:spPr>
      </p:sp>
      <p:pic>
        <p:nvPicPr>
          <p:cNvPr id="15" name="Image 2" descr="preencoded.png"/>
          <p:cNvPicPr>
            <a:picLocks noChangeAspect="1"/>
          </p:cNvPicPr>
          <p:nvPr/>
        </p:nvPicPr>
        <p:blipFill>
          <a:blip r:embed="rId5"/>
          <a:stretch>
            <a:fillRect/>
          </a:stretch>
        </p:blipFill>
        <p:spPr>
          <a:xfrm>
            <a:off x="988219" y="5016818"/>
            <a:ext cx="227290" cy="284083"/>
          </a:xfrm>
          <a:prstGeom prst="rect">
            <a:avLst/>
          </a:prstGeom>
        </p:spPr>
      </p:pic>
      <p:sp>
        <p:nvSpPr>
          <p:cNvPr id="16" name="Text 11"/>
          <p:cNvSpPr/>
          <p:nvPr/>
        </p:nvSpPr>
        <p:spPr>
          <a:xfrm>
            <a:off x="849392" y="5579745"/>
            <a:ext cx="5200888" cy="420886"/>
          </a:xfrm>
          <a:prstGeom prst="rect">
            <a:avLst/>
          </a:prstGeom>
          <a:noFill/>
          <a:ln/>
        </p:spPr>
        <p:txBody>
          <a:bodyPr wrap="none" lIns="0" tIns="0" rIns="0" bIns="0" rtlCol="0" anchor="t"/>
          <a:lstStyle/>
          <a:p>
            <a:pPr marL="0" indent="0" algn="l">
              <a:lnSpc>
                <a:spcPts val="3300"/>
              </a:lnSpc>
              <a:buNone/>
            </a:pPr>
            <a:r>
              <a:rPr lang="en-US" sz="2650" b="1" dirty="0">
                <a:solidFill>
                  <a:srgbClr val="4B4A4A"/>
                </a:solidFill>
                <a:latin typeface="Noto Serif SC Bold" pitchFamily="34" charset="0"/>
                <a:ea typeface="Noto Serif SC Bold" pitchFamily="34" charset="-122"/>
                <a:cs typeface="Noto Serif SC Bold" pitchFamily="34" charset="-120"/>
              </a:rPr>
              <a:t>Giá trị của kiên trì và tu dưỡng</a:t>
            </a:r>
            <a:endParaRPr lang="en-US" sz="2650" dirty="0"/>
          </a:p>
        </p:txBody>
      </p:sp>
      <p:sp>
        <p:nvSpPr>
          <p:cNvPr id="17" name="Text 12"/>
          <p:cNvSpPr/>
          <p:nvPr/>
        </p:nvSpPr>
        <p:spPr>
          <a:xfrm>
            <a:off x="849392" y="6101596"/>
            <a:ext cx="6205657" cy="1262658"/>
          </a:xfrm>
          <a:prstGeom prst="rect">
            <a:avLst/>
          </a:prstGeom>
          <a:noFill/>
          <a:ln/>
        </p:spPr>
        <p:txBody>
          <a:bodyPr wrap="square" lIns="0" tIns="0" rIns="0" bIns="0" rtlCol="0" anchor="t"/>
          <a:lstStyle/>
          <a:p>
            <a:pPr marL="0" indent="0" algn="l">
              <a:lnSpc>
                <a:spcPts val="3300"/>
              </a:lnSpc>
              <a:buNone/>
            </a:pPr>
            <a:r>
              <a:rPr lang="en-US" sz="2650" b="1" dirty="0">
                <a:solidFill>
                  <a:srgbClr val="4B4A4A"/>
                </a:solidFill>
                <a:latin typeface="Noto Serif SC Bold" pitchFamily="34" charset="0"/>
                <a:ea typeface="Noto Serif SC Bold" pitchFamily="34" charset="-122"/>
                <a:cs typeface="Noto Serif SC Bold" pitchFamily="34" charset="-120"/>
              </a:rPr>
              <a:t>Họ phải rèn tập nhiều năm, học cách chế ngự bản thân trước khi dùng phép để điều tốt.</a:t>
            </a:r>
            <a:endParaRPr lang="en-US" sz="2650" dirty="0"/>
          </a:p>
        </p:txBody>
      </p:sp>
      <p:sp>
        <p:nvSpPr>
          <p:cNvPr id="18" name="Shape 13"/>
          <p:cNvSpPr/>
          <p:nvPr/>
        </p:nvSpPr>
        <p:spPr>
          <a:xfrm>
            <a:off x="7399377" y="4730353"/>
            <a:ext cx="6557605" cy="2809875"/>
          </a:xfrm>
          <a:prstGeom prst="roundRect">
            <a:avLst>
              <a:gd name="adj" fmla="val 5393"/>
            </a:avLst>
          </a:prstGeom>
          <a:solidFill>
            <a:srgbClr val="D1EFE4"/>
          </a:solidFill>
          <a:ln w="7620">
            <a:solidFill>
              <a:srgbClr val="B7D5CA"/>
            </a:solidFill>
            <a:prstDash val="solid"/>
          </a:ln>
        </p:spPr>
      </p:sp>
      <p:sp>
        <p:nvSpPr>
          <p:cNvPr id="19" name="Shape 14"/>
          <p:cNvSpPr/>
          <p:nvPr/>
        </p:nvSpPr>
        <p:spPr>
          <a:xfrm>
            <a:off x="7575352" y="4906328"/>
            <a:ext cx="505063" cy="505063"/>
          </a:xfrm>
          <a:prstGeom prst="roundRect">
            <a:avLst>
              <a:gd name="adj" fmla="val 18102862"/>
            </a:avLst>
          </a:prstGeom>
          <a:solidFill>
            <a:srgbClr val="006747"/>
          </a:solidFill>
          <a:ln/>
        </p:spPr>
      </p:sp>
      <p:pic>
        <p:nvPicPr>
          <p:cNvPr id="20" name="Image 3" descr="preencoded.png"/>
          <p:cNvPicPr>
            <a:picLocks noChangeAspect="1"/>
          </p:cNvPicPr>
          <p:nvPr/>
        </p:nvPicPr>
        <p:blipFill>
          <a:blip r:embed="rId6"/>
          <a:stretch>
            <a:fillRect/>
          </a:stretch>
        </p:blipFill>
        <p:spPr>
          <a:xfrm>
            <a:off x="7714178" y="5016818"/>
            <a:ext cx="227290" cy="284083"/>
          </a:xfrm>
          <a:prstGeom prst="rect">
            <a:avLst/>
          </a:prstGeom>
        </p:spPr>
      </p:pic>
      <p:sp>
        <p:nvSpPr>
          <p:cNvPr id="21" name="Text 15"/>
          <p:cNvSpPr/>
          <p:nvPr/>
        </p:nvSpPr>
        <p:spPr>
          <a:xfrm>
            <a:off x="7575352" y="5579745"/>
            <a:ext cx="3367445" cy="420886"/>
          </a:xfrm>
          <a:prstGeom prst="rect">
            <a:avLst/>
          </a:prstGeom>
          <a:noFill/>
          <a:ln/>
        </p:spPr>
        <p:txBody>
          <a:bodyPr wrap="none" lIns="0" tIns="0" rIns="0" bIns="0" rtlCol="0" anchor="t"/>
          <a:lstStyle/>
          <a:p>
            <a:pPr marL="0" indent="0" algn="l">
              <a:lnSpc>
                <a:spcPts val="3300"/>
              </a:lnSpc>
              <a:buNone/>
            </a:pPr>
            <a:r>
              <a:rPr lang="en-US" sz="2650" b="1" dirty="0">
                <a:solidFill>
                  <a:srgbClr val="4B4A4A"/>
                </a:solidFill>
                <a:latin typeface="Noto Serif SC Bold" pitchFamily="34" charset="0"/>
                <a:ea typeface="Noto Serif SC Bold" pitchFamily="34" charset="-122"/>
                <a:cs typeface="Noto Serif SC Bold" pitchFamily="34" charset="-120"/>
              </a:rPr>
              <a:t>Bảo tồn văn hóa</a:t>
            </a:r>
            <a:endParaRPr lang="en-US" sz="2650" dirty="0"/>
          </a:p>
        </p:txBody>
      </p:sp>
      <p:sp>
        <p:nvSpPr>
          <p:cNvPr id="22" name="Text 16"/>
          <p:cNvSpPr/>
          <p:nvPr/>
        </p:nvSpPr>
        <p:spPr>
          <a:xfrm>
            <a:off x="7575352" y="6101596"/>
            <a:ext cx="6205657" cy="1262658"/>
          </a:xfrm>
          <a:prstGeom prst="rect">
            <a:avLst/>
          </a:prstGeom>
          <a:noFill/>
          <a:ln/>
        </p:spPr>
        <p:txBody>
          <a:bodyPr wrap="square" lIns="0" tIns="0" rIns="0" bIns="0" rtlCol="0" anchor="t"/>
          <a:lstStyle/>
          <a:p>
            <a:pPr marL="0" indent="0" algn="l">
              <a:lnSpc>
                <a:spcPts val="3300"/>
              </a:lnSpc>
              <a:buNone/>
            </a:pPr>
            <a:r>
              <a:rPr lang="en-US" sz="2650" b="1" dirty="0">
                <a:solidFill>
                  <a:srgbClr val="4B4A4A"/>
                </a:solidFill>
                <a:latin typeface="Noto Serif SC Bold" pitchFamily="34" charset="0"/>
                <a:ea typeface="Noto Serif SC Bold" pitchFamily="34" charset="-122"/>
                <a:cs typeface="Noto Serif SC Bold" pitchFamily="34" charset="-120"/>
              </a:rPr>
              <a:t>Hoa Mai và Đào trở thành biểu tượng của mùa xuân và truyền thống, nối kết quá khứ với hiện tại.</a:t>
            </a:r>
            <a:endParaRPr lang="en-US" sz="2650"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p:nvPr/>
        </p:nvSpPr>
        <p:spPr>
          <a:xfrm>
            <a:off x="719852" y="774859"/>
            <a:ext cx="6209109" cy="776049"/>
          </a:xfrm>
          <a:prstGeom prst="rect">
            <a:avLst/>
          </a:prstGeom>
          <a:noFill/>
          <a:ln/>
        </p:spPr>
        <p:txBody>
          <a:bodyPr wrap="none" lIns="0" tIns="0" rIns="0" bIns="0" rtlCol="0" anchor="t"/>
          <a:lstStyle/>
          <a:p>
            <a:pPr marL="0" indent="0" algn="l">
              <a:lnSpc>
                <a:spcPts val="6100"/>
              </a:lnSpc>
              <a:buNone/>
            </a:pPr>
            <a:r>
              <a:rPr lang="en-US" sz="4850" b="1" dirty="0">
                <a:solidFill>
                  <a:srgbClr val="006747"/>
                </a:solidFill>
                <a:latin typeface="Times New Roman" panose="02020603050405020304" pitchFamily="18" charset="0"/>
                <a:ea typeface="Noto Serif SC Bold" pitchFamily="34" charset="-122"/>
                <a:cs typeface="Times New Roman" panose="02020603050405020304" pitchFamily="18" charset="0"/>
              </a:rPr>
              <a:t>Nhân Vật Chính</a:t>
            </a:r>
            <a:endParaRPr lang="en-US" sz="4850" dirty="0">
              <a:latin typeface="Times New Roman" panose="02020603050405020304" pitchFamily="18" charset="0"/>
              <a:cs typeface="Times New Roman" panose="02020603050405020304" pitchFamily="18" charset="0"/>
            </a:endParaRPr>
          </a:p>
        </p:txBody>
      </p:sp>
      <p:sp>
        <p:nvSpPr>
          <p:cNvPr id="3" name="Shape 1"/>
          <p:cNvSpPr/>
          <p:nvPr/>
        </p:nvSpPr>
        <p:spPr>
          <a:xfrm>
            <a:off x="719852" y="1910834"/>
            <a:ext cx="4276963" cy="5543907"/>
          </a:xfrm>
          <a:prstGeom prst="roundRect">
            <a:avLst>
              <a:gd name="adj" fmla="val 3787"/>
            </a:avLst>
          </a:prstGeom>
          <a:solidFill>
            <a:srgbClr val="D1EFE4"/>
          </a:solidFill>
          <a:ln w="7620">
            <a:solidFill>
              <a:srgbClr val="B7D5CA"/>
            </a:solidFill>
            <a:prstDash val="solid"/>
          </a:ln>
        </p:spPr>
      </p:sp>
      <p:sp>
        <p:nvSpPr>
          <p:cNvPr id="4" name="Text 2"/>
          <p:cNvSpPr/>
          <p:nvPr/>
        </p:nvSpPr>
        <p:spPr>
          <a:xfrm>
            <a:off x="907375" y="2098358"/>
            <a:ext cx="3901916" cy="562332"/>
          </a:xfrm>
          <a:prstGeom prst="rect">
            <a:avLst/>
          </a:prstGeom>
          <a:noFill/>
          <a:ln/>
        </p:spPr>
        <p:txBody>
          <a:bodyPr wrap="none" lIns="0" tIns="0" rIns="0" bIns="0" rtlCol="0" anchor="t"/>
          <a:lstStyle/>
          <a:p>
            <a:pPr marL="0" indent="0" algn="l">
              <a:lnSpc>
                <a:spcPts val="4400"/>
              </a:lnSpc>
              <a:buNone/>
            </a:pPr>
            <a:r>
              <a:rPr lang="en-US" sz="3500" b="1" dirty="0">
                <a:solidFill>
                  <a:srgbClr val="006747"/>
                </a:solidFill>
                <a:latin typeface="Times New Roman" panose="02020603050405020304" pitchFamily="18" charset="0"/>
                <a:ea typeface="Noto Serif SC Bold" pitchFamily="34" charset="-122"/>
                <a:cs typeface="Times New Roman" panose="02020603050405020304" pitchFamily="18" charset="0"/>
              </a:rPr>
              <a:t>Mai</a:t>
            </a:r>
            <a:r>
              <a:rPr lang="en-US" sz="3500" b="1" dirty="0">
                <a:solidFill>
                  <a:srgbClr val="4B4A4A"/>
                </a:solidFill>
                <a:latin typeface="Times New Roman" panose="02020603050405020304" pitchFamily="18" charset="0"/>
                <a:ea typeface="Noto Serif SC Bold" pitchFamily="34" charset="-122"/>
                <a:cs typeface="Times New Roman" panose="02020603050405020304" pitchFamily="18" charset="0"/>
              </a:rPr>
              <a:t> (chị)</a:t>
            </a:r>
            <a:endParaRPr lang="en-US" sz="3500" dirty="0">
              <a:latin typeface="Times New Roman" panose="02020603050405020304" pitchFamily="18" charset="0"/>
              <a:cs typeface="Times New Roman" panose="02020603050405020304" pitchFamily="18" charset="0"/>
            </a:endParaRPr>
          </a:p>
        </p:txBody>
      </p:sp>
      <p:sp>
        <p:nvSpPr>
          <p:cNvPr id="5" name="Text 3"/>
          <p:cNvSpPr/>
          <p:nvPr/>
        </p:nvSpPr>
        <p:spPr>
          <a:xfrm>
            <a:off x="907375" y="2768560"/>
            <a:ext cx="3901916" cy="4498658"/>
          </a:xfrm>
          <a:prstGeom prst="rect">
            <a:avLst/>
          </a:prstGeom>
          <a:noFill/>
          <a:ln/>
        </p:spPr>
        <p:txBody>
          <a:bodyPr wrap="square" lIns="0" tIns="0" rIns="0" bIns="0" rtlCol="0" anchor="t"/>
          <a:lstStyle/>
          <a:p>
            <a:pPr marL="0" indent="0" algn="l">
              <a:lnSpc>
                <a:spcPts val="4400"/>
              </a:lnSpc>
              <a:buNone/>
            </a:pPr>
            <a:r>
              <a:rPr lang="en-US" sz="3500" b="1" dirty="0">
                <a:solidFill>
                  <a:srgbClr val="4B4A4A"/>
                </a:solidFill>
                <a:latin typeface="Times New Roman" panose="02020603050405020304" pitchFamily="18" charset="0"/>
                <a:ea typeface="Noto Serif SC Bold" pitchFamily="34" charset="-122"/>
                <a:cs typeface="Times New Roman" panose="02020603050405020304" pitchFamily="18" charset="0"/>
              </a:rPr>
              <a:t>Dáng người cao ráo, tính tình dịu dàng nhưng mạnh mẽ. Chị tháo vát, đảm đang, luôn nghĩ đến người khác trước mình.</a:t>
            </a:r>
            <a:endParaRPr lang="en-US" sz="3500" dirty="0">
              <a:latin typeface="Times New Roman" panose="02020603050405020304" pitchFamily="18" charset="0"/>
              <a:cs typeface="Times New Roman" panose="02020603050405020304" pitchFamily="18" charset="0"/>
            </a:endParaRPr>
          </a:p>
        </p:txBody>
      </p:sp>
      <p:sp>
        <p:nvSpPr>
          <p:cNvPr id="6" name="Shape 4"/>
          <p:cNvSpPr/>
          <p:nvPr/>
        </p:nvSpPr>
        <p:spPr>
          <a:xfrm>
            <a:off x="5176718" y="1910834"/>
            <a:ext cx="4276963" cy="5543907"/>
          </a:xfrm>
          <a:prstGeom prst="roundRect">
            <a:avLst>
              <a:gd name="adj" fmla="val 3787"/>
            </a:avLst>
          </a:prstGeom>
          <a:solidFill>
            <a:srgbClr val="D1EFE4"/>
          </a:solidFill>
          <a:ln w="7620">
            <a:solidFill>
              <a:srgbClr val="B7D5CA"/>
            </a:solidFill>
            <a:prstDash val="solid"/>
          </a:ln>
        </p:spPr>
      </p:sp>
      <p:sp>
        <p:nvSpPr>
          <p:cNvPr id="7" name="Text 5"/>
          <p:cNvSpPr/>
          <p:nvPr/>
        </p:nvSpPr>
        <p:spPr>
          <a:xfrm>
            <a:off x="5364242" y="2098358"/>
            <a:ext cx="3901916" cy="562332"/>
          </a:xfrm>
          <a:prstGeom prst="rect">
            <a:avLst/>
          </a:prstGeom>
          <a:noFill/>
          <a:ln/>
        </p:spPr>
        <p:txBody>
          <a:bodyPr wrap="none" lIns="0" tIns="0" rIns="0" bIns="0" rtlCol="0" anchor="t"/>
          <a:lstStyle/>
          <a:p>
            <a:pPr marL="0" indent="0" algn="l">
              <a:lnSpc>
                <a:spcPts val="4400"/>
              </a:lnSpc>
              <a:buNone/>
            </a:pPr>
            <a:r>
              <a:rPr lang="en-US" sz="3500" b="1" dirty="0">
                <a:solidFill>
                  <a:srgbClr val="006747"/>
                </a:solidFill>
                <a:latin typeface="Times New Roman" panose="02020603050405020304" pitchFamily="18" charset="0"/>
                <a:ea typeface="Noto Serif SC Bold" pitchFamily="34" charset="-122"/>
                <a:cs typeface="Times New Roman" panose="02020603050405020304" pitchFamily="18" charset="0"/>
              </a:rPr>
              <a:t>Đào</a:t>
            </a:r>
            <a:r>
              <a:rPr lang="en-US" sz="3500" b="1" dirty="0">
                <a:solidFill>
                  <a:srgbClr val="4B4A4A"/>
                </a:solidFill>
                <a:latin typeface="Times New Roman" panose="02020603050405020304" pitchFamily="18" charset="0"/>
                <a:ea typeface="Noto Serif SC Bold" pitchFamily="34" charset="-122"/>
                <a:cs typeface="Times New Roman" panose="02020603050405020304" pitchFamily="18" charset="0"/>
              </a:rPr>
              <a:t> (em)</a:t>
            </a:r>
            <a:endParaRPr lang="en-US" sz="3500" dirty="0">
              <a:latin typeface="Times New Roman" panose="02020603050405020304" pitchFamily="18" charset="0"/>
              <a:cs typeface="Times New Roman" panose="02020603050405020304" pitchFamily="18" charset="0"/>
            </a:endParaRPr>
          </a:p>
        </p:txBody>
      </p:sp>
      <p:sp>
        <p:nvSpPr>
          <p:cNvPr id="8" name="Text 6"/>
          <p:cNvSpPr/>
          <p:nvPr/>
        </p:nvSpPr>
        <p:spPr>
          <a:xfrm>
            <a:off x="5364242" y="2768560"/>
            <a:ext cx="3901916" cy="3936325"/>
          </a:xfrm>
          <a:prstGeom prst="rect">
            <a:avLst/>
          </a:prstGeom>
          <a:noFill/>
          <a:ln/>
        </p:spPr>
        <p:txBody>
          <a:bodyPr wrap="square" lIns="0" tIns="0" rIns="0" bIns="0" rtlCol="0" anchor="t"/>
          <a:lstStyle/>
          <a:p>
            <a:pPr marL="0" indent="0" algn="l">
              <a:lnSpc>
                <a:spcPts val="4400"/>
              </a:lnSpc>
              <a:buNone/>
            </a:pPr>
            <a:r>
              <a:rPr lang="en-US" sz="3500" b="1" dirty="0">
                <a:solidFill>
                  <a:srgbClr val="008000"/>
                </a:solidFill>
                <a:latin typeface="Times New Roman" panose="02020603050405020304" pitchFamily="18" charset="0"/>
                <a:ea typeface="Noto Serif SC Bold" pitchFamily="34" charset="-122"/>
                <a:cs typeface="Times New Roman" panose="02020603050405020304" pitchFamily="18" charset="0"/>
              </a:rPr>
              <a:t>Nhỏ nhắn, hồn nhiên, có trái tim hay thương người, rất yêu thiên nhiên và thích chăm sóc hoa cỏ.</a:t>
            </a:r>
            <a:endParaRPr lang="en-US" sz="3500" dirty="0">
              <a:solidFill>
                <a:srgbClr val="008000"/>
              </a:solidFill>
              <a:latin typeface="Times New Roman" panose="02020603050405020304" pitchFamily="18" charset="0"/>
              <a:cs typeface="Times New Roman" panose="02020603050405020304" pitchFamily="18" charset="0"/>
            </a:endParaRPr>
          </a:p>
        </p:txBody>
      </p:sp>
      <p:sp>
        <p:nvSpPr>
          <p:cNvPr id="9" name="Shape 7"/>
          <p:cNvSpPr/>
          <p:nvPr/>
        </p:nvSpPr>
        <p:spPr>
          <a:xfrm>
            <a:off x="9633585" y="1910834"/>
            <a:ext cx="4276963" cy="5543907"/>
          </a:xfrm>
          <a:prstGeom prst="roundRect">
            <a:avLst>
              <a:gd name="adj" fmla="val 3787"/>
            </a:avLst>
          </a:prstGeom>
          <a:solidFill>
            <a:srgbClr val="D1EFE4"/>
          </a:solidFill>
          <a:ln w="7620">
            <a:solidFill>
              <a:srgbClr val="B7D5CA"/>
            </a:solidFill>
            <a:prstDash val="solid"/>
          </a:ln>
        </p:spPr>
      </p:sp>
      <p:sp>
        <p:nvSpPr>
          <p:cNvPr id="10" name="Text 8"/>
          <p:cNvSpPr/>
          <p:nvPr/>
        </p:nvSpPr>
        <p:spPr>
          <a:xfrm>
            <a:off x="9821108" y="2098358"/>
            <a:ext cx="3901916" cy="1124664"/>
          </a:xfrm>
          <a:prstGeom prst="rect">
            <a:avLst/>
          </a:prstGeom>
          <a:noFill/>
          <a:ln/>
        </p:spPr>
        <p:txBody>
          <a:bodyPr wrap="square" lIns="0" tIns="0" rIns="0" bIns="0" rtlCol="0" anchor="t"/>
          <a:lstStyle/>
          <a:p>
            <a:pPr marL="0" indent="0" algn="l">
              <a:lnSpc>
                <a:spcPts val="4400"/>
              </a:lnSpc>
              <a:buNone/>
            </a:pPr>
            <a:r>
              <a:rPr lang="en-US" sz="3500" b="1" dirty="0">
                <a:solidFill>
                  <a:srgbClr val="006747"/>
                </a:solidFill>
                <a:latin typeface="Noto Serif SC Bold" pitchFamily="34" charset="0"/>
                <a:ea typeface="Noto Serif SC Bold" pitchFamily="34" charset="-122"/>
                <a:cs typeface="Noto Serif SC Bold" pitchFamily="34" charset="-120"/>
              </a:rPr>
              <a:t>Ông lão tu</a:t>
            </a:r>
            <a:r>
              <a:rPr lang="en-US" sz="3500" b="1" dirty="0">
                <a:solidFill>
                  <a:srgbClr val="4B4A4A"/>
                </a:solidFill>
                <a:latin typeface="Noto Serif SC Bold" pitchFamily="34" charset="0"/>
                <a:ea typeface="Noto Serif SC Bold" pitchFamily="34" charset="-122"/>
                <a:cs typeface="Noto Serif SC Bold" pitchFamily="34" charset="-120"/>
              </a:rPr>
              <a:t> trên núi</a:t>
            </a:r>
            <a:endParaRPr lang="en-US" sz="3500" dirty="0"/>
          </a:p>
        </p:txBody>
      </p:sp>
      <p:sp>
        <p:nvSpPr>
          <p:cNvPr id="11" name="Text 9"/>
          <p:cNvSpPr/>
          <p:nvPr/>
        </p:nvSpPr>
        <p:spPr>
          <a:xfrm>
            <a:off x="9821108" y="3330893"/>
            <a:ext cx="3901916" cy="2811661"/>
          </a:xfrm>
          <a:prstGeom prst="rect">
            <a:avLst/>
          </a:prstGeom>
          <a:noFill/>
          <a:ln/>
        </p:spPr>
        <p:txBody>
          <a:bodyPr wrap="square" lIns="0" tIns="0" rIns="0" bIns="0" rtlCol="0" anchor="t"/>
          <a:lstStyle/>
          <a:p>
            <a:pPr marL="0" indent="0" algn="l">
              <a:lnSpc>
                <a:spcPts val="4400"/>
              </a:lnSpc>
              <a:buNone/>
            </a:pPr>
            <a:r>
              <a:rPr lang="en-US" sz="3500" b="1" dirty="0">
                <a:solidFill>
                  <a:srgbClr val="4B4A4A"/>
                </a:solidFill>
                <a:latin typeface="Times New Roman" panose="02020603050405020304" pitchFamily="18" charset="0"/>
                <a:ea typeface="Noto Serif SC Bold" pitchFamily="34" charset="-122"/>
                <a:cs typeface="Times New Roman" panose="02020603050405020304" pitchFamily="18" charset="0"/>
              </a:rPr>
              <a:t>Người thầy tâm đức, biết nhiều phép trừ tà và dạy đạo cho hai chị em.</a:t>
            </a:r>
            <a:endParaRPr lang="en-US" sz="35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name="Slide 20">
    <p:spTree>
      <p:nvGrpSpPr>
        <p:cNvPr id="1" name=""/>
        <p:cNvGrpSpPr/>
        <p:nvPr/>
      </p:nvGrpSpPr>
      <p:grpSpPr>
        <a:xfrm>
          <a:off x="0" y="0"/>
          <a:ext cx="0" cy="0"/>
          <a:chOff x="0" y="0"/>
          <a:chExt cx="0" cy="0"/>
        </a:xfrm>
      </p:grpSpPr>
      <p:sp>
        <p:nvSpPr>
          <p:cNvPr id="2" name="Text 0"/>
          <p:cNvSpPr/>
          <p:nvPr/>
        </p:nvSpPr>
        <p:spPr>
          <a:xfrm>
            <a:off x="677823" y="929164"/>
            <a:ext cx="3389590" cy="423624"/>
          </a:xfrm>
          <a:prstGeom prst="rect">
            <a:avLst/>
          </a:prstGeom>
          <a:noFill/>
          <a:ln/>
        </p:spPr>
        <p:txBody>
          <a:bodyPr wrap="none" lIns="0" tIns="0" rIns="0" bIns="0" rtlCol="0" anchor="t"/>
          <a:lstStyle/>
          <a:p>
            <a:pPr marL="0" indent="0" algn="l">
              <a:lnSpc>
                <a:spcPts val="3300"/>
              </a:lnSpc>
              <a:buNone/>
            </a:pPr>
            <a:r>
              <a:rPr lang="en-US" sz="2650" b="1" dirty="0">
                <a:solidFill>
                  <a:srgbClr val="006747"/>
                </a:solidFill>
                <a:latin typeface="Noto Serif SC Bold" pitchFamily="34" charset="0"/>
                <a:ea typeface="Noto Serif SC Bold" pitchFamily="34" charset="-122"/>
                <a:cs typeface="Noto Serif SC Bold" pitchFamily="34" charset="-120"/>
              </a:rPr>
              <a:t>Câu Hỏi Thảo Luận</a:t>
            </a:r>
            <a:endParaRPr lang="en-US" sz="2650" dirty="0"/>
          </a:p>
        </p:txBody>
      </p:sp>
      <p:sp>
        <p:nvSpPr>
          <p:cNvPr id="3" name="Shape 1"/>
          <p:cNvSpPr/>
          <p:nvPr/>
        </p:nvSpPr>
        <p:spPr>
          <a:xfrm>
            <a:off x="677823" y="1712714"/>
            <a:ext cx="381238" cy="381238"/>
          </a:xfrm>
          <a:prstGeom prst="roundRect">
            <a:avLst>
              <a:gd name="adj" fmla="val 40011"/>
            </a:avLst>
          </a:prstGeom>
          <a:solidFill>
            <a:srgbClr val="D1EFE4"/>
          </a:solidFill>
          <a:ln w="7620">
            <a:solidFill>
              <a:srgbClr val="B7D5CA"/>
            </a:solidFill>
            <a:prstDash val="solid"/>
          </a:ln>
        </p:spPr>
      </p:sp>
      <p:sp>
        <p:nvSpPr>
          <p:cNvPr id="4" name="Text 2"/>
          <p:cNvSpPr/>
          <p:nvPr/>
        </p:nvSpPr>
        <p:spPr>
          <a:xfrm>
            <a:off x="741343" y="1744444"/>
            <a:ext cx="254198" cy="317778"/>
          </a:xfrm>
          <a:prstGeom prst="rect">
            <a:avLst/>
          </a:prstGeom>
          <a:noFill/>
          <a:ln/>
        </p:spPr>
        <p:txBody>
          <a:bodyPr wrap="none" lIns="0" tIns="0" rIns="0" bIns="0" rtlCol="0" anchor="t"/>
          <a:lstStyle/>
          <a:p>
            <a:pPr marL="0" indent="0" algn="ctr">
              <a:lnSpc>
                <a:spcPts val="2000"/>
              </a:lnSpc>
              <a:buNone/>
            </a:pPr>
            <a:r>
              <a:rPr lang="en-US" sz="2000" b="1" dirty="0">
                <a:solidFill>
                  <a:srgbClr val="4B4A4A"/>
                </a:solidFill>
                <a:latin typeface="Noto Serif SC Bold" pitchFamily="34" charset="0"/>
                <a:ea typeface="Noto Serif SC Bold" pitchFamily="34" charset="-122"/>
                <a:cs typeface="Noto Serif SC Bold" pitchFamily="34" charset="-120"/>
              </a:rPr>
              <a:t>1</a:t>
            </a:r>
            <a:endParaRPr lang="en-US" sz="2000" dirty="0"/>
          </a:p>
        </p:txBody>
      </p:sp>
      <p:sp>
        <p:nvSpPr>
          <p:cNvPr id="5" name="Text 3"/>
          <p:cNvSpPr/>
          <p:nvPr/>
        </p:nvSpPr>
        <p:spPr>
          <a:xfrm>
            <a:off x="1228487" y="1691640"/>
            <a:ext cx="3732967" cy="2118122"/>
          </a:xfrm>
          <a:prstGeom prst="rect">
            <a:avLst/>
          </a:prstGeom>
          <a:noFill/>
          <a:ln/>
        </p:spPr>
        <p:txBody>
          <a:bodyPr wrap="square" lIns="0" tIns="0" rIns="0" bIns="0" rtlCol="0" anchor="t"/>
          <a:lstStyle/>
          <a:p>
            <a:pPr marL="0" indent="0" algn="l">
              <a:lnSpc>
                <a:spcPts val="3300"/>
              </a:lnSpc>
              <a:buNone/>
            </a:pPr>
            <a:r>
              <a:rPr lang="en-US" sz="2650" b="1" dirty="0">
                <a:solidFill>
                  <a:srgbClr val="4B4A4A"/>
                </a:solidFill>
                <a:latin typeface="Noto Serif SC Bold" pitchFamily="34" charset="0"/>
                <a:ea typeface="Noto Serif SC Bold" pitchFamily="34" charset="-122"/>
                <a:cs typeface="Noto Serif SC Bold" pitchFamily="34" charset="-120"/>
              </a:rPr>
              <a:t>Vì sao Mai và Đào quyết định lên núi học phép thay vì chờ đợi người khác cứu giúp?</a:t>
            </a:r>
            <a:endParaRPr lang="en-US" sz="2650" dirty="0"/>
          </a:p>
        </p:txBody>
      </p:sp>
      <p:sp>
        <p:nvSpPr>
          <p:cNvPr id="6" name="Text 4"/>
          <p:cNvSpPr/>
          <p:nvPr/>
        </p:nvSpPr>
        <p:spPr>
          <a:xfrm>
            <a:off x="1228487" y="3911441"/>
            <a:ext cx="3732967" cy="3388995"/>
          </a:xfrm>
          <a:prstGeom prst="rect">
            <a:avLst/>
          </a:prstGeom>
          <a:noFill/>
          <a:ln/>
        </p:spPr>
        <p:txBody>
          <a:bodyPr wrap="square" lIns="0" tIns="0" rIns="0" bIns="0" rtlCol="0" anchor="t"/>
          <a:lstStyle/>
          <a:p>
            <a:pPr marL="0" indent="0" algn="l">
              <a:lnSpc>
                <a:spcPts val="3300"/>
              </a:lnSpc>
              <a:buNone/>
            </a:pPr>
            <a:r>
              <a:rPr lang="en-US" sz="2650" b="1" dirty="0">
                <a:solidFill>
                  <a:srgbClr val="4B4A4A"/>
                </a:solidFill>
                <a:latin typeface="Noto Serif SC Bold" pitchFamily="34" charset="0"/>
                <a:ea typeface="Noto Serif SC Bold" pitchFamily="34" charset="-122"/>
                <a:cs typeface="Noto Serif SC Bold" pitchFamily="34" charset="-120"/>
              </a:rPr>
              <a:t>Đáp án gợi ý: Vì họ thấy nỗi khổ của dân làng và có tinh thần trách nhiệm; họ tin rằng hành động của mình có thể cứu được nhiều người hơn là chờ đợi người khác.</a:t>
            </a:r>
            <a:endParaRPr lang="en-US" sz="2650" dirty="0"/>
          </a:p>
        </p:txBody>
      </p:sp>
      <p:sp>
        <p:nvSpPr>
          <p:cNvPr id="7" name="Shape 5"/>
          <p:cNvSpPr/>
          <p:nvPr/>
        </p:nvSpPr>
        <p:spPr>
          <a:xfrm>
            <a:off x="5173266" y="1712714"/>
            <a:ext cx="381238" cy="381238"/>
          </a:xfrm>
          <a:prstGeom prst="roundRect">
            <a:avLst>
              <a:gd name="adj" fmla="val 40011"/>
            </a:avLst>
          </a:prstGeom>
          <a:solidFill>
            <a:srgbClr val="D1EFE4"/>
          </a:solidFill>
          <a:ln w="7620">
            <a:solidFill>
              <a:srgbClr val="B7D5CA"/>
            </a:solidFill>
            <a:prstDash val="solid"/>
          </a:ln>
        </p:spPr>
      </p:sp>
      <p:sp>
        <p:nvSpPr>
          <p:cNvPr id="8" name="Text 6"/>
          <p:cNvSpPr/>
          <p:nvPr/>
        </p:nvSpPr>
        <p:spPr>
          <a:xfrm>
            <a:off x="5236785" y="1744444"/>
            <a:ext cx="254198" cy="317778"/>
          </a:xfrm>
          <a:prstGeom prst="rect">
            <a:avLst/>
          </a:prstGeom>
          <a:noFill/>
          <a:ln/>
        </p:spPr>
        <p:txBody>
          <a:bodyPr wrap="none" lIns="0" tIns="0" rIns="0" bIns="0" rtlCol="0" anchor="t"/>
          <a:lstStyle/>
          <a:p>
            <a:pPr marL="0" indent="0" algn="ctr">
              <a:lnSpc>
                <a:spcPts val="2000"/>
              </a:lnSpc>
              <a:buNone/>
            </a:pPr>
            <a:r>
              <a:rPr lang="en-US" sz="2000" b="1" dirty="0">
                <a:solidFill>
                  <a:srgbClr val="4B4A4A"/>
                </a:solidFill>
                <a:latin typeface="Noto Serif SC Bold" pitchFamily="34" charset="0"/>
                <a:ea typeface="Noto Serif SC Bold" pitchFamily="34" charset="-122"/>
                <a:cs typeface="Noto Serif SC Bold" pitchFamily="34" charset="-120"/>
              </a:rPr>
              <a:t>2</a:t>
            </a:r>
            <a:endParaRPr lang="en-US" sz="2000" dirty="0"/>
          </a:p>
        </p:txBody>
      </p:sp>
      <p:sp>
        <p:nvSpPr>
          <p:cNvPr id="9" name="Text 7"/>
          <p:cNvSpPr/>
          <p:nvPr/>
        </p:nvSpPr>
        <p:spPr>
          <a:xfrm>
            <a:off x="5723930" y="1691640"/>
            <a:ext cx="3733086" cy="1694498"/>
          </a:xfrm>
          <a:prstGeom prst="rect">
            <a:avLst/>
          </a:prstGeom>
          <a:noFill/>
          <a:ln/>
        </p:spPr>
        <p:txBody>
          <a:bodyPr wrap="square" lIns="0" tIns="0" rIns="0" bIns="0" rtlCol="0" anchor="t"/>
          <a:lstStyle/>
          <a:p>
            <a:pPr marL="0" indent="0" algn="l">
              <a:lnSpc>
                <a:spcPts val="3300"/>
              </a:lnSpc>
              <a:buNone/>
            </a:pPr>
            <a:r>
              <a:rPr lang="en-US" sz="2650" b="1" dirty="0">
                <a:solidFill>
                  <a:srgbClr val="4B4A4A"/>
                </a:solidFill>
                <a:latin typeface="Noto Serif SC Bold" pitchFamily="34" charset="0"/>
                <a:ea typeface="Noto Serif SC Bold" pitchFamily="34" charset="-122"/>
                <a:cs typeface="Noto Serif SC Bold" pitchFamily="34" charset="-120"/>
              </a:rPr>
              <a:t>Ông lão trên núi đã dạy hai chị em những bài học gì quan trọng ngoài phép thuật?</a:t>
            </a:r>
            <a:endParaRPr lang="en-US" sz="2650" dirty="0"/>
          </a:p>
        </p:txBody>
      </p:sp>
      <p:sp>
        <p:nvSpPr>
          <p:cNvPr id="10" name="Text 8"/>
          <p:cNvSpPr/>
          <p:nvPr/>
        </p:nvSpPr>
        <p:spPr>
          <a:xfrm>
            <a:off x="5723930" y="3487817"/>
            <a:ext cx="3733086" cy="2541746"/>
          </a:xfrm>
          <a:prstGeom prst="rect">
            <a:avLst/>
          </a:prstGeom>
          <a:noFill/>
          <a:ln/>
        </p:spPr>
        <p:txBody>
          <a:bodyPr wrap="square" lIns="0" tIns="0" rIns="0" bIns="0" rtlCol="0" anchor="t"/>
          <a:lstStyle/>
          <a:p>
            <a:pPr marL="0" indent="0" algn="l">
              <a:lnSpc>
                <a:spcPts val="3300"/>
              </a:lnSpc>
              <a:buNone/>
            </a:pPr>
            <a:r>
              <a:rPr lang="en-US" sz="2650" b="1" dirty="0">
                <a:solidFill>
                  <a:srgbClr val="4B4A4A"/>
                </a:solidFill>
                <a:latin typeface="Noto Serif SC Bold" pitchFamily="34" charset="0"/>
                <a:ea typeface="Noto Serif SC Bold" pitchFamily="34" charset="-122"/>
                <a:cs typeface="Noto Serif SC Bold" pitchFamily="34" charset="-120"/>
              </a:rPr>
              <a:t>Đáp án gợi ý: Ông dạy lòng nhân, sự kiên nhẫn, tu tâm, cách dùng sức mạnh vì mục đích tốt, không lạm dụng quyền lực.</a:t>
            </a:r>
            <a:endParaRPr lang="en-US" sz="2650" dirty="0"/>
          </a:p>
        </p:txBody>
      </p:sp>
      <p:sp>
        <p:nvSpPr>
          <p:cNvPr id="11" name="Shape 9"/>
          <p:cNvSpPr/>
          <p:nvPr/>
        </p:nvSpPr>
        <p:spPr>
          <a:xfrm>
            <a:off x="9668827" y="1712714"/>
            <a:ext cx="381238" cy="381238"/>
          </a:xfrm>
          <a:prstGeom prst="roundRect">
            <a:avLst>
              <a:gd name="adj" fmla="val 40011"/>
            </a:avLst>
          </a:prstGeom>
          <a:solidFill>
            <a:srgbClr val="D1EFE4"/>
          </a:solidFill>
          <a:ln w="7620">
            <a:solidFill>
              <a:srgbClr val="B7D5CA"/>
            </a:solidFill>
            <a:prstDash val="solid"/>
          </a:ln>
        </p:spPr>
      </p:sp>
      <p:sp>
        <p:nvSpPr>
          <p:cNvPr id="12" name="Text 10"/>
          <p:cNvSpPr/>
          <p:nvPr/>
        </p:nvSpPr>
        <p:spPr>
          <a:xfrm>
            <a:off x="9732347" y="1744444"/>
            <a:ext cx="254198" cy="317778"/>
          </a:xfrm>
          <a:prstGeom prst="rect">
            <a:avLst/>
          </a:prstGeom>
          <a:noFill/>
          <a:ln/>
        </p:spPr>
        <p:txBody>
          <a:bodyPr wrap="none" lIns="0" tIns="0" rIns="0" bIns="0" rtlCol="0" anchor="t"/>
          <a:lstStyle/>
          <a:p>
            <a:pPr marL="0" indent="0" algn="ctr">
              <a:lnSpc>
                <a:spcPts val="2000"/>
              </a:lnSpc>
              <a:buNone/>
            </a:pPr>
            <a:r>
              <a:rPr lang="en-US" sz="2000" b="1" dirty="0">
                <a:solidFill>
                  <a:srgbClr val="4B4A4A"/>
                </a:solidFill>
                <a:latin typeface="Noto Serif SC Bold" pitchFamily="34" charset="0"/>
                <a:ea typeface="Noto Serif SC Bold" pitchFamily="34" charset="-122"/>
                <a:cs typeface="Noto Serif SC Bold" pitchFamily="34" charset="-120"/>
              </a:rPr>
              <a:t>3</a:t>
            </a:r>
            <a:endParaRPr lang="en-US" sz="2000" dirty="0"/>
          </a:p>
        </p:txBody>
      </p:sp>
      <p:sp>
        <p:nvSpPr>
          <p:cNvPr id="13" name="Text 11"/>
          <p:cNvSpPr/>
          <p:nvPr/>
        </p:nvSpPr>
        <p:spPr>
          <a:xfrm>
            <a:off x="10219492" y="1691640"/>
            <a:ext cx="3732967" cy="1694498"/>
          </a:xfrm>
          <a:prstGeom prst="rect">
            <a:avLst/>
          </a:prstGeom>
          <a:noFill/>
          <a:ln/>
        </p:spPr>
        <p:txBody>
          <a:bodyPr wrap="square" lIns="0" tIns="0" rIns="0" bIns="0" rtlCol="0" anchor="t"/>
          <a:lstStyle/>
          <a:p>
            <a:pPr marL="0" indent="0" algn="l">
              <a:lnSpc>
                <a:spcPts val="3300"/>
              </a:lnSpc>
              <a:buNone/>
            </a:pPr>
            <a:r>
              <a:rPr lang="en-US" sz="2650" b="1" dirty="0">
                <a:solidFill>
                  <a:srgbClr val="4B4A4A"/>
                </a:solidFill>
                <a:latin typeface="Noto Serif SC Bold" pitchFamily="34" charset="0"/>
                <a:ea typeface="Noto Serif SC Bold" pitchFamily="34" charset="-122"/>
                <a:cs typeface="Noto Serif SC Bold" pitchFamily="34" charset="-120"/>
              </a:rPr>
              <a:t>Trận đánh với yêu quái thắng không chỉ vì phép thuật mà còn vì yếu tố nào khác?</a:t>
            </a:r>
            <a:endParaRPr lang="en-US" sz="2650" dirty="0"/>
          </a:p>
        </p:txBody>
      </p:sp>
      <p:sp>
        <p:nvSpPr>
          <p:cNvPr id="14" name="Text 12"/>
          <p:cNvSpPr/>
          <p:nvPr/>
        </p:nvSpPr>
        <p:spPr>
          <a:xfrm>
            <a:off x="10219492" y="3487817"/>
            <a:ext cx="3732967" cy="3388995"/>
          </a:xfrm>
          <a:prstGeom prst="rect">
            <a:avLst/>
          </a:prstGeom>
          <a:noFill/>
          <a:ln/>
        </p:spPr>
        <p:txBody>
          <a:bodyPr wrap="square" lIns="0" tIns="0" rIns="0" bIns="0" rtlCol="0" anchor="t"/>
          <a:lstStyle/>
          <a:p>
            <a:pPr marL="0" indent="0" algn="l">
              <a:lnSpc>
                <a:spcPts val="3300"/>
              </a:lnSpc>
              <a:buNone/>
            </a:pPr>
            <a:r>
              <a:rPr lang="en-US" sz="2650" b="1" dirty="0">
                <a:solidFill>
                  <a:srgbClr val="4B4A4A"/>
                </a:solidFill>
                <a:latin typeface="Noto Serif SC Bold" pitchFamily="34" charset="0"/>
                <a:ea typeface="Noto Serif SC Bold" pitchFamily="34" charset="-122"/>
                <a:cs typeface="Noto Serif SC Bold" pitchFamily="34" charset="-120"/>
              </a:rPr>
              <a:t>Đáp án gợi ý: Vì lòng thương, trí tuệ và khả năng nhìn nhận nỗi đau của kẻ khác — Mai gợi nhớ thiện lương trong quái, Đào ru dịu để linh hồn lạc lối rút lui.</a:t>
            </a:r>
            <a:endParaRPr lang="en-US" sz="2650" dirty="0"/>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8869680" y="0"/>
            <a:ext cx="5760720" cy="8229600"/>
          </a:xfrm>
          <a:prstGeom prst="rect">
            <a:avLst/>
          </a:prstGeom>
        </p:spPr>
      </p:pic>
      <p:sp>
        <p:nvSpPr>
          <p:cNvPr id="3" name="Text 0"/>
          <p:cNvSpPr/>
          <p:nvPr/>
        </p:nvSpPr>
        <p:spPr>
          <a:xfrm>
            <a:off x="793790" y="1070253"/>
            <a:ext cx="6847284" cy="855821"/>
          </a:xfrm>
          <a:prstGeom prst="rect">
            <a:avLst/>
          </a:prstGeom>
          <a:noFill/>
          <a:ln/>
        </p:spPr>
        <p:txBody>
          <a:bodyPr wrap="none" lIns="0" tIns="0" rIns="0" bIns="0" rtlCol="0" anchor="t"/>
          <a:lstStyle/>
          <a:p>
            <a:pPr marL="0" indent="0" algn="l">
              <a:lnSpc>
                <a:spcPts val="6700"/>
              </a:lnSpc>
              <a:buNone/>
            </a:pPr>
            <a:r>
              <a:rPr lang="en-US" sz="5350" b="1" dirty="0">
                <a:solidFill>
                  <a:srgbClr val="006747"/>
                </a:solidFill>
                <a:latin typeface="Noto Serif SC Bold" pitchFamily="34" charset="0"/>
                <a:ea typeface="Noto Serif SC Bold" pitchFamily="34" charset="-122"/>
                <a:cs typeface="Noto Serif SC Bold" pitchFamily="34" charset="-120"/>
              </a:rPr>
              <a:t>Các Nhân Vật Khác</a:t>
            </a:r>
            <a:endParaRPr lang="en-US" sz="5350" dirty="0"/>
          </a:p>
        </p:txBody>
      </p:sp>
      <p:sp>
        <p:nvSpPr>
          <p:cNvPr id="4" name="Text 1"/>
          <p:cNvSpPr/>
          <p:nvPr/>
        </p:nvSpPr>
        <p:spPr>
          <a:xfrm>
            <a:off x="793790" y="2422088"/>
            <a:ext cx="3536156" cy="620078"/>
          </a:xfrm>
          <a:prstGeom prst="rect">
            <a:avLst/>
          </a:prstGeom>
          <a:noFill/>
          <a:ln/>
        </p:spPr>
        <p:txBody>
          <a:bodyPr wrap="none" lIns="0" tIns="0" rIns="0" bIns="0" rtlCol="0" anchor="t"/>
          <a:lstStyle/>
          <a:p>
            <a:pPr marL="0" indent="0" algn="l">
              <a:lnSpc>
                <a:spcPts val="4850"/>
              </a:lnSpc>
              <a:buNone/>
            </a:pPr>
            <a:r>
              <a:rPr lang="en-US" sz="3900" b="1" dirty="0">
                <a:solidFill>
                  <a:srgbClr val="335E23"/>
                </a:solidFill>
                <a:latin typeface="Noto Serif SC Bold" pitchFamily="34" charset="0"/>
                <a:ea typeface="Noto Serif SC Bold" pitchFamily="34" charset="-122"/>
                <a:cs typeface="Noto Serif SC Bold" pitchFamily="34" charset="-120"/>
              </a:rPr>
              <a:t>Các yêu quái</a:t>
            </a:r>
            <a:endParaRPr lang="en-US" sz="3900" dirty="0"/>
          </a:p>
        </p:txBody>
      </p:sp>
      <p:sp>
        <p:nvSpPr>
          <p:cNvPr id="5" name="Text 2"/>
          <p:cNvSpPr/>
          <p:nvPr/>
        </p:nvSpPr>
        <p:spPr>
          <a:xfrm>
            <a:off x="793790" y="3240524"/>
            <a:ext cx="3536156" cy="3100388"/>
          </a:xfrm>
          <a:prstGeom prst="rect">
            <a:avLst/>
          </a:prstGeom>
          <a:noFill/>
          <a:ln/>
        </p:spPr>
        <p:txBody>
          <a:bodyPr wrap="square" lIns="0" tIns="0" rIns="0" bIns="0" rtlCol="0" anchor="t"/>
          <a:lstStyle/>
          <a:p>
            <a:pPr marL="0" indent="0" algn="l">
              <a:lnSpc>
                <a:spcPts val="4850"/>
              </a:lnSpc>
              <a:buNone/>
            </a:pPr>
            <a:r>
              <a:rPr lang="en-US" sz="3900" b="1" dirty="0">
                <a:solidFill>
                  <a:srgbClr val="006747"/>
                </a:solidFill>
                <a:latin typeface="Noto Serif SC Bold" pitchFamily="34" charset="0"/>
                <a:ea typeface="Noto Serif SC Bold" pitchFamily="34" charset="-122"/>
                <a:cs typeface="Noto Serif SC Bold" pitchFamily="34" charset="-120"/>
              </a:rPr>
              <a:t>Từ rừng sâu kéo xuống, phá hoại mùa màng và quấy rối dân làng.</a:t>
            </a:r>
            <a:endParaRPr lang="en-US" sz="3900" dirty="0"/>
          </a:p>
        </p:txBody>
      </p:sp>
      <p:sp>
        <p:nvSpPr>
          <p:cNvPr id="6" name="Text 3"/>
          <p:cNvSpPr/>
          <p:nvPr/>
        </p:nvSpPr>
        <p:spPr>
          <a:xfrm>
            <a:off x="4821674" y="2422088"/>
            <a:ext cx="3536156" cy="620078"/>
          </a:xfrm>
          <a:prstGeom prst="rect">
            <a:avLst/>
          </a:prstGeom>
          <a:noFill/>
          <a:ln/>
        </p:spPr>
        <p:txBody>
          <a:bodyPr wrap="none" lIns="0" tIns="0" rIns="0" bIns="0" rtlCol="0" anchor="t"/>
          <a:lstStyle/>
          <a:p>
            <a:pPr marL="0" indent="0" algn="l">
              <a:lnSpc>
                <a:spcPts val="4850"/>
              </a:lnSpc>
              <a:buNone/>
            </a:pPr>
            <a:r>
              <a:rPr lang="en-US" sz="3900" b="1" dirty="0">
                <a:solidFill>
                  <a:srgbClr val="335E23"/>
                </a:solidFill>
                <a:latin typeface="Noto Serif SC Bold" pitchFamily="34" charset="0"/>
                <a:ea typeface="Noto Serif SC Bold" pitchFamily="34" charset="-122"/>
                <a:cs typeface="Noto Serif SC Bold" pitchFamily="34" charset="-120"/>
              </a:rPr>
              <a:t>Dân làng</a:t>
            </a:r>
            <a:endParaRPr lang="en-US" sz="3900" dirty="0"/>
          </a:p>
        </p:txBody>
      </p:sp>
      <p:sp>
        <p:nvSpPr>
          <p:cNvPr id="7" name="Text 4"/>
          <p:cNvSpPr/>
          <p:nvPr/>
        </p:nvSpPr>
        <p:spPr>
          <a:xfrm>
            <a:off x="4821674" y="3240524"/>
            <a:ext cx="3536156" cy="3720465"/>
          </a:xfrm>
          <a:prstGeom prst="rect">
            <a:avLst/>
          </a:prstGeom>
          <a:noFill/>
          <a:ln/>
        </p:spPr>
        <p:txBody>
          <a:bodyPr wrap="square" lIns="0" tIns="0" rIns="0" bIns="0" rtlCol="0" anchor="t"/>
          <a:lstStyle/>
          <a:p>
            <a:pPr marL="0" indent="0" algn="l">
              <a:lnSpc>
                <a:spcPts val="4850"/>
              </a:lnSpc>
              <a:buNone/>
            </a:pPr>
            <a:r>
              <a:rPr lang="en-US" sz="3900" b="1" dirty="0">
                <a:solidFill>
                  <a:srgbClr val="006747"/>
                </a:solidFill>
                <a:latin typeface="Noto Serif SC Bold" pitchFamily="34" charset="0"/>
                <a:ea typeface="Noto Serif SC Bold" pitchFamily="34" charset="-122"/>
                <a:cs typeface="Noto Serif SC Bold" pitchFamily="34" charset="-120"/>
              </a:rPr>
              <a:t>Người già, trẻ con, những người nông dân chân chất lo toan cuộc sống.</a:t>
            </a:r>
            <a:endParaRPr lang="en-US" sz="3900"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8869680" y="0"/>
            <a:ext cx="5760720" cy="8229600"/>
          </a:xfrm>
          <a:prstGeom prst="rect">
            <a:avLst/>
          </a:prstGeom>
        </p:spPr>
      </p:pic>
      <p:sp>
        <p:nvSpPr>
          <p:cNvPr id="3" name="Text 0"/>
          <p:cNvSpPr/>
          <p:nvPr/>
        </p:nvSpPr>
        <p:spPr>
          <a:xfrm>
            <a:off x="591622" y="1031915"/>
            <a:ext cx="7415093" cy="637818"/>
          </a:xfrm>
          <a:prstGeom prst="rect">
            <a:avLst/>
          </a:prstGeom>
          <a:noFill/>
          <a:ln/>
        </p:spPr>
        <p:txBody>
          <a:bodyPr wrap="none" lIns="0" tIns="0" rIns="0" bIns="0" rtlCol="0" anchor="t"/>
          <a:lstStyle/>
          <a:p>
            <a:pPr marL="0" indent="0" algn="l">
              <a:lnSpc>
                <a:spcPts val="5000"/>
              </a:lnSpc>
              <a:buNone/>
            </a:pPr>
            <a:r>
              <a:rPr lang="en-US" sz="4000" b="1" dirty="0">
                <a:solidFill>
                  <a:srgbClr val="006747"/>
                </a:solidFill>
                <a:latin typeface="Noto Serif SC Bold" pitchFamily="34" charset="0"/>
                <a:ea typeface="Noto Serif SC Bold" pitchFamily="34" charset="-122"/>
                <a:cs typeface="Noto Serif SC Bold" pitchFamily="34" charset="-120"/>
              </a:rPr>
              <a:t>Cuộc Sống Dưới Gốc Cây Đào</a:t>
            </a:r>
            <a:endParaRPr lang="en-US" sz="4000" dirty="0"/>
          </a:p>
        </p:txBody>
      </p:sp>
      <p:sp>
        <p:nvSpPr>
          <p:cNvPr id="4" name="Text 1"/>
          <p:cNvSpPr/>
          <p:nvPr/>
        </p:nvSpPr>
        <p:spPr>
          <a:xfrm>
            <a:off x="591622" y="1891546"/>
            <a:ext cx="7960757" cy="2773204"/>
          </a:xfrm>
          <a:prstGeom prst="rect">
            <a:avLst/>
          </a:prstGeom>
          <a:noFill/>
          <a:ln/>
        </p:spPr>
        <p:txBody>
          <a:bodyPr wrap="square" lIns="0" tIns="0" rIns="0" bIns="0" rtlCol="0" anchor="t"/>
          <a:lstStyle/>
          <a:p>
            <a:pPr marL="0" indent="0" algn="l">
              <a:lnSpc>
                <a:spcPts val="3600"/>
              </a:lnSpc>
              <a:buNone/>
            </a:pPr>
            <a:r>
              <a:rPr lang="en-US" sz="2900" b="1" dirty="0">
                <a:solidFill>
                  <a:srgbClr val="006747"/>
                </a:solidFill>
                <a:latin typeface="Noto Serif SC Bold" pitchFamily="34" charset="0"/>
                <a:ea typeface="Noto Serif SC Bold" pitchFamily="34" charset="-122"/>
                <a:cs typeface="Noto Serif SC Bold" pitchFamily="34" charset="-120"/>
              </a:rPr>
              <a:t>Mỗi buổi sáng, sương còn đọng trên cành đào, Mai và Đào thức dậy sớm. Mai xách giỏ đi chợ, Đào ghì nhẹ mấy nụ đào để tưới nước cho cây trước khi mặt trời lên. Họ sống dựa vào nhau, biết đan giỏ, vá áo, hái thuốc nam quanh vùng để bán đổi gạo.</a:t>
            </a:r>
            <a:endParaRPr lang="en-US" sz="2900" dirty="0"/>
          </a:p>
        </p:txBody>
      </p:sp>
      <p:sp>
        <p:nvSpPr>
          <p:cNvPr id="5" name="Text 2"/>
          <p:cNvSpPr/>
          <p:nvPr/>
        </p:nvSpPr>
        <p:spPr>
          <a:xfrm>
            <a:off x="591622" y="4886563"/>
            <a:ext cx="7960757" cy="2311003"/>
          </a:xfrm>
          <a:prstGeom prst="rect">
            <a:avLst/>
          </a:prstGeom>
          <a:noFill/>
          <a:ln/>
        </p:spPr>
        <p:txBody>
          <a:bodyPr wrap="square" lIns="0" tIns="0" rIns="0" bIns="0" rtlCol="0" anchor="t"/>
          <a:lstStyle/>
          <a:p>
            <a:pPr marL="0" indent="0" algn="l">
              <a:lnSpc>
                <a:spcPts val="3600"/>
              </a:lnSpc>
              <a:buNone/>
            </a:pPr>
            <a:r>
              <a:rPr lang="en-US" sz="2900" b="1" dirty="0">
                <a:solidFill>
                  <a:srgbClr val="006747"/>
                </a:solidFill>
                <a:latin typeface="Noto Serif SC Bold" pitchFamily="34" charset="0"/>
                <a:ea typeface="Noto Serif SC Bold" pitchFamily="34" charset="-122"/>
                <a:cs typeface="Noto Serif SC Bold" pitchFamily="34" charset="-120"/>
              </a:rPr>
              <a:t>Dân làng quý mến họ vì lòng hiền hậu và sẵn sàng giúp đỡ mọi người. Mùa xuân, gốc đào nở rộ, trẻ con trong làng vẫn nói: "Cây đào ấy may mắn lắm, ai đứng dưới gốc cũng thấy tâm hồn ấm áp."</a:t>
            </a:r>
            <a:endParaRPr lang="en-US" sz="2900"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760720" cy="8229600"/>
          </a:xfrm>
          <a:prstGeom prst="rect">
            <a:avLst/>
          </a:prstGeom>
        </p:spPr>
      </p:pic>
      <p:sp>
        <p:nvSpPr>
          <p:cNvPr id="3" name="Text 0"/>
          <p:cNvSpPr/>
          <p:nvPr/>
        </p:nvSpPr>
        <p:spPr>
          <a:xfrm>
            <a:off x="6125408" y="690086"/>
            <a:ext cx="7865983" cy="1378029"/>
          </a:xfrm>
          <a:prstGeom prst="rect">
            <a:avLst/>
          </a:prstGeom>
          <a:noFill/>
          <a:ln/>
        </p:spPr>
        <p:txBody>
          <a:bodyPr wrap="square" lIns="0" tIns="0" rIns="0" bIns="0" rtlCol="0" anchor="t"/>
          <a:lstStyle/>
          <a:p>
            <a:pPr marL="0" indent="0" algn="l">
              <a:lnSpc>
                <a:spcPts val="5400"/>
              </a:lnSpc>
              <a:buNone/>
            </a:pPr>
            <a:r>
              <a:rPr lang="en-US" sz="4300" b="1" dirty="0">
                <a:solidFill>
                  <a:srgbClr val="006747"/>
                </a:solidFill>
                <a:latin typeface="Noto Serif SC Bold" pitchFamily="34" charset="0"/>
                <a:ea typeface="Noto Serif SC Bold" pitchFamily="34" charset="-122"/>
                <a:cs typeface="Noto Serif SC Bold" pitchFamily="34" charset="-120"/>
              </a:rPr>
              <a:t>Tai Họa Đến — Yêu Quái Từ Rừng Sâu</a:t>
            </a:r>
            <a:endParaRPr lang="en-US" sz="4300" dirty="0"/>
          </a:p>
        </p:txBody>
      </p:sp>
      <p:sp>
        <p:nvSpPr>
          <p:cNvPr id="4" name="Text 1"/>
          <p:cNvSpPr/>
          <p:nvPr/>
        </p:nvSpPr>
        <p:spPr>
          <a:xfrm>
            <a:off x="6125408" y="2307669"/>
            <a:ext cx="7865983" cy="3494603"/>
          </a:xfrm>
          <a:prstGeom prst="rect">
            <a:avLst/>
          </a:prstGeom>
          <a:noFill/>
          <a:ln/>
        </p:spPr>
        <p:txBody>
          <a:bodyPr wrap="square" lIns="0" tIns="0" rIns="0" bIns="0" rtlCol="0" anchor="t"/>
          <a:lstStyle/>
          <a:p>
            <a:pPr marL="0" indent="0" algn="l">
              <a:lnSpc>
                <a:spcPts val="3900"/>
              </a:lnSpc>
              <a:buNone/>
            </a:pPr>
            <a:r>
              <a:rPr lang="en-US" sz="3100" b="1" dirty="0">
                <a:solidFill>
                  <a:srgbClr val="006747"/>
                </a:solidFill>
                <a:latin typeface="Noto Serif SC Bold" pitchFamily="34" charset="0"/>
                <a:ea typeface="Noto Serif SC Bold" pitchFamily="34" charset="-122"/>
                <a:cs typeface="Noto Serif SC Bold" pitchFamily="34" charset="-120"/>
              </a:rPr>
              <a:t>Một năm mất mùa, từ rừng sâu xuất hiện những tiếng động lạ. Ban đầu chỉ là nghe tiếng gà kêu lạ, rồi vật nuôi bị bắt mất, ruộng vườn bị dẫm nát. Những sinh vật quỷ quái, có lúc hiện thành bóng đen, có lúc biến thành thú dữ, khiến dân làng hoảng sợ.</a:t>
            </a:r>
            <a:endParaRPr lang="en-US" sz="3100" dirty="0"/>
          </a:p>
        </p:txBody>
      </p:sp>
      <p:sp>
        <p:nvSpPr>
          <p:cNvPr id="5" name="Text 2"/>
          <p:cNvSpPr/>
          <p:nvPr/>
        </p:nvSpPr>
        <p:spPr>
          <a:xfrm>
            <a:off x="6125408" y="6041827"/>
            <a:ext cx="7865983" cy="1497687"/>
          </a:xfrm>
          <a:prstGeom prst="rect">
            <a:avLst/>
          </a:prstGeom>
          <a:noFill/>
          <a:ln/>
        </p:spPr>
        <p:txBody>
          <a:bodyPr wrap="square" lIns="0" tIns="0" rIns="0" bIns="0" rtlCol="0" anchor="t"/>
          <a:lstStyle/>
          <a:p>
            <a:pPr marL="0" indent="0" algn="l">
              <a:lnSpc>
                <a:spcPts val="3900"/>
              </a:lnSpc>
              <a:buNone/>
            </a:pPr>
            <a:r>
              <a:rPr lang="en-US" sz="3100" b="1" dirty="0">
                <a:solidFill>
                  <a:srgbClr val="006747"/>
                </a:solidFill>
                <a:latin typeface="Noto Serif SC Bold" pitchFamily="34" charset="0"/>
                <a:ea typeface="Noto Serif SC Bold" pitchFamily="34" charset="-122"/>
                <a:cs typeface="Noto Serif SC Bold" pitchFamily="34" charset="-120"/>
              </a:rPr>
              <a:t>Người lớn đóng cửa, trẻ con phải ở nhà; tiếng cười vui nơi làng mạc dần im bặt.</a:t>
            </a:r>
            <a:endParaRPr lang="en-US" sz="3100"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8869680" y="0"/>
            <a:ext cx="5760720" cy="8229600"/>
          </a:xfrm>
          <a:prstGeom prst="rect">
            <a:avLst/>
          </a:prstGeom>
        </p:spPr>
      </p:pic>
      <p:sp>
        <p:nvSpPr>
          <p:cNvPr id="3" name="Text 0"/>
          <p:cNvSpPr/>
          <p:nvPr/>
        </p:nvSpPr>
        <p:spPr>
          <a:xfrm>
            <a:off x="640675" y="1035844"/>
            <a:ext cx="7505581" cy="690801"/>
          </a:xfrm>
          <a:prstGeom prst="rect">
            <a:avLst/>
          </a:prstGeom>
          <a:noFill/>
          <a:ln/>
        </p:spPr>
        <p:txBody>
          <a:bodyPr wrap="none" lIns="0" tIns="0" rIns="0" bIns="0" rtlCol="0" anchor="t"/>
          <a:lstStyle/>
          <a:p>
            <a:pPr marL="0" indent="0" algn="l">
              <a:lnSpc>
                <a:spcPts val="5400"/>
              </a:lnSpc>
              <a:buNone/>
            </a:pPr>
            <a:r>
              <a:rPr lang="en-US" sz="4350" b="1" dirty="0">
                <a:solidFill>
                  <a:srgbClr val="006747"/>
                </a:solidFill>
                <a:latin typeface="Noto Serif SC Bold" pitchFamily="34" charset="0"/>
                <a:ea typeface="Noto Serif SC Bold" pitchFamily="34" charset="-122"/>
                <a:cs typeface="Noto Serif SC Bold" pitchFamily="34" charset="-120"/>
              </a:rPr>
              <a:t>Quyết Tâm Của Hai Chị Em</a:t>
            </a:r>
            <a:endParaRPr lang="en-US" sz="4350" dirty="0"/>
          </a:p>
        </p:txBody>
      </p:sp>
      <p:sp>
        <p:nvSpPr>
          <p:cNvPr id="4" name="Text 1"/>
          <p:cNvSpPr/>
          <p:nvPr/>
        </p:nvSpPr>
        <p:spPr>
          <a:xfrm>
            <a:off x="880943" y="2207181"/>
            <a:ext cx="7622381" cy="3504605"/>
          </a:xfrm>
          <a:prstGeom prst="rect">
            <a:avLst/>
          </a:prstGeom>
          <a:noFill/>
          <a:ln/>
        </p:spPr>
        <p:txBody>
          <a:bodyPr wrap="square" lIns="0" tIns="0" rIns="0" bIns="0" rtlCol="0" anchor="t"/>
          <a:lstStyle/>
          <a:p>
            <a:pPr marL="0" indent="0" algn="l">
              <a:lnSpc>
                <a:spcPts val="3900"/>
              </a:lnSpc>
              <a:buNone/>
            </a:pPr>
            <a:r>
              <a:rPr lang="en-US" sz="3150" b="1" dirty="0">
                <a:solidFill>
                  <a:srgbClr val="006747"/>
                </a:solidFill>
                <a:latin typeface="Noto Serif SC Bold" pitchFamily="34" charset="0"/>
                <a:ea typeface="Noto Serif SC Bold" pitchFamily="34" charset="-122"/>
                <a:cs typeface="Noto Serif SC Bold" pitchFamily="34" charset="-120"/>
              </a:rPr>
              <a:t>Mai và Đào chứng kiến nỗi đau đó mỗi ngày. Họ không chấp nhận ngồi yên nhìn hàng xóm khổ. Một đêm, khi gió lạnh thổi qua cành đào, Mai nắm tay Đào và nói: "Em ơi, chúng ta phải làm gì đó. Nếu mình không làm, người ta sẽ còn khổ."</a:t>
            </a:r>
            <a:endParaRPr lang="en-US" sz="3150" dirty="0"/>
          </a:p>
        </p:txBody>
      </p:sp>
      <p:sp>
        <p:nvSpPr>
          <p:cNvPr id="5" name="Shape 2"/>
          <p:cNvSpPr/>
          <p:nvPr/>
        </p:nvSpPr>
        <p:spPr>
          <a:xfrm>
            <a:off x="640675" y="1966913"/>
            <a:ext cx="22860" cy="3985141"/>
          </a:xfrm>
          <a:prstGeom prst="rect">
            <a:avLst/>
          </a:prstGeom>
          <a:solidFill>
            <a:srgbClr val="006747"/>
          </a:solidFill>
          <a:ln/>
        </p:spPr>
      </p:sp>
      <p:sp>
        <p:nvSpPr>
          <p:cNvPr id="6" name="Text 3"/>
          <p:cNvSpPr/>
          <p:nvPr/>
        </p:nvSpPr>
        <p:spPr>
          <a:xfrm>
            <a:off x="640675" y="6192322"/>
            <a:ext cx="7862649" cy="1001316"/>
          </a:xfrm>
          <a:prstGeom prst="rect">
            <a:avLst/>
          </a:prstGeom>
          <a:noFill/>
          <a:ln/>
        </p:spPr>
        <p:txBody>
          <a:bodyPr wrap="square" lIns="0" tIns="0" rIns="0" bIns="0" rtlCol="0" anchor="t"/>
          <a:lstStyle/>
          <a:p>
            <a:pPr marL="0" indent="0" algn="l">
              <a:lnSpc>
                <a:spcPts val="3900"/>
              </a:lnSpc>
              <a:buNone/>
            </a:pPr>
            <a:r>
              <a:rPr lang="en-US" sz="3150" b="1" dirty="0">
                <a:solidFill>
                  <a:srgbClr val="006747"/>
                </a:solidFill>
                <a:latin typeface="Noto Serif SC Bold" pitchFamily="34" charset="0"/>
                <a:ea typeface="Noto Serif SC Bold" pitchFamily="34" charset="-122"/>
                <a:cs typeface="Noto Serif SC Bold" pitchFamily="34" charset="-120"/>
              </a:rPr>
              <a:t>Đào òa khóc nhưng gật đầu: "Chị nói sao em theo vậy."</a:t>
            </a:r>
            <a:endParaRPr lang="en-US" sz="3150"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760720" cy="8229600"/>
          </a:xfrm>
          <a:prstGeom prst="rect">
            <a:avLst/>
          </a:prstGeom>
        </p:spPr>
      </p:pic>
      <p:sp>
        <p:nvSpPr>
          <p:cNvPr id="3" name="Text 0"/>
          <p:cNvSpPr/>
          <p:nvPr/>
        </p:nvSpPr>
        <p:spPr>
          <a:xfrm>
            <a:off x="6177201" y="682109"/>
            <a:ext cx="7762399" cy="1489710"/>
          </a:xfrm>
          <a:prstGeom prst="rect">
            <a:avLst/>
          </a:prstGeom>
          <a:noFill/>
          <a:ln/>
        </p:spPr>
        <p:txBody>
          <a:bodyPr wrap="square" lIns="0" tIns="0" rIns="0" bIns="0" rtlCol="0" anchor="t"/>
          <a:lstStyle/>
          <a:p>
            <a:pPr marL="0" indent="0" algn="l">
              <a:lnSpc>
                <a:spcPts val="5850"/>
              </a:lnSpc>
              <a:buNone/>
            </a:pPr>
            <a:r>
              <a:rPr lang="en-US" sz="4650" b="1" dirty="0">
                <a:solidFill>
                  <a:srgbClr val="006747"/>
                </a:solidFill>
                <a:latin typeface="Noto Serif SC Bold" pitchFamily="34" charset="0"/>
                <a:ea typeface="Noto Serif SC Bold" pitchFamily="34" charset="-122"/>
                <a:cs typeface="Noto Serif SC Bold" pitchFamily="34" charset="-120"/>
              </a:rPr>
              <a:t>Quyết Tâm Lên Núi Tìm Thầy</a:t>
            </a:r>
            <a:endParaRPr lang="en-US" sz="4650" dirty="0"/>
          </a:p>
        </p:txBody>
      </p:sp>
      <p:sp>
        <p:nvSpPr>
          <p:cNvPr id="4" name="Text 1"/>
          <p:cNvSpPr/>
          <p:nvPr/>
        </p:nvSpPr>
        <p:spPr>
          <a:xfrm>
            <a:off x="6177201" y="2430899"/>
            <a:ext cx="7762399" cy="3238262"/>
          </a:xfrm>
          <a:prstGeom prst="rect">
            <a:avLst/>
          </a:prstGeom>
          <a:noFill/>
          <a:ln/>
        </p:spPr>
        <p:txBody>
          <a:bodyPr wrap="square" lIns="0" tIns="0" rIns="0" bIns="0" rtlCol="0" anchor="t"/>
          <a:lstStyle/>
          <a:p>
            <a:pPr marL="0" indent="0" algn="l">
              <a:lnSpc>
                <a:spcPts val="4250"/>
              </a:lnSpc>
              <a:buNone/>
            </a:pPr>
            <a:r>
              <a:rPr lang="en-US" sz="3400" b="1" dirty="0">
                <a:solidFill>
                  <a:srgbClr val="006747"/>
                </a:solidFill>
                <a:latin typeface="Noto Serif SC Bold" pitchFamily="34" charset="0"/>
                <a:ea typeface="Noto Serif SC Bold" pitchFamily="34" charset="-122"/>
                <a:cs typeface="Noto Serif SC Bold" pitchFamily="34" charset="-120"/>
              </a:rPr>
              <a:t>Hai chị em thu xếp đồ đạc: chỉ vài chiếc nải gạo, áo ấm mỏng và vài cây thuốc nhỏ. Trước khi đi, họ quỳ trước gốc đào cổ và thầm ước: "Nếu có thể, xin cho mẹ cha phù hộ cho hai chị em đủ sức cứu dân làng."</a:t>
            </a:r>
            <a:endParaRPr lang="en-US" sz="3400" dirty="0"/>
          </a:p>
        </p:txBody>
      </p:sp>
      <p:sp>
        <p:nvSpPr>
          <p:cNvPr id="5" name="Text 2"/>
          <p:cNvSpPr/>
          <p:nvPr/>
        </p:nvSpPr>
        <p:spPr>
          <a:xfrm>
            <a:off x="6177201" y="5928241"/>
            <a:ext cx="7762399" cy="1619131"/>
          </a:xfrm>
          <a:prstGeom prst="rect">
            <a:avLst/>
          </a:prstGeom>
          <a:noFill/>
          <a:ln/>
        </p:spPr>
        <p:txBody>
          <a:bodyPr wrap="square" lIns="0" tIns="0" rIns="0" bIns="0" rtlCol="0" anchor="t"/>
          <a:lstStyle/>
          <a:p>
            <a:pPr marL="0" indent="0" algn="l">
              <a:lnSpc>
                <a:spcPts val="4250"/>
              </a:lnSpc>
              <a:buNone/>
            </a:pPr>
            <a:r>
              <a:rPr lang="en-US" sz="3400" b="1" dirty="0">
                <a:solidFill>
                  <a:srgbClr val="006747"/>
                </a:solidFill>
                <a:latin typeface="Noto Serif SC Bold" pitchFamily="34" charset="0"/>
                <a:ea typeface="Noto Serif SC Bold" pitchFamily="34" charset="-122"/>
                <a:cs typeface="Noto Serif SC Bold" pitchFamily="34" charset="-120"/>
              </a:rPr>
              <a:t>Họ rời làng lúc trời còn mờ sáng, vượt qua con suối, leo lên lối mòn dẫn lên núi.</a:t>
            </a:r>
            <a:endParaRPr lang="en-US" sz="3400"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760720" cy="8229600"/>
          </a:xfrm>
          <a:prstGeom prst="rect">
            <a:avLst/>
          </a:prstGeom>
        </p:spPr>
      </p:pic>
      <p:sp>
        <p:nvSpPr>
          <p:cNvPr id="3" name="Text 0"/>
          <p:cNvSpPr/>
          <p:nvPr/>
        </p:nvSpPr>
        <p:spPr>
          <a:xfrm>
            <a:off x="6080998" y="510540"/>
            <a:ext cx="5578793" cy="641152"/>
          </a:xfrm>
          <a:prstGeom prst="rect">
            <a:avLst/>
          </a:prstGeom>
          <a:noFill/>
          <a:ln/>
        </p:spPr>
        <p:txBody>
          <a:bodyPr wrap="none" lIns="0" tIns="0" rIns="0" bIns="0" rtlCol="0" anchor="t"/>
          <a:lstStyle/>
          <a:p>
            <a:pPr marL="0" indent="0" algn="l">
              <a:lnSpc>
                <a:spcPts val="5000"/>
              </a:lnSpc>
              <a:buNone/>
            </a:pPr>
            <a:r>
              <a:rPr lang="en-US" sz="4000" b="1" dirty="0">
                <a:solidFill>
                  <a:srgbClr val="006747"/>
                </a:solidFill>
                <a:latin typeface="Noto Serif SC Bold" pitchFamily="34" charset="0"/>
                <a:ea typeface="Noto Serif SC Bold" pitchFamily="34" charset="-122"/>
                <a:cs typeface="Noto Serif SC Bold" pitchFamily="34" charset="-120"/>
              </a:rPr>
              <a:t>Hành Trình Gian Khó</a:t>
            </a:r>
            <a:endParaRPr lang="en-US" sz="4000" dirty="0"/>
          </a:p>
        </p:txBody>
      </p:sp>
      <p:sp>
        <p:nvSpPr>
          <p:cNvPr id="4" name="Text 1"/>
          <p:cNvSpPr/>
          <p:nvPr/>
        </p:nvSpPr>
        <p:spPr>
          <a:xfrm>
            <a:off x="6080998" y="1374577"/>
            <a:ext cx="148590" cy="185738"/>
          </a:xfrm>
          <a:prstGeom prst="rect">
            <a:avLst/>
          </a:prstGeom>
          <a:noFill/>
          <a:ln/>
        </p:spPr>
        <p:txBody>
          <a:bodyPr wrap="none" lIns="0" tIns="0" rIns="0" bIns="0" rtlCol="0" anchor="t"/>
          <a:lstStyle/>
          <a:p>
            <a:pPr marL="0" indent="0" algn="l">
              <a:lnSpc>
                <a:spcPts val="1850"/>
              </a:lnSpc>
              <a:buNone/>
            </a:pPr>
            <a:r>
              <a:rPr lang="en-US" sz="1150" dirty="0">
                <a:solidFill>
                  <a:srgbClr val="4B4A4A"/>
                </a:solidFill>
                <a:latin typeface="Noto Serif SC Light" pitchFamily="34" charset="0"/>
                <a:ea typeface="Noto Serif SC Light" pitchFamily="34" charset="-122"/>
                <a:cs typeface="Noto Serif SC Light" pitchFamily="34" charset="-120"/>
              </a:rPr>
              <a:t>01</a:t>
            </a:r>
            <a:endParaRPr lang="en-US" sz="1150" dirty="0"/>
          </a:p>
        </p:txBody>
      </p:sp>
      <p:sp>
        <p:nvSpPr>
          <p:cNvPr id="5" name="Shape 2"/>
          <p:cNvSpPr/>
          <p:nvPr/>
        </p:nvSpPr>
        <p:spPr>
          <a:xfrm>
            <a:off x="6080998" y="1611868"/>
            <a:ext cx="3903107" cy="15240"/>
          </a:xfrm>
          <a:prstGeom prst="rect">
            <a:avLst/>
          </a:prstGeom>
          <a:solidFill>
            <a:srgbClr val="006747"/>
          </a:solidFill>
          <a:ln/>
        </p:spPr>
      </p:sp>
      <p:sp>
        <p:nvSpPr>
          <p:cNvPr id="6" name="Text 3"/>
          <p:cNvSpPr/>
          <p:nvPr/>
        </p:nvSpPr>
        <p:spPr>
          <a:xfrm>
            <a:off x="6080998" y="1716643"/>
            <a:ext cx="3716536" cy="464582"/>
          </a:xfrm>
          <a:prstGeom prst="rect">
            <a:avLst/>
          </a:prstGeom>
          <a:noFill/>
          <a:ln/>
        </p:spPr>
        <p:txBody>
          <a:bodyPr wrap="none" lIns="0" tIns="0" rIns="0" bIns="0" rtlCol="0" anchor="t"/>
          <a:lstStyle/>
          <a:p>
            <a:pPr marL="0" indent="0" algn="l">
              <a:lnSpc>
                <a:spcPts val="3650"/>
              </a:lnSpc>
              <a:buNone/>
            </a:pPr>
            <a:r>
              <a:rPr lang="en-US" sz="2900" b="1" dirty="0">
                <a:solidFill>
                  <a:srgbClr val="4B4A4A"/>
                </a:solidFill>
                <a:latin typeface="Noto Serif SC Bold" pitchFamily="34" charset="0"/>
                <a:ea typeface="Noto Serif SC Bold" pitchFamily="34" charset="-122"/>
                <a:cs typeface="Noto Serif SC Bold" pitchFamily="34" charset="-120"/>
              </a:rPr>
              <a:t>Vượt suối và leo núi</a:t>
            </a:r>
            <a:endParaRPr lang="en-US" sz="2900" dirty="0"/>
          </a:p>
        </p:txBody>
      </p:sp>
      <p:sp>
        <p:nvSpPr>
          <p:cNvPr id="7" name="Text 4"/>
          <p:cNvSpPr/>
          <p:nvPr/>
        </p:nvSpPr>
        <p:spPr>
          <a:xfrm>
            <a:off x="6080998" y="2270403"/>
            <a:ext cx="3903107" cy="2322909"/>
          </a:xfrm>
          <a:prstGeom prst="rect">
            <a:avLst/>
          </a:prstGeom>
          <a:noFill/>
          <a:ln/>
        </p:spPr>
        <p:txBody>
          <a:bodyPr wrap="square" lIns="0" tIns="0" rIns="0" bIns="0" rtlCol="0" anchor="t"/>
          <a:lstStyle/>
          <a:p>
            <a:pPr marL="0" indent="0" algn="l">
              <a:lnSpc>
                <a:spcPts val="3650"/>
              </a:lnSpc>
              <a:buNone/>
            </a:pPr>
            <a:r>
              <a:rPr lang="en-US" sz="2900" b="1" dirty="0">
                <a:solidFill>
                  <a:srgbClr val="4B4A4A"/>
                </a:solidFill>
                <a:latin typeface="Noto Serif SC Bold" pitchFamily="34" charset="0"/>
                <a:ea typeface="Noto Serif SC Bold" pitchFamily="34" charset="-122"/>
                <a:cs typeface="Noto Serif SC Bold" pitchFamily="34" charset="-120"/>
              </a:rPr>
              <a:t>Hành trình ngắn nhưng nhiều khó nhọc: mưa, đá trơn, tiếng rừng như thì thầm.</a:t>
            </a:r>
            <a:endParaRPr lang="en-US" sz="2900" dirty="0"/>
          </a:p>
        </p:txBody>
      </p:sp>
      <p:sp>
        <p:nvSpPr>
          <p:cNvPr id="8" name="Text 5"/>
          <p:cNvSpPr/>
          <p:nvPr/>
        </p:nvSpPr>
        <p:spPr>
          <a:xfrm>
            <a:off x="10132695" y="1374577"/>
            <a:ext cx="148590" cy="185738"/>
          </a:xfrm>
          <a:prstGeom prst="rect">
            <a:avLst/>
          </a:prstGeom>
          <a:noFill/>
          <a:ln/>
        </p:spPr>
        <p:txBody>
          <a:bodyPr wrap="none" lIns="0" tIns="0" rIns="0" bIns="0" rtlCol="0" anchor="t"/>
          <a:lstStyle/>
          <a:p>
            <a:pPr marL="0" indent="0" algn="l">
              <a:lnSpc>
                <a:spcPts val="1850"/>
              </a:lnSpc>
              <a:buNone/>
            </a:pPr>
            <a:r>
              <a:rPr lang="en-US" sz="1150" dirty="0">
                <a:solidFill>
                  <a:srgbClr val="4B4A4A"/>
                </a:solidFill>
                <a:latin typeface="Noto Serif SC Light" pitchFamily="34" charset="0"/>
                <a:ea typeface="Noto Serif SC Light" pitchFamily="34" charset="-122"/>
                <a:cs typeface="Noto Serif SC Light" pitchFamily="34" charset="-120"/>
              </a:rPr>
              <a:t>02</a:t>
            </a:r>
            <a:endParaRPr lang="en-US" sz="1150" dirty="0"/>
          </a:p>
        </p:txBody>
      </p:sp>
      <p:sp>
        <p:nvSpPr>
          <p:cNvPr id="9" name="Shape 6"/>
          <p:cNvSpPr/>
          <p:nvPr/>
        </p:nvSpPr>
        <p:spPr>
          <a:xfrm>
            <a:off x="10132695" y="1611868"/>
            <a:ext cx="3903107" cy="15240"/>
          </a:xfrm>
          <a:prstGeom prst="rect">
            <a:avLst/>
          </a:prstGeom>
          <a:solidFill>
            <a:srgbClr val="006747"/>
          </a:solidFill>
          <a:ln/>
        </p:spPr>
      </p:sp>
      <p:sp>
        <p:nvSpPr>
          <p:cNvPr id="10" name="Text 7"/>
          <p:cNvSpPr/>
          <p:nvPr/>
        </p:nvSpPr>
        <p:spPr>
          <a:xfrm>
            <a:off x="10132695" y="1716643"/>
            <a:ext cx="3893939" cy="464582"/>
          </a:xfrm>
          <a:prstGeom prst="rect">
            <a:avLst/>
          </a:prstGeom>
          <a:noFill/>
          <a:ln/>
        </p:spPr>
        <p:txBody>
          <a:bodyPr wrap="none" lIns="0" tIns="0" rIns="0" bIns="0" rtlCol="0" anchor="t"/>
          <a:lstStyle/>
          <a:p>
            <a:pPr marL="0" indent="0" algn="l">
              <a:lnSpc>
                <a:spcPts val="3650"/>
              </a:lnSpc>
              <a:buNone/>
            </a:pPr>
            <a:r>
              <a:rPr lang="en-US" sz="2900" b="1" dirty="0">
                <a:solidFill>
                  <a:srgbClr val="4B4A4A"/>
                </a:solidFill>
                <a:latin typeface="Noto Serif SC Bold" pitchFamily="34" charset="0"/>
                <a:ea typeface="Noto Serif SC Bold" pitchFamily="34" charset="-122"/>
                <a:cs typeface="Noto Serif SC Bold" pitchFamily="34" charset="-120"/>
              </a:rPr>
              <a:t>Gặp bà lão bị thương</a:t>
            </a:r>
            <a:endParaRPr lang="en-US" sz="2900" dirty="0"/>
          </a:p>
        </p:txBody>
      </p:sp>
      <p:sp>
        <p:nvSpPr>
          <p:cNvPr id="11" name="Text 8"/>
          <p:cNvSpPr/>
          <p:nvPr/>
        </p:nvSpPr>
        <p:spPr>
          <a:xfrm>
            <a:off x="10132695" y="2270403"/>
            <a:ext cx="3903107" cy="2787491"/>
          </a:xfrm>
          <a:prstGeom prst="rect">
            <a:avLst/>
          </a:prstGeom>
          <a:noFill/>
          <a:ln/>
        </p:spPr>
        <p:txBody>
          <a:bodyPr wrap="square" lIns="0" tIns="0" rIns="0" bIns="0" rtlCol="0" anchor="t"/>
          <a:lstStyle/>
          <a:p>
            <a:pPr marL="0" indent="0" algn="l">
              <a:lnSpc>
                <a:spcPts val="3650"/>
              </a:lnSpc>
              <a:buNone/>
            </a:pPr>
            <a:r>
              <a:rPr lang="en-US" sz="2900" b="1" dirty="0">
                <a:solidFill>
                  <a:srgbClr val="4B4A4A"/>
                </a:solidFill>
                <a:latin typeface="Noto Serif SC Bold" pitchFamily="34" charset="0"/>
                <a:ea typeface="Noto Serif SC Bold" pitchFamily="34" charset="-122"/>
                <a:cs typeface="Noto Serif SC Bold" pitchFamily="34" charset="-120"/>
              </a:rPr>
              <a:t>Đêm thứ ba trên đường, họ gặp một bà lão bị thương. Mai cùng Đào nhặt thuốc trong túi, băng bó cho bà.</a:t>
            </a:r>
            <a:endParaRPr lang="en-US" sz="2900" dirty="0"/>
          </a:p>
        </p:txBody>
      </p:sp>
      <p:sp>
        <p:nvSpPr>
          <p:cNvPr id="12" name="Text 9"/>
          <p:cNvSpPr/>
          <p:nvPr/>
        </p:nvSpPr>
        <p:spPr>
          <a:xfrm>
            <a:off x="6080998" y="5317927"/>
            <a:ext cx="148590" cy="185738"/>
          </a:xfrm>
          <a:prstGeom prst="rect">
            <a:avLst/>
          </a:prstGeom>
          <a:noFill/>
          <a:ln/>
        </p:spPr>
        <p:txBody>
          <a:bodyPr wrap="none" lIns="0" tIns="0" rIns="0" bIns="0" rtlCol="0" anchor="t"/>
          <a:lstStyle/>
          <a:p>
            <a:pPr marL="0" indent="0" algn="l">
              <a:lnSpc>
                <a:spcPts val="1850"/>
              </a:lnSpc>
              <a:buNone/>
            </a:pPr>
            <a:r>
              <a:rPr lang="en-US" sz="1150" dirty="0">
                <a:solidFill>
                  <a:srgbClr val="4B4A4A"/>
                </a:solidFill>
                <a:latin typeface="Noto Serif SC Light" pitchFamily="34" charset="0"/>
                <a:ea typeface="Noto Serif SC Light" pitchFamily="34" charset="-122"/>
                <a:cs typeface="Noto Serif SC Light" pitchFamily="34" charset="-120"/>
              </a:rPr>
              <a:t>03</a:t>
            </a:r>
            <a:endParaRPr lang="en-US" sz="1150" dirty="0"/>
          </a:p>
        </p:txBody>
      </p:sp>
      <p:sp>
        <p:nvSpPr>
          <p:cNvPr id="13" name="Shape 10"/>
          <p:cNvSpPr/>
          <p:nvPr/>
        </p:nvSpPr>
        <p:spPr>
          <a:xfrm>
            <a:off x="6080998" y="5555218"/>
            <a:ext cx="7954804" cy="15240"/>
          </a:xfrm>
          <a:prstGeom prst="rect">
            <a:avLst/>
          </a:prstGeom>
          <a:solidFill>
            <a:srgbClr val="006747"/>
          </a:solidFill>
          <a:ln/>
        </p:spPr>
      </p:sp>
      <p:sp>
        <p:nvSpPr>
          <p:cNvPr id="14" name="Text 11"/>
          <p:cNvSpPr/>
          <p:nvPr/>
        </p:nvSpPr>
        <p:spPr>
          <a:xfrm>
            <a:off x="6080998" y="5659993"/>
            <a:ext cx="3716536" cy="464582"/>
          </a:xfrm>
          <a:prstGeom prst="rect">
            <a:avLst/>
          </a:prstGeom>
          <a:noFill/>
          <a:ln/>
        </p:spPr>
        <p:txBody>
          <a:bodyPr wrap="none" lIns="0" tIns="0" rIns="0" bIns="0" rtlCol="0" anchor="t"/>
          <a:lstStyle/>
          <a:p>
            <a:pPr marL="0" indent="0" algn="l">
              <a:lnSpc>
                <a:spcPts val="3650"/>
              </a:lnSpc>
              <a:buNone/>
            </a:pPr>
            <a:r>
              <a:rPr lang="en-US" sz="2900" b="1" dirty="0">
                <a:solidFill>
                  <a:srgbClr val="4B4A4A"/>
                </a:solidFill>
                <a:latin typeface="Noto Serif SC Bold" pitchFamily="34" charset="0"/>
                <a:ea typeface="Noto Serif SC Bold" pitchFamily="34" charset="-122"/>
                <a:cs typeface="Noto Serif SC Bold" pitchFamily="34" charset="-120"/>
              </a:rPr>
              <a:t>Được chỉ đường</a:t>
            </a:r>
            <a:endParaRPr lang="en-US" sz="2900" dirty="0"/>
          </a:p>
        </p:txBody>
      </p:sp>
      <p:sp>
        <p:nvSpPr>
          <p:cNvPr id="15" name="Text 12"/>
          <p:cNvSpPr/>
          <p:nvPr/>
        </p:nvSpPr>
        <p:spPr>
          <a:xfrm>
            <a:off x="6080998" y="6213753"/>
            <a:ext cx="7954804" cy="1393746"/>
          </a:xfrm>
          <a:prstGeom prst="rect">
            <a:avLst/>
          </a:prstGeom>
          <a:noFill/>
          <a:ln/>
        </p:spPr>
        <p:txBody>
          <a:bodyPr wrap="square" lIns="0" tIns="0" rIns="0" bIns="0" rtlCol="0" anchor="t"/>
          <a:lstStyle/>
          <a:p>
            <a:pPr marL="0" indent="0" algn="l">
              <a:lnSpc>
                <a:spcPts val="3650"/>
              </a:lnSpc>
              <a:buNone/>
            </a:pPr>
            <a:r>
              <a:rPr lang="en-US" sz="2900" b="1" dirty="0">
                <a:solidFill>
                  <a:srgbClr val="4B4A4A"/>
                </a:solidFill>
                <a:latin typeface="Noto Serif SC Bold" pitchFamily="34" charset="0"/>
                <a:ea typeface="Noto Serif SC Bold" pitchFamily="34" charset="-122"/>
                <a:cs typeface="Noto Serif SC Bold" pitchFamily="34" charset="-120"/>
              </a:rPr>
              <a:t>Bà lão bật cười và nói: "Hai đứa có tấm lòng, đường lên núi sẽ rộng mở với các con."</a:t>
            </a:r>
            <a:endParaRPr lang="en-US" sz="2900"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760720" cy="8229600"/>
          </a:xfrm>
          <a:prstGeom prst="rect">
            <a:avLst/>
          </a:prstGeom>
        </p:spPr>
      </p:pic>
      <p:sp>
        <p:nvSpPr>
          <p:cNvPr id="3" name="Text 0"/>
          <p:cNvSpPr/>
          <p:nvPr/>
        </p:nvSpPr>
        <p:spPr>
          <a:xfrm>
            <a:off x="6113383" y="719733"/>
            <a:ext cx="6856095" cy="676037"/>
          </a:xfrm>
          <a:prstGeom prst="rect">
            <a:avLst/>
          </a:prstGeom>
          <a:noFill/>
          <a:ln/>
        </p:spPr>
        <p:txBody>
          <a:bodyPr wrap="none" lIns="0" tIns="0" rIns="0" bIns="0" rtlCol="0" anchor="t"/>
          <a:lstStyle/>
          <a:p>
            <a:pPr marL="0" indent="0" algn="l">
              <a:lnSpc>
                <a:spcPts val="5300"/>
              </a:lnSpc>
              <a:buNone/>
            </a:pPr>
            <a:r>
              <a:rPr lang="en-US" sz="4250" b="1" dirty="0">
                <a:solidFill>
                  <a:srgbClr val="006747"/>
                </a:solidFill>
                <a:latin typeface="Noto Serif SC Bold" pitchFamily="34" charset="0"/>
                <a:ea typeface="Noto Serif SC Bold" pitchFamily="34" charset="-122"/>
                <a:cs typeface="Noto Serif SC Bold" pitchFamily="34" charset="-120"/>
              </a:rPr>
              <a:t>Gặp Ông Lão Tu Trên Núi</a:t>
            </a:r>
            <a:endParaRPr lang="en-US" sz="4250" dirty="0"/>
          </a:p>
        </p:txBody>
      </p:sp>
      <p:sp>
        <p:nvSpPr>
          <p:cNvPr id="4" name="Text 1"/>
          <p:cNvSpPr/>
          <p:nvPr/>
        </p:nvSpPr>
        <p:spPr>
          <a:xfrm>
            <a:off x="6113383" y="1630918"/>
            <a:ext cx="7890034" cy="2704148"/>
          </a:xfrm>
          <a:prstGeom prst="rect">
            <a:avLst/>
          </a:prstGeom>
          <a:noFill/>
          <a:ln/>
        </p:spPr>
        <p:txBody>
          <a:bodyPr wrap="square" lIns="0" tIns="0" rIns="0" bIns="0" rtlCol="0" anchor="t"/>
          <a:lstStyle/>
          <a:p>
            <a:pPr marL="0" indent="0" algn="l">
              <a:lnSpc>
                <a:spcPts val="5300"/>
              </a:lnSpc>
              <a:buNone/>
            </a:pPr>
            <a:r>
              <a:rPr lang="en-US" sz="4250" b="1" dirty="0">
                <a:solidFill>
                  <a:srgbClr val="006747"/>
                </a:solidFill>
                <a:latin typeface="Noto Serif SC Bold" pitchFamily="34" charset="0"/>
                <a:ea typeface="Noto Serif SC Bold" pitchFamily="34" charset="-122"/>
                <a:cs typeface="Noto Serif SC Bold" pitchFamily="34" charset="-120"/>
              </a:rPr>
              <a:t>Bà chỉ cho họ lối mòn bí ẩn dẫn đến một am nhỏ, nơi có ông lão tóc bạc đang sống ẩn dật.</a:t>
            </a:r>
            <a:endParaRPr lang="en-US" sz="4250" dirty="0"/>
          </a:p>
        </p:txBody>
      </p:sp>
      <p:sp>
        <p:nvSpPr>
          <p:cNvPr id="5" name="Text 2"/>
          <p:cNvSpPr/>
          <p:nvPr/>
        </p:nvSpPr>
        <p:spPr>
          <a:xfrm>
            <a:off x="6113383" y="4570214"/>
            <a:ext cx="7890034" cy="2939653"/>
          </a:xfrm>
          <a:prstGeom prst="rect">
            <a:avLst/>
          </a:prstGeom>
          <a:noFill/>
          <a:ln/>
        </p:spPr>
        <p:txBody>
          <a:bodyPr wrap="square" lIns="0" tIns="0" rIns="0" bIns="0" rtlCol="0" anchor="t"/>
          <a:lstStyle/>
          <a:p>
            <a:pPr marL="0" indent="0" algn="l">
              <a:lnSpc>
                <a:spcPts val="3850"/>
              </a:lnSpc>
              <a:buNone/>
            </a:pPr>
            <a:r>
              <a:rPr lang="en-US" sz="3050" b="1" dirty="0">
                <a:solidFill>
                  <a:srgbClr val="006747"/>
                </a:solidFill>
                <a:latin typeface="Noto Serif SC Bold" pitchFamily="34" charset="0"/>
                <a:ea typeface="Noto Serif SC Bold" pitchFamily="34" charset="-122"/>
                <a:cs typeface="Noto Serif SC Bold" pitchFamily="34" charset="-120"/>
              </a:rPr>
              <a:t>Ông lão không chỉ là thầy dạy phép, mà còn dạy lòng nhân, cách dùng sức mạnh vì người chứ không vì kiêu hãnh. Ông nói: "Phép mạnh không bằng tâm chính. Con người có lòng thương thì phép mới linh."</a:t>
            </a:r>
            <a:endParaRPr lang="en-US" sz="3050"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TotalTime>
  <Words>1948</Words>
  <Application>Microsoft Office PowerPoint</Application>
  <PresentationFormat>Custom</PresentationFormat>
  <Paragraphs>118</Paragraphs>
  <Slides>20</Slides>
  <Notes>20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Times New Roman</vt:lpstr>
      <vt:lpstr>Arial</vt:lpstr>
      <vt:lpstr>Noto Serif SC Bold</vt:lpstr>
      <vt:lpstr>Calibri</vt:lpstr>
      <vt:lpstr>Noto Serif SC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
  <cp:lastModifiedBy>Windows User</cp:lastModifiedBy>
  <cp:revision>11</cp:revision>
  <dcterms:created xsi:type="dcterms:W3CDTF">2025-10-09T01:32:14Z</dcterms:created>
  <dcterms:modified xsi:type="dcterms:W3CDTF">2025-10-14T07:18:54Z</dcterms:modified>
</cp:coreProperties>
</file>