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Geist" panose="020B0604020202020204" charset="0"/>
      <p:regular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6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35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3159800"/>
            <a:ext cx="6902768"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Truyện Dân Gian: Tấm Cám</a:t>
            </a:r>
            <a:endParaRPr lang="en-US" sz="3900" dirty="0"/>
          </a:p>
        </p:txBody>
      </p:sp>
      <p:sp>
        <p:nvSpPr>
          <p:cNvPr id="4" name="Text 1"/>
          <p:cNvSpPr/>
          <p:nvPr/>
        </p:nvSpPr>
        <p:spPr>
          <a:xfrm>
            <a:off x="793790" y="4077533"/>
            <a:ext cx="7556421" cy="992267"/>
          </a:xfrm>
          <a:prstGeom prst="rect">
            <a:avLst/>
          </a:prstGeom>
          <a:noFill/>
          <a:ln/>
        </p:spPr>
        <p:txBody>
          <a:bodyPr wrap="square" lIns="0" tIns="0" rIns="0" bIns="0" rtlCol="0" anchor="t"/>
          <a:lstStyle/>
          <a:p>
            <a:pPr marL="0" indent="0" algn="l">
              <a:lnSpc>
                <a:spcPts val="3900"/>
              </a:lnSpc>
              <a:buNone/>
            </a:pPr>
            <a:r>
              <a:rPr lang="en-US" sz="3100" b="1" dirty="0">
                <a:solidFill>
                  <a:srgbClr val="006747"/>
                </a:solidFill>
                <a:latin typeface="Noto Serif SC Bold" pitchFamily="34" charset="0"/>
                <a:ea typeface="Noto Serif SC Bold" pitchFamily="34" charset="-122"/>
                <a:cs typeface="Noto Serif SC Bold" pitchFamily="34" charset="-120"/>
              </a:rPr>
              <a:t>Biên soạn: Hồng Hà – Nhà xuất bản Kim Đồng</a:t>
            </a:r>
            <a:endParaRPr lang="en-US" sz="3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218962"/>
            <a:ext cx="6903482"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Hội lớn của nhà vua</a:t>
            </a:r>
            <a:endParaRPr lang="en-US" sz="5350" dirty="0"/>
          </a:p>
        </p:txBody>
      </p:sp>
      <p:sp>
        <p:nvSpPr>
          <p:cNvPr id="4" name="Text 1"/>
          <p:cNvSpPr/>
          <p:nvPr/>
        </p:nvSpPr>
        <p:spPr>
          <a:xfrm>
            <a:off x="793790" y="2372439"/>
            <a:ext cx="7556421" cy="372046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Một ngày kia, nhà vua mở hội lớn để chọn vợ. Mẹ con Cám cũng sửa soạn quần áo đẹp đẽ để đi xem, còn Tấm thì bị bắt ở nhà nhặt thóc lẫn gạo cho xong mới được đi.</a:t>
            </a:r>
            <a:endParaRPr lang="en-US" sz="3900" dirty="0"/>
          </a:p>
        </p:txBody>
      </p:sp>
      <p:sp>
        <p:nvSpPr>
          <p:cNvPr id="5" name="Text 2"/>
          <p:cNvSpPr/>
          <p:nvPr/>
        </p:nvSpPr>
        <p:spPr>
          <a:xfrm>
            <a:off x="793790" y="6390561"/>
            <a:ext cx="5069562"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Tấm buồn rầu khóc.</a:t>
            </a:r>
            <a:endParaRPr lang="en-US" sz="3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718899"/>
            <a:ext cx="7762161"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Phép màu của ông Bụt</a:t>
            </a:r>
            <a:endParaRPr lang="en-US" sz="5350" dirty="0"/>
          </a:p>
        </p:txBody>
      </p:sp>
      <p:sp>
        <p:nvSpPr>
          <p:cNvPr id="3" name="Text 1"/>
          <p:cNvSpPr/>
          <p:nvPr/>
        </p:nvSpPr>
        <p:spPr>
          <a:xfrm>
            <a:off x="793790" y="19715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B4A4A"/>
                </a:solidFill>
                <a:latin typeface="Noto Serif SC Light" pitchFamily="34" charset="0"/>
                <a:ea typeface="Noto Serif SC Light" pitchFamily="34" charset="-122"/>
                <a:cs typeface="Noto Serif SC Light" pitchFamily="34" charset="-120"/>
              </a:rPr>
              <a:t>01</a:t>
            </a:r>
            <a:endParaRPr lang="en-US" sz="1550" dirty="0"/>
          </a:p>
        </p:txBody>
      </p:sp>
      <p:sp>
        <p:nvSpPr>
          <p:cNvPr id="4" name="Shape 2"/>
          <p:cNvSpPr/>
          <p:nvPr/>
        </p:nvSpPr>
        <p:spPr>
          <a:xfrm>
            <a:off x="793790" y="2285881"/>
            <a:ext cx="4215289" cy="22860"/>
          </a:xfrm>
          <a:prstGeom prst="rect">
            <a:avLst/>
          </a:prstGeom>
          <a:solidFill>
            <a:srgbClr val="006747"/>
          </a:solidFill>
          <a:ln/>
        </p:spPr>
      </p:sp>
      <p:sp>
        <p:nvSpPr>
          <p:cNvPr id="5" name="Text 3"/>
          <p:cNvSpPr/>
          <p:nvPr/>
        </p:nvSpPr>
        <p:spPr>
          <a:xfrm>
            <a:off x="793790" y="2430780"/>
            <a:ext cx="4215289" cy="1711642"/>
          </a:xfrm>
          <a:prstGeom prst="rect">
            <a:avLst/>
          </a:prstGeom>
          <a:noFill/>
          <a:ln/>
        </p:spPr>
        <p:txBody>
          <a:bodyPr wrap="square" lIns="0" tIns="0" rIns="0" bIns="0" rtlCol="0" anchor="t"/>
          <a:lstStyle/>
          <a:p>
            <a:pPr marL="0" indent="0" algn="l">
              <a:lnSpc>
                <a:spcPts val="6700"/>
              </a:lnSpc>
              <a:buNone/>
            </a:pPr>
            <a:r>
              <a:rPr lang="en-US" sz="5350" b="1" dirty="0">
                <a:solidFill>
                  <a:srgbClr val="4B4A4A"/>
                </a:solidFill>
                <a:latin typeface="Noto Serif SC Bold" pitchFamily="34" charset="0"/>
                <a:ea typeface="Noto Serif SC Bold" pitchFamily="34" charset="-122"/>
                <a:cs typeface="Noto Serif SC Bold" pitchFamily="34" charset="-120"/>
              </a:rPr>
              <a:t>Đàn chim sẻ giúp đỡ</a:t>
            </a:r>
            <a:endParaRPr lang="en-US" sz="5350" dirty="0"/>
          </a:p>
        </p:txBody>
      </p:sp>
      <p:sp>
        <p:nvSpPr>
          <p:cNvPr id="6" name="Text 4"/>
          <p:cNvSpPr/>
          <p:nvPr/>
        </p:nvSpPr>
        <p:spPr>
          <a:xfrm>
            <a:off x="793790" y="4261485"/>
            <a:ext cx="4215289" cy="3100388"/>
          </a:xfrm>
          <a:prstGeom prst="rect">
            <a:avLst/>
          </a:prstGeom>
          <a:noFill/>
          <a:ln/>
        </p:spPr>
        <p:txBody>
          <a:bodyPr wrap="square" lIns="0" tIns="0" rIns="0" bIns="0" rtlCol="0" anchor="t"/>
          <a:lstStyle/>
          <a:p>
            <a:pPr marL="0" indent="0" algn="l">
              <a:lnSpc>
                <a:spcPts val="4850"/>
              </a:lnSpc>
              <a:buNone/>
            </a:pPr>
            <a:r>
              <a:rPr lang="en-US" sz="3900" b="1" dirty="0">
                <a:solidFill>
                  <a:srgbClr val="4B4A4A"/>
                </a:solidFill>
                <a:latin typeface="Noto Serif SC Bold" pitchFamily="34" charset="0"/>
                <a:ea typeface="Noto Serif SC Bold" pitchFamily="34" charset="-122"/>
                <a:cs typeface="Noto Serif SC Bold" pitchFamily="34" charset="-120"/>
              </a:rPr>
              <a:t>Ông Bụt phất tay một cái, đàn chim sẻ bay đến giúp nhặt sạch thóc gạo.</a:t>
            </a:r>
            <a:endParaRPr lang="en-US" sz="3900" dirty="0"/>
          </a:p>
        </p:txBody>
      </p:sp>
      <p:sp>
        <p:nvSpPr>
          <p:cNvPr id="7" name="Text 5"/>
          <p:cNvSpPr/>
          <p:nvPr/>
        </p:nvSpPr>
        <p:spPr>
          <a:xfrm>
            <a:off x="5207437" y="19715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B4A4A"/>
                </a:solidFill>
                <a:latin typeface="Noto Serif SC Light" pitchFamily="34" charset="0"/>
                <a:ea typeface="Noto Serif SC Light" pitchFamily="34" charset="-122"/>
                <a:cs typeface="Noto Serif SC Light" pitchFamily="34" charset="-120"/>
              </a:rPr>
              <a:t>02</a:t>
            </a:r>
            <a:endParaRPr lang="en-US" sz="1550" dirty="0"/>
          </a:p>
        </p:txBody>
      </p:sp>
      <p:sp>
        <p:nvSpPr>
          <p:cNvPr id="8" name="Shape 6"/>
          <p:cNvSpPr/>
          <p:nvPr/>
        </p:nvSpPr>
        <p:spPr>
          <a:xfrm>
            <a:off x="5207437" y="2285881"/>
            <a:ext cx="4215408" cy="22860"/>
          </a:xfrm>
          <a:prstGeom prst="rect">
            <a:avLst/>
          </a:prstGeom>
          <a:solidFill>
            <a:srgbClr val="006747"/>
          </a:solidFill>
          <a:ln/>
        </p:spPr>
      </p:sp>
      <p:sp>
        <p:nvSpPr>
          <p:cNvPr id="9" name="Text 7"/>
          <p:cNvSpPr/>
          <p:nvPr/>
        </p:nvSpPr>
        <p:spPr>
          <a:xfrm>
            <a:off x="5207437" y="2430780"/>
            <a:ext cx="4215408" cy="1711642"/>
          </a:xfrm>
          <a:prstGeom prst="rect">
            <a:avLst/>
          </a:prstGeom>
          <a:noFill/>
          <a:ln/>
        </p:spPr>
        <p:txBody>
          <a:bodyPr wrap="square" lIns="0" tIns="0" rIns="0" bIns="0" rtlCol="0" anchor="t"/>
          <a:lstStyle/>
          <a:p>
            <a:pPr marL="0" indent="0" algn="l">
              <a:lnSpc>
                <a:spcPts val="6700"/>
              </a:lnSpc>
              <a:buNone/>
            </a:pPr>
            <a:r>
              <a:rPr lang="en-US" sz="5350" b="1" dirty="0">
                <a:solidFill>
                  <a:srgbClr val="4B4A4A"/>
                </a:solidFill>
                <a:latin typeface="Noto Serif SC Bold" pitchFamily="34" charset="0"/>
                <a:ea typeface="Noto Serif SC Bold" pitchFamily="34" charset="-122"/>
                <a:cs typeface="Noto Serif SC Bold" pitchFamily="34" charset="-120"/>
              </a:rPr>
              <a:t>Tắm rửa sạch sẽ</a:t>
            </a:r>
            <a:endParaRPr lang="en-US" sz="5350" dirty="0"/>
          </a:p>
        </p:txBody>
      </p:sp>
      <p:sp>
        <p:nvSpPr>
          <p:cNvPr id="10" name="Text 8"/>
          <p:cNvSpPr/>
          <p:nvPr/>
        </p:nvSpPr>
        <p:spPr>
          <a:xfrm>
            <a:off x="5207437" y="4261485"/>
            <a:ext cx="4215408" cy="3100388"/>
          </a:xfrm>
          <a:prstGeom prst="rect">
            <a:avLst/>
          </a:prstGeom>
          <a:noFill/>
          <a:ln/>
        </p:spPr>
        <p:txBody>
          <a:bodyPr wrap="square" lIns="0" tIns="0" rIns="0" bIns="0" rtlCol="0" anchor="t"/>
          <a:lstStyle/>
          <a:p>
            <a:pPr marL="0" indent="0" algn="l">
              <a:lnSpc>
                <a:spcPts val="4850"/>
              </a:lnSpc>
              <a:buNone/>
            </a:pPr>
            <a:r>
              <a:rPr lang="en-US" sz="3900" b="1" dirty="0">
                <a:solidFill>
                  <a:srgbClr val="4B4A4A"/>
                </a:solidFill>
                <a:latin typeface="Noto Serif SC Bold" pitchFamily="34" charset="0"/>
                <a:ea typeface="Noto Serif SC Bold" pitchFamily="34" charset="-122"/>
                <a:cs typeface="Noto Serif SC Bold" pitchFamily="34" charset="-120"/>
              </a:rPr>
              <a:t>Bụt bảo Tấm tắm rửa sạch sẽ rồi đến gốc giường nơi chôn xương bống.</a:t>
            </a:r>
            <a:endParaRPr lang="en-US" sz="3900" dirty="0"/>
          </a:p>
        </p:txBody>
      </p:sp>
      <p:sp>
        <p:nvSpPr>
          <p:cNvPr id="11" name="Text 9"/>
          <p:cNvSpPr/>
          <p:nvPr/>
        </p:nvSpPr>
        <p:spPr>
          <a:xfrm>
            <a:off x="9621203" y="19715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B4A4A"/>
                </a:solidFill>
                <a:latin typeface="Noto Serif SC Light" pitchFamily="34" charset="0"/>
                <a:ea typeface="Noto Serif SC Light" pitchFamily="34" charset="-122"/>
                <a:cs typeface="Noto Serif SC Light" pitchFamily="34" charset="-120"/>
              </a:rPr>
              <a:t>03</a:t>
            </a:r>
            <a:endParaRPr lang="en-US" sz="1550" dirty="0"/>
          </a:p>
        </p:txBody>
      </p:sp>
      <p:sp>
        <p:nvSpPr>
          <p:cNvPr id="12" name="Shape 10"/>
          <p:cNvSpPr/>
          <p:nvPr/>
        </p:nvSpPr>
        <p:spPr>
          <a:xfrm>
            <a:off x="9621203" y="2285881"/>
            <a:ext cx="4215289" cy="22860"/>
          </a:xfrm>
          <a:prstGeom prst="rect">
            <a:avLst/>
          </a:prstGeom>
          <a:solidFill>
            <a:srgbClr val="006747"/>
          </a:solidFill>
          <a:ln/>
        </p:spPr>
      </p:sp>
      <p:sp>
        <p:nvSpPr>
          <p:cNvPr id="13" name="Text 11"/>
          <p:cNvSpPr/>
          <p:nvPr/>
        </p:nvSpPr>
        <p:spPr>
          <a:xfrm>
            <a:off x="9621203" y="2430780"/>
            <a:ext cx="4215289" cy="1711642"/>
          </a:xfrm>
          <a:prstGeom prst="rect">
            <a:avLst/>
          </a:prstGeom>
          <a:noFill/>
          <a:ln/>
        </p:spPr>
        <p:txBody>
          <a:bodyPr wrap="square" lIns="0" tIns="0" rIns="0" bIns="0" rtlCol="0" anchor="t"/>
          <a:lstStyle/>
          <a:p>
            <a:pPr marL="0" indent="0" algn="l">
              <a:lnSpc>
                <a:spcPts val="6700"/>
              </a:lnSpc>
              <a:buNone/>
            </a:pPr>
            <a:r>
              <a:rPr lang="en-US" sz="5350" b="1" dirty="0">
                <a:solidFill>
                  <a:srgbClr val="4B4A4A"/>
                </a:solidFill>
                <a:latin typeface="Noto Serif SC Bold" pitchFamily="34" charset="0"/>
                <a:ea typeface="Noto Serif SC Bold" pitchFamily="34" charset="-122"/>
                <a:cs typeface="Noto Serif SC Bold" pitchFamily="34" charset="-120"/>
              </a:rPr>
              <a:t>Đào lên xem</a:t>
            </a:r>
            <a:endParaRPr lang="en-US" sz="5350" dirty="0"/>
          </a:p>
        </p:txBody>
      </p:sp>
      <p:sp>
        <p:nvSpPr>
          <p:cNvPr id="14" name="Text 12"/>
          <p:cNvSpPr/>
          <p:nvPr/>
        </p:nvSpPr>
        <p:spPr>
          <a:xfrm>
            <a:off x="9621203" y="4261485"/>
            <a:ext cx="4215289" cy="1860233"/>
          </a:xfrm>
          <a:prstGeom prst="rect">
            <a:avLst/>
          </a:prstGeom>
          <a:noFill/>
          <a:ln/>
        </p:spPr>
        <p:txBody>
          <a:bodyPr wrap="square" lIns="0" tIns="0" rIns="0" bIns="0" rtlCol="0" anchor="t"/>
          <a:lstStyle/>
          <a:p>
            <a:pPr marL="0" indent="0" algn="l">
              <a:lnSpc>
                <a:spcPts val="4850"/>
              </a:lnSpc>
              <a:buNone/>
            </a:pPr>
            <a:r>
              <a:rPr lang="en-US" sz="3900" b="1" dirty="0">
                <a:solidFill>
                  <a:srgbClr val="4B4A4A"/>
                </a:solidFill>
                <a:latin typeface="Noto Serif SC Bold" pitchFamily="34" charset="0"/>
                <a:ea typeface="Noto Serif SC Bold" pitchFamily="34" charset="-122"/>
                <a:cs typeface="Noto Serif SC Bold" pitchFamily="34" charset="-120"/>
              </a:rPr>
              <a:t>Bụt nói: "Con hãy đào lên xem."</a:t>
            </a:r>
            <a:endParaRPr lang="en-US" sz="3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88988" y="574358"/>
            <a:ext cx="7738824" cy="1514951"/>
          </a:xfrm>
          <a:prstGeom prst="rect">
            <a:avLst/>
          </a:prstGeom>
          <a:noFill/>
          <a:ln/>
        </p:spPr>
        <p:txBody>
          <a:bodyPr wrap="square" lIns="0" tIns="0" rIns="0" bIns="0" rtlCol="0" anchor="t"/>
          <a:lstStyle/>
          <a:p>
            <a:pPr marL="0" indent="0" algn="l">
              <a:lnSpc>
                <a:spcPts val="5950"/>
              </a:lnSpc>
              <a:buNone/>
            </a:pPr>
            <a:r>
              <a:rPr lang="en-US" sz="4750" b="1" dirty="0">
                <a:solidFill>
                  <a:srgbClr val="006747"/>
                </a:solidFill>
                <a:latin typeface="Noto Serif SC Bold" pitchFamily="34" charset="0"/>
                <a:ea typeface="Noto Serif SC Bold" pitchFamily="34" charset="-122"/>
                <a:cs typeface="Noto Serif SC Bold" pitchFamily="34" charset="-120"/>
              </a:rPr>
              <a:t>Kho báu từ xương cá bống</a:t>
            </a:r>
            <a:endParaRPr lang="en-US" sz="4750" dirty="0"/>
          </a:p>
        </p:txBody>
      </p:sp>
      <p:sp>
        <p:nvSpPr>
          <p:cNvPr id="4" name="Text 1"/>
          <p:cNvSpPr/>
          <p:nvPr/>
        </p:nvSpPr>
        <p:spPr>
          <a:xfrm>
            <a:off x="6188988" y="2352794"/>
            <a:ext cx="7738824" cy="5302329"/>
          </a:xfrm>
          <a:prstGeom prst="rect">
            <a:avLst/>
          </a:prstGeom>
          <a:noFill/>
          <a:ln/>
        </p:spPr>
        <p:txBody>
          <a:bodyPr wrap="square" lIns="0" tIns="0" rIns="0" bIns="0" rtlCol="0" anchor="t"/>
          <a:lstStyle/>
          <a:p>
            <a:pPr marL="0" indent="0" algn="l">
              <a:lnSpc>
                <a:spcPts val="5950"/>
              </a:lnSpc>
              <a:buNone/>
            </a:pPr>
            <a:r>
              <a:rPr lang="en-US" sz="4750" b="1" dirty="0">
                <a:solidFill>
                  <a:srgbClr val="006747"/>
                </a:solidFill>
                <a:latin typeface="Noto Serif SC Bold" pitchFamily="34" charset="0"/>
                <a:ea typeface="Noto Serif SC Bold" pitchFamily="34" charset="-122"/>
                <a:cs typeface="Noto Serif SC Bold" pitchFamily="34" charset="-120"/>
              </a:rPr>
              <a:t>Tấm làm theo thì thấy trong nồi có một bộ quần áo đẹp, đôi hài lấp lánh như vàng và một con ngựa nhỏ. Tấm vui mừng, thay đồ mới, cưỡi ngựa đi dự hội.</a:t>
            </a:r>
            <a:endParaRPr lang="en-US" sz="4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960953"/>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Chiếc hài bị rơi</a:t>
            </a:r>
            <a:endParaRPr lang="en-US" sz="5350" dirty="0"/>
          </a:p>
        </p:txBody>
      </p:sp>
      <p:sp>
        <p:nvSpPr>
          <p:cNvPr id="4" name="Text 1"/>
          <p:cNvSpPr/>
          <p:nvPr/>
        </p:nvSpPr>
        <p:spPr>
          <a:xfrm>
            <a:off x="6280190" y="2114431"/>
            <a:ext cx="7556421" cy="2480310"/>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Trên đường đi, qua một khúc suối, Tấm vô ý đánh rơi một chiếc hài. Quân lính nhặt được, đem dâng vua.</a:t>
            </a:r>
            <a:endParaRPr lang="en-US" sz="3900" dirty="0"/>
          </a:p>
        </p:txBody>
      </p:sp>
      <p:sp>
        <p:nvSpPr>
          <p:cNvPr id="5" name="Text 2"/>
          <p:cNvSpPr/>
          <p:nvPr/>
        </p:nvSpPr>
        <p:spPr>
          <a:xfrm>
            <a:off x="6280190" y="4892397"/>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Nhà vua thấy chiếc hài xinh đẹp, nhỏ nhắn khác thường, bèn truyền lệnh:</a:t>
            </a:r>
            <a:endParaRPr lang="en-US" sz="1550" dirty="0"/>
          </a:p>
        </p:txBody>
      </p:sp>
      <p:sp>
        <p:nvSpPr>
          <p:cNvPr id="6" name="Text 3"/>
          <p:cNvSpPr/>
          <p:nvPr/>
        </p:nvSpPr>
        <p:spPr>
          <a:xfrm>
            <a:off x="6577846" y="5730835"/>
            <a:ext cx="7258764" cy="124015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"Hễ cô gái nào đi vừa chiếc hài này, ta sẽ lấy làm vợ."</a:t>
            </a:r>
            <a:endParaRPr lang="en-US" sz="3900" dirty="0"/>
          </a:p>
        </p:txBody>
      </p:sp>
      <p:sp>
        <p:nvSpPr>
          <p:cNvPr id="7" name="Shape 4"/>
          <p:cNvSpPr/>
          <p:nvPr/>
        </p:nvSpPr>
        <p:spPr>
          <a:xfrm>
            <a:off x="6280190" y="5433179"/>
            <a:ext cx="22860" cy="1835468"/>
          </a:xfrm>
          <a:prstGeom prst="rect">
            <a:avLst/>
          </a:prstGeom>
          <a:solidFill>
            <a:srgbClr val="006747"/>
          </a:solid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380292"/>
            <a:ext cx="8807768"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Tấm trở thành hoàng hậu</a:t>
            </a:r>
            <a:endParaRPr lang="en-US" sz="5350" dirty="0"/>
          </a:p>
        </p:txBody>
      </p:sp>
      <p:sp>
        <p:nvSpPr>
          <p:cNvPr id="3" name="Text 1"/>
          <p:cNvSpPr/>
          <p:nvPr/>
        </p:nvSpPr>
        <p:spPr>
          <a:xfrm>
            <a:off x="793790" y="2732127"/>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Thử giày</a:t>
            </a:r>
            <a:endParaRPr lang="en-US" sz="3900" dirty="0"/>
          </a:p>
        </p:txBody>
      </p:sp>
      <p:sp>
        <p:nvSpPr>
          <p:cNvPr id="4" name="Text 2"/>
          <p:cNvSpPr/>
          <p:nvPr/>
        </p:nvSpPr>
        <p:spPr>
          <a:xfrm>
            <a:off x="793790" y="3550563"/>
            <a:ext cx="6279356" cy="3100388"/>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Bao nhiêu người thử đều không vừa. Khi đến lượt Tấm, chiếc hài vừa khít chân, lại rút ra chiếc còn lại mang theo.</a:t>
            </a:r>
            <a:endParaRPr lang="en-US" sz="3900" dirty="0"/>
          </a:p>
        </p:txBody>
      </p:sp>
      <p:sp>
        <p:nvSpPr>
          <p:cNvPr id="5" name="Text 3"/>
          <p:cNvSpPr/>
          <p:nvPr/>
        </p:nvSpPr>
        <p:spPr>
          <a:xfrm>
            <a:off x="7564874" y="2732127"/>
            <a:ext cx="6279356"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Kết quả</a:t>
            </a:r>
            <a:endParaRPr lang="en-US" sz="5350" dirty="0"/>
          </a:p>
        </p:txBody>
      </p:sp>
      <p:sp>
        <p:nvSpPr>
          <p:cNvPr id="6" name="Text 4"/>
          <p:cNvSpPr/>
          <p:nvPr/>
        </p:nvSpPr>
        <p:spPr>
          <a:xfrm>
            <a:off x="7564874" y="3786307"/>
            <a:ext cx="6279356" cy="1860233"/>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Nhà vua mừng rỡ, lập tức đưa Tấm về cung và phong làm hoàng hậu.</a:t>
            </a:r>
            <a:endParaRPr lang="en-US" sz="3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057751"/>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Mưu hại Tấm</a:t>
            </a:r>
            <a:endParaRPr lang="en-US" sz="5350" dirty="0"/>
          </a:p>
        </p:txBody>
      </p:sp>
      <p:sp>
        <p:nvSpPr>
          <p:cNvPr id="4" name="Text 1"/>
          <p:cNvSpPr/>
          <p:nvPr/>
        </p:nvSpPr>
        <p:spPr>
          <a:xfrm>
            <a:off x="6280190" y="2211229"/>
            <a:ext cx="7556421" cy="4960620"/>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Từ ngày Tấm làm hoàng hậu, mẹ con Cám ghen ghét lắm. Một hôm, vua đi vắng, Tấm được về giỗ cha. Dì ghẻ sai Tấm trèo lên cau hái quả cúng. Khi Tấm trèo lên cao, mẹ Cám cầm dao chặt gốc cau, làm Tấm rơi xuống chết.</a:t>
            </a:r>
            <a:endParaRPr lang="en-US" sz="3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787122"/>
            <a:ext cx="10003988"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Những lần hóa thân của Tấm</a:t>
            </a:r>
            <a:endParaRPr lang="en-US" sz="5350" dirty="0"/>
          </a:p>
        </p:txBody>
      </p:sp>
      <p:pic>
        <p:nvPicPr>
          <p:cNvPr id="3" name="Image 0" descr="preencoded.png"/>
          <p:cNvPicPr>
            <a:picLocks noChangeAspect="1"/>
          </p:cNvPicPr>
          <p:nvPr/>
        </p:nvPicPr>
        <p:blipFill>
          <a:blip r:embed="rId3"/>
          <a:stretch>
            <a:fillRect/>
          </a:stretch>
        </p:blipFill>
        <p:spPr>
          <a:xfrm>
            <a:off x="793790" y="2039779"/>
            <a:ext cx="4347567" cy="793790"/>
          </a:xfrm>
          <a:prstGeom prst="rect">
            <a:avLst/>
          </a:prstGeom>
        </p:spPr>
      </p:pic>
      <p:sp>
        <p:nvSpPr>
          <p:cNvPr id="4" name="Text 1"/>
          <p:cNvSpPr/>
          <p:nvPr/>
        </p:nvSpPr>
        <p:spPr>
          <a:xfrm>
            <a:off x="992148" y="3031927"/>
            <a:ext cx="3950851" cy="620078"/>
          </a:xfrm>
          <a:prstGeom prst="rect">
            <a:avLst/>
          </a:prstGeom>
          <a:noFill/>
          <a:ln/>
        </p:spPr>
        <p:txBody>
          <a:bodyPr wrap="none" lIns="0" tIns="0" rIns="0" bIns="0" rtlCol="0" anchor="t"/>
          <a:lstStyle/>
          <a:p>
            <a:pPr marL="0" indent="0" algn="l">
              <a:lnSpc>
                <a:spcPts val="4850"/>
              </a:lnSpc>
              <a:buNone/>
            </a:pPr>
            <a:r>
              <a:rPr lang="en-US" sz="3900" b="1" dirty="0">
                <a:solidFill>
                  <a:srgbClr val="4B4A4A"/>
                </a:solidFill>
                <a:latin typeface="Noto Serif SC Bold" pitchFamily="34" charset="0"/>
                <a:ea typeface="Noto Serif SC Bold" pitchFamily="34" charset="-122"/>
                <a:cs typeface="Noto Serif SC Bold" pitchFamily="34" charset="-120"/>
              </a:rPr>
              <a:t>Chim vàng anh</a:t>
            </a:r>
            <a:endParaRPr lang="en-US" sz="3900" dirty="0"/>
          </a:p>
        </p:txBody>
      </p:sp>
      <p:sp>
        <p:nvSpPr>
          <p:cNvPr id="5" name="Text 2"/>
          <p:cNvSpPr/>
          <p:nvPr/>
        </p:nvSpPr>
        <p:spPr>
          <a:xfrm>
            <a:off x="992148" y="3771067"/>
            <a:ext cx="3950851" cy="2976801"/>
          </a:xfrm>
          <a:prstGeom prst="rect">
            <a:avLst/>
          </a:prstGeom>
          <a:noFill/>
          <a:ln/>
        </p:spPr>
        <p:txBody>
          <a:bodyPr wrap="square" lIns="0" tIns="0" rIns="0" bIns="0" rtlCol="0" anchor="t"/>
          <a:lstStyle/>
          <a:p>
            <a:pPr marL="0" indent="0" algn="l">
              <a:lnSpc>
                <a:spcPts val="3900"/>
              </a:lnSpc>
              <a:buNone/>
            </a:pPr>
            <a:r>
              <a:rPr lang="en-US" sz="3100" b="1" dirty="0">
                <a:solidFill>
                  <a:srgbClr val="4B4A4A"/>
                </a:solidFill>
                <a:latin typeface="Noto Serif SC Bold" pitchFamily="34" charset="0"/>
                <a:ea typeface="Noto Serif SC Bold" pitchFamily="34" charset="-122"/>
                <a:cs typeface="Noto Serif SC Bold" pitchFamily="34" charset="-120"/>
              </a:rPr>
              <a:t>Tấm chết rồi hóa thành chim vàng anh, ngày ngày bay về cung, hót bên vua, quấn quýt bên người.</a:t>
            </a:r>
            <a:endParaRPr lang="en-US" sz="3100" dirty="0"/>
          </a:p>
        </p:txBody>
      </p:sp>
      <p:pic>
        <p:nvPicPr>
          <p:cNvPr id="6" name="Image 1" descr="preencoded.png"/>
          <p:cNvPicPr>
            <a:picLocks noChangeAspect="1"/>
          </p:cNvPicPr>
          <p:nvPr/>
        </p:nvPicPr>
        <p:blipFill>
          <a:blip r:embed="rId4"/>
          <a:stretch>
            <a:fillRect/>
          </a:stretch>
        </p:blipFill>
        <p:spPr>
          <a:xfrm>
            <a:off x="5141357" y="2039779"/>
            <a:ext cx="4347567" cy="793790"/>
          </a:xfrm>
          <a:prstGeom prst="rect">
            <a:avLst/>
          </a:prstGeom>
        </p:spPr>
      </p:pic>
      <p:sp>
        <p:nvSpPr>
          <p:cNvPr id="7" name="Text 3"/>
          <p:cNvSpPr/>
          <p:nvPr/>
        </p:nvSpPr>
        <p:spPr>
          <a:xfrm>
            <a:off x="5339715" y="3031927"/>
            <a:ext cx="3950851" cy="620078"/>
          </a:xfrm>
          <a:prstGeom prst="rect">
            <a:avLst/>
          </a:prstGeom>
          <a:noFill/>
          <a:ln/>
        </p:spPr>
        <p:txBody>
          <a:bodyPr wrap="none" lIns="0" tIns="0" rIns="0" bIns="0" rtlCol="0" anchor="t"/>
          <a:lstStyle/>
          <a:p>
            <a:pPr marL="0" indent="0" algn="l">
              <a:lnSpc>
                <a:spcPts val="4850"/>
              </a:lnSpc>
              <a:buNone/>
            </a:pPr>
            <a:r>
              <a:rPr lang="en-US" sz="3900" b="1" dirty="0">
                <a:solidFill>
                  <a:srgbClr val="4B4A4A"/>
                </a:solidFill>
                <a:latin typeface="Noto Serif SC Bold" pitchFamily="34" charset="0"/>
                <a:ea typeface="Noto Serif SC Bold" pitchFamily="34" charset="-122"/>
                <a:cs typeface="Noto Serif SC Bold" pitchFamily="34" charset="-120"/>
              </a:rPr>
              <a:t>Cây xoan đào</a:t>
            </a:r>
            <a:endParaRPr lang="en-US" sz="3900" dirty="0"/>
          </a:p>
        </p:txBody>
      </p:sp>
      <p:sp>
        <p:nvSpPr>
          <p:cNvPr id="8" name="Text 4"/>
          <p:cNvSpPr/>
          <p:nvPr/>
        </p:nvSpPr>
        <p:spPr>
          <a:xfrm>
            <a:off x="5339715" y="3771067"/>
            <a:ext cx="3950851" cy="3472934"/>
          </a:xfrm>
          <a:prstGeom prst="rect">
            <a:avLst/>
          </a:prstGeom>
          <a:noFill/>
          <a:ln/>
        </p:spPr>
        <p:txBody>
          <a:bodyPr wrap="square" lIns="0" tIns="0" rIns="0" bIns="0" rtlCol="0" anchor="t"/>
          <a:lstStyle/>
          <a:p>
            <a:pPr marL="0" indent="0" algn="l">
              <a:lnSpc>
                <a:spcPts val="3900"/>
              </a:lnSpc>
              <a:buNone/>
            </a:pPr>
            <a:r>
              <a:rPr lang="en-US" sz="3100" b="1" dirty="0">
                <a:solidFill>
                  <a:srgbClr val="4B4A4A"/>
                </a:solidFill>
                <a:latin typeface="Noto Serif SC Bold" pitchFamily="34" charset="0"/>
                <a:ea typeface="Noto Serif SC Bold" pitchFamily="34" charset="-122"/>
                <a:cs typeface="Noto Serif SC Bold" pitchFamily="34" charset="-120"/>
              </a:rPr>
              <a:t>Mẹ con Cám giết chết chim vàng anh, lấy lông làm gối. Nhưng từ trong gối ấy, mọc lên một cây xoan đào sum suê.</a:t>
            </a:r>
            <a:endParaRPr lang="en-US" sz="3100" dirty="0"/>
          </a:p>
        </p:txBody>
      </p:sp>
      <p:pic>
        <p:nvPicPr>
          <p:cNvPr id="9" name="Image 2" descr="preencoded.png"/>
          <p:cNvPicPr>
            <a:picLocks noChangeAspect="1"/>
          </p:cNvPicPr>
          <p:nvPr/>
        </p:nvPicPr>
        <p:blipFill>
          <a:blip r:embed="rId5"/>
          <a:stretch>
            <a:fillRect/>
          </a:stretch>
        </p:blipFill>
        <p:spPr>
          <a:xfrm>
            <a:off x="9488924" y="2039779"/>
            <a:ext cx="4347567" cy="793790"/>
          </a:xfrm>
          <a:prstGeom prst="rect">
            <a:avLst/>
          </a:prstGeom>
        </p:spPr>
      </p:pic>
      <p:sp>
        <p:nvSpPr>
          <p:cNvPr id="10" name="Text 5"/>
          <p:cNvSpPr/>
          <p:nvPr/>
        </p:nvSpPr>
        <p:spPr>
          <a:xfrm>
            <a:off x="9687282" y="3031927"/>
            <a:ext cx="3950851" cy="620078"/>
          </a:xfrm>
          <a:prstGeom prst="rect">
            <a:avLst/>
          </a:prstGeom>
          <a:noFill/>
          <a:ln/>
        </p:spPr>
        <p:txBody>
          <a:bodyPr wrap="none" lIns="0" tIns="0" rIns="0" bIns="0" rtlCol="0" anchor="t"/>
          <a:lstStyle/>
          <a:p>
            <a:pPr marL="0" indent="0" algn="l">
              <a:lnSpc>
                <a:spcPts val="4850"/>
              </a:lnSpc>
              <a:buNone/>
            </a:pPr>
            <a:r>
              <a:rPr lang="en-US" sz="3900" b="1" dirty="0">
                <a:solidFill>
                  <a:srgbClr val="4B4A4A"/>
                </a:solidFill>
                <a:latin typeface="Noto Serif SC Bold" pitchFamily="34" charset="0"/>
                <a:ea typeface="Noto Serif SC Bold" pitchFamily="34" charset="-122"/>
                <a:cs typeface="Noto Serif SC Bold" pitchFamily="34" charset="-120"/>
              </a:rPr>
              <a:t>Cây thị</a:t>
            </a:r>
            <a:endParaRPr lang="en-US" sz="3900" dirty="0"/>
          </a:p>
        </p:txBody>
      </p:sp>
      <p:sp>
        <p:nvSpPr>
          <p:cNvPr id="11" name="Text 6"/>
          <p:cNvSpPr/>
          <p:nvPr/>
        </p:nvSpPr>
        <p:spPr>
          <a:xfrm>
            <a:off x="9687282" y="3771067"/>
            <a:ext cx="3950851" cy="2976801"/>
          </a:xfrm>
          <a:prstGeom prst="rect">
            <a:avLst/>
          </a:prstGeom>
          <a:noFill/>
          <a:ln/>
        </p:spPr>
        <p:txBody>
          <a:bodyPr wrap="square" lIns="0" tIns="0" rIns="0" bIns="0" rtlCol="0" anchor="t"/>
          <a:lstStyle/>
          <a:p>
            <a:pPr marL="0" indent="0" algn="l">
              <a:lnSpc>
                <a:spcPts val="3900"/>
              </a:lnSpc>
              <a:buNone/>
            </a:pPr>
            <a:r>
              <a:rPr lang="en-US" sz="3100" b="1" dirty="0">
                <a:solidFill>
                  <a:srgbClr val="4B4A4A"/>
                </a:solidFill>
                <a:latin typeface="Noto Serif SC Bold" pitchFamily="34" charset="0"/>
                <a:ea typeface="Noto Serif SC Bold" pitchFamily="34" charset="-122"/>
                <a:cs typeface="Noto Serif SC Bold" pitchFamily="34" charset="-120"/>
              </a:rPr>
              <a:t>Cám cho chặt cây xoan, làm ván. Nhưng từ ván ấy lại mọc lên một cây thị, và trong quả thị có Tấm sống lại.</a:t>
            </a:r>
            <a:endParaRPr lang="en-US" sz="31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pic>
        <p:nvPicPr>
          <p:cNvPr id="3" name="Image 1" descr="preencoded.png"/>
          <p:cNvPicPr>
            <a:picLocks noChangeAspect="1"/>
          </p:cNvPicPr>
          <p:nvPr/>
        </p:nvPicPr>
        <p:blipFill>
          <a:blip r:embed="rId4"/>
          <a:stretch>
            <a:fillRect/>
          </a:stretch>
        </p:blipFill>
        <p:spPr>
          <a:xfrm>
            <a:off x="248007" y="1453277"/>
            <a:ext cx="3992285" cy="5323046"/>
          </a:xfrm>
          <a:prstGeom prst="rect">
            <a:avLst/>
          </a:prstGeom>
        </p:spPr>
      </p:pic>
      <p:sp>
        <p:nvSpPr>
          <p:cNvPr id="4" name="Text 0"/>
          <p:cNvSpPr/>
          <p:nvPr/>
        </p:nvSpPr>
        <p:spPr>
          <a:xfrm>
            <a:off x="6280190" y="1677829"/>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Tấm giúp đỡ bà lão</a:t>
            </a:r>
            <a:endParaRPr lang="en-US" sz="5350" dirty="0">
              <a:latin typeface="Times New Roman" panose="02020603050405020304" pitchFamily="18" charset="0"/>
              <a:cs typeface="Times New Roman" panose="02020603050405020304" pitchFamily="18" charset="0"/>
            </a:endParaRPr>
          </a:p>
        </p:txBody>
      </p:sp>
      <p:sp>
        <p:nvSpPr>
          <p:cNvPr id="5" name="Text 1"/>
          <p:cNvSpPr/>
          <p:nvPr/>
        </p:nvSpPr>
        <p:spPr>
          <a:xfrm>
            <a:off x="6280190" y="2831306"/>
            <a:ext cx="7556421" cy="3720465"/>
          </a:xfrm>
          <a:prstGeom prst="rect">
            <a:avLst/>
          </a:prstGeom>
          <a:noFill/>
          <a:ln/>
        </p:spPr>
        <p:txBody>
          <a:bodyPr wrap="square" lIns="0" tIns="0" rIns="0" bIns="0" rtlCol="0" anchor="t"/>
          <a:lstStyle/>
          <a:p>
            <a:pPr marL="0" indent="0" algn="l">
              <a:lnSpc>
                <a:spcPts val="4850"/>
              </a:lnSpc>
              <a:buNone/>
            </a:pP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Mỗi</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khi</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bà</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lão</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bán</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nước</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đi</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vắng</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từ</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quả</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thị</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Tấm</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chui</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ra</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dọn</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dẹp</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quét</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tước</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nấu</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ăn</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giúp</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Một</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lần</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bà</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lão</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nhìn</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thấy</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mừng</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rỡ</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xin</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Tấm</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ở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lại</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làm</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con </a:t>
            </a:r>
            <a:r>
              <a:rPr lang="en-US" sz="3900" b="1" dirty="0" err="1" smtClean="0">
                <a:solidFill>
                  <a:srgbClr val="006747"/>
                </a:solidFill>
                <a:latin typeface="Times New Roman" panose="02020603050405020304" pitchFamily="18" charset="0"/>
                <a:ea typeface="Noto Serif SC Bold" pitchFamily="34" charset="-122"/>
                <a:cs typeface="Times New Roman" panose="02020603050405020304" pitchFamily="18" charset="0"/>
              </a:rPr>
              <a:t>gái</a:t>
            </a:r>
            <a:r>
              <a:rPr lang="en-US" sz="390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a:t>
            </a:r>
            <a:endParaRPr lang="en-US" sz="39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629841"/>
            <a:ext cx="7556421" cy="1711642"/>
          </a:xfrm>
          <a:prstGeom prst="rect">
            <a:avLst/>
          </a:prstGeom>
          <a:noFill/>
          <a:ln/>
        </p:spPr>
        <p:txBody>
          <a:bodyPr wrap="squar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Tấm trở lại làm hoàng hậu</a:t>
            </a:r>
            <a:endParaRPr lang="en-US" sz="5350" dirty="0"/>
          </a:p>
        </p:txBody>
      </p:sp>
      <p:sp>
        <p:nvSpPr>
          <p:cNvPr id="4" name="Text 1"/>
          <p:cNvSpPr/>
          <p:nvPr/>
        </p:nvSpPr>
        <p:spPr>
          <a:xfrm>
            <a:off x="793790" y="2639139"/>
            <a:ext cx="7556421" cy="4960620"/>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Một hôm, nhà vua đi qua hàng nước, thấy bát nước có mùi thơm quen thuộc, liền hỏi bà lão. Bà mời vua vào, Tấm bước ra đón. Nhà vua nhận ra hoàng hậu của mình, vui mừng khôn xiết, đón Tấm trở lại cung.</a:t>
            </a:r>
            <a:endParaRPr lang="en-US" sz="3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070134"/>
            <a:ext cx="7751921"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Cái kết của Cám và mẹ</a:t>
            </a:r>
            <a:endParaRPr lang="en-US" sz="5350" dirty="0"/>
          </a:p>
        </p:txBody>
      </p:sp>
      <p:sp>
        <p:nvSpPr>
          <p:cNvPr id="3" name="Text 1"/>
          <p:cNvSpPr/>
          <p:nvPr/>
        </p:nvSpPr>
        <p:spPr>
          <a:xfrm>
            <a:off x="793790" y="2223611"/>
            <a:ext cx="13042821" cy="1860233"/>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Cám thấy vậy, tức giận hỏi mẹ: "Mẹ ơi, sao chị Tấm lại đẹp thế?" Mẹ Cám bảo: "Vì nó được tắm nước sôi đó con."</a:t>
            </a:r>
            <a:endParaRPr lang="en-US" sz="3900" dirty="0"/>
          </a:p>
        </p:txBody>
      </p:sp>
      <p:sp>
        <p:nvSpPr>
          <p:cNvPr id="4" name="Text 2"/>
          <p:cNvSpPr/>
          <p:nvPr/>
        </p:nvSpPr>
        <p:spPr>
          <a:xfrm>
            <a:off x="793790" y="4381500"/>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335E23"/>
                </a:solidFill>
                <a:latin typeface="Noto Serif SC Bold" pitchFamily="34" charset="0"/>
                <a:ea typeface="Noto Serif SC Bold" pitchFamily="34" charset="-122"/>
                <a:cs typeface="Noto Serif SC Bold" pitchFamily="34" charset="-120"/>
              </a:rPr>
              <a:t>Nghe lời mẹ, Cám bắt chước, nhảy vào chum nước sôi và chết. Còn mẹ Cám sau đó cũng bị trừng trị.</a:t>
            </a:r>
            <a:endParaRPr lang="en-US" sz="3900" dirty="0"/>
          </a:p>
        </p:txBody>
      </p:sp>
      <p:sp>
        <p:nvSpPr>
          <p:cNvPr id="5" name="Text 3"/>
          <p:cNvSpPr/>
          <p:nvPr/>
        </p:nvSpPr>
        <p:spPr>
          <a:xfrm>
            <a:off x="793790" y="5919311"/>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Từ đó, Tấm và nhà vua sống hạnh phúc, đất nước thái bình.</a:t>
            </a:r>
            <a:endParaRPr lang="en-US" sz="3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902036" y="939879"/>
            <a:ext cx="8728364" cy="1711642"/>
          </a:xfrm>
          <a:prstGeom prst="rect">
            <a:avLst/>
          </a:prstGeom>
          <a:noFill/>
          <a:ln/>
        </p:spPr>
        <p:txBody>
          <a:bodyPr wrap="squar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Hai chị em cùng cha khác mẹ</a:t>
            </a:r>
            <a:endParaRPr lang="en-US" sz="5350" dirty="0">
              <a:latin typeface="Times New Roman" panose="02020603050405020304" pitchFamily="18" charset="0"/>
              <a:cs typeface="Times New Roman" panose="02020603050405020304" pitchFamily="18" charset="0"/>
            </a:endParaRPr>
          </a:p>
        </p:txBody>
      </p:sp>
      <p:sp>
        <p:nvSpPr>
          <p:cNvPr id="4" name="Text 1"/>
          <p:cNvSpPr/>
          <p:nvPr/>
        </p:nvSpPr>
        <p:spPr>
          <a:xfrm>
            <a:off x="6280190" y="2949178"/>
            <a:ext cx="7556421" cy="4340543"/>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Ngày xưa, có hai chị em cùng cha khác mẹ: chị tên Tấm, em tên </a:t>
            </a:r>
            <a:r>
              <a:rPr lang="en-US" sz="3900" b="1" dirty="0">
                <a:solidFill>
                  <a:srgbClr val="335E23"/>
                </a:solidFill>
                <a:latin typeface="Noto Serif SC Bold" pitchFamily="34" charset="0"/>
                <a:ea typeface="Noto Serif SC Bold" pitchFamily="34" charset="-122"/>
                <a:cs typeface="Noto Serif SC Bold" pitchFamily="34" charset="-120"/>
              </a:rPr>
              <a:t>Cám</a:t>
            </a:r>
            <a:r>
              <a:rPr lang="en-US" sz="3900" b="1" dirty="0">
                <a:solidFill>
                  <a:srgbClr val="006747"/>
                </a:solidFill>
                <a:latin typeface="Noto Serif SC Bold" pitchFamily="34" charset="0"/>
                <a:ea typeface="Noto Serif SC Bold" pitchFamily="34" charset="-122"/>
                <a:cs typeface="Noto Serif SC Bold" pitchFamily="34" charset="-120"/>
              </a:rPr>
              <a:t>. Mẹ Tấm mất sớm, cha lấy vợ khác. Không bao lâu sau, người cha cũng qua đời, để lại Tấm sống với dì ghẻ và em Cám.</a:t>
            </a:r>
            <a:endParaRPr lang="en-US" sz="3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640556" y="440412"/>
            <a:ext cx="6098381" cy="500420"/>
          </a:xfrm>
          <a:prstGeom prst="rect">
            <a:avLst/>
          </a:prstGeom>
          <a:noFill/>
          <a:ln/>
        </p:spPr>
        <p:txBody>
          <a:bodyPr wrap="none" lIns="0" tIns="0" rIns="0" bIns="0" rtlCol="0" anchor="t"/>
          <a:lstStyle/>
          <a:p>
            <a:pPr marL="0" indent="0" algn="l">
              <a:lnSpc>
                <a:spcPts val="3900"/>
              </a:lnSpc>
              <a:buNone/>
            </a:pPr>
            <a:r>
              <a:rPr lang="en-US" sz="3150" b="1" dirty="0">
                <a:solidFill>
                  <a:srgbClr val="006747"/>
                </a:solidFill>
                <a:latin typeface="Noto Serif SC Bold" pitchFamily="34" charset="0"/>
                <a:ea typeface="Noto Serif SC Bold" pitchFamily="34" charset="-122"/>
                <a:cs typeface="Noto Serif SC Bold" pitchFamily="34" charset="-120"/>
              </a:rPr>
              <a:t>Ý nghĩa câu chuyện và bài học</a:t>
            </a:r>
            <a:endParaRPr lang="en-US" sz="3150" dirty="0"/>
          </a:p>
        </p:txBody>
      </p:sp>
      <p:sp>
        <p:nvSpPr>
          <p:cNvPr id="3" name="Text 1"/>
          <p:cNvSpPr/>
          <p:nvPr/>
        </p:nvSpPr>
        <p:spPr>
          <a:xfrm>
            <a:off x="640556" y="1180981"/>
            <a:ext cx="4547116" cy="538520"/>
          </a:xfrm>
          <a:prstGeom prst="rect">
            <a:avLst/>
          </a:prstGeom>
          <a:noFill/>
          <a:ln/>
        </p:spPr>
        <p:txBody>
          <a:bodyPr wrap="none" lIns="0" tIns="0" rIns="0" bIns="0" rtlCol="0" anchor="t"/>
          <a:lstStyle/>
          <a:p>
            <a:pPr marL="0" indent="0" algn="l">
              <a:lnSpc>
                <a:spcPts val="3900"/>
              </a:lnSpc>
              <a:buNone/>
            </a:pPr>
            <a:r>
              <a:rPr lang="en-US" sz="3150" b="1" dirty="0">
                <a:solidFill>
                  <a:srgbClr val="000000"/>
                </a:solidFill>
                <a:latin typeface="Noto Serif SC Bold" pitchFamily="34" charset="0"/>
                <a:ea typeface="Noto Serif SC Bold" pitchFamily="34" charset="-122"/>
                <a:cs typeface="Noto Serif SC Bold" pitchFamily="34" charset="-120"/>
              </a:rPr>
              <a:t>🌸</a:t>
            </a:r>
            <a:r>
              <a:rPr lang="en-US" sz="3150" b="1" dirty="0">
                <a:solidFill>
                  <a:srgbClr val="006747"/>
                </a:solidFill>
                <a:latin typeface="Noto Serif SC Bold" pitchFamily="34" charset="0"/>
                <a:ea typeface="Noto Serif SC Bold" pitchFamily="34" charset="-122"/>
                <a:cs typeface="Noto Serif SC Bold" pitchFamily="34" charset="-120"/>
              </a:rPr>
              <a:t> Ý nghĩa câu chuyện</a:t>
            </a:r>
            <a:endParaRPr lang="en-US" sz="3150" dirty="0"/>
          </a:p>
        </p:txBody>
      </p:sp>
      <p:sp>
        <p:nvSpPr>
          <p:cNvPr id="4" name="Text 2"/>
          <p:cNvSpPr/>
          <p:nvPr/>
        </p:nvSpPr>
        <p:spPr>
          <a:xfrm>
            <a:off x="640556" y="1959650"/>
            <a:ext cx="13349287" cy="1000839"/>
          </a:xfrm>
          <a:prstGeom prst="rect">
            <a:avLst/>
          </a:prstGeom>
          <a:noFill/>
          <a:ln/>
        </p:spPr>
        <p:txBody>
          <a:bodyPr wrap="square" lIns="0" tIns="0" rIns="0" bIns="0" rtlCol="0" anchor="t"/>
          <a:lstStyle/>
          <a:p>
            <a:pPr marL="0" indent="0" algn="l">
              <a:lnSpc>
                <a:spcPts val="3900"/>
              </a:lnSpc>
              <a:buNone/>
            </a:pPr>
            <a:r>
              <a:rPr lang="en-US" sz="3150" b="1" dirty="0">
                <a:solidFill>
                  <a:srgbClr val="006747"/>
                </a:solidFill>
                <a:latin typeface="Noto Serif SC Bold" pitchFamily="34" charset="0"/>
                <a:ea typeface="Noto Serif SC Bold" pitchFamily="34" charset="-122"/>
                <a:cs typeface="Noto Serif SC Bold" pitchFamily="34" charset="-120"/>
              </a:rPr>
              <a:t>Truyện "Tấm Cám" thể hiện ước mơ công bằng, hạnh phúc của nhân dân lao động:</a:t>
            </a:r>
            <a:endParaRPr lang="en-US" sz="3150" dirty="0"/>
          </a:p>
        </p:txBody>
      </p:sp>
      <p:sp>
        <p:nvSpPr>
          <p:cNvPr id="5" name="Shape 3"/>
          <p:cNvSpPr/>
          <p:nvPr/>
        </p:nvSpPr>
        <p:spPr>
          <a:xfrm>
            <a:off x="640556" y="3200638"/>
            <a:ext cx="4342924" cy="3433882"/>
          </a:xfrm>
          <a:prstGeom prst="roundRect">
            <a:avLst>
              <a:gd name="adj" fmla="val 4198"/>
            </a:avLst>
          </a:prstGeom>
          <a:solidFill>
            <a:srgbClr val="D1EFE4"/>
          </a:solidFill>
          <a:ln w="7620">
            <a:solidFill>
              <a:srgbClr val="B7D5CA"/>
            </a:solidFill>
            <a:prstDash val="solid"/>
          </a:ln>
        </p:spPr>
      </p:sp>
      <p:sp>
        <p:nvSpPr>
          <p:cNvPr id="6" name="Text 4"/>
          <p:cNvSpPr/>
          <p:nvPr/>
        </p:nvSpPr>
        <p:spPr>
          <a:xfrm>
            <a:off x="808315" y="3368397"/>
            <a:ext cx="4007406" cy="1000839"/>
          </a:xfrm>
          <a:prstGeom prst="rect">
            <a:avLst/>
          </a:prstGeom>
          <a:noFill/>
          <a:ln/>
        </p:spPr>
        <p:txBody>
          <a:bodyPr wrap="square" lIns="0" tIns="0" rIns="0" bIns="0" rtlCol="0" anchor="t"/>
          <a:lstStyle/>
          <a:p>
            <a:pPr marL="0" indent="0" algn="l">
              <a:lnSpc>
                <a:spcPts val="3900"/>
              </a:lnSpc>
              <a:buNone/>
            </a:pPr>
            <a:r>
              <a:rPr lang="en-US" sz="3150" b="1" dirty="0">
                <a:solidFill>
                  <a:srgbClr val="4B4A4A"/>
                </a:solidFill>
                <a:latin typeface="Noto Serif SC Bold" pitchFamily="34" charset="0"/>
                <a:ea typeface="Noto Serif SC Bold" pitchFamily="34" charset="-122"/>
                <a:cs typeface="Noto Serif SC Bold" pitchFamily="34" charset="-120"/>
              </a:rPr>
              <a:t>Cái thiện chiến thắng</a:t>
            </a:r>
            <a:endParaRPr lang="en-US" sz="3150" dirty="0"/>
          </a:p>
        </p:txBody>
      </p:sp>
      <p:sp>
        <p:nvSpPr>
          <p:cNvPr id="7" name="Text 5"/>
          <p:cNvSpPr/>
          <p:nvPr/>
        </p:nvSpPr>
        <p:spPr>
          <a:xfrm>
            <a:off x="808315" y="4465320"/>
            <a:ext cx="4007406" cy="1601153"/>
          </a:xfrm>
          <a:prstGeom prst="rect">
            <a:avLst/>
          </a:prstGeom>
          <a:noFill/>
          <a:ln/>
        </p:spPr>
        <p:txBody>
          <a:bodyPr wrap="square" lIns="0" tIns="0" rIns="0" bIns="0" rtlCol="0" anchor="t"/>
          <a:lstStyle/>
          <a:p>
            <a:pPr marL="0" indent="0" algn="l">
              <a:lnSpc>
                <a:spcPts val="3150"/>
              </a:lnSpc>
              <a:buNone/>
            </a:pPr>
            <a:r>
              <a:rPr lang="en-US" sz="2500" b="1" dirty="0">
                <a:solidFill>
                  <a:srgbClr val="4B4A4A"/>
                </a:solidFill>
                <a:latin typeface="Noto Serif SC Bold" pitchFamily="34" charset="0"/>
                <a:ea typeface="Noto Serif SC Bold" pitchFamily="34" charset="-122"/>
                <a:cs typeface="Noto Serif SC Bold" pitchFamily="34" charset="-120"/>
              </a:rPr>
              <a:t>Người hiền lành, chăm chỉ, thật thà (Tấm) cuối cùng sẽ được hạnh phúc.</a:t>
            </a:r>
            <a:endParaRPr lang="en-US" sz="2500" dirty="0"/>
          </a:p>
        </p:txBody>
      </p:sp>
      <p:sp>
        <p:nvSpPr>
          <p:cNvPr id="8" name="Shape 6"/>
          <p:cNvSpPr/>
          <p:nvPr/>
        </p:nvSpPr>
        <p:spPr>
          <a:xfrm>
            <a:off x="5143619" y="3200638"/>
            <a:ext cx="4343043" cy="3433882"/>
          </a:xfrm>
          <a:prstGeom prst="roundRect">
            <a:avLst>
              <a:gd name="adj" fmla="val 4198"/>
            </a:avLst>
          </a:prstGeom>
          <a:solidFill>
            <a:srgbClr val="D1EFE4"/>
          </a:solidFill>
          <a:ln w="7620">
            <a:solidFill>
              <a:srgbClr val="B7D5CA"/>
            </a:solidFill>
            <a:prstDash val="solid"/>
          </a:ln>
        </p:spPr>
      </p:sp>
      <p:sp>
        <p:nvSpPr>
          <p:cNvPr id="9" name="Text 7"/>
          <p:cNvSpPr/>
          <p:nvPr/>
        </p:nvSpPr>
        <p:spPr>
          <a:xfrm>
            <a:off x="5311378" y="3368397"/>
            <a:ext cx="4003834" cy="500420"/>
          </a:xfrm>
          <a:prstGeom prst="rect">
            <a:avLst/>
          </a:prstGeom>
          <a:noFill/>
          <a:ln/>
        </p:spPr>
        <p:txBody>
          <a:bodyPr wrap="none" lIns="0" tIns="0" rIns="0" bIns="0" rtlCol="0" anchor="t"/>
          <a:lstStyle/>
          <a:p>
            <a:pPr marL="0" indent="0" algn="l">
              <a:lnSpc>
                <a:spcPts val="3900"/>
              </a:lnSpc>
              <a:buNone/>
            </a:pPr>
            <a:r>
              <a:rPr lang="en-US" sz="3150" b="1" dirty="0">
                <a:solidFill>
                  <a:srgbClr val="4B4A4A"/>
                </a:solidFill>
                <a:latin typeface="Noto Serif SC Bold" pitchFamily="34" charset="0"/>
                <a:ea typeface="Noto Serif SC Bold" pitchFamily="34" charset="-122"/>
                <a:cs typeface="Noto Serif SC Bold" pitchFamily="34" charset="-120"/>
              </a:rPr>
              <a:t>Cái ác bị trừng phạt</a:t>
            </a:r>
            <a:endParaRPr lang="en-US" sz="3150" dirty="0"/>
          </a:p>
        </p:txBody>
      </p:sp>
      <p:sp>
        <p:nvSpPr>
          <p:cNvPr id="10" name="Text 8"/>
          <p:cNvSpPr/>
          <p:nvPr/>
        </p:nvSpPr>
        <p:spPr>
          <a:xfrm>
            <a:off x="5311378" y="3964900"/>
            <a:ext cx="4007525" cy="1200864"/>
          </a:xfrm>
          <a:prstGeom prst="rect">
            <a:avLst/>
          </a:prstGeom>
          <a:noFill/>
          <a:ln/>
        </p:spPr>
        <p:txBody>
          <a:bodyPr wrap="square" lIns="0" tIns="0" rIns="0" bIns="0" rtlCol="0" anchor="t"/>
          <a:lstStyle/>
          <a:p>
            <a:pPr marL="0" indent="0" algn="l">
              <a:lnSpc>
                <a:spcPts val="3150"/>
              </a:lnSpc>
              <a:buNone/>
            </a:pPr>
            <a:r>
              <a:rPr lang="en-US" sz="2500" b="1" dirty="0">
                <a:solidFill>
                  <a:srgbClr val="4B4A4A"/>
                </a:solidFill>
                <a:latin typeface="Noto Serif SC Bold" pitchFamily="34" charset="0"/>
                <a:ea typeface="Noto Serif SC Bold" pitchFamily="34" charset="-122"/>
                <a:cs typeface="Noto Serif SC Bold" pitchFamily="34" charset="-120"/>
              </a:rPr>
              <a:t>Kẻ ác, gian xảo, độc ác (Cám và mẹ) sẽ bị trừng phạt.</a:t>
            </a:r>
            <a:endParaRPr lang="en-US" sz="2500" dirty="0"/>
          </a:p>
        </p:txBody>
      </p:sp>
      <p:sp>
        <p:nvSpPr>
          <p:cNvPr id="11" name="Shape 9"/>
          <p:cNvSpPr/>
          <p:nvPr/>
        </p:nvSpPr>
        <p:spPr>
          <a:xfrm>
            <a:off x="9646801" y="3200638"/>
            <a:ext cx="4343043" cy="3433882"/>
          </a:xfrm>
          <a:prstGeom prst="roundRect">
            <a:avLst>
              <a:gd name="adj" fmla="val 4198"/>
            </a:avLst>
          </a:prstGeom>
          <a:solidFill>
            <a:srgbClr val="D1EFE4"/>
          </a:solidFill>
          <a:ln w="7620">
            <a:solidFill>
              <a:srgbClr val="B7D5CA"/>
            </a:solidFill>
            <a:prstDash val="solid"/>
          </a:ln>
        </p:spPr>
      </p:sp>
      <p:sp>
        <p:nvSpPr>
          <p:cNvPr id="12" name="Text 10"/>
          <p:cNvSpPr/>
          <p:nvPr/>
        </p:nvSpPr>
        <p:spPr>
          <a:xfrm>
            <a:off x="9814560" y="3368397"/>
            <a:ext cx="4007525" cy="1000839"/>
          </a:xfrm>
          <a:prstGeom prst="rect">
            <a:avLst/>
          </a:prstGeom>
          <a:noFill/>
          <a:ln/>
        </p:spPr>
        <p:txBody>
          <a:bodyPr wrap="square" lIns="0" tIns="0" rIns="0" bIns="0" rtlCol="0" anchor="t"/>
          <a:lstStyle/>
          <a:p>
            <a:pPr marL="0" indent="0" algn="l">
              <a:lnSpc>
                <a:spcPts val="3900"/>
              </a:lnSpc>
              <a:buNone/>
            </a:pPr>
            <a:r>
              <a:rPr lang="en-US" sz="3150" b="1" dirty="0">
                <a:solidFill>
                  <a:srgbClr val="4B4A4A"/>
                </a:solidFill>
                <a:latin typeface="Noto Serif SC Bold" pitchFamily="34" charset="0"/>
                <a:ea typeface="Noto Serif SC Bold" pitchFamily="34" charset="-122"/>
                <a:cs typeface="Noto Serif SC Bold" pitchFamily="34" charset="-120"/>
              </a:rPr>
              <a:t>Niềm tin vào công lý</a:t>
            </a:r>
            <a:endParaRPr lang="en-US" sz="3150" dirty="0"/>
          </a:p>
        </p:txBody>
      </p:sp>
      <p:sp>
        <p:nvSpPr>
          <p:cNvPr id="13" name="Text 11"/>
          <p:cNvSpPr/>
          <p:nvPr/>
        </p:nvSpPr>
        <p:spPr>
          <a:xfrm>
            <a:off x="9814560" y="4465320"/>
            <a:ext cx="4007525" cy="2001441"/>
          </a:xfrm>
          <a:prstGeom prst="rect">
            <a:avLst/>
          </a:prstGeom>
          <a:noFill/>
          <a:ln/>
        </p:spPr>
        <p:txBody>
          <a:bodyPr wrap="square" lIns="0" tIns="0" rIns="0" bIns="0" rtlCol="0" anchor="t"/>
          <a:lstStyle/>
          <a:p>
            <a:pPr marL="0" indent="0" algn="l">
              <a:lnSpc>
                <a:spcPts val="3150"/>
              </a:lnSpc>
              <a:buNone/>
            </a:pPr>
            <a:r>
              <a:rPr lang="en-US" sz="2500" b="1" dirty="0">
                <a:solidFill>
                  <a:srgbClr val="4B4A4A"/>
                </a:solidFill>
                <a:latin typeface="Noto Serif SC Bold" pitchFamily="34" charset="0"/>
                <a:ea typeface="Noto Serif SC Bold" pitchFamily="34" charset="-122"/>
                <a:cs typeface="Noto Serif SC Bold" pitchFamily="34" charset="-120"/>
              </a:rPr>
              <a:t>Câu chuyện còn thể hiện niềm tin của dân gian vào công lý và sự chiến thắng của cái thiện trước cái ác.</a:t>
            </a:r>
            <a:endParaRPr lang="en-US" sz="2500" dirty="0"/>
          </a:p>
        </p:txBody>
      </p:sp>
      <p:sp>
        <p:nvSpPr>
          <p:cNvPr id="14" name="Text 12"/>
          <p:cNvSpPr/>
          <p:nvPr/>
        </p:nvSpPr>
        <p:spPr>
          <a:xfrm>
            <a:off x="640556" y="6874669"/>
            <a:ext cx="3203019" cy="430768"/>
          </a:xfrm>
          <a:prstGeom prst="rect">
            <a:avLst/>
          </a:prstGeom>
          <a:noFill/>
          <a:ln/>
        </p:spPr>
        <p:txBody>
          <a:bodyPr wrap="none" lIns="0" tIns="0" rIns="0" bIns="0" rtlCol="0" anchor="t"/>
          <a:lstStyle/>
          <a:p>
            <a:pPr marL="0" indent="0" algn="l">
              <a:lnSpc>
                <a:spcPts val="3150"/>
              </a:lnSpc>
              <a:buNone/>
            </a:pPr>
            <a:r>
              <a:rPr lang="en-US" sz="2500" b="1" dirty="0">
                <a:solidFill>
                  <a:srgbClr val="000000"/>
                </a:solidFill>
                <a:latin typeface="Noto Serif SC Bold" pitchFamily="34" charset="0"/>
                <a:ea typeface="Noto Serif SC Bold" pitchFamily="34" charset="-122"/>
                <a:cs typeface="Noto Serif SC Bold" pitchFamily="34" charset="-120"/>
              </a:rPr>
              <a:t>💡</a:t>
            </a:r>
            <a:r>
              <a:rPr lang="en-US" sz="2500" b="1" dirty="0">
                <a:solidFill>
                  <a:srgbClr val="006747"/>
                </a:solidFill>
                <a:latin typeface="Noto Serif SC Bold" pitchFamily="34" charset="0"/>
                <a:ea typeface="Noto Serif SC Bold" pitchFamily="34" charset="-122"/>
                <a:cs typeface="Noto Serif SC Bold" pitchFamily="34" charset="-120"/>
              </a:rPr>
              <a:t> Bài học rút ra</a:t>
            </a:r>
            <a:endParaRPr lang="en-US" sz="2500" dirty="0"/>
          </a:p>
        </p:txBody>
      </p:sp>
      <p:sp>
        <p:nvSpPr>
          <p:cNvPr id="15" name="Text 13"/>
          <p:cNvSpPr/>
          <p:nvPr/>
        </p:nvSpPr>
        <p:spPr>
          <a:xfrm>
            <a:off x="640556" y="7545586"/>
            <a:ext cx="13349287" cy="256223"/>
          </a:xfrm>
          <a:prstGeom prst="rect">
            <a:avLst/>
          </a:prstGeom>
          <a:noFill/>
          <a:ln/>
        </p:spPr>
        <p:txBody>
          <a:bodyPr wrap="none" lIns="0" tIns="0" rIns="0" bIns="0" rtlCol="0" anchor="t"/>
          <a:lstStyle/>
          <a:p>
            <a:pPr marL="0" indent="0" algn="l">
              <a:lnSpc>
                <a:spcPts val="2000"/>
              </a:lnSpc>
              <a:buNone/>
            </a:pPr>
            <a:r>
              <a:rPr lang="en-US" sz="1250" dirty="0">
                <a:solidFill>
                  <a:srgbClr val="4B4A4A"/>
                </a:solidFill>
                <a:latin typeface="Geist" pitchFamily="34" charset="0"/>
                <a:ea typeface="Geist" pitchFamily="34" charset="-122"/>
                <a:cs typeface="Geist" pitchFamily="34" charset="-120"/>
              </a:rPr>
              <a:t>Em học được phải sống nhân hậu, chăm chỉ, thật thà; tin rằng ở hiền sẽ gặp lành, người tốt sẽ luôn được đền đáp.</a:t>
            </a:r>
            <a:endParaRPr lang="en-US" sz="12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629841"/>
            <a:ext cx="7556421" cy="1711642"/>
          </a:xfrm>
          <a:prstGeom prst="rect">
            <a:avLst/>
          </a:prstGeom>
          <a:noFill/>
          <a:ln/>
        </p:spPr>
        <p:txBody>
          <a:bodyPr wrap="squar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Cô Tấm hiền lành, chăm chỉ</a:t>
            </a:r>
            <a:endParaRPr lang="en-US" sz="5350" dirty="0"/>
          </a:p>
        </p:txBody>
      </p:sp>
      <p:sp>
        <p:nvSpPr>
          <p:cNvPr id="4" name="Text 1"/>
          <p:cNvSpPr/>
          <p:nvPr/>
        </p:nvSpPr>
        <p:spPr>
          <a:xfrm>
            <a:off x="793790" y="2639139"/>
            <a:ext cx="7556421" cy="4960620"/>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Tấm hiền lành, chịu khó, ngày ngày làm lụng vất vả: chăn trâu, gánh nước, giặt giũ, giã gạo… Còn Cám thì lười biếng, ham chơi, lại được mẹ bênh vực, nên Tấm luôn bị bắt nạt, chịu nhiều thiệt thòi.</a:t>
            </a:r>
            <a:endParaRPr lang="en-US" sz="3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760214"/>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Cuộc thi bắt tép</a:t>
            </a:r>
            <a:endParaRPr lang="en-US" sz="5350" dirty="0"/>
          </a:p>
        </p:txBody>
      </p:sp>
      <p:sp>
        <p:nvSpPr>
          <p:cNvPr id="4" name="Text 1"/>
          <p:cNvSpPr/>
          <p:nvPr/>
        </p:nvSpPr>
        <p:spPr>
          <a:xfrm>
            <a:off x="793790" y="2112050"/>
            <a:ext cx="3536156"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Nhiệm vụ</a:t>
            </a:r>
            <a:endParaRPr lang="en-US" sz="3900" dirty="0"/>
          </a:p>
        </p:txBody>
      </p:sp>
      <p:sp>
        <p:nvSpPr>
          <p:cNvPr id="5" name="Text 2"/>
          <p:cNvSpPr/>
          <p:nvPr/>
        </p:nvSpPr>
        <p:spPr>
          <a:xfrm>
            <a:off x="793790" y="2930485"/>
            <a:ext cx="3536156" cy="4340543"/>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Một hôm, mẹ con Cám sai Tấm và Cám ra đồng bắt tép, ai bắt được nhiều sẽ được thưởng.</a:t>
            </a:r>
            <a:endParaRPr lang="en-US" sz="3900" dirty="0"/>
          </a:p>
        </p:txBody>
      </p:sp>
      <p:sp>
        <p:nvSpPr>
          <p:cNvPr id="6" name="Text 3"/>
          <p:cNvSpPr/>
          <p:nvPr/>
        </p:nvSpPr>
        <p:spPr>
          <a:xfrm>
            <a:off x="4821674" y="2112050"/>
            <a:ext cx="3536156"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Kết quả</a:t>
            </a:r>
            <a:endParaRPr lang="en-US" sz="5350" dirty="0"/>
          </a:p>
        </p:txBody>
      </p:sp>
      <p:sp>
        <p:nvSpPr>
          <p:cNvPr id="7" name="Text 4"/>
          <p:cNvSpPr/>
          <p:nvPr/>
        </p:nvSpPr>
        <p:spPr>
          <a:xfrm>
            <a:off x="4821674" y="3166229"/>
            <a:ext cx="3536156" cy="3100388"/>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Tấm cố gắng bắt thật chăm chỉ, chẳng mấy chốc giỏ đầy.</a:t>
            </a:r>
            <a:endParaRPr lang="en-US" sz="3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96635" y="544592"/>
            <a:ext cx="6008846" cy="751046"/>
          </a:xfrm>
          <a:prstGeom prst="rect">
            <a:avLst/>
          </a:prstGeom>
          <a:noFill/>
          <a:ln/>
        </p:spPr>
        <p:txBody>
          <a:bodyPr wrap="none" lIns="0" tIns="0" rIns="0" bIns="0" rtlCol="0" anchor="t"/>
          <a:lstStyle/>
          <a:p>
            <a:pPr marL="0" indent="0" algn="l">
              <a:lnSpc>
                <a:spcPts val="5900"/>
              </a:lnSpc>
              <a:buNone/>
            </a:pPr>
            <a:r>
              <a:rPr lang="en-US" sz="4700" b="1" dirty="0">
                <a:solidFill>
                  <a:srgbClr val="006747"/>
                </a:solidFill>
                <a:latin typeface="Noto Serif SC Bold" pitchFamily="34" charset="0"/>
                <a:ea typeface="Noto Serif SC Bold" pitchFamily="34" charset="-122"/>
                <a:cs typeface="Noto Serif SC Bold" pitchFamily="34" charset="-120"/>
              </a:rPr>
              <a:t>Cám lừa dối Tấm</a:t>
            </a:r>
            <a:endParaRPr lang="en-US" sz="4700" dirty="0"/>
          </a:p>
        </p:txBody>
      </p:sp>
      <p:sp>
        <p:nvSpPr>
          <p:cNvPr id="3" name="Text 1"/>
          <p:cNvSpPr/>
          <p:nvPr/>
        </p:nvSpPr>
        <p:spPr>
          <a:xfrm>
            <a:off x="957858" y="1905119"/>
            <a:ext cx="12975908" cy="1502092"/>
          </a:xfrm>
          <a:prstGeom prst="rect">
            <a:avLst/>
          </a:prstGeom>
          <a:noFill/>
          <a:ln/>
        </p:spPr>
        <p:txBody>
          <a:bodyPr wrap="square" lIns="0" tIns="0" rIns="0" bIns="0" rtlCol="0" anchor="t"/>
          <a:lstStyle/>
          <a:p>
            <a:pPr marL="0" indent="0" algn="l">
              <a:lnSpc>
                <a:spcPts val="5900"/>
              </a:lnSpc>
              <a:buNone/>
            </a:pPr>
            <a:r>
              <a:rPr lang="en-US" sz="4700" b="1" dirty="0">
                <a:solidFill>
                  <a:srgbClr val="006747"/>
                </a:solidFill>
                <a:latin typeface="Noto Serif SC Bold" pitchFamily="34" charset="0"/>
                <a:ea typeface="Noto Serif SC Bold" pitchFamily="34" charset="-122"/>
                <a:cs typeface="Noto Serif SC Bold" pitchFamily="34" charset="-120"/>
              </a:rPr>
              <a:t>"Chị Tấm ơi! Chị Tấm đầu chị lấm, chị hụp cho sâu kẻo về mẹ mắng!"</a:t>
            </a:r>
            <a:endParaRPr lang="en-US" sz="4700" dirty="0"/>
          </a:p>
        </p:txBody>
      </p:sp>
      <p:sp>
        <p:nvSpPr>
          <p:cNvPr id="4" name="Shape 2"/>
          <p:cNvSpPr/>
          <p:nvPr/>
        </p:nvSpPr>
        <p:spPr>
          <a:xfrm>
            <a:off x="696635" y="1643896"/>
            <a:ext cx="22860" cy="2024539"/>
          </a:xfrm>
          <a:prstGeom prst="rect">
            <a:avLst/>
          </a:prstGeom>
          <a:solidFill>
            <a:srgbClr val="006747"/>
          </a:solidFill>
          <a:ln/>
        </p:spPr>
      </p:sp>
      <p:sp>
        <p:nvSpPr>
          <p:cNvPr id="5" name="Text 3"/>
          <p:cNvSpPr/>
          <p:nvPr/>
        </p:nvSpPr>
        <p:spPr>
          <a:xfrm>
            <a:off x="696635" y="3929658"/>
            <a:ext cx="13237131" cy="3755231"/>
          </a:xfrm>
          <a:prstGeom prst="rect">
            <a:avLst/>
          </a:prstGeom>
          <a:noFill/>
          <a:ln/>
        </p:spPr>
        <p:txBody>
          <a:bodyPr wrap="square" lIns="0" tIns="0" rIns="0" bIns="0" rtlCol="0" anchor="t"/>
          <a:lstStyle/>
          <a:p>
            <a:pPr marL="0" indent="0" algn="l">
              <a:lnSpc>
                <a:spcPts val="5900"/>
              </a:lnSpc>
              <a:buNone/>
            </a:pPr>
            <a:r>
              <a:rPr lang="en-US" sz="4700" b="1" dirty="0">
                <a:solidFill>
                  <a:srgbClr val="006747"/>
                </a:solidFill>
                <a:latin typeface="Noto Serif SC Bold" pitchFamily="34" charset="0"/>
                <a:ea typeface="Noto Serif SC Bold" pitchFamily="34" charset="-122"/>
                <a:cs typeface="Noto Serif SC Bold" pitchFamily="34" charset="-120"/>
              </a:rPr>
              <a:t>Thấy vậy, Cám lười biếng nảy lòng gian, nói dối. Nghe lời, Tấm cúi xuống nước gội đầu, khi ngẩng lên thì Cám đã trút hết tép của Tấm vào giỏ mình rồi chạy về nhà. Tấm ngồi khóc nức nở bên bờ ruộng.</a:t>
            </a:r>
            <a:endParaRPr lang="en-US" sz="4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772478"/>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Ông Bụt xuất hiện</a:t>
            </a:r>
            <a:endParaRPr lang="en-US" sz="5350" dirty="0"/>
          </a:p>
        </p:txBody>
      </p:sp>
      <p:sp>
        <p:nvSpPr>
          <p:cNvPr id="4" name="Text 1"/>
          <p:cNvSpPr/>
          <p:nvPr/>
        </p:nvSpPr>
        <p:spPr>
          <a:xfrm>
            <a:off x="793790" y="1925955"/>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Bỗng có ông Bụt hiện ra, hỏi nguyên do. Nghe Tấm kể, Bụt nói:</a:t>
            </a:r>
            <a:endParaRPr lang="en-US" sz="3900" dirty="0"/>
          </a:p>
        </p:txBody>
      </p:sp>
      <p:sp>
        <p:nvSpPr>
          <p:cNvPr id="5" name="Text 2"/>
          <p:cNvSpPr/>
          <p:nvPr/>
        </p:nvSpPr>
        <p:spPr>
          <a:xfrm>
            <a:off x="1091446" y="4381500"/>
            <a:ext cx="7258764" cy="124015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"Con xem trong giỏ còn gì không?"</a:t>
            </a:r>
            <a:endParaRPr lang="en-US" sz="3900" dirty="0"/>
          </a:p>
        </p:txBody>
      </p:sp>
      <p:sp>
        <p:nvSpPr>
          <p:cNvPr id="6" name="Shape 3"/>
          <p:cNvSpPr/>
          <p:nvPr/>
        </p:nvSpPr>
        <p:spPr>
          <a:xfrm>
            <a:off x="793790" y="4083844"/>
            <a:ext cx="22860" cy="1835468"/>
          </a:xfrm>
          <a:prstGeom prst="rect">
            <a:avLst/>
          </a:prstGeom>
          <a:solidFill>
            <a:srgbClr val="006747"/>
          </a:solidFill>
          <a:ln/>
        </p:spPr>
      </p:sp>
      <p:sp>
        <p:nvSpPr>
          <p:cNvPr id="7" name="Text 4"/>
          <p:cNvSpPr/>
          <p:nvPr/>
        </p:nvSpPr>
        <p:spPr>
          <a:xfrm>
            <a:off x="793790" y="6216968"/>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Tấm nhìn kỹ thì thấy còn một con cá bống nhỏ.</a:t>
            </a:r>
            <a:endParaRPr lang="en-US" sz="3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64580" y="994053"/>
            <a:ext cx="5866567" cy="731163"/>
          </a:xfrm>
          <a:prstGeom prst="rect">
            <a:avLst/>
          </a:prstGeom>
          <a:noFill/>
          <a:ln/>
        </p:spPr>
        <p:txBody>
          <a:bodyPr wrap="none" lIns="0" tIns="0" rIns="0" bIns="0" rtlCol="0" anchor="t"/>
          <a:lstStyle/>
          <a:p>
            <a:pPr marL="0" indent="0" algn="l">
              <a:lnSpc>
                <a:spcPts val="5750"/>
              </a:lnSpc>
              <a:buNone/>
            </a:pPr>
            <a:r>
              <a:rPr lang="en-US" sz="4600" b="1" dirty="0">
                <a:solidFill>
                  <a:srgbClr val="006747"/>
                </a:solidFill>
                <a:latin typeface="Noto Serif SC Bold" pitchFamily="34" charset="0"/>
                <a:ea typeface="Noto Serif SC Bold" pitchFamily="34" charset="-122"/>
                <a:cs typeface="Noto Serif SC Bold" pitchFamily="34" charset="-120"/>
              </a:rPr>
              <a:t>Lời dặn của ông Bụt</a:t>
            </a:r>
            <a:endParaRPr lang="en-US" sz="4600" dirty="0"/>
          </a:p>
        </p:txBody>
      </p:sp>
      <p:sp>
        <p:nvSpPr>
          <p:cNvPr id="4" name="Text 1"/>
          <p:cNvSpPr/>
          <p:nvPr/>
        </p:nvSpPr>
        <p:spPr>
          <a:xfrm>
            <a:off x="6164580" y="1979533"/>
            <a:ext cx="7787640" cy="1059656"/>
          </a:xfrm>
          <a:prstGeom prst="rect">
            <a:avLst/>
          </a:prstGeom>
          <a:noFill/>
          <a:ln/>
        </p:spPr>
        <p:txBody>
          <a:bodyPr wrap="square" lIns="0" tIns="0" rIns="0" bIns="0" rtlCol="0" anchor="t"/>
          <a:lstStyle/>
          <a:p>
            <a:pPr marL="0" indent="0" algn="l">
              <a:lnSpc>
                <a:spcPts val="4150"/>
              </a:lnSpc>
              <a:buNone/>
            </a:pPr>
            <a:r>
              <a:rPr lang="en-US" sz="3300" b="1" dirty="0">
                <a:solidFill>
                  <a:srgbClr val="006747"/>
                </a:solidFill>
                <a:latin typeface="Noto Serif SC Bold" pitchFamily="34" charset="0"/>
                <a:ea typeface="Noto Serif SC Bold" pitchFamily="34" charset="-122"/>
                <a:cs typeface="Noto Serif SC Bold" pitchFamily="34" charset="-120"/>
              </a:rPr>
              <a:t>Bụt bảo: "Con hãy đem về thả xuống giếng, mỗi ngày cho bống ăn, gọi:</a:t>
            </a:r>
            <a:endParaRPr lang="en-US" sz="3300" dirty="0"/>
          </a:p>
        </p:txBody>
      </p:sp>
      <p:sp>
        <p:nvSpPr>
          <p:cNvPr id="5" name="Text 2"/>
          <p:cNvSpPr/>
          <p:nvPr/>
        </p:nvSpPr>
        <p:spPr>
          <a:xfrm>
            <a:off x="6418898" y="3547824"/>
            <a:ext cx="7533323" cy="1589484"/>
          </a:xfrm>
          <a:prstGeom prst="rect">
            <a:avLst/>
          </a:prstGeom>
          <a:noFill/>
          <a:ln/>
        </p:spPr>
        <p:txBody>
          <a:bodyPr wrap="square" lIns="0" tIns="0" rIns="0" bIns="0" rtlCol="0" anchor="t"/>
          <a:lstStyle/>
          <a:p>
            <a:pPr marL="0" indent="0" algn="l">
              <a:lnSpc>
                <a:spcPts val="4150"/>
              </a:lnSpc>
              <a:buNone/>
            </a:pPr>
            <a:r>
              <a:rPr lang="en-US" sz="3300" b="1" dirty="0">
                <a:solidFill>
                  <a:srgbClr val="006747"/>
                </a:solidFill>
                <a:latin typeface="Noto Serif SC Bold" pitchFamily="34" charset="0"/>
                <a:ea typeface="Noto Serif SC Bold" pitchFamily="34" charset="-122"/>
                <a:cs typeface="Noto Serif SC Bold" pitchFamily="34" charset="-120"/>
              </a:rPr>
              <a:t>"Bống bống bang bang, lên ăn cơm vàng cơm bạc nhà ta, chớ ăn cơm hẩm cháo hoa nhà người."</a:t>
            </a:r>
            <a:endParaRPr lang="en-US" sz="3300" dirty="0"/>
          </a:p>
        </p:txBody>
      </p:sp>
      <p:sp>
        <p:nvSpPr>
          <p:cNvPr id="6" name="Shape 3"/>
          <p:cNvSpPr/>
          <p:nvPr/>
        </p:nvSpPr>
        <p:spPr>
          <a:xfrm>
            <a:off x="6164580" y="3293507"/>
            <a:ext cx="22860" cy="2098119"/>
          </a:xfrm>
          <a:prstGeom prst="rect">
            <a:avLst/>
          </a:prstGeom>
          <a:solidFill>
            <a:srgbClr val="006747"/>
          </a:solidFill>
          <a:ln/>
        </p:spPr>
      </p:sp>
      <p:sp>
        <p:nvSpPr>
          <p:cNvPr id="7" name="Text 4"/>
          <p:cNvSpPr/>
          <p:nvPr/>
        </p:nvSpPr>
        <p:spPr>
          <a:xfrm>
            <a:off x="6164580" y="5645944"/>
            <a:ext cx="7787640" cy="1589484"/>
          </a:xfrm>
          <a:prstGeom prst="rect">
            <a:avLst/>
          </a:prstGeom>
          <a:noFill/>
          <a:ln/>
        </p:spPr>
        <p:txBody>
          <a:bodyPr wrap="square" lIns="0" tIns="0" rIns="0" bIns="0" rtlCol="0" anchor="t"/>
          <a:lstStyle/>
          <a:p>
            <a:pPr marL="0" indent="0" algn="l">
              <a:lnSpc>
                <a:spcPts val="4150"/>
              </a:lnSpc>
              <a:buNone/>
            </a:pPr>
            <a:r>
              <a:rPr lang="en-US" sz="3300" b="1" dirty="0">
                <a:solidFill>
                  <a:srgbClr val="006747"/>
                </a:solidFill>
                <a:latin typeface="Noto Serif SC Bold" pitchFamily="34" charset="0"/>
                <a:ea typeface="Noto Serif SC Bold" pitchFamily="34" charset="-122"/>
                <a:cs typeface="Noto Serif SC Bold" pitchFamily="34" charset="-120"/>
              </a:rPr>
              <a:t>Tấm làm đúng lời Bụt dặn. Mỗi ngày bống đều nổi lên ăn cơm và quấn quýt bên Tấm.</a:t>
            </a:r>
            <a:endParaRPr lang="en-US" sz="3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529001"/>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Cá bống bị giết</a:t>
            </a:r>
            <a:endParaRPr lang="en-US" sz="5350" dirty="0"/>
          </a:p>
        </p:txBody>
      </p:sp>
      <p:sp>
        <p:nvSpPr>
          <p:cNvPr id="3" name="Text 1"/>
          <p:cNvSpPr/>
          <p:nvPr/>
        </p:nvSpPr>
        <p:spPr>
          <a:xfrm>
            <a:off x="793790" y="2682478"/>
            <a:ext cx="13042821" cy="2480310"/>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Thấy Tấm vui vẻ, mẹ con Cám sinh nghi. Một hôm, mẹ Cám lừa Tấm đi chăn trâu xa, rồi sai Cám xuống giếng gọi bống. Khi bống nổi lên, </a:t>
            </a:r>
            <a:r>
              <a:rPr lang="en-US" sz="3900" b="1" dirty="0">
                <a:solidFill>
                  <a:srgbClr val="335E23"/>
                </a:solidFill>
                <a:latin typeface="Noto Serif SC Bold" pitchFamily="34" charset="0"/>
                <a:ea typeface="Noto Serif SC Bold" pitchFamily="34" charset="-122"/>
                <a:cs typeface="Noto Serif SC Bold" pitchFamily="34" charset="-120"/>
              </a:rPr>
              <a:t>mẹ con Cám bắt lấy, giết thịt ăn.</a:t>
            </a:r>
            <a:endParaRPr lang="en-US" sz="3900" dirty="0"/>
          </a:p>
        </p:txBody>
      </p:sp>
      <p:sp>
        <p:nvSpPr>
          <p:cNvPr id="4" name="Text 2"/>
          <p:cNvSpPr/>
          <p:nvPr/>
        </p:nvSpPr>
        <p:spPr>
          <a:xfrm>
            <a:off x="793790" y="5460444"/>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Chiều về, Tấm gọi mãi mà không thấy bống đâu. Tấm ngồi khóc nức nở.</a:t>
            </a:r>
            <a:endParaRPr lang="en-US" sz="3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77954" y="534829"/>
            <a:ext cx="7150656" cy="838795"/>
          </a:xfrm>
          <a:prstGeom prst="rect">
            <a:avLst/>
          </a:prstGeom>
          <a:noFill/>
          <a:ln/>
        </p:spPr>
        <p:txBody>
          <a:bodyPr wrap="none" lIns="0" tIns="0" rIns="0" bIns="0" rtlCol="0" anchor="t"/>
          <a:lstStyle/>
          <a:p>
            <a:pPr marL="0" indent="0" algn="l">
              <a:lnSpc>
                <a:spcPts val="6600"/>
              </a:lnSpc>
              <a:buNone/>
            </a:pPr>
            <a:r>
              <a:rPr lang="en-US" sz="5250" b="1" dirty="0">
                <a:solidFill>
                  <a:srgbClr val="006747"/>
                </a:solidFill>
                <a:latin typeface="Noto Serif SC Bold" pitchFamily="34" charset="0"/>
                <a:ea typeface="Noto Serif SC Bold" pitchFamily="34" charset="-122"/>
                <a:cs typeface="Noto Serif SC Bold" pitchFamily="34" charset="-120"/>
              </a:rPr>
              <a:t>Lời an ủi của ông Bụt</a:t>
            </a:r>
            <a:endParaRPr lang="en-US" sz="5250" dirty="0"/>
          </a:p>
        </p:txBody>
      </p:sp>
      <p:sp>
        <p:nvSpPr>
          <p:cNvPr id="4" name="Text 1"/>
          <p:cNvSpPr/>
          <p:nvPr/>
        </p:nvSpPr>
        <p:spPr>
          <a:xfrm>
            <a:off x="777954" y="1665327"/>
            <a:ext cx="6289596" cy="607814"/>
          </a:xfrm>
          <a:prstGeom prst="rect">
            <a:avLst/>
          </a:prstGeom>
          <a:noFill/>
          <a:ln/>
        </p:spPr>
        <p:txBody>
          <a:bodyPr wrap="none" lIns="0" tIns="0" rIns="0" bIns="0" rtlCol="0" anchor="t"/>
          <a:lstStyle/>
          <a:p>
            <a:pPr marL="0" indent="0" algn="l">
              <a:lnSpc>
                <a:spcPts val="4750"/>
              </a:lnSpc>
              <a:buNone/>
            </a:pPr>
            <a:r>
              <a:rPr lang="en-US" sz="3800" b="1" dirty="0">
                <a:solidFill>
                  <a:srgbClr val="006747"/>
                </a:solidFill>
                <a:latin typeface="Noto Serif SC Bold" pitchFamily="34" charset="0"/>
                <a:ea typeface="Noto Serif SC Bold" pitchFamily="34" charset="-122"/>
                <a:cs typeface="Noto Serif SC Bold" pitchFamily="34" charset="-120"/>
              </a:rPr>
              <a:t>Ông Bụt lại hiện ra, an ủi:</a:t>
            </a:r>
            <a:endParaRPr lang="en-US" sz="3800" dirty="0"/>
          </a:p>
        </p:txBody>
      </p:sp>
      <p:sp>
        <p:nvSpPr>
          <p:cNvPr id="5" name="Text 2"/>
          <p:cNvSpPr/>
          <p:nvPr/>
        </p:nvSpPr>
        <p:spPr>
          <a:xfrm>
            <a:off x="1069658" y="2856547"/>
            <a:ext cx="7296388" cy="2431256"/>
          </a:xfrm>
          <a:prstGeom prst="rect">
            <a:avLst/>
          </a:prstGeom>
          <a:noFill/>
          <a:ln/>
        </p:spPr>
        <p:txBody>
          <a:bodyPr wrap="square" lIns="0" tIns="0" rIns="0" bIns="0" rtlCol="0" anchor="t"/>
          <a:lstStyle/>
          <a:p>
            <a:pPr marL="0" indent="0" algn="l">
              <a:lnSpc>
                <a:spcPts val="4750"/>
              </a:lnSpc>
              <a:buNone/>
            </a:pPr>
            <a:r>
              <a:rPr lang="en-US" sz="3800" b="1" dirty="0">
                <a:solidFill>
                  <a:srgbClr val="006747"/>
                </a:solidFill>
                <a:latin typeface="Noto Serif SC Bold" pitchFamily="34" charset="0"/>
                <a:ea typeface="Noto Serif SC Bold" pitchFamily="34" charset="-122"/>
                <a:cs typeface="Noto Serif SC Bold" pitchFamily="34" charset="-120"/>
              </a:rPr>
              <a:t>"Con đừng buồn, con hãy nhặt xương bống đem chôn dưới chân giường, sau này sẽ có điều tốt lành."</a:t>
            </a:r>
            <a:endParaRPr lang="en-US" sz="3800" dirty="0"/>
          </a:p>
        </p:txBody>
      </p:sp>
      <p:sp>
        <p:nvSpPr>
          <p:cNvPr id="6" name="Shape 3"/>
          <p:cNvSpPr/>
          <p:nvPr/>
        </p:nvSpPr>
        <p:spPr>
          <a:xfrm>
            <a:off x="777954" y="2564844"/>
            <a:ext cx="22860" cy="3014663"/>
          </a:xfrm>
          <a:prstGeom prst="rect">
            <a:avLst/>
          </a:prstGeom>
          <a:solidFill>
            <a:srgbClr val="006747"/>
          </a:solidFill>
          <a:ln/>
        </p:spPr>
      </p:sp>
      <p:sp>
        <p:nvSpPr>
          <p:cNvPr id="7" name="Text 4"/>
          <p:cNvSpPr/>
          <p:nvPr/>
        </p:nvSpPr>
        <p:spPr>
          <a:xfrm>
            <a:off x="777954" y="5871210"/>
            <a:ext cx="7588091" cy="1823442"/>
          </a:xfrm>
          <a:prstGeom prst="rect">
            <a:avLst/>
          </a:prstGeom>
          <a:noFill/>
          <a:ln/>
        </p:spPr>
        <p:txBody>
          <a:bodyPr wrap="square" lIns="0" tIns="0" rIns="0" bIns="0" rtlCol="0" anchor="t"/>
          <a:lstStyle/>
          <a:p>
            <a:pPr marL="0" indent="0" algn="l">
              <a:lnSpc>
                <a:spcPts val="4750"/>
              </a:lnSpc>
              <a:buNone/>
            </a:pPr>
            <a:r>
              <a:rPr lang="en-US" sz="3800" b="1" dirty="0">
                <a:solidFill>
                  <a:srgbClr val="006747"/>
                </a:solidFill>
                <a:latin typeface="Noto Serif SC Bold" pitchFamily="34" charset="0"/>
                <a:ea typeface="Noto Serif SC Bold" pitchFamily="34" charset="-122"/>
                <a:cs typeface="Noto Serif SC Bold" pitchFamily="34" charset="-120"/>
              </a:rPr>
              <a:t>Tấm làm theo lời Bụt dặn, chăm chỉ làm việc, không oán hận.</a:t>
            </a:r>
            <a:endParaRPr lang="en-US" sz="3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1286</Words>
  <Application>Microsoft Office PowerPoint</Application>
  <PresentationFormat>Custom</PresentationFormat>
  <Paragraphs>101</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Geist</vt:lpstr>
      <vt:lpstr>Times New Roman</vt:lpstr>
      <vt:lpstr>Arial</vt:lpstr>
      <vt:lpstr>Noto Serif SC Light</vt:lpstr>
      <vt:lpstr>Noto Serif SC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Windows User</cp:lastModifiedBy>
  <cp:revision>3</cp:revision>
  <dcterms:created xsi:type="dcterms:W3CDTF">2025-10-08T15:11:18Z</dcterms:created>
  <dcterms:modified xsi:type="dcterms:W3CDTF">2025-10-20T02:50:42Z</dcterms:modified>
</cp:coreProperties>
</file>