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57" r:id="rId19"/>
    <p:sldId id="258" r:id="rId20"/>
    <p:sldId id="275" r:id="rId21"/>
  </p:sldIdLst>
  <p:sldSz cx="18288000" cy="10287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13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27422" y="8794061"/>
            <a:ext cx="1745303" cy="1699489"/>
          </a:xfrm>
          <a:custGeom>
            <a:avLst/>
            <a:gdLst/>
            <a:ahLst/>
            <a:cxnLst/>
            <a:rect l="l" t="t" r="r" b="b"/>
            <a:pathLst>
              <a:path w="1745303" h="1699489">
                <a:moveTo>
                  <a:pt x="0" y="0"/>
                </a:moveTo>
                <a:lnTo>
                  <a:pt x="1745303" y="0"/>
                </a:lnTo>
                <a:lnTo>
                  <a:pt x="1745303" y="1699489"/>
                </a:lnTo>
                <a:lnTo>
                  <a:pt x="0" y="1699489"/>
                </a:lnTo>
                <a:lnTo>
                  <a:pt x="0" y="0"/>
                </a:lnTo>
                <a:close/>
              </a:path>
            </a:pathLst>
          </a:custGeom>
          <a:blipFill>
            <a:blip r:embed="rId2"/>
            <a:stretch>
              <a:fillRect/>
            </a:stretch>
          </a:blipFill>
        </p:spPr>
      </p:sp>
      <p:sp>
        <p:nvSpPr>
          <p:cNvPr id="3" name="Freeform 3"/>
          <p:cNvSpPr/>
          <p:nvPr/>
        </p:nvSpPr>
        <p:spPr>
          <a:xfrm>
            <a:off x="1028700" y="789750"/>
            <a:ext cx="4580482" cy="3086100"/>
          </a:xfrm>
          <a:custGeom>
            <a:avLst/>
            <a:gdLst/>
            <a:ahLst/>
            <a:cxnLst/>
            <a:rect l="l" t="t" r="r" b="b"/>
            <a:pathLst>
              <a:path w="4580482" h="3086100">
                <a:moveTo>
                  <a:pt x="0" y="0"/>
                </a:moveTo>
                <a:lnTo>
                  <a:pt x="4580482" y="0"/>
                </a:lnTo>
                <a:lnTo>
                  <a:pt x="4580482" y="3086100"/>
                </a:lnTo>
                <a:lnTo>
                  <a:pt x="0" y="3086100"/>
                </a:lnTo>
                <a:lnTo>
                  <a:pt x="0" y="0"/>
                </a:lnTo>
                <a:close/>
              </a:path>
            </a:pathLst>
          </a:custGeom>
          <a:blipFill>
            <a:blip r:embed="rId3"/>
            <a:stretch>
              <a:fillRect/>
            </a:stretch>
          </a:blipFill>
        </p:spPr>
      </p:sp>
      <p:sp>
        <p:nvSpPr>
          <p:cNvPr id="4" name="Freeform 4"/>
          <p:cNvSpPr/>
          <p:nvPr/>
        </p:nvSpPr>
        <p:spPr>
          <a:xfrm>
            <a:off x="5902137" y="789750"/>
            <a:ext cx="4812981" cy="4121115"/>
          </a:xfrm>
          <a:custGeom>
            <a:avLst/>
            <a:gdLst/>
            <a:ahLst/>
            <a:cxnLst/>
            <a:rect l="l" t="t" r="r" b="b"/>
            <a:pathLst>
              <a:path w="4812981" h="4121115">
                <a:moveTo>
                  <a:pt x="0" y="0"/>
                </a:moveTo>
                <a:lnTo>
                  <a:pt x="4812981" y="0"/>
                </a:lnTo>
                <a:lnTo>
                  <a:pt x="4812981" y="4121115"/>
                </a:lnTo>
                <a:lnTo>
                  <a:pt x="0" y="4121115"/>
                </a:lnTo>
                <a:lnTo>
                  <a:pt x="0" y="0"/>
                </a:lnTo>
                <a:close/>
              </a:path>
            </a:pathLst>
          </a:custGeom>
          <a:blipFill>
            <a:blip r:embed="rId4"/>
            <a:stretch>
              <a:fillRect/>
            </a:stretch>
          </a:blipFill>
        </p:spPr>
      </p:sp>
      <p:sp>
        <p:nvSpPr>
          <p:cNvPr id="5" name="Freeform 5"/>
          <p:cNvSpPr/>
          <p:nvPr/>
        </p:nvSpPr>
        <p:spPr>
          <a:xfrm>
            <a:off x="11010393" y="789750"/>
            <a:ext cx="4316224" cy="30861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152400" y="190500"/>
            <a:ext cx="17907000" cy="99060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3" name="TextBox 2"/>
          <p:cNvSpPr txBox="1"/>
          <p:nvPr/>
        </p:nvSpPr>
        <p:spPr>
          <a:xfrm>
            <a:off x="9448800" y="480685"/>
            <a:ext cx="7620000" cy="8710077"/>
          </a:xfrm>
          <a:prstGeom prst="rect">
            <a:avLst/>
          </a:prstGeom>
          <a:noFill/>
        </p:spPr>
        <p:txBody>
          <a:bodyPr wrap="square" rtlCol="0">
            <a:spAutoFit/>
          </a:bodyPr>
          <a:lstStyle/>
          <a:p>
            <a:r>
              <a:rPr lang="vi-VN" sz="8000" dirty="0"/>
              <a:t>Người </a:t>
            </a:r>
            <a:r>
              <a:rPr lang="vi-VN" sz="4000" dirty="0"/>
              <a:t>em nghe chim nói vậy cũng đành để cho chim ăn, và về kể lại chuyện với vợ.</a:t>
            </a:r>
            <a:endParaRPr lang="en-US" sz="4000" dirty="0"/>
          </a:p>
          <a:p>
            <a:r>
              <a:rPr lang="vi-VN" sz="4000" dirty="0"/>
              <a:t>Từ hôm đó, hằng sáng chim phượng hoàng đều đến đậu ở cây khế và ăn những quả khế chín vàng. Một hôm, sau khi ăn khế xong, chim nói với hai vợ chồng rằng:</a:t>
            </a:r>
            <a:endParaRPr lang="en-US" sz="4000" dirty="0"/>
          </a:p>
          <a:p>
            <a:pPr lvl="0"/>
            <a:r>
              <a:rPr lang="vi-VN" sz="4000" dirty="0"/>
              <a:t>Ngày mai, ta sẽ đưa ngươi đi lấy vàng, vợ chồng ngươi may cái túi ba gang để mang đi đựng vàng.</a:t>
            </a:r>
            <a:endParaRPr lang="en-US" sz="4000" dirty="0"/>
          </a:p>
        </p:txBody>
      </p:sp>
      <p:pic>
        <p:nvPicPr>
          <p:cNvPr id="4" name="Image 29"/>
          <p:cNvPicPr/>
          <p:nvPr/>
        </p:nvPicPr>
        <p:blipFill>
          <a:blip r:embed="rId3" cstate="print"/>
          <a:stretch>
            <a:fillRect/>
          </a:stretch>
        </p:blipFill>
        <p:spPr>
          <a:xfrm>
            <a:off x="838200" y="480686"/>
            <a:ext cx="7924800" cy="9234814"/>
          </a:xfrm>
          <a:prstGeom prst="rect">
            <a:avLst/>
          </a:prstGeom>
        </p:spPr>
      </p:pic>
    </p:spTree>
    <p:extLst>
      <p:ext uri="{BB962C8B-B14F-4D97-AF65-F5344CB8AC3E}">
        <p14:creationId xmlns:p14="http://schemas.microsoft.com/office/powerpoint/2010/main" val="3487580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359229" y="342900"/>
            <a:ext cx="17907000" cy="97536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pic>
        <p:nvPicPr>
          <p:cNvPr id="4" name="Image 32"/>
          <p:cNvPicPr/>
          <p:nvPr/>
        </p:nvPicPr>
        <p:blipFill>
          <a:blip r:embed="rId3" cstate="print"/>
          <a:stretch>
            <a:fillRect/>
          </a:stretch>
        </p:blipFill>
        <p:spPr>
          <a:xfrm>
            <a:off x="1219200" y="723900"/>
            <a:ext cx="7696200" cy="8991600"/>
          </a:xfrm>
          <a:prstGeom prst="rect">
            <a:avLst/>
          </a:prstGeom>
        </p:spPr>
      </p:pic>
      <p:sp>
        <p:nvSpPr>
          <p:cNvPr id="5" name="TextBox 4"/>
          <p:cNvSpPr txBox="1"/>
          <p:nvPr/>
        </p:nvSpPr>
        <p:spPr>
          <a:xfrm>
            <a:off x="9601200" y="381000"/>
            <a:ext cx="7467600" cy="8648521"/>
          </a:xfrm>
          <a:prstGeom prst="rect">
            <a:avLst/>
          </a:prstGeom>
          <a:noFill/>
        </p:spPr>
        <p:txBody>
          <a:bodyPr wrap="square" rtlCol="0">
            <a:spAutoFit/>
          </a:bodyPr>
          <a:lstStyle/>
          <a:p>
            <a:r>
              <a:rPr lang="vi-VN" sz="8800" dirty="0"/>
              <a:t>Thế</a:t>
            </a:r>
            <a:r>
              <a:rPr lang="vi-VN" dirty="0"/>
              <a:t> </a:t>
            </a:r>
            <a:r>
              <a:rPr lang="vi-VN" sz="3600" dirty="0"/>
              <a:t>là hôm sau người em đeo túi ba gang vào người, ngồi trên lưng chim phượng hoàng để đi đến chỗ lấy vàng.</a:t>
            </a:r>
            <a:endParaRPr lang="en-US" sz="3600" dirty="0"/>
          </a:p>
          <a:p>
            <a:r>
              <a:rPr lang="vi-VN" sz="3600" dirty="0"/>
              <a:t> </a:t>
            </a:r>
            <a:endParaRPr lang="en-US" sz="3600" dirty="0"/>
          </a:p>
          <a:p>
            <a:r>
              <a:rPr lang="vi-VN" sz="3600" dirty="0"/>
              <a:t>Chim bay mãi, bay mãi qua bao núi cao, qua bao biển rộng mới tới một hòn đảo lấp lánh đầy vàng ngọc châu báu. Chim bảo người em cứ lấy thật nhiều vàng bỏ vào túi ba gang. Rồi lấy thêm giắt vào người nhưng người em cũng chỉ lấy đầy túi thôi. Xong xuôi, chim phượng hoàng lại đưa người em trở về nhà.</a:t>
            </a:r>
            <a:endParaRPr lang="en-US" sz="3600" dirty="0"/>
          </a:p>
        </p:txBody>
      </p:sp>
    </p:spTree>
    <p:extLst>
      <p:ext uri="{BB962C8B-B14F-4D97-AF65-F5344CB8AC3E}">
        <p14:creationId xmlns:p14="http://schemas.microsoft.com/office/powerpoint/2010/main" val="218222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304800" y="342900"/>
            <a:ext cx="17983200" cy="97536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3" name="TextBox 2"/>
          <p:cNvSpPr txBox="1"/>
          <p:nvPr/>
        </p:nvSpPr>
        <p:spPr>
          <a:xfrm>
            <a:off x="9144001" y="2019300"/>
            <a:ext cx="6934200" cy="3908762"/>
          </a:xfrm>
          <a:prstGeom prst="rect">
            <a:avLst/>
          </a:prstGeom>
          <a:noFill/>
        </p:spPr>
        <p:txBody>
          <a:bodyPr wrap="square" rtlCol="0">
            <a:spAutoFit/>
          </a:bodyPr>
          <a:lstStyle/>
          <a:p>
            <a:r>
              <a:rPr lang="vi-VN" sz="8800" dirty="0"/>
              <a:t>Từ </a:t>
            </a:r>
            <a:r>
              <a:rPr lang="vi-VN" sz="4000" dirty="0"/>
              <a:t>đó, vợ chồng người em trở nên giàu có. Họ đem thóc gạo, vàng bạc chia cho người nghèo, giúp đỡ người nghèo khổ làm ăn sinh sống</a:t>
            </a:r>
            <a:r>
              <a:rPr lang="vi-VN" dirty="0"/>
              <a:t>.</a:t>
            </a:r>
            <a:endParaRPr lang="en-US" dirty="0"/>
          </a:p>
        </p:txBody>
      </p:sp>
      <p:grpSp>
        <p:nvGrpSpPr>
          <p:cNvPr id="4" name="Group 3"/>
          <p:cNvGrpSpPr>
            <a:grpSpLocks/>
          </p:cNvGrpSpPr>
          <p:nvPr/>
        </p:nvGrpSpPr>
        <p:grpSpPr>
          <a:xfrm>
            <a:off x="-2514600" y="789750"/>
            <a:ext cx="11048999" cy="8011350"/>
            <a:chOff x="0" y="-1"/>
            <a:chExt cx="7363724" cy="8510274"/>
          </a:xfrm>
        </p:grpSpPr>
        <p:pic>
          <p:nvPicPr>
            <p:cNvPr id="5" name="Image 34"/>
            <p:cNvPicPr/>
            <p:nvPr/>
          </p:nvPicPr>
          <p:blipFill>
            <a:blip r:embed="rId3" cstate="print"/>
            <a:stretch>
              <a:fillRect/>
            </a:stretch>
          </p:blipFill>
          <p:spPr>
            <a:xfrm>
              <a:off x="2742353" y="172885"/>
              <a:ext cx="4621371" cy="8337388"/>
            </a:xfrm>
            <a:prstGeom prst="rect">
              <a:avLst/>
            </a:prstGeom>
          </p:spPr>
        </p:pic>
        <p:sp>
          <p:nvSpPr>
            <p:cNvPr id="6" name="Textbox 35"/>
            <p:cNvSpPr txBox="1"/>
            <p:nvPr/>
          </p:nvSpPr>
          <p:spPr>
            <a:xfrm>
              <a:off x="0" y="-1"/>
              <a:ext cx="4113529" cy="7705725"/>
            </a:xfrm>
            <a:prstGeom prst="rect">
              <a:avLst/>
            </a:prstGeom>
          </p:spPr>
          <p:txBody>
            <a:bodyPr wrap="square" lIns="0" tIns="0" rIns="0" bIns="0" rtlCol="0">
              <a:noAutofit/>
            </a:bodyPr>
            <a:lstStyle/>
            <a:p>
              <a:pPr>
                <a:spcAft>
                  <a:spcPts val="0"/>
                </a:spcAft>
              </a:pPr>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a:spcAft>
                  <a:spcPts val="0"/>
                </a:spcAft>
              </a:pPr>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a:spcAft>
                  <a:spcPts val="0"/>
                </a:spcAft>
              </a:pPr>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a:spcAft>
                  <a:spcPts val="0"/>
                </a:spcAft>
              </a:pPr>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a:spcAft>
                  <a:spcPts val="0"/>
                </a:spcAft>
              </a:pPr>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a:spcAft>
                  <a:spcPts val="0"/>
                </a:spcAft>
              </a:pPr>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a:spcAft>
                  <a:spcPts val="0"/>
                </a:spcAft>
              </a:pPr>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a:spcAft>
                  <a:spcPts val="0"/>
                </a:spcAft>
              </a:pPr>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a:spcAft>
                  <a:spcPts val="0"/>
                </a:spcAft>
              </a:pPr>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a:spcAft>
                  <a:spcPts val="0"/>
                </a:spcAft>
              </a:pPr>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a:spcAft>
                  <a:spcPts val="0"/>
                </a:spcAft>
              </a:pPr>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a:spcBef>
                  <a:spcPts val="840"/>
                </a:spcBef>
                <a:spcAft>
                  <a:spcPts val="0"/>
                </a:spcAft>
              </a:pPr>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87916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228600" y="266700"/>
            <a:ext cx="17830800" cy="100203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pic>
        <p:nvPicPr>
          <p:cNvPr id="4" name="Image 41"/>
          <p:cNvPicPr/>
          <p:nvPr/>
        </p:nvPicPr>
        <p:blipFill>
          <a:blip r:embed="rId3" cstate="print"/>
          <a:stretch>
            <a:fillRect/>
          </a:stretch>
        </p:blipFill>
        <p:spPr>
          <a:xfrm>
            <a:off x="1143000" y="495301"/>
            <a:ext cx="7620000" cy="9519556"/>
          </a:xfrm>
          <a:prstGeom prst="rect">
            <a:avLst/>
          </a:prstGeom>
        </p:spPr>
      </p:pic>
      <p:sp>
        <p:nvSpPr>
          <p:cNvPr id="5" name="TextBox 4"/>
          <p:cNvSpPr txBox="1"/>
          <p:nvPr/>
        </p:nvSpPr>
        <p:spPr>
          <a:xfrm>
            <a:off x="9677400" y="555172"/>
            <a:ext cx="7239000" cy="7602081"/>
          </a:xfrm>
          <a:prstGeom prst="rect">
            <a:avLst/>
          </a:prstGeom>
          <a:noFill/>
        </p:spPr>
        <p:txBody>
          <a:bodyPr wrap="square" rtlCol="0">
            <a:spAutoFit/>
          </a:bodyPr>
          <a:lstStyle/>
          <a:p>
            <a:r>
              <a:rPr lang="vi-VN" sz="8800" dirty="0"/>
              <a:t>Tiếng</a:t>
            </a:r>
            <a:r>
              <a:rPr lang="vi-VN" dirty="0"/>
              <a:t> </a:t>
            </a:r>
            <a:r>
              <a:rPr lang="vi-VN" sz="3600" dirty="0"/>
              <a:t>lành đồn xa, người anh nghe thấy dân làng nói người em tự dưng trở nên giàu có nhờ cây khế ngọt liền đến chơi và dò hỏi. Người em thật thà kể hết mọi chuyện từ lúc chim phượng đến ăn khế đến khi chim cõng đi lấy vàng. Máu tham của người anh lại nổi lên và anh nằng nặc đòi đổi cả nhà và ruộng vườn của mình lấy cây khế ngọt của em. Vợ chồng người em cũng vui </a:t>
            </a:r>
            <a:r>
              <a:rPr lang="vi-VN" sz="4000" dirty="0"/>
              <a:t>vẻ đồng ý.</a:t>
            </a:r>
            <a:endParaRPr lang="en-US" sz="4000" dirty="0"/>
          </a:p>
        </p:txBody>
      </p:sp>
    </p:spTree>
    <p:extLst>
      <p:ext uri="{BB962C8B-B14F-4D97-AF65-F5344CB8AC3E}">
        <p14:creationId xmlns:p14="http://schemas.microsoft.com/office/powerpoint/2010/main" val="937150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381000" y="190500"/>
            <a:ext cx="17754600" cy="99060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3" name="TextBox 2"/>
          <p:cNvSpPr txBox="1"/>
          <p:nvPr/>
        </p:nvSpPr>
        <p:spPr>
          <a:xfrm>
            <a:off x="9601200" y="1562100"/>
            <a:ext cx="7543800" cy="5139869"/>
          </a:xfrm>
          <a:prstGeom prst="rect">
            <a:avLst/>
          </a:prstGeom>
          <a:noFill/>
        </p:spPr>
        <p:txBody>
          <a:bodyPr wrap="square" rtlCol="0">
            <a:spAutoFit/>
          </a:bodyPr>
          <a:lstStyle/>
          <a:p>
            <a:pPr algn="just"/>
            <a:r>
              <a:rPr lang="vi-VN" sz="8800" dirty="0"/>
              <a:t>Thế </a:t>
            </a:r>
            <a:r>
              <a:rPr lang="vi-VN" sz="4000" dirty="0"/>
              <a:t>là hai nhà đổi chỗ cho nhau. Mùa xuân năm sau, cây khế lại sai trĩu quả. Chim phượng hoàng lại bay đến để ăn khế. Vợ chồng người anh sốt ruột hí hửng chờ đợi để đi lấy vàng.</a:t>
            </a:r>
            <a:endParaRPr lang="en-US" sz="4000" dirty="0"/>
          </a:p>
        </p:txBody>
      </p:sp>
      <p:pic>
        <p:nvPicPr>
          <p:cNvPr id="4" name="Image 39"/>
          <p:cNvPicPr/>
          <p:nvPr/>
        </p:nvPicPr>
        <p:blipFill>
          <a:blip r:embed="rId3" cstate="print"/>
          <a:stretch>
            <a:fillRect/>
          </a:stretch>
        </p:blipFill>
        <p:spPr>
          <a:xfrm>
            <a:off x="1143000" y="571500"/>
            <a:ext cx="7848600" cy="9220200"/>
          </a:xfrm>
          <a:prstGeom prst="rect">
            <a:avLst/>
          </a:prstGeom>
        </p:spPr>
      </p:pic>
    </p:spTree>
    <p:extLst>
      <p:ext uri="{BB962C8B-B14F-4D97-AF65-F5344CB8AC3E}">
        <p14:creationId xmlns:p14="http://schemas.microsoft.com/office/powerpoint/2010/main" val="3542251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p:nvPr/>
        </p:nvSpPr>
        <p:spPr>
          <a:xfrm>
            <a:off x="228600" y="190500"/>
            <a:ext cx="17907000" cy="100965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pic>
        <p:nvPicPr>
          <p:cNvPr id="4" name="Image 44"/>
          <p:cNvPicPr/>
          <p:nvPr/>
        </p:nvPicPr>
        <p:blipFill>
          <a:blip r:embed="rId3" cstate="print"/>
          <a:stretch>
            <a:fillRect/>
          </a:stretch>
        </p:blipFill>
        <p:spPr>
          <a:xfrm>
            <a:off x="1066800" y="419100"/>
            <a:ext cx="7696200" cy="9601200"/>
          </a:xfrm>
          <a:prstGeom prst="rect">
            <a:avLst/>
          </a:prstGeom>
        </p:spPr>
      </p:pic>
      <p:sp>
        <p:nvSpPr>
          <p:cNvPr id="5" name="TextBox 4"/>
          <p:cNvSpPr txBox="1"/>
          <p:nvPr/>
        </p:nvSpPr>
        <p:spPr>
          <a:xfrm>
            <a:off x="9372600" y="1485900"/>
            <a:ext cx="7848600" cy="6986528"/>
          </a:xfrm>
          <a:prstGeom prst="rect">
            <a:avLst/>
          </a:prstGeom>
          <a:noFill/>
        </p:spPr>
        <p:txBody>
          <a:bodyPr wrap="square" rtlCol="0">
            <a:spAutoFit/>
          </a:bodyPr>
          <a:lstStyle/>
          <a:p>
            <a:r>
              <a:rPr lang="vi-VN" sz="8800" dirty="0"/>
              <a:t>Đúng</a:t>
            </a:r>
            <a:r>
              <a:rPr lang="vi-VN" dirty="0"/>
              <a:t> </a:t>
            </a:r>
            <a:r>
              <a:rPr lang="vi-VN" sz="3600" dirty="0"/>
              <a:t>như lời em kể, người anh trực rình lúc chim đậu ở cành khế và ăn những quả khế chín thì người anh khóc và nói:</a:t>
            </a:r>
            <a:endParaRPr lang="en-US" sz="3600" dirty="0"/>
          </a:p>
          <a:p>
            <a:r>
              <a:rPr lang="vi-VN" sz="3600" dirty="0"/>
              <a:t> </a:t>
            </a:r>
            <a:endParaRPr lang="en-US" sz="3600" dirty="0"/>
          </a:p>
          <a:p>
            <a:pPr lvl="0"/>
            <a:r>
              <a:rPr lang="vi-VN" sz="3600" dirty="0"/>
              <a:t>Chim hãy ăn hết những quả khế chín đi rồi chim đưa tôi đi lấy vàng.</a:t>
            </a:r>
            <a:endParaRPr lang="en-US" sz="3600" dirty="0"/>
          </a:p>
          <a:p>
            <a:r>
              <a:rPr lang="vi-VN" sz="3600" dirty="0"/>
              <a:t>Chim phượng hoàng bèn nói:</a:t>
            </a:r>
            <a:endParaRPr lang="en-US" sz="3600" dirty="0"/>
          </a:p>
          <a:p>
            <a:r>
              <a:rPr lang="vi-VN" sz="3600" dirty="0"/>
              <a:t> </a:t>
            </a:r>
            <a:endParaRPr lang="en-US" sz="3600" dirty="0"/>
          </a:p>
          <a:p>
            <a:pPr lvl="0"/>
            <a:r>
              <a:rPr lang="vi-VN" sz="3600" dirty="0"/>
              <a:t>Ăn một quả, trả cục vàng. May túi ba gang, mang đi mà đựng.</a:t>
            </a:r>
            <a:endParaRPr lang="en-US" sz="3600" dirty="0"/>
          </a:p>
        </p:txBody>
      </p:sp>
    </p:spTree>
    <p:extLst>
      <p:ext uri="{BB962C8B-B14F-4D97-AF65-F5344CB8AC3E}">
        <p14:creationId xmlns:p14="http://schemas.microsoft.com/office/powerpoint/2010/main" val="1015375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283029" y="381000"/>
            <a:ext cx="17983200" cy="99060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pic>
        <p:nvPicPr>
          <p:cNvPr id="3" name="Image 45"/>
          <p:cNvPicPr/>
          <p:nvPr/>
        </p:nvPicPr>
        <p:blipFill>
          <a:blip r:embed="rId3" cstate="print"/>
          <a:stretch>
            <a:fillRect/>
          </a:stretch>
        </p:blipFill>
        <p:spPr>
          <a:xfrm>
            <a:off x="1066800" y="647700"/>
            <a:ext cx="7620000" cy="9296400"/>
          </a:xfrm>
          <a:prstGeom prst="rect">
            <a:avLst/>
          </a:prstGeom>
        </p:spPr>
      </p:pic>
      <p:sp>
        <p:nvSpPr>
          <p:cNvPr id="4" name="TextBox 3"/>
          <p:cNvSpPr txBox="1"/>
          <p:nvPr/>
        </p:nvSpPr>
        <p:spPr>
          <a:xfrm>
            <a:off x="9296401" y="1028700"/>
            <a:ext cx="7848600" cy="7540526"/>
          </a:xfrm>
          <a:prstGeom prst="rect">
            <a:avLst/>
          </a:prstGeom>
          <a:noFill/>
        </p:spPr>
        <p:txBody>
          <a:bodyPr wrap="square" rtlCol="0">
            <a:spAutoFit/>
          </a:bodyPr>
          <a:lstStyle/>
          <a:p>
            <a:pPr algn="just"/>
            <a:r>
              <a:rPr lang="vi-VN" sz="8800" dirty="0"/>
              <a:t>Hôm</a:t>
            </a:r>
            <a:r>
              <a:rPr lang="vi-VN" dirty="0"/>
              <a:t> </a:t>
            </a:r>
            <a:r>
              <a:rPr lang="vi-VN" sz="3600" dirty="0"/>
              <a:t>sau, chim phượng hoàng đến ăn khế và đưa người anh đi lấy vàng. Vợ chồng người anh chuẩn bị một cái túi những sáu gang để đựng được thật nhiều vàng.</a:t>
            </a:r>
            <a:endParaRPr lang="en-US" sz="3600" dirty="0"/>
          </a:p>
          <a:p>
            <a:pPr algn="just"/>
            <a:r>
              <a:rPr lang="vi-VN" sz="3600" dirty="0"/>
              <a:t>Vừa đến hòn đảo châu báu ấy, người anh ngợp mắt vì vàng bạc lấp lánh nhiều quá. Người anh nhét đầy chặt vàng vào túi sáu gang lại còn giắt thêm bao nhiêu thỏi vào người nữa. Mãi đến chiều tối người anh mới chịu ra về.</a:t>
            </a:r>
            <a:endParaRPr lang="en-US" sz="3600" dirty="0"/>
          </a:p>
        </p:txBody>
      </p:sp>
    </p:spTree>
    <p:extLst>
      <p:ext uri="{BB962C8B-B14F-4D97-AF65-F5344CB8AC3E}">
        <p14:creationId xmlns:p14="http://schemas.microsoft.com/office/powerpoint/2010/main" val="1767458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152400" y="342900"/>
            <a:ext cx="18135600" cy="97536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pic>
        <p:nvPicPr>
          <p:cNvPr id="3" name="Image 47"/>
          <p:cNvPicPr/>
          <p:nvPr/>
        </p:nvPicPr>
        <p:blipFill>
          <a:blip r:embed="rId3" cstate="print"/>
          <a:stretch>
            <a:fillRect/>
          </a:stretch>
        </p:blipFill>
        <p:spPr>
          <a:xfrm>
            <a:off x="838200" y="571500"/>
            <a:ext cx="7848600" cy="9144000"/>
          </a:xfrm>
          <a:prstGeom prst="rect">
            <a:avLst/>
          </a:prstGeom>
        </p:spPr>
      </p:pic>
      <p:sp>
        <p:nvSpPr>
          <p:cNvPr id="4" name="TextBox 3"/>
          <p:cNvSpPr txBox="1"/>
          <p:nvPr/>
        </p:nvSpPr>
        <p:spPr>
          <a:xfrm>
            <a:off x="9372600" y="1257300"/>
            <a:ext cx="7848600" cy="7848302"/>
          </a:xfrm>
          <a:prstGeom prst="rect">
            <a:avLst/>
          </a:prstGeom>
          <a:noFill/>
        </p:spPr>
        <p:txBody>
          <a:bodyPr wrap="square" rtlCol="0">
            <a:spAutoFit/>
          </a:bodyPr>
          <a:lstStyle/>
          <a:p>
            <a:pPr algn="just"/>
            <a:r>
              <a:rPr lang="vi-VN" sz="8800" dirty="0"/>
              <a:t>Chim </a:t>
            </a:r>
            <a:r>
              <a:rPr lang="vi-VN" sz="3200" dirty="0"/>
              <a:t>phượng hoàng cố sức bay nhưng đường thì xa, vàng thì nhiều nặng quá, nhiều lúc chim lảo đảo như muốn ngã nhào xuống biển nhưng chim vẫn cố gắng. Chim nói với người anh rằng:</a:t>
            </a:r>
            <a:endParaRPr lang="en-US" sz="3200" dirty="0"/>
          </a:p>
          <a:p>
            <a:pPr algn="just"/>
            <a:r>
              <a:rPr lang="vi-VN" sz="3200" dirty="0"/>
              <a:t> </a:t>
            </a:r>
            <a:endParaRPr lang="en-US" sz="3200" dirty="0"/>
          </a:p>
          <a:p>
            <a:pPr lvl="0" algn="just"/>
            <a:r>
              <a:rPr lang="vi-VN" sz="3200" dirty="0"/>
              <a:t>Ngươi hãy vứt bớt vàng xuống biển cho nhẹ bớt thì ta mới bay về được.</a:t>
            </a:r>
            <a:endParaRPr lang="en-US" sz="3200" dirty="0"/>
          </a:p>
          <a:p>
            <a:pPr algn="just"/>
            <a:r>
              <a:rPr lang="vi-VN" sz="3200" dirty="0"/>
              <a:t>Nhưng người anh tham lam tiếc của cứ giữ khư khư cái túi vàng to ấy. Chim cố không nổi và quá bực tức liền nghiêng cánh hất người anh cùng túi vàng rơi xuống biển.</a:t>
            </a:r>
            <a:endParaRPr lang="en-US" sz="3200" dirty="0"/>
          </a:p>
        </p:txBody>
      </p:sp>
    </p:spTree>
    <p:extLst>
      <p:ext uri="{BB962C8B-B14F-4D97-AF65-F5344CB8AC3E}">
        <p14:creationId xmlns:p14="http://schemas.microsoft.com/office/powerpoint/2010/main" val="2674705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228600" y="342900"/>
            <a:ext cx="17830800" cy="96774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42900"/>
            <a:ext cx="7924800" cy="9372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0200" y="342900"/>
            <a:ext cx="7848600" cy="9372600"/>
          </a:xfrm>
          <a:prstGeom prst="rect">
            <a:avLst/>
          </a:prstGeom>
        </p:spPr>
      </p:pic>
      <p:sp>
        <p:nvSpPr>
          <p:cNvPr id="5" name="Rectangle 4"/>
          <p:cNvSpPr/>
          <p:nvPr/>
        </p:nvSpPr>
        <p:spPr>
          <a:xfrm>
            <a:off x="7622878" y="4910360"/>
            <a:ext cx="3042243" cy="466281"/>
          </a:xfrm>
          <a:prstGeom prst="rect">
            <a:avLst/>
          </a:prstGeom>
        </p:spPr>
        <p:txBody>
          <a:bodyPr wrap="none">
            <a:spAutoFit/>
          </a:bodyPr>
          <a:lstStyle/>
          <a:p>
            <a:pPr algn="just">
              <a:lnSpc>
                <a:spcPct val="135000"/>
              </a:lnSpc>
              <a:spcAft>
                <a:spcPts val="0"/>
              </a:spcAft>
            </a:pP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http://tvthanthanh1b.nlv.vn:55/</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3166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217388" y="43934"/>
            <a:ext cx="18288000" cy="102870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txBody>
          <a:bodyPr vert="wordArtVert"/>
          <a:lstStyle/>
          <a:p>
            <a:r>
              <a:rPr lang="en-US" dirty="0">
                <a:ln w="0"/>
                <a:effectLst>
                  <a:outerShdw blurRad="38100" dist="19050" dir="2700000" algn="tl" rotWithShape="0">
                    <a:schemeClr val="dk1">
                      <a:alpha val="40000"/>
                    </a:schemeClr>
                  </a:outerShdw>
                </a:effectLst>
              </a:rPr>
              <a:t>Your text here</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42900"/>
            <a:ext cx="8305800" cy="9220200"/>
          </a:xfrm>
          <a:prstGeom prst="rect">
            <a:avLst/>
          </a:prstGeom>
        </p:spPr>
      </p:pic>
      <p:sp>
        <p:nvSpPr>
          <p:cNvPr id="8" name="Rectangle 7"/>
          <p:cNvSpPr/>
          <p:nvPr/>
        </p:nvSpPr>
        <p:spPr>
          <a:xfrm>
            <a:off x="9051634" y="4681835"/>
            <a:ext cx="184730" cy="923330"/>
          </a:xfrm>
          <a:prstGeom prst="rect">
            <a:avLst/>
          </a:prstGeom>
          <a:noFill/>
        </p:spPr>
        <p:txBody>
          <a:bodyPr wrap="non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1" name="TextBox 10"/>
          <p:cNvSpPr txBox="1"/>
          <p:nvPr/>
        </p:nvSpPr>
        <p:spPr>
          <a:xfrm>
            <a:off x="10858500" y="1104900"/>
            <a:ext cx="7277100" cy="2985433"/>
          </a:xfrm>
          <a:prstGeom prst="rect">
            <a:avLst/>
          </a:prstGeom>
          <a:noFill/>
          <a:effectLst>
            <a:softEdge rad="63500"/>
          </a:effectLst>
        </p:spPr>
        <p:txBody>
          <a:bodyPr wrap="square" rtlCol="0">
            <a:spAutoFit/>
          </a:bodyPr>
          <a:lstStyle/>
          <a:p>
            <a:pPr lvl="0" algn="ctr"/>
            <a:r>
              <a:rPr lang="en-US" sz="5400" b="1" dirty="0">
                <a:ln w="22225">
                  <a:solidFill>
                    <a:sysClr val="windowText" lastClr="000000"/>
                  </a:solidFill>
                  <a:prstDash val="solid"/>
                </a:ln>
                <a:solidFill>
                  <a:srgbClr val="C0504D">
                    <a:lumMod val="40000"/>
                    <a:lumOff val="60000"/>
                  </a:srgbClr>
                </a:solidFill>
              </a:rPr>
              <a:t>Cu </a:t>
            </a:r>
            <a:r>
              <a:rPr lang="en-US" sz="5400" b="1" dirty="0" err="1">
                <a:ln w="22225">
                  <a:solidFill>
                    <a:sysClr val="windowText" lastClr="000000"/>
                  </a:solidFill>
                  <a:prstDash val="solid"/>
                </a:ln>
                <a:solidFill>
                  <a:srgbClr val="C0504D">
                    <a:lumMod val="40000"/>
                    <a:lumOff val="60000"/>
                  </a:srgbClr>
                </a:solidFill>
              </a:rPr>
              <a:t>bé</a:t>
            </a:r>
            <a:r>
              <a:rPr lang="en-US" sz="5400" b="1" dirty="0">
                <a:ln w="22225">
                  <a:solidFill>
                    <a:sysClr val="windowText" lastClr="000000"/>
                  </a:solidFill>
                  <a:prstDash val="solid"/>
                </a:ln>
                <a:solidFill>
                  <a:srgbClr val="C0504D">
                    <a:lumMod val="40000"/>
                    <a:lumOff val="60000"/>
                  </a:srgbClr>
                </a:solidFill>
              </a:rPr>
              <a:t> </a:t>
            </a:r>
            <a:r>
              <a:rPr lang="en-US" sz="5400" b="1" dirty="0" err="1">
                <a:ln w="22225">
                  <a:solidFill>
                    <a:sysClr val="windowText" lastClr="000000"/>
                  </a:solidFill>
                  <a:prstDash val="solid"/>
                </a:ln>
                <a:solidFill>
                  <a:srgbClr val="C0504D">
                    <a:lumMod val="40000"/>
                    <a:lumOff val="60000"/>
                  </a:srgbClr>
                </a:solidFill>
              </a:rPr>
              <a:t>trồng</a:t>
            </a:r>
            <a:r>
              <a:rPr lang="en-US" sz="5400" b="1" dirty="0">
                <a:ln w="22225">
                  <a:solidFill>
                    <a:sysClr val="windowText" lastClr="000000"/>
                  </a:solidFill>
                  <a:prstDash val="solid"/>
                </a:ln>
                <a:solidFill>
                  <a:srgbClr val="C0504D">
                    <a:lumMod val="40000"/>
                    <a:lumOff val="60000"/>
                  </a:srgbClr>
                </a:solidFill>
              </a:rPr>
              <a:t> </a:t>
            </a:r>
            <a:r>
              <a:rPr lang="en-US" sz="5400" b="1" dirty="0" err="1" smtClean="0">
                <a:ln w="22225">
                  <a:solidFill>
                    <a:sysClr val="windowText" lastClr="000000"/>
                  </a:solidFill>
                  <a:prstDash val="solid"/>
                </a:ln>
                <a:solidFill>
                  <a:srgbClr val="C0504D">
                    <a:lumMod val="40000"/>
                    <a:lumOff val="60000"/>
                  </a:srgbClr>
                </a:solidFill>
              </a:rPr>
              <a:t>cây</a:t>
            </a:r>
            <a:endParaRPr lang="en-US" sz="5400" b="1" dirty="0" smtClean="0">
              <a:ln w="22225">
                <a:solidFill>
                  <a:sysClr val="windowText" lastClr="000000"/>
                </a:solidFill>
                <a:prstDash val="solid"/>
              </a:ln>
              <a:solidFill>
                <a:srgbClr val="C0504D">
                  <a:lumMod val="40000"/>
                  <a:lumOff val="60000"/>
                </a:srgbClr>
              </a:solidFill>
            </a:endParaRPr>
          </a:p>
          <a:p>
            <a:pPr lvl="0" algn="ctr"/>
            <a:r>
              <a:rPr lang="en-US" sz="2000" b="1" dirty="0" err="1" smtClean="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Khắc</a:t>
            </a:r>
            <a:r>
              <a:rPr lang="en-US" sz="2000" b="1" dirty="0" smtClean="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nhập</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Khắc</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nhập</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Cây</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tre</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bay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tới</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dính</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chặt</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phú</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ông</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vào</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cây</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tre</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dài.Phú</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ông</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la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hét</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An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đọc</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Khắc</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xuất</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Khắc</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xuất</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Phú</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ông</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rớt</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xuống.Thấy</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vậy</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phú</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ông</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sợ</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hãi</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cuối</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cùng</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phải</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giữ</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lời</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hứa</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gả</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con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gái</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t>
            </a:r>
            <a:r>
              <a:rPr lang="en-US" sz="2000" b="1" dirty="0" err="1">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cho</a:t>
            </a:r>
            <a:r>
              <a:rPr lang="en-US" sz="2000" b="1" dirty="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rPr>
              <a:t> An.</a:t>
            </a:r>
            <a:endParaRPr lang="en-US" sz="2000" b="1" dirty="0" smtClean="0">
              <a:ln w="22225">
                <a:solidFill>
                  <a:sysClr val="windowText" lastClr="000000"/>
                </a:solidFill>
                <a:prstDash val="solid"/>
              </a:ln>
              <a:solidFill>
                <a:srgbClr val="FF0000"/>
              </a:solidFill>
              <a:latin typeface="Times New Roman" panose="02020603050405020304" pitchFamily="18" charset="0"/>
              <a:cs typeface="Times New Roman" panose="02020603050405020304" pitchFamily="18" charset="0"/>
            </a:endParaRPr>
          </a:p>
          <a:p>
            <a:pPr lvl="0" algn="ctr"/>
            <a:endParaRPr lang="en-US" sz="5400" b="1" dirty="0">
              <a:ln w="22225">
                <a:solidFill>
                  <a:sysClr val="windowText" lastClr="000000"/>
                </a:solidFill>
                <a:prstDash val="solid"/>
              </a:ln>
              <a:solidFill>
                <a:srgbClr val="C0504D">
                  <a:lumMod val="40000"/>
                  <a:lumOff val="60000"/>
                </a:srgbClr>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7197" y="4117547"/>
            <a:ext cx="6559705" cy="4533305"/>
          </a:xfrm>
          <a:prstGeom prst="rect">
            <a:avLst/>
          </a:prstGeom>
          <a:solidFill>
            <a:schemeClr val="bg1"/>
          </a:solidFill>
          <a:effectLst>
            <a:softEdge rad="622300"/>
          </a:effectLst>
        </p:spPr>
      </p:pic>
    </p:spTree>
    <p:extLst>
      <p:ext uri="{BB962C8B-B14F-4D97-AF65-F5344CB8AC3E}">
        <p14:creationId xmlns:p14="http://schemas.microsoft.com/office/powerpoint/2010/main" val="557769657"/>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533400" y="419100"/>
            <a:ext cx="17449800" cy="96774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3" name="TextBox 2"/>
          <p:cNvSpPr txBox="1"/>
          <p:nvPr/>
        </p:nvSpPr>
        <p:spPr>
          <a:xfrm>
            <a:off x="1143000" y="800100"/>
            <a:ext cx="7924800" cy="156966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en-US"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US"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200" b="1" dirty="0">
                <a:ln w="9525">
                  <a:solidFill>
                    <a:schemeClr val="bg1"/>
                  </a:solidFill>
                  <a:prstDash val="solid"/>
                </a:ln>
                <a:solidFill>
                  <a:schemeClr val="tx1"/>
                </a:solidFill>
                <a:effectLst>
                  <a:outerShdw blurRad="12700" dist="38100" dir="2700000" algn="tl" rotWithShape="0">
                    <a:schemeClr val="bg1">
                      <a:lumMod val="50000"/>
                    </a:schemeClr>
                  </a:outerShdw>
                </a:effectLst>
              </a:rPr>
              <a:t>Kho </a:t>
            </a:r>
            <a:r>
              <a:rPr lang="en-US" sz="3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Tàng</a:t>
            </a:r>
            <a:r>
              <a:rPr lang="en-US" sz="3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Truyện</a:t>
            </a:r>
            <a:r>
              <a:rPr lang="en-US" sz="3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Cổ</a:t>
            </a:r>
            <a:r>
              <a:rPr lang="en-US" sz="3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Tích</a:t>
            </a:r>
            <a:r>
              <a:rPr lang="en-US" sz="3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p>
          <a:p>
            <a:pPr algn="ctr"/>
            <a:r>
              <a:rPr lang="en-US"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SỰ </a:t>
            </a:r>
            <a:r>
              <a:rPr lang="en-US" sz="3200" b="1" dirty="0">
                <a:ln w="9525">
                  <a:solidFill>
                    <a:schemeClr val="bg1"/>
                  </a:solidFill>
                  <a:prstDash val="solid"/>
                </a:ln>
                <a:solidFill>
                  <a:schemeClr val="tx1"/>
                </a:solidFill>
                <a:effectLst>
                  <a:outerShdw blurRad="12700" dist="38100" dir="2700000" algn="tl" rotWithShape="0">
                    <a:schemeClr val="bg1">
                      <a:lumMod val="50000"/>
                    </a:schemeClr>
                  </a:outerShdw>
                </a:effectLst>
              </a:rPr>
              <a:t>TÍCH </a:t>
            </a:r>
          </a:p>
        </p:txBody>
      </p:sp>
      <p:sp>
        <p:nvSpPr>
          <p:cNvPr id="7" name="TextBox 6"/>
          <p:cNvSpPr txBox="1"/>
          <p:nvPr/>
        </p:nvSpPr>
        <p:spPr>
          <a:xfrm>
            <a:off x="9677400" y="1181100"/>
            <a:ext cx="7162800" cy="1446550"/>
          </a:xfrm>
          <a:prstGeom prst="rect">
            <a:avLst/>
          </a:prstGeom>
          <a:noFill/>
        </p:spPr>
        <p:txBody>
          <a:bodyPr wrap="square" rtlCol="0">
            <a:spAutoFit/>
          </a:bodyPr>
          <a:lstStyle/>
          <a:p>
            <a:r>
              <a:rPr lang="en-US" sz="8800" b="1" dirty="0" smtClean="0">
                <a:ln w="9525">
                  <a:solidFill>
                    <a:schemeClr val="bg1"/>
                  </a:solidFill>
                  <a:prstDash val="solid"/>
                </a:ln>
                <a:effectLst>
                  <a:outerShdw blurRad="12700" dist="38100" dir="2700000" algn="tl" rotWithShape="0">
                    <a:schemeClr val="bg1">
                      <a:lumMod val="50000"/>
                    </a:schemeClr>
                  </a:outerShdw>
                </a:effectLst>
              </a:rPr>
              <a:t>      SỰ TÍCH  </a:t>
            </a:r>
            <a:endParaRPr lang="en-US" sz="88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42" y="2351314"/>
            <a:ext cx="7957457" cy="744038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797" y="2609204"/>
            <a:ext cx="7424060" cy="7182496"/>
          </a:xfrm>
          <a:prstGeom prst="rect">
            <a:avLst/>
          </a:prstGeom>
          <a:solidFill>
            <a:schemeClr val="accent2"/>
          </a:solidFill>
          <a:ln w="190500" cap="rnd">
            <a:solidFill>
              <a:srgbClr val="FFFFFF"/>
            </a:solidFill>
          </a:ln>
          <a:effectLst>
            <a:outerShdw blurRad="50000" algn="tl" rotWithShape="0">
              <a:srgbClr val="000000">
                <a:alpha val="41000"/>
              </a:srgbClr>
            </a:outerShdw>
            <a:softEdge rad="749300"/>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92299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0932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342899"/>
            <a:ext cx="17754600" cy="9601200"/>
          </a:xfrm>
          <a:prstGeom prst="rect">
            <a:avLst/>
          </a:prstGeom>
        </p:spPr>
      </p:pic>
      <p:sp>
        <p:nvSpPr>
          <p:cNvPr id="5" name="Rectangle 4"/>
          <p:cNvSpPr/>
          <p:nvPr/>
        </p:nvSpPr>
        <p:spPr>
          <a:xfrm>
            <a:off x="9448800" y="1562101"/>
            <a:ext cx="9144000" cy="6370975"/>
          </a:xfrm>
          <a:prstGeom prst="rect">
            <a:avLst/>
          </a:prstGeom>
        </p:spPr>
        <p:txBody>
          <a:bodyPr wrap="square">
            <a:spAutoFit/>
          </a:bodyPr>
          <a:lstStyle/>
          <a:p>
            <a:pPr marL="208280" marR="1885950" algn="just">
              <a:spcBef>
                <a:spcPts val="1350"/>
              </a:spcBef>
              <a:spcAft>
                <a:spcPts val="0"/>
              </a:spcAft>
            </a:pPr>
            <a:r>
              <a:rPr lang="vi-VN" sz="8800" dirty="0" smtClean="0">
                <a:latin typeface="Times New Roman" panose="02020603050405020304" pitchFamily="18" charset="0"/>
                <a:ea typeface="Times New Roman" panose="02020603050405020304" pitchFamily="18" charset="0"/>
              </a:rPr>
              <a:t>Ng</a:t>
            </a:r>
            <a:r>
              <a:rPr lang="en-US" sz="8800" dirty="0" err="1" smtClean="0">
                <a:latin typeface="Times New Roman" panose="02020603050405020304" pitchFamily="18" charset="0"/>
                <a:ea typeface="Times New Roman" panose="02020603050405020304" pitchFamily="18" charset="0"/>
              </a:rPr>
              <a:t>ày</a:t>
            </a:r>
            <a:r>
              <a:rPr lang="vi-VN" sz="4000" dirty="0" smtClean="0">
                <a:latin typeface="Times New Roman" panose="02020603050405020304" pitchFamily="18" charset="0"/>
                <a:ea typeface="Times New Roman" panose="02020603050405020304" pitchFamily="18" charset="0"/>
              </a:rPr>
              <a:t>.</a:t>
            </a:r>
            <a:r>
              <a:rPr lang="en-US" sz="4000" dirty="0" err="1" smtClean="0">
                <a:latin typeface="Times New Roman" panose="02020603050405020304" pitchFamily="18" charset="0"/>
                <a:ea typeface="Times New Roman" panose="02020603050405020304" pitchFamily="18" charset="0"/>
              </a:rPr>
              <a:t>xưa</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có</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một</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cậu</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bé</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sinh</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ra</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trong</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một</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gia</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đình</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khá</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giả</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Người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mẹ</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không</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mai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mất</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sớm</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Cậu</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bé</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lớn</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lên</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trong</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sự</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chăm</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sóc</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dạy</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dỗ</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của</a:t>
            </a:r>
            <a:r>
              <a:rPr lang="en-US" sz="4000" dirty="0" smtClean="0">
                <a:latin typeface="Times New Roman" panose="02020603050405020304" pitchFamily="18" charset="0"/>
                <a:ea typeface="Times New Roman" panose="02020603050405020304" pitchFamily="18" charset="0"/>
              </a:rPr>
              <a:t> cha </a:t>
            </a:r>
            <a:r>
              <a:rPr lang="en-US" sz="4000" dirty="0" err="1" smtClean="0">
                <a:latin typeface="Times New Roman" panose="02020603050405020304" pitchFamily="18" charset="0"/>
                <a:ea typeface="Times New Roman" panose="02020603050405020304" pitchFamily="18" charset="0"/>
              </a:rPr>
              <a:t>nhưng</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được</a:t>
            </a:r>
            <a:r>
              <a:rPr lang="en-US" sz="4000" dirty="0" smtClean="0">
                <a:latin typeface="Times New Roman" panose="02020603050405020304" pitchFamily="18" charset="0"/>
                <a:ea typeface="Times New Roman" panose="02020603050405020304" pitchFamily="18" charset="0"/>
              </a:rPr>
              <a:t> cha </a:t>
            </a:r>
            <a:r>
              <a:rPr lang="en-US" sz="4000" dirty="0" err="1" smtClean="0">
                <a:latin typeface="Times New Roman" panose="02020603050405020304" pitchFamily="18" charset="0"/>
                <a:ea typeface="Times New Roman" panose="02020603050405020304" pitchFamily="18" charset="0"/>
              </a:rPr>
              <a:t>cưng</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chiều</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quá</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mức</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cậu</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bé</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sinh</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hư</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không</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chịu</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học</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hành</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bỏ</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bê</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sách</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vở</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chỉ</a:t>
            </a:r>
            <a:r>
              <a:rPr lang="en-US" sz="4000" dirty="0" smtClean="0">
                <a:latin typeface="Times New Roman" panose="02020603050405020304" pitchFamily="18" charset="0"/>
                <a:ea typeface="Times New Roman" panose="02020603050405020304" pitchFamily="18" charset="0"/>
              </a:rPr>
              <a:t> ham </a:t>
            </a:r>
            <a:r>
              <a:rPr lang="en-US" sz="4000" dirty="0" err="1" smtClean="0">
                <a:latin typeface="Times New Roman" panose="02020603050405020304" pitchFamily="18" charset="0"/>
                <a:ea typeface="Times New Roman" panose="02020603050405020304" pitchFamily="18" charset="0"/>
              </a:rPr>
              <a:t>chơi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bời</a:t>
            </a:r>
            <a:r>
              <a:rPr lang="en-US" sz="4000" dirty="0" smtClean="0">
                <a:latin typeface="Times New Roman" panose="02020603050405020304" pitchFamily="18" charset="0"/>
                <a:ea typeface="Times New Roman" panose="02020603050405020304" pitchFamily="18" charset="0"/>
              </a:rPr>
              <a:t> lieu </a:t>
            </a:r>
            <a:r>
              <a:rPr lang="en-US" sz="4000" dirty="0" err="1" smtClean="0">
                <a:latin typeface="Times New Roman" panose="02020603050405020304" pitchFamily="18" charset="0"/>
                <a:ea typeface="Times New Roman" panose="02020603050405020304" pitchFamily="18" charset="0"/>
              </a:rPr>
              <a:t>lỏng</a:t>
            </a:r>
            <a:r>
              <a:rPr lang="en-US" sz="4000" dirty="0" smtClean="0">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
        <p:nvSpPr>
          <p:cNvPr id="7" name="TextBox 6"/>
          <p:cNvSpPr txBox="1"/>
          <p:nvPr/>
        </p:nvSpPr>
        <p:spPr>
          <a:xfrm>
            <a:off x="1981200" y="1257300"/>
            <a:ext cx="4191000" cy="1371600"/>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723900"/>
            <a:ext cx="8153400" cy="8915400"/>
          </a:xfrm>
          <a:prstGeom prst="rect">
            <a:avLst/>
          </a:prstGeom>
        </p:spPr>
      </p:pic>
    </p:spTree>
    <p:extLst>
      <p:ext uri="{BB962C8B-B14F-4D97-AF65-F5344CB8AC3E}">
        <p14:creationId xmlns:p14="http://schemas.microsoft.com/office/powerpoint/2010/main" val="620202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p:nvPr/>
        </p:nvSpPr>
        <p:spPr>
          <a:xfrm>
            <a:off x="228600" y="190500"/>
            <a:ext cx="18059400" cy="99060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6" name="TextBox 5"/>
          <p:cNvSpPr txBox="1"/>
          <p:nvPr/>
        </p:nvSpPr>
        <p:spPr>
          <a:xfrm>
            <a:off x="9525000" y="1333500"/>
            <a:ext cx="7543800" cy="8217634"/>
          </a:xfrm>
          <a:prstGeom prst="rect">
            <a:avLst/>
          </a:prstGeom>
          <a:noFill/>
        </p:spPr>
        <p:txBody>
          <a:bodyPr wrap="square" rtlCol="0">
            <a:spAutoFit/>
          </a:bodyPr>
          <a:lstStyle/>
          <a:p>
            <a:pPr algn="just"/>
            <a:r>
              <a:rPr lang="en-US" sz="8800" dirty="0" err="1" smtClean="0"/>
              <a:t>Thời</a:t>
            </a:r>
            <a:r>
              <a:rPr lang="vi-VN" dirty="0" smtClean="0"/>
              <a:t> </a:t>
            </a:r>
            <a:r>
              <a:rPr lang="vi-VN" sz="4000" dirty="0" smtClean="0"/>
              <a:t>.</a:t>
            </a:r>
            <a:r>
              <a:rPr lang="en-US" sz="4000" dirty="0" err="1" smtClean="0"/>
              <a:t>gian</a:t>
            </a:r>
            <a:r>
              <a:rPr lang="en-US" sz="4000" dirty="0" smtClean="0"/>
              <a:t> </a:t>
            </a:r>
            <a:r>
              <a:rPr lang="en-US" sz="4000" dirty="0" err="1" smtClean="0"/>
              <a:t>cứ</a:t>
            </a:r>
            <a:r>
              <a:rPr lang="en-US" sz="4000" dirty="0" smtClean="0"/>
              <a:t> </a:t>
            </a:r>
            <a:r>
              <a:rPr lang="en-US" sz="4000" dirty="0" err="1" smtClean="0"/>
              <a:t>thế</a:t>
            </a:r>
            <a:r>
              <a:rPr lang="en-US" sz="4000" dirty="0" smtClean="0"/>
              <a:t> </a:t>
            </a:r>
            <a:r>
              <a:rPr lang="en-US" sz="4000" dirty="0" err="1" smtClean="0"/>
              <a:t>trôi</a:t>
            </a:r>
            <a:r>
              <a:rPr lang="en-US" sz="4000" dirty="0" smtClean="0"/>
              <a:t> </a:t>
            </a:r>
            <a:r>
              <a:rPr lang="en-US" sz="4000" dirty="0" err="1" smtClean="0"/>
              <a:t>đi</a:t>
            </a:r>
            <a:r>
              <a:rPr lang="en-US" sz="4000" dirty="0" smtClean="0"/>
              <a:t> </a:t>
            </a:r>
            <a:r>
              <a:rPr lang="en-US" sz="4000" dirty="0" err="1" smtClean="0"/>
              <a:t>thấy</a:t>
            </a:r>
            <a:r>
              <a:rPr lang="en-US" sz="4000" dirty="0" smtClean="0"/>
              <a:t> con </a:t>
            </a:r>
            <a:r>
              <a:rPr lang="en-US" sz="4000" dirty="0" err="1" smtClean="0"/>
              <a:t>trai</a:t>
            </a:r>
            <a:r>
              <a:rPr lang="en-US" sz="4000" dirty="0" smtClean="0"/>
              <a:t> </a:t>
            </a:r>
            <a:r>
              <a:rPr lang="en-US" sz="4000" dirty="0" err="1" smtClean="0"/>
              <a:t>đã</a:t>
            </a:r>
            <a:r>
              <a:rPr lang="en-US" sz="4000" dirty="0" smtClean="0"/>
              <a:t> </a:t>
            </a:r>
            <a:r>
              <a:rPr lang="en-US" sz="4000" dirty="0" err="1" smtClean="0"/>
              <a:t>lớn</a:t>
            </a:r>
            <a:r>
              <a:rPr lang="en-US" sz="4000" dirty="0" smtClean="0"/>
              <a:t> </a:t>
            </a:r>
            <a:r>
              <a:rPr lang="en-US" sz="4000" dirty="0" err="1" smtClean="0"/>
              <a:t>mà</a:t>
            </a:r>
            <a:r>
              <a:rPr lang="en-US" sz="4000" dirty="0" smtClean="0"/>
              <a:t> </a:t>
            </a:r>
            <a:r>
              <a:rPr lang="en-US" sz="4000" dirty="0" err="1" smtClean="0"/>
              <a:t>vẫn</a:t>
            </a:r>
            <a:r>
              <a:rPr lang="en-US" sz="4000" dirty="0" smtClean="0"/>
              <a:t> </a:t>
            </a:r>
            <a:r>
              <a:rPr lang="en-US" sz="4000" dirty="0" err="1" smtClean="0"/>
              <a:t>không</a:t>
            </a:r>
            <a:r>
              <a:rPr lang="en-US" sz="4000" dirty="0" smtClean="0"/>
              <a:t> </a:t>
            </a:r>
            <a:r>
              <a:rPr lang="en-US" sz="4000" dirty="0" err="1" smtClean="0"/>
              <a:t>chịu</a:t>
            </a:r>
            <a:r>
              <a:rPr lang="en-US" sz="4000" dirty="0" smtClean="0"/>
              <a:t> </a:t>
            </a:r>
            <a:r>
              <a:rPr lang="en-US" sz="4000" dirty="0" err="1" smtClean="0"/>
              <a:t>làm</a:t>
            </a:r>
            <a:r>
              <a:rPr lang="en-US" sz="4000" dirty="0" smtClean="0"/>
              <a:t> </a:t>
            </a:r>
            <a:r>
              <a:rPr lang="en-US" sz="4000" dirty="0" err="1" smtClean="0"/>
              <a:t>ăn</a:t>
            </a:r>
            <a:r>
              <a:rPr lang="en-US" sz="4000" dirty="0" smtClean="0"/>
              <a:t>, </a:t>
            </a:r>
            <a:r>
              <a:rPr lang="en-US" sz="4000" dirty="0" err="1" smtClean="0"/>
              <a:t>suốt</a:t>
            </a:r>
            <a:r>
              <a:rPr lang="en-US" sz="4000" dirty="0" smtClean="0"/>
              <a:t> </a:t>
            </a:r>
            <a:r>
              <a:rPr lang="en-US" sz="4000" dirty="0" err="1" smtClean="0"/>
              <a:t>ngày</a:t>
            </a:r>
            <a:r>
              <a:rPr lang="en-US" sz="4000" dirty="0" smtClean="0"/>
              <a:t> </a:t>
            </a:r>
            <a:r>
              <a:rPr lang="en-US" sz="4000" dirty="0" err="1" smtClean="0"/>
              <a:t>chỉ</a:t>
            </a:r>
            <a:r>
              <a:rPr lang="en-US" sz="4000" dirty="0" smtClean="0"/>
              <a:t> </a:t>
            </a:r>
            <a:r>
              <a:rPr lang="en-US" sz="4000" dirty="0" err="1" smtClean="0"/>
              <a:t>đam</a:t>
            </a:r>
            <a:r>
              <a:rPr lang="en-US" sz="4000" dirty="0" smtClean="0"/>
              <a:t> </a:t>
            </a:r>
            <a:r>
              <a:rPr lang="en-US" sz="4000" dirty="0" err="1" smtClean="0"/>
              <a:t>mê</a:t>
            </a:r>
            <a:r>
              <a:rPr lang="en-US" sz="4000" dirty="0" smtClean="0"/>
              <a:t> </a:t>
            </a:r>
            <a:r>
              <a:rPr lang="en-US" sz="4000" dirty="0" err="1" smtClean="0"/>
              <a:t>rượu</a:t>
            </a:r>
            <a:r>
              <a:rPr lang="en-US" sz="4000" dirty="0" smtClean="0"/>
              <a:t> </a:t>
            </a:r>
            <a:r>
              <a:rPr lang="en-US" sz="4000" dirty="0" err="1" smtClean="0"/>
              <a:t>chè</a:t>
            </a:r>
            <a:r>
              <a:rPr lang="en-US" sz="4000" dirty="0" smtClean="0"/>
              <a:t> </a:t>
            </a:r>
            <a:r>
              <a:rPr lang="en-US" sz="4000" dirty="0" err="1" smtClean="0"/>
              <a:t>cờ</a:t>
            </a:r>
            <a:r>
              <a:rPr lang="en-US" sz="4000" dirty="0" smtClean="0"/>
              <a:t> </a:t>
            </a:r>
            <a:r>
              <a:rPr lang="en-US" sz="4000" dirty="0" err="1" smtClean="0"/>
              <a:t>bạc</a:t>
            </a:r>
            <a:r>
              <a:rPr lang="en-US" sz="4000" dirty="0" smtClean="0"/>
              <a:t> </a:t>
            </a:r>
            <a:r>
              <a:rPr lang="en-US" sz="4000" dirty="0" err="1" smtClean="0"/>
              <a:t>người</a:t>
            </a:r>
            <a:r>
              <a:rPr lang="en-US" sz="4000" dirty="0" smtClean="0"/>
              <a:t> cha </a:t>
            </a:r>
            <a:r>
              <a:rPr lang="en-US" sz="4000" dirty="0" err="1" smtClean="0"/>
              <a:t>buồn</a:t>
            </a:r>
            <a:r>
              <a:rPr lang="en-US" sz="4000" dirty="0" smtClean="0"/>
              <a:t> </a:t>
            </a:r>
            <a:r>
              <a:rPr lang="en-US" sz="4000" dirty="0" err="1" smtClean="0"/>
              <a:t>lắm</a:t>
            </a:r>
            <a:r>
              <a:rPr lang="en-US" sz="4000" dirty="0" smtClean="0"/>
              <a:t> </a:t>
            </a:r>
            <a:r>
              <a:rPr lang="en-US" sz="4000" dirty="0" err="1" smtClean="0"/>
              <a:t>bà</a:t>
            </a:r>
            <a:r>
              <a:rPr lang="en-US" sz="4000" dirty="0" smtClean="0"/>
              <a:t> con </a:t>
            </a:r>
            <a:r>
              <a:rPr lang="en-US" sz="4000" dirty="0" err="1" smtClean="0"/>
              <a:t>sớm</a:t>
            </a:r>
            <a:r>
              <a:rPr lang="en-US" sz="4000" dirty="0" smtClean="0"/>
              <a:t> </a:t>
            </a:r>
            <a:r>
              <a:rPr lang="en-US" sz="4000" dirty="0" err="1" smtClean="0"/>
              <a:t>giềng</a:t>
            </a:r>
            <a:r>
              <a:rPr lang="en-US" sz="4000" dirty="0" smtClean="0"/>
              <a:t> </a:t>
            </a:r>
            <a:r>
              <a:rPr lang="en-US" sz="4000" dirty="0" err="1" smtClean="0"/>
              <a:t>khuyên</a:t>
            </a:r>
            <a:r>
              <a:rPr lang="en-US" sz="4000" dirty="0" smtClean="0"/>
              <a:t> </a:t>
            </a:r>
            <a:r>
              <a:rPr lang="en-US" sz="4000" dirty="0" err="1" smtClean="0"/>
              <a:t>ông</a:t>
            </a:r>
            <a:r>
              <a:rPr lang="en-US" sz="4000" dirty="0" smtClean="0"/>
              <a:t> </a:t>
            </a:r>
            <a:r>
              <a:rPr lang="en-US" sz="4000" dirty="0" err="1" smtClean="0"/>
              <a:t>nên</a:t>
            </a:r>
            <a:r>
              <a:rPr lang="en-US" sz="4000" dirty="0" smtClean="0"/>
              <a:t> </a:t>
            </a:r>
            <a:r>
              <a:rPr lang="en-US" sz="4000" dirty="0" err="1" smtClean="0"/>
              <a:t>cưới</a:t>
            </a:r>
            <a:r>
              <a:rPr lang="en-US" sz="4000" dirty="0" smtClean="0"/>
              <a:t> </a:t>
            </a:r>
            <a:r>
              <a:rPr lang="en-US" sz="4000" dirty="0" err="1" smtClean="0"/>
              <a:t>cho</a:t>
            </a:r>
            <a:r>
              <a:rPr lang="en-US" sz="4000" dirty="0" smtClean="0"/>
              <a:t> </a:t>
            </a:r>
            <a:r>
              <a:rPr lang="en-US" sz="4000" dirty="0" err="1" smtClean="0"/>
              <a:t>anh</a:t>
            </a:r>
            <a:r>
              <a:rPr lang="en-US" sz="4000" dirty="0" smtClean="0"/>
              <a:t> </a:t>
            </a:r>
            <a:r>
              <a:rPr lang="en-US" sz="4000" dirty="0" err="1" smtClean="0"/>
              <a:t>một</a:t>
            </a:r>
            <a:r>
              <a:rPr lang="en-US" sz="4000" dirty="0" smtClean="0"/>
              <a:t> </a:t>
            </a:r>
            <a:r>
              <a:rPr lang="en-US" sz="4000" dirty="0" err="1" smtClean="0"/>
              <a:t>cô</a:t>
            </a:r>
            <a:r>
              <a:rPr lang="en-US" sz="4000" dirty="0" smtClean="0"/>
              <a:t> </a:t>
            </a:r>
            <a:r>
              <a:rPr lang="en-US" sz="4000" dirty="0" err="1" smtClean="0"/>
              <a:t>gái</a:t>
            </a:r>
            <a:r>
              <a:rPr lang="en-US" sz="4000" dirty="0" smtClean="0"/>
              <a:t> </a:t>
            </a:r>
            <a:r>
              <a:rPr lang="en-US" sz="4000" dirty="0" err="1" smtClean="0"/>
              <a:t>khôn</a:t>
            </a:r>
            <a:r>
              <a:rPr lang="en-US" sz="4000" dirty="0" smtClean="0"/>
              <a:t> </a:t>
            </a:r>
            <a:r>
              <a:rPr lang="en-US" sz="4000" dirty="0" err="1" smtClean="0"/>
              <a:t>ngoan</a:t>
            </a:r>
            <a:r>
              <a:rPr lang="en-US" sz="4000" dirty="0" smtClean="0"/>
              <a:t>, </a:t>
            </a:r>
            <a:r>
              <a:rPr lang="en-US" sz="4000" dirty="0" err="1" smtClean="0"/>
              <a:t>có</a:t>
            </a:r>
            <a:r>
              <a:rPr lang="en-US" sz="4000" dirty="0" smtClean="0"/>
              <a:t> </a:t>
            </a:r>
            <a:r>
              <a:rPr lang="en-US" sz="4000" dirty="0" err="1" smtClean="0"/>
              <a:t>vợ</a:t>
            </a:r>
            <a:r>
              <a:rPr lang="en-US" sz="4000" dirty="0" smtClean="0"/>
              <a:t> may </a:t>
            </a:r>
            <a:r>
              <a:rPr lang="en-US" sz="4000" dirty="0" err="1" smtClean="0"/>
              <a:t>raanh</a:t>
            </a:r>
            <a:r>
              <a:rPr lang="en-US" sz="4000" dirty="0" smtClean="0"/>
              <a:t> </a:t>
            </a:r>
            <a:r>
              <a:rPr lang="en-US" sz="4000" dirty="0" err="1" smtClean="0"/>
              <a:t>còn</a:t>
            </a:r>
            <a:r>
              <a:rPr lang="en-US" sz="4000" dirty="0" smtClean="0"/>
              <a:t> </a:t>
            </a:r>
            <a:r>
              <a:rPr lang="en-US" sz="4000" dirty="0" err="1" smtClean="0"/>
              <a:t>tu</a:t>
            </a:r>
            <a:r>
              <a:rPr lang="en-US" sz="4000" dirty="0" smtClean="0"/>
              <a:t> </a:t>
            </a:r>
            <a:r>
              <a:rPr lang="en-US" sz="4000" dirty="0" err="1" smtClean="0"/>
              <a:t>tính</a:t>
            </a:r>
            <a:r>
              <a:rPr lang="en-US" sz="4000" dirty="0" smtClean="0"/>
              <a:t> </a:t>
            </a:r>
            <a:r>
              <a:rPr lang="en-US" sz="4000" dirty="0" err="1" smtClean="0"/>
              <a:t>làm</a:t>
            </a:r>
            <a:r>
              <a:rPr lang="en-US" sz="4000" dirty="0" smtClean="0"/>
              <a:t> </a:t>
            </a:r>
            <a:r>
              <a:rPr lang="en-US" sz="4000" dirty="0" err="1" smtClean="0"/>
              <a:t>ăn</a:t>
            </a:r>
            <a:r>
              <a:rPr lang="en-US" sz="4000" dirty="0" smtClean="0"/>
              <a:t>, </a:t>
            </a:r>
            <a:r>
              <a:rPr lang="en-US" sz="4000" dirty="0" err="1" smtClean="0"/>
              <a:t>giữ</a:t>
            </a:r>
            <a:r>
              <a:rPr lang="en-US" sz="4000" dirty="0" smtClean="0"/>
              <a:t> </a:t>
            </a:r>
            <a:r>
              <a:rPr lang="en-US" sz="4000" dirty="0" err="1" smtClean="0"/>
              <a:t>gìn</a:t>
            </a:r>
            <a:r>
              <a:rPr lang="en-US" sz="4000" dirty="0" smtClean="0"/>
              <a:t> </a:t>
            </a:r>
            <a:r>
              <a:rPr lang="en-US" sz="4000" dirty="0" err="1" smtClean="0"/>
              <a:t>được</a:t>
            </a:r>
            <a:r>
              <a:rPr lang="en-US" sz="4000" dirty="0" smtClean="0"/>
              <a:t> </a:t>
            </a:r>
            <a:r>
              <a:rPr lang="en-US" sz="4000" dirty="0" err="1" smtClean="0"/>
              <a:t>cơ</a:t>
            </a:r>
            <a:r>
              <a:rPr lang="en-US" sz="4000" dirty="0" smtClean="0"/>
              <a:t> </a:t>
            </a:r>
            <a:r>
              <a:rPr lang="en-US" sz="4000" dirty="0" err="1" smtClean="0"/>
              <a:t>nghiệp</a:t>
            </a:r>
            <a:r>
              <a:rPr lang="en-US" sz="4000" dirty="0" smtClean="0"/>
              <a:t> </a:t>
            </a:r>
            <a:r>
              <a:rPr lang="en-US" sz="4000" dirty="0" err="1" smtClean="0"/>
              <a:t>của</a:t>
            </a:r>
            <a:r>
              <a:rPr lang="en-US" sz="4000" dirty="0" smtClean="0"/>
              <a:t> cha </a:t>
            </a:r>
            <a:r>
              <a:rPr lang="en-US" sz="4000" dirty="0" err="1" smtClean="0"/>
              <a:t>mẹ</a:t>
            </a:r>
            <a:r>
              <a:rPr lang="en-US" sz="4000" dirty="0" smtClean="0"/>
              <a:t> </a:t>
            </a:r>
            <a:r>
              <a:rPr lang="en-US" sz="4000" dirty="0" err="1" smtClean="0"/>
              <a:t>người</a:t>
            </a:r>
            <a:r>
              <a:rPr lang="en-US" sz="4000" dirty="0" smtClean="0"/>
              <a:t> cha </a:t>
            </a:r>
            <a:r>
              <a:rPr lang="en-US" sz="4000" dirty="0" err="1" smtClean="0"/>
              <a:t>cho</a:t>
            </a:r>
            <a:r>
              <a:rPr lang="en-US" sz="4000" dirty="0" smtClean="0"/>
              <a:t> </a:t>
            </a:r>
            <a:r>
              <a:rPr lang="en-US" sz="4000" dirty="0" err="1" smtClean="0"/>
              <a:t>phải</a:t>
            </a:r>
            <a:r>
              <a:rPr lang="en-US" sz="4000" dirty="0" smtClean="0"/>
              <a:t> </a:t>
            </a:r>
            <a:r>
              <a:rPr lang="en-US" sz="4000" dirty="0" err="1" smtClean="0"/>
              <a:t>liền</a:t>
            </a:r>
            <a:r>
              <a:rPr lang="en-US" sz="4000" dirty="0" smtClean="0"/>
              <a:t> </a:t>
            </a:r>
            <a:r>
              <a:rPr lang="en-US" sz="4000" dirty="0" err="1" smtClean="0"/>
              <a:t>cất</a:t>
            </a:r>
            <a:r>
              <a:rPr lang="en-US" sz="4000" dirty="0" smtClean="0"/>
              <a:t> </a:t>
            </a:r>
            <a:r>
              <a:rPr lang="en-US" sz="4000" dirty="0" err="1" smtClean="0"/>
              <a:t>công</a:t>
            </a:r>
            <a:r>
              <a:rPr lang="en-US" sz="4000" dirty="0" smtClean="0"/>
              <a:t> </a:t>
            </a:r>
            <a:r>
              <a:rPr lang="en-US" sz="4000" dirty="0" err="1" smtClean="0"/>
              <a:t>đi</a:t>
            </a:r>
            <a:r>
              <a:rPr lang="en-US" sz="4000" dirty="0" smtClean="0"/>
              <a:t> </a:t>
            </a:r>
            <a:r>
              <a:rPr lang="en-US" sz="4000" dirty="0" err="1" smtClean="0"/>
              <a:t>tìm</a:t>
            </a:r>
            <a:r>
              <a:rPr lang="en-US" sz="4000" dirty="0" smtClean="0"/>
              <a:t> </a:t>
            </a:r>
            <a:r>
              <a:rPr lang="en-US" sz="4000" dirty="0" err="1" smtClean="0"/>
              <a:t>kiếm</a:t>
            </a:r>
            <a:r>
              <a:rPr lang="en-US" sz="4000" dirty="0" smtClean="0"/>
              <a:t> </a:t>
            </a:r>
            <a:r>
              <a:rPr lang="en-US" sz="4000" dirty="0" err="1" smtClean="0"/>
              <a:t>nàng</a:t>
            </a:r>
            <a:r>
              <a:rPr lang="en-US" sz="4000" dirty="0" smtClean="0"/>
              <a:t> </a:t>
            </a:r>
            <a:r>
              <a:rPr lang="en-US" sz="4000" dirty="0" err="1" smtClean="0"/>
              <a:t>dâu</a:t>
            </a:r>
            <a:r>
              <a:rPr lang="en-US" sz="4000" dirty="0" smtClean="0"/>
              <a:t>. </a:t>
            </a:r>
            <a:r>
              <a:rPr lang="en-US" sz="4000" dirty="0" err="1" smtClean="0"/>
              <a:t>Ông</a:t>
            </a:r>
            <a:r>
              <a:rPr lang="en-US" sz="4000" dirty="0" smtClean="0"/>
              <a:t> </a:t>
            </a:r>
            <a:r>
              <a:rPr lang="en-US" sz="4000" dirty="0" err="1" smtClean="0"/>
              <a:t>thường</a:t>
            </a:r>
            <a:r>
              <a:rPr lang="en-US" sz="4000" dirty="0" smtClean="0"/>
              <a:t> </a:t>
            </a:r>
            <a:r>
              <a:rPr lang="en-US" sz="4000" dirty="0" err="1" smtClean="0"/>
              <a:t>đóng</a:t>
            </a:r>
            <a:r>
              <a:rPr lang="en-US" sz="4000" dirty="0" smtClean="0"/>
              <a:t> </a:t>
            </a:r>
            <a:r>
              <a:rPr lang="en-US" sz="4000" dirty="0" err="1" smtClean="0"/>
              <a:t>giả</a:t>
            </a:r>
            <a:r>
              <a:rPr lang="en-US" sz="4000" dirty="0" smtClean="0"/>
              <a:t> </a:t>
            </a:r>
            <a:r>
              <a:rPr lang="en-US" sz="4000" dirty="0" err="1" smtClean="0"/>
              <a:t>một</a:t>
            </a:r>
            <a:r>
              <a:rPr lang="en-US" sz="4000" dirty="0" smtClean="0"/>
              <a:t> </a:t>
            </a:r>
            <a:r>
              <a:rPr lang="en-US" sz="4000" dirty="0" err="1" smtClean="0"/>
              <a:t>ông</a:t>
            </a:r>
            <a:r>
              <a:rPr lang="en-US" sz="4000" dirty="0" smtClean="0"/>
              <a:t> </a:t>
            </a:r>
            <a:r>
              <a:rPr lang="en-US" sz="4000" dirty="0" err="1" smtClean="0"/>
              <a:t>già</a:t>
            </a:r>
            <a:r>
              <a:rPr lang="en-US" sz="4000" dirty="0" smtClean="0"/>
              <a:t> </a:t>
            </a:r>
            <a:r>
              <a:rPr lang="en-US" sz="4000" dirty="0" err="1" smtClean="0"/>
              <a:t>nghèo</a:t>
            </a:r>
            <a:r>
              <a:rPr lang="en-US" sz="4000" dirty="0" smtClean="0"/>
              <a:t> </a:t>
            </a:r>
            <a:r>
              <a:rPr lang="en-US" sz="4000" dirty="0" err="1" smtClean="0"/>
              <a:t>khổ</a:t>
            </a:r>
            <a:r>
              <a:rPr lang="en-US" sz="4000" dirty="0" smtClean="0"/>
              <a:t> </a:t>
            </a:r>
            <a:r>
              <a:rPr lang="en-US" sz="4000" dirty="0" err="1" smtClean="0"/>
              <a:t>để</a:t>
            </a:r>
            <a:r>
              <a:rPr lang="en-US" sz="4000" dirty="0" smtClean="0"/>
              <a:t> </a:t>
            </a:r>
            <a:r>
              <a:rPr lang="en-US" sz="4000" dirty="0" err="1" smtClean="0"/>
              <a:t>thử</a:t>
            </a:r>
            <a:r>
              <a:rPr lang="en-US" sz="4000" dirty="0" smtClean="0"/>
              <a:t> long </a:t>
            </a:r>
            <a:r>
              <a:rPr lang="en-US" sz="4000" dirty="0" err="1" smtClean="0"/>
              <a:t>các</a:t>
            </a:r>
            <a:r>
              <a:rPr lang="en-US" sz="4000" dirty="0" smtClean="0"/>
              <a:t> </a:t>
            </a:r>
            <a:r>
              <a:rPr lang="en-US" sz="4000" dirty="0" err="1" smtClean="0"/>
              <a:t>cô</a:t>
            </a:r>
            <a:r>
              <a:rPr lang="en-US" sz="4000" dirty="0" smtClean="0"/>
              <a:t> </a:t>
            </a:r>
            <a:r>
              <a:rPr lang="en-US" sz="4000" dirty="0" err="1" smtClean="0"/>
              <a:t>gái</a:t>
            </a:r>
            <a:r>
              <a:rPr lang="en-US" sz="4000" dirty="0" smtClean="0"/>
              <a:t> </a:t>
            </a:r>
            <a:endParaRPr lang="en-US" sz="4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086" y="342900"/>
            <a:ext cx="8055429" cy="9235114"/>
          </a:xfrm>
          <a:prstGeom prst="rect">
            <a:avLst/>
          </a:prstGeom>
        </p:spPr>
      </p:pic>
    </p:spTree>
    <p:extLst>
      <p:ext uri="{BB962C8B-B14F-4D97-AF65-F5344CB8AC3E}">
        <p14:creationId xmlns:p14="http://schemas.microsoft.com/office/powerpoint/2010/main" val="332513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228600" y="342900"/>
            <a:ext cx="18059400" cy="99441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5" name="TextBox 4"/>
          <p:cNvSpPr txBox="1"/>
          <p:nvPr/>
        </p:nvSpPr>
        <p:spPr>
          <a:xfrm>
            <a:off x="9525000" y="1562100"/>
            <a:ext cx="9448800" cy="7602081"/>
          </a:xfrm>
          <a:prstGeom prst="rect">
            <a:avLst/>
          </a:prstGeom>
          <a:noFill/>
        </p:spPr>
        <p:txBody>
          <a:bodyPr wrap="square" rtlCol="0">
            <a:spAutoFit/>
          </a:bodyPr>
          <a:lstStyle/>
          <a:p>
            <a:pPr marL="210820" marR="1953895" algn="just">
              <a:spcAft>
                <a:spcPts val="0"/>
              </a:spcAft>
            </a:pPr>
            <a:r>
              <a:rPr lang="en-US" sz="8800" dirty="0" err="1" smtClean="0">
                <a:latin typeface="Times New Roman" panose="02020603050405020304" pitchFamily="18" charset="0"/>
                <a:ea typeface="Times New Roman" panose="02020603050405020304" pitchFamily="18" charset="0"/>
              </a:rPr>
              <a:t>Ông</a:t>
            </a:r>
            <a:r>
              <a:rPr lang="vi-VN"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đi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mặt</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dà</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ghé</a:t>
            </a:r>
            <a:r>
              <a:rPr lang="en-US" sz="4000" dirty="0" smtClean="0">
                <a:latin typeface="Times New Roman" panose="02020603050405020304" pitchFamily="18" charset="0"/>
                <a:ea typeface="Times New Roman" panose="02020603050405020304" pitchFamily="18" charset="0"/>
              </a:rPr>
              <a:t> qua </a:t>
            </a:r>
            <a:r>
              <a:rPr lang="en-US" sz="4000" dirty="0" err="1" smtClean="0">
                <a:latin typeface="Times New Roman" panose="02020603050405020304" pitchFamily="18" charset="0"/>
                <a:ea typeface="Times New Roman" panose="02020603050405020304" pitchFamily="18" charset="0"/>
              </a:rPr>
              <a:t>nhiều</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nơi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mà</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chưa</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tìm</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được</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ai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vừa</a:t>
            </a:r>
            <a:r>
              <a:rPr lang="en-US" sz="4000" dirty="0" smtClean="0">
                <a:latin typeface="Times New Roman" panose="02020603050405020304" pitchFamily="18" charset="0"/>
                <a:ea typeface="Times New Roman" panose="02020603050405020304" pitchFamily="18" charset="0"/>
              </a:rPr>
              <a:t> ý</a:t>
            </a:r>
            <a:r>
              <a:rPr lang="vi-VN" sz="4000" spc="-20" dirty="0" smtClean="0">
                <a:latin typeface="Times New Roman" panose="02020603050405020304" pitchFamily="18" charset="0"/>
                <a:ea typeface="Times New Roman" panose="02020603050405020304" pitchFamily="18" charset="0"/>
              </a:rPr>
              <a:t>.</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Một</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hôm</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ông</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gặp</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một</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cô</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gái</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đang</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hái</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táo</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ven</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đường</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vừa</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nhìn</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thấy</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ông</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cô</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gái</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đã</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chọn</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những</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quả</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táo</a:t>
            </a:r>
            <a:r>
              <a:rPr lang="en-US" sz="4000" spc="-20" dirty="0" smtClean="0">
                <a:latin typeface="Times New Roman" panose="02020603050405020304" pitchFamily="18" charset="0"/>
                <a:ea typeface="Times New Roman" panose="02020603050405020304" pitchFamily="18" charset="0"/>
              </a:rPr>
              <a:t> chin </a:t>
            </a:r>
            <a:r>
              <a:rPr lang="en-US" sz="4000" spc="-20" dirty="0" err="1" smtClean="0">
                <a:latin typeface="Times New Roman" panose="02020603050405020304" pitchFamily="18" charset="0"/>
                <a:ea typeface="Times New Roman" panose="02020603050405020304" pitchFamily="18" charset="0"/>
              </a:rPr>
              <a:t>ngon</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để</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mời</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ông</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ăn</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cho</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đỡ</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khát</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nước</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Ông</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cụ</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cô</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gái</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có</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gương</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mặt</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hiền</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hậu</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lại</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tốt</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bụng</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thì</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nghỉ</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thằm</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cô</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gái</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này</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được</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người</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được</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nết</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mai</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sau</a:t>
            </a:r>
            <a:r>
              <a:rPr lang="en-US" sz="4000" spc="-20" dirty="0" smtClean="0">
                <a:latin typeface="Times New Roman" panose="02020603050405020304" pitchFamily="18" charset="0"/>
                <a:ea typeface="Times New Roman" panose="02020603050405020304" pitchFamily="18" charset="0"/>
              </a:rPr>
              <a:t> cha con ta </a:t>
            </a:r>
            <a:r>
              <a:rPr lang="en-US" sz="4000" spc="-20" dirty="0" err="1" smtClean="0">
                <a:latin typeface="Times New Roman" panose="02020603050405020304" pitchFamily="18" charset="0"/>
                <a:ea typeface="Times New Roman" panose="02020603050405020304" pitchFamily="18" charset="0"/>
              </a:rPr>
              <a:t>có</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thể</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cây</a:t>
            </a:r>
            <a:r>
              <a:rPr lang="en-US" sz="4000" spc="-20" dirty="0" smtClean="0">
                <a:latin typeface="Times New Roman" panose="02020603050405020304" pitchFamily="18" charset="0"/>
                <a:ea typeface="Times New Roman" panose="02020603050405020304" pitchFamily="18" charset="0"/>
              </a:rPr>
              <a:t> </a:t>
            </a:r>
            <a:r>
              <a:rPr lang="en-US" sz="4000" spc="-20" dirty="0" err="1" smtClean="0">
                <a:latin typeface="Times New Roman" panose="02020603050405020304" pitchFamily="18" charset="0"/>
                <a:ea typeface="Times New Roman" panose="02020603050405020304" pitchFamily="18" charset="0"/>
              </a:rPr>
              <a:t>nhỏ</a:t>
            </a:r>
            <a:endParaRPr lang="en-US" sz="40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571500"/>
            <a:ext cx="7848600" cy="9372600"/>
          </a:xfrm>
          <a:prstGeom prst="rect">
            <a:avLst/>
          </a:prstGeom>
        </p:spPr>
      </p:pic>
    </p:spTree>
    <p:extLst>
      <p:ext uri="{BB962C8B-B14F-4D97-AF65-F5344CB8AC3E}">
        <p14:creationId xmlns:p14="http://schemas.microsoft.com/office/powerpoint/2010/main" val="3500377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266700"/>
            <a:ext cx="17830800" cy="9829800"/>
          </a:xfrm>
          <a:prstGeom prst="rect">
            <a:avLst/>
          </a:prstGeom>
        </p:spPr>
      </p:pic>
      <p:sp>
        <p:nvSpPr>
          <p:cNvPr id="3" name="TextBox 2"/>
          <p:cNvSpPr txBox="1"/>
          <p:nvPr/>
        </p:nvSpPr>
        <p:spPr>
          <a:xfrm>
            <a:off x="9829800" y="1333500"/>
            <a:ext cx="7239000" cy="707886"/>
          </a:xfrm>
          <a:prstGeom prst="rect">
            <a:avLst/>
          </a:prstGeom>
          <a:noFill/>
        </p:spPr>
        <p:txBody>
          <a:bodyPr wrap="square" rtlCol="0">
            <a:spAutoFit/>
          </a:bodyPr>
          <a:lstStyle/>
          <a:p>
            <a:pPr algn="just"/>
            <a:endParaRPr lang="en-US" sz="4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800100"/>
            <a:ext cx="7772400" cy="8763000"/>
          </a:xfrm>
          <a:prstGeom prst="rect">
            <a:avLst/>
          </a:prstGeom>
        </p:spPr>
      </p:pic>
    </p:spTree>
    <p:extLst>
      <p:ext uri="{BB962C8B-B14F-4D97-AF65-F5344CB8AC3E}">
        <p14:creationId xmlns:p14="http://schemas.microsoft.com/office/powerpoint/2010/main" val="2702907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152400" y="190500"/>
            <a:ext cx="17983200" cy="99060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4" name="TextBox 3"/>
          <p:cNvSpPr txBox="1"/>
          <p:nvPr/>
        </p:nvSpPr>
        <p:spPr>
          <a:xfrm>
            <a:off x="9144000" y="1562100"/>
            <a:ext cx="7620000" cy="6063198"/>
          </a:xfrm>
          <a:prstGeom prst="rect">
            <a:avLst/>
          </a:prstGeom>
          <a:noFill/>
        </p:spPr>
        <p:txBody>
          <a:bodyPr wrap="square" rtlCol="0">
            <a:spAutoFit/>
          </a:bodyPr>
          <a:lstStyle/>
          <a:p>
            <a:pPr algn="just"/>
            <a:r>
              <a:rPr lang="vi-VN" sz="8800" dirty="0" smtClean="0"/>
              <a:t>Người</a:t>
            </a:r>
            <a:r>
              <a:rPr lang="en-US" sz="8800" dirty="0" smtClean="0"/>
              <a:t> </a:t>
            </a:r>
            <a:r>
              <a:rPr lang="vi-VN" sz="4000" dirty="0" smtClean="0"/>
              <a:t>em </a:t>
            </a:r>
            <a:r>
              <a:rPr lang="vi-VN" sz="4000" dirty="0"/>
              <a:t>rất tốt bụng, hay giúp đỡ mọi người, lại chăm làm nên xóm làng rất quý mến. Ngày ngày anh đi cày thuê, cuốc mướn để nuôi thân. Tuy sớm tối vất vả nhưng anh vẫn giành thời gian để chăm bón cho cây khế ngọt</a:t>
            </a:r>
            <a:r>
              <a:rPr lang="vi-VN" sz="6000" dirty="0"/>
              <a:t>.</a:t>
            </a:r>
            <a:endParaRPr lang="en-US" sz="6000" dirty="0"/>
          </a:p>
        </p:txBody>
      </p:sp>
      <p:pic>
        <p:nvPicPr>
          <p:cNvPr id="5" name="Picture 4"/>
          <p:cNvPicPr>
            <a:picLocks noChangeAspect="1"/>
          </p:cNvPicPr>
          <p:nvPr/>
        </p:nvPicPr>
        <p:blipFill>
          <a:blip r:embed="rId3"/>
          <a:stretch>
            <a:fillRect/>
          </a:stretch>
        </p:blipFill>
        <p:spPr>
          <a:xfrm>
            <a:off x="914400" y="419100"/>
            <a:ext cx="7924800" cy="9372600"/>
          </a:xfrm>
          <a:prstGeom prst="rect">
            <a:avLst/>
          </a:prstGeom>
        </p:spPr>
      </p:pic>
    </p:spTree>
    <p:extLst>
      <p:ext uri="{BB962C8B-B14F-4D97-AF65-F5344CB8AC3E}">
        <p14:creationId xmlns:p14="http://schemas.microsoft.com/office/powerpoint/2010/main" val="3853892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90500"/>
            <a:ext cx="18059400" cy="10096500"/>
          </a:xfrm>
          <a:prstGeom prst="rect">
            <a:avLst/>
          </a:prstGeom>
        </p:spPr>
      </p:pic>
      <p:sp>
        <p:nvSpPr>
          <p:cNvPr id="3" name="TextBox 2"/>
          <p:cNvSpPr txBox="1"/>
          <p:nvPr/>
        </p:nvSpPr>
        <p:spPr>
          <a:xfrm>
            <a:off x="9601200" y="1333500"/>
            <a:ext cx="7696200" cy="8217634"/>
          </a:xfrm>
          <a:prstGeom prst="rect">
            <a:avLst/>
          </a:prstGeom>
          <a:noFill/>
        </p:spPr>
        <p:txBody>
          <a:bodyPr wrap="square" rtlCol="0">
            <a:spAutoFit/>
          </a:bodyPr>
          <a:lstStyle/>
          <a:p>
            <a:pPr algn="just"/>
            <a:r>
              <a:rPr lang="vi-VN" sz="8800" dirty="0"/>
              <a:t>Rồi </a:t>
            </a:r>
            <a:r>
              <a:rPr lang="vi-VN" sz="4000" dirty="0"/>
              <a:t>một ngày kia người em cũng lấy vợ. Vợ anh là một cô gái xinh xắn, dịu dàng. Vợ chồng cùng làm ăn và chăm sóc cây khế. Chẳng bao lâu, năm ấy cây khế sai hoa trĩu quả một cách lạ thường, cành</a:t>
            </a:r>
            <a:endParaRPr lang="en-US" sz="4000" dirty="0"/>
          </a:p>
          <a:p>
            <a:pPr algn="just"/>
            <a:r>
              <a:rPr lang="vi-VN" sz="4000" dirty="0"/>
              <a:t>nào cũng chi chít quả vàng, quả xanh.</a:t>
            </a:r>
            <a:endParaRPr lang="en-US" sz="4000" dirty="0"/>
          </a:p>
          <a:p>
            <a:pPr algn="just"/>
            <a:r>
              <a:rPr lang="vi-VN" sz="4000" dirty="0"/>
              <a:t>Vợ chồng trông lên cây khế mà lòng mong thầm đã sắp có tiền đong gạo.</a:t>
            </a:r>
            <a:endParaRPr lang="en-US" sz="4000" dirty="0"/>
          </a:p>
        </p:txBody>
      </p:sp>
      <p:pic>
        <p:nvPicPr>
          <p:cNvPr id="4" name="Image 23"/>
          <p:cNvPicPr/>
          <p:nvPr/>
        </p:nvPicPr>
        <p:blipFill>
          <a:blip r:embed="rId3" cstate="print"/>
          <a:stretch>
            <a:fillRect/>
          </a:stretch>
        </p:blipFill>
        <p:spPr>
          <a:xfrm>
            <a:off x="914400" y="495300"/>
            <a:ext cx="8077200" cy="9448800"/>
          </a:xfrm>
          <a:prstGeom prst="rect">
            <a:avLst/>
          </a:prstGeom>
        </p:spPr>
      </p:pic>
    </p:spTree>
    <p:extLst>
      <p:ext uri="{BB962C8B-B14F-4D97-AF65-F5344CB8AC3E}">
        <p14:creationId xmlns:p14="http://schemas.microsoft.com/office/powerpoint/2010/main" val="2615196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228600" y="190500"/>
            <a:ext cx="17907000" cy="10096500"/>
          </a:xfrm>
          <a:custGeom>
            <a:avLst/>
            <a:gdLst/>
            <a:ahLst/>
            <a:cxnLst/>
            <a:rect l="l" t="t" r="r" b="b"/>
            <a:pathLst>
              <a:path w="4316224" h="3086100">
                <a:moveTo>
                  <a:pt x="0" y="0"/>
                </a:moveTo>
                <a:lnTo>
                  <a:pt x="4316224" y="0"/>
                </a:lnTo>
                <a:lnTo>
                  <a:pt x="4316224" y="3086100"/>
                </a:lnTo>
                <a:lnTo>
                  <a:pt x="0" y="3086100"/>
                </a:lnTo>
                <a:lnTo>
                  <a:pt x="0" y="0"/>
                </a:lnTo>
                <a:close/>
              </a:path>
            </a:pathLst>
          </a:custGeom>
          <a:blipFill>
            <a:blip r:embed="rId2"/>
            <a:stretch>
              <a:fillRect/>
            </a:stretch>
          </a:blipFill>
        </p:spPr>
      </p:sp>
      <p:sp>
        <p:nvSpPr>
          <p:cNvPr id="3" name="TextBox 2"/>
          <p:cNvSpPr txBox="1"/>
          <p:nvPr/>
        </p:nvSpPr>
        <p:spPr>
          <a:xfrm>
            <a:off x="9448800" y="1409700"/>
            <a:ext cx="7772400" cy="8094524"/>
          </a:xfrm>
          <a:prstGeom prst="rect">
            <a:avLst/>
          </a:prstGeom>
          <a:noFill/>
        </p:spPr>
        <p:txBody>
          <a:bodyPr wrap="square" rtlCol="0">
            <a:spAutoFit/>
          </a:bodyPr>
          <a:lstStyle/>
          <a:p>
            <a:pPr algn="just"/>
            <a:r>
              <a:rPr lang="vi-VN" sz="8800" dirty="0"/>
              <a:t>Một</a:t>
            </a:r>
            <a:r>
              <a:rPr lang="vi-VN" dirty="0"/>
              <a:t> </a:t>
            </a:r>
            <a:r>
              <a:rPr lang="vi-VN" sz="3600" dirty="0"/>
              <a:t>hôm, người chồng ra vườn để hái khế ngọt mang ra chợ bán. Bỗng anh nhìn thấy một con chim phượng hoàng đang mổ những quả khế vàng ở trên cây. Anh khẩn khoản nói với chim:</a:t>
            </a:r>
            <a:endParaRPr lang="en-US" sz="3600" dirty="0"/>
          </a:p>
          <a:p>
            <a:pPr lvl="0" algn="just"/>
            <a:r>
              <a:rPr lang="vi-VN" sz="3600" dirty="0"/>
              <a:t>Chim ơi! Gia tài của vợ chồng tôi chỉ có cây khế này thôi, tôi định bán khế lấy tiền đong gạo. Nếu chim ăn hết khế thì vợ chồng tôi sống bằng gì?</a:t>
            </a:r>
            <a:endParaRPr lang="en-US" sz="3600" dirty="0"/>
          </a:p>
          <a:p>
            <a:pPr algn="just"/>
            <a:r>
              <a:rPr lang="vi-VN" sz="3600" dirty="0"/>
              <a:t>Chim quay ra nhìn anh và đáp:</a:t>
            </a:r>
            <a:endParaRPr lang="en-US" sz="3600" dirty="0"/>
          </a:p>
          <a:p>
            <a:pPr lvl="0" algn="just"/>
            <a:r>
              <a:rPr lang="vi-VN" sz="3600" dirty="0"/>
              <a:t>Ăn một quả, trả cục vàng. May túi ba gang, mang đi mà đựng.</a:t>
            </a:r>
            <a:endParaRPr lang="en-US" sz="3600" dirty="0"/>
          </a:p>
        </p:txBody>
      </p:sp>
      <p:pic>
        <p:nvPicPr>
          <p:cNvPr id="4" name="Image 28"/>
          <p:cNvPicPr/>
          <p:nvPr/>
        </p:nvPicPr>
        <p:blipFill>
          <a:blip r:embed="rId3" cstate="print"/>
          <a:stretch>
            <a:fillRect/>
          </a:stretch>
        </p:blipFill>
        <p:spPr>
          <a:xfrm>
            <a:off x="990600" y="495300"/>
            <a:ext cx="7848600" cy="9448800"/>
          </a:xfrm>
          <a:prstGeom prst="rect">
            <a:avLst/>
          </a:prstGeom>
        </p:spPr>
      </p:pic>
    </p:spTree>
    <p:extLst>
      <p:ext uri="{BB962C8B-B14F-4D97-AF65-F5344CB8AC3E}">
        <p14:creationId xmlns:p14="http://schemas.microsoft.com/office/powerpoint/2010/main" val="761889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TotalTime>
  <Words>998</Words>
  <Application>Microsoft Office PowerPoint</Application>
  <PresentationFormat>Custom</PresentationFormat>
  <Paragraphs>52</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User</cp:lastModifiedBy>
  <cp:revision>67</cp:revision>
  <dcterms:created xsi:type="dcterms:W3CDTF">2006-08-16T00:00:00Z</dcterms:created>
  <dcterms:modified xsi:type="dcterms:W3CDTF">2025-07-22T14:59:15Z</dcterms:modified>
  <dc:identifier>DAGtMe1oYWc</dc:identifier>
</cp:coreProperties>
</file>