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4630400" cy="8229600"/>
  <p:notesSz cx="8229600" cy="14630400"/>
  <p:embeddedFontLst>
    <p:embeddedFont>
      <p:font typeface="Calibri" panose="020F0502020204030204" pitchFamily="34" charset="0"/>
      <p:regular r:id="rId24"/>
      <p:bold r:id="rId25"/>
      <p:italic r:id="rId26"/>
      <p:boldItalic r:id="rId27"/>
    </p:embeddedFont>
    <p:embeddedFont>
      <p:font typeface="Geist"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8" d="100"/>
          <a:sy n="58" d="100"/>
        </p:scale>
        <p:origin x="6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586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2161342"/>
            <a:ext cx="7556421" cy="2567464"/>
          </a:xfrm>
          <a:prstGeom prst="rect">
            <a:avLst/>
          </a:prstGeom>
          <a:noFill/>
          <a:ln/>
        </p:spPr>
        <p:txBody>
          <a:bodyPr wrap="square" lIns="0" tIns="0" rIns="0" bIns="0" rtlCol="0" anchor="t"/>
          <a:lstStyle/>
          <a:p>
            <a:pPr marL="0" indent="0" algn="l">
              <a:lnSpc>
                <a:spcPts val="6700"/>
              </a:lnSpc>
              <a:buNone/>
            </a:pPr>
            <a:r>
              <a:rPr lang="en-US" sz="5350" b="1" dirty="0">
                <a:solidFill>
                  <a:srgbClr val="006747"/>
                </a:solidFill>
                <a:latin typeface="Noto Serif SC Bold" pitchFamily="34" charset="0"/>
                <a:ea typeface="Noto Serif SC Bold" pitchFamily="34" charset="-122"/>
                <a:cs typeface="Noto Serif SC Bold" pitchFamily="34" charset="-120"/>
              </a:rPr>
              <a:t>Truyện Dân Gian Việt Nam: Cây Tre Trăm Đốt</a:t>
            </a:r>
            <a:endParaRPr lang="en-US" sz="5350" dirty="0"/>
          </a:p>
        </p:txBody>
      </p:sp>
      <p:sp>
        <p:nvSpPr>
          <p:cNvPr id="4" name="Text 1"/>
          <p:cNvSpPr/>
          <p:nvPr/>
        </p:nvSpPr>
        <p:spPr>
          <a:xfrm>
            <a:off x="793790" y="5026462"/>
            <a:ext cx="3504724" cy="372070"/>
          </a:xfrm>
          <a:prstGeom prst="rect">
            <a:avLst/>
          </a:prstGeom>
          <a:noFill/>
          <a:ln/>
        </p:spPr>
        <p:txBody>
          <a:bodyPr wrap="none" lIns="0" tIns="0" rIns="0" bIns="0" rtlCol="0" anchor="t"/>
          <a:lstStyle/>
          <a:p>
            <a:pPr marL="0" indent="0" algn="l">
              <a:lnSpc>
                <a:spcPts val="2900"/>
              </a:lnSpc>
              <a:buNone/>
            </a:pPr>
            <a:r>
              <a:rPr lang="en-US" sz="2300" b="1" dirty="0">
                <a:solidFill>
                  <a:srgbClr val="006747"/>
                </a:solidFill>
                <a:latin typeface="Noto Serif SC Bold" pitchFamily="34" charset="0"/>
                <a:ea typeface="Noto Serif SC Bold" pitchFamily="34" charset="-122"/>
                <a:cs typeface="Noto Serif SC Bold" pitchFamily="34" charset="-120"/>
              </a:rPr>
              <a:t>Biên soạn: Thảo Hương</a:t>
            </a:r>
            <a:endParaRPr lang="en-US" sz="2300" dirty="0"/>
          </a:p>
        </p:txBody>
      </p:sp>
      <p:sp>
        <p:nvSpPr>
          <p:cNvPr id="5" name="Text 2"/>
          <p:cNvSpPr/>
          <p:nvPr/>
        </p:nvSpPr>
        <p:spPr>
          <a:xfrm>
            <a:off x="793790" y="5696188"/>
            <a:ext cx="3693676" cy="372070"/>
          </a:xfrm>
          <a:prstGeom prst="rect">
            <a:avLst/>
          </a:prstGeom>
          <a:noFill/>
          <a:ln/>
        </p:spPr>
        <p:txBody>
          <a:bodyPr wrap="none" lIns="0" tIns="0" rIns="0" bIns="0" rtlCol="0" anchor="t"/>
          <a:lstStyle/>
          <a:p>
            <a:pPr marL="0" indent="0" algn="l">
              <a:lnSpc>
                <a:spcPts val="2900"/>
              </a:lnSpc>
              <a:buNone/>
            </a:pPr>
            <a:r>
              <a:rPr lang="en-US" sz="2300" b="1" dirty="0">
                <a:solidFill>
                  <a:srgbClr val="006747"/>
                </a:solidFill>
                <a:latin typeface="Noto Serif SC Bold" pitchFamily="34" charset="0"/>
                <a:ea typeface="Noto Serif SC Bold" pitchFamily="34" charset="-122"/>
                <a:cs typeface="Noto Serif SC Bold" pitchFamily="34" charset="-120"/>
              </a:rPr>
              <a:t>Nhà xuất bản: Kim Đồng</a:t>
            </a:r>
            <a:endParaRPr lang="en-US" sz="23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83669" y="539234"/>
            <a:ext cx="4898350" cy="612219"/>
          </a:xfrm>
          <a:prstGeom prst="rect">
            <a:avLst/>
          </a:prstGeom>
          <a:noFill/>
          <a:ln/>
        </p:spPr>
        <p:txBody>
          <a:bodyPr wrap="none" lIns="0" tIns="0" rIns="0" bIns="0" rtlCol="0" anchor="t"/>
          <a:lstStyle/>
          <a:p>
            <a:pPr marL="0" indent="0" algn="l">
              <a:lnSpc>
                <a:spcPts val="4800"/>
              </a:lnSpc>
              <a:buNone/>
            </a:pPr>
            <a:r>
              <a:rPr lang="en-US" sz="3850" b="1" dirty="0">
                <a:solidFill>
                  <a:srgbClr val="006747"/>
                </a:solidFill>
                <a:latin typeface="Times New Roman" panose="02020603050405020304" pitchFamily="18" charset="0"/>
                <a:ea typeface="Noto Serif SC Bold" pitchFamily="34" charset="-122"/>
                <a:cs typeface="Times New Roman" panose="02020603050405020304" pitchFamily="18" charset="0"/>
              </a:rPr>
              <a:t>Sự tuyệt vọng</a:t>
            </a:r>
            <a:endParaRPr lang="en-US" sz="3850" dirty="0">
              <a:latin typeface="Times New Roman" panose="02020603050405020304" pitchFamily="18" charset="0"/>
              <a:cs typeface="Times New Roman" panose="02020603050405020304" pitchFamily="18" charset="0"/>
            </a:endParaRPr>
          </a:p>
        </p:txBody>
      </p:sp>
      <p:sp>
        <p:nvSpPr>
          <p:cNvPr id="3" name="Text 1"/>
          <p:cNvSpPr/>
          <p:nvPr/>
        </p:nvSpPr>
        <p:spPr>
          <a:xfrm>
            <a:off x="783669" y="1445300"/>
            <a:ext cx="13063061" cy="3673673"/>
          </a:xfrm>
          <a:prstGeom prst="rect">
            <a:avLst/>
          </a:prstGeom>
          <a:noFill/>
          <a:ln/>
        </p:spPr>
        <p:txBody>
          <a:bodyPr wrap="square" lIns="0" tIns="0" rIns="0" bIns="0" rtlCol="0" anchor="t"/>
          <a:lstStyle/>
          <a:p>
            <a:pPr marL="0" indent="0" algn="l">
              <a:lnSpc>
                <a:spcPts val="9600"/>
              </a:lnSpc>
              <a:buNone/>
            </a:pPr>
            <a:r>
              <a:rPr lang="en-US" sz="7700" b="1" dirty="0">
                <a:solidFill>
                  <a:srgbClr val="006747"/>
                </a:solidFill>
                <a:latin typeface="Times New Roman" panose="02020603050405020304" pitchFamily="18" charset="0"/>
                <a:ea typeface="Noto Serif SC Bold" pitchFamily="34" charset="-122"/>
                <a:cs typeface="Times New Roman" panose="02020603050405020304" pitchFamily="18" charset="0"/>
              </a:rPr>
              <a:t>Trời đã xế chiều, An ngồi nghỉ bên gốc tre, mệt mỏi, thở dài:</a:t>
            </a:r>
            <a:endParaRPr lang="en-US" sz="7700" dirty="0">
              <a:latin typeface="Times New Roman" panose="02020603050405020304" pitchFamily="18" charset="0"/>
              <a:cs typeface="Times New Roman" panose="02020603050405020304" pitchFamily="18" charset="0"/>
            </a:endParaRPr>
          </a:p>
        </p:txBody>
      </p:sp>
      <p:sp>
        <p:nvSpPr>
          <p:cNvPr id="4" name="Text 2"/>
          <p:cNvSpPr/>
          <p:nvPr/>
        </p:nvSpPr>
        <p:spPr>
          <a:xfrm>
            <a:off x="930591" y="4425164"/>
            <a:ext cx="12769215" cy="1689735"/>
          </a:xfrm>
          <a:prstGeom prst="rect">
            <a:avLst/>
          </a:prstGeom>
          <a:noFill/>
          <a:ln/>
        </p:spPr>
        <p:txBody>
          <a:bodyPr wrap="square" lIns="0" tIns="0" rIns="0" bIns="0" rtlCol="0" anchor="t"/>
          <a:lstStyle/>
          <a:p>
            <a:pPr marL="0" indent="0" algn="l">
              <a:lnSpc>
                <a:spcPts val="6650"/>
              </a:lnSpc>
              <a:buNone/>
            </a:pPr>
            <a:r>
              <a:rPr lang="en-US" sz="5300" b="1" dirty="0">
                <a:solidFill>
                  <a:srgbClr val="006747"/>
                </a:solidFill>
                <a:latin typeface="Times New Roman" panose="02020603050405020304" pitchFamily="18" charset="0"/>
                <a:ea typeface="Noto Serif SC Bold" pitchFamily="34" charset="-122"/>
                <a:cs typeface="Times New Roman" panose="02020603050405020304" pitchFamily="18" charset="0"/>
              </a:rPr>
              <a:t>– Mình bị lừa rồi! Trên đời này làm gì có cây tre trăm đốt…</a:t>
            </a:r>
            <a:endParaRPr lang="en-US" sz="5300" dirty="0">
              <a:latin typeface="Times New Roman" panose="02020603050405020304" pitchFamily="18" charset="0"/>
              <a:cs typeface="Times New Roman" panose="02020603050405020304" pitchFamily="18" charset="0"/>
            </a:endParaRPr>
          </a:p>
        </p:txBody>
      </p:sp>
      <p:sp>
        <p:nvSpPr>
          <p:cNvPr id="5" name="Shape 3"/>
          <p:cNvSpPr/>
          <p:nvPr/>
        </p:nvSpPr>
        <p:spPr>
          <a:xfrm>
            <a:off x="919161" y="4131317"/>
            <a:ext cx="22860" cy="2277428"/>
          </a:xfrm>
          <a:prstGeom prst="rect">
            <a:avLst/>
          </a:prstGeom>
          <a:solidFill>
            <a:srgbClr val="006747"/>
          </a:solidFill>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02525"/>
          </a:xfrm>
          <a:prstGeom prst="rect">
            <a:avLst/>
          </a:prstGeom>
        </p:spPr>
      </p:pic>
      <p:sp>
        <p:nvSpPr>
          <p:cNvPr id="3" name="Text 0"/>
          <p:cNvSpPr/>
          <p:nvPr/>
        </p:nvSpPr>
        <p:spPr>
          <a:xfrm>
            <a:off x="640794" y="2788325"/>
            <a:ext cx="5527000" cy="690801"/>
          </a:xfrm>
          <a:prstGeom prst="rect">
            <a:avLst/>
          </a:prstGeom>
          <a:noFill/>
          <a:ln/>
        </p:spPr>
        <p:txBody>
          <a:bodyPr wrap="none" lIns="0" tIns="0" rIns="0" bIns="0" rtlCol="0" anchor="t"/>
          <a:lstStyle/>
          <a:p>
            <a:pPr marL="0" indent="0" algn="l">
              <a:lnSpc>
                <a:spcPts val="5400"/>
              </a:lnSpc>
              <a:buNone/>
            </a:pPr>
            <a:r>
              <a:rPr lang="en-US" sz="4350" b="1" dirty="0">
                <a:solidFill>
                  <a:srgbClr val="006747"/>
                </a:solidFill>
                <a:latin typeface="Times New Roman" panose="02020603050405020304" pitchFamily="18" charset="0"/>
                <a:ea typeface="Noto Serif SC Bold" pitchFamily="34" charset="-122"/>
                <a:cs typeface="Times New Roman" panose="02020603050405020304" pitchFamily="18" charset="0"/>
              </a:rPr>
              <a:t>Ông Bụt xuất hiện</a:t>
            </a:r>
            <a:endParaRPr lang="en-US" sz="4350" dirty="0">
              <a:latin typeface="Times New Roman" panose="02020603050405020304" pitchFamily="18" charset="0"/>
              <a:cs typeface="Times New Roman" panose="02020603050405020304" pitchFamily="18" charset="0"/>
            </a:endParaRPr>
          </a:p>
        </p:txBody>
      </p:sp>
      <p:sp>
        <p:nvSpPr>
          <p:cNvPr id="4" name="Text 1"/>
          <p:cNvSpPr/>
          <p:nvPr/>
        </p:nvSpPr>
        <p:spPr>
          <a:xfrm>
            <a:off x="640794" y="3719393"/>
            <a:ext cx="13348811" cy="1381601"/>
          </a:xfrm>
          <a:prstGeom prst="rect">
            <a:avLst/>
          </a:prstGeom>
          <a:noFill/>
          <a:ln/>
        </p:spPr>
        <p:txBody>
          <a:bodyPr wrap="square" lIns="0" tIns="0" rIns="0" bIns="0" rtlCol="0" anchor="t"/>
          <a:lstStyle/>
          <a:p>
            <a:pPr marL="0" indent="0" algn="l">
              <a:lnSpc>
                <a:spcPts val="5400"/>
              </a:lnSpc>
              <a:buNone/>
            </a:pPr>
            <a:r>
              <a:rPr lang="en-US" sz="4350" b="1" dirty="0">
                <a:solidFill>
                  <a:srgbClr val="006747"/>
                </a:solidFill>
                <a:latin typeface="Times New Roman" panose="02020603050405020304" pitchFamily="18" charset="0"/>
                <a:ea typeface="Noto Serif SC Bold" pitchFamily="34" charset="-122"/>
                <a:cs typeface="Times New Roman" panose="02020603050405020304" pitchFamily="18" charset="0"/>
              </a:rPr>
              <a:t>Đúng lúc ấy, ông Bụt hiện ra trong làn khói trắng, giọng hiền từ:</a:t>
            </a:r>
            <a:endParaRPr lang="en-US" sz="4350" dirty="0">
              <a:latin typeface="Times New Roman" panose="02020603050405020304" pitchFamily="18" charset="0"/>
              <a:cs typeface="Times New Roman" panose="02020603050405020304" pitchFamily="18" charset="0"/>
            </a:endParaRPr>
          </a:p>
        </p:txBody>
      </p:sp>
      <p:sp>
        <p:nvSpPr>
          <p:cNvPr id="5" name="Text 2"/>
          <p:cNvSpPr/>
          <p:nvPr/>
        </p:nvSpPr>
        <p:spPr>
          <a:xfrm>
            <a:off x="850105" y="5341263"/>
            <a:ext cx="12930188" cy="690801"/>
          </a:xfrm>
          <a:prstGeom prst="rect">
            <a:avLst/>
          </a:prstGeom>
          <a:noFill/>
          <a:ln/>
        </p:spPr>
        <p:txBody>
          <a:bodyPr wrap="none" lIns="0" tIns="0" rIns="0" bIns="0" rtlCol="0" anchor="t"/>
          <a:lstStyle/>
          <a:p>
            <a:pPr marL="0" indent="0" algn="l">
              <a:lnSpc>
                <a:spcPts val="5400"/>
              </a:lnSpc>
              <a:buNone/>
            </a:pPr>
            <a:r>
              <a:rPr lang="en-US" sz="4350" b="1" dirty="0">
                <a:solidFill>
                  <a:srgbClr val="006747"/>
                </a:solidFill>
                <a:latin typeface="Times New Roman" panose="02020603050405020304" pitchFamily="18" charset="0"/>
                <a:ea typeface="Noto Serif SC Bold" pitchFamily="34" charset="-122"/>
                <a:cs typeface="Times New Roman" panose="02020603050405020304" pitchFamily="18" charset="0"/>
              </a:rPr>
              <a:t>– Con sao lại buồn vậy, hỡi chàng trai thật thà?</a:t>
            </a:r>
            <a:endParaRPr lang="en-US" sz="4350" dirty="0">
              <a:latin typeface="Times New Roman" panose="02020603050405020304" pitchFamily="18" charset="0"/>
              <a:cs typeface="Times New Roman" panose="02020603050405020304" pitchFamily="18" charset="0"/>
            </a:endParaRPr>
          </a:p>
        </p:txBody>
      </p:sp>
      <p:sp>
        <p:nvSpPr>
          <p:cNvPr id="6" name="Shape 3"/>
          <p:cNvSpPr/>
          <p:nvPr/>
        </p:nvSpPr>
        <p:spPr>
          <a:xfrm>
            <a:off x="640794" y="5341263"/>
            <a:ext cx="22860" cy="1171337"/>
          </a:xfrm>
          <a:prstGeom prst="rect">
            <a:avLst/>
          </a:prstGeom>
          <a:solidFill>
            <a:srgbClr val="006747"/>
          </a:solidFill>
          <a:ln/>
        </p:spPr>
      </p:sp>
      <p:sp>
        <p:nvSpPr>
          <p:cNvPr id="7" name="Text 4"/>
          <p:cNvSpPr/>
          <p:nvPr/>
        </p:nvSpPr>
        <p:spPr>
          <a:xfrm>
            <a:off x="1056430" y="6512600"/>
            <a:ext cx="8552140" cy="690801"/>
          </a:xfrm>
          <a:prstGeom prst="rect">
            <a:avLst/>
          </a:prstGeom>
          <a:noFill/>
          <a:ln/>
        </p:spPr>
        <p:txBody>
          <a:bodyPr wrap="none" lIns="0" tIns="0" rIns="0" bIns="0" rtlCol="0" anchor="t"/>
          <a:lstStyle/>
          <a:p>
            <a:pPr marL="0" indent="0" algn="l">
              <a:lnSpc>
                <a:spcPts val="5400"/>
              </a:lnSpc>
              <a:buNone/>
            </a:pPr>
            <a:r>
              <a:rPr lang="en-US" sz="4350" b="1" dirty="0">
                <a:solidFill>
                  <a:srgbClr val="006747"/>
                </a:solidFill>
                <a:latin typeface="Times New Roman" panose="02020603050405020304" pitchFamily="18" charset="0"/>
                <a:ea typeface="Noto Serif SC Bold" pitchFamily="34" charset="-122"/>
                <a:cs typeface="Times New Roman" panose="02020603050405020304" pitchFamily="18" charset="0"/>
              </a:rPr>
              <a:t>An kể lại đầu đuôi câu chuyện.</a:t>
            </a:r>
            <a:endParaRPr lang="en-US" sz="43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648057" y="793671"/>
            <a:ext cx="6335554" cy="698659"/>
          </a:xfrm>
          <a:prstGeom prst="rect">
            <a:avLst/>
          </a:prstGeom>
          <a:noFill/>
          <a:ln/>
        </p:spPr>
        <p:txBody>
          <a:bodyPr wrap="none" lIns="0" tIns="0" rIns="0" bIns="0" rtlCol="0" anchor="t"/>
          <a:lstStyle/>
          <a:p>
            <a:pPr marL="0" indent="0" algn="l">
              <a:lnSpc>
                <a:spcPts val="5500"/>
              </a:lnSpc>
              <a:buNone/>
            </a:pPr>
            <a:r>
              <a:rPr lang="en-US" sz="4400" b="1" dirty="0">
                <a:solidFill>
                  <a:srgbClr val="006747"/>
                </a:solidFill>
                <a:latin typeface="Times New Roman" panose="02020603050405020304" pitchFamily="18" charset="0"/>
                <a:ea typeface="Noto Serif SC Bold" pitchFamily="34" charset="-122"/>
                <a:cs typeface="Times New Roman" panose="02020603050405020304" pitchFamily="18" charset="0"/>
              </a:rPr>
              <a:t>Phép màu của ông Bụt</a:t>
            </a:r>
            <a:endParaRPr lang="en-US" sz="4400" dirty="0">
              <a:latin typeface="Times New Roman" panose="02020603050405020304" pitchFamily="18" charset="0"/>
              <a:cs typeface="Times New Roman" panose="02020603050405020304" pitchFamily="18" charset="0"/>
            </a:endParaRPr>
          </a:p>
        </p:txBody>
      </p:sp>
      <p:sp>
        <p:nvSpPr>
          <p:cNvPr id="3" name="Text 1"/>
          <p:cNvSpPr/>
          <p:nvPr/>
        </p:nvSpPr>
        <p:spPr>
          <a:xfrm>
            <a:off x="891064" y="2059305"/>
            <a:ext cx="13091279" cy="2794635"/>
          </a:xfrm>
          <a:prstGeom prst="rect">
            <a:avLst/>
          </a:prstGeom>
          <a:noFill/>
          <a:ln/>
        </p:spPr>
        <p:txBody>
          <a:bodyPr wrap="square" lIns="0" tIns="0" rIns="0" bIns="0" rtlCol="0" anchor="t"/>
          <a:lstStyle/>
          <a:p>
            <a:pPr marL="0" indent="0" algn="l">
              <a:lnSpc>
                <a:spcPts val="5500"/>
              </a:lnSpc>
              <a:buNone/>
            </a:pPr>
            <a:r>
              <a:rPr lang="en-US" sz="4400" b="1" dirty="0">
                <a:solidFill>
                  <a:srgbClr val="006747"/>
                </a:solidFill>
                <a:latin typeface="Noto Serif SC Bold" pitchFamily="34" charset="0"/>
                <a:ea typeface="Noto Serif SC Bold" pitchFamily="34" charset="-122"/>
                <a:cs typeface="Noto Serif SC Bold" pitchFamily="34" charset="-120"/>
              </a:rPr>
              <a:t>–</a:t>
            </a:r>
            <a:r>
              <a:rPr lang="en-US" sz="4400" b="1" dirty="0">
                <a:solidFill>
                  <a:srgbClr val="006747"/>
                </a:solidFill>
                <a:latin typeface="Times New Roman" panose="02020603050405020304" pitchFamily="18" charset="0"/>
                <a:ea typeface="Noto Serif SC Bold" pitchFamily="34" charset="-122"/>
                <a:cs typeface="Times New Roman" panose="02020603050405020304" pitchFamily="18" charset="0"/>
              </a:rPr>
              <a:t> Con người tốt bụng như con, trời chẳng phụ đâu. Con hãy chặt lấy một trăm đốt tre, rồi xếp chúng lại và hô to: "Khắc nhập! Khắc nhập!"</a:t>
            </a:r>
            <a:endParaRPr lang="en-US" sz="4400" dirty="0">
              <a:latin typeface="Times New Roman" panose="02020603050405020304" pitchFamily="18" charset="0"/>
              <a:cs typeface="Times New Roman" panose="02020603050405020304" pitchFamily="18" charset="0"/>
            </a:endParaRPr>
          </a:p>
        </p:txBody>
      </p:sp>
      <p:sp>
        <p:nvSpPr>
          <p:cNvPr id="4" name="Shape 2"/>
          <p:cNvSpPr/>
          <p:nvPr/>
        </p:nvSpPr>
        <p:spPr>
          <a:xfrm>
            <a:off x="648057" y="1816298"/>
            <a:ext cx="22860" cy="3280648"/>
          </a:xfrm>
          <a:prstGeom prst="rect">
            <a:avLst/>
          </a:prstGeom>
          <a:solidFill>
            <a:srgbClr val="006747"/>
          </a:solidFill>
          <a:ln/>
        </p:spPr>
      </p:sp>
      <p:sp>
        <p:nvSpPr>
          <p:cNvPr id="5" name="Text 3"/>
          <p:cNvSpPr/>
          <p:nvPr/>
        </p:nvSpPr>
        <p:spPr>
          <a:xfrm>
            <a:off x="769560" y="4372927"/>
            <a:ext cx="13334286" cy="2095976"/>
          </a:xfrm>
          <a:prstGeom prst="rect">
            <a:avLst/>
          </a:prstGeom>
          <a:noFill/>
          <a:ln/>
        </p:spPr>
        <p:txBody>
          <a:bodyPr wrap="square" lIns="0" tIns="0" rIns="0" bIns="0" rtlCol="0" anchor="t"/>
          <a:lstStyle/>
          <a:p>
            <a:pPr marL="0" indent="0" algn="l">
              <a:lnSpc>
                <a:spcPts val="5500"/>
              </a:lnSpc>
              <a:buNone/>
            </a:pPr>
            <a:r>
              <a:rPr lang="en-US" sz="4400" b="1" dirty="0">
                <a:solidFill>
                  <a:srgbClr val="006747"/>
                </a:solidFill>
                <a:latin typeface="Times New Roman" panose="02020603050405020304" pitchFamily="18" charset="0"/>
                <a:ea typeface="Noto Serif SC Bold" pitchFamily="34" charset="-122"/>
                <a:cs typeface="Times New Roman" panose="02020603050405020304" pitchFamily="18" charset="0"/>
              </a:rPr>
              <a:t>Bụt cười hiền, nói. An làm theo lời Bụt. Kỳ lạ thay, vừa dứt lời, các đốt tre tự động bay lại với nhau, nối liền thành một cây tre cao ngút trời!</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398508"/>
            <a:ext cx="6847284"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Times New Roman" panose="02020603050405020304" pitchFamily="18" charset="0"/>
                <a:ea typeface="Noto Serif SC Bold" pitchFamily="34" charset="-122"/>
                <a:cs typeface="Times New Roman" panose="02020603050405020304" pitchFamily="18" charset="0"/>
              </a:rPr>
              <a:t>Câu thần chú</a:t>
            </a:r>
            <a:endParaRPr lang="en-US" sz="5350" dirty="0">
              <a:latin typeface="Times New Roman" panose="02020603050405020304" pitchFamily="18" charset="0"/>
              <a:cs typeface="Times New Roman" panose="02020603050405020304" pitchFamily="18" charset="0"/>
            </a:endParaRPr>
          </a:p>
        </p:txBody>
      </p:sp>
      <p:sp>
        <p:nvSpPr>
          <p:cNvPr id="3" name="Text 1"/>
          <p:cNvSpPr/>
          <p:nvPr/>
        </p:nvSpPr>
        <p:spPr>
          <a:xfrm>
            <a:off x="793790" y="2551986"/>
            <a:ext cx="13042821" cy="4279106"/>
          </a:xfrm>
          <a:prstGeom prst="rect">
            <a:avLst/>
          </a:prstGeom>
          <a:noFill/>
          <a:ln/>
        </p:spPr>
        <p:txBody>
          <a:bodyPr wrap="square" lIns="0" tIns="0" rIns="0" bIns="0" rtlCol="0" anchor="t"/>
          <a:lstStyle/>
          <a:p>
            <a:pPr marL="0" indent="0" algn="l">
              <a:lnSpc>
                <a:spcPts val="6700"/>
              </a:lnSpc>
              <a:buNone/>
            </a:pPr>
            <a:r>
              <a:rPr lang="en-US" sz="5350" b="1" dirty="0">
                <a:solidFill>
                  <a:srgbClr val="006747"/>
                </a:solidFill>
                <a:latin typeface="Times New Roman" panose="02020603050405020304" pitchFamily="18" charset="0"/>
                <a:ea typeface="Noto Serif SC Bold" pitchFamily="34" charset="-122"/>
                <a:cs typeface="Times New Roman" panose="02020603050405020304" pitchFamily="18" charset="0"/>
              </a:rPr>
              <a:t>Bụt lại dặn: – Khi nào con muốn chúng tách ra, hãy hô: "Khắc xuất! Khắc xuất!" An cúi đầu cảm ơn, lòng vui mừng khôn xiết, rồi gánh cây tre đặc biệt ấy trở về.</a:t>
            </a:r>
            <a:endParaRPr lang="en-US" sz="53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74677"/>
          </a:xfrm>
          <a:prstGeom prst="rect">
            <a:avLst/>
          </a:prstGeom>
        </p:spPr>
      </p:pic>
      <p:sp>
        <p:nvSpPr>
          <p:cNvPr id="3" name="Text 0"/>
          <p:cNvSpPr/>
          <p:nvPr/>
        </p:nvSpPr>
        <p:spPr>
          <a:xfrm>
            <a:off x="662702" y="2882622"/>
            <a:ext cx="6319242" cy="714494"/>
          </a:xfrm>
          <a:prstGeom prst="rect">
            <a:avLst/>
          </a:prstGeom>
          <a:noFill/>
          <a:ln/>
        </p:spPr>
        <p:txBody>
          <a:bodyPr wrap="none" lIns="0" tIns="0" rIns="0" bIns="0" rtlCol="0" anchor="t"/>
          <a:lstStyle/>
          <a:p>
            <a:pPr marL="0" indent="0" algn="l">
              <a:lnSpc>
                <a:spcPts val="5600"/>
              </a:lnSpc>
              <a:buNone/>
            </a:pPr>
            <a:r>
              <a:rPr lang="en-US" sz="4500" b="1" dirty="0">
                <a:solidFill>
                  <a:srgbClr val="006747"/>
                </a:solidFill>
                <a:latin typeface="Times New Roman" panose="02020603050405020304" pitchFamily="18" charset="0"/>
                <a:ea typeface="Noto Serif SC Bold" pitchFamily="34" charset="-122"/>
                <a:cs typeface="Times New Roman" panose="02020603050405020304" pitchFamily="18" charset="0"/>
              </a:rPr>
              <a:t>Phát hiện sự phản bội</a:t>
            </a:r>
            <a:endParaRPr lang="en-US" sz="4500" dirty="0">
              <a:latin typeface="Times New Roman" panose="02020603050405020304" pitchFamily="18" charset="0"/>
              <a:cs typeface="Times New Roman" panose="02020603050405020304" pitchFamily="18" charset="0"/>
            </a:endParaRPr>
          </a:p>
        </p:txBody>
      </p:sp>
      <p:sp>
        <p:nvSpPr>
          <p:cNvPr id="4" name="Text 1"/>
          <p:cNvSpPr/>
          <p:nvPr/>
        </p:nvSpPr>
        <p:spPr>
          <a:xfrm>
            <a:off x="662702" y="3845600"/>
            <a:ext cx="13304996" cy="3572470"/>
          </a:xfrm>
          <a:prstGeom prst="rect">
            <a:avLst/>
          </a:prstGeom>
          <a:noFill/>
          <a:ln/>
        </p:spPr>
        <p:txBody>
          <a:bodyPr wrap="square" lIns="0" tIns="0" rIns="0" bIns="0" rtlCol="0" anchor="t"/>
          <a:lstStyle/>
          <a:p>
            <a:pPr marL="0" indent="0" algn="l">
              <a:lnSpc>
                <a:spcPts val="5600"/>
              </a:lnSpc>
              <a:buNone/>
            </a:pPr>
            <a:r>
              <a:rPr lang="en-US" sz="4500" b="1" dirty="0">
                <a:solidFill>
                  <a:srgbClr val="006747"/>
                </a:solidFill>
                <a:latin typeface="Times New Roman" panose="02020603050405020304" pitchFamily="18" charset="0"/>
                <a:ea typeface="Noto Serif SC Bold" pitchFamily="34" charset="-122"/>
                <a:cs typeface="Times New Roman" panose="02020603050405020304" pitchFamily="18" charset="0"/>
              </a:rPr>
              <a:t>Về đến nhà phú ông, An thấy cổng ngõ treo đầy cờ hoa, người ra người vào tấp nập. Hỏi ra mới biết, phú ông đang làm đám cưới cho con gái – nhưng không phải gả cho An, mà cho một tên phú hộ giàu có trong vùng.</a:t>
            </a:r>
            <a:endParaRPr lang="en-US" sz="45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671989" y="461963"/>
            <a:ext cx="5876568" cy="724614"/>
          </a:xfrm>
          <a:prstGeom prst="rect">
            <a:avLst/>
          </a:prstGeom>
          <a:noFill/>
          <a:ln/>
        </p:spPr>
        <p:txBody>
          <a:bodyPr wrap="none" lIns="0" tIns="0" rIns="0" bIns="0" rtlCol="0" anchor="t"/>
          <a:lstStyle/>
          <a:p>
            <a:pPr marL="0" indent="0" algn="l">
              <a:lnSpc>
                <a:spcPts val="5700"/>
              </a:lnSpc>
              <a:buNone/>
            </a:pPr>
            <a:r>
              <a:rPr lang="en-US" sz="4550" b="1" dirty="0">
                <a:solidFill>
                  <a:srgbClr val="006747"/>
                </a:solidFill>
                <a:latin typeface="Times New Roman" panose="02020603050405020304" pitchFamily="18" charset="0"/>
                <a:ea typeface="Noto Serif SC Bold" pitchFamily="34" charset="-122"/>
                <a:cs typeface="Times New Roman" panose="02020603050405020304" pitchFamily="18" charset="0"/>
              </a:rPr>
              <a:t>An trở lại với cây tre</a:t>
            </a:r>
            <a:endParaRPr lang="en-US" sz="4550" dirty="0">
              <a:latin typeface="Times New Roman" panose="02020603050405020304" pitchFamily="18" charset="0"/>
              <a:cs typeface="Times New Roman" panose="02020603050405020304" pitchFamily="18" charset="0"/>
            </a:endParaRPr>
          </a:p>
        </p:txBody>
      </p:sp>
      <p:sp>
        <p:nvSpPr>
          <p:cNvPr id="3" name="Text 1"/>
          <p:cNvSpPr/>
          <p:nvPr/>
        </p:nvSpPr>
        <p:spPr>
          <a:xfrm>
            <a:off x="671989" y="1438513"/>
            <a:ext cx="13286423" cy="1449229"/>
          </a:xfrm>
          <a:prstGeom prst="rect">
            <a:avLst/>
          </a:prstGeom>
          <a:noFill/>
          <a:ln/>
        </p:spPr>
        <p:txBody>
          <a:bodyPr wrap="square" lIns="0" tIns="0" rIns="0" bIns="0" rtlCol="0" anchor="t"/>
          <a:lstStyle/>
          <a:p>
            <a:pPr marL="0" indent="0" algn="l">
              <a:lnSpc>
                <a:spcPts val="5700"/>
              </a:lnSpc>
              <a:buNone/>
            </a:pPr>
            <a:r>
              <a:rPr lang="en-US" sz="4550" b="1" dirty="0">
                <a:solidFill>
                  <a:srgbClr val="006747"/>
                </a:solidFill>
                <a:latin typeface="Times New Roman" panose="02020603050405020304" pitchFamily="18" charset="0"/>
                <a:ea typeface="Noto Serif SC Bold" pitchFamily="34" charset="-122"/>
                <a:cs typeface="Times New Roman" panose="02020603050405020304" pitchFamily="18" charset="0"/>
              </a:rPr>
              <a:t>An tức giận, tiến vào sân, đặt cây tre xuống giữa nhà, nói lớn:</a:t>
            </a:r>
            <a:endParaRPr lang="en-US" sz="4550" dirty="0">
              <a:latin typeface="Times New Roman" panose="02020603050405020304" pitchFamily="18" charset="0"/>
              <a:cs typeface="Times New Roman" panose="02020603050405020304" pitchFamily="18" charset="0"/>
            </a:endParaRPr>
          </a:p>
        </p:txBody>
      </p:sp>
      <p:sp>
        <p:nvSpPr>
          <p:cNvPr id="4" name="Text 2"/>
          <p:cNvSpPr/>
          <p:nvPr/>
        </p:nvSpPr>
        <p:spPr>
          <a:xfrm>
            <a:off x="923925" y="3391614"/>
            <a:ext cx="13034486" cy="1449229"/>
          </a:xfrm>
          <a:prstGeom prst="rect">
            <a:avLst/>
          </a:prstGeom>
          <a:noFill/>
          <a:ln/>
        </p:spPr>
        <p:txBody>
          <a:bodyPr wrap="square" lIns="0" tIns="0" rIns="0" bIns="0" rtlCol="0" anchor="t"/>
          <a:lstStyle/>
          <a:p>
            <a:pPr marL="0" indent="0" algn="l">
              <a:lnSpc>
                <a:spcPts val="5700"/>
              </a:lnSpc>
              <a:buNone/>
            </a:pPr>
            <a:r>
              <a:rPr lang="en-US" sz="4550" b="1" dirty="0">
                <a:solidFill>
                  <a:srgbClr val="006747"/>
                </a:solidFill>
                <a:latin typeface="Times New Roman" panose="02020603050405020304" pitchFamily="18" charset="0"/>
                <a:ea typeface="Noto Serif SC Bold" pitchFamily="34" charset="-122"/>
                <a:cs typeface="Times New Roman" panose="02020603050405020304" pitchFamily="18" charset="0"/>
              </a:rPr>
              <a:t>– Thưa ông, con đã mang cây tre trăm đốt về đây!</a:t>
            </a:r>
            <a:endParaRPr lang="en-US" sz="4550" dirty="0">
              <a:latin typeface="Times New Roman" panose="02020603050405020304" pitchFamily="18" charset="0"/>
              <a:cs typeface="Times New Roman" panose="02020603050405020304" pitchFamily="18" charset="0"/>
            </a:endParaRPr>
          </a:p>
        </p:txBody>
      </p:sp>
      <p:sp>
        <p:nvSpPr>
          <p:cNvPr id="5" name="Shape 3"/>
          <p:cNvSpPr/>
          <p:nvPr/>
        </p:nvSpPr>
        <p:spPr>
          <a:xfrm>
            <a:off x="671989" y="3139678"/>
            <a:ext cx="22860" cy="1953101"/>
          </a:xfrm>
          <a:prstGeom prst="rect">
            <a:avLst/>
          </a:prstGeom>
          <a:solidFill>
            <a:srgbClr val="006747"/>
          </a:solidFill>
          <a:ln/>
        </p:spPr>
      </p:sp>
      <p:sp>
        <p:nvSpPr>
          <p:cNvPr id="6" name="Text 4"/>
          <p:cNvSpPr/>
          <p:nvPr/>
        </p:nvSpPr>
        <p:spPr>
          <a:xfrm>
            <a:off x="671989" y="5344716"/>
            <a:ext cx="13286423" cy="1449229"/>
          </a:xfrm>
          <a:prstGeom prst="rect">
            <a:avLst/>
          </a:prstGeom>
          <a:noFill/>
          <a:ln/>
        </p:spPr>
        <p:txBody>
          <a:bodyPr wrap="square" lIns="0" tIns="0" rIns="0" bIns="0" rtlCol="0" anchor="t"/>
          <a:lstStyle/>
          <a:p>
            <a:pPr marL="0" indent="0" algn="l">
              <a:lnSpc>
                <a:spcPts val="5700"/>
              </a:lnSpc>
              <a:buNone/>
            </a:pPr>
            <a:r>
              <a:rPr lang="en-US" sz="4550" b="1" dirty="0">
                <a:solidFill>
                  <a:srgbClr val="006747"/>
                </a:solidFill>
                <a:latin typeface="Times New Roman" panose="02020603050405020304" pitchFamily="18" charset="0"/>
                <a:ea typeface="Noto Serif SC Bold" pitchFamily="34" charset="-122"/>
                <a:cs typeface="Times New Roman" panose="02020603050405020304" pitchFamily="18" charset="0"/>
              </a:rPr>
              <a:t>Phú ông giật mình, ấp úng: – Ờ… ờ… tre gì mà dài thế?</a:t>
            </a:r>
            <a:endParaRPr lang="en-US" sz="4550" dirty="0">
              <a:latin typeface="Times New Roman" panose="02020603050405020304" pitchFamily="18" charset="0"/>
              <a:cs typeface="Times New Roman" panose="02020603050405020304" pitchFamily="18" charset="0"/>
            </a:endParaRPr>
          </a:p>
        </p:txBody>
      </p:sp>
      <p:sp>
        <p:nvSpPr>
          <p:cNvPr id="7" name="Text 5"/>
          <p:cNvSpPr/>
          <p:nvPr/>
        </p:nvSpPr>
        <p:spPr>
          <a:xfrm>
            <a:off x="671989" y="7045881"/>
            <a:ext cx="12601575" cy="724614"/>
          </a:xfrm>
          <a:prstGeom prst="rect">
            <a:avLst/>
          </a:prstGeom>
          <a:noFill/>
          <a:ln/>
        </p:spPr>
        <p:txBody>
          <a:bodyPr wrap="none" lIns="0" tIns="0" rIns="0" bIns="0" rtlCol="0" anchor="t"/>
          <a:lstStyle/>
          <a:p>
            <a:pPr marL="0" indent="0" algn="l">
              <a:lnSpc>
                <a:spcPts val="5700"/>
              </a:lnSpc>
              <a:buNone/>
            </a:pPr>
            <a:r>
              <a:rPr lang="en-US" sz="4550" b="1" dirty="0">
                <a:solidFill>
                  <a:srgbClr val="006747"/>
                </a:solidFill>
                <a:latin typeface="Times New Roman" panose="02020603050405020304" pitchFamily="18" charset="0"/>
                <a:ea typeface="Noto Serif SC Bold" pitchFamily="34" charset="-122"/>
                <a:cs typeface="Times New Roman" panose="02020603050405020304" pitchFamily="18" charset="0"/>
              </a:rPr>
              <a:t>An bảo: – Ông đếm thử đi, đủ trăm đốt đấy!</a:t>
            </a:r>
            <a:endParaRPr lang="en-US" sz="45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529233" y="493157"/>
            <a:ext cx="4915614" cy="570548"/>
          </a:xfrm>
          <a:prstGeom prst="rect">
            <a:avLst/>
          </a:prstGeom>
          <a:noFill/>
          <a:ln/>
        </p:spPr>
        <p:txBody>
          <a:bodyPr wrap="none" lIns="0" tIns="0" rIns="0" bIns="0" rtlCol="0" anchor="t"/>
          <a:lstStyle/>
          <a:p>
            <a:pPr marL="0" indent="0" algn="l">
              <a:lnSpc>
                <a:spcPts val="4450"/>
              </a:lnSpc>
              <a:buNone/>
            </a:pPr>
            <a:r>
              <a:rPr lang="en-US" sz="3550" b="1" dirty="0">
                <a:solidFill>
                  <a:srgbClr val="006747"/>
                </a:solidFill>
                <a:latin typeface="Times New Roman" panose="02020603050405020304" pitchFamily="18" charset="0"/>
                <a:ea typeface="Noto Serif SC Bold" pitchFamily="34" charset="-122"/>
                <a:cs typeface="Times New Roman" panose="02020603050405020304" pitchFamily="18" charset="0"/>
              </a:rPr>
              <a:t>Phép màu trừng phạt</a:t>
            </a:r>
            <a:endParaRPr lang="en-US" sz="3550" dirty="0">
              <a:latin typeface="Times New Roman" panose="02020603050405020304" pitchFamily="18" charset="0"/>
              <a:cs typeface="Times New Roman" panose="02020603050405020304" pitchFamily="18" charset="0"/>
            </a:endParaRPr>
          </a:p>
        </p:txBody>
      </p:sp>
      <p:sp>
        <p:nvSpPr>
          <p:cNvPr id="4" name="Text 1"/>
          <p:cNvSpPr/>
          <p:nvPr/>
        </p:nvSpPr>
        <p:spPr>
          <a:xfrm>
            <a:off x="529233" y="1262063"/>
            <a:ext cx="8085534" cy="2282190"/>
          </a:xfrm>
          <a:prstGeom prst="rect">
            <a:avLst/>
          </a:prstGeom>
          <a:noFill/>
          <a:ln/>
        </p:spPr>
        <p:txBody>
          <a:bodyPr wrap="square" lIns="0" tIns="0" rIns="0" bIns="0" rtlCol="0" anchor="t"/>
          <a:lstStyle/>
          <a:p>
            <a:pPr marL="0" indent="0" algn="l">
              <a:lnSpc>
                <a:spcPts val="4450"/>
              </a:lnSpc>
              <a:buNone/>
            </a:pPr>
            <a:r>
              <a:rPr lang="en-US" sz="3550" b="1" dirty="0">
                <a:solidFill>
                  <a:srgbClr val="006747"/>
                </a:solidFill>
                <a:latin typeface="Times New Roman" panose="02020603050405020304" pitchFamily="18" charset="0"/>
                <a:ea typeface="Noto Serif SC Bold" pitchFamily="34" charset="-122"/>
                <a:cs typeface="Times New Roman" panose="02020603050405020304" pitchFamily="18" charset="0"/>
              </a:rPr>
              <a:t>Phú ông bán tín bán nghi, cúi xuống đếm. Lúc đó, An chợt nhớ lời Bụt, liền hô to: – Khắc nhập! Khắc nhập!</a:t>
            </a:r>
            <a:endParaRPr lang="en-US" sz="3550" dirty="0">
              <a:latin typeface="Times New Roman" panose="02020603050405020304" pitchFamily="18" charset="0"/>
              <a:cs typeface="Times New Roman" panose="02020603050405020304" pitchFamily="18" charset="0"/>
            </a:endParaRPr>
          </a:p>
        </p:txBody>
      </p:sp>
      <p:sp>
        <p:nvSpPr>
          <p:cNvPr id="5" name="Text 2"/>
          <p:cNvSpPr/>
          <p:nvPr/>
        </p:nvSpPr>
        <p:spPr>
          <a:xfrm>
            <a:off x="529233" y="3210596"/>
            <a:ext cx="8085534" cy="3993833"/>
          </a:xfrm>
          <a:prstGeom prst="rect">
            <a:avLst/>
          </a:prstGeom>
          <a:noFill/>
          <a:ln/>
        </p:spPr>
        <p:txBody>
          <a:bodyPr wrap="square" lIns="0" tIns="0" rIns="0" bIns="0" rtlCol="0" anchor="t"/>
          <a:lstStyle/>
          <a:p>
            <a:pPr marL="0" indent="0" algn="l">
              <a:lnSpc>
                <a:spcPts val="4450"/>
              </a:lnSpc>
              <a:buNone/>
            </a:pPr>
            <a:r>
              <a:rPr lang="en-US" sz="3550" b="1" dirty="0">
                <a:solidFill>
                  <a:srgbClr val="006747"/>
                </a:solidFill>
                <a:latin typeface="Times New Roman" panose="02020603050405020304" pitchFamily="18" charset="0"/>
                <a:ea typeface="Noto Serif SC Bold" pitchFamily="34" charset="-122"/>
                <a:cs typeface="Times New Roman" panose="02020603050405020304" pitchFamily="18" charset="0"/>
              </a:rPr>
              <a:t>Ngay tức thì, thân phú ông dính chặt vào cây tre! Mọi người xung quanh kinh hãi la lên. Chàng phú hộ định chạy tới gỡ, nhưng chưa kịp chạm, An lại hô: – Khắc nhập! Lập tức, chàng phú hộ cũng dính luôn vào đó!</a:t>
            </a:r>
            <a:endParaRPr lang="en-US" sz="35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15685" y="877253"/>
            <a:ext cx="6172914" cy="771644"/>
          </a:xfrm>
          <a:prstGeom prst="rect">
            <a:avLst/>
          </a:prstGeom>
          <a:noFill/>
          <a:ln/>
        </p:spPr>
        <p:txBody>
          <a:bodyPr wrap="none" lIns="0" tIns="0" rIns="0" bIns="0" rtlCol="0" anchor="t"/>
          <a:lstStyle/>
          <a:p>
            <a:pPr marL="0" indent="0" algn="l">
              <a:lnSpc>
                <a:spcPts val="6050"/>
              </a:lnSpc>
              <a:buNone/>
            </a:pPr>
            <a:r>
              <a:rPr lang="en-US" sz="4850" b="1" dirty="0">
                <a:solidFill>
                  <a:srgbClr val="006747"/>
                </a:solidFill>
                <a:latin typeface="Times New Roman" panose="02020603050405020304" pitchFamily="18" charset="0"/>
                <a:ea typeface="Noto Serif SC Bold" pitchFamily="34" charset="-122"/>
                <a:cs typeface="Times New Roman" panose="02020603050405020304" pitchFamily="18" charset="0"/>
              </a:rPr>
              <a:t>Sự hối hận</a:t>
            </a:r>
            <a:endParaRPr lang="en-US" sz="4850" dirty="0">
              <a:latin typeface="Times New Roman" panose="02020603050405020304" pitchFamily="18" charset="0"/>
              <a:cs typeface="Times New Roman" panose="02020603050405020304" pitchFamily="18" charset="0"/>
            </a:endParaRPr>
          </a:p>
        </p:txBody>
      </p:sp>
      <p:sp>
        <p:nvSpPr>
          <p:cNvPr id="3" name="Text 1"/>
          <p:cNvSpPr/>
          <p:nvPr/>
        </p:nvSpPr>
        <p:spPr>
          <a:xfrm>
            <a:off x="715685" y="1917263"/>
            <a:ext cx="13199031" cy="3086576"/>
          </a:xfrm>
          <a:prstGeom prst="rect">
            <a:avLst/>
          </a:prstGeom>
          <a:noFill/>
          <a:ln/>
        </p:spPr>
        <p:txBody>
          <a:bodyPr wrap="square" lIns="0" tIns="0" rIns="0" bIns="0" rtlCol="0" anchor="t"/>
          <a:lstStyle/>
          <a:p>
            <a:pPr marL="0" indent="0" algn="l">
              <a:lnSpc>
                <a:spcPts val="6050"/>
              </a:lnSpc>
              <a:buNone/>
            </a:pPr>
            <a:r>
              <a:rPr lang="en-US" sz="4850" b="1" dirty="0">
                <a:solidFill>
                  <a:srgbClr val="006747"/>
                </a:solidFill>
                <a:latin typeface="Times New Roman" panose="02020603050405020304" pitchFamily="18" charset="0"/>
                <a:ea typeface="Noto Serif SC Bold" pitchFamily="34" charset="-122"/>
                <a:cs typeface="Times New Roman" panose="02020603050405020304" pitchFamily="18" charset="0"/>
              </a:rPr>
              <a:t>Hai người kêu gào, giãy giụa mà không thoát ra được. Cả đám cưới nhốn nháo. Ai nấy đều cười nghiêng ngả. Phú ông hoảng sợ, vừa khóc vừa van xin:</a:t>
            </a:r>
            <a:endParaRPr lang="en-US" sz="4850" dirty="0">
              <a:latin typeface="Times New Roman" panose="02020603050405020304" pitchFamily="18" charset="0"/>
              <a:cs typeface="Times New Roman" panose="02020603050405020304" pitchFamily="18" charset="0"/>
            </a:endParaRPr>
          </a:p>
        </p:txBody>
      </p:sp>
      <p:sp>
        <p:nvSpPr>
          <p:cNvPr id="4" name="Text 2"/>
          <p:cNvSpPr/>
          <p:nvPr/>
        </p:nvSpPr>
        <p:spPr>
          <a:xfrm>
            <a:off x="849868" y="5124937"/>
            <a:ext cx="12930664" cy="1543288"/>
          </a:xfrm>
          <a:prstGeom prst="rect">
            <a:avLst/>
          </a:prstGeom>
          <a:noFill/>
          <a:ln/>
        </p:spPr>
        <p:txBody>
          <a:bodyPr wrap="square" lIns="0" tIns="0" rIns="0" bIns="0" rtlCol="0" anchor="t"/>
          <a:lstStyle/>
          <a:p>
            <a:pPr marL="0" indent="0" algn="l">
              <a:lnSpc>
                <a:spcPts val="6050"/>
              </a:lnSpc>
              <a:buNone/>
            </a:pPr>
            <a:r>
              <a:rPr lang="en-US" sz="4850" b="1" dirty="0">
                <a:solidFill>
                  <a:srgbClr val="006747"/>
                </a:solidFill>
                <a:latin typeface="Times New Roman" panose="02020603050405020304" pitchFamily="18" charset="0"/>
                <a:ea typeface="Noto Serif SC Bold" pitchFamily="34" charset="-122"/>
                <a:cs typeface="Times New Roman" panose="02020603050405020304" pitchFamily="18" charset="0"/>
              </a:rPr>
              <a:t>– Con ơi, tha cho ta! Ta biết lỗi rồi! Ta xin gả con gái cho con thật!</a:t>
            </a:r>
            <a:endParaRPr lang="en-US" sz="4850" dirty="0">
              <a:latin typeface="Times New Roman" panose="02020603050405020304" pitchFamily="18" charset="0"/>
              <a:cs typeface="Times New Roman" panose="02020603050405020304" pitchFamily="18" charset="0"/>
            </a:endParaRPr>
          </a:p>
        </p:txBody>
      </p:sp>
      <p:sp>
        <p:nvSpPr>
          <p:cNvPr id="5" name="Shape 3"/>
          <p:cNvSpPr/>
          <p:nvPr/>
        </p:nvSpPr>
        <p:spPr>
          <a:xfrm>
            <a:off x="715685" y="5272207"/>
            <a:ext cx="22860" cy="2080022"/>
          </a:xfrm>
          <a:prstGeom prst="rect">
            <a:avLst/>
          </a:prstGeom>
          <a:solidFill>
            <a:srgbClr val="006747"/>
          </a:solidFill>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821769"/>
            <a:ext cx="7191732"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Times New Roman" panose="02020603050405020304" pitchFamily="18" charset="0"/>
                <a:ea typeface="Noto Serif SC Bold" pitchFamily="34" charset="-122"/>
                <a:cs typeface="Times New Roman" panose="02020603050405020304" pitchFamily="18" charset="0"/>
              </a:rPr>
              <a:t>Lòng nhân từ của An</a:t>
            </a:r>
            <a:endParaRPr lang="en-US" sz="5350" dirty="0">
              <a:latin typeface="Times New Roman" panose="02020603050405020304" pitchFamily="18" charset="0"/>
              <a:cs typeface="Times New Roman" panose="02020603050405020304" pitchFamily="18" charset="0"/>
            </a:endParaRPr>
          </a:p>
        </p:txBody>
      </p:sp>
      <p:sp>
        <p:nvSpPr>
          <p:cNvPr id="3" name="Text 1"/>
          <p:cNvSpPr/>
          <p:nvPr/>
        </p:nvSpPr>
        <p:spPr>
          <a:xfrm>
            <a:off x="793790" y="1975247"/>
            <a:ext cx="13042821" cy="1711642"/>
          </a:xfrm>
          <a:prstGeom prst="rect">
            <a:avLst/>
          </a:prstGeom>
          <a:noFill/>
          <a:ln/>
        </p:spPr>
        <p:txBody>
          <a:bodyPr wrap="square" lIns="0" tIns="0" rIns="0" bIns="0" rtlCol="0" anchor="t"/>
          <a:lstStyle/>
          <a:p>
            <a:pPr marL="0" indent="0" algn="l">
              <a:lnSpc>
                <a:spcPts val="6700"/>
              </a:lnSpc>
              <a:buNone/>
            </a:pPr>
            <a:r>
              <a:rPr lang="en-US" sz="5350" b="1" dirty="0">
                <a:solidFill>
                  <a:srgbClr val="006747"/>
                </a:solidFill>
                <a:latin typeface="Times New Roman" panose="02020603050405020304" pitchFamily="18" charset="0"/>
                <a:ea typeface="Noto Serif SC Bold" pitchFamily="34" charset="-122"/>
                <a:cs typeface="Times New Roman" panose="02020603050405020304" pitchFamily="18" charset="0"/>
              </a:rPr>
              <a:t>An nhìn phú ông tội nghiệp, liền hô: – Khắc xuất! Khắc xuất!</a:t>
            </a:r>
            <a:endParaRPr lang="en-US" sz="5350" dirty="0">
              <a:latin typeface="Times New Roman" panose="02020603050405020304" pitchFamily="18" charset="0"/>
              <a:cs typeface="Times New Roman" panose="02020603050405020304" pitchFamily="18" charset="0"/>
            </a:endParaRPr>
          </a:p>
        </p:txBody>
      </p:sp>
      <p:sp>
        <p:nvSpPr>
          <p:cNvPr id="4" name="Text 2"/>
          <p:cNvSpPr/>
          <p:nvPr/>
        </p:nvSpPr>
        <p:spPr>
          <a:xfrm>
            <a:off x="793790" y="3984546"/>
            <a:ext cx="13042821" cy="3423285"/>
          </a:xfrm>
          <a:prstGeom prst="rect">
            <a:avLst/>
          </a:prstGeom>
          <a:noFill/>
          <a:ln/>
        </p:spPr>
        <p:txBody>
          <a:bodyPr wrap="square" lIns="0" tIns="0" rIns="0" bIns="0" rtlCol="0" anchor="t"/>
          <a:lstStyle/>
          <a:p>
            <a:pPr marL="0" indent="0" algn="l">
              <a:lnSpc>
                <a:spcPts val="6700"/>
              </a:lnSpc>
              <a:buNone/>
            </a:pPr>
            <a:r>
              <a:rPr lang="en-US" sz="5350" b="1" dirty="0">
                <a:solidFill>
                  <a:srgbClr val="006747"/>
                </a:solidFill>
                <a:latin typeface="Times New Roman" panose="02020603050405020304" pitchFamily="18" charset="0"/>
                <a:ea typeface="Noto Serif SC Bold" pitchFamily="34" charset="-122"/>
                <a:cs typeface="Times New Roman" panose="02020603050405020304" pitchFamily="18" charset="0"/>
              </a:rPr>
              <a:t>Lạ thay, hai người liền tách khỏi thân tre, rơi phịch xuống đất. Phú ông quỳ xuống xin lỗi An, còn con gái ông đỏ mặt cúi đầu.</a:t>
            </a:r>
            <a:endParaRPr lang="en-US" sz="53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22515" y="133004"/>
            <a:ext cx="5760720" cy="8229600"/>
          </a:xfrm>
          <a:prstGeom prst="rect">
            <a:avLst/>
          </a:prstGeom>
        </p:spPr>
      </p:pic>
      <p:sp>
        <p:nvSpPr>
          <p:cNvPr id="3" name="Text 0"/>
          <p:cNvSpPr/>
          <p:nvPr/>
        </p:nvSpPr>
        <p:spPr>
          <a:xfrm>
            <a:off x="5883235" y="1109305"/>
            <a:ext cx="3425785" cy="428030"/>
          </a:xfrm>
          <a:prstGeom prst="rect">
            <a:avLst/>
          </a:prstGeom>
          <a:noFill/>
          <a:ln/>
        </p:spPr>
        <p:txBody>
          <a:bodyPr wrap="none" lIns="0" tIns="0" rIns="0" bIns="0" rtlCol="0" anchor="t"/>
          <a:lstStyle/>
          <a:p>
            <a:pPr marL="0" indent="0" algn="l">
              <a:lnSpc>
                <a:spcPts val="3350"/>
              </a:lnSpc>
              <a:buNone/>
            </a:pPr>
            <a:r>
              <a:rPr lang="en-US" sz="2650" b="1" dirty="0">
                <a:solidFill>
                  <a:srgbClr val="006747"/>
                </a:solidFill>
                <a:latin typeface="Times New Roman" panose="02020603050405020304" pitchFamily="18" charset="0"/>
                <a:ea typeface="Noto Serif SC Bold" pitchFamily="34" charset="-122"/>
                <a:cs typeface="Times New Roman" panose="02020603050405020304" pitchFamily="18" charset="0"/>
              </a:rPr>
              <a:t>Kết thúc hạnh phúc</a:t>
            </a:r>
            <a:endParaRPr lang="en-US" sz="2650" dirty="0">
              <a:latin typeface="Times New Roman" panose="02020603050405020304" pitchFamily="18" charset="0"/>
              <a:cs typeface="Times New Roman" panose="02020603050405020304" pitchFamily="18" charset="0"/>
            </a:endParaRPr>
          </a:p>
        </p:txBody>
      </p:sp>
      <p:sp>
        <p:nvSpPr>
          <p:cNvPr id="4" name="Text 1"/>
          <p:cNvSpPr/>
          <p:nvPr/>
        </p:nvSpPr>
        <p:spPr>
          <a:xfrm>
            <a:off x="5883235" y="1686163"/>
            <a:ext cx="8350329" cy="1712119"/>
          </a:xfrm>
          <a:prstGeom prst="rect">
            <a:avLst/>
          </a:prstGeom>
          <a:noFill/>
          <a:ln/>
        </p:spPr>
        <p:txBody>
          <a:bodyPr wrap="square" lIns="0" tIns="0" rIns="0" bIns="0" rtlCol="0" anchor="t"/>
          <a:lstStyle/>
          <a:p>
            <a:pPr marL="0" indent="0" algn="l">
              <a:lnSpc>
                <a:spcPts val="3350"/>
              </a:lnSpc>
              <a:buNone/>
            </a:pPr>
            <a:r>
              <a:rPr lang="en-US" sz="2650" b="1" dirty="0">
                <a:solidFill>
                  <a:srgbClr val="006747"/>
                </a:solidFill>
                <a:latin typeface="Times New Roman" panose="02020603050405020304" pitchFamily="18" charset="0"/>
                <a:ea typeface="Noto Serif SC Bold" pitchFamily="34" charset="-122"/>
                <a:cs typeface="Times New Roman" panose="02020603050405020304" pitchFamily="18" charset="0"/>
              </a:rPr>
              <a:t>Hôm sau, lễ cưới giữa An và con gái phú ông được tổ chức linh đình. Cả làng kéo đến chúc mừng. Ai nấy đều khen An thật thà, hiền lành, xứng đáng được hạnh phúc.</a:t>
            </a:r>
            <a:endParaRPr lang="en-US" sz="2650" dirty="0">
              <a:latin typeface="Times New Roman" panose="02020603050405020304" pitchFamily="18" charset="0"/>
              <a:cs typeface="Times New Roman" panose="02020603050405020304" pitchFamily="18" charset="0"/>
            </a:endParaRPr>
          </a:p>
        </p:txBody>
      </p:sp>
      <p:sp>
        <p:nvSpPr>
          <p:cNvPr id="5" name="Text 2"/>
          <p:cNvSpPr/>
          <p:nvPr/>
        </p:nvSpPr>
        <p:spPr>
          <a:xfrm>
            <a:off x="5883235" y="3404170"/>
            <a:ext cx="8350329" cy="856059"/>
          </a:xfrm>
          <a:prstGeom prst="rect">
            <a:avLst/>
          </a:prstGeom>
          <a:noFill/>
          <a:ln/>
        </p:spPr>
        <p:txBody>
          <a:bodyPr wrap="square" lIns="0" tIns="0" rIns="0" bIns="0" rtlCol="0" anchor="t"/>
          <a:lstStyle/>
          <a:p>
            <a:pPr marL="0" indent="0" algn="l">
              <a:lnSpc>
                <a:spcPts val="3350"/>
              </a:lnSpc>
              <a:buNone/>
            </a:pPr>
            <a:r>
              <a:rPr lang="en-US" sz="2650" b="1" dirty="0">
                <a:solidFill>
                  <a:srgbClr val="006747"/>
                </a:solidFill>
                <a:latin typeface="Times New Roman" panose="02020603050405020304" pitchFamily="18" charset="0"/>
                <a:ea typeface="Noto Serif SC Bold" pitchFamily="34" charset="-122"/>
                <a:cs typeface="Times New Roman" panose="02020603050405020304" pitchFamily="18" charset="0"/>
              </a:rPr>
              <a:t>Còn phú ông, từ đó về sau, chừa hẳn thói lừa lọc, tham lam, đối xử với người làm tử tế hơn.</a:t>
            </a:r>
            <a:endParaRPr lang="en-US" sz="2650" dirty="0">
              <a:latin typeface="Times New Roman" panose="02020603050405020304" pitchFamily="18" charset="0"/>
              <a:cs typeface="Times New Roman" panose="02020603050405020304" pitchFamily="18" charset="0"/>
            </a:endParaRPr>
          </a:p>
        </p:txBody>
      </p:sp>
      <p:sp>
        <p:nvSpPr>
          <p:cNvPr id="6" name="Text 3"/>
          <p:cNvSpPr/>
          <p:nvPr/>
        </p:nvSpPr>
        <p:spPr>
          <a:xfrm>
            <a:off x="5883235" y="4551998"/>
            <a:ext cx="8350329" cy="2568178"/>
          </a:xfrm>
          <a:prstGeom prst="rect">
            <a:avLst/>
          </a:prstGeom>
          <a:noFill/>
          <a:ln/>
        </p:spPr>
        <p:txBody>
          <a:bodyPr wrap="square" lIns="0" tIns="0" rIns="0" bIns="0" rtlCol="0" anchor="t"/>
          <a:lstStyle/>
          <a:p>
            <a:pPr marL="0" indent="0" algn="l">
              <a:lnSpc>
                <a:spcPts val="3350"/>
              </a:lnSpc>
              <a:buNone/>
            </a:pPr>
            <a:r>
              <a:rPr lang="en-US" sz="2650" b="1" dirty="0">
                <a:solidFill>
                  <a:srgbClr val="006747"/>
                </a:solidFill>
                <a:latin typeface="Times New Roman" panose="02020603050405020304" pitchFamily="18" charset="0"/>
                <a:ea typeface="Noto Serif SC Bold" pitchFamily="34" charset="-122"/>
                <a:cs typeface="Times New Roman" panose="02020603050405020304" pitchFamily="18" charset="0"/>
              </a:rPr>
              <a:t>Vợ chồng An sống hòa thuận, chăm chỉ, cùng nhau gây dựng cuộc sống ấm no, hạnh phúc. Và từ đó, câu nói "Khắc nhập! Khắc xuất!" trở thành câu thần chú quen thuộc, tượng trưng cho sự công bằng và lòng trung thực trong dân gian Việt Nam.</a:t>
            </a:r>
            <a:endParaRPr lang="en-US" sz="26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609362" y="420410"/>
            <a:ext cx="7925276" cy="1904286"/>
          </a:xfrm>
          <a:prstGeom prst="rect">
            <a:avLst/>
          </a:prstGeom>
          <a:noFill/>
          <a:ln/>
        </p:spPr>
        <p:txBody>
          <a:bodyPr wrap="square" lIns="0" tIns="0" rIns="0" bIns="0" rtlCol="0" anchor="t"/>
          <a:lstStyle/>
          <a:p>
            <a:pPr marL="0" indent="0" algn="l">
              <a:lnSpc>
                <a:spcPts val="7450"/>
              </a:lnSpc>
              <a:buNone/>
            </a:pPr>
            <a:r>
              <a:rPr lang="en-US" sz="5950" b="1" dirty="0">
                <a:solidFill>
                  <a:srgbClr val="006747"/>
                </a:solidFill>
                <a:latin typeface="Times New Roman" panose="02020603050405020304" pitchFamily="18" charset="0"/>
                <a:ea typeface="Noto Serif SC Bold" pitchFamily="34" charset="-122"/>
                <a:cs typeface="Times New Roman" panose="02020603050405020304" pitchFamily="18" charset="0"/>
              </a:rPr>
              <a:t>Khởi đầu câu chuyện</a:t>
            </a:r>
            <a:endParaRPr lang="en-US" sz="5950" dirty="0">
              <a:latin typeface="Times New Roman" panose="02020603050405020304" pitchFamily="18" charset="0"/>
              <a:cs typeface="Times New Roman" panose="02020603050405020304" pitchFamily="18" charset="0"/>
            </a:endParaRPr>
          </a:p>
        </p:txBody>
      </p:sp>
      <p:sp>
        <p:nvSpPr>
          <p:cNvPr id="4" name="Text 1"/>
          <p:cNvSpPr/>
          <p:nvPr/>
        </p:nvSpPr>
        <p:spPr>
          <a:xfrm>
            <a:off x="609362" y="2553176"/>
            <a:ext cx="7925276" cy="5255895"/>
          </a:xfrm>
          <a:prstGeom prst="rect">
            <a:avLst/>
          </a:prstGeom>
          <a:noFill/>
          <a:ln/>
        </p:spPr>
        <p:txBody>
          <a:bodyPr wrap="square" lIns="0" tIns="0" rIns="0" bIns="0" rtlCol="0" anchor="t"/>
          <a:lstStyle/>
          <a:p>
            <a:pPr marL="0" indent="0" algn="l">
              <a:lnSpc>
                <a:spcPts val="5150"/>
              </a:lnSpc>
              <a:buNone/>
            </a:pPr>
            <a:r>
              <a:rPr lang="en-US" sz="4100" b="1" dirty="0">
                <a:solidFill>
                  <a:srgbClr val="006747"/>
                </a:solidFill>
                <a:latin typeface="Times New Roman" panose="02020603050405020304" pitchFamily="18" charset="0"/>
                <a:ea typeface="Noto Serif SC Bold" pitchFamily="34" charset="-122"/>
                <a:cs typeface="Times New Roman" panose="02020603050405020304" pitchFamily="18" charset="0"/>
              </a:rPr>
              <a:t>Ngày xửa ngày xưa, ở một làng quê nhỏ nằm bên triền núi xanh mướt, có một chàng trai nghèo tên là An. Cha mẹ mất sớm, An phải đi làm thuê, cuốc đất, gánh nước, cắt cỏ… để kiếm sống qua ngày.</a:t>
            </a:r>
            <a:endParaRPr lang="en-US" sz="41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396835" y="272891"/>
            <a:ext cx="6951940" cy="428030"/>
          </a:xfrm>
          <a:prstGeom prst="rect">
            <a:avLst/>
          </a:prstGeom>
          <a:noFill/>
          <a:ln/>
        </p:spPr>
        <p:txBody>
          <a:bodyPr wrap="none" lIns="0" tIns="0" rIns="0" bIns="0" rtlCol="0" anchor="t"/>
          <a:lstStyle/>
          <a:p>
            <a:pPr marL="0" indent="0" algn="l">
              <a:lnSpc>
                <a:spcPts val="3350"/>
              </a:lnSpc>
              <a:buNone/>
            </a:pPr>
            <a:r>
              <a:rPr lang="en-US" sz="2650" b="1" dirty="0">
                <a:solidFill>
                  <a:srgbClr val="006747"/>
                </a:solidFill>
                <a:latin typeface="Times New Roman" panose="02020603050405020304" pitchFamily="18" charset="0"/>
                <a:ea typeface="Noto Serif SC Bold" pitchFamily="34" charset="-122"/>
                <a:cs typeface="Times New Roman" panose="02020603050405020304" pitchFamily="18" charset="0"/>
              </a:rPr>
              <a:t>Ý nghĩa câu chuyện và câu hỏi thảo luận</a:t>
            </a:r>
            <a:endParaRPr lang="en-US" sz="2650" dirty="0">
              <a:latin typeface="Times New Roman" panose="02020603050405020304" pitchFamily="18" charset="0"/>
              <a:cs typeface="Times New Roman" panose="02020603050405020304" pitchFamily="18" charset="0"/>
            </a:endParaRPr>
          </a:p>
        </p:txBody>
      </p:sp>
      <p:sp>
        <p:nvSpPr>
          <p:cNvPr id="3" name="Text 1"/>
          <p:cNvSpPr/>
          <p:nvPr/>
        </p:nvSpPr>
        <p:spPr>
          <a:xfrm>
            <a:off x="396835" y="849749"/>
            <a:ext cx="13836729" cy="2140148"/>
          </a:xfrm>
          <a:prstGeom prst="rect">
            <a:avLst/>
          </a:prstGeom>
          <a:noFill/>
          <a:ln/>
        </p:spPr>
        <p:txBody>
          <a:bodyPr wrap="square" lIns="0" tIns="0" rIns="0" bIns="0" rtlCol="0" anchor="t"/>
          <a:lstStyle/>
          <a:p>
            <a:pPr marL="0" indent="0" algn="l">
              <a:lnSpc>
                <a:spcPts val="3350"/>
              </a:lnSpc>
              <a:buNone/>
            </a:pPr>
            <a:r>
              <a:rPr lang="en-US" sz="2650" b="1" dirty="0">
                <a:solidFill>
                  <a:srgbClr val="006747"/>
                </a:solidFill>
                <a:latin typeface="Times New Roman" panose="02020603050405020304" pitchFamily="18" charset="0"/>
                <a:ea typeface="Noto Serif SC Bold" pitchFamily="34" charset="-122"/>
                <a:cs typeface="Times New Roman" panose="02020603050405020304" pitchFamily="18" charset="0"/>
              </a:rPr>
              <a:t>Câu chuyện "Cây Tre Trăm Đốt" dạy ta bài học sâu sắc: ca ngợi người lao động hiền lành, thật thà, chăm chỉ sẽ luôn được đền đáp xứng đáng. Đồng thời phê phán thói tham lam, gian dối của kẻ giàu có chỉ biết lợi dụng người khác.Câu chuyện cũng thể hiện niềm tin của dân gian vào công lý và điều thiện luôn chiến thắng cái ác.</a:t>
            </a:r>
            <a:endParaRPr lang="en-US" sz="2650" dirty="0">
              <a:latin typeface="Times New Roman" panose="02020603050405020304" pitchFamily="18" charset="0"/>
              <a:cs typeface="Times New Roman" panose="02020603050405020304" pitchFamily="18" charset="0"/>
            </a:endParaRPr>
          </a:p>
        </p:txBody>
      </p:sp>
      <p:sp>
        <p:nvSpPr>
          <p:cNvPr id="4" name="Text 2"/>
          <p:cNvSpPr/>
          <p:nvPr/>
        </p:nvSpPr>
        <p:spPr>
          <a:xfrm>
            <a:off x="396835" y="3138726"/>
            <a:ext cx="3423642" cy="428030"/>
          </a:xfrm>
          <a:prstGeom prst="rect">
            <a:avLst/>
          </a:prstGeom>
          <a:noFill/>
          <a:ln/>
        </p:spPr>
        <p:txBody>
          <a:bodyPr wrap="none" lIns="0" tIns="0" rIns="0" bIns="0" rtlCol="0" anchor="t"/>
          <a:lstStyle/>
          <a:p>
            <a:pPr marL="0" indent="0" algn="l">
              <a:lnSpc>
                <a:spcPts val="3350"/>
              </a:lnSpc>
              <a:buNone/>
            </a:pPr>
            <a:r>
              <a:rPr lang="en-US" sz="2650" b="1" dirty="0">
                <a:solidFill>
                  <a:srgbClr val="006747"/>
                </a:solidFill>
                <a:latin typeface="Times New Roman" panose="02020603050405020304" pitchFamily="18" charset="0"/>
                <a:ea typeface="Noto Serif SC Bold" pitchFamily="34" charset="-122"/>
                <a:cs typeface="Times New Roman" panose="02020603050405020304" pitchFamily="18" charset="0"/>
              </a:rPr>
              <a:t>Câu hỏi thảo luận</a:t>
            </a:r>
            <a:endParaRPr lang="en-US" sz="2650" dirty="0">
              <a:latin typeface="Times New Roman" panose="02020603050405020304" pitchFamily="18" charset="0"/>
              <a:cs typeface="Times New Roman" panose="02020603050405020304" pitchFamily="18" charset="0"/>
            </a:endParaRPr>
          </a:p>
        </p:txBody>
      </p:sp>
      <p:sp>
        <p:nvSpPr>
          <p:cNvPr id="5" name="Text 3"/>
          <p:cNvSpPr/>
          <p:nvPr/>
        </p:nvSpPr>
        <p:spPr>
          <a:xfrm>
            <a:off x="396835" y="3715583"/>
            <a:ext cx="11894106" cy="428030"/>
          </a:xfrm>
          <a:prstGeom prst="rect">
            <a:avLst/>
          </a:prstGeom>
          <a:noFill/>
          <a:ln/>
        </p:spPr>
        <p:txBody>
          <a:bodyPr wrap="none" lIns="0" tIns="0" rIns="0" bIns="0" rtlCol="0" anchor="t"/>
          <a:lstStyle/>
          <a:p>
            <a:pPr marL="0" indent="0" algn="l">
              <a:lnSpc>
                <a:spcPts val="3350"/>
              </a:lnSpc>
              <a:buNone/>
            </a:pPr>
            <a:r>
              <a:rPr lang="en-US" sz="2650" b="1" dirty="0">
                <a:solidFill>
                  <a:srgbClr val="006747"/>
                </a:solidFill>
                <a:latin typeface="Times New Roman" panose="02020603050405020304" pitchFamily="18" charset="0"/>
                <a:ea typeface="Noto Serif SC Bold" pitchFamily="34" charset="-122"/>
                <a:cs typeface="Times New Roman" panose="02020603050405020304" pitchFamily="18" charset="0"/>
              </a:rPr>
              <a:t>Câu 1: Vì sao phú ông lại hứa gả con gái cho anh nông dân hiền lành?</a:t>
            </a:r>
            <a:endParaRPr lang="en-US" sz="2650" dirty="0">
              <a:latin typeface="Times New Roman" panose="02020603050405020304" pitchFamily="18" charset="0"/>
              <a:cs typeface="Times New Roman" panose="02020603050405020304" pitchFamily="18" charset="0"/>
            </a:endParaRPr>
          </a:p>
        </p:txBody>
      </p:sp>
      <p:sp>
        <p:nvSpPr>
          <p:cNvPr id="6" name="Text 4"/>
          <p:cNvSpPr/>
          <p:nvPr/>
        </p:nvSpPr>
        <p:spPr>
          <a:xfrm>
            <a:off x="396835" y="4292441"/>
            <a:ext cx="13836729" cy="620316"/>
          </a:xfrm>
          <a:prstGeom prst="rect">
            <a:avLst/>
          </a:prstGeom>
          <a:noFill/>
          <a:ln/>
        </p:spPr>
        <p:txBody>
          <a:bodyPr wrap="square" lIns="0" tIns="0" rIns="0" bIns="0" rtlCol="0" anchor="t"/>
          <a:lstStyle/>
          <a:p>
            <a:pPr marL="0" indent="0" algn="l">
              <a:lnSpc>
                <a:spcPts val="2400"/>
              </a:lnSpc>
              <a:buNone/>
            </a:pPr>
            <a:r>
              <a:rPr lang="en-US" sz="1950" b="1" dirty="0">
                <a:solidFill>
                  <a:srgbClr val="006747"/>
                </a:solidFill>
                <a:latin typeface="Times New Roman" panose="02020603050405020304" pitchFamily="18" charset="0"/>
                <a:ea typeface="Noto Serif SC Bold" pitchFamily="34" charset="-122"/>
                <a:cs typeface="Times New Roman" panose="02020603050405020304" pitchFamily="18" charset="0"/>
              </a:rPr>
              <a:t>Đáp án: Phú ông thấy anh nông dân chăm chỉ, thật thà nên hứa gả con gái để khuyến khích anh làm việc. Nhưng thực ra ông ta chỉ muốn lợi dụng sức lao động của anh, không thật lòng giữ lời hứa.</a:t>
            </a:r>
            <a:endParaRPr lang="en-US" sz="1950" dirty="0">
              <a:latin typeface="Times New Roman" panose="02020603050405020304" pitchFamily="18" charset="0"/>
              <a:cs typeface="Times New Roman" panose="02020603050405020304" pitchFamily="18" charset="0"/>
            </a:endParaRPr>
          </a:p>
        </p:txBody>
      </p:sp>
      <p:sp>
        <p:nvSpPr>
          <p:cNvPr id="7" name="Text 5"/>
          <p:cNvSpPr/>
          <p:nvPr/>
        </p:nvSpPr>
        <p:spPr>
          <a:xfrm>
            <a:off x="396835" y="5061585"/>
            <a:ext cx="9040058" cy="428030"/>
          </a:xfrm>
          <a:prstGeom prst="rect">
            <a:avLst/>
          </a:prstGeom>
          <a:noFill/>
          <a:ln/>
        </p:spPr>
        <p:txBody>
          <a:bodyPr wrap="none" lIns="0" tIns="0" rIns="0" bIns="0" rtlCol="0" anchor="t"/>
          <a:lstStyle/>
          <a:p>
            <a:pPr marL="0" indent="0" algn="l">
              <a:lnSpc>
                <a:spcPts val="3350"/>
              </a:lnSpc>
              <a:buNone/>
            </a:pPr>
            <a:r>
              <a:rPr lang="en-US" sz="2650" b="1" dirty="0">
                <a:solidFill>
                  <a:srgbClr val="006747"/>
                </a:solidFill>
                <a:latin typeface="Times New Roman" panose="02020603050405020304" pitchFamily="18" charset="0"/>
                <a:ea typeface="Noto Serif SC Bold" pitchFamily="34" charset="-122"/>
                <a:cs typeface="Times New Roman" panose="02020603050405020304" pitchFamily="18" charset="0"/>
              </a:rPr>
              <a:t>Câu 2: Khi hoàn thành công việc, phú ông đã làm gì?</a:t>
            </a:r>
            <a:endParaRPr lang="en-US" sz="2650" dirty="0">
              <a:latin typeface="Times New Roman" panose="02020603050405020304" pitchFamily="18" charset="0"/>
              <a:cs typeface="Times New Roman" panose="02020603050405020304" pitchFamily="18" charset="0"/>
            </a:endParaRPr>
          </a:p>
        </p:txBody>
      </p:sp>
      <p:sp>
        <p:nvSpPr>
          <p:cNvPr id="8" name="Text 6"/>
          <p:cNvSpPr/>
          <p:nvPr/>
        </p:nvSpPr>
        <p:spPr>
          <a:xfrm>
            <a:off x="396835" y="5638443"/>
            <a:ext cx="13836729" cy="1284089"/>
          </a:xfrm>
          <a:prstGeom prst="rect">
            <a:avLst/>
          </a:prstGeom>
          <a:noFill/>
          <a:ln/>
        </p:spPr>
        <p:txBody>
          <a:bodyPr wrap="square" lIns="0" tIns="0" rIns="0" bIns="0" rtlCol="0" anchor="t"/>
          <a:lstStyle/>
          <a:p>
            <a:pPr marL="0" indent="0" algn="l">
              <a:lnSpc>
                <a:spcPts val="3350"/>
              </a:lnSpc>
              <a:buNone/>
            </a:pPr>
            <a:r>
              <a:rPr lang="en-US" sz="2650" b="1" dirty="0">
                <a:solidFill>
                  <a:srgbClr val="006747"/>
                </a:solidFill>
                <a:latin typeface="Times New Roman" panose="02020603050405020304" pitchFamily="18" charset="0"/>
                <a:ea typeface="Noto Serif SC Bold" pitchFamily="34" charset="-122"/>
                <a:cs typeface="Times New Roman" panose="02020603050405020304" pitchFamily="18" charset="0"/>
              </a:rPr>
              <a:t>Đáp án: Khi anh nông dân hoàn thành việc, phú ông trở mặt, nuốt lời, không gả con gái cho anh mà còn định gả cô cho người giàu có hơn. Điều đó thể hiện sự gian xảo, tham lam và không giữ chữ tín.</a:t>
            </a:r>
            <a:endParaRPr lang="en-US" sz="2650" dirty="0">
              <a:latin typeface="Times New Roman" panose="02020603050405020304" pitchFamily="18" charset="0"/>
              <a:cs typeface="Times New Roman" panose="02020603050405020304" pitchFamily="18" charset="0"/>
            </a:endParaRPr>
          </a:p>
        </p:txBody>
      </p:sp>
      <p:sp>
        <p:nvSpPr>
          <p:cNvPr id="9" name="Text 7"/>
          <p:cNvSpPr/>
          <p:nvPr/>
        </p:nvSpPr>
        <p:spPr>
          <a:xfrm>
            <a:off x="396835" y="7071360"/>
            <a:ext cx="13318450" cy="428030"/>
          </a:xfrm>
          <a:prstGeom prst="rect">
            <a:avLst/>
          </a:prstGeom>
          <a:noFill/>
          <a:ln/>
        </p:spPr>
        <p:txBody>
          <a:bodyPr wrap="none" lIns="0" tIns="0" rIns="0" bIns="0" rtlCol="0" anchor="t"/>
          <a:lstStyle/>
          <a:p>
            <a:pPr marL="0" indent="0" algn="l">
              <a:lnSpc>
                <a:spcPts val="3350"/>
              </a:lnSpc>
              <a:buNone/>
            </a:pPr>
            <a:endParaRPr lang="en-US" sz="26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010" y="606784"/>
            <a:ext cx="13250487" cy="528350"/>
          </a:xfrm>
          <a:prstGeom prst="rect">
            <a:avLst/>
          </a:prstGeom>
        </p:spPr>
        <p:txBody>
          <a:bodyPr wrap="square">
            <a:spAutoFit/>
          </a:bodyPr>
          <a:lstStyle/>
          <a:p>
            <a:pPr>
              <a:lnSpc>
                <a:spcPts val="3350"/>
              </a:lnSpc>
            </a:pP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Câu</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3: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Anh</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nông</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dân</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đã</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gặp</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ai</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khi</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buồn</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bã</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bỏ</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đi</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Người</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đó</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giúp</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anh</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thế</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b="1" dirty="0" err="1">
                <a:solidFill>
                  <a:srgbClr val="006747"/>
                </a:solidFill>
                <a:latin typeface="Times New Roman" panose="02020603050405020304" pitchFamily="18" charset="0"/>
                <a:ea typeface="Noto Serif SC Bold" pitchFamily="34" charset="-122"/>
                <a:cs typeface="Times New Roman" panose="02020603050405020304" pitchFamily="18" charset="0"/>
              </a:rPr>
              <a:t>nào</a:t>
            </a:r>
            <a:r>
              <a:rPr lang="en-US" b="1" dirty="0">
                <a:solidFill>
                  <a:srgbClr val="006747"/>
                </a:solidFill>
                <a:latin typeface="Times New Roman" panose="02020603050405020304" pitchFamily="18" charset="0"/>
                <a:ea typeface="Noto Serif SC Bold" pitchFamily="34" charset="-122"/>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 name="Text 8"/>
          <p:cNvSpPr/>
          <p:nvPr/>
        </p:nvSpPr>
        <p:spPr>
          <a:xfrm>
            <a:off x="396835" y="1347171"/>
            <a:ext cx="13836729" cy="1284089"/>
          </a:xfrm>
          <a:prstGeom prst="rect">
            <a:avLst/>
          </a:prstGeom>
          <a:noFill/>
          <a:ln/>
        </p:spPr>
        <p:txBody>
          <a:bodyPr wrap="square" lIns="0" tIns="0" rIns="0" bIns="0" rtlCol="0" anchor="t"/>
          <a:lstStyle/>
          <a:p>
            <a:pPr marL="0" indent="0" algn="l">
              <a:lnSpc>
                <a:spcPts val="3350"/>
              </a:lnSpc>
              <a:buNone/>
            </a:pPr>
            <a:r>
              <a:rPr lang="en-US" sz="2650" b="1" dirty="0">
                <a:solidFill>
                  <a:srgbClr val="006747"/>
                </a:solidFill>
                <a:latin typeface="Times New Roman" panose="02020603050405020304" pitchFamily="18" charset="0"/>
                <a:ea typeface="Noto Serif SC Bold" pitchFamily="34" charset="-122"/>
                <a:cs typeface="Times New Roman" panose="02020603050405020304" pitchFamily="18" charset="0"/>
              </a:rPr>
              <a:t>Đáp án: Anh gặp ông Bụt (hoặc Tiên ông). Ông Bụt thương tình giúp anh bằng cách dạy anh câu thần chú "Khắc nhập! Khắc xuất!" để trừng trị phú ông và giúp anh lấy lại công bằng.</a:t>
            </a:r>
            <a:endParaRPr lang="en-US" sz="2650" dirty="0">
              <a:latin typeface="Times New Roman" panose="02020603050405020304" pitchFamily="18" charset="0"/>
              <a:cs typeface="Times New Roman" panose="02020603050405020304" pitchFamily="18" charset="0"/>
            </a:endParaRPr>
          </a:p>
        </p:txBody>
      </p:sp>
      <p:sp>
        <p:nvSpPr>
          <p:cNvPr id="4" name="Text 9"/>
          <p:cNvSpPr/>
          <p:nvPr/>
        </p:nvSpPr>
        <p:spPr>
          <a:xfrm>
            <a:off x="396834" y="2485268"/>
            <a:ext cx="13836729" cy="158591"/>
          </a:xfrm>
          <a:prstGeom prst="rect">
            <a:avLst/>
          </a:prstGeom>
          <a:noFill/>
          <a:ln/>
        </p:spPr>
        <p:txBody>
          <a:bodyPr wrap="none" lIns="0" tIns="0" rIns="0" bIns="0" rtlCol="0" anchor="t"/>
          <a:lstStyle/>
          <a:p>
            <a:pPr marL="0" indent="0" algn="l">
              <a:lnSpc>
                <a:spcPts val="1250"/>
              </a:lnSpc>
              <a:buNone/>
            </a:pPr>
            <a:r>
              <a:rPr lang="en-US" sz="3600" b="1" dirty="0">
                <a:solidFill>
                  <a:schemeClr val="accent6">
                    <a:lumMod val="50000"/>
                  </a:schemeClr>
                </a:solidFill>
                <a:latin typeface="Times New Roman" panose="02020603050405020304" pitchFamily="18" charset="0"/>
                <a:ea typeface="Geist" pitchFamily="34" charset="-122"/>
                <a:cs typeface="Times New Roman" panose="02020603050405020304" pitchFamily="18" charset="0"/>
              </a:rPr>
              <a:t>Câu 4:</a:t>
            </a:r>
            <a:r>
              <a:rPr lang="en-US" sz="3600" dirty="0">
                <a:solidFill>
                  <a:schemeClr val="accent6">
                    <a:lumMod val="50000"/>
                  </a:schemeClr>
                </a:solidFill>
                <a:latin typeface="Times New Roman" panose="02020603050405020304" pitchFamily="18" charset="0"/>
                <a:ea typeface="Geist" pitchFamily="34" charset="-122"/>
                <a:cs typeface="Times New Roman" panose="02020603050405020304" pitchFamily="18" charset="0"/>
              </a:rPr>
              <a:t> Câu thần chú "Khắc nhập! Khắc xuất!" có ý nghĩa gì trong truyện?</a:t>
            </a:r>
            <a:endParaRPr lang="en-US" sz="36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 name="Text 10"/>
          <p:cNvSpPr/>
          <p:nvPr/>
        </p:nvSpPr>
        <p:spPr>
          <a:xfrm>
            <a:off x="396833" y="3127312"/>
            <a:ext cx="13836729" cy="1284089"/>
          </a:xfrm>
          <a:prstGeom prst="rect">
            <a:avLst/>
          </a:prstGeom>
          <a:noFill/>
          <a:ln/>
        </p:spPr>
        <p:txBody>
          <a:bodyPr wrap="square" lIns="0" tIns="0" rIns="0" bIns="0" rtlCol="0" anchor="t"/>
          <a:lstStyle/>
          <a:p>
            <a:pPr marL="0" indent="0" algn="l">
              <a:lnSpc>
                <a:spcPts val="3350"/>
              </a:lnSpc>
              <a:buNone/>
            </a:pPr>
            <a:r>
              <a:rPr lang="en-US" sz="2650" b="1" dirty="0">
                <a:solidFill>
                  <a:srgbClr val="006747"/>
                </a:solidFill>
                <a:latin typeface="Times New Roman" panose="02020603050405020304" pitchFamily="18" charset="0"/>
                <a:ea typeface="Noto Serif SC Bold" pitchFamily="34" charset="-122"/>
                <a:cs typeface="Times New Roman" panose="02020603050405020304" pitchFamily="18" charset="0"/>
              </a:rPr>
              <a:t>Đáp án: Câu thần chú thể hiện sức mạnh của công lý và sự giúp đỡ của thần linh dành cho người lương thiện. Nhờ câu thần chú, kẻ gian bị trừng phạt, người tốt được đền đáp xứng đáng.</a:t>
            </a:r>
            <a:endParaRPr lang="en-US" sz="2650" dirty="0">
              <a:latin typeface="Times New Roman" panose="02020603050405020304" pitchFamily="18" charset="0"/>
              <a:cs typeface="Times New Roman" panose="02020603050405020304" pitchFamily="18" charset="0"/>
            </a:endParaRPr>
          </a:p>
        </p:txBody>
      </p:sp>
      <p:sp>
        <p:nvSpPr>
          <p:cNvPr id="6" name="Text 11"/>
          <p:cNvSpPr/>
          <p:nvPr/>
        </p:nvSpPr>
        <p:spPr>
          <a:xfrm>
            <a:off x="399010" y="4252810"/>
            <a:ext cx="13836729" cy="158591"/>
          </a:xfrm>
          <a:prstGeom prst="rect">
            <a:avLst/>
          </a:prstGeom>
          <a:noFill/>
          <a:ln/>
        </p:spPr>
        <p:txBody>
          <a:bodyPr wrap="none" lIns="0" tIns="0" rIns="0" bIns="0" rtlCol="0" anchor="t"/>
          <a:lstStyle/>
          <a:p>
            <a:pPr marL="0" indent="0" algn="l">
              <a:lnSpc>
                <a:spcPts val="1250"/>
              </a:lnSpc>
              <a:buNone/>
            </a:pPr>
            <a:r>
              <a:rPr lang="en-US" sz="4000" b="1" dirty="0">
                <a:solidFill>
                  <a:srgbClr val="4B4A4A"/>
                </a:solidFill>
                <a:latin typeface="Times New Roman" panose="02020603050405020304" pitchFamily="18" charset="0"/>
                <a:ea typeface="Geist" pitchFamily="34" charset="-122"/>
                <a:cs typeface="Times New Roman" panose="02020603050405020304" pitchFamily="18" charset="0"/>
              </a:rPr>
              <a:t>Câu 5:</a:t>
            </a:r>
            <a:r>
              <a:rPr lang="en-US" sz="4000" dirty="0">
                <a:solidFill>
                  <a:srgbClr val="4B4A4A"/>
                </a:solidFill>
                <a:latin typeface="Times New Roman" panose="02020603050405020304" pitchFamily="18" charset="0"/>
                <a:ea typeface="Geist" pitchFamily="34" charset="-122"/>
                <a:cs typeface="Times New Roman" panose="02020603050405020304" pitchFamily="18" charset="0"/>
              </a:rPr>
              <a:t> Em cảm nhận thế nào về tính cách của anh nông dân?</a:t>
            </a:r>
            <a:endParaRPr lang="en-US" sz="4000" dirty="0">
              <a:latin typeface="Times New Roman" panose="02020603050405020304" pitchFamily="18" charset="0"/>
              <a:cs typeface="Times New Roman" panose="02020603050405020304" pitchFamily="18" charset="0"/>
            </a:endParaRPr>
          </a:p>
        </p:txBody>
      </p:sp>
      <p:sp>
        <p:nvSpPr>
          <p:cNvPr id="7" name="Text 12"/>
          <p:cNvSpPr/>
          <p:nvPr/>
        </p:nvSpPr>
        <p:spPr>
          <a:xfrm>
            <a:off x="396832" y="4930540"/>
            <a:ext cx="13836729" cy="1284089"/>
          </a:xfrm>
          <a:prstGeom prst="rect">
            <a:avLst/>
          </a:prstGeom>
          <a:noFill/>
          <a:ln/>
        </p:spPr>
        <p:txBody>
          <a:bodyPr wrap="square" lIns="0" tIns="0" rIns="0" bIns="0" rtlCol="0" anchor="t"/>
          <a:lstStyle/>
          <a:p>
            <a:pPr marL="0" indent="0" algn="l">
              <a:lnSpc>
                <a:spcPts val="3350"/>
              </a:lnSpc>
              <a:buNone/>
            </a:pPr>
            <a:r>
              <a:rPr lang="en-US" sz="2650" b="1" dirty="0">
                <a:solidFill>
                  <a:srgbClr val="006747"/>
                </a:solidFill>
                <a:latin typeface="Times New Roman" panose="02020603050405020304" pitchFamily="18" charset="0"/>
                <a:ea typeface="Noto Serif SC Bold" pitchFamily="34" charset="-122"/>
                <a:cs typeface="Times New Roman" panose="02020603050405020304" pitchFamily="18" charset="0"/>
              </a:rPr>
              <a:t>Đáp án: Anh nông dân là người hiền lành, chăm chỉ, trung thực, biết chịu khó và có lòng vị tha. Dù bị lừa dối, anh vẫn không làm điều ác mà chỉ muốn lấy lại công bằng cho mình.</a:t>
            </a:r>
            <a:endParaRPr lang="en-US" sz="2650" dirty="0">
              <a:latin typeface="Times New Roman" panose="02020603050405020304" pitchFamily="18" charset="0"/>
              <a:cs typeface="Times New Roman" panose="02020603050405020304" pitchFamily="18" charset="0"/>
            </a:endParaRPr>
          </a:p>
        </p:txBody>
      </p:sp>
      <p:sp>
        <p:nvSpPr>
          <p:cNvPr id="8" name="Text 13"/>
          <p:cNvSpPr/>
          <p:nvPr/>
        </p:nvSpPr>
        <p:spPr>
          <a:xfrm>
            <a:off x="396831" y="6135333"/>
            <a:ext cx="13836729" cy="158591"/>
          </a:xfrm>
          <a:prstGeom prst="rect">
            <a:avLst/>
          </a:prstGeom>
          <a:noFill/>
          <a:ln/>
        </p:spPr>
        <p:txBody>
          <a:bodyPr wrap="none" lIns="0" tIns="0" rIns="0" bIns="0" rtlCol="0" anchor="t"/>
          <a:lstStyle/>
          <a:p>
            <a:pPr marL="0" indent="0" algn="l">
              <a:lnSpc>
                <a:spcPts val="1250"/>
              </a:lnSpc>
              <a:buNone/>
            </a:pPr>
            <a:r>
              <a:rPr lang="en-US" sz="3200" b="1" dirty="0">
                <a:solidFill>
                  <a:srgbClr val="4B4A4A"/>
                </a:solidFill>
                <a:latin typeface="Times New Roman" panose="02020603050405020304" pitchFamily="18" charset="0"/>
                <a:ea typeface="Geist" pitchFamily="34" charset="-122"/>
                <a:cs typeface="Times New Roman" panose="02020603050405020304" pitchFamily="18" charset="0"/>
              </a:rPr>
              <a:t>Câu 6:</a:t>
            </a:r>
            <a:r>
              <a:rPr lang="en-US" sz="3200" dirty="0">
                <a:solidFill>
                  <a:srgbClr val="4B4A4A"/>
                </a:solidFill>
                <a:latin typeface="Times New Roman" panose="02020603050405020304" pitchFamily="18" charset="0"/>
                <a:ea typeface="Geist" pitchFamily="34" charset="-122"/>
                <a:cs typeface="Times New Roman" panose="02020603050405020304" pitchFamily="18" charset="0"/>
              </a:rPr>
              <a:t> Câu chuyện "Cây tre trăm đốt" muốn gửi gắm bài học gì cho chúng ta?</a:t>
            </a:r>
            <a:endParaRPr lang="en-US" sz="3200" dirty="0">
              <a:latin typeface="Times New Roman" panose="02020603050405020304" pitchFamily="18" charset="0"/>
              <a:cs typeface="Times New Roman" panose="02020603050405020304" pitchFamily="18" charset="0"/>
            </a:endParaRPr>
          </a:p>
        </p:txBody>
      </p:sp>
      <p:sp>
        <p:nvSpPr>
          <p:cNvPr id="9" name="Text 14"/>
          <p:cNvSpPr/>
          <p:nvPr/>
        </p:nvSpPr>
        <p:spPr>
          <a:xfrm>
            <a:off x="399010" y="6856672"/>
            <a:ext cx="13836729" cy="1284089"/>
          </a:xfrm>
          <a:prstGeom prst="rect">
            <a:avLst/>
          </a:prstGeom>
          <a:noFill/>
          <a:ln/>
        </p:spPr>
        <p:txBody>
          <a:bodyPr wrap="square" lIns="0" tIns="0" rIns="0" bIns="0" rtlCol="0" anchor="t"/>
          <a:lstStyle/>
          <a:p>
            <a:pPr marL="0" indent="0" algn="l">
              <a:lnSpc>
                <a:spcPts val="3350"/>
              </a:lnSpc>
              <a:buNone/>
            </a:pPr>
            <a:r>
              <a:rPr lang="en-US" sz="2650" b="1" dirty="0">
                <a:solidFill>
                  <a:srgbClr val="006747"/>
                </a:solidFill>
                <a:latin typeface="Times New Roman" panose="02020603050405020304" pitchFamily="18" charset="0"/>
                <a:ea typeface="Noto Serif SC Bold" pitchFamily="34" charset="-122"/>
                <a:cs typeface="Times New Roman" panose="02020603050405020304" pitchFamily="18" charset="0"/>
              </a:rPr>
              <a:t>Đáp án: Truyện dạy ta phải sống trung thực, giữ lời hứa, chăm chỉ lao động. Người thật thà, tốt bụng sẽ được đền đáp; kẻ tham lam, gian dối sẽ bị trừng phạt.</a:t>
            </a:r>
            <a:endParaRPr lang="en-US" sz="26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8627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17552"/>
          </a:xfrm>
          <a:prstGeom prst="rect">
            <a:avLst/>
          </a:prstGeom>
        </p:spPr>
      </p:pic>
      <p:sp>
        <p:nvSpPr>
          <p:cNvPr id="3" name="Text 0"/>
          <p:cNvSpPr/>
          <p:nvPr/>
        </p:nvSpPr>
        <p:spPr>
          <a:xfrm>
            <a:off x="706279" y="2801422"/>
            <a:ext cx="6092428" cy="761524"/>
          </a:xfrm>
          <a:prstGeom prst="rect">
            <a:avLst/>
          </a:prstGeom>
          <a:noFill/>
          <a:ln/>
        </p:spPr>
        <p:txBody>
          <a:bodyPr wrap="none" lIns="0" tIns="0" rIns="0" bIns="0" rtlCol="0" anchor="t"/>
          <a:lstStyle/>
          <a:p>
            <a:pPr marL="0" indent="0" algn="l">
              <a:lnSpc>
                <a:spcPts val="5950"/>
              </a:lnSpc>
              <a:buNone/>
            </a:pPr>
            <a:r>
              <a:rPr lang="en-US" sz="4750" b="1" dirty="0">
                <a:solidFill>
                  <a:srgbClr val="006747"/>
                </a:solidFill>
                <a:latin typeface="Times New Roman" panose="02020603050405020304" pitchFamily="18" charset="0"/>
                <a:ea typeface="Noto Serif SC Bold" pitchFamily="34" charset="-122"/>
                <a:cs typeface="Times New Roman" panose="02020603050405020304" pitchFamily="18" charset="0"/>
              </a:rPr>
              <a:t>Phú ông tham lam</a:t>
            </a:r>
            <a:endParaRPr lang="en-US" sz="4750" dirty="0">
              <a:latin typeface="Times New Roman" panose="02020603050405020304" pitchFamily="18" charset="0"/>
              <a:cs typeface="Times New Roman" panose="02020603050405020304" pitchFamily="18" charset="0"/>
            </a:endParaRPr>
          </a:p>
        </p:txBody>
      </p:sp>
      <p:sp>
        <p:nvSpPr>
          <p:cNvPr id="4" name="Text 1"/>
          <p:cNvSpPr/>
          <p:nvPr/>
        </p:nvSpPr>
        <p:spPr>
          <a:xfrm>
            <a:off x="706279" y="3827740"/>
            <a:ext cx="13217843" cy="3807619"/>
          </a:xfrm>
          <a:prstGeom prst="rect">
            <a:avLst/>
          </a:prstGeom>
          <a:noFill/>
          <a:ln/>
        </p:spPr>
        <p:txBody>
          <a:bodyPr wrap="square" lIns="0" tIns="0" rIns="0" bIns="0" rtlCol="0" anchor="t"/>
          <a:lstStyle/>
          <a:p>
            <a:pPr marL="0" indent="0" algn="l">
              <a:lnSpc>
                <a:spcPts val="5950"/>
              </a:lnSpc>
              <a:buNone/>
            </a:pPr>
            <a:r>
              <a:rPr lang="en-US" sz="4750" b="1" dirty="0">
                <a:solidFill>
                  <a:srgbClr val="006747"/>
                </a:solidFill>
                <a:latin typeface="Times New Roman" panose="02020603050405020304" pitchFamily="18" charset="0"/>
                <a:ea typeface="Noto Serif SC Bold" pitchFamily="34" charset="-122"/>
                <a:cs typeface="Times New Roman" panose="02020603050405020304" pitchFamily="18" charset="0"/>
              </a:rPr>
              <a:t>Trong làng có một phú ông nổi tiếng giàu có. Nhà ông có ruộng đồng bát ngát, trâu bò hàng đàn, nhưng lại keo kiệt, tham lam. Thấy An siêng năng, thật thà, phú ông thuê về làm việc cho mình.</a:t>
            </a:r>
            <a:endParaRPr lang="en-US" sz="47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33055" y="578287"/>
            <a:ext cx="5461040" cy="682585"/>
          </a:xfrm>
          <a:prstGeom prst="rect">
            <a:avLst/>
          </a:prstGeom>
          <a:noFill/>
          <a:ln/>
        </p:spPr>
        <p:txBody>
          <a:bodyPr wrap="none" lIns="0" tIns="0" rIns="0" bIns="0" rtlCol="0" anchor="t"/>
          <a:lstStyle/>
          <a:p>
            <a:pPr marL="0" indent="0" algn="l">
              <a:lnSpc>
                <a:spcPts val="5350"/>
              </a:lnSpc>
              <a:buNone/>
            </a:pPr>
            <a:r>
              <a:rPr lang="en-US" sz="4300" b="1" dirty="0">
                <a:solidFill>
                  <a:srgbClr val="006747"/>
                </a:solidFill>
                <a:latin typeface="Times New Roman" panose="02020603050405020304" pitchFamily="18" charset="0"/>
                <a:ea typeface="Noto Serif SC Bold" pitchFamily="34" charset="-122"/>
                <a:cs typeface="Times New Roman" panose="02020603050405020304" pitchFamily="18" charset="0"/>
              </a:rPr>
              <a:t>An làm việc cần cù</a:t>
            </a:r>
            <a:endParaRPr lang="en-US" sz="4300" dirty="0">
              <a:latin typeface="Times New Roman" panose="02020603050405020304" pitchFamily="18" charset="0"/>
              <a:cs typeface="Times New Roman" panose="02020603050405020304" pitchFamily="18" charset="0"/>
            </a:endParaRPr>
          </a:p>
        </p:txBody>
      </p:sp>
      <p:sp>
        <p:nvSpPr>
          <p:cNvPr id="3" name="Text 1"/>
          <p:cNvSpPr/>
          <p:nvPr/>
        </p:nvSpPr>
        <p:spPr>
          <a:xfrm>
            <a:off x="633055" y="1656517"/>
            <a:ext cx="3957280" cy="494705"/>
          </a:xfrm>
          <a:prstGeom prst="rect">
            <a:avLst/>
          </a:prstGeom>
          <a:noFill/>
          <a:ln/>
        </p:spPr>
        <p:txBody>
          <a:bodyPr wrap="none" lIns="0" tIns="0" rIns="0" bIns="0" rtlCol="0" anchor="t"/>
          <a:lstStyle/>
          <a:p>
            <a:pPr marL="0" indent="0" algn="l">
              <a:lnSpc>
                <a:spcPts val="3850"/>
              </a:lnSpc>
              <a:buNone/>
            </a:pPr>
            <a:r>
              <a:rPr lang="en-US" sz="3100" b="1" dirty="0">
                <a:solidFill>
                  <a:srgbClr val="006747"/>
                </a:solidFill>
                <a:latin typeface="Times New Roman" panose="02020603050405020304" pitchFamily="18" charset="0"/>
                <a:ea typeface="Noto Serif SC Bold" pitchFamily="34" charset="-122"/>
                <a:cs typeface="Times New Roman" panose="02020603050405020304" pitchFamily="18" charset="0"/>
              </a:rPr>
              <a:t>Sáng sớm</a:t>
            </a:r>
            <a:endParaRPr lang="en-US" sz="3100" dirty="0">
              <a:latin typeface="Times New Roman" panose="02020603050405020304" pitchFamily="18" charset="0"/>
              <a:cs typeface="Times New Roman" panose="02020603050405020304" pitchFamily="18" charset="0"/>
            </a:endParaRPr>
          </a:p>
        </p:txBody>
      </p:sp>
      <p:sp>
        <p:nvSpPr>
          <p:cNvPr id="4" name="Text 2"/>
          <p:cNvSpPr/>
          <p:nvPr/>
        </p:nvSpPr>
        <p:spPr>
          <a:xfrm>
            <a:off x="633055" y="2309455"/>
            <a:ext cx="4196953" cy="989409"/>
          </a:xfrm>
          <a:prstGeom prst="rect">
            <a:avLst/>
          </a:prstGeom>
          <a:noFill/>
          <a:ln/>
        </p:spPr>
        <p:txBody>
          <a:bodyPr wrap="square" lIns="0" tIns="0" rIns="0" bIns="0" rtlCol="0" anchor="t"/>
          <a:lstStyle/>
          <a:p>
            <a:pPr marL="0" indent="0" algn="l">
              <a:lnSpc>
                <a:spcPts val="3850"/>
              </a:lnSpc>
              <a:buNone/>
            </a:pPr>
            <a:r>
              <a:rPr lang="en-US" sz="3100" b="1" dirty="0">
                <a:solidFill>
                  <a:srgbClr val="006747"/>
                </a:solidFill>
                <a:latin typeface="Times New Roman" panose="02020603050405020304" pitchFamily="18" charset="0"/>
                <a:ea typeface="Noto Serif SC Bold" pitchFamily="34" charset="-122"/>
                <a:cs typeface="Times New Roman" panose="02020603050405020304" pitchFamily="18" charset="0"/>
              </a:rPr>
              <a:t>Ra đồng từ khi trời còn mờ sương</a:t>
            </a:r>
            <a:endParaRPr lang="en-US" sz="3100" dirty="0">
              <a:latin typeface="Times New Roman" panose="02020603050405020304" pitchFamily="18" charset="0"/>
              <a:cs typeface="Times New Roman" panose="02020603050405020304" pitchFamily="18" charset="0"/>
            </a:endParaRPr>
          </a:p>
        </p:txBody>
      </p:sp>
      <p:sp>
        <p:nvSpPr>
          <p:cNvPr id="5" name="Text 3"/>
          <p:cNvSpPr/>
          <p:nvPr/>
        </p:nvSpPr>
        <p:spPr>
          <a:xfrm>
            <a:off x="5303519" y="1656517"/>
            <a:ext cx="3877389" cy="494705"/>
          </a:xfrm>
          <a:prstGeom prst="rect">
            <a:avLst/>
          </a:prstGeom>
          <a:noFill/>
          <a:ln/>
        </p:spPr>
        <p:txBody>
          <a:bodyPr wrap="none" lIns="0" tIns="0" rIns="0" bIns="0" rtlCol="0" anchor="t"/>
          <a:lstStyle/>
          <a:p>
            <a:pPr marL="0" indent="0" algn="l">
              <a:lnSpc>
                <a:spcPts val="3850"/>
              </a:lnSpc>
              <a:buNone/>
            </a:pPr>
            <a:r>
              <a:rPr lang="en-US" sz="3100" b="1" dirty="0">
                <a:solidFill>
                  <a:srgbClr val="006747"/>
                </a:solidFill>
                <a:latin typeface="Times New Roman" panose="02020603050405020304" pitchFamily="18" charset="0"/>
                <a:ea typeface="Noto Serif SC Bold" pitchFamily="34" charset="-122"/>
                <a:cs typeface="Times New Roman" panose="02020603050405020304" pitchFamily="18" charset="0"/>
              </a:rPr>
              <a:t>Ban ngày</a:t>
            </a:r>
            <a:endParaRPr lang="en-US" sz="3100" dirty="0">
              <a:latin typeface="Times New Roman" panose="02020603050405020304" pitchFamily="18" charset="0"/>
              <a:cs typeface="Times New Roman" panose="02020603050405020304" pitchFamily="18" charset="0"/>
            </a:endParaRPr>
          </a:p>
        </p:txBody>
      </p:sp>
      <p:sp>
        <p:nvSpPr>
          <p:cNvPr id="6" name="Text 4"/>
          <p:cNvSpPr/>
          <p:nvPr/>
        </p:nvSpPr>
        <p:spPr>
          <a:xfrm>
            <a:off x="5223629" y="2309455"/>
            <a:ext cx="4196953" cy="989409"/>
          </a:xfrm>
          <a:prstGeom prst="rect">
            <a:avLst/>
          </a:prstGeom>
          <a:noFill/>
          <a:ln/>
        </p:spPr>
        <p:txBody>
          <a:bodyPr wrap="square" lIns="0" tIns="0" rIns="0" bIns="0" rtlCol="0" anchor="t"/>
          <a:lstStyle/>
          <a:p>
            <a:pPr marL="0" indent="0" algn="l">
              <a:lnSpc>
                <a:spcPts val="3850"/>
              </a:lnSpc>
              <a:buNone/>
            </a:pPr>
            <a:r>
              <a:rPr lang="en-US" sz="3100" b="1" dirty="0">
                <a:solidFill>
                  <a:srgbClr val="006747"/>
                </a:solidFill>
                <a:latin typeface="Times New Roman" panose="02020603050405020304" pitchFamily="18" charset="0"/>
                <a:ea typeface="Noto Serif SC Bold" pitchFamily="34" charset="-122"/>
                <a:cs typeface="Times New Roman" panose="02020603050405020304" pitchFamily="18" charset="0"/>
              </a:rPr>
              <a:t>Làm quần quật không nề hà</a:t>
            </a:r>
            <a:endParaRPr lang="en-US" sz="3100" dirty="0">
              <a:latin typeface="Times New Roman" panose="02020603050405020304" pitchFamily="18" charset="0"/>
              <a:cs typeface="Times New Roman" panose="02020603050405020304" pitchFamily="18" charset="0"/>
            </a:endParaRPr>
          </a:p>
        </p:txBody>
      </p:sp>
      <p:sp>
        <p:nvSpPr>
          <p:cNvPr id="7" name="Text 5"/>
          <p:cNvSpPr/>
          <p:nvPr/>
        </p:nvSpPr>
        <p:spPr>
          <a:xfrm>
            <a:off x="9814203" y="1656517"/>
            <a:ext cx="3957280" cy="494705"/>
          </a:xfrm>
          <a:prstGeom prst="rect">
            <a:avLst/>
          </a:prstGeom>
          <a:noFill/>
          <a:ln/>
        </p:spPr>
        <p:txBody>
          <a:bodyPr wrap="none" lIns="0" tIns="0" rIns="0" bIns="0" rtlCol="0" anchor="t"/>
          <a:lstStyle/>
          <a:p>
            <a:pPr marL="0" indent="0" algn="l">
              <a:lnSpc>
                <a:spcPts val="3850"/>
              </a:lnSpc>
              <a:buNone/>
            </a:pPr>
            <a:r>
              <a:rPr lang="en-US" sz="3100" b="1" dirty="0">
                <a:solidFill>
                  <a:srgbClr val="006747"/>
                </a:solidFill>
                <a:latin typeface="Times New Roman" panose="02020603050405020304" pitchFamily="18" charset="0"/>
                <a:ea typeface="Noto Serif SC Bold" pitchFamily="34" charset="-122"/>
                <a:cs typeface="Times New Roman" panose="02020603050405020304" pitchFamily="18" charset="0"/>
              </a:rPr>
              <a:t>Tối muộn</a:t>
            </a:r>
            <a:endParaRPr lang="en-US" sz="3100" dirty="0">
              <a:latin typeface="Times New Roman" panose="02020603050405020304" pitchFamily="18" charset="0"/>
              <a:cs typeface="Times New Roman" panose="02020603050405020304" pitchFamily="18" charset="0"/>
            </a:endParaRPr>
          </a:p>
        </p:txBody>
      </p:sp>
      <p:sp>
        <p:nvSpPr>
          <p:cNvPr id="8" name="Text 6"/>
          <p:cNvSpPr/>
          <p:nvPr/>
        </p:nvSpPr>
        <p:spPr>
          <a:xfrm>
            <a:off x="9814203" y="2309455"/>
            <a:ext cx="4196953" cy="989409"/>
          </a:xfrm>
          <a:prstGeom prst="rect">
            <a:avLst/>
          </a:prstGeom>
          <a:noFill/>
          <a:ln/>
        </p:spPr>
        <p:txBody>
          <a:bodyPr wrap="square" lIns="0" tIns="0" rIns="0" bIns="0" rtlCol="0" anchor="t"/>
          <a:lstStyle/>
          <a:p>
            <a:pPr marL="0" indent="0" algn="l">
              <a:lnSpc>
                <a:spcPts val="3850"/>
              </a:lnSpc>
              <a:buNone/>
            </a:pPr>
            <a:r>
              <a:rPr lang="en-US" sz="3100" b="1" dirty="0">
                <a:solidFill>
                  <a:srgbClr val="006747"/>
                </a:solidFill>
                <a:latin typeface="Times New Roman" panose="02020603050405020304" pitchFamily="18" charset="0"/>
                <a:ea typeface="Noto Serif SC Bold" pitchFamily="34" charset="-122"/>
                <a:cs typeface="Times New Roman" panose="02020603050405020304" pitchFamily="18" charset="0"/>
              </a:rPr>
              <a:t>Hì hục giã gạo, nhóm bếp</a:t>
            </a:r>
            <a:endParaRPr lang="en-US" sz="3100" dirty="0">
              <a:latin typeface="Times New Roman" panose="02020603050405020304" pitchFamily="18" charset="0"/>
              <a:cs typeface="Times New Roman" panose="02020603050405020304" pitchFamily="18" charset="0"/>
            </a:endParaRPr>
          </a:p>
        </p:txBody>
      </p:sp>
      <p:sp>
        <p:nvSpPr>
          <p:cNvPr id="9" name="Text 7"/>
          <p:cNvSpPr/>
          <p:nvPr/>
        </p:nvSpPr>
        <p:spPr>
          <a:xfrm>
            <a:off x="633055" y="3694509"/>
            <a:ext cx="13364289" cy="3956685"/>
          </a:xfrm>
          <a:prstGeom prst="rect">
            <a:avLst/>
          </a:prstGeom>
          <a:noFill/>
          <a:ln/>
        </p:spPr>
        <p:txBody>
          <a:bodyPr wrap="square" lIns="0" tIns="0" rIns="0" bIns="0" rtlCol="0" anchor="t"/>
          <a:lstStyle/>
          <a:p>
            <a:pPr marL="0" indent="0" algn="l">
              <a:lnSpc>
                <a:spcPts val="7750"/>
              </a:lnSpc>
              <a:buNone/>
            </a:pPr>
            <a:r>
              <a:rPr lang="en-US" sz="6200" b="1" dirty="0">
                <a:solidFill>
                  <a:srgbClr val="006747"/>
                </a:solidFill>
                <a:latin typeface="Times New Roman" panose="02020603050405020304" pitchFamily="18" charset="0"/>
                <a:ea typeface="Noto Serif SC Bold" pitchFamily="34" charset="-122"/>
                <a:cs typeface="Times New Roman" panose="02020603050405020304" pitchFamily="18" charset="0"/>
              </a:rPr>
              <a:t>Ngày qua ngày, An làm quần quật không nề hà. Việc gì phú ông sai, An cũng vui vẻ làm, chẳng bao giờ than vãn.</a:t>
            </a:r>
            <a:endParaRPr lang="en-US" sz="6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611624" y="689015"/>
            <a:ext cx="5443299" cy="659368"/>
          </a:xfrm>
          <a:prstGeom prst="rect">
            <a:avLst/>
          </a:prstGeom>
          <a:noFill/>
          <a:ln/>
        </p:spPr>
        <p:txBody>
          <a:bodyPr wrap="none" lIns="0" tIns="0" rIns="0" bIns="0" rtlCol="0" anchor="t"/>
          <a:lstStyle/>
          <a:p>
            <a:pPr marL="0" indent="0" algn="l">
              <a:lnSpc>
                <a:spcPts val="5150"/>
              </a:lnSpc>
              <a:buNone/>
            </a:pPr>
            <a:r>
              <a:rPr lang="en-US" sz="4150" b="1" dirty="0">
                <a:solidFill>
                  <a:srgbClr val="006747"/>
                </a:solidFill>
                <a:latin typeface="Times New Roman" panose="02020603050405020304" pitchFamily="18" charset="0"/>
                <a:ea typeface="Noto Serif SC Bold" pitchFamily="34" charset="-122"/>
                <a:cs typeface="Times New Roman" panose="02020603050405020304" pitchFamily="18" charset="0"/>
              </a:rPr>
              <a:t>Lời hứa của phú ông</a:t>
            </a:r>
            <a:endParaRPr lang="en-US" sz="4150" dirty="0">
              <a:latin typeface="Times New Roman" panose="02020603050405020304" pitchFamily="18" charset="0"/>
              <a:cs typeface="Times New Roman" panose="02020603050405020304" pitchFamily="18" charset="0"/>
            </a:endParaRPr>
          </a:p>
        </p:txBody>
      </p:sp>
      <p:sp>
        <p:nvSpPr>
          <p:cNvPr id="4" name="Text 1"/>
          <p:cNvSpPr/>
          <p:nvPr/>
        </p:nvSpPr>
        <p:spPr>
          <a:xfrm>
            <a:off x="840938" y="1807012"/>
            <a:ext cx="7691438" cy="3296841"/>
          </a:xfrm>
          <a:prstGeom prst="rect">
            <a:avLst/>
          </a:prstGeom>
          <a:noFill/>
          <a:ln/>
        </p:spPr>
        <p:txBody>
          <a:bodyPr wrap="square" lIns="0" tIns="0" rIns="0" bIns="0" rtlCol="0" anchor="t"/>
          <a:lstStyle/>
          <a:p>
            <a:pPr marL="0" indent="0" algn="l">
              <a:lnSpc>
                <a:spcPts val="5150"/>
              </a:lnSpc>
              <a:buNone/>
            </a:pPr>
            <a:r>
              <a:rPr lang="en-US" sz="4150" b="1" dirty="0">
                <a:solidFill>
                  <a:srgbClr val="006747"/>
                </a:solidFill>
                <a:latin typeface="Times New Roman" panose="02020603050405020304" pitchFamily="18" charset="0"/>
                <a:ea typeface="Noto Serif SC Bold" pitchFamily="34" charset="-122"/>
                <a:cs typeface="Times New Roman" panose="02020603050405020304" pitchFamily="18" charset="0"/>
              </a:rPr>
              <a:t>– Này An, con làm việc chăm chỉ như vậy, ta quý lắm. Nếu con tiếp tục làm cho ta siêng hơn nữa, ta sẽ gả con gái ta cho con!</a:t>
            </a:r>
            <a:endParaRPr lang="en-US" sz="4150" dirty="0">
              <a:latin typeface="Times New Roman" panose="02020603050405020304" pitchFamily="18" charset="0"/>
              <a:cs typeface="Times New Roman" panose="02020603050405020304" pitchFamily="18" charset="0"/>
            </a:endParaRPr>
          </a:p>
        </p:txBody>
      </p:sp>
      <p:sp>
        <p:nvSpPr>
          <p:cNvPr id="5" name="Shape 2"/>
          <p:cNvSpPr/>
          <p:nvPr/>
        </p:nvSpPr>
        <p:spPr>
          <a:xfrm>
            <a:off x="611624" y="1577697"/>
            <a:ext cx="22860" cy="3755469"/>
          </a:xfrm>
          <a:prstGeom prst="rect">
            <a:avLst/>
          </a:prstGeom>
          <a:solidFill>
            <a:srgbClr val="006747"/>
          </a:solidFill>
          <a:ln/>
        </p:spPr>
      </p:sp>
      <p:sp>
        <p:nvSpPr>
          <p:cNvPr id="6" name="Text 3"/>
          <p:cNvSpPr/>
          <p:nvPr/>
        </p:nvSpPr>
        <p:spPr>
          <a:xfrm>
            <a:off x="791706" y="4781084"/>
            <a:ext cx="7920752" cy="1978104"/>
          </a:xfrm>
          <a:prstGeom prst="rect">
            <a:avLst/>
          </a:prstGeom>
          <a:noFill/>
          <a:ln/>
        </p:spPr>
        <p:txBody>
          <a:bodyPr wrap="square" lIns="0" tIns="0" rIns="0" bIns="0" rtlCol="0" anchor="t"/>
          <a:lstStyle/>
          <a:p>
            <a:pPr marL="0" indent="0" algn="l">
              <a:lnSpc>
                <a:spcPts val="5150"/>
              </a:lnSpc>
              <a:buNone/>
            </a:pPr>
            <a:r>
              <a:rPr lang="en-US" sz="4150" b="1" dirty="0">
                <a:solidFill>
                  <a:srgbClr val="006747"/>
                </a:solidFill>
                <a:latin typeface="Times New Roman" panose="02020603050405020304" pitchFamily="18" charset="0"/>
                <a:ea typeface="Noto Serif SC Bold" pitchFamily="34" charset="-122"/>
                <a:cs typeface="Times New Roman" panose="02020603050405020304" pitchFamily="18" charset="0"/>
              </a:rPr>
              <a:t>Một hôm, phú ông thấy An hiền lành quá, bèn nghĩ cách lợi dụng.</a:t>
            </a:r>
            <a:endParaRPr lang="en-US" sz="41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10089" y="614243"/>
            <a:ext cx="8876943" cy="1109663"/>
          </a:xfrm>
          <a:prstGeom prst="rect">
            <a:avLst/>
          </a:prstGeom>
          <a:noFill/>
          <a:ln/>
        </p:spPr>
        <p:txBody>
          <a:bodyPr wrap="none" lIns="0" tIns="0" rIns="0" bIns="0" rtlCol="0" anchor="t"/>
          <a:lstStyle/>
          <a:p>
            <a:pPr marL="0" indent="0" algn="l">
              <a:lnSpc>
                <a:spcPts val="8700"/>
              </a:lnSpc>
              <a:buNone/>
            </a:pPr>
            <a:r>
              <a:rPr lang="en-US" sz="6950" b="1" dirty="0">
                <a:solidFill>
                  <a:srgbClr val="006747"/>
                </a:solidFill>
                <a:latin typeface="Times New Roman" panose="02020603050405020304" pitchFamily="18" charset="0"/>
                <a:ea typeface="Noto Serif SC Bold" pitchFamily="34" charset="-122"/>
                <a:cs typeface="Times New Roman" panose="02020603050405020304" pitchFamily="18" charset="0"/>
              </a:rPr>
              <a:t>Niềm vui của An</a:t>
            </a:r>
            <a:endParaRPr lang="en-US" sz="6950" dirty="0">
              <a:latin typeface="Times New Roman" panose="02020603050405020304" pitchFamily="18" charset="0"/>
              <a:cs typeface="Times New Roman" panose="02020603050405020304" pitchFamily="18" charset="0"/>
            </a:endParaRPr>
          </a:p>
        </p:txBody>
      </p:sp>
      <p:sp>
        <p:nvSpPr>
          <p:cNvPr id="3" name="Text 1"/>
          <p:cNvSpPr/>
          <p:nvPr/>
        </p:nvSpPr>
        <p:spPr>
          <a:xfrm>
            <a:off x="710089" y="1990130"/>
            <a:ext cx="13210223" cy="3062288"/>
          </a:xfrm>
          <a:prstGeom prst="rect">
            <a:avLst/>
          </a:prstGeom>
          <a:noFill/>
          <a:ln/>
        </p:spPr>
        <p:txBody>
          <a:bodyPr wrap="square" lIns="0" tIns="0" rIns="0" bIns="0" rtlCol="0" anchor="t"/>
          <a:lstStyle/>
          <a:p>
            <a:pPr marL="0" indent="0" algn="l">
              <a:lnSpc>
                <a:spcPts val="6000"/>
              </a:lnSpc>
              <a:buNone/>
            </a:pPr>
            <a:r>
              <a:rPr lang="en-US" sz="4800" b="1" dirty="0">
                <a:solidFill>
                  <a:srgbClr val="006747"/>
                </a:solidFill>
                <a:latin typeface="Times New Roman" panose="02020603050405020304" pitchFamily="18" charset="0"/>
                <a:ea typeface="Noto Serif SC Bold" pitchFamily="34" charset="-122"/>
                <a:cs typeface="Times New Roman" panose="02020603050405020304" pitchFamily="18" charset="0"/>
              </a:rPr>
              <a:t>Nghe đến đó, An vui mừng khôn xiết. Con gái phú ông là cô gái hiền lành, nết na, ai trong làng cũng mến. An càng thêm cố gắng, làm việc quên ngày quên đêm.</a:t>
            </a:r>
            <a:endParaRPr lang="en-US" sz="4800" dirty="0">
              <a:latin typeface="Times New Roman" panose="02020603050405020304" pitchFamily="18" charset="0"/>
              <a:cs typeface="Times New Roman" panose="02020603050405020304" pitchFamily="18" charset="0"/>
            </a:endParaRPr>
          </a:p>
        </p:txBody>
      </p:sp>
      <p:sp>
        <p:nvSpPr>
          <p:cNvPr id="4" name="Text 2"/>
          <p:cNvSpPr/>
          <p:nvPr/>
        </p:nvSpPr>
        <p:spPr>
          <a:xfrm>
            <a:off x="710089" y="5318641"/>
            <a:ext cx="13210223" cy="2296716"/>
          </a:xfrm>
          <a:prstGeom prst="rect">
            <a:avLst/>
          </a:prstGeom>
          <a:noFill/>
          <a:ln/>
        </p:spPr>
        <p:txBody>
          <a:bodyPr wrap="square" lIns="0" tIns="0" rIns="0" bIns="0" rtlCol="0" anchor="t"/>
          <a:lstStyle/>
          <a:p>
            <a:pPr marL="0" indent="0" algn="l">
              <a:lnSpc>
                <a:spcPts val="6000"/>
              </a:lnSpc>
              <a:buNone/>
            </a:pPr>
            <a:r>
              <a:rPr lang="en-US" sz="4800" b="1" dirty="0">
                <a:solidFill>
                  <a:srgbClr val="006747"/>
                </a:solidFill>
                <a:latin typeface="Times New Roman" panose="02020603050405020304" pitchFamily="18" charset="0"/>
                <a:ea typeface="Noto Serif SC Bold" pitchFamily="34" charset="-122"/>
                <a:cs typeface="Times New Roman" panose="02020603050405020304" pitchFamily="18" charset="0"/>
              </a:rPr>
              <a:t>Thế rồi, năm tháng trôi qua, An vẫn cặm cụi phục vụ nhà phú ông, mong ngày cưới đến.</a:t>
            </a:r>
            <a:endParaRPr lang="en-US" sz="4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04849"/>
          </a:xfrm>
          <a:prstGeom prst="rect">
            <a:avLst/>
          </a:prstGeom>
        </p:spPr>
      </p:pic>
      <p:sp>
        <p:nvSpPr>
          <p:cNvPr id="3" name="Text 0"/>
          <p:cNvSpPr/>
          <p:nvPr/>
        </p:nvSpPr>
        <p:spPr>
          <a:xfrm>
            <a:off x="793790" y="3066812"/>
            <a:ext cx="6847284"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Times New Roman" panose="02020603050405020304" pitchFamily="18" charset="0"/>
                <a:ea typeface="Noto Serif SC Bold" pitchFamily="34" charset="-122"/>
                <a:cs typeface="Times New Roman" panose="02020603050405020304" pitchFamily="18" charset="0"/>
              </a:rPr>
              <a:t>Phú ông nuốt lời</a:t>
            </a:r>
            <a:endParaRPr lang="en-US" sz="5350" dirty="0">
              <a:latin typeface="Times New Roman" panose="02020603050405020304" pitchFamily="18" charset="0"/>
              <a:cs typeface="Times New Roman" panose="02020603050405020304" pitchFamily="18" charset="0"/>
            </a:endParaRPr>
          </a:p>
        </p:txBody>
      </p:sp>
      <p:sp>
        <p:nvSpPr>
          <p:cNvPr id="4" name="Text 1"/>
          <p:cNvSpPr/>
          <p:nvPr/>
        </p:nvSpPr>
        <p:spPr>
          <a:xfrm>
            <a:off x="793790" y="4220289"/>
            <a:ext cx="13042821" cy="3423285"/>
          </a:xfrm>
          <a:prstGeom prst="rect">
            <a:avLst/>
          </a:prstGeom>
          <a:noFill/>
          <a:ln/>
        </p:spPr>
        <p:txBody>
          <a:bodyPr wrap="square" lIns="0" tIns="0" rIns="0" bIns="0" rtlCol="0" anchor="t"/>
          <a:lstStyle/>
          <a:p>
            <a:pPr marL="0" indent="0" algn="l">
              <a:lnSpc>
                <a:spcPts val="6700"/>
              </a:lnSpc>
              <a:buNone/>
            </a:pPr>
            <a:r>
              <a:rPr lang="en-US" sz="5350" b="1" dirty="0">
                <a:solidFill>
                  <a:srgbClr val="006747"/>
                </a:solidFill>
                <a:latin typeface="Times New Roman" panose="02020603050405020304" pitchFamily="18" charset="0"/>
                <a:ea typeface="Noto Serif SC Bold" pitchFamily="34" charset="-122"/>
                <a:cs typeface="Times New Roman" panose="02020603050405020304" pitchFamily="18" charset="0"/>
              </a:rPr>
              <a:t>Nhưng phú ông vốn chỉ nói cho vui, chứ đâu có ý giữ lời. Khi thấy vụ mùa đã xong, công việc trong nhà cũng nhẹ, ông ta lại tìm cách nuốt lời hứa.</a:t>
            </a:r>
            <a:endParaRPr lang="en-US" sz="53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74608" y="791647"/>
            <a:ext cx="5819061" cy="727234"/>
          </a:xfrm>
          <a:prstGeom prst="rect">
            <a:avLst/>
          </a:prstGeom>
          <a:noFill/>
          <a:ln/>
        </p:spPr>
        <p:txBody>
          <a:bodyPr wrap="none" lIns="0" tIns="0" rIns="0" bIns="0" rtlCol="0" anchor="t"/>
          <a:lstStyle/>
          <a:p>
            <a:pPr marL="0" indent="0" algn="l">
              <a:lnSpc>
                <a:spcPts val="5700"/>
              </a:lnSpc>
              <a:buNone/>
            </a:pPr>
            <a:r>
              <a:rPr lang="en-US" sz="4550" b="1" dirty="0">
                <a:solidFill>
                  <a:srgbClr val="006747"/>
                </a:solidFill>
                <a:latin typeface="Times New Roman" panose="02020603050405020304" pitchFamily="18" charset="0"/>
                <a:ea typeface="Noto Serif SC Bold" pitchFamily="34" charset="-122"/>
                <a:cs typeface="Times New Roman" panose="02020603050405020304" pitchFamily="18" charset="0"/>
              </a:rPr>
              <a:t>Yêu cầu bất khả thi</a:t>
            </a:r>
            <a:endParaRPr lang="en-US" sz="4550" dirty="0">
              <a:latin typeface="Times New Roman" panose="02020603050405020304" pitchFamily="18" charset="0"/>
              <a:cs typeface="Times New Roman" panose="02020603050405020304" pitchFamily="18" charset="0"/>
            </a:endParaRPr>
          </a:p>
        </p:txBody>
      </p:sp>
      <p:sp>
        <p:nvSpPr>
          <p:cNvPr id="3" name="Text 1"/>
          <p:cNvSpPr/>
          <p:nvPr/>
        </p:nvSpPr>
        <p:spPr>
          <a:xfrm>
            <a:off x="927497" y="2109073"/>
            <a:ext cx="13028295" cy="2908935"/>
          </a:xfrm>
          <a:prstGeom prst="rect">
            <a:avLst/>
          </a:prstGeom>
          <a:noFill/>
          <a:ln/>
        </p:spPr>
        <p:txBody>
          <a:bodyPr wrap="square" lIns="0" tIns="0" rIns="0" bIns="0" rtlCol="0" anchor="t"/>
          <a:lstStyle/>
          <a:p>
            <a:pPr marL="0" indent="0" algn="l">
              <a:lnSpc>
                <a:spcPts val="5700"/>
              </a:lnSpc>
              <a:buNone/>
            </a:pPr>
            <a:r>
              <a:rPr lang="en-US" sz="4550" b="1" dirty="0">
                <a:solidFill>
                  <a:srgbClr val="006747"/>
                </a:solidFill>
                <a:latin typeface="Times New Roman" panose="02020603050405020304" pitchFamily="18" charset="0"/>
                <a:ea typeface="Noto Serif SC Bold" pitchFamily="34" charset="-122"/>
                <a:cs typeface="Times New Roman" panose="02020603050405020304" pitchFamily="18" charset="0"/>
              </a:rPr>
              <a:t>– Con à, ta định gả con gái cho con thật đấy, nhưng còn một việc nhỏ thôi. Con hãy vào rừng, tìm cho ta một cây tre trăm đốt về dựng nhà, ta sẽ cho cưới ngay!</a:t>
            </a:r>
            <a:endParaRPr lang="en-US" sz="4550" dirty="0">
              <a:latin typeface="Times New Roman" panose="02020603050405020304" pitchFamily="18" charset="0"/>
              <a:cs typeface="Times New Roman" panose="02020603050405020304" pitchFamily="18" charset="0"/>
            </a:endParaRPr>
          </a:p>
        </p:txBody>
      </p:sp>
      <p:sp>
        <p:nvSpPr>
          <p:cNvPr id="4" name="Shape 2"/>
          <p:cNvSpPr/>
          <p:nvPr/>
        </p:nvSpPr>
        <p:spPr>
          <a:xfrm>
            <a:off x="674608" y="1856184"/>
            <a:ext cx="22860" cy="3414713"/>
          </a:xfrm>
          <a:prstGeom prst="rect">
            <a:avLst/>
          </a:prstGeom>
          <a:solidFill>
            <a:srgbClr val="006747"/>
          </a:solidFill>
          <a:ln/>
        </p:spPr>
      </p:sp>
      <p:sp>
        <p:nvSpPr>
          <p:cNvPr id="5" name="Text 3"/>
          <p:cNvSpPr/>
          <p:nvPr/>
        </p:nvSpPr>
        <p:spPr>
          <a:xfrm>
            <a:off x="674608" y="5460563"/>
            <a:ext cx="13281184" cy="269915"/>
          </a:xfrm>
          <a:prstGeom prst="rect">
            <a:avLst/>
          </a:prstGeom>
          <a:noFill/>
          <a:ln/>
        </p:spPr>
        <p:txBody>
          <a:bodyPr wrap="none" lIns="0" tIns="0" rIns="0" bIns="0" rtlCol="0" anchor="t"/>
          <a:lstStyle/>
          <a:p>
            <a:pPr marL="0" indent="0" algn="l">
              <a:lnSpc>
                <a:spcPts val="2100"/>
              </a:lnSpc>
              <a:buNone/>
            </a:pPr>
            <a:r>
              <a:rPr lang="en-US" sz="3600" dirty="0">
                <a:solidFill>
                  <a:schemeClr val="accent6">
                    <a:lumMod val="50000"/>
                  </a:schemeClr>
                </a:solidFill>
                <a:latin typeface="Times New Roman" panose="02020603050405020304" pitchFamily="18" charset="0"/>
                <a:ea typeface="Geist" pitchFamily="34" charset="-122"/>
                <a:cs typeface="Times New Roman" panose="02020603050405020304" pitchFamily="18" charset="0"/>
              </a:rPr>
              <a:t>An tròn mắt ngạc nhiên: – Thưa ông, trên đời làm gì có cây tre trăm đốt?</a:t>
            </a:r>
            <a:endParaRPr lang="en-US" sz="36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Text 4"/>
          <p:cNvSpPr/>
          <p:nvPr/>
        </p:nvSpPr>
        <p:spPr>
          <a:xfrm>
            <a:off x="674608" y="5983367"/>
            <a:ext cx="13281184" cy="1454467"/>
          </a:xfrm>
          <a:prstGeom prst="rect">
            <a:avLst/>
          </a:prstGeom>
          <a:noFill/>
          <a:ln/>
        </p:spPr>
        <p:txBody>
          <a:bodyPr wrap="square" lIns="0" tIns="0" rIns="0" bIns="0" rtlCol="0" anchor="t"/>
          <a:lstStyle/>
          <a:p>
            <a:pPr marL="0" indent="0" algn="l">
              <a:lnSpc>
                <a:spcPts val="5700"/>
              </a:lnSpc>
              <a:buNone/>
            </a:pPr>
            <a:r>
              <a:rPr lang="en-US" sz="4550" b="1" dirty="0">
                <a:solidFill>
                  <a:srgbClr val="006747"/>
                </a:solidFill>
                <a:latin typeface="Times New Roman" panose="02020603050405020304" pitchFamily="18" charset="0"/>
                <a:ea typeface="Noto Serif SC Bold" pitchFamily="34" charset="-122"/>
                <a:cs typeface="Times New Roman" panose="02020603050405020304" pitchFamily="18" charset="0"/>
              </a:rPr>
              <a:t>Phú ông cười gian xảo: – Có chứ! Cứ đi tìm đi, khi nào mang về thì sẽ có đám cưới lớn!</a:t>
            </a:r>
            <a:endParaRPr lang="en-US" sz="45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124575" y="899398"/>
            <a:ext cx="6045398" cy="687943"/>
          </a:xfrm>
          <a:prstGeom prst="rect">
            <a:avLst/>
          </a:prstGeom>
          <a:noFill/>
          <a:ln/>
        </p:spPr>
        <p:txBody>
          <a:bodyPr wrap="none" lIns="0" tIns="0" rIns="0" bIns="0" rtlCol="0" anchor="t"/>
          <a:lstStyle/>
          <a:p>
            <a:pPr marL="0" indent="0" algn="l">
              <a:lnSpc>
                <a:spcPts val="5400"/>
              </a:lnSpc>
              <a:buNone/>
            </a:pPr>
            <a:r>
              <a:rPr lang="en-US" sz="4300" b="1" dirty="0">
                <a:solidFill>
                  <a:srgbClr val="006747"/>
                </a:solidFill>
                <a:latin typeface="Times New Roman" panose="02020603050405020304" pitchFamily="18" charset="0"/>
                <a:ea typeface="Noto Serif SC Bold" pitchFamily="34" charset="-122"/>
                <a:cs typeface="Times New Roman" panose="02020603050405020304" pitchFamily="18" charset="0"/>
              </a:rPr>
              <a:t>An vào rừng tìm kiếm</a:t>
            </a:r>
            <a:endParaRPr lang="en-US" sz="4300" dirty="0">
              <a:latin typeface="Times New Roman" panose="02020603050405020304" pitchFamily="18" charset="0"/>
              <a:cs typeface="Times New Roman" panose="02020603050405020304" pitchFamily="18" charset="0"/>
            </a:endParaRPr>
          </a:p>
        </p:txBody>
      </p:sp>
      <p:sp>
        <p:nvSpPr>
          <p:cNvPr id="4" name="Text 1"/>
          <p:cNvSpPr/>
          <p:nvPr/>
        </p:nvSpPr>
        <p:spPr>
          <a:xfrm>
            <a:off x="6124575" y="1826657"/>
            <a:ext cx="7867650" cy="5503545"/>
          </a:xfrm>
          <a:prstGeom prst="rect">
            <a:avLst/>
          </a:prstGeom>
          <a:noFill/>
          <a:ln/>
        </p:spPr>
        <p:txBody>
          <a:bodyPr wrap="square" lIns="0" tIns="0" rIns="0" bIns="0" rtlCol="0" anchor="t"/>
          <a:lstStyle/>
          <a:p>
            <a:pPr marL="0" indent="0" algn="l">
              <a:lnSpc>
                <a:spcPts val="5400"/>
              </a:lnSpc>
              <a:buNone/>
            </a:pPr>
            <a:r>
              <a:rPr lang="en-US" sz="4300" b="1" dirty="0">
                <a:solidFill>
                  <a:srgbClr val="006747"/>
                </a:solidFill>
                <a:latin typeface="Times New Roman" panose="02020603050405020304" pitchFamily="18" charset="0"/>
                <a:ea typeface="Noto Serif SC Bold" pitchFamily="34" charset="-122"/>
                <a:cs typeface="Times New Roman" panose="02020603050405020304" pitchFamily="18" charset="0"/>
              </a:rPr>
              <a:t>Tin lời, An khoác bao cơm, cầm dao đi vào rừng sâu. Anh lội suối, trèo đèo, băng qua những lùm tre rậm rạp. Tre mọc nhiều vô kể: có bụi cao, bụi thấp, cây mập, cây nhỏ… nhưng chẳng cây nào có trăm đốt cả.</a:t>
            </a:r>
            <a:endParaRPr lang="en-US" sz="4300" dirty="0">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1702</Words>
  <Application>Microsoft Office PowerPoint</Application>
  <PresentationFormat>Custom</PresentationFormat>
  <Paragraphs>96</Paragraphs>
  <Slides>21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Noto Serif SC Bold</vt:lpstr>
      <vt:lpstr>Calibri</vt:lpstr>
      <vt:lpstr>Geist</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Windows User</cp:lastModifiedBy>
  <cp:revision>37</cp:revision>
  <dcterms:created xsi:type="dcterms:W3CDTF">2025-10-08T13:14:43Z</dcterms:created>
  <dcterms:modified xsi:type="dcterms:W3CDTF">2025-11-01T11:55:40Z</dcterms:modified>
</cp:coreProperties>
</file>