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Dela Gothic One"/>
      <p:regular r:id="rId27"/>
    </p:embeddedFont>
    <p:embeddedFont>
      <p:font typeface="Dela Gothic One"/>
      <p:regular r:id="rId28"/>
    </p:embeddedFont>
    <p:embeddedFont>
      <p:font typeface="DM Sans"/>
      <p:regular r:id="rId29"/>
    </p:embeddedFont>
    <p:embeddedFont>
      <p:font typeface="DM Sans"/>
      <p:regular r:id="rId30"/>
    </p:embeddedFont>
    <p:embeddedFont>
      <p:font typeface="DM Sans"/>
      <p:regular r:id="rId31"/>
    </p:embeddedFont>
    <p:embeddedFont>
      <p:font typeface="DM Sans"/>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2850237"/>
            <a:ext cx="7627382" cy="1247061"/>
          </a:xfrm>
          <a:prstGeom prst="rect">
            <a:avLst/>
          </a:prstGeom>
          <a:noFill/>
          <a:ln/>
        </p:spPr>
        <p:txBody>
          <a:bodyPr wrap="square" lIns="0" tIns="0" rIns="0" bIns="0" rtlCol="0" anchor="t"/>
          <a:lstStyle/>
          <a:p>
            <a:pPr algn="l" indent="0" marL="0">
              <a:lnSpc>
                <a:spcPts val="4900"/>
              </a:lnSpc>
              <a:buNone/>
            </a:pPr>
            <a:r>
              <a:rPr lang="en-US" sz="3900" dirty="0">
                <a:solidFill>
                  <a:srgbClr val="FFA44F"/>
                </a:solidFill>
                <a:latin typeface="Dela Gothic One" pitchFamily="34" charset="0"/>
                <a:ea typeface="Dela Gothic One" pitchFamily="34" charset="-122"/>
                <a:cs typeface="Dela Gothic One" pitchFamily="34" charset="-120"/>
              </a:rPr>
              <a:t>TRUYỆN DÂN GIAN: THẠCH SANH</a:t>
            </a:r>
            <a:endParaRPr lang="en-US" sz="3900" dirty="0"/>
          </a:p>
        </p:txBody>
      </p:sp>
      <p:sp>
        <p:nvSpPr>
          <p:cNvPr id="4" name="Text 1"/>
          <p:cNvSpPr/>
          <p:nvPr/>
        </p:nvSpPr>
        <p:spPr>
          <a:xfrm>
            <a:off x="758309" y="4381619"/>
            <a:ext cx="7627382" cy="997744"/>
          </a:xfrm>
          <a:prstGeom prst="rect">
            <a:avLst/>
          </a:prstGeom>
          <a:noFill/>
          <a:ln/>
        </p:spPr>
        <p:txBody>
          <a:bodyPr wrap="square" lIns="0" tIns="0" rIns="0" bIns="0" rtlCol="0" anchor="t"/>
          <a:lstStyle/>
          <a:p>
            <a:pPr algn="l" indent="0" marL="0">
              <a:lnSpc>
                <a:spcPts val="3900"/>
              </a:lnSpc>
              <a:buNone/>
            </a:pPr>
            <a:r>
              <a:rPr lang="en-US" sz="3100" dirty="0">
                <a:solidFill>
                  <a:srgbClr val="FFA44F"/>
                </a:solidFill>
                <a:latin typeface="Dela Gothic One" pitchFamily="34" charset="0"/>
                <a:ea typeface="Dela Gothic One" pitchFamily="34" charset="-122"/>
                <a:cs typeface="Dela Gothic One" pitchFamily="34" charset="-120"/>
              </a:rPr>
              <a:t>(Biên soạn: Hồng Hà – Nhà xuất bản Kim Đồng)</a:t>
            </a:r>
            <a:endParaRPr lang="en-US" sz="3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8309" y="960953"/>
            <a:ext cx="6884670" cy="860465"/>
          </a:xfrm>
          <a:prstGeom prst="rect">
            <a:avLst/>
          </a:prstGeom>
          <a:noFill/>
          <a:ln/>
        </p:spPr>
        <p:txBody>
          <a:bodyPr wrap="none" lIns="0" tIns="0" rIns="0" bIns="0" rtlCol="0" anchor="t"/>
          <a:lstStyle/>
          <a:p>
            <a:pPr algn="l" indent="0" marL="0">
              <a:lnSpc>
                <a:spcPts val="6750"/>
              </a:lnSpc>
              <a:buNone/>
            </a:pPr>
            <a:r>
              <a:rPr lang="en-US" sz="5400" dirty="0">
                <a:solidFill>
                  <a:srgbClr val="FFA44F"/>
                </a:solidFill>
                <a:latin typeface="Dela Gothic One" pitchFamily="34" charset="0"/>
                <a:ea typeface="Dela Gothic One" pitchFamily="34" charset="-122"/>
                <a:cs typeface="Dela Gothic One" pitchFamily="34" charset="-120"/>
              </a:rPr>
              <a:t>Công bị cướp</a:t>
            </a:r>
            <a:endParaRPr lang="en-US" sz="5400" dirty="0"/>
          </a:p>
        </p:txBody>
      </p:sp>
      <p:sp>
        <p:nvSpPr>
          <p:cNvPr id="3" name="Text 1"/>
          <p:cNvSpPr/>
          <p:nvPr/>
        </p:nvSpPr>
        <p:spPr>
          <a:xfrm>
            <a:off x="758309" y="2105739"/>
            <a:ext cx="13113782" cy="5162788"/>
          </a:xfrm>
          <a:prstGeom prst="rect">
            <a:avLst/>
          </a:prstGeom>
          <a:noFill/>
          <a:ln/>
        </p:spPr>
        <p:txBody>
          <a:bodyPr wrap="square" lIns="0" tIns="0" rIns="0" bIns="0" rtlCol="0" anchor="t"/>
          <a:lstStyle/>
          <a:p>
            <a:pPr algn="l" indent="0" marL="0">
              <a:lnSpc>
                <a:spcPts val="6750"/>
              </a:lnSpc>
              <a:buNone/>
            </a:pPr>
            <a:r>
              <a:rPr lang="en-US" sz="5400" dirty="0">
                <a:solidFill>
                  <a:srgbClr val="FFA44F"/>
                </a:solidFill>
                <a:latin typeface="Dela Gothic One" pitchFamily="34" charset="0"/>
                <a:ea typeface="Dela Gothic One" pitchFamily="34" charset="-122"/>
                <a:cs typeface="Dela Gothic One" pitchFamily="34" charset="-120"/>
              </a:rPr>
              <a:t>Khi chàng vừa rời đi, Lý Thông đến, thấy xác chằn tinh liền cắt lấy đầu, mang về trình vua, nhận công là của mình. Thạch Sanh chẳng hay biết gì, vẫn sống hiền lành trong túp lều cũ.</a:t>
            </a:r>
            <a:endParaRPr lang="en-US" sz="5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5999798" y="813078"/>
            <a:ext cx="8117205" cy="1165622"/>
          </a:xfrm>
          <a:prstGeom prst="rect">
            <a:avLst/>
          </a:prstGeom>
          <a:noFill/>
          <a:ln/>
        </p:spPr>
        <p:txBody>
          <a:bodyPr wrap="square" lIns="0" tIns="0" rIns="0" bIns="0" rtlCol="0" anchor="t"/>
          <a:lstStyle/>
          <a:p>
            <a:pPr algn="l" indent="0" marL="0">
              <a:lnSpc>
                <a:spcPts val="4550"/>
              </a:lnSpc>
              <a:buNone/>
            </a:pPr>
            <a:r>
              <a:rPr lang="en-US" sz="3650" dirty="0">
                <a:solidFill>
                  <a:srgbClr val="FFA44F"/>
                </a:solidFill>
                <a:latin typeface="Dela Gothic One" pitchFamily="34" charset="0"/>
                <a:ea typeface="Dela Gothic One" pitchFamily="34" charset="-122"/>
                <a:cs typeface="Dela Gothic One" pitchFamily="34" charset="-120"/>
              </a:rPr>
              <a:t>Thạch Sanh diệt đại bàng cứu công chúa</a:t>
            </a:r>
            <a:endParaRPr lang="en-US" sz="3650" dirty="0"/>
          </a:p>
        </p:txBody>
      </p:sp>
      <p:sp>
        <p:nvSpPr>
          <p:cNvPr id="4" name="Text 1"/>
          <p:cNvSpPr/>
          <p:nvPr/>
        </p:nvSpPr>
        <p:spPr>
          <a:xfrm>
            <a:off x="5999798" y="2171224"/>
            <a:ext cx="8117205" cy="5245298"/>
          </a:xfrm>
          <a:prstGeom prst="rect">
            <a:avLst/>
          </a:prstGeom>
          <a:noFill/>
          <a:ln/>
        </p:spPr>
        <p:txBody>
          <a:bodyPr wrap="square" lIns="0" tIns="0" rIns="0" bIns="0" rtlCol="0" anchor="t"/>
          <a:lstStyle/>
          <a:p>
            <a:pPr algn="l" indent="0" marL="0">
              <a:lnSpc>
                <a:spcPts val="4550"/>
              </a:lnSpc>
              <a:buNone/>
            </a:pPr>
            <a:r>
              <a:rPr lang="en-US" sz="3650" dirty="0">
                <a:solidFill>
                  <a:srgbClr val="FFA44F"/>
                </a:solidFill>
                <a:latin typeface="Dela Gothic One" pitchFamily="34" charset="0"/>
                <a:ea typeface="Dela Gothic One" pitchFamily="34" charset="-122"/>
                <a:cs typeface="Dela Gothic One" pitchFamily="34" charset="-120"/>
              </a:rPr>
              <a:t>Ít lâu sau, nhà vua có cô con gái xinh đẹp. Một hôm, công chúa cùng cung nữ đi dạo ngoài rừng thì bị con đại bàng khổng lồ từ trên trời sà xuống, quắp đi mất. Cả kinh thành náo loạn, vua cho người tìm khắp nơi mà không thấy tung tích.</a:t>
            </a:r>
            <a:endParaRPr lang="en-US" sz="3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08873" y="349806"/>
            <a:ext cx="5225772" cy="577453"/>
          </a:xfrm>
          <a:prstGeom prst="rect">
            <a:avLst/>
          </a:prstGeom>
          <a:noFill/>
          <a:ln/>
        </p:spPr>
        <p:txBody>
          <a:bodyPr wrap="none" lIns="0" tIns="0" rIns="0" bIns="0" rtlCol="0" anchor="t"/>
          <a:lstStyle/>
          <a:p>
            <a:pPr algn="l" indent="0" marL="0">
              <a:lnSpc>
                <a:spcPts val="4500"/>
              </a:lnSpc>
              <a:buNone/>
            </a:pPr>
            <a:r>
              <a:rPr lang="en-US" sz="3600" dirty="0">
                <a:solidFill>
                  <a:srgbClr val="FFA44F"/>
                </a:solidFill>
                <a:latin typeface="Dela Gothic One" pitchFamily="34" charset="0"/>
                <a:ea typeface="Dela Gothic One" pitchFamily="34" charset="-122"/>
                <a:cs typeface="Dela Gothic One" pitchFamily="34" charset="-120"/>
              </a:rPr>
              <a:t>Phát hiện manh mối</a:t>
            </a:r>
            <a:endParaRPr lang="en-US" sz="3600" dirty="0"/>
          </a:p>
        </p:txBody>
      </p:sp>
      <p:sp>
        <p:nvSpPr>
          <p:cNvPr id="3" name="Text 1"/>
          <p:cNvSpPr/>
          <p:nvPr/>
        </p:nvSpPr>
        <p:spPr>
          <a:xfrm>
            <a:off x="508873" y="1245156"/>
            <a:ext cx="6651188" cy="5197078"/>
          </a:xfrm>
          <a:prstGeom prst="rect">
            <a:avLst/>
          </a:prstGeom>
          <a:noFill/>
          <a:ln/>
        </p:spPr>
        <p:txBody>
          <a:bodyPr wrap="square" lIns="0" tIns="0" rIns="0" bIns="0" rtlCol="0" anchor="t"/>
          <a:lstStyle/>
          <a:p>
            <a:pPr algn="l" indent="0" marL="0">
              <a:lnSpc>
                <a:spcPts val="4500"/>
              </a:lnSpc>
              <a:buNone/>
            </a:pPr>
            <a:r>
              <a:rPr lang="en-US" sz="3600" dirty="0">
                <a:solidFill>
                  <a:srgbClr val="FFA44F"/>
                </a:solidFill>
                <a:latin typeface="Dela Gothic One" pitchFamily="34" charset="0"/>
                <a:ea typeface="Dela Gothic One" pitchFamily="34" charset="-122"/>
                <a:cs typeface="Dela Gothic One" pitchFamily="34" charset="-120"/>
              </a:rPr>
              <a:t>Một hôm, khi đang ngồi dưới gốc đa, Thạch Sanh bỗng thấy bóng con đại bàng bay ngang qua, một cánh bị thương. Chàng nhanh trí lần theo dấu máu, tìm đến hang sâu trong núi đá – nơi đại bàng giam công chúa.</a:t>
            </a:r>
            <a:endParaRPr lang="en-US" sz="3600" dirty="0"/>
          </a:p>
        </p:txBody>
      </p:sp>
      <p:pic>
        <p:nvPicPr>
          <p:cNvPr id="4" name="Image 0" descr="preencoded.png">    </p:cNvPr>
          <p:cNvPicPr>
            <a:picLocks noChangeAspect="1"/>
          </p:cNvPicPr>
          <p:nvPr/>
        </p:nvPicPr>
        <p:blipFill>
          <a:blip r:embed="rId1"/>
          <a:stretch>
            <a:fillRect/>
          </a:stretch>
        </p:blipFill>
        <p:spPr>
          <a:xfrm>
            <a:off x="7477958" y="1261110"/>
            <a:ext cx="6651188" cy="66511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5991939" y="864989"/>
            <a:ext cx="5011817" cy="573643"/>
          </a:xfrm>
          <a:prstGeom prst="rect">
            <a:avLst/>
          </a:prstGeom>
          <a:noFill/>
          <a:ln/>
        </p:spPr>
        <p:txBody>
          <a:bodyPr wrap="none" lIns="0" tIns="0" rIns="0" bIns="0" rtlCol="0" anchor="t"/>
          <a:lstStyle/>
          <a:p>
            <a:pPr algn="l" indent="0" marL="0">
              <a:lnSpc>
                <a:spcPts val="4500"/>
              </a:lnSpc>
              <a:buNone/>
            </a:pPr>
            <a:r>
              <a:rPr lang="en-US" sz="3600" dirty="0">
                <a:solidFill>
                  <a:srgbClr val="FFA44F"/>
                </a:solidFill>
                <a:latin typeface="Dela Gothic One" pitchFamily="34" charset="0"/>
                <a:ea typeface="Dela Gothic One" pitchFamily="34" charset="-122"/>
                <a:cs typeface="Dela Gothic One" pitchFamily="34" charset="-120"/>
              </a:rPr>
              <a:t>Giải cứu công chúa</a:t>
            </a:r>
            <a:endParaRPr lang="en-US" sz="3600" dirty="0"/>
          </a:p>
        </p:txBody>
      </p:sp>
      <p:sp>
        <p:nvSpPr>
          <p:cNvPr id="4" name="Text 1"/>
          <p:cNvSpPr/>
          <p:nvPr/>
        </p:nvSpPr>
        <p:spPr>
          <a:xfrm>
            <a:off x="5991939" y="1628180"/>
            <a:ext cx="8132921" cy="5736431"/>
          </a:xfrm>
          <a:prstGeom prst="rect">
            <a:avLst/>
          </a:prstGeom>
          <a:noFill/>
          <a:ln/>
        </p:spPr>
        <p:txBody>
          <a:bodyPr wrap="square" lIns="0" tIns="0" rIns="0" bIns="0" rtlCol="0" anchor="t"/>
          <a:lstStyle/>
          <a:p>
            <a:pPr algn="l" indent="0" marL="0">
              <a:lnSpc>
                <a:spcPts val="4500"/>
              </a:lnSpc>
              <a:buNone/>
            </a:pPr>
            <a:r>
              <a:rPr lang="en-US" sz="3600" dirty="0">
                <a:solidFill>
                  <a:srgbClr val="FFA44F"/>
                </a:solidFill>
                <a:latin typeface="Dela Gothic One" pitchFamily="34" charset="0"/>
                <a:ea typeface="Dela Gothic One" pitchFamily="34" charset="-122"/>
                <a:cs typeface="Dela Gothic One" pitchFamily="34" charset="-120"/>
              </a:rPr>
              <a:t>Thạch Sanh liền vác búa xông vào hang. Sau trận chiến ác liệt, chàng chém chết đại bàng, cứu công chúa thoát ra ngoài. Nhưng khi Thạch Sanh ra khỏi hang thì Lý Thông – kẻ gian manh lại đến, bịt miệng hang, nhốt Thạch Sanh trong đó, rồi đưa công chúa về cung, tiếp tục nhận công cứu người.</a:t>
            </a:r>
            <a:endParaRPr lang="en-US" sz="3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1843564"/>
          </a:xfrm>
          <a:prstGeom prst="rect">
            <a:avLst/>
          </a:prstGeom>
        </p:spPr>
      </p:pic>
      <p:sp>
        <p:nvSpPr>
          <p:cNvPr id="3" name="Text 0"/>
          <p:cNvSpPr/>
          <p:nvPr/>
        </p:nvSpPr>
        <p:spPr>
          <a:xfrm>
            <a:off x="589955" y="2249091"/>
            <a:ext cx="13450491" cy="1338977"/>
          </a:xfrm>
          <a:prstGeom prst="rect">
            <a:avLst/>
          </a:prstGeom>
          <a:noFill/>
          <a:ln/>
        </p:spPr>
        <p:txBody>
          <a:bodyPr wrap="square" lIns="0" tIns="0" rIns="0" bIns="0" rtlCol="0" anchor="t"/>
          <a:lstStyle/>
          <a:p>
            <a:pPr algn="l" indent="0" marL="0">
              <a:lnSpc>
                <a:spcPts val="5250"/>
              </a:lnSpc>
              <a:buNone/>
            </a:pPr>
            <a:r>
              <a:rPr lang="en-US" sz="4200" dirty="0">
                <a:solidFill>
                  <a:srgbClr val="FFA44F"/>
                </a:solidFill>
                <a:latin typeface="Dela Gothic One" pitchFamily="34" charset="0"/>
                <a:ea typeface="Dela Gothic One" pitchFamily="34" charset="-122"/>
                <a:cs typeface="Dela Gothic One" pitchFamily="34" charset="-120"/>
              </a:rPr>
              <a:t>Thạch Sanh thoát nạn và sự thật được phơi bày</a:t>
            </a:r>
            <a:endParaRPr lang="en-US" sz="4200" dirty="0"/>
          </a:p>
        </p:txBody>
      </p:sp>
      <p:sp>
        <p:nvSpPr>
          <p:cNvPr id="4" name="Text 1"/>
          <p:cNvSpPr/>
          <p:nvPr/>
        </p:nvSpPr>
        <p:spPr>
          <a:xfrm>
            <a:off x="589955" y="3809286"/>
            <a:ext cx="13450491" cy="4016931"/>
          </a:xfrm>
          <a:prstGeom prst="rect">
            <a:avLst/>
          </a:prstGeom>
          <a:noFill/>
          <a:ln/>
        </p:spPr>
        <p:txBody>
          <a:bodyPr wrap="square" lIns="0" tIns="0" rIns="0" bIns="0" rtlCol="0" anchor="t"/>
          <a:lstStyle/>
          <a:p>
            <a:pPr algn="l" indent="0" marL="0">
              <a:lnSpc>
                <a:spcPts val="5250"/>
              </a:lnSpc>
              <a:buNone/>
            </a:pPr>
            <a:r>
              <a:rPr lang="en-US" sz="4200" dirty="0">
                <a:solidFill>
                  <a:srgbClr val="FFA44F"/>
                </a:solidFill>
                <a:latin typeface="Dela Gothic One" pitchFamily="34" charset="0"/>
                <a:ea typeface="Dela Gothic One" pitchFamily="34" charset="-122"/>
                <a:cs typeface="Dela Gothic One" pitchFamily="34" charset="-120"/>
              </a:rPr>
              <a:t>Trong hang tối, Thạch Sanh không tuyệt vọng. Chàng phát hiện trong đó có hoàng tử nước láng giềng bị giam, liền cứu ra. Khi hai người thoát ra, hoàng tử tặng chàng cây đàn thần – có phép mầu nhiệm, ai nghe cũng cảm động.</a:t>
            </a:r>
            <a:endParaRPr lang="en-US" sz="4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52713" y="517446"/>
            <a:ext cx="7924919" cy="854273"/>
          </a:xfrm>
          <a:prstGeom prst="rect">
            <a:avLst/>
          </a:prstGeom>
          <a:noFill/>
          <a:ln/>
        </p:spPr>
        <p:txBody>
          <a:bodyPr wrap="none" lIns="0" tIns="0" rIns="0" bIns="0" rtlCol="0" anchor="t"/>
          <a:lstStyle/>
          <a:p>
            <a:pPr algn="l" indent="0" marL="0">
              <a:lnSpc>
                <a:spcPts val="6700"/>
              </a:lnSpc>
              <a:buNone/>
            </a:pPr>
            <a:r>
              <a:rPr lang="en-US" sz="5350" dirty="0">
                <a:solidFill>
                  <a:srgbClr val="FFA44F"/>
                </a:solidFill>
                <a:latin typeface="Dela Gothic One" pitchFamily="34" charset="0"/>
                <a:ea typeface="Dela Gothic One" pitchFamily="34" charset="-122"/>
                <a:cs typeface="Dela Gothic One" pitchFamily="34" charset="-120"/>
              </a:rPr>
              <a:t>Công chúa câm lặng</a:t>
            </a:r>
            <a:endParaRPr lang="en-US" sz="5350" dirty="0"/>
          </a:p>
        </p:txBody>
      </p:sp>
      <p:sp>
        <p:nvSpPr>
          <p:cNvPr id="3" name="Text 1"/>
          <p:cNvSpPr/>
          <p:nvPr/>
        </p:nvSpPr>
        <p:spPr>
          <a:xfrm>
            <a:off x="752713" y="1653897"/>
            <a:ext cx="13124974" cy="3417094"/>
          </a:xfrm>
          <a:prstGeom prst="rect">
            <a:avLst/>
          </a:prstGeom>
          <a:noFill/>
          <a:ln/>
        </p:spPr>
        <p:txBody>
          <a:bodyPr wrap="square" lIns="0" tIns="0" rIns="0" bIns="0" rtlCol="0" anchor="t"/>
          <a:lstStyle/>
          <a:p>
            <a:pPr algn="l" indent="0" marL="0">
              <a:lnSpc>
                <a:spcPts val="6700"/>
              </a:lnSpc>
              <a:buNone/>
            </a:pPr>
            <a:r>
              <a:rPr lang="en-US" sz="5350" dirty="0">
                <a:solidFill>
                  <a:srgbClr val="FFA44F"/>
                </a:solidFill>
                <a:latin typeface="Dela Gothic One" pitchFamily="34" charset="0"/>
                <a:ea typeface="Dela Gothic One" pitchFamily="34" charset="-122"/>
                <a:cs typeface="Dela Gothic One" pitchFamily="34" charset="-120"/>
              </a:rPr>
              <a:t>Về cung, công chúa từ khi trở về bị câm lặng, chẳng nói được lời nào. Bao thầy thuốc, pháp sư đến chữa đều vô ích.</a:t>
            </a:r>
            <a:endParaRPr lang="en-US" sz="5350" dirty="0"/>
          </a:p>
        </p:txBody>
      </p:sp>
      <p:sp>
        <p:nvSpPr>
          <p:cNvPr id="4" name="Shape 2"/>
          <p:cNvSpPr/>
          <p:nvPr/>
        </p:nvSpPr>
        <p:spPr>
          <a:xfrm>
            <a:off x="752713" y="5353169"/>
            <a:ext cx="4249579" cy="2361009"/>
          </a:xfrm>
          <a:prstGeom prst="roundRect">
            <a:avLst>
              <a:gd name="adj" fmla="val 3348"/>
            </a:avLst>
          </a:prstGeom>
          <a:solidFill>
            <a:srgbClr val="740B0B"/>
          </a:solidFill>
          <a:ln w="7620">
            <a:solidFill>
              <a:srgbClr val="8D2424"/>
            </a:solidFill>
            <a:prstDash val="solid"/>
          </a:ln>
        </p:spPr>
      </p:sp>
      <p:sp>
        <p:nvSpPr>
          <p:cNvPr id="5" name="Text 3"/>
          <p:cNvSpPr/>
          <p:nvPr/>
        </p:nvSpPr>
        <p:spPr>
          <a:xfrm>
            <a:off x="948452" y="5548908"/>
            <a:ext cx="3858101" cy="618887"/>
          </a:xfrm>
          <a:prstGeom prst="rect">
            <a:avLst/>
          </a:prstGeom>
          <a:noFill/>
          <a:ln/>
        </p:spPr>
        <p:txBody>
          <a:bodyPr wrap="none" lIns="0" tIns="0" rIns="0" bIns="0" rtlCol="0" anchor="t"/>
          <a:lstStyle/>
          <a:p>
            <a:pPr algn="l" indent="0" marL="0">
              <a:lnSpc>
                <a:spcPts val="4850"/>
              </a:lnSpc>
              <a:buNone/>
            </a:pPr>
            <a:r>
              <a:rPr lang="en-US" sz="3850" dirty="0">
                <a:solidFill>
                  <a:srgbClr val="FFA44F"/>
                </a:solidFill>
                <a:latin typeface="Dela Gothic One" pitchFamily="34" charset="0"/>
                <a:ea typeface="Dela Gothic One" pitchFamily="34" charset="-122"/>
                <a:cs typeface="Dela Gothic One" pitchFamily="34" charset="-120"/>
              </a:rPr>
              <a:t>Thầy thuốc</a:t>
            </a:r>
            <a:endParaRPr lang="en-US" sz="3850" dirty="0"/>
          </a:p>
        </p:txBody>
      </p:sp>
      <p:sp>
        <p:nvSpPr>
          <p:cNvPr id="6" name="Text 4"/>
          <p:cNvSpPr/>
          <p:nvPr/>
        </p:nvSpPr>
        <p:spPr>
          <a:xfrm>
            <a:off x="948452" y="6280666"/>
            <a:ext cx="3858101" cy="1237774"/>
          </a:xfrm>
          <a:prstGeom prst="rect">
            <a:avLst/>
          </a:prstGeom>
          <a:noFill/>
          <a:ln/>
        </p:spPr>
        <p:txBody>
          <a:bodyPr wrap="square" lIns="0" tIns="0" rIns="0" bIns="0" rtlCol="0" anchor="t"/>
          <a:lstStyle/>
          <a:p>
            <a:pPr algn="l" indent="0" marL="0">
              <a:lnSpc>
                <a:spcPts val="4850"/>
              </a:lnSpc>
              <a:buNone/>
            </a:pPr>
            <a:r>
              <a:rPr lang="en-US" sz="3850" dirty="0">
                <a:solidFill>
                  <a:srgbClr val="FFA44F"/>
                </a:solidFill>
                <a:latin typeface="Dela Gothic One" pitchFamily="34" charset="0"/>
                <a:ea typeface="Dela Gothic One" pitchFamily="34" charset="-122"/>
                <a:cs typeface="Dela Gothic One" pitchFamily="34" charset="-120"/>
              </a:rPr>
              <a:t>Không thể chữa được</a:t>
            </a:r>
            <a:endParaRPr lang="en-US" sz="3850" dirty="0"/>
          </a:p>
        </p:txBody>
      </p:sp>
      <p:sp>
        <p:nvSpPr>
          <p:cNvPr id="7" name="Shape 5"/>
          <p:cNvSpPr/>
          <p:nvPr/>
        </p:nvSpPr>
        <p:spPr>
          <a:xfrm>
            <a:off x="5190411" y="5353169"/>
            <a:ext cx="4249579" cy="2361009"/>
          </a:xfrm>
          <a:prstGeom prst="roundRect">
            <a:avLst>
              <a:gd name="adj" fmla="val 3348"/>
            </a:avLst>
          </a:prstGeom>
          <a:solidFill>
            <a:srgbClr val="740B0B"/>
          </a:solidFill>
          <a:ln w="7620">
            <a:solidFill>
              <a:srgbClr val="8D2424"/>
            </a:solidFill>
            <a:prstDash val="solid"/>
          </a:ln>
        </p:spPr>
      </p:sp>
      <p:sp>
        <p:nvSpPr>
          <p:cNvPr id="8" name="Text 6"/>
          <p:cNvSpPr/>
          <p:nvPr/>
        </p:nvSpPr>
        <p:spPr>
          <a:xfrm>
            <a:off x="5386149" y="5548908"/>
            <a:ext cx="3858101" cy="618887"/>
          </a:xfrm>
          <a:prstGeom prst="rect">
            <a:avLst/>
          </a:prstGeom>
          <a:noFill/>
          <a:ln/>
        </p:spPr>
        <p:txBody>
          <a:bodyPr wrap="none" lIns="0" tIns="0" rIns="0" bIns="0" rtlCol="0" anchor="t"/>
          <a:lstStyle/>
          <a:p>
            <a:pPr algn="l" indent="0" marL="0">
              <a:lnSpc>
                <a:spcPts val="4850"/>
              </a:lnSpc>
              <a:buNone/>
            </a:pPr>
            <a:r>
              <a:rPr lang="en-US" sz="3850" dirty="0">
                <a:solidFill>
                  <a:srgbClr val="FFA44F"/>
                </a:solidFill>
                <a:latin typeface="Dela Gothic One" pitchFamily="34" charset="0"/>
                <a:ea typeface="Dela Gothic One" pitchFamily="34" charset="-122"/>
                <a:cs typeface="Dela Gothic One" pitchFamily="34" charset="-120"/>
              </a:rPr>
              <a:t>Pháp sư</a:t>
            </a:r>
            <a:endParaRPr lang="en-US" sz="3850" dirty="0"/>
          </a:p>
        </p:txBody>
      </p:sp>
      <p:sp>
        <p:nvSpPr>
          <p:cNvPr id="9" name="Text 7"/>
          <p:cNvSpPr/>
          <p:nvPr/>
        </p:nvSpPr>
        <p:spPr>
          <a:xfrm>
            <a:off x="5386149" y="6280666"/>
            <a:ext cx="3858101" cy="618887"/>
          </a:xfrm>
          <a:prstGeom prst="rect">
            <a:avLst/>
          </a:prstGeom>
          <a:noFill/>
          <a:ln/>
        </p:spPr>
        <p:txBody>
          <a:bodyPr wrap="none" lIns="0" tIns="0" rIns="0" bIns="0" rtlCol="0" anchor="t"/>
          <a:lstStyle/>
          <a:p>
            <a:pPr algn="l" indent="0" marL="0">
              <a:lnSpc>
                <a:spcPts val="4850"/>
              </a:lnSpc>
              <a:buNone/>
            </a:pPr>
            <a:r>
              <a:rPr lang="en-US" sz="3850" dirty="0">
                <a:solidFill>
                  <a:srgbClr val="FFA44F"/>
                </a:solidFill>
                <a:latin typeface="Dela Gothic One" pitchFamily="34" charset="0"/>
                <a:ea typeface="Dela Gothic One" pitchFamily="34" charset="-122"/>
                <a:cs typeface="Dela Gothic One" pitchFamily="34" charset="-120"/>
              </a:rPr>
              <a:t>Cũng bất lực</a:t>
            </a:r>
            <a:endParaRPr lang="en-US" sz="3850" dirty="0"/>
          </a:p>
        </p:txBody>
      </p:sp>
      <p:sp>
        <p:nvSpPr>
          <p:cNvPr id="10" name="Shape 8"/>
          <p:cNvSpPr/>
          <p:nvPr/>
        </p:nvSpPr>
        <p:spPr>
          <a:xfrm>
            <a:off x="9628108" y="5353169"/>
            <a:ext cx="4249579" cy="2361009"/>
          </a:xfrm>
          <a:prstGeom prst="roundRect">
            <a:avLst>
              <a:gd name="adj" fmla="val 3348"/>
            </a:avLst>
          </a:prstGeom>
          <a:solidFill>
            <a:srgbClr val="740B0B"/>
          </a:solidFill>
          <a:ln w="7620">
            <a:solidFill>
              <a:srgbClr val="8D2424"/>
            </a:solidFill>
            <a:prstDash val="solid"/>
          </a:ln>
        </p:spPr>
      </p:sp>
      <p:sp>
        <p:nvSpPr>
          <p:cNvPr id="11" name="Text 9"/>
          <p:cNvSpPr/>
          <p:nvPr/>
        </p:nvSpPr>
        <p:spPr>
          <a:xfrm>
            <a:off x="9823847" y="5548908"/>
            <a:ext cx="3858101" cy="618887"/>
          </a:xfrm>
          <a:prstGeom prst="rect">
            <a:avLst/>
          </a:prstGeom>
          <a:noFill/>
          <a:ln/>
        </p:spPr>
        <p:txBody>
          <a:bodyPr wrap="none" lIns="0" tIns="0" rIns="0" bIns="0" rtlCol="0" anchor="t"/>
          <a:lstStyle/>
          <a:p>
            <a:pPr algn="l" indent="0" marL="0">
              <a:lnSpc>
                <a:spcPts val="4850"/>
              </a:lnSpc>
              <a:buNone/>
            </a:pPr>
            <a:r>
              <a:rPr lang="en-US" sz="3850" dirty="0">
                <a:solidFill>
                  <a:srgbClr val="FFA44F"/>
                </a:solidFill>
                <a:latin typeface="Dela Gothic One" pitchFamily="34" charset="0"/>
                <a:ea typeface="Dela Gothic One" pitchFamily="34" charset="-122"/>
                <a:cs typeface="Dela Gothic One" pitchFamily="34" charset="-120"/>
              </a:rPr>
              <a:t>Công chúa</a:t>
            </a:r>
            <a:endParaRPr lang="en-US" sz="3850" dirty="0"/>
          </a:p>
        </p:txBody>
      </p:sp>
      <p:sp>
        <p:nvSpPr>
          <p:cNvPr id="12" name="Text 10"/>
          <p:cNvSpPr/>
          <p:nvPr/>
        </p:nvSpPr>
        <p:spPr>
          <a:xfrm>
            <a:off x="9823847" y="6280666"/>
            <a:ext cx="3858101" cy="618887"/>
          </a:xfrm>
          <a:prstGeom prst="rect">
            <a:avLst/>
          </a:prstGeom>
          <a:noFill/>
          <a:ln/>
        </p:spPr>
        <p:txBody>
          <a:bodyPr wrap="none" lIns="0" tIns="0" rIns="0" bIns="0" rtlCol="0" anchor="t"/>
          <a:lstStyle/>
          <a:p>
            <a:pPr algn="l" indent="0" marL="0">
              <a:lnSpc>
                <a:spcPts val="4850"/>
              </a:lnSpc>
              <a:buNone/>
            </a:pPr>
            <a:r>
              <a:rPr lang="en-US" sz="3850" dirty="0">
                <a:solidFill>
                  <a:srgbClr val="FFA44F"/>
                </a:solidFill>
                <a:latin typeface="Dela Gothic One" pitchFamily="34" charset="0"/>
                <a:ea typeface="Dela Gothic One" pitchFamily="34" charset="-122"/>
                <a:cs typeface="Dela Gothic One" pitchFamily="34" charset="-120"/>
              </a:rPr>
              <a:t>Vẫn câm lặng</a:t>
            </a:r>
            <a:endParaRPr lang="en-US" sz="3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563761" y="809268"/>
            <a:ext cx="5276731" cy="639961"/>
          </a:xfrm>
          <a:prstGeom prst="rect">
            <a:avLst/>
          </a:prstGeom>
          <a:noFill/>
          <a:ln/>
        </p:spPr>
        <p:txBody>
          <a:bodyPr wrap="none" lIns="0" tIns="0" rIns="0" bIns="0" rtlCol="0" anchor="t"/>
          <a:lstStyle/>
          <a:p>
            <a:pPr algn="l" indent="0" marL="0">
              <a:lnSpc>
                <a:spcPts val="5000"/>
              </a:lnSpc>
              <a:buNone/>
            </a:pPr>
            <a:r>
              <a:rPr lang="en-US" sz="4000" dirty="0">
                <a:solidFill>
                  <a:srgbClr val="FFA44F"/>
                </a:solidFill>
                <a:latin typeface="Dela Gothic One" pitchFamily="34" charset="0"/>
                <a:ea typeface="Dela Gothic One" pitchFamily="34" charset="-122"/>
                <a:cs typeface="Dela Gothic One" pitchFamily="34" charset="-120"/>
              </a:rPr>
              <a:t>Tiếng đàn thần kỳ</a:t>
            </a:r>
            <a:endParaRPr lang="en-US" sz="4000" dirty="0"/>
          </a:p>
        </p:txBody>
      </p:sp>
      <p:sp>
        <p:nvSpPr>
          <p:cNvPr id="4" name="Text 1"/>
          <p:cNvSpPr/>
          <p:nvPr/>
        </p:nvSpPr>
        <p:spPr>
          <a:xfrm>
            <a:off x="563761" y="1660565"/>
            <a:ext cx="8016478" cy="5759648"/>
          </a:xfrm>
          <a:prstGeom prst="rect">
            <a:avLst/>
          </a:prstGeom>
          <a:noFill/>
          <a:ln/>
        </p:spPr>
        <p:txBody>
          <a:bodyPr wrap="square" lIns="0" tIns="0" rIns="0" bIns="0" rtlCol="0" anchor="t"/>
          <a:lstStyle/>
          <a:p>
            <a:pPr algn="l" indent="0" marL="0">
              <a:lnSpc>
                <a:spcPts val="5000"/>
              </a:lnSpc>
              <a:buNone/>
            </a:pPr>
            <a:r>
              <a:rPr lang="en-US" sz="4000" dirty="0">
                <a:solidFill>
                  <a:srgbClr val="FFA44F"/>
                </a:solidFill>
                <a:latin typeface="Dela Gothic One" pitchFamily="34" charset="0"/>
                <a:ea typeface="Dela Gothic One" pitchFamily="34" charset="-122"/>
                <a:cs typeface="Dela Gothic One" pitchFamily="34" charset="-120"/>
              </a:rPr>
              <a:t>Một hôm, Thạch Sanh gảy đàn dưới gốc đa, tiếng đàn ngân vang, dịu êm khiến lòng người bồi hồi xúc động. Nghe tiếng đàn quen thuộc, công chúa bỗng cất tiếng nói lại được và kể rõ mọi chuyện về Thạch Sanh, Lý Thông.</a:t>
            </a:r>
            <a:endParaRPr lang="en-US" sz="4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58309" y="1856184"/>
            <a:ext cx="8431768" cy="860465"/>
          </a:xfrm>
          <a:prstGeom prst="rect">
            <a:avLst/>
          </a:prstGeom>
          <a:noFill/>
          <a:ln/>
        </p:spPr>
        <p:txBody>
          <a:bodyPr wrap="none" lIns="0" tIns="0" rIns="0" bIns="0" rtlCol="0" anchor="t"/>
          <a:lstStyle/>
          <a:p>
            <a:pPr algn="l" indent="0" marL="0">
              <a:lnSpc>
                <a:spcPts val="6750"/>
              </a:lnSpc>
              <a:buNone/>
            </a:pPr>
            <a:r>
              <a:rPr lang="en-US" sz="5400" dirty="0">
                <a:solidFill>
                  <a:srgbClr val="FFA44F"/>
                </a:solidFill>
                <a:latin typeface="Dela Gothic One" pitchFamily="34" charset="0"/>
                <a:ea typeface="Dela Gothic One" pitchFamily="34" charset="-122"/>
                <a:cs typeface="Dela Gothic One" pitchFamily="34" charset="-120"/>
              </a:rPr>
              <a:t>Công lý được thực thi</a:t>
            </a:r>
            <a:endParaRPr lang="en-US" sz="5400" dirty="0"/>
          </a:p>
        </p:txBody>
      </p:sp>
      <p:sp>
        <p:nvSpPr>
          <p:cNvPr id="3" name="Text 1"/>
          <p:cNvSpPr/>
          <p:nvPr/>
        </p:nvSpPr>
        <p:spPr>
          <a:xfrm>
            <a:off x="758309" y="3190518"/>
            <a:ext cx="6325672" cy="2993231"/>
          </a:xfrm>
          <a:prstGeom prst="rect">
            <a:avLst/>
          </a:prstGeom>
          <a:noFill/>
          <a:ln/>
        </p:spPr>
        <p:txBody>
          <a:bodyPr wrap="square" lIns="0" tIns="0" rIns="0" bIns="0" rtlCol="0" anchor="t"/>
          <a:lstStyle/>
          <a:p>
            <a:pPr algn="l" indent="0" marL="0">
              <a:lnSpc>
                <a:spcPts val="3900"/>
              </a:lnSpc>
              <a:buNone/>
            </a:pPr>
            <a:r>
              <a:rPr lang="en-US" sz="3100" dirty="0">
                <a:solidFill>
                  <a:srgbClr val="FFA44F"/>
                </a:solidFill>
                <a:latin typeface="Dela Gothic One" pitchFamily="34" charset="0"/>
                <a:ea typeface="Dela Gothic One" pitchFamily="34" charset="-122"/>
                <a:cs typeface="Dela Gothic One" pitchFamily="34" charset="-120"/>
              </a:rPr>
              <a:t>Nhà vua nghe xong nổi giận, lập tức sai quân bắt Lý Thông và mẹ hắn về trị tội. Nhưng Thạch Sanh hiền lành, nhân hậu, xin vua tha cho họ.</a:t>
            </a:r>
            <a:endParaRPr lang="en-US" sz="3100" dirty="0"/>
          </a:p>
        </p:txBody>
      </p:sp>
      <p:sp>
        <p:nvSpPr>
          <p:cNvPr id="4" name="Text 2"/>
          <p:cNvSpPr/>
          <p:nvPr/>
        </p:nvSpPr>
        <p:spPr>
          <a:xfrm>
            <a:off x="7554039" y="3190518"/>
            <a:ext cx="6325672" cy="1496616"/>
          </a:xfrm>
          <a:prstGeom prst="rect">
            <a:avLst/>
          </a:prstGeom>
          <a:noFill/>
          <a:ln/>
        </p:spPr>
        <p:txBody>
          <a:bodyPr wrap="square" lIns="0" tIns="0" rIns="0" bIns="0" rtlCol="0" anchor="t"/>
          <a:lstStyle/>
          <a:p>
            <a:pPr algn="l" indent="0" marL="0">
              <a:lnSpc>
                <a:spcPts val="3900"/>
              </a:lnSpc>
              <a:buNone/>
            </a:pPr>
            <a:r>
              <a:rPr lang="en-US" sz="3100" dirty="0">
                <a:solidFill>
                  <a:srgbClr val="FFA44F"/>
                </a:solidFill>
                <a:latin typeface="Dela Gothic One" pitchFamily="34" charset="0"/>
                <a:ea typeface="Dela Gothic One" pitchFamily="34" charset="-122"/>
                <a:cs typeface="Dela Gothic One" pitchFamily="34" charset="-120"/>
              </a:rPr>
              <a:t>Cảm phục tấm lòng nhân đức, nhà vua gả công chúa cho Thạch Sanh.</a:t>
            </a:r>
            <a:endParaRPr lang="en-US" sz="31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50161" y="809268"/>
            <a:ext cx="8016478" cy="1279922"/>
          </a:xfrm>
          <a:prstGeom prst="rect">
            <a:avLst/>
          </a:prstGeom>
          <a:noFill/>
          <a:ln/>
        </p:spPr>
        <p:txBody>
          <a:bodyPr wrap="square" lIns="0" tIns="0" rIns="0" bIns="0" rtlCol="0" anchor="t"/>
          <a:lstStyle/>
          <a:p>
            <a:pPr algn="l" indent="0" marL="0">
              <a:lnSpc>
                <a:spcPts val="5000"/>
              </a:lnSpc>
              <a:buNone/>
            </a:pPr>
            <a:r>
              <a:rPr lang="en-US" sz="4000" dirty="0">
                <a:solidFill>
                  <a:srgbClr val="FFA44F"/>
                </a:solidFill>
                <a:latin typeface="Dela Gothic One" pitchFamily="34" charset="0"/>
                <a:ea typeface="Dela Gothic One" pitchFamily="34" charset="-122"/>
                <a:cs typeface="Dela Gothic One" pitchFamily="34" charset="-120"/>
              </a:rPr>
              <a:t>Trừng phạt kẻ gian và kết thúc có hậu</a:t>
            </a:r>
            <a:endParaRPr lang="en-US" sz="4000" dirty="0"/>
          </a:p>
        </p:txBody>
      </p:sp>
      <p:sp>
        <p:nvSpPr>
          <p:cNvPr id="4" name="Text 1"/>
          <p:cNvSpPr/>
          <p:nvPr/>
        </p:nvSpPr>
        <p:spPr>
          <a:xfrm>
            <a:off x="6050161" y="2300526"/>
            <a:ext cx="8016478" cy="5119687"/>
          </a:xfrm>
          <a:prstGeom prst="rect">
            <a:avLst/>
          </a:prstGeom>
          <a:noFill/>
          <a:ln/>
        </p:spPr>
        <p:txBody>
          <a:bodyPr wrap="square" lIns="0" tIns="0" rIns="0" bIns="0" rtlCol="0" anchor="t"/>
          <a:lstStyle/>
          <a:p>
            <a:pPr algn="l" indent="0" marL="0">
              <a:lnSpc>
                <a:spcPts val="5000"/>
              </a:lnSpc>
              <a:buNone/>
            </a:pPr>
            <a:r>
              <a:rPr lang="en-US" sz="4000" dirty="0">
                <a:solidFill>
                  <a:srgbClr val="FFA44F"/>
                </a:solidFill>
                <a:latin typeface="Dela Gothic One" pitchFamily="34" charset="0"/>
                <a:ea typeface="Dela Gothic One" pitchFamily="34" charset="-122"/>
                <a:cs typeface="Dela Gothic One" pitchFamily="34" charset="-120"/>
              </a:rPr>
              <a:t>Hai mẹ con Lý Thông được tha, trên đường về nhà vẫn lòng đầy oán hận. Nhưng giữa trời bỗng nổi sấm sét dữ dội, sét đánh chết cả hai, hóa thành bọ hung – loài phải sống chui rúc dưới đất.</a:t>
            </a:r>
            <a:endParaRPr lang="en-US" sz="4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538520" y="949762"/>
            <a:ext cx="6240542" cy="611148"/>
          </a:xfrm>
          <a:prstGeom prst="rect">
            <a:avLst/>
          </a:prstGeom>
          <a:noFill/>
          <a:ln/>
        </p:spPr>
        <p:txBody>
          <a:bodyPr wrap="none" lIns="0" tIns="0" rIns="0" bIns="0" rtlCol="0" anchor="t"/>
          <a:lstStyle/>
          <a:p>
            <a:pPr algn="l" indent="0" marL="0">
              <a:lnSpc>
                <a:spcPts val="4800"/>
              </a:lnSpc>
              <a:buNone/>
            </a:pPr>
            <a:r>
              <a:rPr lang="en-US" sz="3850" dirty="0">
                <a:solidFill>
                  <a:srgbClr val="FAEBEB"/>
                </a:solidFill>
                <a:latin typeface="Dela Gothic One" pitchFamily="34" charset="0"/>
                <a:ea typeface="Dela Gothic One" pitchFamily="34" charset="-122"/>
                <a:cs typeface="Dela Gothic One" pitchFamily="34" charset="-120"/>
              </a:rPr>
              <a:t>Hạnh phúc và hòa bình</a:t>
            </a:r>
            <a:endParaRPr lang="en-US" sz="3850" dirty="0"/>
          </a:p>
        </p:txBody>
      </p:sp>
      <p:sp>
        <p:nvSpPr>
          <p:cNvPr id="4" name="Text 1"/>
          <p:cNvSpPr/>
          <p:nvPr/>
        </p:nvSpPr>
        <p:spPr>
          <a:xfrm>
            <a:off x="538520" y="1762839"/>
            <a:ext cx="8066961" cy="3543300"/>
          </a:xfrm>
          <a:prstGeom prst="rect">
            <a:avLst/>
          </a:prstGeom>
          <a:noFill/>
          <a:ln/>
        </p:spPr>
        <p:txBody>
          <a:bodyPr wrap="square" lIns="0" tIns="0" rIns="0" bIns="0" rtlCol="0" anchor="t"/>
          <a:lstStyle/>
          <a:p>
            <a:pPr algn="l" indent="0" marL="0">
              <a:lnSpc>
                <a:spcPts val="3450"/>
              </a:lnSpc>
              <a:buNone/>
            </a:pPr>
            <a:r>
              <a:rPr lang="en-US" sz="2750" dirty="0">
                <a:solidFill>
                  <a:srgbClr val="FFA44F"/>
                </a:solidFill>
                <a:latin typeface="Dela Gothic One" pitchFamily="34" charset="0"/>
                <a:ea typeface="Dela Gothic One" pitchFamily="34" charset="-122"/>
                <a:cs typeface="Dela Gothic One" pitchFamily="34" charset="-120"/>
              </a:rPr>
              <a:t>Còn Thạch Sanh, sau khi cưới công chúa, sống hạnh phúc, hiền hòa. Nhưng chưa lâu, nước láng giềng mượn cớ hoàng tử mất tích, đem quân sang đánh. Thạch Sanh không dùng gươm giáo, chỉ mang đàn thần ra gảy. Tiếng đàn vang lên du dương, khiến quân giặc cảm động, hạ vũ khí đầu hàng.</a:t>
            </a:r>
            <a:endParaRPr lang="en-US" sz="2750" dirty="0"/>
          </a:p>
        </p:txBody>
      </p:sp>
      <p:sp>
        <p:nvSpPr>
          <p:cNvPr id="5" name="Text 2"/>
          <p:cNvSpPr/>
          <p:nvPr/>
        </p:nvSpPr>
        <p:spPr>
          <a:xfrm>
            <a:off x="538520" y="5508069"/>
            <a:ext cx="8066961" cy="1771650"/>
          </a:xfrm>
          <a:prstGeom prst="rect">
            <a:avLst/>
          </a:prstGeom>
          <a:noFill/>
          <a:ln/>
        </p:spPr>
        <p:txBody>
          <a:bodyPr wrap="square" lIns="0" tIns="0" rIns="0" bIns="0" rtlCol="0" anchor="t"/>
          <a:lstStyle/>
          <a:p>
            <a:pPr algn="l" indent="0" marL="0">
              <a:lnSpc>
                <a:spcPts val="3450"/>
              </a:lnSpc>
              <a:buNone/>
            </a:pPr>
            <a:r>
              <a:rPr lang="en-US" sz="2750" dirty="0">
                <a:solidFill>
                  <a:srgbClr val="FFA44F"/>
                </a:solidFill>
                <a:latin typeface="Dela Gothic One" pitchFamily="34" charset="0"/>
                <a:ea typeface="Dela Gothic One" pitchFamily="34" charset="-122"/>
                <a:cs typeface="Dela Gothic One" pitchFamily="34" charset="-120"/>
              </a:rPr>
              <a:t>Từ đó, đất nước được thanh bình. Vua truyền ngôi cho Thạch Sanh. Dưới sự trị vì của chàng, muôn dân đều sống ấm no, hạnh phúc.</a:t>
            </a:r>
            <a:endParaRPr lang="en-US" sz="2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1847017"/>
          </a:xfrm>
          <a:prstGeom prst="rect">
            <a:avLst/>
          </a:prstGeom>
        </p:spPr>
      </p:pic>
      <p:sp>
        <p:nvSpPr>
          <p:cNvPr id="3" name="Text 0"/>
          <p:cNvSpPr/>
          <p:nvPr/>
        </p:nvSpPr>
        <p:spPr>
          <a:xfrm>
            <a:off x="591026" y="2580084"/>
            <a:ext cx="10281999" cy="670679"/>
          </a:xfrm>
          <a:prstGeom prst="rect">
            <a:avLst/>
          </a:prstGeom>
          <a:noFill/>
          <a:ln/>
        </p:spPr>
        <p:txBody>
          <a:bodyPr wrap="none" lIns="0" tIns="0" rIns="0" bIns="0" rtlCol="0" anchor="t"/>
          <a:lstStyle/>
          <a:p>
            <a:pPr algn="l" indent="0" marL="0">
              <a:lnSpc>
                <a:spcPts val="5250"/>
              </a:lnSpc>
              <a:buNone/>
            </a:pPr>
            <a:r>
              <a:rPr lang="en-US" sz="4200" dirty="0">
                <a:solidFill>
                  <a:srgbClr val="FFA44F"/>
                </a:solidFill>
                <a:latin typeface="Dela Gothic One" pitchFamily="34" charset="0"/>
                <a:ea typeface="Dela Gothic One" pitchFamily="34" charset="-122"/>
                <a:cs typeface="Dela Gothic One" pitchFamily="34" charset="-120"/>
              </a:rPr>
              <a:t>Sự ra đời kỳ diệu của Thạch Sanh</a:t>
            </a:r>
            <a:endParaRPr lang="en-US" sz="4200" dirty="0"/>
          </a:p>
        </p:txBody>
      </p:sp>
      <p:sp>
        <p:nvSpPr>
          <p:cNvPr id="4" name="Text 1"/>
          <p:cNvSpPr/>
          <p:nvPr/>
        </p:nvSpPr>
        <p:spPr>
          <a:xfrm>
            <a:off x="591026" y="3472339"/>
            <a:ext cx="13448348" cy="4024074"/>
          </a:xfrm>
          <a:prstGeom prst="rect">
            <a:avLst/>
          </a:prstGeom>
          <a:noFill/>
          <a:ln/>
        </p:spPr>
        <p:txBody>
          <a:bodyPr wrap="square" lIns="0" tIns="0" rIns="0" bIns="0" rtlCol="0" anchor="t"/>
          <a:lstStyle/>
          <a:p>
            <a:pPr algn="l" indent="0" marL="0">
              <a:lnSpc>
                <a:spcPts val="5250"/>
              </a:lnSpc>
              <a:buNone/>
            </a:pPr>
            <a:r>
              <a:rPr lang="en-US" sz="4200" dirty="0">
                <a:solidFill>
                  <a:srgbClr val="FFA44F"/>
                </a:solidFill>
                <a:latin typeface="Dela Gothic One" pitchFamily="34" charset="0"/>
                <a:ea typeface="Dela Gothic One" pitchFamily="34" charset="-122"/>
                <a:cs typeface="Dela Gothic One" pitchFamily="34" charset="-120"/>
              </a:rPr>
              <a:t>Ngày xưa, trong một ngôi làng nhỏ, có hai vợ chồng nghèo sống hiền lành, nhân hậu. Họ đã lớn tuổi mà vẫn chưa có con. Thương cho tấm lòng của hai người, Ngọc Hoàng trên trời sai một vị tiên xuống đầu thai làm con trai của họ.</a:t>
            </a:r>
            <a:endParaRPr lang="en-US" sz="4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379095" y="309920"/>
            <a:ext cx="3905488" cy="334566"/>
          </a:xfrm>
          <a:prstGeom prst="rect">
            <a:avLst/>
          </a:prstGeom>
          <a:noFill/>
          <a:ln/>
        </p:spPr>
        <p:txBody>
          <a:bodyPr wrap="none" lIns="0" tIns="0" rIns="0" bIns="0" rtlCol="0" anchor="t"/>
          <a:lstStyle/>
          <a:p>
            <a:pPr algn="l" indent="0" marL="0">
              <a:lnSpc>
                <a:spcPts val="2450"/>
              </a:lnSpc>
              <a:buNone/>
            </a:pPr>
            <a:r>
              <a:rPr lang="en-US" sz="1950" dirty="0">
                <a:solidFill>
                  <a:srgbClr val="000000"/>
                </a:solidFill>
                <a:latin typeface="Dela Gothic One" pitchFamily="34" charset="0"/>
                <a:ea typeface="Dela Gothic One" pitchFamily="34" charset="-122"/>
                <a:cs typeface="Dela Gothic One" pitchFamily="34" charset="-120"/>
              </a:rPr>
              <a:t>🌸</a:t>
            </a:r>
            <a:pPr algn="l" indent="0" marL="0">
              <a:lnSpc>
                <a:spcPts val="2450"/>
              </a:lnSpc>
              <a:buNone/>
            </a:pPr>
            <a:r>
              <a:rPr lang="en-US" sz="1950" dirty="0">
                <a:solidFill>
                  <a:srgbClr val="FAEBEB"/>
                </a:solidFill>
                <a:latin typeface="Dela Gothic One" pitchFamily="34" charset="0"/>
                <a:ea typeface="Dela Gothic One" pitchFamily="34" charset="-122"/>
                <a:cs typeface="Dela Gothic One" pitchFamily="34" charset="-120"/>
              </a:rPr>
              <a:t> Ý NGHĨA CÂU CHUYỆN</a:t>
            </a:r>
            <a:endParaRPr lang="en-US" sz="1950" dirty="0"/>
          </a:p>
        </p:txBody>
      </p:sp>
      <p:sp>
        <p:nvSpPr>
          <p:cNvPr id="3" name="Shape 1"/>
          <p:cNvSpPr/>
          <p:nvPr/>
        </p:nvSpPr>
        <p:spPr>
          <a:xfrm>
            <a:off x="379095" y="834033"/>
            <a:ext cx="4560808" cy="1009769"/>
          </a:xfrm>
          <a:prstGeom prst="roundRect">
            <a:avLst>
              <a:gd name="adj" fmla="val 3943"/>
            </a:avLst>
          </a:prstGeom>
          <a:solidFill>
            <a:srgbClr val="740B0B"/>
          </a:solidFill>
          <a:ln w="7620">
            <a:solidFill>
              <a:srgbClr val="8D2424"/>
            </a:solidFill>
            <a:prstDash val="solid"/>
          </a:ln>
        </p:spPr>
      </p:sp>
      <p:sp>
        <p:nvSpPr>
          <p:cNvPr id="4" name="Text 2"/>
          <p:cNvSpPr/>
          <p:nvPr/>
        </p:nvSpPr>
        <p:spPr>
          <a:xfrm>
            <a:off x="481489" y="936427"/>
            <a:ext cx="1496616" cy="187047"/>
          </a:xfrm>
          <a:prstGeom prst="rect">
            <a:avLst/>
          </a:prstGeom>
          <a:noFill/>
          <a:ln/>
        </p:spPr>
        <p:txBody>
          <a:bodyPr wrap="none" lIns="0" tIns="0" rIns="0" bIns="0" rtlCol="0" anchor="t"/>
          <a:lstStyle/>
          <a:p>
            <a:pPr algn="l" indent="0" marL="0">
              <a:lnSpc>
                <a:spcPts val="1450"/>
              </a:lnSpc>
              <a:buNone/>
            </a:pPr>
            <a:r>
              <a:rPr lang="en-US" sz="1150" dirty="0">
                <a:solidFill>
                  <a:srgbClr val="FFA44F"/>
                </a:solidFill>
                <a:latin typeface="Dela Gothic One" pitchFamily="34" charset="0"/>
                <a:ea typeface="Dela Gothic One" pitchFamily="34" charset="-122"/>
                <a:cs typeface="Dela Gothic One" pitchFamily="34" charset="-120"/>
              </a:rPr>
              <a:t>Ca ngợi người tốt</a:t>
            </a:r>
            <a:endParaRPr lang="en-US" sz="1150" dirty="0"/>
          </a:p>
        </p:txBody>
      </p:sp>
      <p:sp>
        <p:nvSpPr>
          <p:cNvPr id="5" name="Text 3"/>
          <p:cNvSpPr/>
          <p:nvPr/>
        </p:nvSpPr>
        <p:spPr>
          <a:xfrm>
            <a:off x="481489" y="1180267"/>
            <a:ext cx="4356021" cy="561142"/>
          </a:xfrm>
          <a:prstGeom prst="rect">
            <a:avLst/>
          </a:prstGeom>
          <a:noFill/>
          <a:ln/>
        </p:spPr>
        <p:txBody>
          <a:bodyPr wrap="square" lIns="0" tIns="0" rIns="0" bIns="0" rtlCol="0" anchor="t"/>
          <a:lstStyle/>
          <a:p>
            <a:pPr algn="l" indent="0" marL="0">
              <a:lnSpc>
                <a:spcPts val="1450"/>
              </a:lnSpc>
              <a:buNone/>
            </a:pPr>
            <a:r>
              <a:rPr lang="en-US" sz="1150" dirty="0">
                <a:solidFill>
                  <a:srgbClr val="FFA44F"/>
                </a:solidFill>
                <a:latin typeface="Dela Gothic One" pitchFamily="34" charset="0"/>
                <a:ea typeface="Dela Gothic One" pitchFamily="34" charset="-122"/>
                <a:cs typeface="Dela Gothic One" pitchFamily="34" charset="-120"/>
              </a:rPr>
              <a:t>Truyện ca ngợi người lao động chân thật, hiền lành, dũng cảm – dù bị hãm hại nhiều lần vẫn giữ lòng tốt, cuối cùng được hạnh phúc và đền đáp xứng đáng.</a:t>
            </a:r>
            <a:endParaRPr lang="en-US" sz="1150" dirty="0"/>
          </a:p>
        </p:txBody>
      </p:sp>
      <p:sp>
        <p:nvSpPr>
          <p:cNvPr id="6" name="Shape 4"/>
          <p:cNvSpPr/>
          <p:nvPr/>
        </p:nvSpPr>
        <p:spPr>
          <a:xfrm>
            <a:off x="5034677" y="834033"/>
            <a:ext cx="4560927" cy="1009769"/>
          </a:xfrm>
          <a:prstGeom prst="roundRect">
            <a:avLst>
              <a:gd name="adj" fmla="val 3943"/>
            </a:avLst>
          </a:prstGeom>
          <a:solidFill>
            <a:srgbClr val="740B0B"/>
          </a:solidFill>
          <a:ln w="7620">
            <a:solidFill>
              <a:srgbClr val="8D2424"/>
            </a:solidFill>
            <a:prstDash val="solid"/>
          </a:ln>
        </p:spPr>
      </p:sp>
      <p:sp>
        <p:nvSpPr>
          <p:cNvPr id="7" name="Text 5"/>
          <p:cNvSpPr/>
          <p:nvPr/>
        </p:nvSpPr>
        <p:spPr>
          <a:xfrm>
            <a:off x="5137071" y="936427"/>
            <a:ext cx="1496616" cy="187047"/>
          </a:xfrm>
          <a:prstGeom prst="rect">
            <a:avLst/>
          </a:prstGeom>
          <a:noFill/>
          <a:ln/>
        </p:spPr>
        <p:txBody>
          <a:bodyPr wrap="none" lIns="0" tIns="0" rIns="0" bIns="0" rtlCol="0" anchor="t"/>
          <a:lstStyle/>
          <a:p>
            <a:pPr algn="l" indent="0" marL="0">
              <a:lnSpc>
                <a:spcPts val="1450"/>
              </a:lnSpc>
              <a:buNone/>
            </a:pPr>
            <a:r>
              <a:rPr lang="en-US" sz="1150" dirty="0">
                <a:solidFill>
                  <a:srgbClr val="FFA44F"/>
                </a:solidFill>
                <a:latin typeface="Dela Gothic One" pitchFamily="34" charset="0"/>
                <a:ea typeface="Dela Gothic One" pitchFamily="34" charset="-122"/>
                <a:cs typeface="Dela Gothic One" pitchFamily="34" charset="-120"/>
              </a:rPr>
              <a:t>Phê phán kẻ ác</a:t>
            </a:r>
            <a:endParaRPr lang="en-US" sz="1150" dirty="0"/>
          </a:p>
        </p:txBody>
      </p:sp>
      <p:sp>
        <p:nvSpPr>
          <p:cNvPr id="8" name="Text 6"/>
          <p:cNvSpPr/>
          <p:nvPr/>
        </p:nvSpPr>
        <p:spPr>
          <a:xfrm>
            <a:off x="5137071" y="1180267"/>
            <a:ext cx="4356140" cy="561142"/>
          </a:xfrm>
          <a:prstGeom prst="rect">
            <a:avLst/>
          </a:prstGeom>
          <a:noFill/>
          <a:ln/>
        </p:spPr>
        <p:txBody>
          <a:bodyPr wrap="square" lIns="0" tIns="0" rIns="0" bIns="0" rtlCol="0" anchor="t"/>
          <a:lstStyle/>
          <a:p>
            <a:pPr algn="l" indent="0" marL="0">
              <a:lnSpc>
                <a:spcPts val="1450"/>
              </a:lnSpc>
              <a:buNone/>
            </a:pPr>
            <a:r>
              <a:rPr lang="en-US" sz="1150" dirty="0">
                <a:solidFill>
                  <a:srgbClr val="FFA44F"/>
                </a:solidFill>
                <a:latin typeface="Dela Gothic One" pitchFamily="34" charset="0"/>
                <a:ea typeface="Dela Gothic One" pitchFamily="34" charset="-122"/>
                <a:cs typeface="Dela Gothic One" pitchFamily="34" charset="-120"/>
              </a:rPr>
              <a:t>Câu chuyện cũng phê phán kẻ tham lam, gian xảo như Lý Thông – kẻ cuối cùng bị trừng phạt thích đáng.</a:t>
            </a:r>
            <a:endParaRPr lang="en-US" sz="1150" dirty="0"/>
          </a:p>
        </p:txBody>
      </p:sp>
      <p:sp>
        <p:nvSpPr>
          <p:cNvPr id="9" name="Shape 7"/>
          <p:cNvSpPr/>
          <p:nvPr/>
        </p:nvSpPr>
        <p:spPr>
          <a:xfrm>
            <a:off x="9690378" y="834033"/>
            <a:ext cx="4560927" cy="1009769"/>
          </a:xfrm>
          <a:prstGeom prst="roundRect">
            <a:avLst>
              <a:gd name="adj" fmla="val 3943"/>
            </a:avLst>
          </a:prstGeom>
          <a:solidFill>
            <a:srgbClr val="740B0B"/>
          </a:solidFill>
          <a:ln w="7620">
            <a:solidFill>
              <a:srgbClr val="8D2424"/>
            </a:solidFill>
            <a:prstDash val="solid"/>
          </a:ln>
        </p:spPr>
      </p:sp>
      <p:sp>
        <p:nvSpPr>
          <p:cNvPr id="10" name="Text 8"/>
          <p:cNvSpPr/>
          <p:nvPr/>
        </p:nvSpPr>
        <p:spPr>
          <a:xfrm>
            <a:off x="9792772" y="936427"/>
            <a:ext cx="1496616" cy="187047"/>
          </a:xfrm>
          <a:prstGeom prst="rect">
            <a:avLst/>
          </a:prstGeom>
          <a:noFill/>
          <a:ln/>
        </p:spPr>
        <p:txBody>
          <a:bodyPr wrap="none" lIns="0" tIns="0" rIns="0" bIns="0" rtlCol="0" anchor="t"/>
          <a:lstStyle/>
          <a:p>
            <a:pPr algn="l" indent="0" marL="0">
              <a:lnSpc>
                <a:spcPts val="1450"/>
              </a:lnSpc>
              <a:buNone/>
            </a:pPr>
            <a:r>
              <a:rPr lang="en-US" sz="1150" dirty="0">
                <a:solidFill>
                  <a:srgbClr val="FFA44F"/>
                </a:solidFill>
                <a:latin typeface="Dela Gothic One" pitchFamily="34" charset="0"/>
                <a:ea typeface="Dela Gothic One" pitchFamily="34" charset="-122"/>
                <a:cs typeface="Dela Gothic One" pitchFamily="34" charset="-120"/>
              </a:rPr>
              <a:t>Niềm tin công lý</a:t>
            </a:r>
            <a:endParaRPr lang="en-US" sz="1150" dirty="0"/>
          </a:p>
        </p:txBody>
      </p:sp>
      <p:sp>
        <p:nvSpPr>
          <p:cNvPr id="11" name="Text 9"/>
          <p:cNvSpPr/>
          <p:nvPr/>
        </p:nvSpPr>
        <p:spPr>
          <a:xfrm>
            <a:off x="9792772" y="1180267"/>
            <a:ext cx="4356140" cy="561142"/>
          </a:xfrm>
          <a:prstGeom prst="rect">
            <a:avLst/>
          </a:prstGeom>
          <a:noFill/>
          <a:ln/>
        </p:spPr>
        <p:txBody>
          <a:bodyPr wrap="square" lIns="0" tIns="0" rIns="0" bIns="0" rtlCol="0" anchor="t"/>
          <a:lstStyle/>
          <a:p>
            <a:pPr algn="l" indent="0" marL="0">
              <a:lnSpc>
                <a:spcPts val="1450"/>
              </a:lnSpc>
              <a:buNone/>
            </a:pPr>
            <a:r>
              <a:rPr lang="en-US" sz="1150" dirty="0">
                <a:solidFill>
                  <a:srgbClr val="FFA44F"/>
                </a:solidFill>
                <a:latin typeface="Dela Gothic One" pitchFamily="34" charset="0"/>
                <a:ea typeface="Dela Gothic One" pitchFamily="34" charset="-122"/>
                <a:cs typeface="Dela Gothic One" pitchFamily="34" charset="-120"/>
              </a:rPr>
              <a:t>Truyện thể hiện niềm tin của nhân dân vào công lý, đạo đức và sự chiến thắng của cái thiện trước cái ác</a:t>
            </a:r>
            <a:pPr algn="l" indent="0" marL="0">
              <a:lnSpc>
                <a:spcPts val="1450"/>
              </a:lnSpc>
              <a:buNone/>
            </a:pPr>
            <a:r>
              <a:rPr lang="en-US" sz="1150" dirty="0">
                <a:solidFill>
                  <a:srgbClr val="FFE5E5"/>
                </a:solidFill>
                <a:latin typeface="Dela Gothic One" pitchFamily="34" charset="0"/>
                <a:ea typeface="Dela Gothic One" pitchFamily="34" charset="-122"/>
                <a:cs typeface="Dela Gothic One" pitchFamily="34" charset="-120"/>
              </a:rPr>
              <a:t>.</a:t>
            </a:r>
            <a:endParaRPr lang="en-US" sz="1150" dirty="0"/>
          </a:p>
        </p:txBody>
      </p:sp>
      <p:sp>
        <p:nvSpPr>
          <p:cNvPr id="12" name="Text 10"/>
          <p:cNvSpPr/>
          <p:nvPr/>
        </p:nvSpPr>
        <p:spPr>
          <a:xfrm>
            <a:off x="379095" y="1985962"/>
            <a:ext cx="5420558" cy="334566"/>
          </a:xfrm>
          <a:prstGeom prst="rect">
            <a:avLst/>
          </a:prstGeom>
          <a:noFill/>
          <a:ln/>
        </p:spPr>
        <p:txBody>
          <a:bodyPr wrap="none" lIns="0" tIns="0" rIns="0" bIns="0" rtlCol="0" anchor="t"/>
          <a:lstStyle/>
          <a:p>
            <a:pPr algn="l" indent="0" marL="0">
              <a:lnSpc>
                <a:spcPts val="2450"/>
              </a:lnSpc>
              <a:buNone/>
            </a:pPr>
            <a:r>
              <a:rPr lang="en-US" sz="1950" dirty="0">
                <a:solidFill>
                  <a:srgbClr val="000000"/>
                </a:solidFill>
                <a:latin typeface="Dela Gothic One" pitchFamily="34" charset="0"/>
                <a:ea typeface="Dela Gothic One" pitchFamily="34" charset="-122"/>
                <a:cs typeface="Dela Gothic One" pitchFamily="34" charset="-120"/>
              </a:rPr>
              <a:t>💡</a:t>
            </a:r>
            <a:pPr algn="l" indent="0" marL="0">
              <a:lnSpc>
                <a:spcPts val="2450"/>
              </a:lnSpc>
              <a:buNone/>
            </a:pPr>
            <a:r>
              <a:rPr lang="en-US" sz="1950" dirty="0">
                <a:solidFill>
                  <a:srgbClr val="FAEBEB"/>
                </a:solidFill>
                <a:latin typeface="Dela Gothic One" pitchFamily="34" charset="0"/>
                <a:ea typeface="Dela Gothic One" pitchFamily="34" charset="-122"/>
                <a:cs typeface="Dela Gothic One" pitchFamily="34" charset="-120"/>
              </a:rPr>
              <a:t> CÂU HỎI THẢO LUẬN VÀ ĐÁP ÁN</a:t>
            </a:r>
            <a:endParaRPr lang="en-US" sz="1950" dirty="0"/>
          </a:p>
        </p:txBody>
      </p:sp>
      <p:sp>
        <p:nvSpPr>
          <p:cNvPr id="13" name="Text 11"/>
          <p:cNvSpPr/>
          <p:nvPr/>
        </p:nvSpPr>
        <p:spPr>
          <a:xfrm>
            <a:off x="379095" y="2462689"/>
            <a:ext cx="8168759" cy="249436"/>
          </a:xfrm>
          <a:prstGeom prst="rect">
            <a:avLst/>
          </a:prstGeom>
          <a:noFill/>
          <a:ln/>
        </p:spPr>
        <p:txBody>
          <a:bodyPr wrap="none" lIns="0" tIns="0" rIns="0" bIns="0" rtlCol="0" anchor="t"/>
          <a:lstStyle/>
          <a:p>
            <a:pPr algn="l" indent="0" marL="0">
              <a:lnSpc>
                <a:spcPts val="1950"/>
              </a:lnSpc>
              <a:buNone/>
            </a:pPr>
            <a:r>
              <a:rPr lang="en-US" sz="1550" b="1" dirty="0">
                <a:solidFill>
                  <a:srgbClr val="FAEBEB"/>
                </a:solidFill>
                <a:latin typeface="Dela Gothic One" pitchFamily="34" charset="0"/>
                <a:ea typeface="Dela Gothic One" pitchFamily="34" charset="-122"/>
                <a:cs typeface="Dela Gothic One" pitchFamily="34" charset="-120"/>
              </a:rPr>
              <a:t>Câu 1. Thạch Sanh là ai? Vì sao nói sự ra đời của Thạch Sanh là kỳ diệu?</a:t>
            </a:r>
            <a:endParaRPr lang="en-US" sz="1550" dirty="0"/>
          </a:p>
        </p:txBody>
      </p:sp>
      <p:sp>
        <p:nvSpPr>
          <p:cNvPr id="14" name="Text 12"/>
          <p:cNvSpPr/>
          <p:nvPr/>
        </p:nvSpPr>
        <p:spPr>
          <a:xfrm>
            <a:off x="379095" y="2854285"/>
            <a:ext cx="13872210" cy="498872"/>
          </a:xfrm>
          <a:prstGeom prst="rect">
            <a:avLst/>
          </a:prstGeom>
          <a:noFill/>
          <a:ln/>
        </p:spPr>
        <p:txBody>
          <a:bodyPr wrap="square" lIns="0" tIns="0" rIns="0" bIns="0" rtlCol="0" anchor="t"/>
          <a:lstStyle/>
          <a:p>
            <a:pPr algn="l" indent="0" marL="0">
              <a:lnSpc>
                <a:spcPts val="1950"/>
              </a:lnSpc>
              <a:buNone/>
            </a:pPr>
            <a:r>
              <a:rPr lang="en-US" sz="1550" dirty="0">
                <a:solidFill>
                  <a:srgbClr val="C91313"/>
                </a:solidFill>
                <a:latin typeface="Dela Gothic One" pitchFamily="34" charset="0"/>
                <a:ea typeface="Dela Gothic One" pitchFamily="34" charset="-122"/>
                <a:cs typeface="Dela Gothic One" pitchFamily="34" charset="-120"/>
              </a:rPr>
              <a:t>Đáp án:</a:t>
            </a:r>
            <a:pPr algn="l" indent="0" marL="0">
              <a:lnSpc>
                <a:spcPts val="1950"/>
              </a:lnSpc>
              <a:buNone/>
            </a:pPr>
            <a:r>
              <a:rPr lang="en-US" sz="1550" dirty="0">
                <a:solidFill>
                  <a:srgbClr val="FAEBEB"/>
                </a:solidFill>
                <a:latin typeface="Dela Gothic One" pitchFamily="34" charset="0"/>
                <a:ea typeface="Dela Gothic One" pitchFamily="34" charset="-122"/>
                <a:cs typeface="Dela Gothic One" pitchFamily="34" charset="-120"/>
              </a:rPr>
              <a:t> Thạch Sanh là con trai của hai vợ chồng nghèo hiền lành, được Ngọc Hoàng sai tiên xuống đầu thai nên mang sức mạnh phi thường.</a:t>
            </a:r>
            <a:endParaRPr lang="en-US" sz="1550" dirty="0"/>
          </a:p>
        </p:txBody>
      </p:sp>
      <p:sp>
        <p:nvSpPr>
          <p:cNvPr id="15" name="Text 13"/>
          <p:cNvSpPr/>
          <p:nvPr/>
        </p:nvSpPr>
        <p:spPr>
          <a:xfrm>
            <a:off x="379095" y="3495318"/>
            <a:ext cx="7058144" cy="249436"/>
          </a:xfrm>
          <a:prstGeom prst="rect">
            <a:avLst/>
          </a:prstGeom>
          <a:noFill/>
          <a:ln/>
        </p:spPr>
        <p:txBody>
          <a:bodyPr wrap="none" lIns="0" tIns="0" rIns="0" bIns="0" rtlCol="0" anchor="t"/>
          <a:lstStyle/>
          <a:p>
            <a:pPr algn="l" indent="0" marL="0">
              <a:lnSpc>
                <a:spcPts val="1950"/>
              </a:lnSpc>
              <a:buNone/>
            </a:pPr>
            <a:r>
              <a:rPr lang="en-US" sz="1550" b="1" dirty="0">
                <a:solidFill>
                  <a:srgbClr val="FAEBEB"/>
                </a:solidFill>
                <a:latin typeface="Dela Gothic One" pitchFamily="34" charset="0"/>
                <a:ea typeface="Dela Gothic One" pitchFamily="34" charset="-122"/>
                <a:cs typeface="Dela Gothic One" pitchFamily="34" charset="-120"/>
              </a:rPr>
              <a:t>Câu 2. Lý Thông đã làm gì để lợi dụng và hãm hại Thạch Sanh?</a:t>
            </a:r>
            <a:endParaRPr lang="en-US" sz="1550" dirty="0"/>
          </a:p>
        </p:txBody>
      </p:sp>
      <p:sp>
        <p:nvSpPr>
          <p:cNvPr id="16" name="Text 14"/>
          <p:cNvSpPr/>
          <p:nvPr/>
        </p:nvSpPr>
        <p:spPr>
          <a:xfrm>
            <a:off x="379095" y="3886914"/>
            <a:ext cx="13872210" cy="498872"/>
          </a:xfrm>
          <a:prstGeom prst="rect">
            <a:avLst/>
          </a:prstGeom>
          <a:noFill/>
          <a:ln/>
        </p:spPr>
        <p:txBody>
          <a:bodyPr wrap="square" lIns="0" tIns="0" rIns="0" bIns="0" rtlCol="0" anchor="t"/>
          <a:lstStyle/>
          <a:p>
            <a:pPr algn="l" indent="0" marL="0">
              <a:lnSpc>
                <a:spcPts val="1950"/>
              </a:lnSpc>
              <a:buNone/>
            </a:pPr>
            <a:r>
              <a:rPr lang="en-US" sz="1550" dirty="0">
                <a:solidFill>
                  <a:srgbClr val="C91313"/>
                </a:solidFill>
                <a:latin typeface="Dela Gothic One" pitchFamily="34" charset="0"/>
                <a:ea typeface="Dela Gothic One" pitchFamily="34" charset="-122"/>
                <a:cs typeface="Dela Gothic One" pitchFamily="34" charset="-120"/>
              </a:rPr>
              <a:t>Đáp án:</a:t>
            </a:r>
            <a:pPr algn="l" indent="0" marL="0">
              <a:lnSpc>
                <a:spcPts val="1950"/>
              </a:lnSpc>
              <a:buNone/>
            </a:pPr>
            <a:r>
              <a:rPr lang="en-US" sz="1550" dirty="0">
                <a:solidFill>
                  <a:srgbClr val="FAEBEB"/>
                </a:solidFill>
                <a:latin typeface="Dela Gothic One" pitchFamily="34" charset="0"/>
                <a:ea typeface="Dela Gothic One" pitchFamily="34" charset="-122"/>
                <a:cs typeface="Dela Gothic One" pitchFamily="34" charset="-120"/>
              </a:rPr>
              <a:t> Hắn giả vờ kết nghĩa anh em để lợi dụng Thạch Sanh đi canh miếu thay mình, cướp công chém chằn tinh và sau đó còn bịt miệng hang hại Thạch Sanh.</a:t>
            </a:r>
            <a:endParaRPr lang="en-US" sz="1550" dirty="0"/>
          </a:p>
        </p:txBody>
      </p:sp>
      <p:sp>
        <p:nvSpPr>
          <p:cNvPr id="17" name="Text 15"/>
          <p:cNvSpPr/>
          <p:nvPr/>
        </p:nvSpPr>
        <p:spPr>
          <a:xfrm>
            <a:off x="379095" y="4527947"/>
            <a:ext cx="5147905" cy="249436"/>
          </a:xfrm>
          <a:prstGeom prst="rect">
            <a:avLst/>
          </a:prstGeom>
          <a:noFill/>
          <a:ln/>
        </p:spPr>
        <p:txBody>
          <a:bodyPr wrap="none" lIns="0" tIns="0" rIns="0" bIns="0" rtlCol="0" anchor="t"/>
          <a:lstStyle/>
          <a:p>
            <a:pPr algn="l" indent="0" marL="0">
              <a:lnSpc>
                <a:spcPts val="1950"/>
              </a:lnSpc>
              <a:buNone/>
            </a:pPr>
            <a:r>
              <a:rPr lang="en-US" sz="1550" b="1" dirty="0">
                <a:solidFill>
                  <a:srgbClr val="FAEBEB"/>
                </a:solidFill>
                <a:latin typeface="Dela Gothic One" pitchFamily="34" charset="0"/>
                <a:ea typeface="Dela Gothic One" pitchFamily="34" charset="-122"/>
                <a:cs typeface="Dela Gothic One" pitchFamily="34" charset="-120"/>
              </a:rPr>
              <a:t>Câu 3. Thạch Sanh đã cứu công chúa ra sao?</a:t>
            </a:r>
            <a:endParaRPr lang="en-US" sz="1550" dirty="0"/>
          </a:p>
        </p:txBody>
      </p:sp>
      <p:sp>
        <p:nvSpPr>
          <p:cNvPr id="18" name="Text 16"/>
          <p:cNvSpPr/>
          <p:nvPr/>
        </p:nvSpPr>
        <p:spPr>
          <a:xfrm>
            <a:off x="379095" y="4919543"/>
            <a:ext cx="13872210" cy="498872"/>
          </a:xfrm>
          <a:prstGeom prst="rect">
            <a:avLst/>
          </a:prstGeom>
          <a:noFill/>
          <a:ln/>
        </p:spPr>
        <p:txBody>
          <a:bodyPr wrap="square" lIns="0" tIns="0" rIns="0" bIns="0" rtlCol="0" anchor="t"/>
          <a:lstStyle/>
          <a:p>
            <a:pPr algn="l" indent="0" marL="0">
              <a:lnSpc>
                <a:spcPts val="1950"/>
              </a:lnSpc>
              <a:buNone/>
            </a:pPr>
            <a:r>
              <a:rPr lang="en-US" sz="1550" dirty="0">
                <a:solidFill>
                  <a:srgbClr val="C91313"/>
                </a:solidFill>
                <a:latin typeface="Dela Gothic One" pitchFamily="34" charset="0"/>
                <a:ea typeface="Dela Gothic One" pitchFamily="34" charset="-122"/>
                <a:cs typeface="Dela Gothic One" pitchFamily="34" charset="-120"/>
              </a:rPr>
              <a:t>Đáp án:</a:t>
            </a:r>
            <a:pPr algn="l" indent="0" marL="0">
              <a:lnSpc>
                <a:spcPts val="1950"/>
              </a:lnSpc>
              <a:buNone/>
            </a:pPr>
            <a:r>
              <a:rPr lang="en-US" sz="1550" dirty="0">
                <a:solidFill>
                  <a:srgbClr val="FAEBEB"/>
                </a:solidFill>
                <a:latin typeface="Dela Gothic One" pitchFamily="34" charset="0"/>
                <a:ea typeface="Dela Gothic One" pitchFamily="34" charset="-122"/>
                <a:cs typeface="Dela Gothic One" pitchFamily="34" charset="-120"/>
              </a:rPr>
              <a:t> Thạch Sanh phát hiện dấu vết của đại bàng, lần theo đến hang sâu, dùng búa thần giết chết đại bàng và cứu công chúa thoát ra.</a:t>
            </a:r>
            <a:endParaRPr lang="en-US" sz="1550" dirty="0"/>
          </a:p>
        </p:txBody>
      </p:sp>
      <p:sp>
        <p:nvSpPr>
          <p:cNvPr id="19" name="Text 17"/>
          <p:cNvSpPr/>
          <p:nvPr/>
        </p:nvSpPr>
        <p:spPr>
          <a:xfrm>
            <a:off x="379095" y="5560576"/>
            <a:ext cx="7617500" cy="249436"/>
          </a:xfrm>
          <a:prstGeom prst="rect">
            <a:avLst/>
          </a:prstGeom>
          <a:noFill/>
          <a:ln/>
        </p:spPr>
        <p:txBody>
          <a:bodyPr wrap="none" lIns="0" tIns="0" rIns="0" bIns="0" rtlCol="0" anchor="t"/>
          <a:lstStyle/>
          <a:p>
            <a:pPr algn="l" indent="0" marL="0">
              <a:lnSpc>
                <a:spcPts val="1950"/>
              </a:lnSpc>
              <a:buNone/>
            </a:pPr>
            <a:r>
              <a:rPr lang="en-US" sz="1550" b="1" dirty="0">
                <a:solidFill>
                  <a:srgbClr val="FAEBEB"/>
                </a:solidFill>
                <a:latin typeface="Dela Gothic One" pitchFamily="34" charset="0"/>
                <a:ea typeface="Dela Gothic One" pitchFamily="34" charset="-122"/>
                <a:cs typeface="Dela Gothic One" pitchFamily="34" charset="-120"/>
              </a:rPr>
              <a:t>Câu 4. Nhờ đâu mà công chúa nói lại được và sự thật được sáng tỏ?</a:t>
            </a:r>
            <a:endParaRPr lang="en-US" sz="1550" dirty="0"/>
          </a:p>
        </p:txBody>
      </p:sp>
      <p:sp>
        <p:nvSpPr>
          <p:cNvPr id="20" name="Text 18"/>
          <p:cNvSpPr/>
          <p:nvPr/>
        </p:nvSpPr>
        <p:spPr>
          <a:xfrm>
            <a:off x="379095" y="5952172"/>
            <a:ext cx="13005197" cy="249436"/>
          </a:xfrm>
          <a:prstGeom prst="rect">
            <a:avLst/>
          </a:prstGeom>
          <a:noFill/>
          <a:ln/>
        </p:spPr>
        <p:txBody>
          <a:bodyPr wrap="none" lIns="0" tIns="0" rIns="0" bIns="0" rtlCol="0" anchor="t"/>
          <a:lstStyle/>
          <a:p>
            <a:pPr algn="l" indent="0" marL="0">
              <a:lnSpc>
                <a:spcPts val="1950"/>
              </a:lnSpc>
              <a:buNone/>
            </a:pPr>
            <a:r>
              <a:rPr lang="en-US" sz="1550" dirty="0">
                <a:solidFill>
                  <a:srgbClr val="C91313"/>
                </a:solidFill>
                <a:latin typeface="Dela Gothic One" pitchFamily="34" charset="0"/>
                <a:ea typeface="Dela Gothic One" pitchFamily="34" charset="-122"/>
                <a:cs typeface="Dela Gothic One" pitchFamily="34" charset="-120"/>
              </a:rPr>
              <a:t>Đáp án:</a:t>
            </a:r>
            <a:pPr algn="l" indent="0" marL="0">
              <a:lnSpc>
                <a:spcPts val="1950"/>
              </a:lnSpc>
              <a:buNone/>
            </a:pPr>
            <a:r>
              <a:rPr lang="en-US" sz="1550" dirty="0">
                <a:solidFill>
                  <a:srgbClr val="FAEBEB"/>
                </a:solidFill>
                <a:latin typeface="Dela Gothic One" pitchFamily="34" charset="0"/>
                <a:ea typeface="Dela Gothic One" pitchFamily="34" charset="-122"/>
                <a:cs typeface="Dela Gothic One" pitchFamily="34" charset="-120"/>
              </a:rPr>
              <a:t> Nhờ nghe tiếng đàn thần của Thạch Sanh, công chúa nhớ lại mọi chuyện và kể hết sự thật cho nhà vua nghe.</a:t>
            </a:r>
            <a:endParaRPr lang="en-US" sz="1550" dirty="0"/>
          </a:p>
        </p:txBody>
      </p:sp>
      <p:sp>
        <p:nvSpPr>
          <p:cNvPr id="21" name="Text 19"/>
          <p:cNvSpPr/>
          <p:nvPr/>
        </p:nvSpPr>
        <p:spPr>
          <a:xfrm>
            <a:off x="379095" y="6343769"/>
            <a:ext cx="8342828" cy="249436"/>
          </a:xfrm>
          <a:prstGeom prst="rect">
            <a:avLst/>
          </a:prstGeom>
          <a:noFill/>
          <a:ln/>
        </p:spPr>
        <p:txBody>
          <a:bodyPr wrap="none" lIns="0" tIns="0" rIns="0" bIns="0" rtlCol="0" anchor="t"/>
          <a:lstStyle/>
          <a:p>
            <a:pPr algn="l" indent="0" marL="0">
              <a:lnSpc>
                <a:spcPts val="1950"/>
              </a:lnSpc>
              <a:buNone/>
            </a:pPr>
            <a:r>
              <a:rPr lang="en-US" sz="1550" b="1" dirty="0">
                <a:solidFill>
                  <a:srgbClr val="FAEBEB"/>
                </a:solidFill>
                <a:latin typeface="Dela Gothic One" pitchFamily="34" charset="0"/>
                <a:ea typeface="Dela Gothic One" pitchFamily="34" charset="-122"/>
                <a:cs typeface="Dela Gothic One" pitchFamily="34" charset="-120"/>
              </a:rPr>
              <a:t>Câu 5. Vì sao Thạch Sanh được nhà vua gả công chúa cho và lên làm vua?</a:t>
            </a:r>
            <a:endParaRPr lang="en-US" sz="1550" dirty="0"/>
          </a:p>
        </p:txBody>
      </p:sp>
      <p:sp>
        <p:nvSpPr>
          <p:cNvPr id="22" name="Text 20"/>
          <p:cNvSpPr/>
          <p:nvPr/>
        </p:nvSpPr>
        <p:spPr>
          <a:xfrm>
            <a:off x="379095" y="6735366"/>
            <a:ext cx="13872210" cy="151567"/>
          </a:xfrm>
          <a:prstGeom prst="rect">
            <a:avLst/>
          </a:prstGeom>
          <a:noFill/>
          <a:ln/>
        </p:spPr>
        <p:txBody>
          <a:bodyPr wrap="none" lIns="0" tIns="0" rIns="0" bIns="0" rtlCol="0" anchor="t"/>
          <a:lstStyle/>
          <a:p>
            <a:pPr algn="l" indent="0" marL="0">
              <a:lnSpc>
                <a:spcPts val="1150"/>
              </a:lnSpc>
              <a:buNone/>
            </a:pPr>
            <a:r>
              <a:rPr lang="en-US" sz="700" dirty="0">
                <a:solidFill>
                  <a:srgbClr val="C91313"/>
                </a:solidFill>
                <a:latin typeface="DM Sans" pitchFamily="34" charset="0"/>
                <a:ea typeface="DM Sans" pitchFamily="34" charset="-122"/>
                <a:cs typeface="DM Sans" pitchFamily="34" charset="-120"/>
              </a:rPr>
              <a:t>Đáp án:</a:t>
            </a:r>
            <a:pPr algn="l" indent="0" marL="0">
              <a:lnSpc>
                <a:spcPts val="1150"/>
              </a:lnSpc>
              <a:buNone/>
            </a:pPr>
            <a:r>
              <a:rPr lang="en-US" sz="700" dirty="0">
                <a:solidFill>
                  <a:srgbClr val="FFE5E5"/>
                </a:solidFill>
                <a:latin typeface="DM Sans" pitchFamily="34" charset="0"/>
                <a:ea typeface="DM Sans" pitchFamily="34" charset="-122"/>
                <a:cs typeface="DM Sans" pitchFamily="34" charset="-120"/>
              </a:rPr>
              <a:t> Vì Thạch Sanh dũng cảm, hiền lành, nhân hậu, không tham lam, luôn giúp người, diệt trừ cái ác, cứu dân cứu nước.</a:t>
            </a:r>
            <a:endParaRPr lang="en-US" sz="700" dirty="0"/>
          </a:p>
        </p:txBody>
      </p:sp>
      <p:sp>
        <p:nvSpPr>
          <p:cNvPr id="23" name="Text 21"/>
          <p:cNvSpPr/>
          <p:nvPr/>
        </p:nvSpPr>
        <p:spPr>
          <a:xfrm>
            <a:off x="379095" y="7029093"/>
            <a:ext cx="5687616" cy="249436"/>
          </a:xfrm>
          <a:prstGeom prst="rect">
            <a:avLst/>
          </a:prstGeom>
          <a:noFill/>
          <a:ln/>
        </p:spPr>
        <p:txBody>
          <a:bodyPr wrap="none" lIns="0" tIns="0" rIns="0" bIns="0" rtlCol="0" anchor="t"/>
          <a:lstStyle/>
          <a:p>
            <a:pPr algn="l" indent="0" marL="0">
              <a:lnSpc>
                <a:spcPts val="1950"/>
              </a:lnSpc>
              <a:buNone/>
            </a:pPr>
            <a:r>
              <a:rPr lang="en-US" sz="1550" b="1" dirty="0">
                <a:solidFill>
                  <a:srgbClr val="FAEBEB"/>
                </a:solidFill>
                <a:latin typeface="Dela Gothic One" pitchFamily="34" charset="0"/>
                <a:ea typeface="Dela Gothic One" pitchFamily="34" charset="-122"/>
                <a:cs typeface="Dela Gothic One" pitchFamily="34" charset="-120"/>
              </a:rPr>
              <a:t>Câu 6. Câu chuyện muốn khuyên chúng ta điều gì?</a:t>
            </a:r>
            <a:endParaRPr lang="en-US" sz="1550" dirty="0"/>
          </a:p>
        </p:txBody>
      </p:sp>
      <p:sp>
        <p:nvSpPr>
          <p:cNvPr id="24" name="Text 22"/>
          <p:cNvSpPr/>
          <p:nvPr/>
        </p:nvSpPr>
        <p:spPr>
          <a:xfrm>
            <a:off x="379095" y="7420689"/>
            <a:ext cx="13872210" cy="498872"/>
          </a:xfrm>
          <a:prstGeom prst="rect">
            <a:avLst/>
          </a:prstGeom>
          <a:noFill/>
          <a:ln/>
        </p:spPr>
        <p:txBody>
          <a:bodyPr wrap="square" lIns="0" tIns="0" rIns="0" bIns="0" rtlCol="0" anchor="t"/>
          <a:lstStyle/>
          <a:p>
            <a:pPr algn="l" indent="0" marL="0">
              <a:lnSpc>
                <a:spcPts val="1950"/>
              </a:lnSpc>
              <a:buNone/>
            </a:pPr>
            <a:r>
              <a:rPr lang="en-US" sz="1550" dirty="0">
                <a:solidFill>
                  <a:srgbClr val="C91313"/>
                </a:solidFill>
                <a:latin typeface="Dela Gothic One" pitchFamily="34" charset="0"/>
                <a:ea typeface="Dela Gothic One" pitchFamily="34" charset="-122"/>
                <a:cs typeface="Dela Gothic One" pitchFamily="34" charset="-120"/>
              </a:rPr>
              <a:t>Đáp án:</a:t>
            </a:r>
            <a:pPr algn="l" indent="0" marL="0">
              <a:lnSpc>
                <a:spcPts val="1950"/>
              </a:lnSpc>
              <a:buNone/>
            </a:pPr>
            <a:r>
              <a:rPr lang="en-US" sz="1550" dirty="0">
                <a:solidFill>
                  <a:srgbClr val="FAEBEB"/>
                </a:solidFill>
                <a:latin typeface="Dela Gothic One" pitchFamily="34" charset="0"/>
                <a:ea typeface="Dela Gothic One" pitchFamily="34" charset="-122"/>
                <a:cs typeface="Dela Gothic One" pitchFamily="34" charset="-120"/>
              </a:rPr>
              <a:t> Câu chuyện dạy ta phải sống trung thực, nhân hậu, dũng cảm; ở hiền sẽ gặp lành, còn kẻ gian ác, tham lam sẽ bị trừng phạt.</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006322"/>
          </a:xfrm>
          <a:prstGeom prst="rect">
            <a:avLst/>
          </a:prstGeom>
        </p:spPr>
      </p:pic>
      <p:sp>
        <p:nvSpPr>
          <p:cNvPr id="3" name="Text 0"/>
          <p:cNvSpPr/>
          <p:nvPr/>
        </p:nvSpPr>
        <p:spPr>
          <a:xfrm>
            <a:off x="641985" y="2811542"/>
            <a:ext cx="5828824" cy="728662"/>
          </a:xfrm>
          <a:prstGeom prst="rect">
            <a:avLst/>
          </a:prstGeom>
          <a:noFill/>
          <a:ln/>
        </p:spPr>
        <p:txBody>
          <a:bodyPr wrap="none" lIns="0" tIns="0" rIns="0" bIns="0" rtlCol="0" anchor="t"/>
          <a:lstStyle/>
          <a:p>
            <a:pPr algn="l" indent="0" marL="0">
              <a:lnSpc>
                <a:spcPts val="5700"/>
              </a:lnSpc>
              <a:buNone/>
            </a:pPr>
            <a:r>
              <a:rPr lang="en-US" sz="4550" dirty="0">
                <a:solidFill>
                  <a:srgbClr val="FFA44F"/>
                </a:solidFill>
                <a:latin typeface="Dela Gothic One" pitchFamily="34" charset="0"/>
                <a:ea typeface="Dela Gothic One" pitchFamily="34" charset="-122"/>
                <a:cs typeface="Dela Gothic One" pitchFamily="34" charset="-120"/>
              </a:rPr>
              <a:t>Cậu bé khôi ngô</a:t>
            </a:r>
            <a:endParaRPr lang="en-US" sz="4550" dirty="0"/>
          </a:p>
        </p:txBody>
      </p:sp>
      <p:sp>
        <p:nvSpPr>
          <p:cNvPr id="4" name="Text 1"/>
          <p:cNvSpPr/>
          <p:nvPr/>
        </p:nvSpPr>
        <p:spPr>
          <a:xfrm>
            <a:off x="641985" y="3780949"/>
            <a:ext cx="13346430" cy="3643313"/>
          </a:xfrm>
          <a:prstGeom prst="rect">
            <a:avLst/>
          </a:prstGeom>
          <a:noFill/>
          <a:ln/>
        </p:spPr>
        <p:txBody>
          <a:bodyPr wrap="square" lIns="0" tIns="0" rIns="0" bIns="0" rtlCol="0" anchor="t"/>
          <a:lstStyle/>
          <a:p>
            <a:pPr algn="l" indent="0" marL="0">
              <a:lnSpc>
                <a:spcPts val="5700"/>
              </a:lnSpc>
              <a:buNone/>
            </a:pPr>
            <a:r>
              <a:rPr lang="en-US" sz="4550" dirty="0">
                <a:solidFill>
                  <a:srgbClr val="FFA44F"/>
                </a:solidFill>
                <a:latin typeface="Dela Gothic One" pitchFamily="34" charset="0"/>
                <a:ea typeface="Dela Gothic One" pitchFamily="34" charset="-122"/>
                <a:cs typeface="Dela Gothic One" pitchFamily="34" charset="-120"/>
              </a:rPr>
              <a:t>Ít lâu sau, người vợ mang thai rồi sinh được một cậu bé khôi ngô, mạnh khỏe. Hai vợ chồng đặt tên con là Thạch Sanh, nghĩa là "sinh ra từ đá", mong con trai sẽ mạnh mẽ, bền bỉ như đá núi.</a:t>
            </a:r>
            <a:endParaRPr lang="en-US" sz="4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14680" y="717947"/>
            <a:ext cx="4887039" cy="599599"/>
          </a:xfrm>
          <a:prstGeom prst="rect">
            <a:avLst/>
          </a:prstGeom>
          <a:noFill/>
          <a:ln/>
        </p:spPr>
        <p:txBody>
          <a:bodyPr wrap="none" lIns="0" tIns="0" rIns="0" bIns="0" rtlCol="0" anchor="t"/>
          <a:lstStyle/>
          <a:p>
            <a:pPr algn="l" indent="0" marL="0">
              <a:lnSpc>
                <a:spcPts val="4700"/>
              </a:lnSpc>
              <a:buNone/>
            </a:pPr>
            <a:r>
              <a:rPr lang="en-US" sz="3750" dirty="0">
                <a:solidFill>
                  <a:srgbClr val="FFA44F"/>
                </a:solidFill>
                <a:latin typeface="Dela Gothic One" pitchFamily="34" charset="0"/>
                <a:ea typeface="Dela Gothic One" pitchFamily="34" charset="-122"/>
                <a:cs typeface="Dela Gothic One" pitchFamily="34" charset="-120"/>
              </a:rPr>
              <a:t>Cuộc sống mồ côi</a:t>
            </a:r>
            <a:endParaRPr lang="en-US" sz="3750" dirty="0"/>
          </a:p>
        </p:txBody>
      </p:sp>
      <p:sp>
        <p:nvSpPr>
          <p:cNvPr id="4" name="Text 1"/>
          <p:cNvSpPr/>
          <p:nvPr/>
        </p:nvSpPr>
        <p:spPr>
          <a:xfrm>
            <a:off x="6014680" y="1515666"/>
            <a:ext cx="8087439" cy="5995988"/>
          </a:xfrm>
          <a:prstGeom prst="rect">
            <a:avLst/>
          </a:prstGeom>
          <a:noFill/>
          <a:ln/>
        </p:spPr>
        <p:txBody>
          <a:bodyPr wrap="square" lIns="0" tIns="0" rIns="0" bIns="0" rtlCol="0" anchor="t"/>
          <a:lstStyle/>
          <a:p>
            <a:pPr algn="l" indent="0" marL="0">
              <a:lnSpc>
                <a:spcPts val="4700"/>
              </a:lnSpc>
              <a:buNone/>
            </a:pPr>
            <a:r>
              <a:rPr lang="en-US" sz="3750" dirty="0">
                <a:solidFill>
                  <a:srgbClr val="FFA44F"/>
                </a:solidFill>
                <a:latin typeface="Dela Gothic One" pitchFamily="34" charset="0"/>
                <a:ea typeface="Dela Gothic One" pitchFamily="34" charset="-122"/>
                <a:cs typeface="Dela Gothic One" pitchFamily="34" charset="-120"/>
              </a:rPr>
              <a:t>Không may, cha mẹ Thạch Sanh lần lượt qua đời khi cậu còn nhỏ. Từ đó, Thạch Sanh sống một mình dưới gốc đa cổ thụ, trong túp lều tranh đơn sơ, chỉ có chiếc búa sắt làm bạn. Ngày ngày, chàng lên rừng đốn củi, săn thú, sống cuộc đời lặng lẽ nhưng hiền hòa.</a:t>
            </a:r>
            <a:endParaRPr lang="en-US" sz="3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24694" y="734854"/>
            <a:ext cx="7867412" cy="1448991"/>
          </a:xfrm>
          <a:prstGeom prst="rect">
            <a:avLst/>
          </a:prstGeom>
          <a:noFill/>
          <a:ln/>
        </p:spPr>
        <p:txBody>
          <a:bodyPr wrap="square" lIns="0" tIns="0" rIns="0" bIns="0" rtlCol="0" anchor="t"/>
          <a:lstStyle/>
          <a:p>
            <a:pPr algn="l" indent="0" marL="0">
              <a:lnSpc>
                <a:spcPts val="5700"/>
              </a:lnSpc>
              <a:buNone/>
            </a:pPr>
            <a:r>
              <a:rPr lang="en-US" sz="4550" dirty="0">
                <a:solidFill>
                  <a:srgbClr val="FFA44F"/>
                </a:solidFill>
                <a:latin typeface="Dela Gothic One" pitchFamily="34" charset="0"/>
                <a:ea typeface="Dela Gothic One" pitchFamily="34" charset="-122"/>
                <a:cs typeface="Dela Gothic One" pitchFamily="34" charset="-120"/>
              </a:rPr>
              <a:t>Gặp gỡ Lý Thông – kẻ gian xảo</a:t>
            </a:r>
            <a:endParaRPr lang="en-US" sz="4550" dirty="0"/>
          </a:p>
        </p:txBody>
      </p:sp>
      <p:sp>
        <p:nvSpPr>
          <p:cNvPr id="4" name="Text 1"/>
          <p:cNvSpPr/>
          <p:nvPr/>
        </p:nvSpPr>
        <p:spPr>
          <a:xfrm>
            <a:off x="6124694" y="2423160"/>
            <a:ext cx="7867412" cy="5071467"/>
          </a:xfrm>
          <a:prstGeom prst="rect">
            <a:avLst/>
          </a:prstGeom>
          <a:noFill/>
          <a:ln/>
        </p:spPr>
        <p:txBody>
          <a:bodyPr wrap="square" lIns="0" tIns="0" rIns="0" bIns="0" rtlCol="0" anchor="t"/>
          <a:lstStyle/>
          <a:p>
            <a:pPr algn="l" indent="0" marL="0">
              <a:lnSpc>
                <a:spcPts val="5700"/>
              </a:lnSpc>
              <a:buNone/>
            </a:pPr>
            <a:r>
              <a:rPr lang="en-US" sz="4550" dirty="0">
                <a:solidFill>
                  <a:srgbClr val="FFA44F"/>
                </a:solidFill>
                <a:latin typeface="Dela Gothic One" pitchFamily="34" charset="0"/>
                <a:ea typeface="Dela Gothic One" pitchFamily="34" charset="-122"/>
                <a:cs typeface="Dela Gothic One" pitchFamily="34" charset="-120"/>
              </a:rPr>
              <a:t>Gần nơi Thạch Sanh ở có một người tên là Lý Thông. Hắn vốn là kẻ khôn ranh, tham lam, luôn muốn kiếm lợi cho mình mà không chịu làm việc vất vả.</a:t>
            </a:r>
            <a:endParaRPr lang="en-US" sz="4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05539" y="372785"/>
            <a:ext cx="5490448" cy="573643"/>
          </a:xfrm>
          <a:prstGeom prst="rect">
            <a:avLst/>
          </a:prstGeom>
          <a:noFill/>
          <a:ln/>
        </p:spPr>
        <p:txBody>
          <a:bodyPr wrap="none" lIns="0" tIns="0" rIns="0" bIns="0" rtlCol="0" anchor="t"/>
          <a:lstStyle/>
          <a:p>
            <a:pPr algn="l" indent="0" marL="0">
              <a:lnSpc>
                <a:spcPts val="4500"/>
              </a:lnSpc>
              <a:buNone/>
            </a:pPr>
            <a:r>
              <a:rPr lang="en-US" sz="3600" dirty="0">
                <a:solidFill>
                  <a:srgbClr val="FFA44F"/>
                </a:solidFill>
                <a:latin typeface="Dela Gothic One" pitchFamily="34" charset="0"/>
                <a:ea typeface="Dela Gothic One" pitchFamily="34" charset="-122"/>
                <a:cs typeface="Dela Gothic One" pitchFamily="34" charset="-120"/>
              </a:rPr>
              <a:t>Lời ngon ngọt lừa dối</a:t>
            </a:r>
            <a:endParaRPr lang="en-US" sz="3600" dirty="0"/>
          </a:p>
        </p:txBody>
      </p:sp>
      <p:sp>
        <p:nvSpPr>
          <p:cNvPr id="3" name="Text 1"/>
          <p:cNvSpPr/>
          <p:nvPr/>
        </p:nvSpPr>
        <p:spPr>
          <a:xfrm>
            <a:off x="505539" y="1262301"/>
            <a:ext cx="6655475" cy="3441859"/>
          </a:xfrm>
          <a:prstGeom prst="rect">
            <a:avLst/>
          </a:prstGeom>
          <a:noFill/>
          <a:ln/>
        </p:spPr>
        <p:txBody>
          <a:bodyPr wrap="square" lIns="0" tIns="0" rIns="0" bIns="0" rtlCol="0" anchor="t"/>
          <a:lstStyle/>
          <a:p>
            <a:pPr algn="l" indent="0" marL="0">
              <a:lnSpc>
                <a:spcPts val="4500"/>
              </a:lnSpc>
              <a:buNone/>
            </a:pPr>
            <a:r>
              <a:rPr lang="en-US" sz="3600" dirty="0">
                <a:solidFill>
                  <a:srgbClr val="FFA44F"/>
                </a:solidFill>
                <a:latin typeface="Dela Gothic One" pitchFamily="34" charset="0"/>
                <a:ea typeface="Dela Gothic One" pitchFamily="34" charset="-122"/>
                <a:cs typeface="Dela Gothic One" pitchFamily="34" charset="-120"/>
              </a:rPr>
              <a:t>Một hôm, Lý Thông vào rừng mua củi, thấy Thạch Sanh khỏe mạnh, hiền lành, liền nảy sinh ý định lợi dụng. Hắn nói ngon ngọt:</a:t>
            </a:r>
            <a:endParaRPr lang="en-US" sz="3600" dirty="0"/>
          </a:p>
        </p:txBody>
      </p:sp>
      <p:sp>
        <p:nvSpPr>
          <p:cNvPr id="4" name="Text 2"/>
          <p:cNvSpPr/>
          <p:nvPr/>
        </p:nvSpPr>
        <p:spPr>
          <a:xfrm>
            <a:off x="695087" y="4846320"/>
            <a:ext cx="6465927" cy="2868216"/>
          </a:xfrm>
          <a:prstGeom prst="rect">
            <a:avLst/>
          </a:prstGeom>
          <a:noFill/>
          <a:ln/>
        </p:spPr>
        <p:txBody>
          <a:bodyPr wrap="square" lIns="0" tIns="0" rIns="0" bIns="0" rtlCol="0" anchor="t"/>
          <a:lstStyle/>
          <a:p>
            <a:pPr algn="l" indent="0" marL="0">
              <a:lnSpc>
                <a:spcPts val="4500"/>
              </a:lnSpc>
              <a:buNone/>
            </a:pPr>
            <a:r>
              <a:rPr lang="en-US" sz="3600" dirty="0">
                <a:solidFill>
                  <a:srgbClr val="FFA44F"/>
                </a:solidFill>
                <a:latin typeface="Dela Gothic One" pitchFamily="34" charset="0"/>
                <a:ea typeface="Dela Gothic One" pitchFamily="34" charset="-122"/>
                <a:cs typeface="Dela Gothic One" pitchFamily="34" charset="-120"/>
              </a:rPr>
              <a:t>– "Thạch Sanh ơi! Nhà ta chỉ có hai mẹ con, em hãy về ở chung cho vui. Từ nay ta kết nghĩa anh em."</a:t>
            </a:r>
            <a:endParaRPr lang="en-US" sz="3600" dirty="0"/>
          </a:p>
        </p:txBody>
      </p:sp>
      <p:sp>
        <p:nvSpPr>
          <p:cNvPr id="5" name="Shape 3"/>
          <p:cNvSpPr/>
          <p:nvPr/>
        </p:nvSpPr>
        <p:spPr>
          <a:xfrm>
            <a:off x="505539" y="4846320"/>
            <a:ext cx="15240" cy="2868216"/>
          </a:xfrm>
          <a:prstGeom prst="rect">
            <a:avLst/>
          </a:prstGeom>
          <a:solidFill>
            <a:srgbClr val="C91313"/>
          </a:solidFill>
          <a:ln/>
        </p:spPr>
      </p:sp>
      <p:sp>
        <p:nvSpPr>
          <p:cNvPr id="6" name="Text 4"/>
          <p:cNvSpPr/>
          <p:nvPr/>
        </p:nvSpPr>
        <p:spPr>
          <a:xfrm>
            <a:off x="7477006" y="1262301"/>
            <a:ext cx="6655475" cy="4015502"/>
          </a:xfrm>
          <a:prstGeom prst="rect">
            <a:avLst/>
          </a:prstGeom>
          <a:noFill/>
          <a:ln/>
        </p:spPr>
        <p:txBody>
          <a:bodyPr wrap="square" lIns="0" tIns="0" rIns="0" bIns="0" rtlCol="0" anchor="t"/>
          <a:lstStyle/>
          <a:p>
            <a:pPr algn="l" indent="0" marL="0">
              <a:lnSpc>
                <a:spcPts val="4500"/>
              </a:lnSpc>
              <a:buNone/>
            </a:pPr>
            <a:r>
              <a:rPr lang="en-US" sz="3600" dirty="0">
                <a:solidFill>
                  <a:srgbClr val="FFA44F"/>
                </a:solidFill>
                <a:latin typeface="Dela Gothic One" pitchFamily="34" charset="0"/>
                <a:ea typeface="Dela Gothic One" pitchFamily="34" charset="-122"/>
                <a:cs typeface="Dela Gothic One" pitchFamily="34" charset="-120"/>
              </a:rPr>
              <a:t>Thạch Sanh nghe vậy thì cảm động, nhận lời. Từ đó, Thạch Sanh ở cùng Lý Thông, làm việc chăm chỉ, coi Lý Thông như anh ruột, không hề biết lòng dạ gian xảo của hắn.</a:t>
            </a:r>
            <a:endParaRPr lang="en-US"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09838" y="540544"/>
            <a:ext cx="7924324" cy="1383983"/>
          </a:xfrm>
          <a:prstGeom prst="rect">
            <a:avLst/>
          </a:prstGeom>
          <a:noFill/>
          <a:ln/>
        </p:spPr>
        <p:txBody>
          <a:bodyPr wrap="square" lIns="0" tIns="0" rIns="0" bIns="0" rtlCol="0" anchor="t"/>
          <a:lstStyle/>
          <a:p>
            <a:pPr algn="l" indent="0" marL="0">
              <a:lnSpc>
                <a:spcPts val="5400"/>
              </a:lnSpc>
              <a:buNone/>
            </a:pPr>
            <a:r>
              <a:rPr lang="en-US" sz="4350" dirty="0">
                <a:solidFill>
                  <a:srgbClr val="FFA44F"/>
                </a:solidFill>
                <a:latin typeface="Dela Gothic One" pitchFamily="34" charset="0"/>
                <a:ea typeface="Dela Gothic One" pitchFamily="34" charset="-122"/>
                <a:cs typeface="Dela Gothic One" pitchFamily="34" charset="-120"/>
              </a:rPr>
              <a:t>Chém chằn tinh – công bị cướp</a:t>
            </a:r>
            <a:endParaRPr lang="en-US" sz="4350" dirty="0"/>
          </a:p>
        </p:txBody>
      </p:sp>
      <p:sp>
        <p:nvSpPr>
          <p:cNvPr id="4" name="Text 1"/>
          <p:cNvSpPr/>
          <p:nvPr/>
        </p:nvSpPr>
        <p:spPr>
          <a:xfrm>
            <a:off x="609838" y="2153126"/>
            <a:ext cx="7924324" cy="5535930"/>
          </a:xfrm>
          <a:prstGeom prst="rect">
            <a:avLst/>
          </a:prstGeom>
          <a:noFill/>
          <a:ln/>
        </p:spPr>
        <p:txBody>
          <a:bodyPr wrap="square" lIns="0" tIns="0" rIns="0" bIns="0" rtlCol="0" anchor="t"/>
          <a:lstStyle/>
          <a:p>
            <a:pPr algn="l" indent="0" marL="0">
              <a:lnSpc>
                <a:spcPts val="5400"/>
              </a:lnSpc>
              <a:buNone/>
            </a:pPr>
            <a:r>
              <a:rPr lang="en-US" sz="4350" dirty="0">
                <a:solidFill>
                  <a:srgbClr val="FFA44F"/>
                </a:solidFill>
                <a:latin typeface="Dela Gothic One" pitchFamily="34" charset="0"/>
                <a:ea typeface="Dela Gothic One" pitchFamily="34" charset="-122"/>
                <a:cs typeface="Dela Gothic One" pitchFamily="34" charset="-120"/>
              </a:rPr>
              <a:t>Ở làng Lý Thông có một miếu thờ thần, mỗi năm phải nộp một người sống làm vật hiến cho chằn tinh – một con quái vật chuyên ăn thịt người. Năm ấy đến lượt nhà Lý Thông nộp mạng.</a:t>
            </a:r>
            <a:endParaRPr lang="en-US" sz="4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8309" y="3265884"/>
            <a:ext cx="3991094" cy="498872"/>
          </a:xfrm>
          <a:prstGeom prst="rect">
            <a:avLst/>
          </a:prstGeom>
          <a:noFill/>
          <a:ln/>
        </p:spPr>
        <p:txBody>
          <a:bodyPr wrap="none" lIns="0" tIns="0" rIns="0" bIns="0" rtlCol="0" anchor="t"/>
          <a:lstStyle/>
          <a:p>
            <a:pPr algn="l" indent="0" marL="0">
              <a:lnSpc>
                <a:spcPts val="3900"/>
              </a:lnSpc>
              <a:buNone/>
            </a:pPr>
            <a:r>
              <a:rPr lang="en-US" sz="3100" dirty="0">
                <a:solidFill>
                  <a:srgbClr val="FAEBEB"/>
                </a:solidFill>
                <a:latin typeface="Dela Gothic One" pitchFamily="34" charset="0"/>
                <a:ea typeface="Dela Gothic One" pitchFamily="34" charset="-122"/>
                <a:cs typeface="Dela Gothic One" pitchFamily="34" charset="-120"/>
              </a:rPr>
              <a:t>Kế hoạch lừa dối</a:t>
            </a:r>
            <a:endParaRPr lang="en-US" sz="3100" dirty="0"/>
          </a:p>
        </p:txBody>
      </p:sp>
      <p:sp>
        <p:nvSpPr>
          <p:cNvPr id="3" name="Text 1"/>
          <p:cNvSpPr/>
          <p:nvPr/>
        </p:nvSpPr>
        <p:spPr>
          <a:xfrm>
            <a:off x="758309" y="4143851"/>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FFE5E5"/>
                </a:solidFill>
                <a:latin typeface="DM Sans" pitchFamily="34" charset="0"/>
                <a:ea typeface="DM Sans" pitchFamily="34" charset="-122"/>
                <a:cs typeface="DM Sans" pitchFamily="34" charset="-120"/>
              </a:rPr>
              <a:t>Sợ chết, Lý Thông lừa Thạch Sanh đi thay mình, nói dối là </a:t>
            </a:r>
            <a:pPr algn="l" indent="0" marL="0">
              <a:lnSpc>
                <a:spcPts val="2350"/>
              </a:lnSpc>
              <a:buNone/>
            </a:pPr>
            <a:r>
              <a:rPr lang="en-US" sz="1450" dirty="0">
                <a:solidFill>
                  <a:srgbClr val="C91313"/>
                </a:solidFill>
                <a:latin typeface="DM Sans" pitchFamily="34" charset="0"/>
                <a:ea typeface="DM Sans" pitchFamily="34" charset="-122"/>
                <a:cs typeface="DM Sans" pitchFamily="34" charset="-120"/>
              </a:rPr>
              <a:t>"ở đó chỉ cần ngủ qua đêm để canh miếu, chẳng có gì nguy hiểm."</a:t>
            </a:r>
            <a:endParaRPr lang="en-US" sz="1450" dirty="0"/>
          </a:p>
        </p:txBody>
      </p:sp>
      <p:sp>
        <p:nvSpPr>
          <p:cNvPr id="4" name="Text 2"/>
          <p:cNvSpPr/>
          <p:nvPr/>
        </p:nvSpPr>
        <p:spPr>
          <a:xfrm>
            <a:off x="758309" y="4660344"/>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FFE5E5"/>
                </a:solidFill>
                <a:latin typeface="DM Sans" pitchFamily="34" charset="0"/>
                <a:ea typeface="DM Sans" pitchFamily="34" charset="-122"/>
                <a:cs typeface="DM Sans" pitchFamily="34" charset="-120"/>
              </a:rPr>
              <a:t>Đêm ấy, Thạch Sanh hiên ngang đến miếu. Giữa đêm, chằn tinh hiện ra, to lớn, dữ tợn, mắt đỏ ngầu, miệng phun lửa.</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32473" y="745688"/>
            <a:ext cx="7679055" cy="1662589"/>
          </a:xfrm>
          <a:prstGeom prst="rect">
            <a:avLst/>
          </a:prstGeom>
          <a:noFill/>
          <a:ln/>
        </p:spPr>
        <p:txBody>
          <a:bodyPr wrap="square" lIns="0" tIns="0" rIns="0" bIns="0" rtlCol="0" anchor="t"/>
          <a:lstStyle/>
          <a:p>
            <a:pPr algn="l" indent="0" marL="0">
              <a:lnSpc>
                <a:spcPts val="6500"/>
              </a:lnSpc>
              <a:buNone/>
            </a:pPr>
            <a:r>
              <a:rPr lang="en-US" sz="5200" dirty="0">
                <a:solidFill>
                  <a:srgbClr val="FFA44F"/>
                </a:solidFill>
                <a:latin typeface="Dela Gothic One" pitchFamily="34" charset="0"/>
                <a:ea typeface="Dela Gothic One" pitchFamily="34" charset="-122"/>
                <a:cs typeface="Dela Gothic One" pitchFamily="34" charset="-120"/>
              </a:rPr>
              <a:t>Trận chiến dũng cảm</a:t>
            </a:r>
            <a:endParaRPr lang="en-US" sz="5200" dirty="0"/>
          </a:p>
        </p:txBody>
      </p:sp>
      <p:pic>
        <p:nvPicPr>
          <p:cNvPr id="4" name="Image 1" descr="preencoded.png">    </p:cNvPr>
          <p:cNvPicPr>
            <a:picLocks noChangeAspect="1"/>
          </p:cNvPicPr>
          <p:nvPr/>
        </p:nvPicPr>
        <p:blipFill>
          <a:blip r:embed="rId2"/>
          <a:stretch>
            <a:fillRect/>
          </a:stretch>
        </p:blipFill>
        <p:spPr>
          <a:xfrm>
            <a:off x="732473" y="2682954"/>
            <a:ext cx="915591" cy="1921550"/>
          </a:xfrm>
          <a:prstGeom prst="rect">
            <a:avLst/>
          </a:prstGeom>
        </p:spPr>
      </p:pic>
      <p:sp>
        <p:nvSpPr>
          <p:cNvPr id="5" name="Text 1"/>
          <p:cNvSpPr/>
          <p:nvPr/>
        </p:nvSpPr>
        <p:spPr>
          <a:xfrm>
            <a:off x="1831181" y="2866073"/>
            <a:ext cx="5579626" cy="481846"/>
          </a:xfrm>
          <a:prstGeom prst="rect">
            <a:avLst/>
          </a:prstGeom>
          <a:noFill/>
          <a:ln/>
        </p:spPr>
        <p:txBody>
          <a:bodyPr wrap="none" lIns="0" tIns="0" rIns="0" bIns="0" rtlCol="0" anchor="t"/>
          <a:lstStyle/>
          <a:p>
            <a:pPr algn="l" indent="0" marL="0">
              <a:lnSpc>
                <a:spcPts val="3750"/>
              </a:lnSpc>
              <a:buNone/>
            </a:pPr>
            <a:r>
              <a:rPr lang="en-US" sz="3000" dirty="0">
                <a:solidFill>
                  <a:srgbClr val="FFE5E5"/>
                </a:solidFill>
                <a:latin typeface="Dela Gothic One" pitchFamily="34" charset="0"/>
                <a:ea typeface="Dela Gothic One" pitchFamily="34" charset="-122"/>
                <a:cs typeface="Dela Gothic One" pitchFamily="34" charset="-120"/>
              </a:rPr>
              <a:t>Thạch Sanh không sợ hãi</a:t>
            </a:r>
            <a:endParaRPr lang="en-US" sz="3000" dirty="0"/>
          </a:p>
        </p:txBody>
      </p:sp>
      <p:sp>
        <p:nvSpPr>
          <p:cNvPr id="6" name="Text 2"/>
          <p:cNvSpPr/>
          <p:nvPr/>
        </p:nvSpPr>
        <p:spPr>
          <a:xfrm>
            <a:off x="1831181" y="3457694"/>
            <a:ext cx="6580346" cy="963692"/>
          </a:xfrm>
          <a:prstGeom prst="rect">
            <a:avLst/>
          </a:prstGeom>
          <a:noFill/>
          <a:ln/>
        </p:spPr>
        <p:txBody>
          <a:bodyPr wrap="square" lIns="0" tIns="0" rIns="0" bIns="0" rtlCol="0" anchor="t"/>
          <a:lstStyle/>
          <a:p>
            <a:pPr algn="l" indent="0" marL="0">
              <a:lnSpc>
                <a:spcPts val="3750"/>
              </a:lnSpc>
              <a:buNone/>
            </a:pPr>
            <a:r>
              <a:rPr lang="en-US" sz="3000" dirty="0">
                <a:solidFill>
                  <a:srgbClr val="FFE5E5"/>
                </a:solidFill>
                <a:latin typeface="Dela Gothic One" pitchFamily="34" charset="0"/>
                <a:ea typeface="Dela Gothic One" pitchFamily="34" charset="-122"/>
                <a:cs typeface="Dela Gothic One" pitchFamily="34" charset="-120"/>
              </a:rPr>
              <a:t>Chàng giương búa thần, chiến đấu dũng cảm</a:t>
            </a:r>
            <a:endParaRPr lang="en-US" sz="3000" dirty="0"/>
          </a:p>
        </p:txBody>
      </p:sp>
      <p:pic>
        <p:nvPicPr>
          <p:cNvPr id="7" name="Image 2" descr="preencoded.png">    </p:cNvPr>
          <p:cNvPicPr>
            <a:picLocks noChangeAspect="1"/>
          </p:cNvPicPr>
          <p:nvPr/>
        </p:nvPicPr>
        <p:blipFill>
          <a:blip r:embed="rId3"/>
          <a:stretch>
            <a:fillRect/>
          </a:stretch>
        </p:blipFill>
        <p:spPr>
          <a:xfrm>
            <a:off x="732473" y="4604504"/>
            <a:ext cx="915591" cy="1439704"/>
          </a:xfrm>
          <a:prstGeom prst="rect">
            <a:avLst/>
          </a:prstGeom>
        </p:spPr>
      </p:pic>
      <p:sp>
        <p:nvSpPr>
          <p:cNvPr id="8" name="Text 3"/>
          <p:cNvSpPr/>
          <p:nvPr/>
        </p:nvSpPr>
        <p:spPr>
          <a:xfrm>
            <a:off x="1831181" y="4787622"/>
            <a:ext cx="4155162" cy="481846"/>
          </a:xfrm>
          <a:prstGeom prst="rect">
            <a:avLst/>
          </a:prstGeom>
          <a:noFill/>
          <a:ln/>
        </p:spPr>
        <p:txBody>
          <a:bodyPr wrap="none" lIns="0" tIns="0" rIns="0" bIns="0" rtlCol="0" anchor="t"/>
          <a:lstStyle/>
          <a:p>
            <a:pPr algn="l" indent="0" marL="0">
              <a:lnSpc>
                <a:spcPts val="3750"/>
              </a:lnSpc>
              <a:buNone/>
            </a:pPr>
            <a:r>
              <a:rPr lang="en-US" sz="3000" dirty="0">
                <a:solidFill>
                  <a:srgbClr val="FFE5E5"/>
                </a:solidFill>
                <a:latin typeface="Dela Gothic One" pitchFamily="34" charset="0"/>
                <a:ea typeface="Dela Gothic One" pitchFamily="34" charset="-122"/>
                <a:cs typeface="Dela Gothic One" pitchFamily="34" charset="-120"/>
              </a:rPr>
              <a:t>Giao đấu quyết liệt</a:t>
            </a:r>
            <a:endParaRPr lang="en-US" sz="3000" dirty="0"/>
          </a:p>
        </p:txBody>
      </p:sp>
      <p:sp>
        <p:nvSpPr>
          <p:cNvPr id="9" name="Text 4"/>
          <p:cNvSpPr/>
          <p:nvPr/>
        </p:nvSpPr>
        <p:spPr>
          <a:xfrm>
            <a:off x="1831181" y="5379244"/>
            <a:ext cx="6311503" cy="481846"/>
          </a:xfrm>
          <a:prstGeom prst="rect">
            <a:avLst/>
          </a:prstGeom>
          <a:noFill/>
          <a:ln/>
        </p:spPr>
        <p:txBody>
          <a:bodyPr wrap="none" lIns="0" tIns="0" rIns="0" bIns="0" rtlCol="0" anchor="t"/>
          <a:lstStyle/>
          <a:p>
            <a:pPr algn="l" indent="0" marL="0">
              <a:lnSpc>
                <a:spcPts val="3750"/>
              </a:lnSpc>
              <a:buNone/>
            </a:pPr>
            <a:r>
              <a:rPr lang="en-US" sz="3000" dirty="0">
                <a:solidFill>
                  <a:srgbClr val="FFE5E5"/>
                </a:solidFill>
                <a:latin typeface="Dela Gothic One" pitchFamily="34" charset="0"/>
                <a:ea typeface="Dela Gothic One" pitchFamily="34" charset="-122"/>
                <a:cs typeface="Dela Gothic One" pitchFamily="34" charset="-120"/>
              </a:rPr>
              <a:t>Sau một hồi chiến đấu ác liệt</a:t>
            </a:r>
            <a:endParaRPr lang="en-US" sz="3000" dirty="0"/>
          </a:p>
        </p:txBody>
      </p:sp>
      <p:pic>
        <p:nvPicPr>
          <p:cNvPr id="10" name="Image 3" descr="preencoded.png">    </p:cNvPr>
          <p:cNvPicPr>
            <a:picLocks noChangeAspect="1"/>
          </p:cNvPicPr>
          <p:nvPr/>
        </p:nvPicPr>
        <p:blipFill>
          <a:blip r:embed="rId4"/>
          <a:stretch>
            <a:fillRect/>
          </a:stretch>
        </p:blipFill>
        <p:spPr>
          <a:xfrm>
            <a:off x="732473" y="6044208"/>
            <a:ext cx="915591" cy="1439704"/>
          </a:xfrm>
          <a:prstGeom prst="rect">
            <a:avLst/>
          </a:prstGeom>
        </p:spPr>
      </p:pic>
      <p:sp>
        <p:nvSpPr>
          <p:cNvPr id="11" name="Text 5"/>
          <p:cNvSpPr/>
          <p:nvPr/>
        </p:nvSpPr>
        <p:spPr>
          <a:xfrm>
            <a:off x="1831181" y="6227326"/>
            <a:ext cx="4507349" cy="481846"/>
          </a:xfrm>
          <a:prstGeom prst="rect">
            <a:avLst/>
          </a:prstGeom>
          <a:noFill/>
          <a:ln/>
        </p:spPr>
        <p:txBody>
          <a:bodyPr wrap="none" lIns="0" tIns="0" rIns="0" bIns="0" rtlCol="0" anchor="t"/>
          <a:lstStyle/>
          <a:p>
            <a:pPr algn="l" indent="0" marL="0">
              <a:lnSpc>
                <a:spcPts val="3750"/>
              </a:lnSpc>
              <a:buNone/>
            </a:pPr>
            <a:r>
              <a:rPr lang="en-US" sz="3000" dirty="0">
                <a:solidFill>
                  <a:srgbClr val="FFE5E5"/>
                </a:solidFill>
                <a:latin typeface="Dela Gothic One" pitchFamily="34" charset="0"/>
                <a:ea typeface="Dela Gothic One" pitchFamily="34" charset="-122"/>
                <a:cs typeface="Dela Gothic One" pitchFamily="34" charset="-120"/>
              </a:rPr>
              <a:t>Chiến thắng vẻ vang</a:t>
            </a:r>
            <a:endParaRPr lang="en-US" sz="3000" dirty="0"/>
          </a:p>
        </p:txBody>
      </p:sp>
      <p:sp>
        <p:nvSpPr>
          <p:cNvPr id="12" name="Text 6"/>
          <p:cNvSpPr/>
          <p:nvPr/>
        </p:nvSpPr>
        <p:spPr>
          <a:xfrm>
            <a:off x="1831181" y="6818947"/>
            <a:ext cx="6001583" cy="481846"/>
          </a:xfrm>
          <a:prstGeom prst="rect">
            <a:avLst/>
          </a:prstGeom>
          <a:noFill/>
          <a:ln/>
        </p:spPr>
        <p:txBody>
          <a:bodyPr wrap="none" lIns="0" tIns="0" rIns="0" bIns="0" rtlCol="0" anchor="t"/>
          <a:lstStyle/>
          <a:p>
            <a:pPr algn="l" indent="0" marL="0">
              <a:lnSpc>
                <a:spcPts val="3750"/>
              </a:lnSpc>
              <a:buNone/>
            </a:pPr>
            <a:r>
              <a:rPr lang="en-US" sz="3000" dirty="0">
                <a:solidFill>
                  <a:srgbClr val="FFE5E5"/>
                </a:solidFill>
                <a:latin typeface="Dela Gothic One" pitchFamily="34" charset="0"/>
                <a:ea typeface="Dela Gothic One" pitchFamily="34" charset="-122"/>
                <a:cs typeface="Dela Gothic One" pitchFamily="34" charset="-120"/>
              </a:rPr>
              <a:t>Chàng chém chết chằn tinh</a:t>
            </a:r>
            <a:endParaRPr lang="en-US" sz="3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2025-10-08T14:37:34Z</dcterms:created>
  <dcterms:modified xsi:type="dcterms:W3CDTF">2025-10-08T14:37:34Z</dcterms:modified>
</cp:coreProperties>
</file>