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  <p:sldMasterId id="2147483736" r:id="rId3"/>
    <p:sldMasterId id="2147483749" r:id="rId4"/>
    <p:sldMasterId id="2147483775" r:id="rId5"/>
    <p:sldMasterId id="2147483800" r:id="rId6"/>
    <p:sldMasterId id="2147483813" r:id="rId7"/>
    <p:sldMasterId id="2147483838" r:id="rId8"/>
    <p:sldMasterId id="2147483864" r:id="rId9"/>
    <p:sldMasterId id="2147483928" r:id="rId10"/>
    <p:sldMasterId id="2147483954" r:id="rId11"/>
    <p:sldMasterId id="2147483967" r:id="rId12"/>
    <p:sldMasterId id="2147483980" r:id="rId13"/>
    <p:sldMasterId id="2147483993" r:id="rId14"/>
    <p:sldMasterId id="2147484006" r:id="rId15"/>
  </p:sldMasterIdLst>
  <p:notesMasterIdLst>
    <p:notesMasterId r:id="rId32"/>
  </p:notesMasterIdLst>
  <p:sldIdLst>
    <p:sldId id="258" r:id="rId16"/>
    <p:sldId id="263" r:id="rId17"/>
    <p:sldId id="265" r:id="rId18"/>
    <p:sldId id="266" r:id="rId19"/>
    <p:sldId id="268" r:id="rId20"/>
    <p:sldId id="270" r:id="rId21"/>
    <p:sldId id="293" r:id="rId22"/>
    <p:sldId id="273" r:id="rId23"/>
    <p:sldId id="276" r:id="rId24"/>
    <p:sldId id="280" r:id="rId25"/>
    <p:sldId id="286" r:id="rId26"/>
    <p:sldId id="287" r:id="rId27"/>
    <p:sldId id="288" r:id="rId28"/>
    <p:sldId id="289" r:id="rId29"/>
    <p:sldId id="290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DA7D-A9BD-4E61-807C-EAAAEC096F6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72BA8-AE42-4F74-8811-30BF3F714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72BA8-AE42-4F74-8811-30BF3F714C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2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CB3F1-FE96-48C8-82CD-0708C34565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8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8AC45-6854-4CF7-A57B-BDB0C6314C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614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C08DA-ADD2-493D-BF96-0B4FADD193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69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8B8C-ABFF-40BE-915D-719DA756FB5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160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87FC6-176E-4BEF-A9A2-2F5F1E1716E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315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EB6A4-7794-452D-A7FD-A5E9837F231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661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C15D9-AAD6-48AE-9D9F-206EC07DD4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971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FEA6A-0E05-46D9-8738-79F850D026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723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63535-C4DB-4487-925F-F99AD2561F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923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303A37-A46A-4421-ACC8-62E6BF5CFD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736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5DAAD-9D1D-4E09-89BF-1E8E69597C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702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50467-BCE1-4CE0-95FF-3AD76E4EC6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8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0B9F-6439-40D5-BCEA-4702C30639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933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D30BE-6098-4B40-B7BC-99EFBC4AA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864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4A45E-0B56-4AEF-B472-353ED7EFA0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698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532DC-FB4E-445A-A60A-F547FD35D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629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CA7CB-798B-4AF3-8AA3-CB493D6632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732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B8171-E070-4B28-8717-FBCFDE22B8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99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A2DFE-B9A8-414E-A329-59EC9EB25E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034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3B291-EBFD-408E-9EF5-9FADD5201F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398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B8539-DEC8-4BE7-950F-E9B8B120E3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929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71BD2-DC7F-42BB-8141-A61AED2978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447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718031-53E5-439B-9316-6238BFFBB0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4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F7E4-4F95-4B14-BE11-95C08B8342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366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7CD9-64E9-47CA-8958-457FA287D7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2422"/>
      </p:ext>
    </p:extLst>
  </p:cSld>
  <p:clrMapOvr>
    <a:masterClrMapping/>
  </p:clrMapOvr>
  <p:transition spd="med">
    <p:checker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28574-F3A6-4E11-AA81-80D042A9AB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52950"/>
      </p:ext>
    </p:extLst>
  </p:cSld>
  <p:clrMapOvr>
    <a:masterClrMapping/>
  </p:clrMapOvr>
  <p:transition spd="med">
    <p:checker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79413-3849-4A8E-B267-067F481F8E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12936"/>
      </p:ext>
    </p:extLst>
  </p:cSld>
  <p:clrMapOvr>
    <a:masterClrMapping/>
  </p:clrMapOvr>
  <p:transition spd="med">
    <p:checker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D116-A02A-4744-B9C8-E31C16DB76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28545"/>
      </p:ext>
    </p:extLst>
  </p:cSld>
  <p:clrMapOvr>
    <a:masterClrMapping/>
  </p:clrMapOvr>
  <p:transition spd="med">
    <p:checker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9DFBF-9F8E-4DF7-977A-DB19756AB6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9762"/>
      </p:ext>
    </p:extLst>
  </p:cSld>
  <p:clrMapOvr>
    <a:masterClrMapping/>
  </p:clrMapOvr>
  <p:transition spd="med">
    <p:checker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A3463-9711-4F82-9313-910ECCB38E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24800"/>
      </p:ext>
    </p:extLst>
  </p:cSld>
  <p:clrMapOvr>
    <a:masterClrMapping/>
  </p:clrMapOvr>
  <p:transition spd="med">
    <p:checker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5E4B4-CBAA-4F4A-B757-762E1DB308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08001"/>
      </p:ext>
    </p:extLst>
  </p:cSld>
  <p:clrMapOvr>
    <a:masterClrMapping/>
  </p:clrMapOvr>
  <p:transition spd="med">
    <p:checker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E5F4F-790D-49CE-AEBA-0D000EEB2A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3108"/>
      </p:ext>
    </p:extLst>
  </p:cSld>
  <p:clrMapOvr>
    <a:masterClrMapping/>
  </p:clrMapOvr>
  <p:transition spd="med">
    <p:checker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EA647-EBEB-469D-8ACC-D64E8A083E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39293"/>
      </p:ext>
    </p:extLst>
  </p:cSld>
  <p:clrMapOvr>
    <a:masterClrMapping/>
  </p:clrMapOvr>
  <p:transition spd="med">
    <p:checker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12056-AF4C-4635-B104-57EC9A6A4E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34303"/>
      </p:ext>
    </p:extLst>
  </p:cSld>
  <p:clrMapOvr>
    <a:masterClrMapping/>
  </p:clrMapOvr>
  <p:transition spd="med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1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947" name="Arc 3"/>
          <p:cNvSpPr>
            <a:spLocks/>
          </p:cNvSpPr>
          <p:nvPr/>
        </p:nvSpPr>
        <p:spPr bwMode="auto">
          <a:xfrm>
            <a:off x="1" y="842965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1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26D52E-5D74-40EA-96A8-F8C8D815CEA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allAtOnce" animBg="1"/>
      <p:bldP spid="8294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29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44065-8647-4D98-89CD-CDB16F0B5D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0327"/>
      </p:ext>
    </p:extLst>
  </p:cSld>
  <p:clrMapOvr>
    <a:masterClrMapping/>
  </p:clrMapOvr>
  <p:transition spd="med">
    <p:checker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CE094D-BB8A-4042-9A21-EADD24BB1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46532"/>
      </p:ext>
    </p:extLst>
  </p:cSld>
  <p:clrMapOvr>
    <a:masterClrMapping/>
  </p:clrMapOvr>
  <p:transition spd="med">
    <p:checker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7CD9-64E9-47CA-8958-457FA287D7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46600"/>
      </p:ext>
    </p:extLst>
  </p:cSld>
  <p:clrMapOvr>
    <a:masterClrMapping/>
  </p:clrMapOvr>
  <p:transition spd="med">
    <p:checker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28574-F3A6-4E11-AA81-80D042A9AB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52104"/>
      </p:ext>
    </p:extLst>
  </p:cSld>
  <p:clrMapOvr>
    <a:masterClrMapping/>
  </p:clrMapOvr>
  <p:transition spd="med">
    <p:checker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79413-3849-4A8E-B267-067F481F8E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39486"/>
      </p:ext>
    </p:extLst>
  </p:cSld>
  <p:clrMapOvr>
    <a:masterClrMapping/>
  </p:clrMapOvr>
  <p:transition spd="med">
    <p:checker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D116-A02A-4744-B9C8-E31C16DB76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93189"/>
      </p:ext>
    </p:extLst>
  </p:cSld>
  <p:clrMapOvr>
    <a:masterClrMapping/>
  </p:clrMapOvr>
  <p:transition spd="med">
    <p:checker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9DFBF-9F8E-4DF7-977A-DB19756AB6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03190"/>
      </p:ext>
    </p:extLst>
  </p:cSld>
  <p:clrMapOvr>
    <a:masterClrMapping/>
  </p:clrMapOvr>
  <p:transition spd="med">
    <p:checker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A3463-9711-4F82-9313-910ECCB38E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0917"/>
      </p:ext>
    </p:extLst>
  </p:cSld>
  <p:clrMapOvr>
    <a:masterClrMapping/>
  </p:clrMapOvr>
  <p:transition spd="med">
    <p:checker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5E4B4-CBAA-4F4A-B757-762E1DB308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35715"/>
      </p:ext>
    </p:extLst>
  </p:cSld>
  <p:clrMapOvr>
    <a:masterClrMapping/>
  </p:clrMapOvr>
  <p:transition spd="med">
    <p:checker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E5F4F-790D-49CE-AEBA-0D000EEB2A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59064"/>
      </p:ext>
    </p:extLst>
  </p:cSld>
  <p:clrMapOvr>
    <a:masterClrMapping/>
  </p:clrMapOvr>
  <p:transition spd="med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4AF46-C6FB-4FC3-8B14-CA2F2D4CCE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777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EA647-EBEB-469D-8ACC-D64E8A083E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34632"/>
      </p:ext>
    </p:extLst>
  </p:cSld>
  <p:clrMapOvr>
    <a:masterClrMapping/>
  </p:clrMapOvr>
  <p:transition spd="med">
    <p:checker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12056-AF4C-4635-B104-57EC9A6A4E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04626"/>
      </p:ext>
    </p:extLst>
  </p:cSld>
  <p:clrMapOvr>
    <a:masterClrMapping/>
  </p:clrMapOvr>
  <p:transition spd="med">
    <p:checker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44065-8647-4D98-89CD-CDB16F0B5D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05610"/>
      </p:ext>
    </p:extLst>
  </p:cSld>
  <p:clrMapOvr>
    <a:masterClrMapping/>
  </p:clrMapOvr>
  <p:transition spd="med">
    <p:checker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CE094D-BB8A-4042-9A21-EADD24BB1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51234"/>
      </p:ext>
    </p:extLst>
  </p:cSld>
  <p:clrMapOvr>
    <a:masterClrMapping/>
  </p:clrMapOvr>
  <p:transition spd="med">
    <p:checker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7CD9-64E9-47CA-8958-457FA287D7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08015"/>
      </p:ext>
    </p:extLst>
  </p:cSld>
  <p:clrMapOvr>
    <a:masterClrMapping/>
  </p:clrMapOvr>
  <p:transition spd="med">
    <p:checker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28574-F3A6-4E11-AA81-80D042A9AB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17907"/>
      </p:ext>
    </p:extLst>
  </p:cSld>
  <p:clrMapOvr>
    <a:masterClrMapping/>
  </p:clrMapOvr>
  <p:transition spd="med">
    <p:checker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79413-3849-4A8E-B267-067F481F8E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24397"/>
      </p:ext>
    </p:extLst>
  </p:cSld>
  <p:clrMapOvr>
    <a:masterClrMapping/>
  </p:clrMapOvr>
  <p:transition spd="med">
    <p:checker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D116-A02A-4744-B9C8-E31C16DB76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91901"/>
      </p:ext>
    </p:extLst>
  </p:cSld>
  <p:clrMapOvr>
    <a:masterClrMapping/>
  </p:clrMapOvr>
  <p:transition spd="med">
    <p:checker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9DFBF-9F8E-4DF7-977A-DB19756AB6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28082"/>
      </p:ext>
    </p:extLst>
  </p:cSld>
  <p:clrMapOvr>
    <a:masterClrMapping/>
  </p:clrMapOvr>
  <p:transition spd="med">
    <p:checker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A3463-9711-4F82-9313-910ECCB38E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28184"/>
      </p:ext>
    </p:extLst>
  </p:cSld>
  <p:clrMapOvr>
    <a:masterClrMapping/>
  </p:clrMapOvr>
  <p:transition spd="med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0C14A-26C7-4FEF-9FE6-2AB05F2619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4763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5E4B4-CBAA-4F4A-B757-762E1DB308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18075"/>
      </p:ext>
    </p:extLst>
  </p:cSld>
  <p:clrMapOvr>
    <a:masterClrMapping/>
  </p:clrMapOvr>
  <p:transition spd="med">
    <p:checker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E5F4F-790D-49CE-AEBA-0D000EEB2A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9356"/>
      </p:ext>
    </p:extLst>
  </p:cSld>
  <p:clrMapOvr>
    <a:masterClrMapping/>
  </p:clrMapOvr>
  <p:transition spd="med">
    <p:checker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EA647-EBEB-469D-8ACC-D64E8A083E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65517"/>
      </p:ext>
    </p:extLst>
  </p:cSld>
  <p:clrMapOvr>
    <a:masterClrMapping/>
  </p:clrMapOvr>
  <p:transition spd="med">
    <p:checker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12056-AF4C-4635-B104-57EC9A6A4E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77662"/>
      </p:ext>
    </p:extLst>
  </p:cSld>
  <p:clrMapOvr>
    <a:masterClrMapping/>
  </p:clrMapOvr>
  <p:transition spd="med">
    <p:checker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44065-8647-4D98-89CD-CDB16F0B5D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18557"/>
      </p:ext>
    </p:extLst>
  </p:cSld>
  <p:clrMapOvr>
    <a:masterClrMapping/>
  </p:clrMapOvr>
  <p:transition spd="med">
    <p:checker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CE094D-BB8A-4042-9A21-EADD24BB1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61495"/>
      </p:ext>
    </p:extLst>
  </p:cSld>
  <p:clrMapOvr>
    <a:masterClrMapping/>
  </p:clrMapOvr>
  <p:transition spd="med">
    <p:checker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7CD9-64E9-47CA-8958-457FA287D7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53258"/>
      </p:ext>
    </p:extLst>
  </p:cSld>
  <p:clrMapOvr>
    <a:masterClrMapping/>
  </p:clrMapOvr>
  <p:transition spd="med">
    <p:checker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28574-F3A6-4E11-AA81-80D042A9AB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08602"/>
      </p:ext>
    </p:extLst>
  </p:cSld>
  <p:clrMapOvr>
    <a:masterClrMapping/>
  </p:clrMapOvr>
  <p:transition spd="med">
    <p:checker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79413-3849-4A8E-B267-067F481F8E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8089"/>
      </p:ext>
    </p:extLst>
  </p:cSld>
  <p:clrMapOvr>
    <a:masterClrMapping/>
  </p:clrMapOvr>
  <p:transition spd="med">
    <p:checker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D116-A02A-4744-B9C8-E31C16DB76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44669"/>
      </p:ext>
    </p:extLst>
  </p:cSld>
  <p:clrMapOvr>
    <a:masterClrMapping/>
  </p:clrMapOvr>
  <p:transition spd="med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4B51A-6CC2-4103-AEB2-3AA3E0BC543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653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9DFBF-9F8E-4DF7-977A-DB19756AB6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18196"/>
      </p:ext>
    </p:extLst>
  </p:cSld>
  <p:clrMapOvr>
    <a:masterClrMapping/>
  </p:clrMapOvr>
  <p:transition spd="med">
    <p:checker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A3463-9711-4F82-9313-910ECCB38E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82231"/>
      </p:ext>
    </p:extLst>
  </p:cSld>
  <p:clrMapOvr>
    <a:masterClrMapping/>
  </p:clrMapOvr>
  <p:transition spd="med">
    <p:checker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5E4B4-CBAA-4F4A-B757-762E1DB308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64351"/>
      </p:ext>
    </p:extLst>
  </p:cSld>
  <p:clrMapOvr>
    <a:masterClrMapping/>
  </p:clrMapOvr>
  <p:transition spd="med">
    <p:checker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E5F4F-790D-49CE-AEBA-0D000EEB2A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98167"/>
      </p:ext>
    </p:extLst>
  </p:cSld>
  <p:clrMapOvr>
    <a:masterClrMapping/>
  </p:clrMapOvr>
  <p:transition spd="med">
    <p:checker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EA647-EBEB-469D-8ACC-D64E8A083E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15419"/>
      </p:ext>
    </p:extLst>
  </p:cSld>
  <p:clrMapOvr>
    <a:masterClrMapping/>
  </p:clrMapOvr>
  <p:transition spd="med">
    <p:checker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12056-AF4C-4635-B104-57EC9A6A4E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77615"/>
      </p:ext>
    </p:extLst>
  </p:cSld>
  <p:clrMapOvr>
    <a:masterClrMapping/>
  </p:clrMapOvr>
  <p:transition spd="med">
    <p:checker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44065-8647-4D98-89CD-CDB16F0B5D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45720"/>
      </p:ext>
    </p:extLst>
  </p:cSld>
  <p:clrMapOvr>
    <a:masterClrMapping/>
  </p:clrMapOvr>
  <p:transition spd="med">
    <p:checker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CE094D-BB8A-4042-9A21-EADD24BB1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9457"/>
      </p:ext>
    </p:extLst>
  </p:cSld>
  <p:clrMapOvr>
    <a:masterClrMapping/>
  </p:clrMapOvr>
  <p:transition spd="med">
    <p:checker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111" y="1344614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1C92C0-4D61-499F-B487-12922F8A1B65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666D1D-2A0C-40EC-A18A-EA90CC9A08D4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1208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9371-1724-47DB-8C3C-11941073A20E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FA311-6FC9-4D35-A8B2-38F798D8C01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04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99FDB-0D52-4B72-BA22-C4EAE5870A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4237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3178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767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7ABA8C-5E13-48C1-92D6-56722898072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97459B-CF96-43FD-94E0-C5B603249576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3390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2DAD-94BD-47D2-B2D8-F37AB3EAEE1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3DEFA-231A-4E1A-9208-DE402642C7E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125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C509FE-0C96-4E4E-A2F7-6500F37D4D6A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3D672C-115B-4A41-8E33-84CE76B8C49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2395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EC8D-D4F6-43A9-B9D0-21503619571A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B6F9-9D83-41B9-8E5D-7A5F71C8021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087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590" y="0"/>
            <a:ext cx="8129411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589" y="0"/>
            <a:ext cx="7337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D204BD-FBC8-456F-BF11-DDC3B02670C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642113-6F76-4B93-B88B-F692434A152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8173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3B7E5D-ED19-481B-B36E-3208B8C813B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EA5AC7-6C33-4322-BA1E-2FAD7C59D403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6273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523" y="954089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111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E1ECB5-454B-460D-84D2-1765A3DE397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4173AA-DC20-4AB2-9607-52CFED1AB25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7743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0FA64-8E0B-4BBB-A704-A552557FBE0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95C8-3743-4400-B51F-A7855A86331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124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2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E47A-9567-42B8-8D44-B5A0FBDA722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5CF68-024F-457D-AED0-D9EB03FEA1B3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1399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16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1D15-4B0D-4780-804D-38F29C589F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52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C9ED2-986D-4B95-8F1F-631D4E1862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4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68C86-EAAA-454E-A5C7-42A71264E1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47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5B46E-C10F-40A0-9947-E308131FFCA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69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B442C-D462-4A3B-A031-C14CB3B58D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04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3FB7-8326-41F8-B542-D606E833638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72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9BF83-577C-4E9A-9528-5867059F8F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45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0C5E90-D343-4D8B-A8DA-B93C0FE252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78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1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947" name="Arc 3"/>
          <p:cNvSpPr>
            <a:spLocks/>
          </p:cNvSpPr>
          <p:nvPr/>
        </p:nvSpPr>
        <p:spPr bwMode="auto">
          <a:xfrm>
            <a:off x="1" y="842965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1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26D52E-5D74-40EA-96A8-F8C8D815CEA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allAtOnce" animBg="1"/>
      <p:bldP spid="8294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29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4AF46-C6FB-4FC3-8B14-CA2F2D4CCE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6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0C14A-26C7-4FEF-9FE6-2AB05F2619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70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4B51A-6CC2-4103-AEB2-3AA3E0BC543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3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99FDB-0D52-4B72-BA22-C4EAE5870A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4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44C40-6CB8-488B-A179-9212A1F8DD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35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1D15-4B0D-4780-804D-38F29C589F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39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C9ED2-986D-4B95-8F1F-631D4E1862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97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5B46E-C10F-40A0-9947-E308131FFCA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53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B442C-D462-4A3B-A031-C14CB3B58D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13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3FB7-8326-41F8-B542-D606E833638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19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9BF83-577C-4E9A-9528-5867059F8F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37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0C5E90-D343-4D8B-A8DA-B93C0FE252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67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1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947" name="Arc 3"/>
          <p:cNvSpPr>
            <a:spLocks/>
          </p:cNvSpPr>
          <p:nvPr/>
        </p:nvSpPr>
        <p:spPr bwMode="auto">
          <a:xfrm>
            <a:off x="1" y="842965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1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26D52E-5D74-40EA-96A8-F8C8D815CEA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2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allAtOnce" animBg="1"/>
      <p:bldP spid="8294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29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4AF46-C6FB-4FC3-8B14-CA2F2D4CCE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85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0C14A-26C7-4FEF-9FE6-2AB05F2619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6860F-12DE-46A1-B921-A815B0F608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14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4B51A-6CC2-4103-AEB2-3AA3E0BC543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22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99FDB-0D52-4B72-BA22-C4EAE5870A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57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1D15-4B0D-4780-804D-38F29C589F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15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C9ED2-986D-4B95-8F1F-631D4E1862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60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5B46E-C10F-40A0-9947-E308131FFCA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079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B442C-D462-4A3B-A031-C14CB3B58D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665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3FB7-8326-41F8-B542-D606E833638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75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9BF83-577C-4E9A-9528-5867059F8F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19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0C5E90-D343-4D8B-A8DA-B93C0FE252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84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706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70660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0661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066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7066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066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066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1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F42D63EE-1C9E-47C5-A286-548A93AF5C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55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F2EF-F8DA-424D-8624-FCA1724EB1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62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372AF-5911-4658-A097-3261588A5E5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462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1FABD-7CA5-4B90-86F4-5BC3E2D01F1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666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362202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2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16BB4-286A-4FEA-8C51-230F6059E5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37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397DD-6B1F-4E79-A0EF-029D275DB6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907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B085E-785A-4683-AA09-7447970884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34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5FD1A-CE92-449C-8949-B4531374FE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77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3E68E-0079-4DFB-B9A7-0B937AFC79A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18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9FCB5-8F2C-4288-8E44-1B9ECA81E44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322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74CDF-97C9-4DBB-BC8F-46072EE4C0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466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2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2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1D29F-2660-4088-8AB6-988FADC9572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5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7ACD7-5E1A-45F8-BEB1-9B0D86603B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041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1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947" name="Arc 3"/>
          <p:cNvSpPr>
            <a:spLocks/>
          </p:cNvSpPr>
          <p:nvPr/>
        </p:nvSpPr>
        <p:spPr bwMode="auto">
          <a:xfrm>
            <a:off x="1" y="842965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1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26D52E-5D74-40EA-96A8-F8C8D815CEA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7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allAtOnce" animBg="1"/>
      <p:bldP spid="8294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29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4AF46-C6FB-4FC3-8B14-CA2F2D4CCE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50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0C14A-26C7-4FEF-9FE6-2AB05F2619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32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4B51A-6CC2-4103-AEB2-3AA3E0BC543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232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99FDB-0D52-4B72-BA22-C4EAE5870A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583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1D15-4B0D-4780-804D-38F29C589F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25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C9ED2-986D-4B95-8F1F-631D4E1862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463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5B46E-C10F-40A0-9947-E308131FFCA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85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B442C-D462-4A3B-A031-C14CB3B58D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07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3FB7-8326-41F8-B542-D606E833638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2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15AB8-A3DB-438A-A3A0-65B4745EA7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470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9BF83-577C-4E9A-9528-5867059F8F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05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0C5E90-D343-4D8B-A8DA-B93C0FE252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496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1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947" name="Arc 3"/>
          <p:cNvSpPr>
            <a:spLocks/>
          </p:cNvSpPr>
          <p:nvPr/>
        </p:nvSpPr>
        <p:spPr bwMode="auto">
          <a:xfrm>
            <a:off x="1" y="842965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1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D4BC68-0D35-45F4-9F44-272C9DBBA3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allAtOnce" animBg="1"/>
      <p:bldP spid="8294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29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C784D-4C9B-427D-8D89-458532B47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863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08023-D578-4C80-BAA1-B5C85BDB91C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468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7FF3F-1757-4FEE-B6F0-146D41D6E3A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693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C08DA-ADD2-493D-BF96-0B4FADD193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834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8B8C-ABFF-40BE-915D-719DA756FB5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468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87FC6-176E-4BEF-A9A2-2F5F1E1716E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703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EB6A4-7794-452D-A7FD-A5E9837F231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1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00B9B-4B84-42EB-81EC-7AB7603B8E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096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C15D9-AAD6-48AE-9D9F-206EC07DD4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72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FEA6A-0E05-46D9-8738-79F850D026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390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63535-C4DB-4487-925F-F99AD2561F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309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303A37-A46A-4421-ACC8-62E6BF5CFD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54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111" y="1344616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1C92C0-4D61-499F-B487-12922F8A1B65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666D1D-2A0C-40EC-A18A-EA90CC9A08D4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545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9371-1724-47DB-8C3C-11941073A20E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FA311-6FC9-4D35-A8B2-38F798D8C01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35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3178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767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7ABA8C-5E13-48C1-92D6-56722898072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97459B-CF96-43FD-94E0-C5B603249576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012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2DAD-94BD-47D2-B2D8-F37AB3EAEE1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3DEFA-231A-4E1A-9208-DE402642C7E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307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C509FE-0C96-4E4E-A2F7-6500F37D4D6A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3D672C-115B-4A41-8E33-84CE76B8C49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825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EC8D-D4F6-43A9-B9D0-21503619571A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B6F9-9D83-41B9-8E5D-7A5F71C8021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6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7E1B7-F89F-41F4-ACDA-2B34B90619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213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591" y="0"/>
            <a:ext cx="8129411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589" y="0"/>
            <a:ext cx="7337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D204BD-FBC8-456F-BF11-DDC3B02670C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642113-6F76-4B93-B88B-F692434A152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603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3B7E5D-ED19-481B-B36E-3208B8C813B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EA5AC7-6C33-4322-BA1E-2FAD7C59D403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832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523" y="954091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111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7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E1ECB5-454B-460D-84D2-1765A3DE397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4173AA-DC20-4AB2-9607-52CFED1AB25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599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0FA64-8E0B-4BBB-A704-A552557FBE0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95C8-3743-4400-B51F-A7855A86331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059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3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4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E47A-9567-42B8-8D44-B5A0FBDA722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5CF68-024F-457D-AED0-D9EB03FEA1B3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953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008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1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947" name="Arc 3"/>
          <p:cNvSpPr>
            <a:spLocks/>
          </p:cNvSpPr>
          <p:nvPr/>
        </p:nvSpPr>
        <p:spPr bwMode="auto">
          <a:xfrm>
            <a:off x="1" y="842965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1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D4BC68-0D35-45F4-9F44-272C9DBBA3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5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allAtOnce" animBg="1"/>
      <p:bldP spid="8294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29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C784D-4C9B-427D-8D89-458532B47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871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08023-D578-4C80-BAA1-B5C85BDB91C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361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7FF3F-1757-4FEE-B6F0-146D41D6E3A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3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CD17B3-8982-4D1C-AC00-289B8609205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2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0FD56F-09D8-4125-B903-D8A70341CD3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E4AA1F-9BEF-4D4C-99B5-3CD96C721FB9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2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transition spd="med">
    <p:checker/>
  </p:transition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E4AA1F-9BEF-4D4C-99B5-3CD96C721FB9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3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transition spd="med">
    <p:checker/>
  </p:transition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E4AA1F-9BEF-4D4C-99B5-3CD96C721FB9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1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</p:sldLayoutIdLst>
  <p:transition spd="med">
    <p:checker/>
  </p:transition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E4AA1F-9BEF-4D4C-99B5-3CD96C721FB9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5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</p:sldLayoutIdLst>
  <p:transition spd="med">
    <p:checker/>
  </p:transition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66"/>
          </a:solidFill>
          <a:latin typeface=".VnVogueH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622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9334" y="20639"/>
            <a:ext cx="1701800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3178" y="0"/>
            <a:ext cx="8130822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1" y="274638"/>
            <a:ext cx="74986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1" y="1447800"/>
            <a:ext cx="749864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05B8B-3294-4707-ADA8-0F2D06A4D61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.VnTime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.VnTime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422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25749B-D1A5-48BA-BB99-2577C926BFE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.VnTime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589" y="0"/>
            <a:ext cx="7337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rc 2"/>
          <p:cNvSpPr>
            <a:spLocks/>
          </p:cNvSpPr>
          <p:nvPr/>
        </p:nvSpPr>
        <p:spPr bwMode="auto">
          <a:xfrm>
            <a:off x="1" y="842965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DED487-031F-4605-9BEB-5D843E7D165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554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rc 2"/>
          <p:cNvSpPr>
            <a:spLocks/>
          </p:cNvSpPr>
          <p:nvPr/>
        </p:nvSpPr>
        <p:spPr bwMode="auto">
          <a:xfrm>
            <a:off x="1" y="842965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DED487-031F-4605-9BEB-5D843E7D165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395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rc 2"/>
          <p:cNvSpPr>
            <a:spLocks/>
          </p:cNvSpPr>
          <p:nvPr/>
        </p:nvSpPr>
        <p:spPr bwMode="auto">
          <a:xfrm>
            <a:off x="1" y="842965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DED487-031F-4605-9BEB-5D843E7D165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762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6963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96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69638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696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696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6964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4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2362202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1" y="6248402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96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1" y="6248402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9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E37C7-8DEF-45A5-810A-731506820FC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3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rc 2"/>
          <p:cNvSpPr>
            <a:spLocks/>
          </p:cNvSpPr>
          <p:nvPr/>
        </p:nvSpPr>
        <p:spPr bwMode="auto">
          <a:xfrm>
            <a:off x="1" y="842965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DED487-031F-4605-9BEB-5D843E7D165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302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rc 2"/>
          <p:cNvSpPr>
            <a:spLocks/>
          </p:cNvSpPr>
          <p:nvPr/>
        </p:nvSpPr>
        <p:spPr bwMode="auto">
          <a:xfrm>
            <a:off x="1" y="842965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E89F65-69F2-4D41-9739-0C0A68711AA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916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622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9335" y="20641"/>
            <a:ext cx="1701800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3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3178" y="0"/>
            <a:ext cx="8130822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1" y="274638"/>
            <a:ext cx="74986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1" y="1447800"/>
            <a:ext cx="749864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05B8B-3294-4707-ADA8-0F2D06A4D61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9/20/2020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.VnTime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.VnTime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422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25749B-D1A5-48BA-BB99-2577C926BFE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.VnTime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589" y="0"/>
            <a:ext cx="7337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2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rc 2"/>
          <p:cNvSpPr>
            <a:spLocks/>
          </p:cNvSpPr>
          <p:nvPr/>
        </p:nvSpPr>
        <p:spPr bwMode="auto">
          <a:xfrm>
            <a:off x="1" y="842965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E89F65-69F2-4D41-9739-0C0A68711AA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150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S095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Earth from m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52400" y="1066800"/>
            <a:ext cx="5943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Times New Roman" pitchFamily="18" charset="0"/>
              </a:rPr>
              <a:t>HỆ QUẢ CHUYỂN ĐỘNG XUNG QUANH MẶT TRỜI CỦA TRÁI ĐẤT</a:t>
            </a:r>
          </a:p>
        </p:txBody>
      </p:sp>
      <p:pic>
        <p:nvPicPr>
          <p:cNvPr id="2" name="Picture 5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6" y="2933700"/>
            <a:ext cx="29432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6" y="2419350"/>
            <a:ext cx="29432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304802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6</a:t>
            </a:r>
          </a:p>
        </p:txBody>
      </p:sp>
    </p:spTree>
    <p:extLst>
      <p:ext uri="{BB962C8B-B14F-4D97-AF65-F5344CB8AC3E}">
        <p14:creationId xmlns:p14="http://schemas.microsoft.com/office/powerpoint/2010/main" val="363834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val 2"/>
          <p:cNvSpPr>
            <a:spLocks noChangeArrowheads="1"/>
          </p:cNvSpPr>
          <p:nvPr/>
        </p:nvSpPr>
        <p:spPr bwMode="auto">
          <a:xfrm>
            <a:off x="381000" y="2438400"/>
            <a:ext cx="8153400" cy="3581400"/>
          </a:xfrm>
          <a:prstGeom prst="ellipse">
            <a:avLst/>
          </a:prstGeom>
          <a:noFill/>
          <a:ln w="0">
            <a:solidFill>
              <a:srgbClr val="66FFCC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7043" name="Picture 3" descr="SUN_MED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4" name="Picture 4" descr="TraiD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3838575"/>
            <a:ext cx="6096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9" name="Picture 9" descr="TraiD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5334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1" name="Picture 11" descr="TraiD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6096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0" name="Picture 10" descr="TraiD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86400"/>
            <a:ext cx="6096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8305800" y="49530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Đông chí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22-12</a:t>
            </a:r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2895600" y="62484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Thu phân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23-9</a:t>
            </a:r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5486400" y="17526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Xuân phân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21-3</a:t>
            </a:r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228600" y="2819400"/>
            <a:ext cx="762000" cy="457200"/>
          </a:xfrm>
          <a:prstGeom prst="rect">
            <a:avLst/>
          </a:prstGeom>
          <a:solidFill>
            <a:srgbClr val="00006C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Times New Roman" pitchFamily="18" charset="0"/>
              </a:rPr>
              <a:t>Hạ chí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Times New Roman" pitchFamily="18" charset="0"/>
              </a:rPr>
              <a:t>22-6</a:t>
            </a:r>
          </a:p>
        </p:txBody>
      </p:sp>
      <p:sp>
        <p:nvSpPr>
          <p:cNvPr id="87064" name="Rectangle 24"/>
          <p:cNvSpPr>
            <a:spLocks noChangeArrowheads="1"/>
          </p:cNvSpPr>
          <p:nvPr/>
        </p:nvSpPr>
        <p:spPr bwMode="auto">
          <a:xfrm rot="13212743" flipV="1">
            <a:off x="390525" y="5595938"/>
            <a:ext cx="1057275" cy="74612"/>
          </a:xfrm>
          <a:prstGeom prst="rect">
            <a:avLst/>
          </a:prstGeom>
          <a:solidFill>
            <a:srgbClr val="3333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Mùa   Hạ</a:t>
            </a:r>
          </a:p>
        </p:txBody>
      </p:sp>
      <p:sp>
        <p:nvSpPr>
          <p:cNvPr id="87065" name="Rectangle 25"/>
          <p:cNvSpPr>
            <a:spLocks noChangeArrowheads="1"/>
          </p:cNvSpPr>
          <p:nvPr/>
        </p:nvSpPr>
        <p:spPr bwMode="auto">
          <a:xfrm rot="-613677">
            <a:off x="4743450" y="6324600"/>
            <a:ext cx="2281238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Mùa  Thu</a:t>
            </a:r>
          </a:p>
        </p:txBody>
      </p:sp>
      <p:sp>
        <p:nvSpPr>
          <p:cNvPr id="87063" name="Rectangle 23"/>
          <p:cNvSpPr>
            <a:spLocks noChangeArrowheads="1"/>
          </p:cNvSpPr>
          <p:nvPr/>
        </p:nvSpPr>
        <p:spPr bwMode="auto">
          <a:xfrm rot="-613677">
            <a:off x="1981201" y="2057400"/>
            <a:ext cx="2281238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Mùa         Xuân</a:t>
            </a:r>
          </a:p>
        </p:txBody>
      </p:sp>
      <p:sp>
        <p:nvSpPr>
          <p:cNvPr id="87066" name="Rectangle 26"/>
          <p:cNvSpPr>
            <a:spLocks noChangeArrowheads="1"/>
          </p:cNvSpPr>
          <p:nvPr/>
        </p:nvSpPr>
        <p:spPr bwMode="auto">
          <a:xfrm rot="1307639">
            <a:off x="6400801" y="2590800"/>
            <a:ext cx="2281238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Mùa        Đông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308" y="0"/>
            <a:ext cx="667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87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87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7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7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1457 L -0.17326 -0.00624 C -0.19045 -0.00624 -0.23073 0.00439 -0.25173 0.01041 C -0.271 0.01503 -0.27656 0.01572 -0.28906 0.02081 C -0.30139 0.0259 -0.30677 0.03029 -0.32673 0.04162 L -0.4092 0.08948 L -0.46145 0.12717 L -0.50121 0.18127 L -0.51076 0.20647 L -0.51545 0.23838 " pathEditMode="relative" rAng="0" ptsTypes="FffaFAAAAF">
                                      <p:cBhvr>
                                        <p:cTn id="18" dur="10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6" y="126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0"/>
                                        <p:tgtEl>
                                          <p:spTgt spid="87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87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87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3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7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417 L 0.01042 0.05973 L 0.0198 0.08473 L 0.03334 0.09977 C 0.04098 0.12246 0.06441 0.14769 0.08334 0.16436 C 0.09549 0.17963 0.10122 0.18403 0.1099 0.19075 C 0.11823 0.19746 0.11545 0.19769 0.13594 0.2051 L 0.2323 0.23473 " pathEditMode="relative" rAng="0" ptsTypes="FAAffaFF">
                                      <p:cBhvr>
                                        <p:cTn id="39" dur="7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4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7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7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7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7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0416 L 0.08386 0.01872 L 0.1198 0.02497 L 0.17917 0.02497 C 0.19045 0.03676 0.24566 0.02797 0.26563 0.04023 C 0.28073 0.03329 0.254 0.03375 0.26355 0.03121 C 0.27309 0.02867 0.29462 0.02982 0.32292 0.02497 L 0.43386 0.00208 L 0.55886 -0.06867 L 0.61355 -0.13133 L 0.64323 -0.18197 L 0.65313 -0.23885 " pathEditMode="relative" rAng="0" ptsTypes="FAAffaFAAAAF">
                                      <p:cBhvr>
                                        <p:cTn id="61" dur="10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0" y="-10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7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7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7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7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-0.03492 L -0.0474 -0.10706 L -0.09115 -0.14867 C -0.10053 -0.15792 -0.09306 -0.1533 -0.10209 -0.15908 C -0.11112 -0.16486 -0.12917 -0.17526 -0.14584 -0.18405 C -0.16441 -0.19492 -0.19167 -0.20625 -0.20209 -0.2111 C -0.2125 -0.21596 -0.18872 -0.2081 -0.20834 -0.21318 L -0.32032 -0.24162 L -0.35782 -0.24578 " pathEditMode="relative" rAng="0" ptsTypes="FAfafaFAF">
                                      <p:cBhvr>
                                        <p:cTn id="83" dur="6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0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7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7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7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122238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III. Ngày đêm dài ngắn theo mùa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2514600" cy="4460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</a:rPr>
              <a:t>NGUYÊN NHÂN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4800" y="4583115"/>
            <a:ext cx="2514600" cy="4460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</a:rPr>
              <a:t>KẾT QUẢ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819400" y="26670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819400" y="47244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429000" y="4506915"/>
            <a:ext cx="5486400" cy="598487"/>
          </a:xfrm>
          <a:prstGeom prst="rect">
            <a:avLst/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800080"/>
                </a:solidFill>
                <a:latin typeface="Times New Roman" pitchFamily="18" charset="0"/>
              </a:rPr>
              <a:t>Ngày đêm dài ngắn theo mùa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429000" y="2057400"/>
            <a:ext cx="5486400" cy="1295400"/>
          </a:xfrm>
          <a:prstGeom prst="rect">
            <a:avLst/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5867400" y="3352800"/>
            <a:ext cx="457200" cy="1143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581400" y="220980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800080"/>
                </a:solidFill>
                <a:latin typeface="Times New Roman" pitchFamily="18" charset="0"/>
              </a:rPr>
              <a:t>Trục Trái đất </a:t>
            </a:r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nghiêng</a:t>
            </a:r>
            <a:r>
              <a:rPr lang="en-US" sz="2800">
                <a:solidFill>
                  <a:srgbClr val="800080"/>
                </a:solidFill>
                <a:latin typeface="Times New Roman" pitchFamily="18" charset="0"/>
              </a:rPr>
              <a:t> và </a:t>
            </a:r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không đổi phương</a:t>
            </a:r>
            <a:r>
              <a:rPr lang="en-US" sz="2800">
                <a:solidFill>
                  <a:srgbClr val="800080"/>
                </a:solidFill>
                <a:latin typeface="Times New Roman" pitchFamily="18" charset="0"/>
              </a:rPr>
              <a:t> khi quay quanh Mặt Trời</a:t>
            </a:r>
          </a:p>
        </p:txBody>
      </p:sp>
    </p:spTree>
    <p:extLst>
      <p:ext uri="{BB962C8B-B14F-4D97-AF65-F5344CB8AC3E}">
        <p14:creationId xmlns:p14="http://schemas.microsoft.com/office/powerpoint/2010/main" val="183790386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122238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III. Ngày đêm dài ngắn theo mùa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292" name="Picture 4" descr="phan_m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85815"/>
            <a:ext cx="5886450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53146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9927"/>
            <a:ext cx="8229600" cy="639763"/>
          </a:xfrm>
        </p:spPr>
        <p:txBody>
          <a:bodyPr/>
          <a:lstStyle/>
          <a:p>
            <a:r>
              <a:rPr lang="en-US" sz="3000" b="1">
                <a:solidFill>
                  <a:schemeClr val="tx1"/>
                </a:solidFill>
                <a:latin typeface="Times New Roman" pitchFamily="18" charset="0"/>
              </a:rPr>
              <a:t>Độ dài ngày , đêm ở các khu vực </a:t>
            </a:r>
            <a:r>
              <a:rPr lang="en-US" sz="3000" b="1" smtClean="0">
                <a:solidFill>
                  <a:schemeClr val="tx1"/>
                </a:solidFill>
                <a:latin typeface="Times New Roman" pitchFamily="18" charset="0"/>
              </a:rPr>
              <a:t>trên </a:t>
            </a:r>
            <a:r>
              <a:rPr lang="en-US" sz="3000" b="1">
                <a:solidFill>
                  <a:schemeClr val="tx1"/>
                </a:solidFill>
                <a:latin typeface="Times New Roman" pitchFamily="18" charset="0"/>
              </a:rPr>
              <a:t>Trái Đất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239000" y="4462465"/>
            <a:ext cx="13716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latin typeface="Times New Roman" pitchFamily="18" charset="0"/>
              </a:rPr>
              <a:t>Không có đêm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867400" y="4462465"/>
            <a:ext cx="13716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latin typeface="Times New Roman" pitchFamily="18" charset="0"/>
              </a:rPr>
              <a:t>Không có ngày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495800" y="4462465"/>
            <a:ext cx="13716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latin typeface="Times New Roman" pitchFamily="18" charset="0"/>
              </a:rPr>
              <a:t>ngày&gt;đêm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124200" y="4462465"/>
            <a:ext cx="13716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latin typeface="Times New Roman" pitchFamily="18" charset="0"/>
              </a:rPr>
              <a:t>ngày&lt;đêm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752600" y="4462465"/>
            <a:ext cx="13716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latin typeface="Times New Roman" pitchFamily="18" charset="0"/>
              </a:rPr>
              <a:t>ngày=đêm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81000" y="4462465"/>
            <a:ext cx="13716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</a:rPr>
              <a:t>22/12</a:t>
            </a:r>
            <a:endParaRPr lang="en-US" sz="20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7239000" y="3762375"/>
            <a:ext cx="13716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err="1">
                <a:latin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</a:rPr>
              <a:t>=</a:t>
            </a:r>
            <a:r>
              <a:rPr lang="en-US" sz="2000" dirty="0" err="1">
                <a:latin typeface="Times New Roman" pitchFamily="18" charset="0"/>
              </a:rPr>
              <a:t>đêm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867400" y="3762375"/>
            <a:ext cx="13716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err="1">
                <a:latin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</a:rPr>
              <a:t>=</a:t>
            </a:r>
            <a:r>
              <a:rPr lang="en-US" sz="2000" dirty="0" err="1">
                <a:latin typeface="Times New Roman" pitchFamily="18" charset="0"/>
              </a:rPr>
              <a:t>đêm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4495800" y="3762375"/>
            <a:ext cx="13716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err="1">
                <a:latin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</a:rPr>
              <a:t>=</a:t>
            </a:r>
            <a:r>
              <a:rPr lang="en-US" sz="2000" dirty="0" err="1">
                <a:latin typeface="Times New Roman" pitchFamily="18" charset="0"/>
              </a:rPr>
              <a:t>đêm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124200" y="3762375"/>
            <a:ext cx="13716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err="1">
                <a:latin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</a:rPr>
              <a:t>=</a:t>
            </a:r>
            <a:r>
              <a:rPr lang="en-US" sz="2000" dirty="0" err="1">
                <a:latin typeface="Times New Roman" pitchFamily="18" charset="0"/>
              </a:rPr>
              <a:t>đêm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752600" y="3762375"/>
            <a:ext cx="13716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latin typeface="Times New Roman" pitchFamily="18" charset="0"/>
              </a:rPr>
              <a:t>ngày=đêm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81000" y="3762375"/>
            <a:ext cx="13716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</a:rPr>
              <a:t>23/9</a:t>
            </a:r>
            <a:endParaRPr lang="en-US" sz="20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7239000" y="3062290"/>
            <a:ext cx="13716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err="1" smtClean="0">
                <a:latin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ngày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5867400" y="3062290"/>
            <a:ext cx="13716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err="1" smtClean="0">
                <a:latin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đêm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4495800" y="3062290"/>
            <a:ext cx="13716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latin typeface="Times New Roman" pitchFamily="18" charset="0"/>
              </a:rPr>
              <a:t>ngày&lt;đêm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124200" y="3062290"/>
            <a:ext cx="13716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err="1">
                <a:latin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</a:rPr>
              <a:t>&gt;</a:t>
            </a:r>
            <a:r>
              <a:rPr lang="en-US" sz="2000" dirty="0" err="1">
                <a:latin typeface="Times New Roman" pitchFamily="18" charset="0"/>
              </a:rPr>
              <a:t>đêm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752600" y="3062290"/>
            <a:ext cx="13716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err="1">
                <a:latin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</a:rPr>
              <a:t>=</a:t>
            </a:r>
            <a:r>
              <a:rPr lang="en-US" sz="2000" dirty="0" err="1">
                <a:latin typeface="Times New Roman" pitchFamily="18" charset="0"/>
              </a:rPr>
              <a:t>đêm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7239000" y="2362200"/>
            <a:ext cx="13716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latin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</a:rPr>
              <a:t>=</a:t>
            </a:r>
            <a:r>
              <a:rPr lang="en-US" sz="2000" dirty="0" err="1">
                <a:latin typeface="Times New Roman" pitchFamily="18" charset="0"/>
              </a:rPr>
              <a:t>đêm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867400" y="2362200"/>
            <a:ext cx="13716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err="1">
                <a:latin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</a:rPr>
              <a:t>=</a:t>
            </a:r>
            <a:r>
              <a:rPr lang="en-US" sz="2000" dirty="0" err="1">
                <a:latin typeface="Times New Roman" pitchFamily="18" charset="0"/>
              </a:rPr>
              <a:t>đêm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95800" y="2362200"/>
            <a:ext cx="13716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err="1">
                <a:latin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</a:rPr>
              <a:t>=</a:t>
            </a:r>
            <a:r>
              <a:rPr lang="en-US" sz="2000" dirty="0" err="1">
                <a:latin typeface="Times New Roman" pitchFamily="18" charset="0"/>
              </a:rPr>
              <a:t>đêm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3124200" y="2362200"/>
            <a:ext cx="13716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err="1">
                <a:latin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</a:rPr>
              <a:t>=</a:t>
            </a:r>
            <a:r>
              <a:rPr lang="en-US" sz="2000" dirty="0" err="1">
                <a:latin typeface="Times New Roman" pitchFamily="18" charset="0"/>
              </a:rPr>
              <a:t>đêm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1752600" y="2362200"/>
            <a:ext cx="13716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err="1">
                <a:latin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</a:rPr>
              <a:t>=</a:t>
            </a:r>
            <a:r>
              <a:rPr lang="en-US" sz="2000" dirty="0" err="1">
                <a:latin typeface="Times New Roman" pitchFamily="18" charset="0"/>
              </a:rPr>
              <a:t>đêm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381000" y="2362200"/>
            <a:ext cx="13716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</a:rPr>
              <a:t>21/3</a:t>
            </a:r>
            <a:endParaRPr lang="en-US" sz="20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7239000" y="1524000"/>
            <a:ext cx="137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>
                <a:latin typeface="Times New Roman" pitchFamily="18" charset="0"/>
              </a:rPr>
              <a:t>Cực Nam</a:t>
            </a: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5867400" y="1524000"/>
            <a:ext cx="137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>
                <a:latin typeface="Times New Roman" pitchFamily="18" charset="0"/>
              </a:rPr>
              <a:t>Cực Bắc</a:t>
            </a: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4495800" y="1524000"/>
            <a:ext cx="137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>
                <a:latin typeface="Times New Roman" pitchFamily="18" charset="0"/>
              </a:rPr>
              <a:t>CT Nam</a:t>
            </a: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3124200" y="1524000"/>
            <a:ext cx="137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>
                <a:latin typeface="Times New Roman" pitchFamily="18" charset="0"/>
              </a:rPr>
              <a:t>CT Bắc</a:t>
            </a: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1752600" y="1524000"/>
            <a:ext cx="137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>
                <a:latin typeface="Times New Roman" pitchFamily="18" charset="0"/>
              </a:rPr>
              <a:t>Xích đạo</a:t>
            </a: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381000" y="1524000"/>
            <a:ext cx="137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000">
              <a:solidFill>
                <a:srgbClr val="006600"/>
              </a:solidFill>
            </a:endParaRPr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381000" y="15240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381000" y="23622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381000" y="306228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>
            <a:off x="381000" y="3762375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381000" y="4462463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>
            <a:off x="381000" y="516255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381000" y="1524000"/>
            <a:ext cx="0" cy="36385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>
            <a:off x="1752600" y="1524000"/>
            <a:ext cx="0" cy="3638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3124200" y="1524000"/>
            <a:ext cx="0" cy="3638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4495800" y="1524000"/>
            <a:ext cx="0" cy="3638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5867400" y="1524000"/>
            <a:ext cx="0" cy="3638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>
            <a:off x="7239000" y="1524000"/>
            <a:ext cx="0" cy="3638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>
            <a:off x="8610600" y="1524000"/>
            <a:ext cx="0" cy="36385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381000" y="5500688"/>
            <a:ext cx="845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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Từ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bảng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trên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em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rút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ra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nhận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xét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gì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sym typeface="Wingdings 2" pitchFamily="18" charset="2"/>
              </a:rPr>
              <a:t>?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381000" y="3124202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     22/6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122238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III. Ngày đêm dài ngắn theo </a:t>
            </a:r>
            <a:r>
              <a:rPr lang="en-US" sz="2800" b="1" smtClean="0">
                <a:solidFill>
                  <a:srgbClr val="FF0066"/>
                </a:solidFill>
                <a:latin typeface="Times New Roman" pitchFamily="18" charset="0"/>
              </a:rPr>
              <a:t>mùa, vĩ độ</a:t>
            </a:r>
            <a:endParaRPr lang="en-US" sz="28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0500" y="1295400"/>
            <a:ext cx="8763000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dirty="0">
                <a:latin typeface="Times New Roman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+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Theo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mùa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: 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sym typeface="Wingdings 3" pitchFamily="18" charset="2"/>
            </a:endParaRPr>
          </a:p>
          <a:p>
            <a:pPr algn="just"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BBC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mùa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đông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thu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đêm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 &gt;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ngày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. (22/12)</a:t>
            </a:r>
          </a:p>
          <a:p>
            <a:pPr algn="just"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      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mùa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hạ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mùa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xuân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ngày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&gt;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đêm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. (22/6)</a:t>
            </a:r>
          </a:p>
          <a:p>
            <a:pPr algn="just"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NBC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ngược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lại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sym typeface="Wingdings 3" pitchFamily="18" charset="2"/>
            </a:endParaRPr>
          </a:p>
          <a:p>
            <a:pPr algn="just">
              <a:buFontTx/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	+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Vĩ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độ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:  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sym typeface="Wingdings 3" pitchFamily="18" charset="2"/>
            </a:endParaRPr>
          </a:p>
          <a:p>
            <a:pPr algn="just"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ở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xích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đạo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ngày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đêm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   </a:t>
            </a:r>
          </a:p>
          <a:p>
            <a:pPr algn="just">
              <a:buFontTx/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Càng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 2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cực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chênh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lệch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ngày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đêm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càng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lớn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.</a:t>
            </a:r>
          </a:p>
          <a:p>
            <a:pPr algn="just">
              <a:buFontTx/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Vòng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cực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ngày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đêm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) = 24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giờ</a:t>
            </a:r>
            <a:endParaRPr lang="en-US" dirty="0">
              <a:solidFill>
                <a:schemeClr val="tx1"/>
              </a:solidFill>
              <a:latin typeface="Times New Roman" pitchFamily="18" charset="0"/>
              <a:sym typeface="Wingdings 3" pitchFamily="18" charset="2"/>
            </a:endParaRPr>
          </a:p>
          <a:p>
            <a:pPr algn="just"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Ở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2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cực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6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tháng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ngày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, 6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tháng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đêm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sym typeface="Wingdings 3" pitchFamily="18" charset="2"/>
              </a:rPr>
              <a:t>.</a:t>
            </a:r>
          </a:p>
        </p:txBody>
      </p:sp>
      <p:sp>
        <p:nvSpPr>
          <p:cNvPr id="2" name="Right Brace 1"/>
          <p:cNvSpPr/>
          <p:nvPr/>
        </p:nvSpPr>
        <p:spPr>
          <a:xfrm>
            <a:off x="6629400" y="5029200"/>
            <a:ext cx="76200" cy="838200"/>
          </a:xfrm>
          <a:prstGeom prst="rightBrace">
            <a:avLst/>
          </a:prstGeom>
          <a:solidFill>
            <a:schemeClr val="accent2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0" y="50292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7972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982134" y="0"/>
            <a:ext cx="717973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u="sng">
                <a:solidFill>
                  <a:srgbClr val="4F271C"/>
                </a:solidFill>
              </a:rPr>
              <a:t>Cñng cè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37067" y="169999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/>
              <a:t>  2. </a:t>
            </a:r>
            <a:r>
              <a:rPr lang="en-US" dirty="0" err="1"/>
              <a:t>Mïa</a:t>
            </a:r>
            <a:r>
              <a:rPr lang="en-US" dirty="0"/>
              <a:t> </a:t>
            </a:r>
            <a:r>
              <a:rPr lang="en-US" dirty="0" err="1"/>
              <a:t>trªn</a:t>
            </a:r>
            <a:r>
              <a:rPr lang="en-US" dirty="0"/>
              <a:t> </a:t>
            </a:r>
            <a:r>
              <a:rPr lang="en-US" dirty="0" err="1"/>
              <a:t>Tr¸i</a:t>
            </a:r>
            <a:r>
              <a:rPr lang="en-US" dirty="0"/>
              <a:t> §</a:t>
            </a:r>
            <a:r>
              <a:rPr lang="en-US" dirty="0" err="1"/>
              <a:t>Êt</a:t>
            </a:r>
            <a:r>
              <a:rPr lang="en-US" dirty="0"/>
              <a:t> </a:t>
            </a:r>
            <a:r>
              <a:rPr lang="en-US" dirty="0" err="1"/>
              <a:t>tr¸i</a:t>
            </a:r>
            <a:r>
              <a:rPr lang="en-US" dirty="0"/>
              <a:t> </a:t>
            </a:r>
            <a:r>
              <a:rPr lang="en-US" dirty="0" err="1" smtClean="0"/>
              <a:t>ng­ược</a:t>
            </a:r>
            <a:r>
              <a:rPr lang="en-US" dirty="0" smtClean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vÒ</a:t>
            </a:r>
            <a:r>
              <a:rPr lang="en-US" dirty="0"/>
              <a:t>...... ............., </a:t>
            </a:r>
            <a:r>
              <a:rPr lang="en-US" dirty="0" err="1"/>
              <a:t>nÕu</a:t>
            </a:r>
            <a:r>
              <a:rPr lang="en-US" dirty="0"/>
              <a:t> BBC lµ </a:t>
            </a:r>
            <a:r>
              <a:rPr lang="en-US" dirty="0" err="1"/>
              <a:t>mïa</a:t>
            </a:r>
            <a:r>
              <a:rPr lang="en-US" dirty="0"/>
              <a:t>........, </a:t>
            </a:r>
            <a:r>
              <a:rPr lang="en-US" dirty="0" err="1"/>
              <a:t>th</a:t>
            </a:r>
            <a:r>
              <a:rPr lang="en-US" dirty="0"/>
              <a:t>× NBC lµ </a:t>
            </a:r>
            <a:r>
              <a:rPr lang="en-US" dirty="0" err="1"/>
              <a:t>mïa</a:t>
            </a:r>
            <a:r>
              <a:rPr lang="en-US" dirty="0"/>
              <a:t>...........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488329" y="1627161"/>
            <a:ext cx="23706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thêi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0521" y="4073941"/>
            <a:ext cx="8295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/>
              <a:t>4. VÜ </a:t>
            </a:r>
            <a:r>
              <a:rPr lang="en-US" dirty="0" err="1"/>
              <a:t>tuyÕn</a:t>
            </a:r>
            <a:r>
              <a:rPr lang="en-US" dirty="0"/>
              <a:t> </a:t>
            </a:r>
            <a:r>
              <a:rPr lang="en-US" dirty="0" err="1"/>
              <a:t>nµo</a:t>
            </a:r>
            <a:r>
              <a:rPr lang="en-US" dirty="0"/>
              <a:t> </a:t>
            </a:r>
            <a:r>
              <a:rPr lang="en-US" dirty="0" err="1"/>
              <a:t>lu«n</a:t>
            </a:r>
            <a:r>
              <a:rPr lang="en-US" dirty="0"/>
              <a:t> </a:t>
            </a:r>
            <a:r>
              <a:rPr lang="en-US" dirty="0" err="1"/>
              <a:t>cã</a:t>
            </a:r>
            <a:r>
              <a:rPr lang="en-US" dirty="0"/>
              <a:t> ®é </a:t>
            </a:r>
            <a:r>
              <a:rPr lang="en-US" dirty="0" err="1"/>
              <a:t>dµi</a:t>
            </a:r>
            <a:r>
              <a:rPr lang="en-US" dirty="0"/>
              <a:t> ban </a:t>
            </a:r>
            <a:r>
              <a:rPr lang="en-US" dirty="0" err="1"/>
              <a:t>ngµy</a:t>
            </a:r>
            <a:r>
              <a:rPr lang="en-US" dirty="0"/>
              <a:t> </a:t>
            </a:r>
            <a:r>
              <a:rPr lang="en-US" dirty="0" err="1"/>
              <a:t>b»ng</a:t>
            </a:r>
            <a:r>
              <a:rPr lang="en-US" dirty="0"/>
              <a:t> ®é </a:t>
            </a:r>
            <a:r>
              <a:rPr lang="en-US" dirty="0" err="1"/>
              <a:t>dµi</a:t>
            </a:r>
            <a:r>
              <a:rPr lang="en-US" dirty="0"/>
              <a:t> ban ®ªm </a:t>
            </a:r>
            <a:r>
              <a:rPr lang="en-US" dirty="0" smtClean="0"/>
              <a:t>lµ ..</a:t>
            </a:r>
            <a:endParaRPr lang="en-US" dirty="0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7913704" y="3983716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XÝch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®¹o (0</a:t>
            </a:r>
            <a:r>
              <a:rPr 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3792" y="4805863"/>
            <a:ext cx="84666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/>
              <a:t>5. </a:t>
            </a:r>
            <a:r>
              <a:rPr lang="en-US" dirty="0" err="1"/>
              <a:t>Cµng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....................</a:t>
            </a:r>
            <a:r>
              <a:rPr lang="en-US" dirty="0" err="1"/>
              <a:t>chªnh</a:t>
            </a:r>
            <a:r>
              <a:rPr lang="en-US" dirty="0"/>
              <a:t> </a:t>
            </a:r>
            <a:r>
              <a:rPr lang="en-US" dirty="0" err="1"/>
              <a:t>lÖch</a:t>
            </a:r>
            <a:r>
              <a:rPr lang="en-US" dirty="0"/>
              <a:t> ®é </a:t>
            </a:r>
            <a:r>
              <a:rPr lang="en-US" dirty="0" err="1"/>
              <a:t>dµi</a:t>
            </a:r>
            <a:r>
              <a:rPr lang="en-US" dirty="0"/>
              <a:t>........................</a:t>
            </a:r>
            <a:r>
              <a:rPr lang="en-US" dirty="0" err="1"/>
              <a:t>cµng</a:t>
            </a:r>
            <a:r>
              <a:rPr lang="en-US" dirty="0"/>
              <a:t> </a:t>
            </a:r>
            <a:r>
              <a:rPr lang="en-US" dirty="0" err="1"/>
              <a:t>lín</a:t>
            </a:r>
            <a:r>
              <a:rPr lang="en-US" dirty="0"/>
              <a:t>.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459538" y="4744825"/>
            <a:ext cx="13546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XÝch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®¹o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313737" y="4779325"/>
            <a:ext cx="16594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ngµy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®ªm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3792" y="5299503"/>
            <a:ext cx="87714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/>
              <a:t>6. T¹i.........</a:t>
            </a:r>
            <a:r>
              <a:rPr lang="en-US" dirty="0" err="1"/>
              <a:t>cña</a:t>
            </a:r>
            <a:r>
              <a:rPr lang="en-US" dirty="0"/>
              <a:t> </a:t>
            </a:r>
            <a:r>
              <a:rPr lang="en-US" dirty="0" err="1"/>
              <a:t>Tr¸i</a:t>
            </a:r>
            <a:r>
              <a:rPr lang="en-US" dirty="0"/>
              <a:t> §</a:t>
            </a:r>
            <a:r>
              <a:rPr lang="en-US" dirty="0" err="1"/>
              <a:t>Êt</a:t>
            </a:r>
            <a:r>
              <a:rPr lang="en-US" dirty="0"/>
              <a:t> </a:t>
            </a:r>
            <a:r>
              <a:rPr lang="en-US" dirty="0" err="1"/>
              <a:t>cã</a:t>
            </a:r>
            <a:r>
              <a:rPr lang="en-US" dirty="0"/>
              <a:t> ®é </a:t>
            </a:r>
            <a:r>
              <a:rPr lang="en-US" dirty="0" err="1"/>
              <a:t>dµi</a:t>
            </a:r>
            <a:r>
              <a:rPr lang="en-US" dirty="0"/>
              <a:t>............</a:t>
            </a:r>
            <a:r>
              <a:rPr lang="en-US" dirty="0" err="1"/>
              <a:t>hoÆc</a:t>
            </a:r>
            <a:r>
              <a:rPr lang="en-US" dirty="0"/>
              <a:t>..........</a:t>
            </a:r>
            <a:r>
              <a:rPr lang="en-US" dirty="0" err="1"/>
              <a:t>kÐo</a:t>
            </a:r>
            <a:r>
              <a:rPr lang="en-US" dirty="0"/>
              <a:t> </a:t>
            </a:r>
            <a:r>
              <a:rPr lang="en-US" dirty="0" err="1"/>
              <a:t>dµi</a:t>
            </a:r>
            <a:r>
              <a:rPr lang="en-US" dirty="0"/>
              <a:t> </a:t>
            </a:r>
            <a:r>
              <a:rPr lang="en-US" dirty="0" err="1"/>
              <a:t>tíi</a:t>
            </a:r>
            <a:r>
              <a:rPr lang="en-US" dirty="0"/>
              <a:t> .....</a:t>
            </a:r>
            <a:r>
              <a:rPr lang="en-US" dirty="0" err="1"/>
              <a:t>th¸ng</a:t>
            </a:r>
            <a:r>
              <a:rPr lang="en-US" dirty="0"/>
              <a:t>.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809406" y="5299501"/>
            <a:ext cx="8805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cùc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4307751" y="5340778"/>
            <a:ext cx="9482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ngµy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5779531" y="5299503"/>
            <a:ext cx="748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®ªm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144482" y="5640699"/>
            <a:ext cx="274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372533" y="2854740"/>
            <a:ext cx="8263467" cy="115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dirty="0"/>
              <a:t>3. </a:t>
            </a:r>
            <a:r>
              <a:rPr lang="en-US" dirty="0" err="1"/>
              <a:t>Nèi</a:t>
            </a:r>
            <a:r>
              <a:rPr lang="en-US" dirty="0"/>
              <a:t> </a:t>
            </a:r>
            <a:r>
              <a:rPr lang="en-US" dirty="0" err="1"/>
              <a:t>cÆp</a:t>
            </a:r>
            <a:r>
              <a:rPr lang="en-US" dirty="0"/>
              <a:t> ®«i </a:t>
            </a:r>
            <a:r>
              <a:rPr lang="en-US" dirty="0" err="1"/>
              <a:t>sau</a:t>
            </a:r>
            <a:r>
              <a:rPr lang="en-US" dirty="0"/>
              <a:t> ®©y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®</a:t>
            </a:r>
            <a:r>
              <a:rPr lang="en-US" dirty="0" err="1"/>
              <a:t>óng</a:t>
            </a:r>
            <a:r>
              <a:rPr lang="en-US" dirty="0"/>
              <a:t>:        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dirty="0"/>
              <a:t>          </a:t>
            </a:r>
            <a:r>
              <a:rPr lang="en-US" b="1" dirty="0"/>
              <a:t>- </a:t>
            </a:r>
            <a:r>
              <a:rPr lang="en-US" b="1" dirty="0" err="1"/>
              <a:t>Ngµy</a:t>
            </a:r>
            <a:r>
              <a:rPr lang="en-US" b="1" dirty="0"/>
              <a:t> </a:t>
            </a:r>
            <a:r>
              <a:rPr lang="en-US" b="1" dirty="0" err="1"/>
              <a:t>dµi</a:t>
            </a:r>
            <a:r>
              <a:rPr lang="en-US" b="1" dirty="0"/>
              <a:t> </a:t>
            </a:r>
            <a:r>
              <a:rPr lang="en-US" b="1" dirty="0" err="1"/>
              <a:t>nhÊt</a:t>
            </a:r>
            <a:r>
              <a:rPr lang="en-US" b="1" dirty="0"/>
              <a:t> ë B¾c </a:t>
            </a:r>
            <a:r>
              <a:rPr lang="en-US" b="1" dirty="0" err="1"/>
              <a:t>B¸n</a:t>
            </a:r>
            <a:r>
              <a:rPr lang="en-US" b="1" dirty="0"/>
              <a:t> </a:t>
            </a:r>
            <a:r>
              <a:rPr lang="en-US" b="1" dirty="0" err="1"/>
              <a:t>CÇu</a:t>
            </a:r>
            <a:r>
              <a:rPr lang="en-US" b="1" dirty="0"/>
              <a:t>                                 22/12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/>
              <a:t>          - </a:t>
            </a:r>
            <a:r>
              <a:rPr lang="en-US" b="1" dirty="0" err="1"/>
              <a:t>Ngµy</a:t>
            </a:r>
            <a:r>
              <a:rPr lang="en-US" b="1" dirty="0"/>
              <a:t> ng¾n </a:t>
            </a:r>
            <a:r>
              <a:rPr lang="en-US" b="1" dirty="0" err="1"/>
              <a:t>nhÊt</a:t>
            </a:r>
            <a:r>
              <a:rPr lang="en-US" b="1" dirty="0"/>
              <a:t> ë Nam </a:t>
            </a:r>
            <a:r>
              <a:rPr lang="en-US" b="1" dirty="0" err="1"/>
              <a:t>B¸n</a:t>
            </a:r>
            <a:r>
              <a:rPr lang="en-US" b="1" dirty="0"/>
              <a:t> </a:t>
            </a:r>
            <a:r>
              <a:rPr lang="en-US" b="1" dirty="0" err="1"/>
              <a:t>CÇu</a:t>
            </a:r>
            <a:r>
              <a:rPr lang="en-US" b="1" dirty="0"/>
              <a:t>                             22/6</a:t>
            </a:r>
          </a:p>
        </p:txBody>
      </p:sp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-81844" y="621347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4971799" y="3347718"/>
            <a:ext cx="2167467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5242227" y="3769138"/>
            <a:ext cx="1897040" cy="18817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914400" y="2062041"/>
            <a:ext cx="6773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3623733" y="2062041"/>
            <a:ext cx="11514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®«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03236" y="694277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1. Việt Nam nằm trong vùng.......................... Nên có ........... Lần Mặt Trời lên thiên đỉnh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3618" y="614113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chí tuyến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5200" y="61411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4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4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  <p:bldP spid="15373" grpId="0"/>
      <p:bldP spid="15374" grpId="0"/>
      <p:bldP spid="15375" grpId="0"/>
      <p:bldP spid="15377" grpId="0"/>
      <p:bldP spid="15378" grpId="0"/>
      <p:bldP spid="15379" grpId="0"/>
      <p:bldP spid="15380" grpId="0"/>
      <p:bldP spid="15381" grpId="0"/>
      <p:bldP spid="15382" grpId="0"/>
      <p:bldP spid="15383" grpId="0"/>
      <p:bldP spid="15384" grpId="0"/>
      <p:bldP spid="15385" grpId="0"/>
      <p:bldP spid="15387" grpId="0" animBg="1"/>
      <p:bldP spid="15388" grpId="0" animBg="1"/>
      <p:bldP spid="15389" grpId="0"/>
      <p:bldP spid="15390" grpId="0"/>
      <p:bldP spid="27" grpId="0"/>
      <p:bldP spid="3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219200" y="3048002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FF"/>
                </a:solidFill>
                <a:latin typeface=".VnArial" pitchFamily="34" charset="0"/>
              </a:rPr>
              <a:t>Mïa xu©n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400800" y="1260127"/>
            <a:ext cx="1676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1/7/2020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18586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315" y="3676650"/>
            <a:ext cx="606468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752600" y="239964"/>
            <a:ext cx="3433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NBC –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37930" y="5877809"/>
            <a:ext cx="1676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BBC-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2215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 descr="SUN_MED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90802"/>
            <a:ext cx="1295400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1" name="Picture 7" descr="MAL02014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3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  <a:noFill/>
          <a:ln/>
        </p:spPr>
        <p:txBody>
          <a:bodyPr/>
          <a:lstStyle/>
          <a:p>
            <a:pPr algn="just"/>
            <a:r>
              <a:rPr lang="en-US" sz="3200">
                <a:latin typeface="VNI-Times" pitchFamily="2" charset="0"/>
              </a:rPr>
              <a:t>I. Chuyeån ñoäng bieåu kieán haøng naêm cuûa   MT</a:t>
            </a:r>
          </a:p>
        </p:txBody>
      </p:sp>
      <p:pic>
        <p:nvPicPr>
          <p:cNvPr id="88080" name="Picture 16" descr="Venus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4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2.31214E-6 L -0.1691 -0.13064 C -0.22934 -0.16463 -0.32188 -0.19307 -0.35643 -0.20671 C -0.39098 -0.22035 -0.34809 -0.20763 -0.37709 -0.21295 C -0.38351 -0.22729 -0.52639 -0.23098 -0.53091 -0.23838 L -0.69462 -0.24255 L -0.78177 -0.24902 L -0.88177 -0.24255 L -0.93577 -0.21711 L -1.00556 -0.16231 " pathEditMode="relative" rAng="0" ptsTypes="FfafFAAAAF">
                                      <p:cBhvr>
                                        <p:cTn id="11" dur="24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8" y="-12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algn="just"/>
            <a:r>
              <a:rPr lang="en-US" sz="3200">
                <a:latin typeface="VNI-Times" pitchFamily="2" charset="0"/>
              </a:rPr>
              <a:t>Trong thöïc teá thì MT ñöùng yeân vaø TÑ chuyeån ñoäng xung quanh MT</a:t>
            </a:r>
          </a:p>
        </p:txBody>
      </p:sp>
      <p:sp>
        <p:nvSpPr>
          <p:cNvPr id="94212" name="Oval 4"/>
          <p:cNvSpPr>
            <a:spLocks noChangeArrowheads="1"/>
          </p:cNvSpPr>
          <p:nvPr/>
        </p:nvSpPr>
        <p:spPr bwMode="auto">
          <a:xfrm>
            <a:off x="381000" y="2438400"/>
            <a:ext cx="8153400" cy="3581400"/>
          </a:xfrm>
          <a:prstGeom prst="ellipse">
            <a:avLst/>
          </a:prstGeom>
          <a:noFill/>
          <a:ln w="0">
            <a:solidFill>
              <a:srgbClr val="66FFCC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4213" name="Picture 5" descr="SUN_MED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4" name="Picture 6" descr="TraiD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3838575"/>
            <a:ext cx="6096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8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1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872 -0.24213 C -0.19323 -0.24213 0.00729 -0.12639 0.00729 0.0169 C 0.00729 0.16065 -0.19323 0.27778 -0.43872 0.27778 C -0.6849 0.27778 -0.88438 0.16065 -0.88438 0.0169 C -0.88438 -0.12639 -0.6849 -0.24213 -0.43872 -0.24213 Z " pathEditMode="relative" rAng="0" ptsTypes="fffff">
                                      <p:cBhvr>
                                        <p:cTn id="12" dur="15000" spd="-100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40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334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63" name="Picture 31" descr="TREEC0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2057400"/>
            <a:ext cx="2971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9" name="Rectangle 7" descr="Granite"/>
          <p:cNvSpPr>
            <a:spLocks noChangeArrowheads="1"/>
          </p:cNvSpPr>
          <p:nvPr/>
        </p:nvSpPr>
        <p:spPr bwMode="auto">
          <a:xfrm>
            <a:off x="-685800" y="5329238"/>
            <a:ext cx="10440988" cy="15287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3300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5238" name="Picture 6" descr="CAR0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38727"/>
            <a:ext cx="27432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50" name="Picture 18" descr="GRNMS0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76913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51" name="Picture 19" descr="GRNMS0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91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83 -0.00555 L -1.80417 -0.00555 " pathEditMode="relative" rAng="0" ptsTypes="AA">
                                      <p:cBhvr>
                                        <p:cTn id="13" dur="8000" fill="hold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NI-Times" pitchFamily="2" charset="0"/>
              </a:rPr>
              <a:t>Khaùi nieäm: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90800"/>
            <a:ext cx="7693025" cy="12192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dirty="0">
                <a:latin typeface="VNI-Times" pitchFamily="2" charset="0"/>
              </a:rPr>
              <a:t>    </a:t>
            </a:r>
            <a:r>
              <a:rPr lang="en-US" dirty="0" smtClean="0">
                <a:latin typeface="VNI-Times" pitchFamily="2" charset="0"/>
              </a:rPr>
              <a:t>- </a:t>
            </a:r>
            <a:r>
              <a:rPr lang="en-US" sz="3200" dirty="0" err="1" smtClean="0">
                <a:latin typeface="VNI-Times" pitchFamily="2" charset="0"/>
              </a:rPr>
              <a:t>Laø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chuyeån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ñoäng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khoâng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coù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thöïc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cuûa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maët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trôøi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maø</a:t>
            </a:r>
            <a:r>
              <a:rPr lang="en-US" sz="3200" dirty="0">
                <a:latin typeface="VNI-Times" pitchFamily="2" charset="0"/>
              </a:rPr>
              <a:t> con </a:t>
            </a:r>
            <a:r>
              <a:rPr lang="en-US" sz="3200" dirty="0" err="1">
                <a:latin typeface="VNI-Times" pitchFamily="2" charset="0"/>
              </a:rPr>
              <a:t>ngöôøi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nhìn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thaáy</a:t>
            </a:r>
            <a:r>
              <a:rPr lang="en-US" sz="3200" dirty="0">
                <a:latin typeface="VNI-Times" pitchFamily="2" charset="0"/>
              </a:rPr>
              <a:t>.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58599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27" name="Group 159"/>
          <p:cNvGraphicFramePr>
            <a:graphicFrameLocks noGrp="1"/>
          </p:cNvGraphicFramePr>
          <p:nvPr>
            <p:ph/>
          </p:nvPr>
        </p:nvGraphicFramePr>
        <p:xfrm>
          <a:off x="457200" y="1676400"/>
          <a:ext cx="8458200" cy="3200400"/>
        </p:xfrm>
        <a:graphic>
          <a:graphicData uri="http://schemas.openxmlformats.org/drawingml/2006/table">
            <a:tbl>
              <a:tblPr/>
              <a:tblGrid>
                <a:gridCol w="704850"/>
                <a:gridCol w="704850"/>
                <a:gridCol w="704850"/>
                <a:gridCol w="628650"/>
                <a:gridCol w="781050"/>
                <a:gridCol w="704850"/>
                <a:gridCol w="647700"/>
                <a:gridCol w="762000"/>
                <a:gridCol w="704850"/>
                <a:gridCol w="704850"/>
                <a:gridCol w="704850"/>
                <a:gridCol w="704850"/>
              </a:tblGrid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619" name="Rectangle 51"/>
          <p:cNvSpPr>
            <a:spLocks noChangeArrowheads="1"/>
          </p:cNvSpPr>
          <p:nvPr/>
        </p:nvSpPr>
        <p:spPr bwMode="auto">
          <a:xfrm>
            <a:off x="4114800" y="1066800"/>
            <a:ext cx="11430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22-6</a:t>
            </a:r>
          </a:p>
        </p:txBody>
      </p:sp>
      <p:sp>
        <p:nvSpPr>
          <p:cNvPr id="109627" name="Rectangle 59"/>
          <p:cNvSpPr>
            <a:spLocks noChangeArrowheads="1"/>
          </p:cNvSpPr>
          <p:nvPr/>
        </p:nvSpPr>
        <p:spPr bwMode="auto">
          <a:xfrm>
            <a:off x="6629400" y="2743200"/>
            <a:ext cx="11430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23-9</a:t>
            </a:r>
          </a:p>
        </p:txBody>
      </p:sp>
      <p:sp>
        <p:nvSpPr>
          <p:cNvPr id="109628" name="Rectangle 60"/>
          <p:cNvSpPr>
            <a:spLocks noChangeArrowheads="1"/>
          </p:cNvSpPr>
          <p:nvPr/>
        </p:nvSpPr>
        <p:spPr bwMode="auto">
          <a:xfrm>
            <a:off x="8229600" y="4343400"/>
            <a:ext cx="609600" cy="228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22-12</a:t>
            </a:r>
          </a:p>
        </p:txBody>
      </p:sp>
      <p:sp>
        <p:nvSpPr>
          <p:cNvPr id="109629" name="Rectangle 61"/>
          <p:cNvSpPr>
            <a:spLocks noChangeArrowheads="1"/>
          </p:cNvSpPr>
          <p:nvPr/>
        </p:nvSpPr>
        <p:spPr bwMode="auto">
          <a:xfrm>
            <a:off x="1981200" y="2819400"/>
            <a:ext cx="609600" cy="228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21-3</a:t>
            </a:r>
          </a:p>
        </p:txBody>
      </p:sp>
      <p:sp>
        <p:nvSpPr>
          <p:cNvPr id="109630" name="Rectangle 62"/>
          <p:cNvSpPr>
            <a:spLocks noChangeArrowheads="1"/>
          </p:cNvSpPr>
          <p:nvPr/>
        </p:nvSpPr>
        <p:spPr bwMode="auto">
          <a:xfrm>
            <a:off x="152400" y="4267200"/>
            <a:ext cx="609600" cy="2286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23 </a:t>
            </a:r>
            <a:r>
              <a:rPr lang="en-US" baseline="30000">
                <a:solidFill>
                  <a:srgbClr val="FFFFFF"/>
                </a:solidFill>
              </a:rPr>
              <a:t>0</a:t>
            </a:r>
            <a:r>
              <a:rPr lang="en-US">
                <a:solidFill>
                  <a:srgbClr val="FFFFFF"/>
                </a:solidFill>
              </a:rPr>
              <a:t>27’N</a:t>
            </a:r>
          </a:p>
        </p:txBody>
      </p:sp>
      <p:sp>
        <p:nvSpPr>
          <p:cNvPr id="109631" name="Rectangle 63"/>
          <p:cNvSpPr>
            <a:spLocks noChangeArrowheads="1"/>
          </p:cNvSpPr>
          <p:nvPr/>
        </p:nvSpPr>
        <p:spPr bwMode="auto">
          <a:xfrm>
            <a:off x="190500" y="1409700"/>
            <a:ext cx="609600" cy="2286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23</a:t>
            </a:r>
            <a:r>
              <a:rPr lang="en-US" baseline="30000" dirty="0">
                <a:solidFill>
                  <a:srgbClr val="FFFFFF"/>
                </a:solidFill>
              </a:rPr>
              <a:t>0 </a:t>
            </a:r>
            <a:r>
              <a:rPr lang="en-US" dirty="0">
                <a:solidFill>
                  <a:srgbClr val="FFFFFF"/>
                </a:solidFill>
              </a:rPr>
              <a:t>27’B</a:t>
            </a:r>
          </a:p>
        </p:txBody>
      </p:sp>
      <p:sp>
        <p:nvSpPr>
          <p:cNvPr id="109632" name="Rectangle 64"/>
          <p:cNvSpPr>
            <a:spLocks noChangeArrowheads="1"/>
          </p:cNvSpPr>
          <p:nvPr/>
        </p:nvSpPr>
        <p:spPr bwMode="auto">
          <a:xfrm>
            <a:off x="0" y="3200400"/>
            <a:ext cx="304800" cy="762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0</a:t>
            </a:r>
            <a:r>
              <a:rPr lang="en-US" baseline="30000">
                <a:solidFill>
                  <a:srgbClr val="FFFFFF"/>
                </a:solidFill>
              </a:rPr>
              <a:t>0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09715" name="Group 147"/>
          <p:cNvGraphicFramePr>
            <a:graphicFrameLocks noGrp="1"/>
          </p:cNvGraphicFramePr>
          <p:nvPr/>
        </p:nvGraphicFramePr>
        <p:xfrm>
          <a:off x="533400" y="4953000"/>
          <a:ext cx="8382000" cy="457200"/>
        </p:xfrm>
        <a:graphic>
          <a:graphicData uri="http://schemas.openxmlformats.org/drawingml/2006/table">
            <a:tbl>
              <a:tblPr/>
              <a:tblGrid>
                <a:gridCol w="698500"/>
                <a:gridCol w="698500"/>
                <a:gridCol w="698500"/>
                <a:gridCol w="698500"/>
                <a:gridCol w="698500"/>
                <a:gridCol w="698500"/>
                <a:gridCol w="698500"/>
                <a:gridCol w="698500"/>
                <a:gridCol w="698500"/>
                <a:gridCol w="698500"/>
                <a:gridCol w="698500"/>
                <a:gridCol w="698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VIII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XII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9719" name="Group 151"/>
          <p:cNvGraphicFramePr>
            <a:graphicFrameLocks noGrp="1"/>
          </p:cNvGraphicFramePr>
          <p:nvPr/>
        </p:nvGraphicFramePr>
        <p:xfrm>
          <a:off x="457200" y="5257800"/>
          <a:ext cx="8610600" cy="533400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Ñöôøng bieåu dieãn chuyeån ñoäng bieåu kieán cuûa Maët Trôøi trong naêm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722" name="Freeform 154"/>
          <p:cNvSpPr>
            <a:spLocks/>
          </p:cNvSpPr>
          <p:nvPr/>
        </p:nvSpPr>
        <p:spPr bwMode="auto">
          <a:xfrm>
            <a:off x="457200" y="1676400"/>
            <a:ext cx="8458200" cy="3340100"/>
          </a:xfrm>
          <a:custGeom>
            <a:avLst/>
            <a:gdLst>
              <a:gd name="T0" fmla="*/ 0 w 5328"/>
              <a:gd name="T1" fmla="*/ 1920 h 2104"/>
              <a:gd name="T2" fmla="*/ 1152 w 5328"/>
              <a:gd name="T3" fmla="*/ 1008 h 2104"/>
              <a:gd name="T4" fmla="*/ 2544 w 5328"/>
              <a:gd name="T5" fmla="*/ 0 h 2104"/>
              <a:gd name="T6" fmla="*/ 3840 w 5328"/>
              <a:gd name="T7" fmla="*/ 1008 h 2104"/>
              <a:gd name="T8" fmla="*/ 4992 w 5328"/>
              <a:gd name="T9" fmla="*/ 1968 h 2104"/>
              <a:gd name="T10" fmla="*/ 5328 w 5328"/>
              <a:gd name="T11" fmla="*/ 1824 h 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8" h="2104">
                <a:moveTo>
                  <a:pt x="0" y="1920"/>
                </a:moveTo>
                <a:cubicBezTo>
                  <a:pt x="364" y="1624"/>
                  <a:pt x="728" y="1328"/>
                  <a:pt x="1152" y="1008"/>
                </a:cubicBezTo>
                <a:cubicBezTo>
                  <a:pt x="1576" y="688"/>
                  <a:pt x="2096" y="0"/>
                  <a:pt x="2544" y="0"/>
                </a:cubicBezTo>
                <a:cubicBezTo>
                  <a:pt x="2992" y="0"/>
                  <a:pt x="3432" y="680"/>
                  <a:pt x="3840" y="1008"/>
                </a:cubicBezTo>
                <a:cubicBezTo>
                  <a:pt x="4248" y="1336"/>
                  <a:pt x="4744" y="1832"/>
                  <a:pt x="4992" y="1968"/>
                </a:cubicBezTo>
                <a:cubicBezTo>
                  <a:pt x="5240" y="2104"/>
                  <a:pt x="5284" y="1964"/>
                  <a:pt x="5328" y="182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9720" name="Picture 152" descr="TraiDa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2"/>
            <a:ext cx="228600" cy="2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24" name="Picture 156" descr="TraiDa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2"/>
            <a:ext cx="228600" cy="2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25" name="Picture 157" descr="TraiDa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228600" cy="2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26" name="Picture 158" descr="TraiDa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2"/>
            <a:ext cx="228600" cy="2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581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0.00625 C 0.06441 -0.06265 0.12899 -0.13156 0.20312 -0.20508 C 0.27725 -0.27861 0.36666 -0.43606 0.44444 -0.43537 C 0.52222 -0.43468 0.60052 -0.2763 0.66979 -0.20092 C 0.73906 -0.12554 0.81996 -0.01479 0.86024 0.01688 C 0.90052 0.04856 0.90573 0.01896 0.91111 -0.01063 " pathEditMode="relative" rAng="0" ptsTypes="aaaaaA">
                                      <p:cBhvr>
                                        <p:cTn id="6" dur="20000" fill="hold"/>
                                        <p:tgtEl>
                                          <p:spTgt spid="109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56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96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9629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9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9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608 -0.00786 C -0.00504 -0.00809 -0.0382 0.02266 -0.00139 -0.00994 C 0.03541 -0.04254 0.14166 -0.21063 0.21527 -0.20393 C 0.28889 -0.19722 0.37135 -0.04485 0.44062 0.03052 C 0.50989 0.1059 0.5908 0.21665 0.63107 0.24832 C 0.67135 0.28 0.67656 0.25041 0.68194 0.22081 " pathEditMode="relative" rAng="0" ptsTypes="aaaaaa">
                                      <p:cBhvr>
                                        <p:cTn id="26" dur="20000" fill="hold"/>
                                        <p:tgtEl>
                                          <p:spTgt spid="109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95" y="4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403 -0.01133 C -0.03385 -0.01156 -0.03385 -0.01341 -0.03403 -0.01341 C -0.0342 -0.01341 -0.04497 -0.01896 -0.03316 -0.01064 C -0.02135 -0.00231 -0.00035 -0.00231 0.03715 0.03676 C 0.07465 0.07584 0.13455 0.15584 0.19219 0.22335 C 0.24983 0.29087 0.34236 0.40994 0.38264 0.44162 C 0.42292 0.4733 0.42813 0.4437 0.43351 0.4141 " pathEditMode="relative" rAng="0" ptsTypes="aaaaaaa">
                                      <p:cBhvr>
                                        <p:cTn id="41" dur="20000" fill="hold"/>
                                        <p:tgtEl>
                                          <p:spTgt spid="109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23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782 -0.01225 C -0.00747 -0.01202 -0.00608 -0.01225 -0.00608 -0.01202 C -0.00608 -0.01225 -0.00816 -0.01271 -0.00782 -0.01225 C -0.00747 -0.01179 -0.03611 -0.04601 -0.00382 -0.00924 C 0.02847 0.02752 0.14635 0.17688 0.18663 0.20856 C 0.22691 0.24024 0.23211 0.21064 0.2375 0.18104 " pathEditMode="relative" rAng="0" ptsTypes="aaaaaa">
                                      <p:cBhvr>
                                        <p:cTn id="45" dur="20000" fill="hold"/>
                                        <p:tgtEl>
                                          <p:spTgt spid="109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10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29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808" y="1549421"/>
            <a:ext cx="8617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-Khu vực nội chí tuyến: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</a:rPr>
              <a:t>..........Mặt 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Trời lên thiên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</a:rPr>
              <a:t>đỉnh. </a:t>
            </a:r>
            <a:endParaRPr lang="en-US" sz="360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- Ở chí tuyến: 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</a:rPr>
              <a:t>........ 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Mặt Trời lên thiên đỉnh.</a:t>
            </a:r>
          </a:p>
          <a:p>
            <a:pPr algn="just"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-Ngoại chí tuyến: 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</a:rPr>
              <a:t>................ 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Mặt Trời lên thiên đỉnh.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474148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lần</a:t>
            </a:r>
            <a:endParaRPr lang="en-US" sz="2800" b="1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015306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 có</a:t>
            </a:r>
            <a:endParaRPr lang="en-US" sz="2800" b="1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549421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 lần</a:t>
            </a:r>
            <a:endParaRPr lang="en-US" sz="2800" b="1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2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2895600"/>
            <a:ext cx="5046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046133" y="1295405"/>
            <a:ext cx="325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</a:rPr>
              <a:t>* Nguyªn nh©n: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141120" y="3907448"/>
            <a:ext cx="3962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- </a:t>
            </a:r>
            <a:r>
              <a:rPr lang="es-ES_tradnl" sz="2800" dirty="0" err="1">
                <a:solidFill>
                  <a:prstClr val="black"/>
                </a:solidFill>
                <a:cs typeface="Times New Roman" pitchFamily="18" charset="0"/>
              </a:rPr>
              <a:t>Trong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sz="2800" dirty="0" err="1">
                <a:solidFill>
                  <a:prstClr val="black"/>
                </a:solidFill>
                <a:cs typeface="Times New Roman" pitchFamily="18" charset="0"/>
              </a:rPr>
              <a:t>khi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sz="2800" dirty="0" err="1">
                <a:solidFill>
                  <a:prstClr val="black"/>
                </a:solidFill>
                <a:cs typeface="Times New Roman" pitchFamily="18" charset="0"/>
              </a:rPr>
              <a:t>chuyÓn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 ®</a:t>
            </a:r>
            <a:r>
              <a:rPr lang="es-ES_tradnl" sz="2800" dirty="0" err="1">
                <a:solidFill>
                  <a:prstClr val="black"/>
                </a:solidFill>
                <a:cs typeface="Times New Roman" pitchFamily="18" charset="0"/>
              </a:rPr>
              <a:t>éng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sz="2800" dirty="0" err="1">
                <a:solidFill>
                  <a:prstClr val="black"/>
                </a:solidFill>
                <a:cs typeface="Times New Roman" pitchFamily="18" charset="0"/>
              </a:rPr>
              <a:t>xung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sz="2800" dirty="0" err="1">
                <a:solidFill>
                  <a:prstClr val="black"/>
                </a:solidFill>
                <a:cs typeface="Times New Roman" pitchFamily="18" charset="0"/>
              </a:rPr>
              <a:t>quanh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sz="2800" dirty="0" err="1">
                <a:solidFill>
                  <a:prstClr val="black"/>
                </a:solidFill>
                <a:cs typeface="Times New Roman" pitchFamily="18" charset="0"/>
              </a:rPr>
              <a:t>MÆt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sz="2800" dirty="0" err="1">
                <a:solidFill>
                  <a:prstClr val="black"/>
                </a:solidFill>
                <a:cs typeface="Times New Roman" pitchFamily="18" charset="0"/>
              </a:rPr>
              <a:t>Trêi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s-ES_tradnl" sz="2800" dirty="0" err="1">
                <a:solidFill>
                  <a:prstClr val="black"/>
                </a:solidFill>
                <a:cs typeface="Times New Roman" pitchFamily="18" charset="0"/>
              </a:rPr>
              <a:t>trôc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sz="2800" err="1">
                <a:solidFill>
                  <a:prstClr val="black"/>
                </a:solidFill>
                <a:cs typeface="Times New Roman" pitchFamily="18" charset="0"/>
              </a:rPr>
              <a:t>cña</a:t>
            </a:r>
            <a:r>
              <a:rPr lang="es-ES_tradnl" sz="280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sz="2800" smtClean="0">
                <a:solidFill>
                  <a:prstClr val="black"/>
                </a:solidFill>
                <a:cs typeface="Times New Roman" pitchFamily="18" charset="0"/>
              </a:rPr>
              <a:t>Tđ </a:t>
            </a:r>
            <a:r>
              <a:rPr lang="es-ES_tradnl" sz="2800" dirty="0" err="1">
                <a:solidFill>
                  <a:prstClr val="black"/>
                </a:solidFill>
                <a:cs typeface="Times New Roman" pitchFamily="18" charset="0"/>
              </a:rPr>
              <a:t>lu«n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sz="2800" dirty="0" err="1">
                <a:solidFill>
                  <a:prstClr val="black"/>
                </a:solidFill>
                <a:cs typeface="Times New Roman" pitchFamily="18" charset="0"/>
              </a:rPr>
              <a:t>nghiªng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sz="2800" dirty="0" err="1">
                <a:solidFill>
                  <a:prstClr val="black"/>
                </a:solidFill>
                <a:cs typeface="Times New Roman" pitchFamily="18" charset="0"/>
              </a:rPr>
              <a:t>víi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sz="2800" dirty="0" err="1">
                <a:solidFill>
                  <a:prstClr val="black"/>
                </a:solidFill>
                <a:cs typeface="Times New Roman" pitchFamily="18" charset="0"/>
              </a:rPr>
              <a:t>mÆt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sz="2800">
                <a:solidFill>
                  <a:prstClr val="black"/>
                </a:solidFill>
                <a:cs typeface="Times New Roman" pitchFamily="18" charset="0"/>
              </a:rPr>
              <a:t>ph¼ng </a:t>
            </a:r>
            <a:r>
              <a:rPr lang="es-ES_tradnl" sz="2800" smtClean="0">
                <a:solidFill>
                  <a:prstClr val="black"/>
                </a:solidFill>
                <a:cs typeface="Times New Roman" pitchFamily="18" charset="0"/>
              </a:rPr>
              <a:t>quỹ 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®¹o </a:t>
            </a:r>
            <a:r>
              <a:rPr lang="es-ES_tradnl" sz="2800" dirty="0" err="1">
                <a:solidFill>
                  <a:prstClr val="black"/>
                </a:solidFill>
                <a:cs typeface="Times New Roman" pitchFamily="18" charset="0"/>
              </a:rPr>
              <a:t>mét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sz="2800" dirty="0" err="1">
                <a:solidFill>
                  <a:prstClr val="black"/>
                </a:solidFill>
                <a:cs typeface="Times New Roman" pitchFamily="18" charset="0"/>
              </a:rPr>
              <a:t>gãc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 66</a:t>
            </a:r>
            <a:r>
              <a:rPr lang="es-ES_tradnl" sz="2800" baseline="30000" dirty="0">
                <a:solidFill>
                  <a:prstClr val="black"/>
                </a:solidFill>
                <a:cs typeface="Times New Roman" pitchFamily="18" charset="0"/>
              </a:rPr>
              <a:t>0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33</a:t>
            </a:r>
            <a:r>
              <a:rPr lang="es-ES_tradnl" sz="2800" baseline="30000" dirty="0">
                <a:solidFill>
                  <a:prstClr val="black"/>
                </a:solidFill>
                <a:cs typeface="Times New Roman" pitchFamily="18" charset="0"/>
              </a:rPr>
              <a:t>’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 vµ </a:t>
            </a:r>
            <a:r>
              <a:rPr lang="es-ES_tradnl" sz="2800" dirty="0" err="1">
                <a:solidFill>
                  <a:prstClr val="black"/>
                </a:solidFill>
                <a:cs typeface="Times New Roman" pitchFamily="18" charset="0"/>
              </a:rPr>
              <a:t>kh«ng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 ®</a:t>
            </a:r>
            <a:r>
              <a:rPr lang="es-ES_tradnl" sz="2800" dirty="0" err="1">
                <a:solidFill>
                  <a:prstClr val="black"/>
                </a:solidFill>
                <a:cs typeface="Times New Roman" pitchFamily="18" charset="0"/>
              </a:rPr>
              <a:t>æi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_tradnl" sz="2800" dirty="0" err="1" smtClean="0">
                <a:solidFill>
                  <a:prstClr val="black"/>
                </a:solidFill>
                <a:cs typeface="Times New Roman" pitchFamily="18" charset="0"/>
              </a:rPr>
              <a:t>ph­ương</a:t>
            </a:r>
            <a:r>
              <a:rPr lang="es-ES_tradnl" sz="2800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181600" y="2057402"/>
            <a:ext cx="3962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2800">
                <a:solidFill>
                  <a:prstClr val="black"/>
                </a:solidFill>
              </a:rPr>
              <a:t>- Do T§ chuyÓn ®éng xung quanh MÆt Trêi, ®ång thêi tù quay quanh trôc.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8" name="Trai dat _ He mat troi -Tap 06 (phan 2) - YouTub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1483169"/>
            <a:ext cx="5029200" cy="48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185" grpId="0"/>
      <p:bldP spid="7187" grpId="0"/>
      <p:bldP spid="71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6096000" cy="1143000"/>
          </a:xfrm>
        </p:spPr>
        <p:txBody>
          <a:bodyPr/>
          <a:lstStyle/>
          <a:p>
            <a:r>
              <a:rPr lang="en-US" b="0">
                <a:solidFill>
                  <a:schemeClr val="bg1"/>
                </a:solidFill>
                <a:latin typeface="Times New Roman" pitchFamily="18" charset="0"/>
              </a:rPr>
              <a:t>II. Các mùa trong năm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609600" y="2362202"/>
            <a:ext cx="8534400" cy="228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Nguyên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nhân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sinh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ra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mùa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-Do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trục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TĐ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nghiêng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gian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Trục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TĐ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đổi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phương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khi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chuyển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quanh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Mặt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Trời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304800" y="990600"/>
            <a:ext cx="861060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Mùa là khoảng thời gian trong năm có các đặc điểm riêng về thời tiết và khí hậu.</a:t>
            </a:r>
          </a:p>
        </p:txBody>
      </p:sp>
      <p:grpSp>
        <p:nvGrpSpPr>
          <p:cNvPr id="105487" name="Group 15"/>
          <p:cNvGrpSpPr>
            <a:grpSpLocks/>
          </p:cNvGrpSpPr>
          <p:nvPr/>
        </p:nvGrpSpPr>
        <p:grpSpPr bwMode="auto">
          <a:xfrm>
            <a:off x="1143000" y="4724400"/>
            <a:ext cx="1076325" cy="1371600"/>
            <a:chOff x="624" y="2880"/>
            <a:chExt cx="678" cy="864"/>
          </a:xfrm>
        </p:grpSpPr>
        <p:sp>
          <p:nvSpPr>
            <p:cNvPr id="105484" name="Line 12"/>
            <p:cNvSpPr>
              <a:spLocks noChangeShapeType="1"/>
            </p:cNvSpPr>
            <p:nvPr/>
          </p:nvSpPr>
          <p:spPr bwMode="auto">
            <a:xfrm flipV="1">
              <a:off x="672" y="2880"/>
              <a:ext cx="624" cy="8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05483" name="Picture 11" descr="Earth-12-jun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530">
              <a:off x="624" y="3024"/>
              <a:ext cx="67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485" name="Picture 13" descr="SUN_MED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102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93" name="Oval 21"/>
          <p:cNvSpPr>
            <a:spLocks noChangeArrowheads="1"/>
          </p:cNvSpPr>
          <p:nvPr/>
        </p:nvSpPr>
        <p:spPr bwMode="auto">
          <a:xfrm>
            <a:off x="2819400" y="5029200"/>
            <a:ext cx="3962400" cy="1600200"/>
          </a:xfrm>
          <a:prstGeom prst="ellipse">
            <a:avLst/>
          </a:prstGeom>
          <a:noFill/>
          <a:ln w="0">
            <a:solidFill>
              <a:srgbClr val="66FFCC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5492" name="Group 20"/>
          <p:cNvGrpSpPr>
            <a:grpSpLocks/>
          </p:cNvGrpSpPr>
          <p:nvPr/>
        </p:nvGrpSpPr>
        <p:grpSpPr bwMode="auto">
          <a:xfrm>
            <a:off x="6477000" y="5486400"/>
            <a:ext cx="533400" cy="685800"/>
            <a:chOff x="4032" y="3072"/>
            <a:chExt cx="288" cy="384"/>
          </a:xfrm>
        </p:grpSpPr>
        <p:sp>
          <p:nvSpPr>
            <p:cNvPr id="105489" name="Line 17"/>
            <p:cNvSpPr>
              <a:spLocks noChangeShapeType="1"/>
            </p:cNvSpPr>
            <p:nvPr/>
          </p:nvSpPr>
          <p:spPr bwMode="auto">
            <a:xfrm flipH="1">
              <a:off x="4032" y="3072"/>
              <a:ext cx="288" cy="38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05486" name="Picture 14" descr="TraiDat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168"/>
              <a:ext cx="192" cy="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72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500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5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24855E-7 C -3.33333E-6 0.06405 -0.09739 0.11653 -0.21666 0.11653 C -0.33628 0.11653 -0.43333 0.06405 -0.43333 9.24855E-7 C -0.43333 -0.06451 -0.33628 -0.11653 -0.21666 -0.11653 C -0.09739 -0.11653 -3.33333E-6 -0.06451 -3.33333E-6 9.24855E-7 Z " pathEditMode="relative" rAng="5400000" ptsTypes="fffff">
                                      <p:cBhvr>
                                        <p:cTn id="43" dur="50000" spd="-1000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5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5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81" grpId="0" animBg="1"/>
      <p:bldP spid="105481" grpId="1" animBg="1"/>
    </p:bld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/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VogueH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VogueH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VogueH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VogueH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597</Words>
  <Application>Microsoft Office PowerPoint</Application>
  <PresentationFormat>On-screen Show (4:3)</PresentationFormat>
  <Paragraphs>131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1_Default Design</vt:lpstr>
      <vt:lpstr>1_Generic</vt:lpstr>
      <vt:lpstr>3_Generic</vt:lpstr>
      <vt:lpstr>4_Generic</vt:lpstr>
      <vt:lpstr>Capsules</vt:lpstr>
      <vt:lpstr>6_Generic</vt:lpstr>
      <vt:lpstr>7_Generic</vt:lpstr>
      <vt:lpstr>Solstice</vt:lpstr>
      <vt:lpstr>8_Generic</vt:lpstr>
      <vt:lpstr>6_Default Design</vt:lpstr>
      <vt:lpstr>8_Default Design</vt:lpstr>
      <vt:lpstr>9_Default Design</vt:lpstr>
      <vt:lpstr>10_Default Design</vt:lpstr>
      <vt:lpstr>11_Default Design</vt:lpstr>
      <vt:lpstr>1_Solstice</vt:lpstr>
      <vt:lpstr>PowerPoint Presentation</vt:lpstr>
      <vt:lpstr>I. Chuyeån ñoäng bieåu kieán haøng naêm cuûa   MT</vt:lpstr>
      <vt:lpstr>Trong thöïc teá thì MT ñöùng yeân vaø TÑ chuyeån ñoäng xung quanh MT</vt:lpstr>
      <vt:lpstr>PowerPoint Presentation</vt:lpstr>
      <vt:lpstr>Khaùi nieäm:</vt:lpstr>
      <vt:lpstr>PowerPoint Presentation</vt:lpstr>
      <vt:lpstr>PowerPoint Presentation</vt:lpstr>
      <vt:lpstr>PowerPoint Presentation</vt:lpstr>
      <vt:lpstr>II. Các mùa trong năm</vt:lpstr>
      <vt:lpstr>PowerPoint Presentation</vt:lpstr>
      <vt:lpstr>PowerPoint Presentation</vt:lpstr>
      <vt:lpstr>PowerPoint Presentation</vt:lpstr>
      <vt:lpstr>Độ dài ngày , đêm ở các khu vực trên Trái Đất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Vostro</dc:creator>
  <cp:lastModifiedBy>admin</cp:lastModifiedBy>
  <cp:revision>36</cp:revision>
  <dcterms:created xsi:type="dcterms:W3CDTF">2014-09-02T16:43:38Z</dcterms:created>
  <dcterms:modified xsi:type="dcterms:W3CDTF">2020-09-20T15:06:01Z</dcterms:modified>
</cp:coreProperties>
</file>