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4"/>
  </p:notesMasterIdLst>
  <p:sldIdLst>
    <p:sldId id="404" r:id="rId2"/>
    <p:sldId id="445" r:id="rId3"/>
    <p:sldId id="446" r:id="rId4"/>
    <p:sldId id="447" r:id="rId5"/>
    <p:sldId id="407" r:id="rId6"/>
    <p:sldId id="362" r:id="rId7"/>
    <p:sldId id="385" r:id="rId8"/>
    <p:sldId id="408" r:id="rId9"/>
    <p:sldId id="410" r:id="rId10"/>
    <p:sldId id="427" r:id="rId11"/>
    <p:sldId id="434" r:id="rId12"/>
    <p:sldId id="432" r:id="rId13"/>
    <p:sldId id="433" r:id="rId14"/>
    <p:sldId id="435" r:id="rId15"/>
    <p:sldId id="423" r:id="rId16"/>
    <p:sldId id="436" r:id="rId17"/>
    <p:sldId id="437" r:id="rId18"/>
    <p:sldId id="428" r:id="rId19"/>
    <p:sldId id="438" r:id="rId20"/>
    <p:sldId id="439" r:id="rId21"/>
    <p:sldId id="429" r:id="rId22"/>
    <p:sldId id="440" r:id="rId23"/>
    <p:sldId id="441" r:id="rId24"/>
    <p:sldId id="442" r:id="rId25"/>
    <p:sldId id="430" r:id="rId26"/>
    <p:sldId id="443" r:id="rId27"/>
    <p:sldId id="431" r:id="rId28"/>
    <p:sldId id="444" r:id="rId29"/>
    <p:sldId id="419" r:id="rId30"/>
    <p:sldId id="420" r:id="rId31"/>
    <p:sldId id="344" r:id="rId32"/>
    <p:sldId id="371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8A3B2"/>
    <a:srgbClr val="969696"/>
    <a:srgbClr val="808080"/>
    <a:srgbClr val="000000"/>
    <a:srgbClr val="1C1C1C"/>
    <a:srgbClr val="5F5F5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786" autoAdjust="0"/>
  </p:normalViewPr>
  <p:slideViewPr>
    <p:cSldViewPr>
      <p:cViewPr varScale="1">
        <p:scale>
          <a:sx n="71" d="100"/>
          <a:sy n="71" d="100"/>
        </p:scale>
        <p:origin x="5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397F39F-7E50-4906-AD40-A4CEA94B0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4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7B21-A918-4283-AB34-75370496C4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Box 235"/>
          <p:cNvSpPr txBox="1">
            <a:spLocks noChangeArrowheads="1"/>
          </p:cNvSpPr>
          <p:nvPr userDrawn="1"/>
        </p:nvSpPr>
        <p:spPr bwMode="gray">
          <a:xfrm>
            <a:off x="10566400" y="1295400"/>
            <a:ext cx="146473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/>
              <a:t>LOGO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7168"/>
            <a:ext cx="18261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http://dichvudanhvanban.com</a:t>
            </a:r>
            <a:endParaRPr lang="en-US" sz="900" b="1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0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2C2BA-2453-4947-8D22-24DB61853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4E9C-F579-4426-9878-3B512EB54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1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99E62-DA47-4B5C-BE61-42171C39CB36}" type="datetimeFigureOut">
              <a:rPr lang="en-US"/>
              <a:pPr>
                <a:defRPr/>
              </a:pPr>
              <a:t>7/1/2024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476F2-E9C5-4882-9BA2-F5F14F819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2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922F-C108-4DA2-87F7-6EA5C262C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98C3-7201-449F-9B20-FD38A0854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5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83A9-85D8-4888-A92D-132BBEB13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8C71-3761-40A5-9A50-0367EE83C7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2BA3-5507-4FE6-BC98-19B6B91695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5695-16FD-40C8-BE2B-1B0F80DA8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CA71-0BD9-4B20-A5CA-F7C754F35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C25A-A336-4F98-BD65-EF85F4BC1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B9AA-5CD9-4C12-B4E9-6DAF3A4199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1160116"/>
            <a:ext cx="5126151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" y="1457067"/>
            <a:ext cx="6781800" cy="4181733"/>
          </a:xfrm>
          <a:prstGeom prst="roundRect">
            <a:avLst>
              <a:gd name="adj" fmla="val 732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895733"/>
            <a:ext cx="64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chia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6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BẢNG TỪ KHOÁ.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CÂU HỎI. 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HS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khoanh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CÂU TRẢ LỜI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đủ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)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hô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BINGO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nộp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GV. </a:t>
            </a:r>
            <a:endParaRPr lang="en-US" sz="2800" b="0" dirty="0" smtClean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10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2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9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3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8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487445"/>
            <a:ext cx="4668951" cy="3151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595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43100" y="1237601"/>
            <a:ext cx="32766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16566" y="4267200"/>
            <a:ext cx="2136952" cy="14325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5648" y="4267200"/>
            <a:ext cx="2136952" cy="143021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5688" y="4267200"/>
            <a:ext cx="2136952" cy="14325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7000" y="3212710"/>
            <a:ext cx="3712270" cy="6096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3 MIỀN ĐỊA HÌNH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8" name="Straight Connector 17"/>
          <p:cNvCxnSpPr>
            <a:stCxn id="16" idx="3"/>
            <a:endCxn id="15" idx="0"/>
          </p:cNvCxnSpPr>
          <p:nvPr/>
        </p:nvCxnSpPr>
        <p:spPr>
          <a:xfrm>
            <a:off x="6379270" y="3517510"/>
            <a:ext cx="734894" cy="7496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6" idx="1"/>
            <a:endCxn id="13" idx="0"/>
          </p:cNvCxnSpPr>
          <p:nvPr/>
        </p:nvCxnSpPr>
        <p:spPr>
          <a:xfrm flipH="1">
            <a:off x="1785042" y="3517510"/>
            <a:ext cx="881958" cy="7496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</p:cNvCxnSpPr>
          <p:nvPr/>
        </p:nvCxnSpPr>
        <p:spPr>
          <a:xfrm>
            <a:off x="4523135" y="3822310"/>
            <a:ext cx="0" cy="4448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7027" y="2784207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242283" y="71812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1233406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79098"/>
            <a:ext cx="3852150" cy="451690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928920" y="3317299"/>
            <a:ext cx="3970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8920" y="5061817"/>
            <a:ext cx="4606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 rộng và bằng phẳng.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920" y="5523668"/>
            <a:ext cx="3942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Địa hình các – xtơ khá phổ biến.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920" y="6064888"/>
            <a:ext cx="598287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Bờ biển đa dạng: nơi thấp phẳng, nơi nhiều vịnh đảo.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4083" y="3806869"/>
            <a:ext cx="6838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núi: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Núi thấp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chiếm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ưu thế.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núi: vòng cung, cao ở phía bắc, thấp dần phía tây nam.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25" y="1600200"/>
            <a:ext cx="3523576" cy="49330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93115" y="3266213"/>
            <a:ext cx="415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3845726"/>
            <a:ext cx="7221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núi: 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cao và núi trung bình chiếm ưu thế.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bị chia cắt mạnh và hiểm trở nhất cả nước.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Các dãy núi xen kẽ các thung lũng theo hướng TB – ĐN. Có nhiều sơn nguyên, cao nguyên. ĐH lòng chảo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212" y="5685644"/>
            <a:ext cx="6752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Ven biển: Nhiều cồn cát, đầm phá, bãi tắm đẹp.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6212" y="6098434"/>
            <a:ext cx="4457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nhỏ và bị chia cắt.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591" y="2732305"/>
            <a:ext cx="15953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79" y="1688656"/>
            <a:ext cx="3553321" cy="48645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52242" y="3124708"/>
            <a:ext cx="4233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591" y="2590800"/>
            <a:ext cx="15953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176" y="3587009"/>
            <a:ext cx="7424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 Sơn Nam là dãy núi lớn, hình cánh cung, có sự bất đối xứng giữa sườn đông và sường tây.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                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Các CN badan rộng lớn, địa hình bằng phẳng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828" y="4678740"/>
            <a:ext cx="7677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sông Cửu Long rộng lớn, có hệ thống kênh rạch chằng chịt, nhiều vùng trũng ngập nước vào mùa lũ.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ven biển NTB nhỏ hẹp, bị chia cắt bở các nhánh núi lấn ra biển.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4310" y="6172200"/>
            <a:ext cx="6175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biển với thềm lục địa rộng lớn, giàu tài nguyên.</a:t>
            </a:r>
            <a:endParaRPr lang="en-US" sz="22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930" y="4648200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748" y="3352800"/>
            <a:ext cx="752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giáp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1126" y="3810000"/>
            <a:ext cx="7525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K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ết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quả tác động qua lại giữa nội lực và ngoại lực trong điều kiện thiên nhiên nhiệt đới ẩm gió mùa.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930" y="5181600"/>
            <a:ext cx="748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930" y="5638800"/>
            <a:ext cx="758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586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648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10264" y="3517365"/>
            <a:ext cx="773062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Bắc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Toàn </a:t>
            </a:r>
            <a:r>
              <a:rPr lang="it-IT" sz="24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bộ lãnh thổ phía Bắc đến dãy Bạch Mã)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7660" y="4040835"/>
            <a:ext cx="7122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đặc trưng là nhiệt đới ẩm gió mùa có 1 mùa đông lạnh.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7660" y="4659985"/>
            <a:ext cx="348044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cao trên 20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213" y="5232031"/>
            <a:ext cx="374653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Có 2 – 3 tháng nhiệt độ dưới 18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7660" y="5719537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Biên độ nhiệt trung bình năm lớn.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518" y="4934442"/>
            <a:ext cx="2718881" cy="17086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713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9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648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49721" y="3443574"/>
            <a:ext cx="677468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Nam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Từ dãy núi Bạch Mã trở vào Nam)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9480" y="4092454"/>
            <a:ext cx="5327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đặc trưng là cận xích đạo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5128" y="4715493"/>
            <a:ext cx="496802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Nền nhiệt cao, nhiệt độ TB năm cao trên 25</a:t>
            </a:r>
            <a:r>
              <a:rPr lang="it-IT" sz="2400" b="0" baseline="30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36566" y="5265788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Biên độ nhiệt trung bình năm nhỏ.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66651" y="5918408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2 mùa: mùa khô – mùa mưa.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91" y="4154600"/>
            <a:ext cx="2971846" cy="20938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37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648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998" y="3330214"/>
            <a:ext cx="769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Á.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3930" y="4648200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7927" y="4161211"/>
            <a:ext cx="409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930" y="5181600"/>
            <a:ext cx="748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rau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3930" y="5638800"/>
            <a:ext cx="758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5814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486825"/>
            <a:ext cx="7730625" cy="4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Bắc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Toàn </a:t>
            </a:r>
            <a:r>
              <a:rPr lang="it-IT" sz="24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bộ lãnh thổ phía Bắc đến dãy Bạch Mã)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4003502"/>
            <a:ext cx="441338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tiêu biểu là rừng nhiệt đới gió mùa.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4500961"/>
            <a:ext cx="5589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HST khác như nhiệt đới ẩm lá rộng thường xanh, rừng ngập mặn, rừng cận nhiệt đới lá rộng thường xanh, rừng lá kim núi cao...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670398"/>
            <a:ext cx="546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phần loài: nhiệt đới chiếm ưu thế, ngoài ra còn có loài cận nhiệt và ôn đới.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263543"/>
            <a:ext cx="2183820" cy="17980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01" y="2714727"/>
            <a:ext cx="2183820" cy="17980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850" y="4697981"/>
            <a:ext cx="2187083" cy="17899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711427"/>
            <a:ext cx="2191207" cy="17899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00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168" y="3388759"/>
            <a:ext cx="677468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Nam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Từ dãy núi Bạch Mã trở vào Nam)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3401" y="3793027"/>
            <a:ext cx="5623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HST tiêu biểu là rừng cận xích đạo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730" y="4264024"/>
            <a:ext cx="6627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Thành phần loài thuộc vùng Xích đạo và nhiệt đới.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6187" y="4649298"/>
            <a:ext cx="7008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Trong rừng xuất hiện nhiều loài cây chịu hạn, rụng lá về mùa khô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730" y="5110963"/>
            <a:ext cx="647521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họ dầu, săng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lẻ...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;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voi, hổ, báo, trăn, rắn, cá sấu... Vùng đầm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lầy: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trăn, rắn, cá sấu...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8730" y="5869993"/>
            <a:ext cx="7228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ven biển, vùng cửa sông ĐBSCL phát triển rừng ngập mặn, rừng tràm.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881" y="1330108"/>
            <a:ext cx="2155799" cy="17750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99" y="2601001"/>
            <a:ext cx="2155799" cy="17750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667" y="3842356"/>
            <a:ext cx="2155798" cy="17910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71" y="4757397"/>
            <a:ext cx="2205654" cy="177901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153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54053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2: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58314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lệch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12859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3: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khoáng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11530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4: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– 3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365" y="515724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5: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như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998" y="3330214"/>
            <a:ext cx="769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Á.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930" y="4648200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927" y="4161211"/>
            <a:ext cx="409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930" y="5181600"/>
            <a:ext cx="748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rau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3930" y="5638800"/>
            <a:ext cx="758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292384"/>
            <a:ext cx="2269145" cy="14881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034" y="1276069"/>
            <a:ext cx="2438400" cy="15946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4161211"/>
            <a:ext cx="2301649" cy="16831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884" y="2718370"/>
            <a:ext cx="2425741" cy="159883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166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57200" y="3417841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thềm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lục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địa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Lan,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400" b="0" dirty="0"/>
          </a:p>
        </p:txBody>
      </p:sp>
      <p:sp>
        <p:nvSpPr>
          <p:cNvPr id="8" name="Rectangle 7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32" y="4343400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đồng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bằng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1" name="Rectangle 10"/>
          <p:cNvSpPr/>
          <p:nvPr/>
        </p:nvSpPr>
        <p:spPr>
          <a:xfrm>
            <a:off x="762000" y="4842473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Cửu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Long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bồi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tụ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bãi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triều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718" y="5719636"/>
            <a:ext cx="7570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ngang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chia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bờ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khúc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khuỷ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cồn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màu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mỡ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8" grpId="0"/>
      <p:bldP spid="4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401050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1" name="Rectangle 10"/>
          <p:cNvSpPr/>
          <p:nvPr/>
        </p:nvSpPr>
        <p:spPr>
          <a:xfrm>
            <a:off x="2916558" y="3022625"/>
            <a:ext cx="544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thấp chiếm ưu thế.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núi: vòng cung, cao ở phía bắc, thấp dần phía tây nam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34747"/>
            <a:ext cx="7570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 cao và núi trung bình chiếm ưu thế.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bị chia cắt mạnh và hiểm trở nhất cả nước.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dãy núi xen kẽ các thung lũng theo hướng TB – ĐN. Có nhiều sơn nguyên, cao nguyên. ĐH lòng chảo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345790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4" name="Rectangle 13"/>
          <p:cNvSpPr/>
          <p:nvPr/>
        </p:nvSpPr>
        <p:spPr>
          <a:xfrm>
            <a:off x="2388452" y="3303047"/>
            <a:ext cx="544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thấp chiếm ưu thế.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Gồm các dãy núi chạy song song và so le nhau.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núi: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 bắc – đông nam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4920234"/>
            <a:ext cx="7570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Nam: </a:t>
            </a: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Trường Sơn Nam là dãy núi lớn, hình cánh cung, có sự bất đối xứng giữa sườn đông và sường tây.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CN badan rộng lớn, địa hình bằng phẳng.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930" y="4495800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3550503"/>
            <a:ext cx="7525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K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ết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quả tác động qua lại giữa nội lực và ngoại lực trong điều kiện thiên nhiên nhiệt đới ẩm gió mùa.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930" y="5029200"/>
            <a:ext cx="748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1956" y="5490865"/>
            <a:ext cx="7673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xẻ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GTVT,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y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10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80" y="1348314"/>
            <a:ext cx="2875958" cy="19282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59744" y="3560156"/>
            <a:ext cx="2619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478" y="4172306"/>
            <a:ext cx="38154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Khí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nhiệt đới biểu hiện rõ rệt: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4816048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Tổng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n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hiệt độ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TB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năm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7500</a:t>
            </a:r>
            <a:r>
              <a:rPr lang="en-US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5305075"/>
            <a:ext cx="3898824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marR="0" indent="-1905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nóng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TB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25</a:t>
            </a:r>
            <a:r>
              <a:rPr lang="en-US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210" y="5820584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ẩm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thay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đổi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tuỳ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nơi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14916" y="356015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74921" y="3509764"/>
            <a:ext cx="392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37317" y="4229321"/>
            <a:ext cx="200567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mát mẻ.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37317" y="4647968"/>
            <a:ext cx="375230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nhiệt độ dao động từ 4500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 – 7500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27939" y="5549148"/>
            <a:ext cx="363874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hè mát mẻ, mưa nhiều, độ ẩm cao.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38516" y="3528319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202599" y="356015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290981" y="4275488"/>
            <a:ext cx="3485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ôn đới, tổng nhiệt độ dưới 4500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90981" y="5274377"/>
            <a:ext cx="3485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quanh năm dưới 15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C, mùa đông dưới 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80" y="1348314"/>
            <a:ext cx="2875958" cy="19282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9600" y="3525153"/>
            <a:ext cx="43123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" y="4096671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nhiệt độ càng giảm (cứ lên cao 100 m nhiệt độ giảm 0,60C).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1000" y="5147373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độ ẩm và lượng mưa càng tăng, đến một giới hạn nào đó bắt đầu giảm.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096000" y="3470009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5476" y="3586242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17214" y="4207441"/>
            <a:ext cx="53503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du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trồng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..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328" y="5464186"/>
            <a:ext cx="2079155" cy="11941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034" y="5263953"/>
            <a:ext cx="1980421" cy="12384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427" y="3540446"/>
            <a:ext cx="1674360" cy="11142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6469639" y="4685708"/>
            <a:ext cx="5398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tai: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quét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ống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đậm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30" grpId="0"/>
      <p:bldP spid="31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744" y="3560156"/>
            <a:ext cx="2619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14916" y="356015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02599" y="356015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6908" y="4187726"/>
            <a:ext cx="3602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Rừng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lá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rộng thường xanh hình thành ở các vùng núi thấp, mưa nhiều, ẩm ướt.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890" y="5493603"/>
            <a:ext cx="380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rừng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gió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mùa, rừng ngậm mặn.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74921" y="3509764"/>
            <a:ext cx="392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77352" y="4228578"/>
            <a:ext cx="3780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Phổ biến các loài cận nhiệt đới xe kẽ một số loài nhiệt đới.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3885" y="5078104"/>
            <a:ext cx="384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Trong rừng xuất hiện các loài chim, thú cận nhiệt như gấu, sóc...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38516" y="3528319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65555" y="4317017"/>
            <a:ext cx="3445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Chủ yếu loài ôn đới: đỗ quyên, lãnh sam, thiết sam...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790" y="5275856"/>
            <a:ext cx="1985966" cy="135282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826" y="1423144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745" y="5510320"/>
            <a:ext cx="1686355" cy="11183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373" y="5971508"/>
            <a:ext cx="1054845" cy="8216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521" y="5971508"/>
            <a:ext cx="1054845" cy="8216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669" y="5971508"/>
            <a:ext cx="1054845" cy="8216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6002327"/>
            <a:ext cx="1054845" cy="821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948" y="6002327"/>
            <a:ext cx="1054845" cy="8216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96" y="6002327"/>
            <a:ext cx="1054845" cy="8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826" y="1423144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" y="3525153"/>
            <a:ext cx="43123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4096671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nhiệt độ càng giảm (cứ lên cao 100 m nhiệt độ giảm 0,60C).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" y="5147373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độ ẩm và lượng mưa càng tăng, đến một giới hạn nào đó bắt đầu giảm.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926128" y="297788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290802" y="3223061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7344" y="3852918"/>
            <a:ext cx="53503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du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trồng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..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35626" y="4430319"/>
            <a:ext cx="539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suy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giảm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nghiêm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trọng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385" y="5351211"/>
            <a:ext cx="1932884" cy="1253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306" y="5106542"/>
            <a:ext cx="2166185" cy="147271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730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298500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1"/>
            <a:ext cx="3048000" cy="6875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2362200"/>
            <a:ext cx="66294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4500" y="2971800"/>
            <a:ext cx="60960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Note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qui: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von…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=&gt; CHIẾN THẮNG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67" y="1850405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GAME </a:t>
            </a:r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 Ý ĐỒNG ĐỘI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6" y="2834472"/>
            <a:ext cx="4616463" cy="347587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239000" y="1850405"/>
            <a:ext cx="2613212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439649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8: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270646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9: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lập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sườn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rõ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77135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10: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kiểu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506849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7: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" y="1660408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6: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4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364767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-144463"/>
            <a:ext cx="3048000" cy="70196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79751" y="2133600"/>
            <a:ext cx="5709298" cy="4180546"/>
            <a:chOff x="5679751" y="2133600"/>
            <a:chExt cx="5709298" cy="4180546"/>
          </a:xfrm>
        </p:grpSpPr>
        <p:sp>
          <p:nvSpPr>
            <p:cNvPr id="18" name="Rectangle 17"/>
            <p:cNvSpPr/>
            <p:nvPr/>
          </p:nvSpPr>
          <p:spPr>
            <a:xfrm>
              <a:off x="5679751" y="2133600"/>
              <a:ext cx="5709298" cy="418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45136" y="2234011"/>
              <a:ext cx="1601721" cy="7289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TỪ KHOÁ</a:t>
              </a:r>
              <a:endPara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3950" y="3093562"/>
              <a:ext cx="14221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1. Lá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kim.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3643" y="4232415"/>
              <a:ext cx="15616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3. Núi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cao.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2402" y="4259716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8. Lũ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lụt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4823093"/>
              <a:ext cx="12218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4. Rừng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3643" y="5494360"/>
              <a:ext cx="99738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5.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Bão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62402" y="3678337"/>
              <a:ext cx="1168910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7.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Nóng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0800" y="3616430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2. Lạnh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giá.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28549" y="3078206"/>
              <a:ext cx="176202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6. Phân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hoá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62402" y="5491039"/>
              <a:ext cx="181011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10. Tuyết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rơi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80331" y="4875701"/>
              <a:ext cx="192071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9. Đồng bằng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9" name="Đồng hồ đếm ngược 5 phút - 5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658" y="4620885"/>
            <a:ext cx="2644624" cy="1447800"/>
          </a:xfrm>
          <a:prstGeom prst="rect">
            <a:avLst/>
          </a:prstGeom>
        </p:spPr>
      </p:pic>
      <p:sp>
        <p:nvSpPr>
          <p:cNvPr id="20" name="AutoShape 2" descr="Trò chơi đoán ý đồng đội, đoán chữ th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94" y="1011260"/>
            <a:ext cx="4838700" cy="3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4857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268866"/>
            <a:ext cx="3352800" cy="1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THÁCH THỨC CHO EM</a:t>
            </a:r>
            <a:endParaRPr lang="en-US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4118" y="5295059"/>
            <a:ext cx="77724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thiện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vở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hí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”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11734800" cy="50275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1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" y="0"/>
            <a:ext cx="12179122" cy="68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07239"/>
            <a:ext cx="56388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229" y="499407"/>
            <a:ext cx="569833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ĐÁP ÁN GAME 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9" y="2438400"/>
            <a:ext cx="5639641" cy="38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676400"/>
            <a:ext cx="10820400" cy="25908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2186970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HÀNH:</a:t>
            </a:r>
            <a:endParaRPr lang="en-US" sz="3600" dirty="0">
              <a:solidFill>
                <a:srgbClr val="FFFF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</a:t>
            </a:r>
            <a:r>
              <a:rPr lang="en-US" sz="44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 VỀ SỰ PHÂN HOÁ TỰ NHIÊN VIỆT NAM</a:t>
            </a:r>
            <a:endParaRPr lang="en-US" sz="44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905000"/>
            <a:ext cx="105156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457200"/>
            <a:ext cx="5448323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NỘI DUNG THỰC HÀNH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48000" cy="68507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41862" y="2488525"/>
            <a:ext cx="7992752" cy="9404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40662" y="2539930"/>
            <a:ext cx="8379061" cy="838200"/>
            <a:chOff x="3638174" y="5955451"/>
            <a:chExt cx="7817931" cy="838200"/>
          </a:xfrm>
        </p:grpSpPr>
        <p:sp>
          <p:nvSpPr>
            <p:cNvPr id="13" name="Oval 12"/>
            <p:cNvSpPr/>
            <p:nvPr/>
          </p:nvSpPr>
          <p:spPr>
            <a:xfrm>
              <a:off x="3638174" y="5955451"/>
              <a:ext cx="802016" cy="838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</a:t>
              </a:r>
              <a:endParaRPr lang="en-US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86781" y="6142244"/>
              <a:ext cx="72693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Bahnschrift Condensed" panose="020B0502040204020203" pitchFamily="34" charset="0"/>
                </a:rPr>
                <a:t>THU THẬP TÀI LIỆU VỀ SỰ PHÂN HOÁ THIÊN NHIÊN VN</a:t>
              </a:r>
              <a:endParaRPr lang="en-US" sz="3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05399" y="14728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0600" y="16252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826971" y="3844653"/>
            <a:ext cx="7992752" cy="965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92052" y="3962152"/>
            <a:ext cx="8502000" cy="847699"/>
            <a:chOff x="3464305" y="3359011"/>
            <a:chExt cx="7829024" cy="785171"/>
          </a:xfrm>
        </p:grpSpPr>
        <p:sp>
          <p:nvSpPr>
            <p:cNvPr id="29" name="Oval 28"/>
            <p:cNvSpPr/>
            <p:nvPr/>
          </p:nvSpPr>
          <p:spPr>
            <a:xfrm>
              <a:off x="3464305" y="3359011"/>
              <a:ext cx="753995" cy="78517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 Condensed" panose="020B0502040204020203" pitchFamily="34" charset="0"/>
                </a:rPr>
                <a:t>2</a:t>
              </a:r>
              <a:endParaRPr lang="en-US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58109" y="3495029"/>
              <a:ext cx="7135220" cy="513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Bahnschrift Condensed" panose="020B0502040204020203" pitchFamily="34" charset="0"/>
                </a:rPr>
                <a:t>VIẾT VÀ TRÌNH BÀY BÁO CÁO VỀ SỰ PHÂN HOÁ THIÊN NHIÊN VN</a:t>
              </a:r>
              <a:endParaRPr lang="en-US" sz="3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" y="971729"/>
            <a:ext cx="2889336" cy="4876800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1" y="838200"/>
            <a:ext cx="3173608" cy="5181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6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1531"/>
            <a:ext cx="12160349" cy="1157123"/>
            <a:chOff x="-172759" y="12610"/>
            <a:chExt cx="12163239" cy="1156356"/>
          </a:xfrm>
        </p:grpSpPr>
        <p:sp>
          <p:nvSpPr>
            <p:cNvPr id="25" name="TextBox 24"/>
            <p:cNvSpPr txBox="1"/>
            <p:nvPr/>
          </p:nvSpPr>
          <p:spPr>
            <a:xfrm>
              <a:off x="3553326" y="79540"/>
              <a:ext cx="5980149" cy="854341"/>
            </a:xfrm>
            <a:prstGeom prst="rect">
              <a:avLst/>
            </a:prstGeom>
            <a:noFill/>
          </p:spPr>
          <p:txBody>
            <a:bodyPr lIns="115121" tIns="57560" rIns="115121" bIns="57560"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charset="0"/>
                </a:rPr>
                <a:t>CHUẨN BỊ VIẾT BÁO CÁO</a:t>
              </a:r>
              <a:endPara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1733" y="965613"/>
              <a:ext cx="12022213" cy="8089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t="1160" r="5865" b="3938"/>
            <a:stretch>
              <a:fillRect/>
            </a:stretch>
          </p:blipFill>
          <p:spPr bwMode="auto">
            <a:xfrm>
              <a:off x="-172759" y="12610"/>
              <a:ext cx="2139258" cy="115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20686" y="1423742"/>
            <a:ext cx="5544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Thu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tin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Nam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4564" y="137757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Nội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dung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1, 2, 3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75696" y="1055638"/>
            <a:ext cx="57196" cy="527783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0983" y="2625899"/>
            <a:ext cx="4944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tư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liệu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từ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sách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tạp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báo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0960" y="4258944"/>
            <a:ext cx="4944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hình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ảnh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video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khí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hậu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sinh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vật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  <a:endParaRPr lang="en-US" sz="2800" i="1" dirty="0" smtClean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60" y="2165299"/>
            <a:ext cx="3180540" cy="41948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5997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217" y="1815048"/>
            <a:ext cx="2740358" cy="954107"/>
            <a:chOff x="409052" y="1009516"/>
            <a:chExt cx="2740358" cy="9541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52" y="1109567"/>
              <a:ext cx="1102399" cy="82163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12547" y="1009516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76112" y="1390696"/>
            <a:ext cx="8721192" cy="5162503"/>
            <a:chOff x="3276112" y="1390696"/>
            <a:chExt cx="8721192" cy="5162503"/>
          </a:xfrm>
        </p:grpSpPr>
        <p:sp>
          <p:nvSpPr>
            <p:cNvPr id="16" name="Rectangle 15"/>
            <p:cNvSpPr/>
            <p:nvPr/>
          </p:nvSpPr>
          <p:spPr>
            <a:xfrm>
              <a:off x="3276112" y="1642998"/>
              <a:ext cx="8685333" cy="49102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07585" y="2043464"/>
              <a:ext cx="8489719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 VỤ: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bốc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khí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hậu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sinh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vật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khí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hậu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sinh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vật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8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8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8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 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PHẨM: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PPT, infographic,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sườn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GV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6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 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GIAN: HS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6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6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6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18472" y="1390696"/>
              <a:ext cx="4642774" cy="6055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CHUYỂN GIAO NHIỆM VỤ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5064" y="3428459"/>
            <a:ext cx="2812696" cy="1037855"/>
            <a:chOff x="561512" y="2359280"/>
            <a:chExt cx="2812696" cy="1037855"/>
          </a:xfrm>
        </p:grpSpPr>
        <p:sp>
          <p:nvSpPr>
            <p:cNvPr id="19" name="TextBox 18"/>
            <p:cNvSpPr txBox="1"/>
            <p:nvPr/>
          </p:nvSpPr>
          <p:spPr>
            <a:xfrm>
              <a:off x="1573064" y="2359280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512" y="2418913"/>
              <a:ext cx="978222" cy="97822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89575" y="4876800"/>
            <a:ext cx="2647678" cy="1224736"/>
            <a:chOff x="377862" y="5192084"/>
            <a:chExt cx="2647678" cy="12247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862" y="5192084"/>
              <a:ext cx="1235183" cy="12247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42161" y="5279335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6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894" y="1923447"/>
            <a:ext cx="3050204" cy="982992"/>
            <a:chOff x="499899" y="1114706"/>
            <a:chExt cx="3050204" cy="9829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13240" y="1143591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314" y="3429000"/>
            <a:ext cx="3015759" cy="1162050"/>
            <a:chOff x="429319" y="2314941"/>
            <a:chExt cx="3015759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643934" y="2418912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3411073" y="1704820"/>
            <a:ext cx="0" cy="396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495800" y="1701650"/>
            <a:ext cx="6553200" cy="3479950"/>
            <a:chOff x="4495800" y="1701650"/>
            <a:chExt cx="6553200" cy="3479950"/>
          </a:xfrm>
        </p:grpSpPr>
        <p:sp>
          <p:nvSpPr>
            <p:cNvPr id="2" name="Rectangle 1"/>
            <p:cNvSpPr/>
            <p:nvPr/>
          </p:nvSpPr>
          <p:spPr>
            <a:xfrm>
              <a:off x="4495800" y="1923447"/>
              <a:ext cx="6553200" cy="3258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46812" y="2528986"/>
              <a:ext cx="6096000" cy="21975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 THIỆU CHUNG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 PHÂN HOÁ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*Biểu hiện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*Nguyên nhân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*Ý nghĩa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39893" y="1701650"/>
              <a:ext cx="4642774" cy="6055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NỘI DUNG BÀI BÁO CÁO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977" y="2617573"/>
              <a:ext cx="4231341" cy="222486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82965" y="4842439"/>
            <a:ext cx="2687718" cy="1320862"/>
            <a:chOff x="474486" y="5164196"/>
            <a:chExt cx="2687718" cy="132086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78825" y="5268168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323858" y="5438224"/>
            <a:ext cx="6382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nhóm báo cáo, nhóm khác nhận xét và bổ 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sung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Chấm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điểm theo tiêu chí.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24520" y="5462212"/>
            <a:ext cx="1899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BÁO CÁO, THẢO LUẬN: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178237" y="5414237"/>
            <a:ext cx="0" cy="100208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7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2379</TotalTime>
  <Words>2777</Words>
  <Application>Microsoft Office PowerPoint</Application>
  <PresentationFormat>Widescreen</PresentationFormat>
  <Paragraphs>275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Bahnschrift Condensed</vt:lpstr>
      <vt:lpstr>Bahnschrift Light Condensed</vt:lpstr>
      <vt:lpstr>Bahnschrift SemiCondensed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Admin</cp:lastModifiedBy>
  <cp:revision>470</cp:revision>
  <dcterms:created xsi:type="dcterms:W3CDTF">2021-08-27T10:30:53Z</dcterms:created>
  <dcterms:modified xsi:type="dcterms:W3CDTF">2024-06-30T18:42:51Z</dcterms:modified>
</cp:coreProperties>
</file>