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9" r:id="rId2"/>
    <p:sldId id="258" r:id="rId3"/>
    <p:sldId id="261" r:id="rId4"/>
    <p:sldId id="257" r:id="rId5"/>
    <p:sldId id="262" r:id="rId6"/>
    <p:sldId id="263" r:id="rId7"/>
    <p:sldId id="265" r:id="rId8"/>
    <p:sldId id="331" r:id="rId9"/>
    <p:sldId id="332" r:id="rId10"/>
    <p:sldId id="270" r:id="rId11"/>
    <p:sldId id="287" r:id="rId12"/>
    <p:sldId id="268" r:id="rId13"/>
    <p:sldId id="283" r:id="rId14"/>
    <p:sldId id="271" r:id="rId15"/>
    <p:sldId id="266" r:id="rId16"/>
    <p:sldId id="272" r:id="rId17"/>
    <p:sldId id="281" r:id="rId18"/>
    <p:sldId id="282" r:id="rId19"/>
    <p:sldId id="284" r:id="rId20"/>
    <p:sldId id="274" r:id="rId21"/>
    <p:sldId id="275" r:id="rId22"/>
    <p:sldId id="276" r:id="rId23"/>
    <p:sldId id="333" r:id="rId24"/>
    <p:sldId id="285" r:id="rId25"/>
    <p:sldId id="286" r:id="rId26"/>
    <p:sldId id="288" r:id="rId27"/>
    <p:sldId id="289" r:id="rId28"/>
    <p:sldId id="291" r:id="rId29"/>
    <p:sldId id="290" r:id="rId30"/>
    <p:sldId id="292" r:id="rId31"/>
    <p:sldId id="293" r:id="rId32"/>
    <p:sldId id="296" r:id="rId33"/>
    <p:sldId id="302" r:id="rId34"/>
    <p:sldId id="301" r:id="rId35"/>
    <p:sldId id="303" r:id="rId36"/>
    <p:sldId id="304" r:id="rId37"/>
    <p:sldId id="305" r:id="rId38"/>
    <p:sldId id="334" r:id="rId39"/>
    <p:sldId id="317" r:id="rId40"/>
    <p:sldId id="307" r:id="rId41"/>
    <p:sldId id="335" r:id="rId42"/>
    <p:sldId id="308" r:id="rId43"/>
    <p:sldId id="318" r:id="rId44"/>
    <p:sldId id="309" r:id="rId45"/>
    <p:sldId id="336" r:id="rId46"/>
    <p:sldId id="311" r:id="rId47"/>
    <p:sldId id="310" r:id="rId48"/>
    <p:sldId id="315" r:id="rId49"/>
    <p:sldId id="312" r:id="rId50"/>
    <p:sldId id="313" r:id="rId51"/>
    <p:sldId id="320" r:id="rId52"/>
    <p:sldId id="319" r:id="rId53"/>
    <p:sldId id="321" r:id="rId54"/>
    <p:sldId id="322" r:id="rId55"/>
    <p:sldId id="323" r:id="rId56"/>
    <p:sldId id="324" r:id="rId57"/>
    <p:sldId id="325" r:id="rId58"/>
    <p:sldId id="326" r:id="rId59"/>
    <p:sldId id="327" r:id="rId60"/>
    <p:sldId id="328" r:id="rId61"/>
    <p:sldId id="338" r:id="rId62"/>
    <p:sldId id="339" r:id="rId63"/>
    <p:sldId id="340" r:id="rId64"/>
    <p:sldId id="341" r:id="rId65"/>
    <p:sldId id="329" r:id="rId66"/>
    <p:sldId id="330"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434" autoAdjust="0"/>
  </p:normalViewPr>
  <p:slideViewPr>
    <p:cSldViewPr snapToGrid="0">
      <p:cViewPr varScale="1">
        <p:scale>
          <a:sx n="65" d="100"/>
          <a:sy n="65" d="100"/>
        </p:scale>
        <p:origin x="9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E8022E-BB92-4382-85E9-80C0253412E9}"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7710B3-5EC9-43A5-A73D-16AC89997EC0}" type="slidenum">
              <a:rPr lang="en-US" smtClean="0"/>
              <a:t>‹#›</a:t>
            </a:fld>
            <a:endParaRPr lang="en-US"/>
          </a:p>
        </p:txBody>
      </p:sp>
    </p:spTree>
    <p:extLst>
      <p:ext uri="{BB962C8B-B14F-4D97-AF65-F5344CB8AC3E}">
        <p14:creationId xmlns:p14="http://schemas.microsoft.com/office/powerpoint/2010/main" val="853993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A17710B3-5EC9-43A5-A73D-16AC89997EC0}" type="slidenum">
              <a:rPr lang="en-US" smtClean="0"/>
              <a:t>26</a:t>
            </a:fld>
            <a:endParaRPr lang="en-US"/>
          </a:p>
        </p:txBody>
      </p:sp>
    </p:spTree>
    <p:extLst>
      <p:ext uri="{BB962C8B-B14F-4D97-AF65-F5344CB8AC3E}">
        <p14:creationId xmlns:p14="http://schemas.microsoft.com/office/powerpoint/2010/main" val="2490509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E343119-22C3-409D-9579-BF77EA4D0D68}"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A0F2A-D42B-47A3-8C98-4ECF1BCB4114}" type="slidenum">
              <a:rPr lang="en-US" smtClean="0"/>
              <a:t>‹#›</a:t>
            </a:fld>
            <a:endParaRPr lang="en-US"/>
          </a:p>
        </p:txBody>
      </p:sp>
    </p:spTree>
    <p:extLst>
      <p:ext uri="{BB962C8B-B14F-4D97-AF65-F5344CB8AC3E}">
        <p14:creationId xmlns:p14="http://schemas.microsoft.com/office/powerpoint/2010/main" val="11041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43119-22C3-409D-9579-BF77EA4D0D68}"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A0F2A-D42B-47A3-8C98-4ECF1BCB4114}" type="slidenum">
              <a:rPr lang="en-US" smtClean="0"/>
              <a:t>‹#›</a:t>
            </a:fld>
            <a:endParaRPr lang="en-US"/>
          </a:p>
        </p:txBody>
      </p:sp>
    </p:spTree>
    <p:extLst>
      <p:ext uri="{BB962C8B-B14F-4D97-AF65-F5344CB8AC3E}">
        <p14:creationId xmlns:p14="http://schemas.microsoft.com/office/powerpoint/2010/main" val="107916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43119-22C3-409D-9579-BF77EA4D0D68}"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A0F2A-D42B-47A3-8C98-4ECF1BCB4114}" type="slidenum">
              <a:rPr lang="en-US" smtClean="0"/>
              <a:t>‹#›</a:t>
            </a:fld>
            <a:endParaRPr lang="en-US"/>
          </a:p>
        </p:txBody>
      </p:sp>
    </p:spTree>
    <p:extLst>
      <p:ext uri="{BB962C8B-B14F-4D97-AF65-F5344CB8AC3E}">
        <p14:creationId xmlns:p14="http://schemas.microsoft.com/office/powerpoint/2010/main" val="1393308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343119-22C3-409D-9579-BF77EA4D0D68}"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A0F2A-D42B-47A3-8C98-4ECF1BCB4114}" type="slidenum">
              <a:rPr lang="en-US" smtClean="0"/>
              <a:t>‹#›</a:t>
            </a:fld>
            <a:endParaRPr lang="en-US"/>
          </a:p>
        </p:txBody>
      </p:sp>
    </p:spTree>
    <p:extLst>
      <p:ext uri="{BB962C8B-B14F-4D97-AF65-F5344CB8AC3E}">
        <p14:creationId xmlns:p14="http://schemas.microsoft.com/office/powerpoint/2010/main" val="2509511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E343119-22C3-409D-9579-BF77EA4D0D68}" type="datetimeFigureOut">
              <a:rPr lang="en-US" smtClean="0"/>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6A0F2A-D42B-47A3-8C98-4ECF1BCB4114}" type="slidenum">
              <a:rPr lang="en-US" smtClean="0"/>
              <a:t>‹#›</a:t>
            </a:fld>
            <a:endParaRPr lang="en-US"/>
          </a:p>
        </p:txBody>
      </p:sp>
    </p:spTree>
    <p:extLst>
      <p:ext uri="{BB962C8B-B14F-4D97-AF65-F5344CB8AC3E}">
        <p14:creationId xmlns:p14="http://schemas.microsoft.com/office/powerpoint/2010/main" val="2370484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E343119-22C3-409D-9579-BF77EA4D0D68}"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A0F2A-D42B-47A3-8C98-4ECF1BCB4114}" type="slidenum">
              <a:rPr lang="en-US" smtClean="0"/>
              <a:t>‹#›</a:t>
            </a:fld>
            <a:endParaRPr lang="en-US"/>
          </a:p>
        </p:txBody>
      </p:sp>
    </p:spTree>
    <p:extLst>
      <p:ext uri="{BB962C8B-B14F-4D97-AF65-F5344CB8AC3E}">
        <p14:creationId xmlns:p14="http://schemas.microsoft.com/office/powerpoint/2010/main" val="834558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E343119-22C3-409D-9579-BF77EA4D0D68}" type="datetimeFigureOut">
              <a:rPr lang="en-US" smtClean="0"/>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6A0F2A-D42B-47A3-8C98-4ECF1BCB4114}" type="slidenum">
              <a:rPr lang="en-US" smtClean="0"/>
              <a:t>‹#›</a:t>
            </a:fld>
            <a:endParaRPr lang="en-US"/>
          </a:p>
        </p:txBody>
      </p:sp>
    </p:spTree>
    <p:extLst>
      <p:ext uri="{BB962C8B-B14F-4D97-AF65-F5344CB8AC3E}">
        <p14:creationId xmlns:p14="http://schemas.microsoft.com/office/powerpoint/2010/main" val="354999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E343119-22C3-409D-9579-BF77EA4D0D68}" type="datetimeFigureOut">
              <a:rPr lang="en-US" smtClean="0"/>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6A0F2A-D42B-47A3-8C98-4ECF1BCB4114}" type="slidenum">
              <a:rPr lang="en-US" smtClean="0"/>
              <a:t>‹#›</a:t>
            </a:fld>
            <a:endParaRPr lang="en-US"/>
          </a:p>
        </p:txBody>
      </p:sp>
    </p:spTree>
    <p:extLst>
      <p:ext uri="{BB962C8B-B14F-4D97-AF65-F5344CB8AC3E}">
        <p14:creationId xmlns:p14="http://schemas.microsoft.com/office/powerpoint/2010/main" val="2577751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343119-22C3-409D-9579-BF77EA4D0D68}" type="datetimeFigureOut">
              <a:rPr lang="en-US" smtClean="0"/>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6A0F2A-D42B-47A3-8C98-4ECF1BCB4114}" type="slidenum">
              <a:rPr lang="en-US" smtClean="0"/>
              <a:t>‹#›</a:t>
            </a:fld>
            <a:endParaRPr lang="en-US"/>
          </a:p>
        </p:txBody>
      </p:sp>
    </p:spTree>
    <p:extLst>
      <p:ext uri="{BB962C8B-B14F-4D97-AF65-F5344CB8AC3E}">
        <p14:creationId xmlns:p14="http://schemas.microsoft.com/office/powerpoint/2010/main" val="4073209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343119-22C3-409D-9579-BF77EA4D0D68}"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A0F2A-D42B-47A3-8C98-4ECF1BCB4114}" type="slidenum">
              <a:rPr lang="en-US" smtClean="0"/>
              <a:t>‹#›</a:t>
            </a:fld>
            <a:endParaRPr lang="en-US"/>
          </a:p>
        </p:txBody>
      </p:sp>
    </p:spTree>
    <p:extLst>
      <p:ext uri="{BB962C8B-B14F-4D97-AF65-F5344CB8AC3E}">
        <p14:creationId xmlns:p14="http://schemas.microsoft.com/office/powerpoint/2010/main" val="3866107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343119-22C3-409D-9579-BF77EA4D0D68}" type="datetimeFigureOut">
              <a:rPr lang="en-US" smtClean="0"/>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6A0F2A-D42B-47A3-8C98-4ECF1BCB4114}" type="slidenum">
              <a:rPr lang="en-US" smtClean="0"/>
              <a:t>‹#›</a:t>
            </a:fld>
            <a:endParaRPr lang="en-US"/>
          </a:p>
        </p:txBody>
      </p:sp>
    </p:spTree>
    <p:extLst>
      <p:ext uri="{BB962C8B-B14F-4D97-AF65-F5344CB8AC3E}">
        <p14:creationId xmlns:p14="http://schemas.microsoft.com/office/powerpoint/2010/main" val="3219401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343119-22C3-409D-9579-BF77EA4D0D68}" type="datetimeFigureOut">
              <a:rPr lang="en-US" smtClean="0"/>
              <a:t>10/6/2024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A0F2A-D42B-47A3-8C98-4ECF1BCB4114}" type="slidenum">
              <a:rPr lang="en-US" smtClean="0"/>
              <a:t>‹#›</a:t>
            </a:fld>
            <a:endParaRPr lang="en-US"/>
          </a:p>
        </p:txBody>
      </p:sp>
    </p:spTree>
    <p:extLst>
      <p:ext uri="{BB962C8B-B14F-4D97-AF65-F5344CB8AC3E}">
        <p14:creationId xmlns:p14="http://schemas.microsoft.com/office/powerpoint/2010/main" val="2797147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45.png"/><Relationship Id="rId4" Type="http://schemas.openxmlformats.org/officeDocument/2006/relationships/image" Target="../media/image43.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97.png"/><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6.png"/><Relationship Id="rId5" Type="http://schemas.openxmlformats.org/officeDocument/2006/relationships/image" Target="../media/image37.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089220" y="5260676"/>
            <a:ext cx="6831106" cy="584775"/>
          </a:xfrm>
          <a:prstGeom prst="rect">
            <a:avLst/>
          </a:prstGeom>
          <a:noFill/>
        </p:spPr>
        <p:txBody>
          <a:bodyPr wrap="square" rtlCol="0">
            <a:spAutoFit/>
          </a:bodyPr>
          <a:lstStyle/>
          <a:p>
            <a:pPr algn="ctr"/>
            <a:r>
              <a:rPr lang="en-US" sz="3200" b="1" dirty="0">
                <a:solidFill>
                  <a:srgbClr val="C00000"/>
                </a:solidFill>
                <a:effectLst>
                  <a:outerShdw blurRad="38100" dist="38100" dir="2700000" algn="tl">
                    <a:srgbClr val="000000">
                      <a:alpha val="43137"/>
                    </a:srgbClr>
                  </a:outerShdw>
                </a:effectLst>
                <a:latin typeface="Bahnschrift Condensed" panose="020B0502040204020203" pitchFamily="34" charset="0"/>
              </a:rPr>
              <a:t>MỜI CÁC EM XEM CLIPVÀ TRẢ LỜI CÁC CÂU HỎI</a:t>
            </a:r>
          </a:p>
        </p:txBody>
      </p:sp>
      <p:sp>
        <p:nvSpPr>
          <p:cNvPr id="7" name="TextBox 6"/>
          <p:cNvSpPr txBox="1"/>
          <p:nvPr/>
        </p:nvSpPr>
        <p:spPr>
          <a:xfrm>
            <a:off x="832726" y="366580"/>
            <a:ext cx="3266845"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KHỞI ĐỘNG</a:t>
            </a:r>
          </a:p>
        </p:txBody>
      </p:sp>
      <p:sp>
        <p:nvSpPr>
          <p:cNvPr id="8" name="Rounded Rectangle 7"/>
          <p:cNvSpPr/>
          <p:nvPr/>
        </p:nvSpPr>
        <p:spPr>
          <a:xfrm>
            <a:off x="832727" y="1359383"/>
            <a:ext cx="3266844"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ỬI NẮNG CHO EM -      NS. Phạm Tuyên      CS. Trọng Tấ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03695" y="1057743"/>
            <a:ext cx="6822142" cy="3889977"/>
          </a:xfrm>
          <a:prstGeom prst="rect">
            <a:avLst/>
          </a:prstGeom>
          <a:ln w="76200">
            <a:solidFill>
              <a:srgbClr val="002060"/>
            </a:solidFill>
          </a:ln>
        </p:spPr>
      </p:pic>
      <p:sp>
        <p:nvSpPr>
          <p:cNvPr id="3" name="Rectangle 2"/>
          <p:cNvSpPr/>
          <p:nvPr/>
        </p:nvSpPr>
        <p:spPr>
          <a:xfrm>
            <a:off x="0" y="6333565"/>
            <a:ext cx="12192000" cy="5244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6877" y="1936240"/>
            <a:ext cx="4175311" cy="461665"/>
          </a:xfrm>
          <a:prstGeom prst="rect">
            <a:avLst/>
          </a:prstGeom>
        </p:spPr>
        <p:txBody>
          <a:bodyPr wrap="square">
            <a:spAutoFit/>
          </a:bodyPr>
          <a:lstStyle/>
          <a:p>
            <a:pPr marL="342900" marR="0" lvl="0" indent="-342900">
              <a:spcBef>
                <a:spcPts val="0"/>
              </a:spcBef>
              <a:spcAft>
                <a:spcPts val="0"/>
              </a:spcAft>
              <a:buFont typeface="Wingdings" panose="05000000000000000000" pitchFamily="2" charset="2"/>
              <a:buChar char=""/>
            </a:pP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Bài</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hát</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nói</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về</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mùa</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nào</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trong</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năm</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a:t>
            </a:r>
            <a:endPar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sp>
        <p:nvSpPr>
          <p:cNvPr id="12" name="Rectangle 11"/>
          <p:cNvSpPr/>
          <p:nvPr/>
        </p:nvSpPr>
        <p:spPr>
          <a:xfrm>
            <a:off x="424707" y="4947720"/>
            <a:ext cx="4175311" cy="830997"/>
          </a:xfrm>
          <a:prstGeom prst="rect">
            <a:avLst/>
          </a:prstGeom>
        </p:spPr>
        <p:txBody>
          <a:bodyPr wrap="square">
            <a:spAutoFit/>
          </a:bodyPr>
          <a:lstStyle/>
          <a:p>
            <a:pPr marL="342900" marR="0" lvl="0" indent="-342900">
              <a:spcBef>
                <a:spcPts val="0"/>
              </a:spcBef>
              <a:spcAft>
                <a:spcPts val="0"/>
              </a:spcAft>
              <a:buFont typeface="Wingdings" panose="05000000000000000000" pitchFamily="2" charset="2"/>
              <a:buChar char=""/>
            </a:pP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Nhân</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vật</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anh</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trong</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bài</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hát</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muốn</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gửi</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nắng</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ra</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đâu</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Tại</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sao</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a:t>
            </a:r>
            <a:endPar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sp>
        <p:nvSpPr>
          <p:cNvPr id="13" name="Rectangle 12"/>
          <p:cNvSpPr/>
          <p:nvPr/>
        </p:nvSpPr>
        <p:spPr>
          <a:xfrm>
            <a:off x="456877" y="3804462"/>
            <a:ext cx="4175311" cy="830997"/>
          </a:xfrm>
          <a:prstGeom prst="rect">
            <a:avLst/>
          </a:prstGeom>
        </p:spPr>
        <p:txBody>
          <a:bodyPr wrap="square">
            <a:spAutoFit/>
          </a:bodyPr>
          <a:lstStyle/>
          <a:p>
            <a:pPr marL="342900" marR="0" lvl="0" indent="-342900">
              <a:spcBef>
                <a:spcPts val="0"/>
              </a:spcBef>
              <a:spcAft>
                <a:spcPts val="0"/>
              </a:spcAft>
              <a:buFont typeface="Wingdings" panose="05000000000000000000" pitchFamily="2" charset="2"/>
              <a:buChar char=""/>
            </a:pP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Cảnh</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quan</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thiên</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nhiên</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nơi</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nhân</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vật</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anh</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đang</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ở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có</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những</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đặc</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điểm</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gì</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a:t>
            </a:r>
            <a:endPar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sp>
        <p:nvSpPr>
          <p:cNvPr id="19" name="Rectangle 18"/>
          <p:cNvSpPr/>
          <p:nvPr/>
        </p:nvSpPr>
        <p:spPr>
          <a:xfrm>
            <a:off x="424707" y="2792230"/>
            <a:ext cx="4175311" cy="830997"/>
          </a:xfrm>
          <a:prstGeom prst="rect">
            <a:avLst/>
          </a:prstGeom>
        </p:spPr>
        <p:txBody>
          <a:bodyPr wrap="square">
            <a:spAutoFit/>
          </a:bodyPr>
          <a:lstStyle/>
          <a:p>
            <a:pPr marL="342900" marR="0" lvl="0" indent="-342900">
              <a:spcBef>
                <a:spcPts val="0"/>
              </a:spcBef>
              <a:spcAft>
                <a:spcPts val="0"/>
              </a:spcAft>
              <a:buFont typeface="Wingdings" panose="05000000000000000000" pitchFamily="2" charset="2"/>
              <a:buChar char=""/>
            </a:pP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Nhân</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vật</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anh</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trong</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bài</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hát</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đang</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ở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miền</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nào</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của</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Đất</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nước</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Việt</a:t>
            </a:r>
            <a:r>
              <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cs typeface="Times New Roman" panose="02020603050405020304" pitchFamily="18" charset="0"/>
              </a:rPr>
              <a:t> Nam?</a:t>
            </a:r>
            <a:endParaRPr lang="en-US" sz="24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839692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2"/>
                                        </p:tgtEl>
                                      </p:cBhvr>
                                    </p:cmd>
                                  </p:childTnLst>
                                </p:cTn>
                              </p:par>
                            </p:childTnLst>
                          </p:cTn>
                        </p:par>
                      </p:childTnLst>
                    </p:cTn>
                  </p:par>
                </p:childTnLst>
              </p:cTn>
              <p:nextCondLst>
                <p:cond evt="onClick" delay="0">
                  <p:tgtEl>
                    <p:spTgt spid="2"/>
                  </p:tgtEl>
                </p:cond>
              </p:nextCondLst>
            </p:seq>
            <p:video>
              <p:cMediaNode vol="80000">
                <p:cTn id="41" fill="hold" display="0">
                  <p:stCondLst>
                    <p:cond delay="indefinite"/>
                  </p:stCondLst>
                </p:cTn>
                <p:tgtEl>
                  <p:spTgt spid="2"/>
                </p:tgtEl>
              </p:cMediaNode>
            </p:video>
          </p:childTnLst>
        </p:cTn>
      </p:par>
    </p:tnLst>
    <p:bldLst>
      <p:bldP spid="14" grpId="0"/>
      <p:bldP spid="7" grpId="0"/>
      <p:bldP spid="8" grpId="0" animBg="1"/>
      <p:bldP spid="11" grpId="0"/>
      <p:bldP spid="12" grpId="0"/>
      <p:bldP spid="13"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4812" y="1075765"/>
            <a:ext cx="11860306" cy="258183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09482" y="208599"/>
            <a:ext cx="8727141" cy="584775"/>
          </a:xfrm>
          <a:prstGeom prst="rect">
            <a:avLst/>
          </a:prstGeom>
          <a:noFill/>
        </p:spPr>
        <p:txBody>
          <a:bodyPr wrap="square" rtlCol="0">
            <a:spAutoFit/>
          </a:bodyPr>
          <a:lstStyle/>
          <a:p>
            <a:pPr algn="ctr"/>
            <a:r>
              <a:rPr lang="en-US" sz="3200" b="1" dirty="0">
                <a:solidFill>
                  <a:srgbClr val="FF0000"/>
                </a:solidFill>
                <a:latin typeface="Bahnschrift Condensed" panose="020B0502040204020203" pitchFamily="34" charset="0"/>
              </a:rPr>
              <a:t>HÌNH ẢNH CHỨNG MINH SỰ PHÂN HOÁ THEO CHIỀU BẮC - NAM</a:t>
            </a:r>
          </a:p>
        </p:txBody>
      </p:sp>
      <p:pic>
        <p:nvPicPr>
          <p:cNvPr id="5" name="Picture 4"/>
          <p:cNvPicPr>
            <a:picLocks noChangeAspect="1"/>
          </p:cNvPicPr>
          <p:nvPr/>
        </p:nvPicPr>
        <p:blipFill>
          <a:blip r:embed="rId2"/>
          <a:stretch>
            <a:fillRect/>
          </a:stretch>
        </p:blipFill>
        <p:spPr>
          <a:xfrm>
            <a:off x="9394172" y="1388967"/>
            <a:ext cx="2412347" cy="1986243"/>
          </a:xfrm>
          <a:prstGeom prst="rect">
            <a:avLst/>
          </a:prstGeom>
          <a:ln>
            <a:solidFill>
              <a:srgbClr val="002060"/>
            </a:solidFill>
          </a:ln>
        </p:spPr>
      </p:pic>
      <p:pic>
        <p:nvPicPr>
          <p:cNvPr id="7" name="Picture 6"/>
          <p:cNvPicPr>
            <a:picLocks noChangeAspect="1"/>
          </p:cNvPicPr>
          <p:nvPr/>
        </p:nvPicPr>
        <p:blipFill>
          <a:blip r:embed="rId3"/>
          <a:stretch>
            <a:fillRect/>
          </a:stretch>
        </p:blipFill>
        <p:spPr>
          <a:xfrm>
            <a:off x="6803895" y="1388966"/>
            <a:ext cx="2412347" cy="1986244"/>
          </a:xfrm>
          <a:prstGeom prst="rect">
            <a:avLst/>
          </a:prstGeom>
          <a:ln>
            <a:solidFill>
              <a:srgbClr val="002060"/>
            </a:solidFill>
          </a:ln>
        </p:spPr>
      </p:pic>
      <p:pic>
        <p:nvPicPr>
          <p:cNvPr id="8" name="Picture 7"/>
          <p:cNvPicPr>
            <a:picLocks noChangeAspect="1"/>
          </p:cNvPicPr>
          <p:nvPr/>
        </p:nvPicPr>
        <p:blipFill>
          <a:blip r:embed="rId4"/>
          <a:stretch>
            <a:fillRect/>
          </a:stretch>
        </p:blipFill>
        <p:spPr>
          <a:xfrm>
            <a:off x="1586753" y="1388965"/>
            <a:ext cx="2412347" cy="1986244"/>
          </a:xfrm>
          <a:prstGeom prst="rect">
            <a:avLst/>
          </a:prstGeom>
          <a:ln>
            <a:solidFill>
              <a:srgbClr val="002060"/>
            </a:solidFill>
          </a:ln>
        </p:spPr>
      </p:pic>
      <p:pic>
        <p:nvPicPr>
          <p:cNvPr id="9" name="Picture 8"/>
          <p:cNvPicPr>
            <a:picLocks noChangeAspect="1"/>
          </p:cNvPicPr>
          <p:nvPr/>
        </p:nvPicPr>
        <p:blipFill>
          <a:blip r:embed="rId5"/>
          <a:stretch>
            <a:fillRect/>
          </a:stretch>
        </p:blipFill>
        <p:spPr>
          <a:xfrm>
            <a:off x="4213618" y="1388966"/>
            <a:ext cx="2412347" cy="1986244"/>
          </a:xfrm>
          <a:prstGeom prst="rect">
            <a:avLst/>
          </a:prstGeom>
          <a:ln>
            <a:solidFill>
              <a:srgbClr val="002060"/>
            </a:solidFill>
          </a:ln>
        </p:spPr>
      </p:pic>
      <p:sp>
        <p:nvSpPr>
          <p:cNvPr id="10" name="TextBox 9"/>
          <p:cNvSpPr txBox="1"/>
          <p:nvPr/>
        </p:nvSpPr>
        <p:spPr>
          <a:xfrm>
            <a:off x="457200" y="1905034"/>
            <a:ext cx="887506" cy="954107"/>
          </a:xfrm>
          <a:prstGeom prst="rect">
            <a:avLst/>
          </a:prstGeom>
          <a:noFill/>
        </p:spPr>
        <p:txBody>
          <a:bodyPr wrap="square" rtlCol="0">
            <a:spAutoFit/>
          </a:bodyPr>
          <a:lstStyle/>
          <a:p>
            <a:pPr algn="ctr"/>
            <a:r>
              <a:rPr lang="en-US" sz="2800" dirty="0">
                <a:solidFill>
                  <a:srgbClr val="002060"/>
                </a:solidFill>
                <a:latin typeface="Bahnschrift Condensed" panose="020B0502040204020203" pitchFamily="34" charset="0"/>
              </a:rPr>
              <a:t>MIỀN BẮC</a:t>
            </a:r>
          </a:p>
        </p:txBody>
      </p:sp>
      <p:sp>
        <p:nvSpPr>
          <p:cNvPr id="12" name="Rectangle 11"/>
          <p:cNvSpPr/>
          <p:nvPr/>
        </p:nvSpPr>
        <p:spPr>
          <a:xfrm>
            <a:off x="174812" y="3970800"/>
            <a:ext cx="11860306" cy="258183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7200" y="4800069"/>
            <a:ext cx="887506" cy="954107"/>
          </a:xfrm>
          <a:prstGeom prst="rect">
            <a:avLst/>
          </a:prstGeom>
          <a:noFill/>
        </p:spPr>
        <p:txBody>
          <a:bodyPr wrap="square" rtlCol="0">
            <a:spAutoFit/>
          </a:bodyPr>
          <a:lstStyle/>
          <a:p>
            <a:pPr algn="ctr"/>
            <a:r>
              <a:rPr lang="en-US" sz="2800" dirty="0">
                <a:solidFill>
                  <a:srgbClr val="002060"/>
                </a:solidFill>
                <a:latin typeface="Bahnschrift Condensed" panose="020B0502040204020203" pitchFamily="34" charset="0"/>
              </a:rPr>
              <a:t>MIỀN NAM</a:t>
            </a:r>
          </a:p>
        </p:txBody>
      </p:sp>
      <p:pic>
        <p:nvPicPr>
          <p:cNvPr id="14" name="Picture 13"/>
          <p:cNvPicPr>
            <a:picLocks noChangeAspect="1"/>
          </p:cNvPicPr>
          <p:nvPr/>
        </p:nvPicPr>
        <p:blipFill>
          <a:blip r:embed="rId6"/>
          <a:stretch>
            <a:fillRect/>
          </a:stretch>
        </p:blipFill>
        <p:spPr>
          <a:xfrm>
            <a:off x="4213617" y="4259631"/>
            <a:ext cx="2412347" cy="2004171"/>
          </a:xfrm>
          <a:prstGeom prst="rect">
            <a:avLst/>
          </a:prstGeom>
          <a:ln>
            <a:solidFill>
              <a:srgbClr val="002060"/>
            </a:solidFill>
          </a:ln>
        </p:spPr>
      </p:pic>
      <p:pic>
        <p:nvPicPr>
          <p:cNvPr id="16" name="Picture 15"/>
          <p:cNvPicPr>
            <a:picLocks noChangeAspect="1"/>
          </p:cNvPicPr>
          <p:nvPr/>
        </p:nvPicPr>
        <p:blipFill>
          <a:blip r:embed="rId7"/>
          <a:stretch>
            <a:fillRect/>
          </a:stretch>
        </p:blipFill>
        <p:spPr>
          <a:xfrm>
            <a:off x="6803894" y="4273076"/>
            <a:ext cx="2415951" cy="1977280"/>
          </a:xfrm>
          <a:prstGeom prst="rect">
            <a:avLst/>
          </a:prstGeom>
          <a:ln>
            <a:solidFill>
              <a:srgbClr val="002060"/>
            </a:solidFill>
          </a:ln>
        </p:spPr>
      </p:pic>
      <p:pic>
        <p:nvPicPr>
          <p:cNvPr id="17" name="Picture 16"/>
          <p:cNvPicPr>
            <a:picLocks noChangeAspect="1"/>
          </p:cNvPicPr>
          <p:nvPr/>
        </p:nvPicPr>
        <p:blipFill>
          <a:blip r:embed="rId8"/>
          <a:stretch>
            <a:fillRect/>
          </a:stretch>
        </p:blipFill>
        <p:spPr>
          <a:xfrm>
            <a:off x="9386012" y="4286522"/>
            <a:ext cx="2420507" cy="1977280"/>
          </a:xfrm>
          <a:prstGeom prst="rect">
            <a:avLst/>
          </a:prstGeom>
          <a:ln>
            <a:solidFill>
              <a:srgbClr val="002060"/>
            </a:solidFill>
          </a:ln>
        </p:spPr>
      </p:pic>
      <p:pic>
        <p:nvPicPr>
          <p:cNvPr id="18" name="Picture 17"/>
          <p:cNvPicPr>
            <a:picLocks noChangeAspect="1"/>
          </p:cNvPicPr>
          <p:nvPr/>
        </p:nvPicPr>
        <p:blipFill>
          <a:blip r:embed="rId9"/>
          <a:stretch>
            <a:fillRect/>
          </a:stretch>
        </p:blipFill>
        <p:spPr>
          <a:xfrm>
            <a:off x="1586754" y="4259631"/>
            <a:ext cx="2468136" cy="1990725"/>
          </a:xfrm>
          <a:prstGeom prst="rect">
            <a:avLst/>
          </a:prstGeom>
          <a:ln>
            <a:solidFill>
              <a:srgbClr val="002060"/>
            </a:solidFill>
          </a:ln>
        </p:spPr>
      </p:pic>
    </p:spTree>
    <p:extLst>
      <p:ext uri="{BB962C8B-B14F-4D97-AF65-F5344CB8AC3E}">
        <p14:creationId xmlns:p14="http://schemas.microsoft.com/office/powerpoint/2010/main" val="16881448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barn(inVertical)">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2" grpId="0" animBg="1"/>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4812" y="1075765"/>
            <a:ext cx="11860306" cy="258183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909482" y="208599"/>
            <a:ext cx="8727141" cy="584775"/>
          </a:xfrm>
          <a:prstGeom prst="rect">
            <a:avLst/>
          </a:prstGeom>
          <a:noFill/>
        </p:spPr>
        <p:txBody>
          <a:bodyPr wrap="square" rtlCol="0">
            <a:spAutoFit/>
          </a:bodyPr>
          <a:lstStyle/>
          <a:p>
            <a:pPr algn="ctr"/>
            <a:r>
              <a:rPr lang="en-US" sz="3200" b="1" dirty="0">
                <a:solidFill>
                  <a:srgbClr val="FF0000"/>
                </a:solidFill>
                <a:latin typeface="Bahnschrift Condensed" panose="020B0502040204020203" pitchFamily="34" charset="0"/>
              </a:rPr>
              <a:t>HÌNH ẢNH CHỨNG MINH SỰ PHÂN HOÁ THEO CHIỀU BẮC - NAM</a:t>
            </a:r>
          </a:p>
        </p:txBody>
      </p:sp>
      <p:sp>
        <p:nvSpPr>
          <p:cNvPr id="10" name="TextBox 9"/>
          <p:cNvSpPr txBox="1"/>
          <p:nvPr/>
        </p:nvSpPr>
        <p:spPr>
          <a:xfrm>
            <a:off x="457200" y="1905034"/>
            <a:ext cx="887506" cy="954107"/>
          </a:xfrm>
          <a:prstGeom prst="rect">
            <a:avLst/>
          </a:prstGeom>
          <a:noFill/>
        </p:spPr>
        <p:txBody>
          <a:bodyPr wrap="square" rtlCol="0">
            <a:spAutoFit/>
          </a:bodyPr>
          <a:lstStyle/>
          <a:p>
            <a:pPr algn="ctr"/>
            <a:r>
              <a:rPr lang="en-US" sz="2800" dirty="0">
                <a:solidFill>
                  <a:srgbClr val="002060"/>
                </a:solidFill>
                <a:latin typeface="Bahnschrift Condensed" panose="020B0502040204020203" pitchFamily="34" charset="0"/>
              </a:rPr>
              <a:t>MIỀN BẮC</a:t>
            </a:r>
          </a:p>
        </p:txBody>
      </p:sp>
      <p:sp>
        <p:nvSpPr>
          <p:cNvPr id="12" name="Rectangle 11"/>
          <p:cNvSpPr/>
          <p:nvPr/>
        </p:nvSpPr>
        <p:spPr>
          <a:xfrm>
            <a:off x="174812" y="3970800"/>
            <a:ext cx="11860306" cy="258183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57200" y="4800069"/>
            <a:ext cx="887506" cy="954107"/>
          </a:xfrm>
          <a:prstGeom prst="rect">
            <a:avLst/>
          </a:prstGeom>
          <a:noFill/>
        </p:spPr>
        <p:txBody>
          <a:bodyPr wrap="square" rtlCol="0">
            <a:spAutoFit/>
          </a:bodyPr>
          <a:lstStyle/>
          <a:p>
            <a:pPr algn="ctr"/>
            <a:r>
              <a:rPr lang="en-US" sz="2800" dirty="0">
                <a:solidFill>
                  <a:srgbClr val="002060"/>
                </a:solidFill>
                <a:latin typeface="Bahnschrift Condensed" panose="020B0502040204020203" pitchFamily="34" charset="0"/>
              </a:rPr>
              <a:t>MIỀN NAM</a:t>
            </a:r>
          </a:p>
        </p:txBody>
      </p:sp>
      <p:pic>
        <p:nvPicPr>
          <p:cNvPr id="15" name="Picture 4" descr="UpNhAnHdotC0M2008111531946nzm2zdu0mm13070">
            <a:extLst>
              <a:ext uri="{FF2B5EF4-FFF2-40B4-BE49-F238E27FC236}">
                <a16:creationId xmlns:a16="http://schemas.microsoft.com/office/drawing/2014/main" id="{0D5F092F-6B24-4EA9-B099-417C45068A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9744" y="1443593"/>
            <a:ext cx="2281160" cy="1925032"/>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5" descr="img_14231">
            <a:extLst>
              <a:ext uri="{FF2B5EF4-FFF2-40B4-BE49-F238E27FC236}">
                <a16:creationId xmlns:a16="http://schemas.microsoft.com/office/drawing/2014/main" id="{9B84CD2B-A0E3-4750-9E90-4D282B5F2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9693" y="1443593"/>
            <a:ext cx="2281160" cy="1925027"/>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6" descr="tr5b">
            <a:extLst>
              <a:ext uri="{FF2B5EF4-FFF2-40B4-BE49-F238E27FC236}">
                <a16:creationId xmlns:a16="http://schemas.microsoft.com/office/drawing/2014/main" id="{BBAB04A7-3D91-40EF-A764-36311331D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9794" y="1426353"/>
            <a:ext cx="2281160" cy="1880658"/>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1" name="Hình ảnh 21">
            <a:extLst>
              <a:ext uri="{FF2B5EF4-FFF2-40B4-BE49-F238E27FC236}">
                <a16:creationId xmlns:a16="http://schemas.microsoft.com/office/drawing/2014/main" id="{C51653AF-8178-41E4-829F-EE21F4A02771}"/>
              </a:ext>
            </a:extLst>
          </p:cNvPr>
          <p:cNvPicPr>
            <a:picLocks noChangeAspect="1"/>
          </p:cNvPicPr>
          <p:nvPr/>
        </p:nvPicPr>
        <p:blipFill rotWithShape="1">
          <a:blip r:embed="rId5"/>
          <a:srcRect r="16845"/>
          <a:stretch/>
        </p:blipFill>
        <p:spPr>
          <a:xfrm>
            <a:off x="1739845" y="1443593"/>
            <a:ext cx="2281160" cy="1876987"/>
          </a:xfrm>
          <a:prstGeom prst="rect">
            <a:avLst/>
          </a:prstGeom>
          <a:ln>
            <a:solidFill>
              <a:srgbClr val="002060"/>
            </a:solidFill>
          </a:ln>
        </p:spPr>
      </p:pic>
      <p:pic>
        <p:nvPicPr>
          <p:cNvPr id="22" name="Picture 2" descr="387">
            <a:extLst>
              <a:ext uri="{FF2B5EF4-FFF2-40B4-BE49-F238E27FC236}">
                <a16:creationId xmlns:a16="http://schemas.microsoft.com/office/drawing/2014/main" id="{97D3A609-F1D7-4477-903C-F340E1E9C3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02573" y="4373778"/>
            <a:ext cx="2235602" cy="1806687"/>
          </a:xfrm>
          <a:prstGeom prst="rect">
            <a:avLst/>
          </a:prstGeom>
          <a:noFill/>
          <a:ln w="19050">
            <a:solidFill>
              <a:srgbClr val="002060"/>
            </a:solidFill>
            <a:prstDash val="sysDot"/>
            <a:miter lim="800000"/>
            <a:headEnd/>
            <a:tailEnd/>
          </a:ln>
          <a:extLst>
            <a:ext uri="{909E8E84-426E-40DD-AFC4-6F175D3DCCD1}">
              <a14:hiddenFill xmlns:a14="http://schemas.microsoft.com/office/drawing/2010/main">
                <a:solidFill>
                  <a:srgbClr val="FFFFFF"/>
                </a:solidFill>
              </a14:hiddenFill>
            </a:ext>
          </a:extLst>
        </p:spPr>
      </p:pic>
      <p:pic>
        <p:nvPicPr>
          <p:cNvPr id="23" name="Picture 7" descr="xishuang-voi%20r%C6%B0%CC%80ng">
            <a:extLst>
              <a:ext uri="{FF2B5EF4-FFF2-40B4-BE49-F238E27FC236}">
                <a16:creationId xmlns:a16="http://schemas.microsoft.com/office/drawing/2014/main" id="{15B369A7-A052-4F62-842C-8B3CD93422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9846" y="4375052"/>
            <a:ext cx="2281160" cy="1863418"/>
          </a:xfrm>
          <a:prstGeom prst="rect">
            <a:avLst/>
          </a:prstGeom>
          <a:noFill/>
          <a:ln w="19050">
            <a:solidFill>
              <a:srgbClr val="002060"/>
            </a:solidFill>
            <a:miter lim="800000"/>
            <a:headEnd/>
            <a:tailEnd/>
          </a:ln>
          <a:extLst>
            <a:ext uri="{909E8E84-426E-40DD-AFC4-6F175D3DCCD1}">
              <a14:hiddenFill xmlns:a14="http://schemas.microsoft.com/office/drawing/2010/main">
                <a:solidFill>
                  <a:srgbClr val="FFFFFF"/>
                </a:solidFill>
              </a14:hiddenFill>
            </a:ext>
          </a:extLst>
        </p:spPr>
      </p:pic>
      <p:pic>
        <p:nvPicPr>
          <p:cNvPr id="24" name="Hình ảnh 6">
            <a:extLst>
              <a:ext uri="{FF2B5EF4-FFF2-40B4-BE49-F238E27FC236}">
                <a16:creationId xmlns:a16="http://schemas.microsoft.com/office/drawing/2014/main" id="{8AAD7D82-23FB-4D4C-A29D-ADF30F2004A8}"/>
              </a:ext>
            </a:extLst>
          </p:cNvPr>
          <p:cNvPicPr>
            <a:picLocks noChangeAspect="1"/>
          </p:cNvPicPr>
          <p:nvPr/>
        </p:nvPicPr>
        <p:blipFill>
          <a:blip r:embed="rId8"/>
          <a:stretch>
            <a:fillRect/>
          </a:stretch>
        </p:blipFill>
        <p:spPr>
          <a:xfrm>
            <a:off x="6819742" y="4348331"/>
            <a:ext cx="2281162" cy="1857579"/>
          </a:xfrm>
          <a:prstGeom prst="rect">
            <a:avLst/>
          </a:prstGeom>
          <a:ln>
            <a:solidFill>
              <a:srgbClr val="002060"/>
            </a:solidFill>
          </a:ln>
        </p:spPr>
      </p:pic>
      <p:pic>
        <p:nvPicPr>
          <p:cNvPr id="25" name="Hình ảnh 19">
            <a:extLst>
              <a:ext uri="{FF2B5EF4-FFF2-40B4-BE49-F238E27FC236}">
                <a16:creationId xmlns:a16="http://schemas.microsoft.com/office/drawing/2014/main" id="{065897FD-0149-4C80-9B40-08C5CA9AE68C}"/>
              </a:ext>
            </a:extLst>
          </p:cNvPr>
          <p:cNvPicPr>
            <a:picLocks noChangeAspect="1"/>
          </p:cNvPicPr>
          <p:nvPr/>
        </p:nvPicPr>
        <p:blipFill rotWithShape="1">
          <a:blip r:embed="rId9"/>
          <a:srcRect l="23876"/>
          <a:stretch/>
        </p:blipFill>
        <p:spPr>
          <a:xfrm>
            <a:off x="9348582" y="4292647"/>
            <a:ext cx="2292271" cy="1938139"/>
          </a:xfrm>
          <a:prstGeom prst="rect">
            <a:avLst/>
          </a:prstGeom>
          <a:ln>
            <a:solidFill>
              <a:srgbClr val="002060"/>
            </a:solidFill>
          </a:ln>
        </p:spPr>
      </p:pic>
    </p:spTree>
    <p:extLst>
      <p:ext uri="{BB962C8B-B14F-4D97-AF65-F5344CB8AC3E}">
        <p14:creationId xmlns:p14="http://schemas.microsoft.com/office/powerpoint/2010/main" val="1912068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par>
                                <p:cTn id="34" presetID="16" presetClass="entr" presetSubtype="21"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par>
                                <p:cTn id="40" presetID="16" presetClass="entr" presetSubtype="21"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barn(inVertical)">
                                      <p:cBhvr>
                                        <p:cTn id="4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p:bldP spid="12" grpId="0" animBg="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0994" y="113573"/>
            <a:ext cx="4292085" cy="6492228"/>
          </a:xfrm>
          <a:prstGeom prst="rect">
            <a:avLst/>
          </a:prstGeom>
          <a:ln w="28575">
            <a:solidFill>
              <a:srgbClr val="002060"/>
            </a:solidFill>
          </a:ln>
        </p:spPr>
      </p:pic>
      <p:cxnSp>
        <p:nvCxnSpPr>
          <p:cNvPr id="5" name="Straight Connector 4"/>
          <p:cNvCxnSpPr/>
          <p:nvPr/>
        </p:nvCxnSpPr>
        <p:spPr>
          <a:xfrm flipV="1">
            <a:off x="7740994" y="2254050"/>
            <a:ext cx="4356877" cy="17968"/>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618323" y="1688408"/>
            <a:ext cx="908789" cy="369332"/>
          </a:xfrm>
          <a:prstGeom prst="rect">
            <a:avLst/>
          </a:prstGeom>
          <a:solidFill>
            <a:schemeClr val="bg1"/>
          </a:solidFill>
        </p:spPr>
        <p:txBody>
          <a:bodyPr wrap="square" rtlCol="0">
            <a:spAutoFit/>
          </a:bodyPr>
          <a:lstStyle/>
          <a:p>
            <a:pPr algn="ctr"/>
            <a:r>
              <a:rPr lang="en-US" dirty="0">
                <a:solidFill>
                  <a:srgbClr val="002060"/>
                </a:solidFill>
                <a:latin typeface="Bahnschrift Condensed" panose="020B0502040204020203" pitchFamily="34" charset="0"/>
              </a:rPr>
              <a:t>PHÍA BẮC</a:t>
            </a:r>
          </a:p>
        </p:txBody>
      </p:sp>
      <p:sp>
        <p:nvSpPr>
          <p:cNvPr id="7" name="TextBox 6"/>
          <p:cNvSpPr txBox="1"/>
          <p:nvPr/>
        </p:nvSpPr>
        <p:spPr>
          <a:xfrm>
            <a:off x="10095912" y="2415168"/>
            <a:ext cx="1030339" cy="369332"/>
          </a:xfrm>
          <a:prstGeom prst="rect">
            <a:avLst/>
          </a:prstGeom>
          <a:solidFill>
            <a:schemeClr val="bg1"/>
          </a:solidFill>
        </p:spPr>
        <p:txBody>
          <a:bodyPr wrap="square" rtlCol="0">
            <a:spAutoFit/>
          </a:bodyPr>
          <a:lstStyle/>
          <a:p>
            <a:pPr algn="ctr"/>
            <a:r>
              <a:rPr lang="en-US" dirty="0">
                <a:solidFill>
                  <a:srgbClr val="002060"/>
                </a:solidFill>
                <a:latin typeface="Bahnschrift Condensed" panose="020B0502040204020203" pitchFamily="34" charset="0"/>
              </a:rPr>
              <a:t>PHÍA NAM</a:t>
            </a:r>
          </a:p>
        </p:txBody>
      </p:sp>
      <p:sp>
        <p:nvSpPr>
          <p:cNvPr id="8" name="Rectangle 7"/>
          <p:cNvSpPr/>
          <p:nvPr/>
        </p:nvSpPr>
        <p:spPr>
          <a:xfrm>
            <a:off x="2105743" y="215790"/>
            <a:ext cx="3380413" cy="665310"/>
          </a:xfrm>
          <a:prstGeom prst="rect">
            <a:avLst/>
          </a:prstGeom>
        </p:spPr>
        <p:txBody>
          <a:bodyPr wrap="none">
            <a:spAutoFit/>
          </a:bodyPr>
          <a:lstStyle/>
          <a:p>
            <a:pPr indent="180340" algn="ctr">
              <a:lnSpc>
                <a:spcPct val="115000"/>
              </a:lnSpc>
              <a:spcAft>
                <a:spcPts val="600"/>
              </a:spcAft>
            </a:pPr>
            <a:r>
              <a:rPr lang="it-IT" sz="3600" b="1" dirty="0">
                <a:solidFill>
                  <a:srgbClr val="FF0000"/>
                </a:solidFill>
                <a:latin typeface="Bahnschrift Condensed" panose="020B0502040204020203" pitchFamily="34" charset="0"/>
                <a:ea typeface="Times New Roman" panose="02020603050405020304" pitchFamily="18" charset="0"/>
              </a:rPr>
              <a:t>MỞ RỘNG KIẾN THỨC</a:t>
            </a:r>
            <a:endParaRPr lang="en-US" sz="3600" dirty="0">
              <a:solidFill>
                <a:srgbClr val="FF0000"/>
              </a:solidFill>
              <a:effectLst/>
              <a:latin typeface="Bahnschrift Condensed" panose="020B0502040204020203" pitchFamily="34" charset="0"/>
              <a:ea typeface="Times New Roman" panose="02020603050405020304" pitchFamily="18" charset="0"/>
            </a:endParaRPr>
          </a:p>
        </p:txBody>
      </p:sp>
      <p:sp>
        <p:nvSpPr>
          <p:cNvPr id="2" name="Rectangle 1"/>
          <p:cNvSpPr/>
          <p:nvPr/>
        </p:nvSpPr>
        <p:spPr>
          <a:xfrm>
            <a:off x="820271" y="1564410"/>
            <a:ext cx="6108024" cy="11430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600" dirty="0">
                <a:solidFill>
                  <a:srgbClr val="C00000"/>
                </a:solidFill>
                <a:latin typeface="Bahnschrift Condensed" panose="020B0502040204020203" pitchFamily="34" charset="0"/>
              </a:rPr>
              <a:t>Nguyên nhân dẫn đến sự phân hoá theo chiều Bắc – Nam?</a:t>
            </a:r>
            <a:endParaRPr lang="en-US" sz="3600" dirty="0">
              <a:solidFill>
                <a:srgbClr val="C00000"/>
              </a:solidFill>
              <a:latin typeface="Bahnschrift Condensed" panose="020B0502040204020203" pitchFamily="34" charset="0"/>
            </a:endParaRPr>
          </a:p>
        </p:txBody>
      </p:sp>
      <p:sp>
        <p:nvSpPr>
          <p:cNvPr id="4" name="Rectangle 3"/>
          <p:cNvSpPr/>
          <p:nvPr/>
        </p:nvSpPr>
        <p:spPr>
          <a:xfrm>
            <a:off x="820271" y="3117639"/>
            <a:ext cx="6108024" cy="223428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02803" y="3530515"/>
            <a:ext cx="5505573" cy="1077218"/>
          </a:xfrm>
          <a:prstGeom prst="rect">
            <a:avLst/>
          </a:prstGeom>
        </p:spPr>
        <p:txBody>
          <a:bodyPr wrap="square">
            <a:spAutoFit/>
          </a:bodyPr>
          <a:lstStyle/>
          <a:p>
            <a:pPr algn="just"/>
            <a:r>
              <a:rPr lang="it-IT" sz="3200" dirty="0">
                <a:solidFill>
                  <a:srgbClr val="002060"/>
                </a:solidFill>
                <a:latin typeface="Bahnschrift Condensed" panose="020B0502040204020203" pitchFamily="34" charset="0"/>
                <a:ea typeface="Times New Roman" panose="02020603050405020304" pitchFamily="18" charset="0"/>
              </a:rPr>
              <a:t>- Đặc điểm lãnh thổ trải dài trên nhiều vĩ tuyến.</a:t>
            </a:r>
            <a:endParaRPr lang="en-US" sz="3200" dirty="0">
              <a:solidFill>
                <a:srgbClr val="002060"/>
              </a:solidFill>
              <a:effectLst/>
              <a:latin typeface="Bahnschrift Condensed" panose="020B0502040204020203" pitchFamily="34" charset="0"/>
              <a:ea typeface="Times New Roman" panose="02020603050405020304" pitchFamily="18" charset="0"/>
            </a:endParaRPr>
          </a:p>
        </p:txBody>
      </p:sp>
      <p:sp>
        <p:nvSpPr>
          <p:cNvPr id="13" name="Rectangle 12"/>
          <p:cNvSpPr/>
          <p:nvPr/>
        </p:nvSpPr>
        <p:spPr>
          <a:xfrm>
            <a:off x="1002803" y="4564657"/>
            <a:ext cx="3618298" cy="584775"/>
          </a:xfrm>
          <a:prstGeom prst="rect">
            <a:avLst/>
          </a:prstGeom>
        </p:spPr>
        <p:txBody>
          <a:bodyPr wrap="none">
            <a:spAutoFit/>
          </a:bodyPr>
          <a:lstStyle/>
          <a:p>
            <a:pPr algn="just"/>
            <a:r>
              <a:rPr lang="it-IT" sz="3200" dirty="0">
                <a:solidFill>
                  <a:srgbClr val="002060"/>
                </a:solidFill>
                <a:latin typeface="Bahnschrift Condensed" panose="020B0502040204020203" pitchFamily="34" charset="0"/>
                <a:ea typeface="Times New Roman" panose="02020603050405020304" pitchFamily="18" charset="0"/>
              </a:rPr>
              <a:t>- Ảnh hưởng của gió mùa</a:t>
            </a:r>
            <a:endParaRPr lang="en-US" sz="3200" dirty="0">
              <a:solidFill>
                <a:srgbClr val="002060"/>
              </a:solidFill>
              <a:effectLst/>
              <a:latin typeface="Bahnschrift Condensed" panose="020B0502040204020203" pitchFamily="34" charset="0"/>
              <a:ea typeface="Times New Roman" panose="02020603050405020304" pitchFamily="18" charset="0"/>
            </a:endParaRPr>
          </a:p>
        </p:txBody>
      </p:sp>
      <p:pic>
        <p:nvPicPr>
          <p:cNvPr id="15" name="Picture 14"/>
          <p:cNvPicPr>
            <a:picLocks noChangeAspect="1"/>
          </p:cNvPicPr>
          <p:nvPr/>
        </p:nvPicPr>
        <p:blipFill>
          <a:blip r:embed="rId3"/>
          <a:stretch>
            <a:fillRect/>
          </a:stretch>
        </p:blipFill>
        <p:spPr>
          <a:xfrm>
            <a:off x="4995419" y="4235831"/>
            <a:ext cx="1880520" cy="1121827"/>
          </a:xfrm>
          <a:prstGeom prst="rect">
            <a:avLst/>
          </a:prstGeom>
        </p:spPr>
      </p:pic>
      <p:pic>
        <p:nvPicPr>
          <p:cNvPr id="16" name="Picture 15"/>
          <p:cNvPicPr>
            <a:picLocks noChangeAspect="1"/>
          </p:cNvPicPr>
          <p:nvPr/>
        </p:nvPicPr>
        <p:blipFill>
          <a:blip r:embed="rId4"/>
          <a:stretch>
            <a:fillRect/>
          </a:stretch>
        </p:blipFill>
        <p:spPr>
          <a:xfrm>
            <a:off x="637589" y="120614"/>
            <a:ext cx="1387578" cy="1285018"/>
          </a:xfrm>
          <a:prstGeom prst="rect">
            <a:avLst/>
          </a:prstGeom>
        </p:spPr>
      </p:pic>
      <p:pic>
        <p:nvPicPr>
          <p:cNvPr id="18" name="Picture 17"/>
          <p:cNvPicPr>
            <a:picLocks noChangeAspect="1"/>
          </p:cNvPicPr>
          <p:nvPr/>
        </p:nvPicPr>
        <p:blipFill>
          <a:blip r:embed="rId5"/>
          <a:stretch>
            <a:fillRect/>
          </a:stretch>
        </p:blipFill>
        <p:spPr>
          <a:xfrm>
            <a:off x="118716" y="5440769"/>
            <a:ext cx="1403110" cy="1403110"/>
          </a:xfrm>
          <a:prstGeom prst="rect">
            <a:avLst/>
          </a:prstGeom>
        </p:spPr>
      </p:pic>
      <p:pic>
        <p:nvPicPr>
          <p:cNvPr id="19" name="Picture 18"/>
          <p:cNvPicPr>
            <a:picLocks noChangeAspect="1"/>
          </p:cNvPicPr>
          <p:nvPr/>
        </p:nvPicPr>
        <p:blipFill>
          <a:blip r:embed="rId5"/>
          <a:stretch>
            <a:fillRect/>
          </a:stretch>
        </p:blipFill>
        <p:spPr>
          <a:xfrm>
            <a:off x="1331378" y="5454890"/>
            <a:ext cx="1403110" cy="1403110"/>
          </a:xfrm>
          <a:prstGeom prst="rect">
            <a:avLst/>
          </a:prstGeom>
        </p:spPr>
      </p:pic>
      <p:pic>
        <p:nvPicPr>
          <p:cNvPr id="20" name="Picture 19"/>
          <p:cNvPicPr>
            <a:picLocks noChangeAspect="1"/>
          </p:cNvPicPr>
          <p:nvPr/>
        </p:nvPicPr>
        <p:blipFill>
          <a:blip r:embed="rId5"/>
          <a:stretch>
            <a:fillRect/>
          </a:stretch>
        </p:blipFill>
        <p:spPr>
          <a:xfrm>
            <a:off x="2544040" y="5469011"/>
            <a:ext cx="1403110" cy="1403110"/>
          </a:xfrm>
          <a:prstGeom prst="rect">
            <a:avLst/>
          </a:prstGeom>
        </p:spPr>
      </p:pic>
      <p:pic>
        <p:nvPicPr>
          <p:cNvPr id="21" name="Picture 20"/>
          <p:cNvPicPr>
            <a:picLocks noChangeAspect="1"/>
          </p:cNvPicPr>
          <p:nvPr/>
        </p:nvPicPr>
        <p:blipFill>
          <a:blip r:embed="rId5"/>
          <a:stretch>
            <a:fillRect/>
          </a:stretch>
        </p:blipFill>
        <p:spPr>
          <a:xfrm>
            <a:off x="3756702" y="5483132"/>
            <a:ext cx="1403110" cy="1403110"/>
          </a:xfrm>
          <a:prstGeom prst="rect">
            <a:avLst/>
          </a:prstGeom>
        </p:spPr>
      </p:pic>
      <p:pic>
        <p:nvPicPr>
          <p:cNvPr id="22" name="Picture 21"/>
          <p:cNvPicPr>
            <a:picLocks noChangeAspect="1"/>
          </p:cNvPicPr>
          <p:nvPr/>
        </p:nvPicPr>
        <p:blipFill>
          <a:blip r:embed="rId5"/>
          <a:stretch>
            <a:fillRect/>
          </a:stretch>
        </p:blipFill>
        <p:spPr>
          <a:xfrm>
            <a:off x="4969364" y="5497253"/>
            <a:ext cx="1403110" cy="1403110"/>
          </a:xfrm>
          <a:prstGeom prst="rect">
            <a:avLst/>
          </a:prstGeom>
        </p:spPr>
      </p:pic>
      <p:pic>
        <p:nvPicPr>
          <p:cNvPr id="23" name="Picture 22"/>
          <p:cNvPicPr>
            <a:picLocks noChangeAspect="1"/>
          </p:cNvPicPr>
          <p:nvPr/>
        </p:nvPicPr>
        <p:blipFill>
          <a:blip r:embed="rId5"/>
          <a:stretch>
            <a:fillRect/>
          </a:stretch>
        </p:blipFill>
        <p:spPr>
          <a:xfrm>
            <a:off x="6182026" y="5511374"/>
            <a:ext cx="1403110" cy="1403110"/>
          </a:xfrm>
          <a:prstGeom prst="rect">
            <a:avLst/>
          </a:prstGeom>
        </p:spPr>
      </p:pic>
    </p:spTree>
    <p:extLst>
      <p:ext uri="{BB962C8B-B14F-4D97-AF65-F5344CB8AC3E}">
        <p14:creationId xmlns:p14="http://schemas.microsoft.com/office/powerpoint/2010/main" val="37537183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591" y="1431674"/>
            <a:ext cx="5792651" cy="3812677"/>
          </a:xfrm>
          <a:prstGeom prst="rect">
            <a:avLst/>
          </a:prstGeom>
          <a:ln w="19050">
            <a:solidFill>
              <a:srgbClr val="002060"/>
            </a:solidFill>
          </a:ln>
        </p:spPr>
      </p:pic>
      <p:grpSp>
        <p:nvGrpSpPr>
          <p:cNvPr id="3" name="Group 2"/>
          <p:cNvGrpSpPr/>
          <p:nvPr/>
        </p:nvGrpSpPr>
        <p:grpSpPr>
          <a:xfrm>
            <a:off x="574484" y="2303240"/>
            <a:ext cx="4961965" cy="2124635"/>
            <a:chOff x="510988" y="2097741"/>
            <a:chExt cx="4961965" cy="2124635"/>
          </a:xfrm>
        </p:grpSpPr>
        <p:sp>
          <p:nvSpPr>
            <p:cNvPr id="2" name="Rectangle 1"/>
            <p:cNvSpPr/>
            <p:nvPr/>
          </p:nvSpPr>
          <p:spPr>
            <a:xfrm>
              <a:off x="510988" y="2097741"/>
              <a:ext cx="4961965" cy="212463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85801" y="2211667"/>
              <a:ext cx="4509247" cy="1754326"/>
            </a:xfrm>
            <a:prstGeom prst="rect">
              <a:avLst/>
            </a:prstGeom>
          </p:spPr>
          <p:txBody>
            <a:bodyPr wrap="square">
              <a:spAutoFit/>
            </a:bodyPr>
            <a:lstStyle/>
            <a:p>
              <a:pPr lvl="0" algn="just" fontAlgn="base">
                <a:spcBef>
                  <a:spcPct val="50000"/>
                </a:spcBef>
                <a:spcAft>
                  <a:spcPct val="0"/>
                </a:spcAft>
              </a:pPr>
              <a:r>
                <a:rPr lang="en-US" altLang="en-US" sz="3600" b="1" dirty="0" err="1">
                  <a:solidFill>
                    <a:srgbClr val="C00000"/>
                  </a:solidFill>
                  <a:latin typeface="Bahnschrift Condensed" panose="020B0502040204020203" pitchFamily="34" charset="0"/>
                </a:rPr>
                <a:t>Tại</a:t>
              </a:r>
              <a:r>
                <a:rPr lang="en-US" altLang="en-US" sz="3600" b="1" dirty="0">
                  <a:solidFill>
                    <a:srgbClr val="C00000"/>
                  </a:solidFill>
                  <a:latin typeface="Bahnschrift Condensed" panose="020B0502040204020203" pitchFamily="34" charset="0"/>
                </a:rPr>
                <a:t> </a:t>
              </a:r>
              <a:r>
                <a:rPr lang="en-US" altLang="en-US" sz="3600" b="1" dirty="0" err="1">
                  <a:solidFill>
                    <a:srgbClr val="C00000"/>
                  </a:solidFill>
                  <a:latin typeface="Bahnschrift Condensed" panose="020B0502040204020203" pitchFamily="34" charset="0"/>
                </a:rPr>
                <a:t>sao</a:t>
              </a:r>
              <a:r>
                <a:rPr lang="en-US" altLang="en-US" sz="3600" b="1" dirty="0">
                  <a:solidFill>
                    <a:srgbClr val="C00000"/>
                  </a:solidFill>
                  <a:latin typeface="Bahnschrift Condensed" panose="020B0502040204020203" pitchFamily="34" charset="0"/>
                </a:rPr>
                <a:t> </a:t>
              </a:r>
              <a:r>
                <a:rPr lang="en-US" altLang="en-US" sz="3600" b="1" dirty="0" err="1">
                  <a:solidFill>
                    <a:srgbClr val="C00000"/>
                  </a:solidFill>
                  <a:latin typeface="Bahnschrift Condensed" panose="020B0502040204020203" pitchFamily="34" charset="0"/>
                </a:rPr>
                <a:t>miền</a:t>
              </a:r>
              <a:r>
                <a:rPr lang="en-US" altLang="en-US" sz="3600" b="1" dirty="0">
                  <a:solidFill>
                    <a:srgbClr val="C00000"/>
                  </a:solidFill>
                  <a:latin typeface="Bahnschrift Condensed" panose="020B0502040204020203" pitchFamily="34" charset="0"/>
                </a:rPr>
                <a:t> </a:t>
              </a:r>
              <a:r>
                <a:rPr lang="en-US" altLang="en-US" sz="3600" b="1" dirty="0" err="1">
                  <a:solidFill>
                    <a:srgbClr val="C00000"/>
                  </a:solidFill>
                  <a:latin typeface="Bahnschrift Condensed" panose="020B0502040204020203" pitchFamily="34" charset="0"/>
                </a:rPr>
                <a:t>Bắc</a:t>
              </a:r>
              <a:r>
                <a:rPr lang="en-US" altLang="en-US" sz="3600" b="1" dirty="0">
                  <a:solidFill>
                    <a:srgbClr val="C00000"/>
                  </a:solidFill>
                  <a:latin typeface="Bahnschrift Condensed" panose="020B0502040204020203" pitchFamily="34" charset="0"/>
                </a:rPr>
                <a:t> </a:t>
              </a:r>
              <a:r>
                <a:rPr lang="en-US" altLang="en-US" sz="3600" b="1" dirty="0" err="1">
                  <a:solidFill>
                    <a:srgbClr val="C00000"/>
                  </a:solidFill>
                  <a:latin typeface="Bahnschrift Condensed" panose="020B0502040204020203" pitchFamily="34" charset="0"/>
                </a:rPr>
                <a:t>có</a:t>
              </a:r>
              <a:r>
                <a:rPr lang="en-US" altLang="en-US" sz="3600" b="1" dirty="0">
                  <a:solidFill>
                    <a:srgbClr val="C00000"/>
                  </a:solidFill>
                  <a:latin typeface="Bahnschrift Condensed" panose="020B0502040204020203" pitchFamily="34" charset="0"/>
                </a:rPr>
                <a:t> 2 </a:t>
              </a:r>
              <a:r>
                <a:rPr lang="en-US" altLang="en-US" sz="3600" b="1" dirty="0" err="1">
                  <a:solidFill>
                    <a:srgbClr val="C00000"/>
                  </a:solidFill>
                  <a:latin typeface="Bahnschrift Condensed" panose="020B0502040204020203" pitchFamily="34" charset="0"/>
                </a:rPr>
                <a:t>đến</a:t>
              </a:r>
              <a:r>
                <a:rPr lang="en-US" altLang="en-US" sz="3600" b="1" dirty="0">
                  <a:solidFill>
                    <a:srgbClr val="C00000"/>
                  </a:solidFill>
                  <a:latin typeface="Bahnschrift Condensed" panose="020B0502040204020203" pitchFamily="34" charset="0"/>
                </a:rPr>
                <a:t> 3 </a:t>
              </a:r>
              <a:r>
                <a:rPr lang="en-US" altLang="en-US" sz="3600" b="1" dirty="0" err="1">
                  <a:solidFill>
                    <a:srgbClr val="C00000"/>
                  </a:solidFill>
                  <a:latin typeface="Bahnschrift Condensed" panose="020B0502040204020203" pitchFamily="34" charset="0"/>
                </a:rPr>
                <a:t>tháng</a:t>
              </a:r>
              <a:r>
                <a:rPr lang="en-US" altLang="en-US" sz="3600" b="1" dirty="0">
                  <a:solidFill>
                    <a:srgbClr val="C00000"/>
                  </a:solidFill>
                  <a:latin typeface="Bahnschrift Condensed" panose="020B0502040204020203" pitchFamily="34" charset="0"/>
                </a:rPr>
                <a:t> </a:t>
              </a:r>
              <a:r>
                <a:rPr lang="en-US" altLang="en-US" sz="3600" b="1" dirty="0" err="1">
                  <a:solidFill>
                    <a:srgbClr val="C00000"/>
                  </a:solidFill>
                  <a:latin typeface="Bahnschrift Condensed" panose="020B0502040204020203" pitchFamily="34" charset="0"/>
                </a:rPr>
                <a:t>có</a:t>
              </a:r>
              <a:r>
                <a:rPr lang="en-US" altLang="en-US" sz="3600" b="1" dirty="0">
                  <a:solidFill>
                    <a:srgbClr val="C00000"/>
                  </a:solidFill>
                  <a:latin typeface="Bahnschrift Condensed" panose="020B0502040204020203" pitchFamily="34" charset="0"/>
                </a:rPr>
                <a:t> </a:t>
              </a:r>
              <a:r>
                <a:rPr lang="en-US" altLang="en-US" sz="3600" b="1" dirty="0" err="1">
                  <a:solidFill>
                    <a:srgbClr val="C00000"/>
                  </a:solidFill>
                  <a:latin typeface="Bahnschrift Condensed" panose="020B0502040204020203" pitchFamily="34" charset="0"/>
                </a:rPr>
                <a:t>nhiệt</a:t>
              </a:r>
              <a:r>
                <a:rPr lang="en-US" altLang="en-US" sz="3600" b="1" dirty="0">
                  <a:solidFill>
                    <a:srgbClr val="C00000"/>
                  </a:solidFill>
                  <a:latin typeface="Bahnschrift Condensed" panose="020B0502040204020203" pitchFamily="34" charset="0"/>
                </a:rPr>
                <a:t> </a:t>
              </a:r>
              <a:r>
                <a:rPr lang="en-US" altLang="en-US" sz="3600" b="1" dirty="0" err="1">
                  <a:solidFill>
                    <a:srgbClr val="C00000"/>
                  </a:solidFill>
                  <a:latin typeface="Bahnschrift Condensed" panose="020B0502040204020203" pitchFamily="34" charset="0"/>
                </a:rPr>
                <a:t>độ</a:t>
              </a:r>
              <a:r>
                <a:rPr lang="en-US" altLang="en-US" sz="3600" b="1" dirty="0">
                  <a:solidFill>
                    <a:srgbClr val="C00000"/>
                  </a:solidFill>
                  <a:latin typeface="Bahnschrift Condensed" panose="020B0502040204020203" pitchFamily="34" charset="0"/>
                </a:rPr>
                <a:t> d</a:t>
              </a:r>
              <a:r>
                <a:rPr lang="vi-VN" altLang="en-US" sz="3600" b="1" dirty="0">
                  <a:solidFill>
                    <a:srgbClr val="C00000"/>
                  </a:solidFill>
                  <a:latin typeface="Bahnschrift Condensed" panose="020B0502040204020203" pitchFamily="34" charset="0"/>
                </a:rPr>
                <a:t>ư</a:t>
              </a:r>
              <a:r>
                <a:rPr lang="en-US" altLang="en-US" sz="3600" b="1" dirty="0" err="1">
                  <a:solidFill>
                    <a:srgbClr val="C00000"/>
                  </a:solidFill>
                  <a:latin typeface="Bahnschrift Condensed" panose="020B0502040204020203" pitchFamily="34" charset="0"/>
                </a:rPr>
                <a:t>ới</a:t>
              </a:r>
              <a:r>
                <a:rPr lang="en-US" altLang="en-US" sz="3600" b="1" dirty="0">
                  <a:solidFill>
                    <a:srgbClr val="C00000"/>
                  </a:solidFill>
                  <a:latin typeface="Bahnschrift Condensed" panose="020B0502040204020203" pitchFamily="34" charset="0"/>
                </a:rPr>
                <a:t> 18°C </a:t>
              </a:r>
              <a:r>
                <a:rPr lang="en-US" altLang="en-US" sz="3600" b="1" dirty="0" err="1">
                  <a:solidFill>
                    <a:srgbClr val="C00000"/>
                  </a:solidFill>
                  <a:latin typeface="Bahnschrift Condensed" panose="020B0502040204020203" pitchFamily="34" charset="0"/>
                </a:rPr>
                <a:t>còn</a:t>
              </a:r>
              <a:r>
                <a:rPr lang="en-US" altLang="en-US" sz="3600" b="1" dirty="0">
                  <a:solidFill>
                    <a:srgbClr val="C00000"/>
                  </a:solidFill>
                  <a:latin typeface="Bahnschrift Condensed" panose="020B0502040204020203" pitchFamily="34" charset="0"/>
                </a:rPr>
                <a:t> </a:t>
              </a:r>
              <a:r>
                <a:rPr lang="en-US" altLang="en-US" sz="3600" b="1" dirty="0" err="1">
                  <a:solidFill>
                    <a:srgbClr val="C00000"/>
                  </a:solidFill>
                  <a:latin typeface="Bahnschrift Condensed" panose="020B0502040204020203" pitchFamily="34" charset="0"/>
                </a:rPr>
                <a:t>miền</a:t>
              </a:r>
              <a:r>
                <a:rPr lang="en-US" altLang="en-US" sz="3600" b="1" dirty="0">
                  <a:solidFill>
                    <a:srgbClr val="C00000"/>
                  </a:solidFill>
                  <a:latin typeface="Bahnschrift Condensed" panose="020B0502040204020203" pitchFamily="34" charset="0"/>
                </a:rPr>
                <a:t> Nam </a:t>
              </a:r>
              <a:r>
                <a:rPr lang="en-US" altLang="en-US" sz="3600" b="1" dirty="0" err="1">
                  <a:solidFill>
                    <a:srgbClr val="C00000"/>
                  </a:solidFill>
                  <a:latin typeface="Bahnschrift Condensed" panose="020B0502040204020203" pitchFamily="34" charset="0"/>
                </a:rPr>
                <a:t>thì</a:t>
              </a:r>
              <a:r>
                <a:rPr lang="en-US" altLang="en-US" sz="3600" b="1" dirty="0">
                  <a:solidFill>
                    <a:srgbClr val="C00000"/>
                  </a:solidFill>
                  <a:latin typeface="Bahnschrift Condensed" panose="020B0502040204020203" pitchFamily="34" charset="0"/>
                </a:rPr>
                <a:t> </a:t>
              </a:r>
              <a:r>
                <a:rPr lang="en-US" altLang="en-US" sz="3600" b="1" dirty="0" err="1">
                  <a:solidFill>
                    <a:srgbClr val="C00000"/>
                  </a:solidFill>
                  <a:latin typeface="Bahnschrift Condensed" panose="020B0502040204020203" pitchFamily="34" charset="0"/>
                </a:rPr>
                <a:t>không</a:t>
              </a:r>
              <a:r>
                <a:rPr lang="en-US" altLang="en-US" sz="3600" b="1" dirty="0">
                  <a:solidFill>
                    <a:srgbClr val="C00000"/>
                  </a:solidFill>
                  <a:latin typeface="Bahnschrift Condensed" panose="020B0502040204020203" pitchFamily="34" charset="0"/>
                </a:rPr>
                <a:t>?</a:t>
              </a:r>
            </a:p>
          </p:txBody>
        </p:sp>
      </p:grpSp>
      <p:sp>
        <p:nvSpPr>
          <p:cNvPr id="7" name="TextBox 6"/>
          <p:cNvSpPr txBox="1"/>
          <p:nvPr/>
        </p:nvSpPr>
        <p:spPr>
          <a:xfrm>
            <a:off x="1909482" y="208599"/>
            <a:ext cx="8727141" cy="584775"/>
          </a:xfrm>
          <a:prstGeom prst="rect">
            <a:avLst/>
          </a:prstGeom>
          <a:noFill/>
        </p:spPr>
        <p:txBody>
          <a:bodyPr wrap="square" rtlCol="0">
            <a:spAutoFit/>
          </a:bodyPr>
          <a:lstStyle/>
          <a:p>
            <a:pPr algn="ctr"/>
            <a:r>
              <a:rPr lang="en-US" sz="3200" b="1" dirty="0">
                <a:solidFill>
                  <a:srgbClr val="FF0000"/>
                </a:solidFill>
                <a:latin typeface="Bahnschrift Condensed" panose="020B0502040204020203" pitchFamily="34" charset="0"/>
              </a:rPr>
              <a:t>EM LÀ CHUYÊN GIA KHÍ HẬU…</a:t>
            </a:r>
          </a:p>
        </p:txBody>
      </p:sp>
      <p:pic>
        <p:nvPicPr>
          <p:cNvPr id="8" name="Picture 7"/>
          <p:cNvPicPr>
            <a:picLocks noChangeAspect="1"/>
          </p:cNvPicPr>
          <p:nvPr/>
        </p:nvPicPr>
        <p:blipFill>
          <a:blip r:embed="rId3"/>
          <a:stretch>
            <a:fillRect/>
          </a:stretch>
        </p:blipFill>
        <p:spPr>
          <a:xfrm>
            <a:off x="-15754" y="5440769"/>
            <a:ext cx="1403110" cy="1403110"/>
          </a:xfrm>
          <a:prstGeom prst="rect">
            <a:avLst/>
          </a:prstGeom>
        </p:spPr>
      </p:pic>
      <p:pic>
        <p:nvPicPr>
          <p:cNvPr id="9" name="Picture 8"/>
          <p:cNvPicPr>
            <a:picLocks noChangeAspect="1"/>
          </p:cNvPicPr>
          <p:nvPr/>
        </p:nvPicPr>
        <p:blipFill>
          <a:blip r:embed="rId3"/>
          <a:stretch>
            <a:fillRect/>
          </a:stretch>
        </p:blipFill>
        <p:spPr>
          <a:xfrm>
            <a:off x="1196908" y="5454890"/>
            <a:ext cx="1403110" cy="1403110"/>
          </a:xfrm>
          <a:prstGeom prst="rect">
            <a:avLst/>
          </a:prstGeom>
        </p:spPr>
      </p:pic>
      <p:pic>
        <p:nvPicPr>
          <p:cNvPr id="10" name="Picture 9"/>
          <p:cNvPicPr>
            <a:picLocks noChangeAspect="1"/>
          </p:cNvPicPr>
          <p:nvPr/>
        </p:nvPicPr>
        <p:blipFill>
          <a:blip r:embed="rId3"/>
          <a:stretch>
            <a:fillRect/>
          </a:stretch>
        </p:blipFill>
        <p:spPr>
          <a:xfrm>
            <a:off x="2409570" y="5469011"/>
            <a:ext cx="1403110" cy="1403110"/>
          </a:xfrm>
          <a:prstGeom prst="rect">
            <a:avLst/>
          </a:prstGeom>
        </p:spPr>
      </p:pic>
      <p:pic>
        <p:nvPicPr>
          <p:cNvPr id="11" name="Picture 10"/>
          <p:cNvPicPr>
            <a:picLocks noChangeAspect="1"/>
          </p:cNvPicPr>
          <p:nvPr/>
        </p:nvPicPr>
        <p:blipFill>
          <a:blip r:embed="rId3"/>
          <a:stretch>
            <a:fillRect/>
          </a:stretch>
        </p:blipFill>
        <p:spPr>
          <a:xfrm>
            <a:off x="3622232" y="5483132"/>
            <a:ext cx="1403110" cy="1403110"/>
          </a:xfrm>
          <a:prstGeom prst="rect">
            <a:avLst/>
          </a:prstGeom>
        </p:spPr>
      </p:pic>
      <p:pic>
        <p:nvPicPr>
          <p:cNvPr id="12" name="Picture 11"/>
          <p:cNvPicPr>
            <a:picLocks noChangeAspect="1"/>
          </p:cNvPicPr>
          <p:nvPr/>
        </p:nvPicPr>
        <p:blipFill>
          <a:blip r:embed="rId3"/>
          <a:stretch>
            <a:fillRect/>
          </a:stretch>
        </p:blipFill>
        <p:spPr>
          <a:xfrm>
            <a:off x="4834894" y="5497253"/>
            <a:ext cx="1403110" cy="1403110"/>
          </a:xfrm>
          <a:prstGeom prst="rect">
            <a:avLst/>
          </a:prstGeom>
        </p:spPr>
      </p:pic>
      <p:pic>
        <p:nvPicPr>
          <p:cNvPr id="13" name="Picture 12"/>
          <p:cNvPicPr>
            <a:picLocks noChangeAspect="1"/>
          </p:cNvPicPr>
          <p:nvPr/>
        </p:nvPicPr>
        <p:blipFill>
          <a:blip r:embed="rId3"/>
          <a:stretch>
            <a:fillRect/>
          </a:stretch>
        </p:blipFill>
        <p:spPr>
          <a:xfrm>
            <a:off x="6047556" y="5457586"/>
            <a:ext cx="1403110" cy="1403110"/>
          </a:xfrm>
          <a:prstGeom prst="rect">
            <a:avLst/>
          </a:prstGeom>
        </p:spPr>
      </p:pic>
      <p:pic>
        <p:nvPicPr>
          <p:cNvPr id="14" name="Picture 13"/>
          <p:cNvPicPr>
            <a:picLocks noChangeAspect="1"/>
          </p:cNvPicPr>
          <p:nvPr/>
        </p:nvPicPr>
        <p:blipFill>
          <a:blip r:embed="rId3"/>
          <a:stretch>
            <a:fillRect/>
          </a:stretch>
        </p:blipFill>
        <p:spPr>
          <a:xfrm>
            <a:off x="7162072" y="5483132"/>
            <a:ext cx="1403110" cy="1403110"/>
          </a:xfrm>
          <a:prstGeom prst="rect">
            <a:avLst/>
          </a:prstGeom>
        </p:spPr>
      </p:pic>
      <p:pic>
        <p:nvPicPr>
          <p:cNvPr id="15" name="Picture 14"/>
          <p:cNvPicPr>
            <a:picLocks noChangeAspect="1"/>
          </p:cNvPicPr>
          <p:nvPr/>
        </p:nvPicPr>
        <p:blipFill>
          <a:blip r:embed="rId3"/>
          <a:stretch>
            <a:fillRect/>
          </a:stretch>
        </p:blipFill>
        <p:spPr>
          <a:xfrm>
            <a:off x="8374734" y="5497253"/>
            <a:ext cx="1403110" cy="1403110"/>
          </a:xfrm>
          <a:prstGeom prst="rect">
            <a:avLst/>
          </a:prstGeom>
        </p:spPr>
      </p:pic>
      <p:pic>
        <p:nvPicPr>
          <p:cNvPr id="16" name="Picture 15"/>
          <p:cNvPicPr>
            <a:picLocks noChangeAspect="1"/>
          </p:cNvPicPr>
          <p:nvPr/>
        </p:nvPicPr>
        <p:blipFill>
          <a:blip r:embed="rId3"/>
          <a:stretch>
            <a:fillRect/>
          </a:stretch>
        </p:blipFill>
        <p:spPr>
          <a:xfrm>
            <a:off x="9587396" y="5511374"/>
            <a:ext cx="1403110" cy="1403110"/>
          </a:xfrm>
          <a:prstGeom prst="rect">
            <a:avLst/>
          </a:prstGeom>
        </p:spPr>
      </p:pic>
      <p:pic>
        <p:nvPicPr>
          <p:cNvPr id="17" name="Picture 16"/>
          <p:cNvPicPr>
            <a:picLocks noChangeAspect="1"/>
          </p:cNvPicPr>
          <p:nvPr/>
        </p:nvPicPr>
        <p:blipFill>
          <a:blip r:embed="rId3"/>
          <a:stretch>
            <a:fillRect/>
          </a:stretch>
        </p:blipFill>
        <p:spPr>
          <a:xfrm>
            <a:off x="10800058" y="5525495"/>
            <a:ext cx="1403110" cy="1403110"/>
          </a:xfrm>
          <a:prstGeom prst="rect">
            <a:avLst/>
          </a:prstGeom>
        </p:spPr>
      </p:pic>
      <p:pic>
        <p:nvPicPr>
          <p:cNvPr id="20" name="Picture 19"/>
          <p:cNvPicPr>
            <a:picLocks noChangeAspect="1"/>
          </p:cNvPicPr>
          <p:nvPr/>
        </p:nvPicPr>
        <p:blipFill>
          <a:blip r:embed="rId4"/>
          <a:stretch>
            <a:fillRect/>
          </a:stretch>
        </p:blipFill>
        <p:spPr>
          <a:xfrm>
            <a:off x="945237" y="281317"/>
            <a:ext cx="1906451" cy="1765540"/>
          </a:xfrm>
          <a:prstGeom prst="rect">
            <a:avLst/>
          </a:prstGeom>
        </p:spPr>
      </p:pic>
    </p:spTree>
    <p:extLst>
      <p:ext uri="{BB962C8B-B14F-4D97-AF65-F5344CB8AC3E}">
        <p14:creationId xmlns:p14="http://schemas.microsoft.com/office/powerpoint/2010/main" val="2889764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0058" y="67235"/>
            <a:ext cx="6455430"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5" name="Rectangle 4"/>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80415" y="964142"/>
            <a:ext cx="3095065" cy="1147482"/>
            <a:chOff x="4273923" y="2662518"/>
            <a:chExt cx="3095065" cy="1147482"/>
          </a:xfrm>
        </p:grpSpPr>
        <p:sp>
          <p:nvSpPr>
            <p:cNvPr id="7" name="Rounded Rectangle 6"/>
            <p:cNvSpPr/>
            <p:nvPr/>
          </p:nvSpPr>
          <p:spPr>
            <a:xfrm>
              <a:off x="4464424" y="2976282"/>
              <a:ext cx="2904564" cy="833718"/>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Bahnschrift Condensed" panose="020B0502040204020203" pitchFamily="34" charset="0"/>
                </a:rPr>
                <a:t>Thiên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nhiên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phân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hoá</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theo</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chiều</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Đông</a:t>
              </a:r>
              <a:r>
                <a:rPr lang="en-US" sz="2400" b="1" dirty="0">
                  <a:solidFill>
                    <a:srgbClr val="002060"/>
                  </a:solidFill>
                  <a:latin typeface="Bahnschrift Condensed" panose="020B0502040204020203" pitchFamily="34" charset="0"/>
                </a:rPr>
                <a:t> - </a:t>
              </a:r>
              <a:r>
                <a:rPr lang="en-US" sz="2400" b="1" dirty="0" err="1">
                  <a:solidFill>
                    <a:srgbClr val="002060"/>
                  </a:solidFill>
                  <a:latin typeface="Bahnschrift Condensed" panose="020B0502040204020203" pitchFamily="34" charset="0"/>
                </a:rPr>
                <a:t>Tây</a:t>
              </a:r>
              <a:endParaRPr lang="en-US" sz="2400" b="1" dirty="0">
                <a:solidFill>
                  <a:srgbClr val="002060"/>
                </a:solidFill>
                <a:latin typeface="Bahnschrift Condensed" panose="020B0502040204020203" pitchFamily="34" charset="0"/>
              </a:endParaRPr>
            </a:p>
          </p:txBody>
        </p:sp>
        <p:sp>
          <p:nvSpPr>
            <p:cNvPr id="8" name="Oval 7"/>
            <p:cNvSpPr/>
            <p:nvPr/>
          </p:nvSpPr>
          <p:spPr>
            <a:xfrm>
              <a:off x="4273923" y="2662518"/>
              <a:ext cx="632012" cy="618565"/>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Bahnschrift Condensed" panose="020B0502040204020203" pitchFamily="34" charset="0"/>
                </a:rPr>
                <a:t>2</a:t>
              </a:r>
            </a:p>
          </p:txBody>
        </p:sp>
      </p:grpSp>
      <p:pic>
        <p:nvPicPr>
          <p:cNvPr id="9" name="Picture 8"/>
          <p:cNvPicPr>
            <a:picLocks noChangeAspect="1"/>
          </p:cNvPicPr>
          <p:nvPr/>
        </p:nvPicPr>
        <p:blipFill rotWithShape="1">
          <a:blip r:embed="rId4"/>
          <a:srcRect l="25060" r="72"/>
          <a:stretch/>
        </p:blipFill>
        <p:spPr>
          <a:xfrm>
            <a:off x="370916" y="2288677"/>
            <a:ext cx="2927979" cy="3807979"/>
          </a:xfrm>
          <a:prstGeom prst="rect">
            <a:avLst/>
          </a:prstGeom>
          <a:ln>
            <a:solidFill>
              <a:srgbClr val="002060"/>
            </a:solidFill>
          </a:ln>
        </p:spPr>
      </p:pic>
      <p:grpSp>
        <p:nvGrpSpPr>
          <p:cNvPr id="17" name="Group 16"/>
          <p:cNvGrpSpPr/>
          <p:nvPr/>
        </p:nvGrpSpPr>
        <p:grpSpPr>
          <a:xfrm>
            <a:off x="4168588" y="1277906"/>
            <a:ext cx="7557248" cy="3590366"/>
            <a:chOff x="4168588" y="1277906"/>
            <a:chExt cx="7557248" cy="3590366"/>
          </a:xfrm>
        </p:grpSpPr>
        <p:sp>
          <p:nvSpPr>
            <p:cNvPr id="2" name="Rectangle 1"/>
            <p:cNvSpPr/>
            <p:nvPr/>
          </p:nvSpPr>
          <p:spPr>
            <a:xfrm>
              <a:off x="4168588" y="1601072"/>
              <a:ext cx="7557248" cy="3267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5674659" y="1277906"/>
              <a:ext cx="4625788" cy="806823"/>
            </a:xfrm>
            <a:prstGeom prst="round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CHUYỂN GIAO NHIỆM VỤ</a:t>
              </a:r>
            </a:p>
          </p:txBody>
        </p:sp>
        <p:sp>
          <p:nvSpPr>
            <p:cNvPr id="10" name="Rectangle 9"/>
            <p:cNvSpPr/>
            <p:nvPr/>
          </p:nvSpPr>
          <p:spPr>
            <a:xfrm>
              <a:off x="4596653" y="2288677"/>
              <a:ext cx="6781800" cy="2160591"/>
            </a:xfrm>
            <a:prstGeom prst="rect">
              <a:avLst/>
            </a:prstGeom>
          </p:spPr>
          <p:txBody>
            <a:bodyPr wrap="square">
              <a:spAutoFit/>
            </a:bodyPr>
            <a:lstStyle/>
            <a:p>
              <a:pPr marL="342900" marR="0" lvl="0" indent="-342900">
                <a:lnSpc>
                  <a:spcPct val="120000"/>
                </a:lnSpc>
                <a:spcBef>
                  <a:spcPts val="0"/>
                </a:spcBef>
                <a:spcAft>
                  <a:spcPts val="0"/>
                </a:spcAft>
                <a:buFont typeface="Wingdings" panose="05000000000000000000" pitchFamily="2" charset="2"/>
                <a:buChar char="v"/>
              </a:pPr>
              <a:r>
                <a:rPr lang="en-US" sz="28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YÊU CẦU: </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GV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yêu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cầu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HS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nghiên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cứu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SGK </a:t>
              </a:r>
              <a:r>
                <a:rPr lang="en-US" sz="28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mục</a:t>
              </a:r>
              <a:r>
                <a:rPr lang="en-US" sz="28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I.2 tr19</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2800" dirty="0">
                <a:solidFill>
                  <a:srgbClr val="002060"/>
                </a:solidFill>
                <a:latin typeface="Bahnschrift Condensed" panose="020B0502040204020203" pitchFamily="34" charset="0"/>
                <a:ea typeface="Cambria" panose="02040503050406030204" pitchFamily="18" charset="0"/>
              </a:endParaRPr>
            </a:p>
            <a:p>
              <a:pPr marL="342900" marR="0" lvl="0" indent="-342900">
                <a:lnSpc>
                  <a:spcPct val="120000"/>
                </a:lnSpc>
                <a:spcBef>
                  <a:spcPts val="0"/>
                </a:spcBef>
                <a:spcAft>
                  <a:spcPts val="0"/>
                </a:spcAft>
                <a:buFont typeface="Wingdings" panose="05000000000000000000" pitchFamily="2" charset="2"/>
                <a:buChar char="v"/>
              </a:pPr>
              <a:r>
                <a:rPr lang="en-US" sz="28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NHIỆM VỤ: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Đọc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SGK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và</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ghi</a:t>
              </a:r>
              <a:r>
                <a:rPr lang="en-US" sz="28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nhớ</a:t>
              </a:r>
              <a:r>
                <a:rPr lang="en-US" sz="28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trong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thời</a:t>
              </a:r>
              <a:r>
                <a:rPr lang="en-US" sz="28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gian</a:t>
              </a:r>
              <a:r>
                <a:rPr lang="en-US" sz="28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3 </a:t>
              </a:r>
              <a:r>
                <a:rPr lang="en-US" sz="28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phút</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sau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đó</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gấp</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hết</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sách</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vở</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lại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và</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ghép</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các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thẻ</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kiến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thức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với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nhau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sao</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cho</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phù</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hợp</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với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các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vùng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tự</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p>
          </p:txBody>
        </p:sp>
      </p:grpSp>
      <p:pic>
        <p:nvPicPr>
          <p:cNvPr id="11"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66729" y="5053816"/>
            <a:ext cx="2259107" cy="1337576"/>
          </a:xfrm>
          <a:prstGeom prst="rect">
            <a:avLst/>
          </a:prstGeom>
        </p:spPr>
      </p:pic>
      <p:pic>
        <p:nvPicPr>
          <p:cNvPr id="12" name="Picture 11"/>
          <p:cNvPicPr>
            <a:picLocks noChangeAspect="1"/>
          </p:cNvPicPr>
          <p:nvPr/>
        </p:nvPicPr>
        <p:blipFill>
          <a:blip r:embed="rId6"/>
          <a:stretch>
            <a:fillRect/>
          </a:stretch>
        </p:blipFill>
        <p:spPr>
          <a:xfrm>
            <a:off x="4061354" y="5191438"/>
            <a:ext cx="1131812" cy="1116788"/>
          </a:xfrm>
          <a:prstGeom prst="rect">
            <a:avLst/>
          </a:prstGeom>
        </p:spPr>
      </p:pic>
      <p:sp>
        <p:nvSpPr>
          <p:cNvPr id="13" name="TextBox 12"/>
          <p:cNvSpPr txBox="1"/>
          <p:nvPr/>
        </p:nvSpPr>
        <p:spPr>
          <a:xfrm>
            <a:off x="4982178" y="5343460"/>
            <a:ext cx="1600200" cy="830997"/>
          </a:xfrm>
          <a:prstGeom prst="rect">
            <a:avLst/>
          </a:prstGeom>
          <a:noFill/>
        </p:spPr>
        <p:txBody>
          <a:bodyPr wrap="square" rtlCol="0">
            <a:spAutoFit/>
          </a:bodyPr>
          <a:lstStyle/>
          <a:p>
            <a:pPr algn="ctr"/>
            <a:r>
              <a:rPr lang="en-US" sz="2400" b="1" dirty="0">
                <a:solidFill>
                  <a:srgbClr val="002060"/>
                </a:solidFill>
                <a:latin typeface="Bahnschrift Condensed" panose="020B0502040204020203" pitchFamily="34" charset="0"/>
              </a:rPr>
              <a:t>HOẠT ĐỘNG: </a:t>
            </a:r>
            <a:r>
              <a:rPr lang="en-US" sz="2400" dirty="0" err="1">
                <a:solidFill>
                  <a:srgbClr val="002060"/>
                </a:solidFill>
                <a:latin typeface="Bahnschrift Condensed" panose="020B0502040204020203" pitchFamily="34" charset="0"/>
              </a:rPr>
              <a:t>Cặp</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đôi</a:t>
            </a:r>
            <a:endParaRPr lang="en-US" sz="2400" dirty="0">
              <a:solidFill>
                <a:srgbClr val="002060"/>
              </a:solidFill>
              <a:latin typeface="Bahnschrift Condensed" panose="020B0502040204020203" pitchFamily="34" charset="0"/>
            </a:endParaRPr>
          </a:p>
        </p:txBody>
      </p:sp>
      <p:pic>
        <p:nvPicPr>
          <p:cNvPr id="14" name="Picture 13"/>
          <p:cNvPicPr>
            <a:picLocks noChangeAspect="1"/>
          </p:cNvPicPr>
          <p:nvPr/>
        </p:nvPicPr>
        <p:blipFill>
          <a:blip r:embed="rId7"/>
          <a:stretch>
            <a:fillRect/>
          </a:stretch>
        </p:blipFill>
        <p:spPr>
          <a:xfrm>
            <a:off x="6476310" y="5083490"/>
            <a:ext cx="1194899" cy="1199349"/>
          </a:xfrm>
          <a:prstGeom prst="rect">
            <a:avLst/>
          </a:prstGeom>
        </p:spPr>
      </p:pic>
      <p:sp>
        <p:nvSpPr>
          <p:cNvPr id="15" name="TextBox 14"/>
          <p:cNvSpPr txBox="1"/>
          <p:nvPr/>
        </p:nvSpPr>
        <p:spPr>
          <a:xfrm>
            <a:off x="7459197" y="5343460"/>
            <a:ext cx="1671356" cy="830997"/>
          </a:xfrm>
          <a:prstGeom prst="rect">
            <a:avLst/>
          </a:prstGeom>
          <a:noFill/>
        </p:spPr>
        <p:txBody>
          <a:bodyPr wrap="square" rtlCol="0">
            <a:spAutoFit/>
          </a:bodyPr>
          <a:lstStyle/>
          <a:p>
            <a:pPr algn="ctr"/>
            <a:r>
              <a:rPr lang="en-US" sz="2400" b="1" dirty="0">
                <a:solidFill>
                  <a:srgbClr val="002060"/>
                </a:solidFill>
                <a:latin typeface="Bahnschrift Condensed" panose="020B0502040204020203" pitchFamily="34" charset="0"/>
              </a:rPr>
              <a:t>TÀI LIỆU: </a:t>
            </a:r>
          </a:p>
          <a:p>
            <a:pPr algn="ctr"/>
            <a:r>
              <a:rPr lang="en-US" sz="2400" dirty="0" err="1">
                <a:solidFill>
                  <a:srgbClr val="002060"/>
                </a:solidFill>
                <a:latin typeface="Bahnschrift Condensed" panose="020B0502040204020203" pitchFamily="34" charset="0"/>
              </a:rPr>
              <a:t>Thẻ</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kiến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thức</a:t>
            </a:r>
            <a:endParaRPr lang="en-US" sz="2400" dirty="0">
              <a:solidFill>
                <a:srgbClr val="002060"/>
              </a:solidFill>
              <a:latin typeface="Bahnschrift Condensed" panose="020B0502040204020203" pitchFamily="34" charset="0"/>
            </a:endParaRPr>
          </a:p>
        </p:txBody>
      </p:sp>
      <p:sp>
        <p:nvSpPr>
          <p:cNvPr id="16" name="Rectangle 15"/>
          <p:cNvSpPr/>
          <p:nvPr/>
        </p:nvSpPr>
        <p:spPr>
          <a:xfrm>
            <a:off x="0" y="6430808"/>
            <a:ext cx="12192000" cy="5885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92462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1"/>
                    </p:tgtEl>
                  </p:cond>
                </p:stCondLst>
                <p:endSync evt="end" delay="0">
                  <p:rtn val="all"/>
                </p:endSync>
                <p:childTnLst>
                  <p:par>
                    <p:cTn id="31" fill="hold">
                      <p:stCondLst>
                        <p:cond delay="0"/>
                      </p:stCondLst>
                      <p:childTnLst>
                        <p:par>
                          <p:cTn id="32" fill="hold">
                            <p:stCondLst>
                              <p:cond delay="0"/>
                            </p:stCondLst>
                            <p:childTnLst>
                              <p:par>
                                <p:cTn id="33" presetID="2" presetClass="mediacall" presetSubtype="0" fill="hold" nodeType="clickEffect">
                                  <p:stCondLst>
                                    <p:cond delay="0"/>
                                  </p:stCondLst>
                                  <p:childTnLst>
                                    <p:cmd type="call" cmd="togglePause">
                                      <p:cBhvr>
                                        <p:cTn id="34" dur="1" fill="hold"/>
                                        <p:tgtEl>
                                          <p:spTgt spid="11"/>
                                        </p:tgtEl>
                                      </p:cBhvr>
                                    </p:cmd>
                                  </p:childTnLst>
                                </p:cTn>
                              </p:par>
                            </p:childTnLst>
                          </p:cTn>
                        </p:par>
                      </p:childTnLst>
                    </p:cTn>
                  </p:par>
                </p:childTnLst>
              </p:cTn>
              <p:nextCondLst>
                <p:cond evt="onClick" delay="0">
                  <p:tgtEl>
                    <p:spTgt spid="11"/>
                  </p:tgtEl>
                </p:cond>
              </p:nextCondLst>
            </p:seq>
            <p:video>
              <p:cMediaNode vol="80000">
                <p:cTn id="35" fill="hold" display="0">
                  <p:stCondLst>
                    <p:cond delay="indefinite"/>
                  </p:stCondLst>
                </p:cTn>
                <p:tgtEl>
                  <p:spTgt spid="11"/>
                </p:tgtEl>
              </p:cMediaNode>
            </p:video>
          </p:childTnLst>
        </p:cTn>
      </p:par>
    </p:tnLst>
    <p:bldLst>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851382" y="1029524"/>
            <a:ext cx="2543031" cy="4295514"/>
          </a:xfrm>
          <a:prstGeom prst="rect">
            <a:avLst/>
          </a:prstGeom>
          <a:solidFill>
            <a:schemeClr val="accent3">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561900" y="157032"/>
            <a:ext cx="4513559" cy="649812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85758" y="204200"/>
            <a:ext cx="4527009" cy="649812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674927" y="198506"/>
            <a:ext cx="2958353" cy="584775"/>
          </a:xfrm>
          <a:prstGeom prst="rect">
            <a:avLst/>
          </a:prstGeom>
          <a:noFill/>
        </p:spPr>
        <p:txBody>
          <a:bodyPr wrap="square" rtlCol="0">
            <a:spAutoFit/>
          </a:bodyPr>
          <a:lstStyle/>
          <a:p>
            <a:pPr algn="ctr"/>
            <a:r>
              <a:rPr lang="en-US" sz="3200" b="1" dirty="0">
                <a:solidFill>
                  <a:srgbClr val="C00000"/>
                </a:solidFill>
                <a:latin typeface="Bahnschrift Condensed" panose="020B0502040204020203" pitchFamily="34" charset="0"/>
              </a:rPr>
              <a:t>BỘ THẺ KIẾN THỨC</a:t>
            </a:r>
          </a:p>
        </p:txBody>
      </p:sp>
      <p:sp>
        <p:nvSpPr>
          <p:cNvPr id="3" name="Rectangle 2"/>
          <p:cNvSpPr/>
          <p:nvPr/>
        </p:nvSpPr>
        <p:spPr>
          <a:xfrm>
            <a:off x="4943867" y="1315176"/>
            <a:ext cx="2312895" cy="1063606"/>
          </a:xfrm>
          <a:prstGeom prst="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a.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Vùng</a:t>
            </a: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biển</a:t>
            </a: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và</a:t>
            </a: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thềm</a:t>
            </a: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lục</a:t>
            </a: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địa</a:t>
            </a:r>
            <a:endPar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sp>
        <p:nvSpPr>
          <p:cNvPr id="4" name="Rectangle 3"/>
          <p:cNvSpPr/>
          <p:nvPr/>
        </p:nvSpPr>
        <p:spPr>
          <a:xfrm>
            <a:off x="4943866" y="2665895"/>
            <a:ext cx="2312896" cy="1138555"/>
          </a:xfrm>
          <a:prstGeom prst="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b.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Vùng</a:t>
            </a: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đồng</a:t>
            </a: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bằng</a:t>
            </a:r>
            <a:endPar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sp>
        <p:nvSpPr>
          <p:cNvPr id="5" name="Rectangle 4"/>
          <p:cNvSpPr/>
          <p:nvPr/>
        </p:nvSpPr>
        <p:spPr>
          <a:xfrm>
            <a:off x="4975415" y="4085636"/>
            <a:ext cx="2312896" cy="958215"/>
          </a:xfrm>
          <a:prstGeom prst="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c.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Vùng</a:t>
            </a: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đồi</a:t>
            </a:r>
            <a:r>
              <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 </a:t>
            </a:r>
            <a:r>
              <a:rPr lang="en-US" sz="3200" b="1" dirty="0" err="1">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rPr>
              <a:t>núi</a:t>
            </a:r>
            <a:endParaRPr lang="en-US" sz="3200" b="1" dirty="0">
              <a:solidFill>
                <a:srgbClr val="00B05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pic>
        <p:nvPicPr>
          <p:cNvPr id="19" name="Đồng hồ đếm ngược 3 phút gây sốc 3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997068" y="5490882"/>
            <a:ext cx="2280530" cy="1188900"/>
          </a:xfrm>
          <a:prstGeom prst="rect">
            <a:avLst/>
          </a:prstGeom>
        </p:spPr>
      </p:pic>
      <p:sp>
        <p:nvSpPr>
          <p:cNvPr id="20" name="Rectangle 19"/>
          <p:cNvSpPr/>
          <p:nvPr/>
        </p:nvSpPr>
        <p:spPr>
          <a:xfrm>
            <a:off x="305818" y="4331896"/>
            <a:ext cx="4286885" cy="711955"/>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2200" dirty="0">
                <a:solidFill>
                  <a:srgbClr val="002060"/>
                </a:solidFill>
                <a:effectLst/>
                <a:latin typeface="Bahnschrift Condensed" panose="020B0502040204020203" pitchFamily="34" charset="0"/>
                <a:ea typeface="Times New Roman" panose="02020603050405020304" pitchFamily="18" charset="0"/>
              </a:rPr>
              <a:t>4. </a:t>
            </a:r>
            <a:r>
              <a:rPr lang="en-US" sz="2200" dirty="0" err="1">
                <a:solidFill>
                  <a:srgbClr val="002060"/>
                </a:solidFill>
                <a:effectLst/>
                <a:latin typeface="Bahnschrift Condensed" panose="020B0502040204020203" pitchFamily="34" charset="0"/>
                <a:ea typeface="Times New Roman" panose="02020603050405020304" pitchFamily="18" charset="0"/>
              </a:rPr>
              <a:t>Rộng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lớn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gấp</a:t>
            </a:r>
            <a:r>
              <a:rPr lang="en-US" sz="2200" dirty="0">
                <a:solidFill>
                  <a:srgbClr val="002060"/>
                </a:solidFill>
                <a:effectLst/>
                <a:latin typeface="Bahnschrift Condensed" panose="020B0502040204020203" pitchFamily="34" charset="0"/>
                <a:ea typeface="Times New Roman" panose="02020603050405020304" pitchFamily="18" charset="0"/>
              </a:rPr>
              <a:t> 3 </a:t>
            </a:r>
            <a:r>
              <a:rPr lang="en-US" sz="2200" dirty="0" err="1">
                <a:solidFill>
                  <a:srgbClr val="002060"/>
                </a:solidFill>
                <a:effectLst/>
                <a:latin typeface="Bahnschrift Condensed" panose="020B0502040204020203" pitchFamily="34" charset="0"/>
                <a:ea typeface="Times New Roman" panose="02020603050405020304" pitchFamily="18" charset="0"/>
              </a:rPr>
              <a:t>diện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tích</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đất</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liền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Thiên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nhiên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dạng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giàu</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có</a:t>
            </a:r>
            <a:r>
              <a:rPr lang="en-US" sz="2200" dirty="0">
                <a:solidFill>
                  <a:srgbClr val="002060"/>
                </a:solidFill>
                <a:effectLst/>
                <a:latin typeface="Bahnschrift Condensed" panose="020B0502040204020203" pitchFamily="34" charset="0"/>
                <a:ea typeface="Times New Roman" panose="02020603050405020304" pitchFamily="18" charset="0"/>
              </a:rPr>
              <a:t> </a:t>
            </a:r>
          </a:p>
        </p:txBody>
      </p:sp>
      <p:sp>
        <p:nvSpPr>
          <p:cNvPr id="21" name="Rectangle 20"/>
          <p:cNvSpPr/>
          <p:nvPr/>
        </p:nvSpPr>
        <p:spPr>
          <a:xfrm>
            <a:off x="305819" y="5346507"/>
            <a:ext cx="4286885" cy="1188017"/>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2200" dirty="0">
                <a:solidFill>
                  <a:srgbClr val="002060"/>
                </a:solidFill>
                <a:effectLst/>
                <a:latin typeface="Bahnschrift Condensed" panose="020B0502040204020203" pitchFamily="34" charset="0"/>
                <a:ea typeface="Times New Roman" panose="02020603050405020304" pitchFamily="18" charset="0"/>
              </a:rPr>
              <a:t>5. </a:t>
            </a:r>
            <a:r>
              <a:rPr lang="en-US" sz="2200" dirty="0" err="1">
                <a:solidFill>
                  <a:srgbClr val="002060"/>
                </a:solidFill>
                <a:effectLst/>
                <a:latin typeface="Bahnschrift Condensed" panose="020B0502040204020203" pitchFamily="34" charset="0"/>
                <a:ea typeface="Times New Roman" panose="02020603050405020304" pitchFamily="18" charset="0"/>
              </a:rPr>
              <a:t>Lượng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ẩm</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dồi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dào</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thường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xuyên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có</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sự</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hoạt</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động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của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các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hoàn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lưu</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gió</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mùa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và</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Tín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phong</a:t>
            </a:r>
            <a:endParaRPr lang="en-US" sz="2200" dirty="0">
              <a:solidFill>
                <a:srgbClr val="002060"/>
              </a:solidFill>
              <a:effectLst/>
              <a:latin typeface="Bahnschrift Condensed" panose="020B0502040204020203" pitchFamily="34" charset="0"/>
              <a:ea typeface="Times New Roman" panose="02020603050405020304" pitchFamily="18" charset="0"/>
            </a:endParaRPr>
          </a:p>
        </p:txBody>
      </p:sp>
      <p:sp>
        <p:nvSpPr>
          <p:cNvPr id="22" name="Rectangle 21"/>
          <p:cNvSpPr/>
          <p:nvPr/>
        </p:nvSpPr>
        <p:spPr>
          <a:xfrm>
            <a:off x="320527" y="1258025"/>
            <a:ext cx="4286885" cy="1120758"/>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2200" dirty="0">
                <a:solidFill>
                  <a:srgbClr val="002060"/>
                </a:solidFill>
                <a:effectLst/>
                <a:latin typeface="Bahnschrift Condensed" panose="020B0502040204020203" pitchFamily="34" charset="0"/>
                <a:ea typeface="Times New Roman" panose="02020603050405020304" pitchFamily="18" charset="0"/>
              </a:rPr>
              <a:t>2. </a:t>
            </a:r>
            <a:r>
              <a:rPr lang="en-US" sz="2200" dirty="0" err="1">
                <a:solidFill>
                  <a:srgbClr val="002060"/>
                </a:solidFill>
                <a:effectLst/>
                <a:latin typeface="Bahnschrift Condensed" panose="020B0502040204020203" pitchFamily="34" charset="0"/>
                <a:ea typeface="Times New Roman" panose="02020603050405020304" pitchFamily="18" charset="0"/>
              </a:rPr>
              <a:t>Thiên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nhiên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thay</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đổi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tuỳ</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nơi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phản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ánh</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mối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quan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hệ</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giữa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vùng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đồi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núi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với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vùng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biển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và</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thềm</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lục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địa</a:t>
            </a:r>
            <a:r>
              <a:rPr lang="en-US" sz="2200" dirty="0">
                <a:solidFill>
                  <a:srgbClr val="002060"/>
                </a:solidFill>
                <a:effectLst/>
                <a:latin typeface="Bahnschrift Condensed" panose="020B0502040204020203" pitchFamily="34" charset="0"/>
                <a:ea typeface="Times New Roman" panose="02020603050405020304" pitchFamily="18" charset="0"/>
              </a:rPr>
              <a:t> </a:t>
            </a:r>
          </a:p>
        </p:txBody>
      </p:sp>
      <p:sp>
        <p:nvSpPr>
          <p:cNvPr id="23" name="Rectangle 22"/>
          <p:cNvSpPr/>
          <p:nvPr/>
        </p:nvSpPr>
        <p:spPr>
          <a:xfrm>
            <a:off x="305818" y="2653088"/>
            <a:ext cx="4286885" cy="1432548"/>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2200" dirty="0">
                <a:solidFill>
                  <a:srgbClr val="002060"/>
                </a:solidFill>
                <a:effectLst/>
                <a:latin typeface="Bahnschrift Condensed" panose="020B0502040204020203" pitchFamily="34" charset="0"/>
                <a:ea typeface="Times New Roman" panose="02020603050405020304" pitchFamily="18" charset="0"/>
              </a:rPr>
              <a:t>3. ĐB </a:t>
            </a:r>
            <a:r>
              <a:rPr lang="en-US" sz="2200" dirty="0" err="1">
                <a:solidFill>
                  <a:srgbClr val="002060"/>
                </a:solidFill>
                <a:effectLst/>
                <a:latin typeface="Bahnschrift Condensed" panose="020B0502040204020203" pitchFamily="34" charset="0"/>
                <a:ea typeface="Times New Roman" panose="02020603050405020304" pitchFamily="18" charset="0"/>
              </a:rPr>
              <a:t>ven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biển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trung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bộ</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hẹp</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ngang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bị</a:t>
            </a:r>
            <a:r>
              <a:rPr lang="en-US" sz="2200" dirty="0">
                <a:solidFill>
                  <a:srgbClr val="002060"/>
                </a:solidFill>
                <a:effectLst/>
                <a:latin typeface="Bahnschrift Condensed" panose="020B0502040204020203" pitchFamily="34" charset="0"/>
                <a:ea typeface="Times New Roman" panose="02020603050405020304" pitchFamily="18" charset="0"/>
              </a:rPr>
              <a:t> chia </a:t>
            </a:r>
            <a:r>
              <a:rPr lang="en-US" sz="2200" dirty="0" err="1">
                <a:solidFill>
                  <a:srgbClr val="002060"/>
                </a:solidFill>
                <a:effectLst/>
                <a:latin typeface="Bahnschrift Condensed" panose="020B0502040204020203" pitchFamily="34" charset="0"/>
                <a:ea typeface="Times New Roman" panose="02020603050405020304" pitchFamily="18" charset="0"/>
              </a:rPr>
              <a:t>cắt</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đường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bờ</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biển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khúc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khuỷ</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địa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hình</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cồn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cát</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đầm</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phá</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khá</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phổ</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biến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đất</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kém</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màu</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mỡ</a:t>
            </a:r>
            <a:endParaRPr lang="en-US" sz="2200" dirty="0">
              <a:solidFill>
                <a:srgbClr val="002060"/>
              </a:solidFill>
              <a:effectLst/>
              <a:latin typeface="Bahnschrift Condensed" panose="020B0502040204020203" pitchFamily="34" charset="0"/>
              <a:ea typeface="Times New Roman" panose="02020603050405020304" pitchFamily="18" charset="0"/>
            </a:endParaRPr>
          </a:p>
        </p:txBody>
      </p:sp>
      <p:sp>
        <p:nvSpPr>
          <p:cNvPr id="24" name="Rectangle 23"/>
          <p:cNvSpPr/>
          <p:nvPr/>
        </p:nvSpPr>
        <p:spPr>
          <a:xfrm>
            <a:off x="320527" y="324689"/>
            <a:ext cx="4286885" cy="733411"/>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2200" dirty="0">
                <a:solidFill>
                  <a:srgbClr val="002060"/>
                </a:solidFill>
                <a:effectLst/>
                <a:latin typeface="Bahnschrift Condensed" panose="020B0502040204020203" pitchFamily="34" charset="0"/>
                <a:ea typeface="Times New Roman" panose="02020603050405020304" pitchFamily="18" charset="0"/>
              </a:rPr>
              <a:t>1. </a:t>
            </a:r>
            <a:r>
              <a:rPr lang="en-US" sz="2200" dirty="0" err="1">
                <a:solidFill>
                  <a:srgbClr val="002060"/>
                </a:solidFill>
                <a:effectLst/>
                <a:latin typeface="Bahnschrift Condensed" panose="020B0502040204020203" pitchFamily="34" charset="0"/>
                <a:ea typeface="Times New Roman" panose="02020603050405020304" pitchFamily="18" charset="0"/>
              </a:rPr>
              <a:t>Đông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Trường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Sơn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mưa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thu</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đông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Tây</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Nguyên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là</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mùa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khô</a:t>
            </a:r>
            <a:endParaRPr lang="en-US" sz="2200" dirty="0">
              <a:solidFill>
                <a:srgbClr val="002060"/>
              </a:solidFill>
              <a:effectLst/>
              <a:latin typeface="Bahnschrift Condensed" panose="020B0502040204020203" pitchFamily="34" charset="0"/>
              <a:ea typeface="Times New Roman" panose="02020603050405020304" pitchFamily="18" charset="0"/>
            </a:endParaRPr>
          </a:p>
        </p:txBody>
      </p:sp>
      <p:sp>
        <p:nvSpPr>
          <p:cNvPr id="30" name="Rectangle 29"/>
          <p:cNvSpPr/>
          <p:nvPr/>
        </p:nvSpPr>
        <p:spPr>
          <a:xfrm>
            <a:off x="7633280" y="1286600"/>
            <a:ext cx="4286885" cy="1163653"/>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2200" dirty="0">
                <a:solidFill>
                  <a:srgbClr val="002060"/>
                </a:solidFill>
                <a:effectLst/>
                <a:latin typeface="Bahnschrift Condensed" panose="020B0502040204020203" pitchFamily="34" charset="0"/>
                <a:ea typeface="Times New Roman" panose="02020603050405020304" pitchFamily="18" charset="0"/>
              </a:rPr>
              <a:t>7. </a:t>
            </a:r>
            <a:r>
              <a:rPr lang="en-US" sz="2200" dirty="0" err="1">
                <a:solidFill>
                  <a:srgbClr val="002060"/>
                </a:solidFill>
                <a:effectLst/>
                <a:latin typeface="Bahnschrift Condensed" panose="020B0502040204020203" pitchFamily="34" charset="0"/>
                <a:ea typeface="Times New Roman" panose="02020603050405020304" pitchFamily="18" charset="0"/>
              </a:rPr>
              <a:t>Mở</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rộng</a:t>
            </a:r>
            <a:r>
              <a:rPr lang="en-US" sz="2200" dirty="0">
                <a:solidFill>
                  <a:srgbClr val="002060"/>
                </a:solidFill>
                <a:effectLst/>
                <a:latin typeface="Bahnschrift Condensed" panose="020B0502040204020203" pitchFamily="34" charset="0"/>
                <a:ea typeface="Times New Roman" panose="02020603050405020304" pitchFamily="18" charset="0"/>
              </a:rPr>
              <a:t> ở </a:t>
            </a:r>
            <a:r>
              <a:rPr lang="en-US" sz="2200" dirty="0" err="1">
                <a:solidFill>
                  <a:srgbClr val="002060"/>
                </a:solidFill>
                <a:effectLst/>
                <a:latin typeface="Bahnschrift Condensed" panose="020B0502040204020203" pitchFamily="34" charset="0"/>
                <a:ea typeface="Times New Roman" panose="02020603050405020304" pitchFamily="18" charset="0"/>
              </a:rPr>
              <a:t>vịnh</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Bắc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Bộ</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vùng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biển</a:t>
            </a:r>
            <a:r>
              <a:rPr lang="en-US" sz="2200" dirty="0">
                <a:solidFill>
                  <a:srgbClr val="002060"/>
                </a:solidFill>
                <a:effectLst/>
                <a:latin typeface="Bahnschrift Condensed" panose="020B0502040204020203" pitchFamily="34" charset="0"/>
                <a:ea typeface="Times New Roman" panose="02020603050405020304" pitchFamily="18" charset="0"/>
              </a:rPr>
              <a:t> Nam </a:t>
            </a:r>
            <a:r>
              <a:rPr lang="en-US" sz="2200" dirty="0" err="1">
                <a:solidFill>
                  <a:srgbClr val="002060"/>
                </a:solidFill>
                <a:effectLst/>
                <a:latin typeface="Bahnschrift Condensed" panose="020B0502040204020203" pitchFamily="34" charset="0"/>
                <a:ea typeface="Times New Roman" panose="02020603050405020304" pitchFamily="18" charset="0"/>
              </a:rPr>
              <a:t>Bộ</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và</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vịnh</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Thái</a:t>
            </a:r>
            <a:r>
              <a:rPr lang="en-US" sz="2200" dirty="0">
                <a:solidFill>
                  <a:srgbClr val="002060"/>
                </a:solidFill>
                <a:effectLst/>
                <a:latin typeface="Bahnschrift Condensed" panose="020B0502040204020203" pitchFamily="34" charset="0"/>
                <a:ea typeface="Times New Roman" panose="02020603050405020304" pitchFamily="18" charset="0"/>
              </a:rPr>
              <a:t> Lan, </a:t>
            </a:r>
            <a:r>
              <a:rPr lang="en-US" sz="2200" dirty="0" err="1">
                <a:solidFill>
                  <a:srgbClr val="002060"/>
                </a:solidFill>
                <a:effectLst/>
                <a:latin typeface="Bahnschrift Condensed" panose="020B0502040204020203" pitchFamily="34" charset="0"/>
                <a:ea typeface="Times New Roman" panose="02020603050405020304" pitchFamily="18" charset="0"/>
              </a:rPr>
              <a:t>hẹp</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nhất</a:t>
            </a:r>
            <a:r>
              <a:rPr lang="en-US" sz="2200" dirty="0">
                <a:solidFill>
                  <a:srgbClr val="002060"/>
                </a:solidFill>
                <a:effectLst/>
                <a:latin typeface="Bahnschrift Condensed" panose="020B0502040204020203" pitchFamily="34" charset="0"/>
                <a:ea typeface="Times New Roman" panose="02020603050405020304" pitchFamily="18" charset="0"/>
              </a:rPr>
              <a:t> ở </a:t>
            </a:r>
            <a:r>
              <a:rPr lang="en-US" sz="2200" dirty="0" err="1">
                <a:solidFill>
                  <a:srgbClr val="002060"/>
                </a:solidFill>
                <a:effectLst/>
                <a:latin typeface="Bahnschrift Condensed" panose="020B0502040204020203" pitchFamily="34" charset="0"/>
                <a:ea typeface="Times New Roman" panose="02020603050405020304" pitchFamily="18" charset="0"/>
              </a:rPr>
              <a:t>vùng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biển</a:t>
            </a:r>
            <a:r>
              <a:rPr lang="en-US" sz="2200" dirty="0">
                <a:solidFill>
                  <a:srgbClr val="002060"/>
                </a:solidFill>
                <a:effectLst/>
                <a:latin typeface="Bahnschrift Condensed" panose="020B0502040204020203" pitchFamily="34" charset="0"/>
                <a:ea typeface="Times New Roman" panose="02020603050405020304" pitchFamily="18" charset="0"/>
              </a:rPr>
              <a:t> Nam </a:t>
            </a:r>
            <a:r>
              <a:rPr lang="en-US" sz="2200" dirty="0" err="1">
                <a:solidFill>
                  <a:srgbClr val="002060"/>
                </a:solidFill>
                <a:effectLst/>
                <a:latin typeface="Bahnschrift Condensed" panose="020B0502040204020203" pitchFamily="34" charset="0"/>
                <a:ea typeface="Times New Roman" panose="02020603050405020304" pitchFamily="18" charset="0"/>
              </a:rPr>
              <a:t>Bộ</a:t>
            </a:r>
            <a:r>
              <a:rPr lang="en-US" sz="2200" dirty="0">
                <a:solidFill>
                  <a:srgbClr val="002060"/>
                </a:solidFill>
                <a:effectLst/>
                <a:latin typeface="Bahnschrift Condensed" panose="020B0502040204020203" pitchFamily="34" charset="0"/>
                <a:ea typeface="Times New Roman" panose="02020603050405020304" pitchFamily="18" charset="0"/>
              </a:rPr>
              <a:t> </a:t>
            </a:r>
          </a:p>
        </p:txBody>
      </p:sp>
      <p:sp>
        <p:nvSpPr>
          <p:cNvPr id="31" name="Rectangle 30"/>
          <p:cNvSpPr/>
          <p:nvPr/>
        </p:nvSpPr>
        <p:spPr>
          <a:xfrm>
            <a:off x="7633280" y="3557811"/>
            <a:ext cx="4286885" cy="1648499"/>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2200" dirty="0">
                <a:solidFill>
                  <a:srgbClr val="002060"/>
                </a:solidFill>
                <a:effectLst/>
                <a:latin typeface="Bahnschrift Condensed" panose="020B0502040204020203" pitchFamily="34" charset="0"/>
                <a:ea typeface="Times New Roman" panose="02020603050405020304" pitchFamily="18" charset="0"/>
              </a:rPr>
              <a:t>9. ĐB </a:t>
            </a:r>
            <a:r>
              <a:rPr lang="en-US" sz="2200" dirty="0" err="1">
                <a:solidFill>
                  <a:srgbClr val="002060"/>
                </a:solidFill>
                <a:effectLst/>
                <a:latin typeface="Bahnschrift Condensed" panose="020B0502040204020203" pitchFamily="34" charset="0"/>
                <a:ea typeface="Times New Roman" panose="02020603050405020304" pitchFamily="18" charset="0"/>
              </a:rPr>
              <a:t>sông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Hồng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và</a:t>
            </a:r>
            <a:r>
              <a:rPr lang="en-US" sz="2200" dirty="0">
                <a:solidFill>
                  <a:srgbClr val="002060"/>
                </a:solidFill>
                <a:effectLst/>
                <a:latin typeface="Bahnschrift Condensed" panose="020B0502040204020203" pitchFamily="34" charset="0"/>
                <a:ea typeface="Times New Roman" panose="02020603050405020304" pitchFamily="18" charset="0"/>
              </a:rPr>
              <a:t> ĐB </a:t>
            </a:r>
            <a:r>
              <a:rPr lang="en-US" sz="2200" dirty="0" err="1">
                <a:solidFill>
                  <a:srgbClr val="002060"/>
                </a:solidFill>
                <a:effectLst/>
                <a:latin typeface="Bahnschrift Condensed" panose="020B0502040204020203" pitchFamily="34" charset="0"/>
                <a:ea typeface="Times New Roman" panose="02020603050405020304" pitchFamily="18" charset="0"/>
              </a:rPr>
              <a:t>sông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Cửu</a:t>
            </a:r>
            <a:r>
              <a:rPr lang="en-US" sz="2200" dirty="0">
                <a:solidFill>
                  <a:srgbClr val="002060"/>
                </a:solidFill>
                <a:effectLst/>
                <a:latin typeface="Bahnschrift Condensed" panose="020B0502040204020203" pitchFamily="34" charset="0"/>
                <a:ea typeface="Times New Roman" panose="02020603050405020304" pitchFamily="18" charset="0"/>
              </a:rPr>
              <a:t> Long </a:t>
            </a:r>
            <a:r>
              <a:rPr lang="en-US" sz="2200" dirty="0" err="1">
                <a:solidFill>
                  <a:srgbClr val="002060"/>
                </a:solidFill>
                <a:effectLst/>
                <a:latin typeface="Bahnschrift Condensed" panose="020B0502040204020203" pitchFamily="34" charset="0"/>
                <a:ea typeface="Times New Roman" panose="02020603050405020304" pitchFamily="18" charset="0"/>
              </a:rPr>
              <a:t>được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bồi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tụ</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mở</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rộng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với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các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bãi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triều</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thấp</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phẳng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thềm</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lục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địa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mở</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rộng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địa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hình</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thấp</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khá</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bằng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phẳng</a:t>
            </a:r>
            <a:r>
              <a:rPr lang="en-US" sz="2200" dirty="0">
                <a:solidFill>
                  <a:srgbClr val="002060"/>
                </a:solidFill>
                <a:effectLst/>
                <a:latin typeface="Bahnschrift Condensed" panose="020B0502040204020203" pitchFamily="34" charset="0"/>
                <a:ea typeface="Times New Roman" panose="02020603050405020304" pitchFamily="18" charset="0"/>
              </a:rPr>
              <a:t>.</a:t>
            </a:r>
          </a:p>
        </p:txBody>
      </p:sp>
      <p:sp>
        <p:nvSpPr>
          <p:cNvPr id="32" name="Rectangle 31"/>
          <p:cNvSpPr/>
          <p:nvPr/>
        </p:nvSpPr>
        <p:spPr>
          <a:xfrm>
            <a:off x="7622861" y="10114445"/>
            <a:ext cx="4286885" cy="621030"/>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2000">
                <a:solidFill>
                  <a:srgbClr val="002060"/>
                </a:solidFill>
                <a:effectLst/>
                <a:latin typeface="Bahnschrift Condensed" panose="020B0502040204020203" pitchFamily="34" charset="0"/>
                <a:ea typeface="Times New Roman" panose="02020603050405020304" pitchFamily="18" charset="0"/>
              </a:rPr>
              <a:t>6. Dãy Hoàng Liên Sơn tạo nên sự khác biệt giữa vùng núi Tây Bắc với Đông Bắc</a:t>
            </a:r>
          </a:p>
        </p:txBody>
      </p:sp>
      <p:sp>
        <p:nvSpPr>
          <p:cNvPr id="33" name="Rectangle 32"/>
          <p:cNvSpPr/>
          <p:nvPr/>
        </p:nvSpPr>
        <p:spPr>
          <a:xfrm>
            <a:off x="7622860" y="2554232"/>
            <a:ext cx="4286885" cy="889275"/>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2200" dirty="0">
                <a:solidFill>
                  <a:srgbClr val="002060"/>
                </a:solidFill>
                <a:effectLst/>
                <a:latin typeface="Bahnschrift Condensed" panose="020B0502040204020203" pitchFamily="34" charset="0"/>
                <a:ea typeface="Times New Roman" panose="02020603050405020304" pitchFamily="18" charset="0"/>
              </a:rPr>
              <a:t>8. </a:t>
            </a:r>
            <a:r>
              <a:rPr lang="en-US" sz="2200" dirty="0" err="1">
                <a:solidFill>
                  <a:srgbClr val="002060"/>
                </a:solidFill>
                <a:effectLst/>
                <a:latin typeface="Bahnschrift Condensed" panose="020B0502040204020203" pitchFamily="34" charset="0"/>
                <a:ea typeface="Times New Roman" panose="02020603050405020304" pitchFamily="18" charset="0"/>
              </a:rPr>
              <a:t>Dãy</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Trường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Sơn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tạo</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nên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sự</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khác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biệt</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giữa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đông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Trường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Sơn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và</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tây</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Trường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Sơn</a:t>
            </a:r>
            <a:endParaRPr lang="en-US" sz="2200" dirty="0">
              <a:solidFill>
                <a:srgbClr val="002060"/>
              </a:solidFill>
              <a:effectLst/>
              <a:latin typeface="Bahnschrift Condensed" panose="020B0502040204020203" pitchFamily="34" charset="0"/>
              <a:ea typeface="Times New Roman" panose="02020603050405020304" pitchFamily="18" charset="0"/>
            </a:endParaRPr>
          </a:p>
        </p:txBody>
      </p:sp>
      <p:sp>
        <p:nvSpPr>
          <p:cNvPr id="34" name="Rectangle 33"/>
          <p:cNvSpPr/>
          <p:nvPr/>
        </p:nvSpPr>
        <p:spPr>
          <a:xfrm>
            <a:off x="7642604" y="5320614"/>
            <a:ext cx="4286885" cy="1151628"/>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2200" dirty="0">
                <a:solidFill>
                  <a:srgbClr val="002060"/>
                </a:solidFill>
                <a:effectLst/>
                <a:latin typeface="Bahnschrift Condensed" panose="020B0502040204020203" pitchFamily="34" charset="0"/>
                <a:ea typeface="Times New Roman" panose="02020603050405020304" pitchFamily="18" charset="0"/>
              </a:rPr>
              <a:t>10. </a:t>
            </a:r>
            <a:r>
              <a:rPr lang="en-US" sz="2200" dirty="0" err="1">
                <a:solidFill>
                  <a:srgbClr val="002060"/>
                </a:solidFill>
                <a:effectLst/>
                <a:latin typeface="Bahnschrift Condensed" panose="020B0502040204020203" pitchFamily="34" charset="0"/>
                <a:ea typeface="Times New Roman" panose="02020603050405020304" pitchFamily="18" charset="0"/>
              </a:rPr>
              <a:t>Đông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Bắc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mang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sắc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thái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cận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nhiệt</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đới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gió</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mùa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vùng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núi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Tây</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Bắc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có</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cảnh</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quan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nhiệt</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đới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ẩm</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gió</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mùa</a:t>
            </a:r>
            <a:r>
              <a:rPr lang="en-US" sz="2200" dirty="0">
                <a:solidFill>
                  <a:srgbClr val="002060"/>
                </a:solidFill>
                <a:effectLst/>
                <a:latin typeface="Bahnschrift Condensed" panose="020B0502040204020203" pitchFamily="34" charset="0"/>
                <a:ea typeface="Times New Roman" panose="02020603050405020304" pitchFamily="18" charset="0"/>
              </a:rPr>
              <a:t>.</a:t>
            </a:r>
          </a:p>
        </p:txBody>
      </p:sp>
      <p:sp>
        <p:nvSpPr>
          <p:cNvPr id="35" name="Rectangle 34"/>
          <p:cNvSpPr/>
          <p:nvPr/>
        </p:nvSpPr>
        <p:spPr>
          <a:xfrm>
            <a:off x="7633280" y="315087"/>
            <a:ext cx="4286885" cy="889275"/>
          </a:xfrm>
          <a:prstGeom prst="rect">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indent="180340" algn="ctr">
              <a:lnSpc>
                <a:spcPct val="107000"/>
              </a:lnSpc>
              <a:spcBef>
                <a:spcPts val="0"/>
              </a:spcBef>
              <a:spcAft>
                <a:spcPts val="600"/>
              </a:spcAft>
            </a:pPr>
            <a:r>
              <a:rPr lang="en-US" sz="2200" dirty="0">
                <a:solidFill>
                  <a:srgbClr val="002060"/>
                </a:solidFill>
                <a:effectLst/>
                <a:latin typeface="Bahnschrift Condensed" panose="020B0502040204020203" pitchFamily="34" charset="0"/>
                <a:ea typeface="Times New Roman" panose="02020603050405020304" pitchFamily="18" charset="0"/>
              </a:rPr>
              <a:t>6. </a:t>
            </a:r>
            <a:r>
              <a:rPr lang="en-US" sz="2200" dirty="0" err="1">
                <a:solidFill>
                  <a:srgbClr val="002060"/>
                </a:solidFill>
                <a:effectLst/>
                <a:latin typeface="Bahnschrift Condensed" panose="020B0502040204020203" pitchFamily="34" charset="0"/>
                <a:ea typeface="Times New Roman" panose="02020603050405020304" pitchFamily="18" charset="0"/>
              </a:rPr>
              <a:t>Dãy</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Hoàng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Liên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Sơn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tạo</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nên</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sự</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khác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biệt</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giữa</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vùng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núi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Tây</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Bắc</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với</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Đông</a:t>
            </a:r>
            <a:r>
              <a:rPr lang="en-US" sz="2200" dirty="0">
                <a:solidFill>
                  <a:srgbClr val="002060"/>
                </a:solidFill>
                <a:effectLst/>
                <a:latin typeface="Bahnschrift Condensed" panose="020B0502040204020203" pitchFamily="34" charset="0"/>
                <a:ea typeface="Times New Roman" panose="02020603050405020304" pitchFamily="18" charset="0"/>
              </a:rPr>
              <a:t> </a:t>
            </a:r>
            <a:r>
              <a:rPr lang="en-US" sz="2200" dirty="0" err="1">
                <a:solidFill>
                  <a:srgbClr val="002060"/>
                </a:solidFill>
                <a:effectLst/>
                <a:latin typeface="Bahnschrift Condensed" panose="020B0502040204020203" pitchFamily="34" charset="0"/>
                <a:ea typeface="Times New Roman" panose="02020603050405020304" pitchFamily="18" charset="0"/>
              </a:rPr>
              <a:t>Bắc</a:t>
            </a:r>
            <a:endParaRPr lang="en-US" sz="2200" dirty="0">
              <a:solidFill>
                <a:srgbClr val="002060"/>
              </a:solidFill>
              <a:effectLst/>
              <a:latin typeface="Bahnschrift Condensed"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3448965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barn(inVertical)">
                                      <p:cBhvr>
                                        <p:cTn id="41" dur="500"/>
                                        <p:tgtEl>
                                          <p:spTgt spid="35"/>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barn(inVertical)">
                                      <p:cBhvr>
                                        <p:cTn id="47" dur="500"/>
                                        <p:tgtEl>
                                          <p:spTgt spid="3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barn(inVertical)">
                                      <p:cBhvr>
                                        <p:cTn id="5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19"/>
                                        </p:tgtEl>
                                      </p:cBhvr>
                                    </p:cmd>
                                  </p:childTnLst>
                                </p:cTn>
                              </p:par>
                            </p:childTnLst>
                          </p:cTn>
                        </p:par>
                      </p:childTnLst>
                    </p:cTn>
                  </p:par>
                </p:childTnLst>
              </p:cTn>
              <p:nextCondLst>
                <p:cond evt="onClick" delay="0">
                  <p:tgtEl>
                    <p:spTgt spid="19"/>
                  </p:tgtEl>
                </p:cond>
              </p:nextCondLst>
            </p:seq>
            <p:video>
              <p:cMediaNode vol="80000">
                <p:cTn id="59" fill="hold" display="0">
                  <p:stCondLst>
                    <p:cond delay="indefinite"/>
                  </p:stCondLst>
                </p:cTn>
                <p:tgtEl>
                  <p:spTgt spid="19"/>
                </p:tgtEl>
              </p:cMediaNode>
            </p:video>
          </p:childTnLst>
        </p:cTn>
      </p:par>
    </p:tnLst>
    <p:bldLst>
      <p:bldP spid="11" grpId="0" animBg="1"/>
      <p:bldP spid="2" grpId="0"/>
      <p:bldP spid="3" grpId="0" animBg="1"/>
      <p:bldP spid="4" grpId="0" animBg="1"/>
      <p:bldP spid="5" grpId="0" animBg="1"/>
      <p:bldP spid="20" grpId="0" animBg="1"/>
      <p:bldP spid="21" grpId="0" animBg="1"/>
      <p:bldP spid="22" grpId="0" animBg="1"/>
      <p:bldP spid="23" grpId="0" animBg="1"/>
      <p:bldP spid="24" grpId="0" animBg="1"/>
      <p:bldP spid="30" grpId="0" animBg="1"/>
      <p:bldP spid="31"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0058" y="67235"/>
            <a:ext cx="6555442"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5" name="Rectangle 4"/>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80415" y="964142"/>
            <a:ext cx="3095065" cy="1147482"/>
            <a:chOff x="4273923" y="2662518"/>
            <a:chExt cx="3095065" cy="1147482"/>
          </a:xfrm>
        </p:grpSpPr>
        <p:sp>
          <p:nvSpPr>
            <p:cNvPr id="7" name="Rounded Rectangle 6"/>
            <p:cNvSpPr/>
            <p:nvPr/>
          </p:nvSpPr>
          <p:spPr>
            <a:xfrm>
              <a:off x="4464424" y="2976282"/>
              <a:ext cx="2904564" cy="833718"/>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Bahnschrift Condensed" panose="020B0502040204020203" pitchFamily="34" charset="0"/>
                </a:rPr>
                <a:t>Thiên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nhiên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phân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hoá</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theo</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chiều</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Đông</a:t>
              </a:r>
              <a:r>
                <a:rPr lang="en-US" sz="2400" b="1" dirty="0">
                  <a:solidFill>
                    <a:srgbClr val="002060"/>
                  </a:solidFill>
                  <a:latin typeface="Bahnschrift Condensed" panose="020B0502040204020203" pitchFamily="34" charset="0"/>
                </a:rPr>
                <a:t> - </a:t>
              </a:r>
              <a:r>
                <a:rPr lang="en-US" sz="2400" b="1" dirty="0" err="1">
                  <a:solidFill>
                    <a:srgbClr val="002060"/>
                  </a:solidFill>
                  <a:latin typeface="Bahnschrift Condensed" panose="020B0502040204020203" pitchFamily="34" charset="0"/>
                </a:rPr>
                <a:t>Tây</a:t>
              </a:r>
              <a:endParaRPr lang="en-US" sz="2400" b="1" dirty="0">
                <a:solidFill>
                  <a:srgbClr val="002060"/>
                </a:solidFill>
                <a:latin typeface="Bahnschrift Condensed" panose="020B0502040204020203" pitchFamily="34" charset="0"/>
              </a:endParaRPr>
            </a:p>
          </p:txBody>
        </p:sp>
        <p:sp>
          <p:nvSpPr>
            <p:cNvPr id="8" name="Oval 7"/>
            <p:cNvSpPr/>
            <p:nvPr/>
          </p:nvSpPr>
          <p:spPr>
            <a:xfrm>
              <a:off x="4273923" y="2662518"/>
              <a:ext cx="632012" cy="618565"/>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Bahnschrift Condensed" panose="020B0502040204020203" pitchFamily="34" charset="0"/>
                </a:rPr>
                <a:t>2</a:t>
              </a:r>
            </a:p>
          </p:txBody>
        </p:sp>
      </p:grpSp>
      <p:sp>
        <p:nvSpPr>
          <p:cNvPr id="13" name="Rectangle 12"/>
          <p:cNvSpPr/>
          <p:nvPr/>
        </p:nvSpPr>
        <p:spPr>
          <a:xfrm>
            <a:off x="2567470" y="2324727"/>
            <a:ext cx="3528530" cy="523220"/>
          </a:xfrm>
          <a:prstGeom prst="rect">
            <a:avLst/>
          </a:prstGeom>
        </p:spPr>
        <p:txBody>
          <a:bodyPr wrap="none">
            <a:spAutoFit/>
          </a:bodyPr>
          <a:lstStyle/>
          <a:p>
            <a:r>
              <a:rPr lang="en-US" sz="2800" b="1" dirty="0">
                <a:solidFill>
                  <a:srgbClr val="0070C0"/>
                </a:solidFill>
                <a:latin typeface="Bahnschrift Condensed" panose="020B0502040204020203" pitchFamily="34" charset="0"/>
                <a:ea typeface="Cambria" panose="02040503050406030204" pitchFamily="18" charset="0"/>
              </a:rPr>
              <a:t>a. </a:t>
            </a:r>
            <a:r>
              <a:rPr lang="en-US" sz="2800" b="1" dirty="0" err="1">
                <a:solidFill>
                  <a:srgbClr val="0070C0"/>
                </a:solidFill>
                <a:latin typeface="Bahnschrift Condensed" panose="020B0502040204020203" pitchFamily="34" charset="0"/>
                <a:ea typeface="Cambria" panose="02040503050406030204" pitchFamily="18" charset="0"/>
              </a:rPr>
              <a:t>Vùng</a:t>
            </a:r>
            <a:r>
              <a:rPr lang="en-US" sz="2800" b="1" dirty="0">
                <a:solidFill>
                  <a:srgbClr val="0070C0"/>
                </a:solidFill>
                <a:latin typeface="Bahnschrift Condensed" panose="020B0502040204020203" pitchFamily="34" charset="0"/>
                <a:ea typeface="Cambria" panose="02040503050406030204" pitchFamily="18" charset="0"/>
              </a:rPr>
              <a:t> </a:t>
            </a:r>
            <a:r>
              <a:rPr lang="en-US" sz="2800" b="1" dirty="0" err="1">
                <a:solidFill>
                  <a:srgbClr val="0070C0"/>
                </a:solidFill>
                <a:latin typeface="Bahnschrift Condensed" panose="020B0502040204020203" pitchFamily="34" charset="0"/>
                <a:ea typeface="Cambria" panose="02040503050406030204" pitchFamily="18" charset="0"/>
              </a:rPr>
              <a:t>biển</a:t>
            </a:r>
            <a:r>
              <a:rPr lang="en-US" sz="2800" b="1" dirty="0">
                <a:solidFill>
                  <a:srgbClr val="0070C0"/>
                </a:solidFill>
                <a:latin typeface="Bahnschrift Condensed" panose="020B0502040204020203" pitchFamily="34" charset="0"/>
                <a:ea typeface="Cambria" panose="02040503050406030204" pitchFamily="18" charset="0"/>
              </a:rPr>
              <a:t> </a:t>
            </a:r>
            <a:r>
              <a:rPr lang="en-US" sz="2800" b="1" dirty="0" err="1">
                <a:solidFill>
                  <a:srgbClr val="0070C0"/>
                </a:solidFill>
                <a:latin typeface="Bahnschrift Condensed" panose="020B0502040204020203" pitchFamily="34" charset="0"/>
                <a:ea typeface="Cambria" panose="02040503050406030204" pitchFamily="18" charset="0"/>
              </a:rPr>
              <a:t>và</a:t>
            </a:r>
            <a:r>
              <a:rPr lang="en-US" sz="2800" b="1" dirty="0">
                <a:solidFill>
                  <a:srgbClr val="0070C0"/>
                </a:solidFill>
                <a:latin typeface="Bahnschrift Condensed" panose="020B0502040204020203" pitchFamily="34" charset="0"/>
                <a:ea typeface="Cambria" panose="02040503050406030204" pitchFamily="18" charset="0"/>
              </a:rPr>
              <a:t> </a:t>
            </a:r>
            <a:r>
              <a:rPr lang="en-US" sz="2800" b="1" dirty="0" err="1">
                <a:solidFill>
                  <a:srgbClr val="0070C0"/>
                </a:solidFill>
                <a:latin typeface="Bahnschrift Condensed" panose="020B0502040204020203" pitchFamily="34" charset="0"/>
                <a:ea typeface="Cambria" panose="02040503050406030204" pitchFamily="18" charset="0"/>
              </a:rPr>
              <a:t>thềm</a:t>
            </a:r>
            <a:r>
              <a:rPr lang="en-US" sz="2800" b="1" dirty="0">
                <a:solidFill>
                  <a:srgbClr val="0070C0"/>
                </a:solidFill>
                <a:latin typeface="Bahnschrift Condensed" panose="020B0502040204020203" pitchFamily="34" charset="0"/>
                <a:ea typeface="Cambria" panose="02040503050406030204" pitchFamily="18" charset="0"/>
              </a:rPr>
              <a:t> </a:t>
            </a:r>
            <a:r>
              <a:rPr lang="en-US" sz="2800" b="1" dirty="0" err="1">
                <a:solidFill>
                  <a:srgbClr val="0070C0"/>
                </a:solidFill>
                <a:latin typeface="Bahnschrift Condensed" panose="020B0502040204020203" pitchFamily="34" charset="0"/>
                <a:ea typeface="Cambria" panose="02040503050406030204" pitchFamily="18" charset="0"/>
              </a:rPr>
              <a:t>lục</a:t>
            </a:r>
            <a:r>
              <a:rPr lang="en-US" sz="2800" b="1" dirty="0">
                <a:solidFill>
                  <a:srgbClr val="0070C0"/>
                </a:solidFill>
                <a:latin typeface="Bahnschrift Condensed" panose="020B0502040204020203" pitchFamily="34" charset="0"/>
                <a:ea typeface="Cambria" panose="02040503050406030204" pitchFamily="18" charset="0"/>
              </a:rPr>
              <a:t> </a:t>
            </a:r>
            <a:r>
              <a:rPr lang="en-US" sz="2800" b="1" dirty="0" err="1">
                <a:solidFill>
                  <a:srgbClr val="0070C0"/>
                </a:solidFill>
                <a:latin typeface="Bahnschrift Condensed" panose="020B0502040204020203" pitchFamily="34" charset="0"/>
                <a:ea typeface="Cambria" panose="02040503050406030204" pitchFamily="18" charset="0"/>
              </a:rPr>
              <a:t>địa</a:t>
            </a:r>
            <a:endParaRPr lang="en-US" sz="2800" dirty="0">
              <a:solidFill>
                <a:srgbClr val="0070C0"/>
              </a:solidFill>
              <a:latin typeface="Bahnschrift Condensed" panose="020B0502040204020203" pitchFamily="34" charset="0"/>
            </a:endParaRPr>
          </a:p>
        </p:txBody>
      </p:sp>
      <p:sp>
        <p:nvSpPr>
          <p:cNvPr id="14" name="Rectangle 13"/>
          <p:cNvSpPr/>
          <p:nvPr/>
        </p:nvSpPr>
        <p:spPr>
          <a:xfrm>
            <a:off x="410445" y="2963788"/>
            <a:ext cx="6928434" cy="954107"/>
          </a:xfrm>
          <a:prstGeom prst="rect">
            <a:avLst/>
          </a:prstGeom>
        </p:spPr>
        <p:txBody>
          <a:bodyPr wrap="square">
            <a:spAutoFit/>
          </a:bodyPr>
          <a:lstStyle/>
          <a:p>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Rộng</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lớn</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gấp</a:t>
            </a:r>
            <a:r>
              <a:rPr lang="en-US" sz="2800" dirty="0">
                <a:solidFill>
                  <a:srgbClr val="002060"/>
                </a:solidFill>
                <a:latin typeface="Bahnschrift Condensed" panose="020B0502040204020203" pitchFamily="34" charset="0"/>
              </a:rPr>
              <a:t> 3 </a:t>
            </a:r>
            <a:r>
              <a:rPr lang="en-US" sz="2800" dirty="0" err="1">
                <a:solidFill>
                  <a:srgbClr val="002060"/>
                </a:solidFill>
                <a:latin typeface="Bahnschrift Condensed" panose="020B0502040204020203" pitchFamily="34" charset="0"/>
              </a:rPr>
              <a:t>diện</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tích</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đất</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liền</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Thiên</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nhiên</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đa</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dạng</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giàu</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có</a:t>
            </a:r>
            <a:r>
              <a:rPr lang="en-US" sz="2800" dirty="0">
                <a:solidFill>
                  <a:srgbClr val="002060"/>
                </a:solidFill>
                <a:latin typeface="Bahnschrift Condensed" panose="020B0502040204020203" pitchFamily="34" charset="0"/>
              </a:rPr>
              <a:t>.</a:t>
            </a:r>
          </a:p>
        </p:txBody>
      </p:sp>
      <p:sp>
        <p:nvSpPr>
          <p:cNvPr id="15" name="Rectangle 14"/>
          <p:cNvSpPr/>
          <p:nvPr/>
        </p:nvSpPr>
        <p:spPr>
          <a:xfrm>
            <a:off x="410445" y="4001289"/>
            <a:ext cx="6773655" cy="954107"/>
          </a:xfrm>
          <a:prstGeom prst="rect">
            <a:avLst/>
          </a:prstGeom>
        </p:spPr>
        <p:txBody>
          <a:bodyPr wrap="square">
            <a:spAutoFit/>
          </a:bodyPr>
          <a:lstStyle/>
          <a:p>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Lượng</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ẩm</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dồi</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dào</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thường</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xuyên</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có</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sự</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hoạt</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động</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của</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các</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hoàn</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lưu</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gió</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mùa</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và</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Tín</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phong</a:t>
            </a:r>
            <a:r>
              <a:rPr lang="en-US" sz="2800" dirty="0">
                <a:solidFill>
                  <a:srgbClr val="002060"/>
                </a:solidFill>
                <a:latin typeface="Bahnschrift Condensed" panose="020B0502040204020203" pitchFamily="34" charset="0"/>
              </a:rPr>
              <a:t>.</a:t>
            </a:r>
          </a:p>
        </p:txBody>
      </p:sp>
      <p:sp>
        <p:nvSpPr>
          <p:cNvPr id="16" name="Rectangle 15"/>
          <p:cNvSpPr/>
          <p:nvPr/>
        </p:nvSpPr>
        <p:spPr>
          <a:xfrm>
            <a:off x="370916" y="5038790"/>
            <a:ext cx="6641356" cy="954107"/>
          </a:xfrm>
          <a:prstGeom prst="rect">
            <a:avLst/>
          </a:prstGeom>
        </p:spPr>
        <p:txBody>
          <a:bodyPr wrap="square">
            <a:spAutoFit/>
          </a:bodyPr>
          <a:lstStyle/>
          <a:p>
            <a:pPr algn="just"/>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Mở</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rộng</a:t>
            </a:r>
            <a:r>
              <a:rPr lang="en-US" sz="2800" dirty="0">
                <a:solidFill>
                  <a:srgbClr val="002060"/>
                </a:solidFill>
                <a:latin typeface="Bahnschrift Condensed" panose="020B0502040204020203" pitchFamily="34" charset="0"/>
              </a:rPr>
              <a:t> ở </a:t>
            </a:r>
            <a:r>
              <a:rPr lang="en-US" sz="2800" dirty="0" err="1">
                <a:solidFill>
                  <a:srgbClr val="002060"/>
                </a:solidFill>
                <a:latin typeface="Bahnschrift Condensed" panose="020B0502040204020203" pitchFamily="34" charset="0"/>
              </a:rPr>
              <a:t>vịnh</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Bắc</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Bộ</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vùng</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biển</a:t>
            </a:r>
            <a:r>
              <a:rPr lang="en-US" sz="2800" dirty="0">
                <a:solidFill>
                  <a:srgbClr val="002060"/>
                </a:solidFill>
                <a:latin typeface="Bahnschrift Condensed" panose="020B0502040204020203" pitchFamily="34" charset="0"/>
              </a:rPr>
              <a:t> Nam </a:t>
            </a:r>
            <a:r>
              <a:rPr lang="en-US" sz="2800" dirty="0" err="1">
                <a:solidFill>
                  <a:srgbClr val="002060"/>
                </a:solidFill>
                <a:latin typeface="Bahnschrift Condensed" panose="020B0502040204020203" pitchFamily="34" charset="0"/>
              </a:rPr>
              <a:t>Bộ</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và</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vịnh</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Thái</a:t>
            </a:r>
            <a:r>
              <a:rPr lang="en-US" sz="2800" dirty="0">
                <a:solidFill>
                  <a:srgbClr val="002060"/>
                </a:solidFill>
                <a:latin typeface="Bahnschrift Condensed" panose="020B0502040204020203" pitchFamily="34" charset="0"/>
              </a:rPr>
              <a:t> Lan, </a:t>
            </a:r>
            <a:r>
              <a:rPr lang="en-US" sz="2800" dirty="0" err="1">
                <a:solidFill>
                  <a:srgbClr val="002060"/>
                </a:solidFill>
                <a:latin typeface="Bahnschrift Condensed" panose="020B0502040204020203" pitchFamily="34" charset="0"/>
              </a:rPr>
              <a:t>hẹp</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nhất</a:t>
            </a:r>
            <a:r>
              <a:rPr lang="en-US" sz="2800" dirty="0">
                <a:solidFill>
                  <a:srgbClr val="002060"/>
                </a:solidFill>
                <a:latin typeface="Bahnschrift Condensed" panose="020B0502040204020203" pitchFamily="34" charset="0"/>
              </a:rPr>
              <a:t> ở </a:t>
            </a:r>
            <a:r>
              <a:rPr lang="en-US" sz="2800" dirty="0" err="1">
                <a:solidFill>
                  <a:srgbClr val="002060"/>
                </a:solidFill>
                <a:latin typeface="Bahnschrift Condensed" panose="020B0502040204020203" pitchFamily="34" charset="0"/>
              </a:rPr>
              <a:t>vùng</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biển</a:t>
            </a:r>
            <a:r>
              <a:rPr lang="en-US" sz="2800" dirty="0">
                <a:solidFill>
                  <a:srgbClr val="002060"/>
                </a:solidFill>
                <a:latin typeface="Bahnschrift Condensed" panose="020B0502040204020203" pitchFamily="34" charset="0"/>
              </a:rPr>
              <a:t> Nam </a:t>
            </a:r>
            <a:r>
              <a:rPr lang="en-US" sz="2800" dirty="0" err="1">
                <a:solidFill>
                  <a:srgbClr val="002060"/>
                </a:solidFill>
                <a:latin typeface="Bahnschrift Condensed" panose="020B0502040204020203" pitchFamily="34" charset="0"/>
              </a:rPr>
              <a:t>Bộ</a:t>
            </a:r>
            <a:endParaRPr lang="en-US" sz="2800" dirty="0">
              <a:solidFill>
                <a:srgbClr val="002060"/>
              </a:solidFill>
              <a:latin typeface="Bahnschrift Condensed" panose="020B0502040204020203" pitchFamily="34" charset="0"/>
            </a:endParaRPr>
          </a:p>
        </p:txBody>
      </p:sp>
      <p:cxnSp>
        <p:nvCxnSpPr>
          <p:cNvPr id="21" name="Straight Connector 20"/>
          <p:cNvCxnSpPr/>
          <p:nvPr/>
        </p:nvCxnSpPr>
        <p:spPr>
          <a:xfrm>
            <a:off x="7338879" y="1095702"/>
            <a:ext cx="0" cy="547462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stretch>
            <a:fillRect/>
          </a:stretch>
        </p:blipFill>
        <p:spPr>
          <a:xfrm>
            <a:off x="7606390" y="979600"/>
            <a:ext cx="4076745" cy="5590723"/>
          </a:xfrm>
          <a:prstGeom prst="rect">
            <a:avLst/>
          </a:prstGeom>
          <a:ln>
            <a:solidFill>
              <a:srgbClr val="002060"/>
            </a:solidFill>
          </a:ln>
        </p:spPr>
      </p:pic>
    </p:spTree>
    <p:extLst>
      <p:ext uri="{BB962C8B-B14F-4D97-AF65-F5344CB8AC3E}">
        <p14:creationId xmlns:p14="http://schemas.microsoft.com/office/powerpoint/2010/main" val="3820291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0415" y="964142"/>
            <a:ext cx="3095065" cy="1147482"/>
            <a:chOff x="4273923" y="2662518"/>
            <a:chExt cx="3095065" cy="1147482"/>
          </a:xfrm>
        </p:grpSpPr>
        <p:sp>
          <p:nvSpPr>
            <p:cNvPr id="5" name="Rounded Rectangle 4"/>
            <p:cNvSpPr/>
            <p:nvPr/>
          </p:nvSpPr>
          <p:spPr>
            <a:xfrm>
              <a:off x="4464424" y="2976282"/>
              <a:ext cx="2904564" cy="833718"/>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Bahnschrift Condensed" panose="020B0502040204020203" pitchFamily="34" charset="0"/>
                </a:rPr>
                <a:t>Thiên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nhiên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phân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hoá</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theo</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chiều</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Đông</a:t>
              </a:r>
              <a:r>
                <a:rPr lang="en-US" sz="2400" b="1" dirty="0">
                  <a:solidFill>
                    <a:srgbClr val="002060"/>
                  </a:solidFill>
                  <a:latin typeface="Bahnschrift Condensed" panose="020B0502040204020203" pitchFamily="34" charset="0"/>
                </a:rPr>
                <a:t> - </a:t>
              </a:r>
              <a:r>
                <a:rPr lang="en-US" sz="2400" b="1" dirty="0" err="1">
                  <a:solidFill>
                    <a:srgbClr val="002060"/>
                  </a:solidFill>
                  <a:latin typeface="Bahnschrift Condensed" panose="020B0502040204020203" pitchFamily="34" charset="0"/>
                </a:rPr>
                <a:t>Tây</a:t>
              </a:r>
              <a:endParaRPr lang="en-US" sz="2400" b="1" dirty="0">
                <a:solidFill>
                  <a:srgbClr val="002060"/>
                </a:solidFill>
                <a:latin typeface="Bahnschrift Condensed" panose="020B0502040204020203" pitchFamily="34" charset="0"/>
              </a:endParaRPr>
            </a:p>
          </p:txBody>
        </p:sp>
        <p:sp>
          <p:nvSpPr>
            <p:cNvPr id="6" name="Oval 5"/>
            <p:cNvSpPr/>
            <p:nvPr/>
          </p:nvSpPr>
          <p:spPr>
            <a:xfrm>
              <a:off x="4273923" y="2662518"/>
              <a:ext cx="632012" cy="618565"/>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Bahnschrift Condensed" panose="020B0502040204020203" pitchFamily="34" charset="0"/>
                </a:rPr>
                <a:t>2</a:t>
              </a:r>
            </a:p>
          </p:txBody>
        </p:sp>
      </p:grpSp>
      <p:sp>
        <p:nvSpPr>
          <p:cNvPr id="7" name="TextBox 6"/>
          <p:cNvSpPr txBox="1"/>
          <p:nvPr/>
        </p:nvSpPr>
        <p:spPr>
          <a:xfrm>
            <a:off x="3160058" y="67235"/>
            <a:ext cx="6412567"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8" name="Rectangle 7"/>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646849" y="2011160"/>
            <a:ext cx="2416046" cy="523220"/>
          </a:xfrm>
          <a:prstGeom prst="rect">
            <a:avLst/>
          </a:prstGeom>
        </p:spPr>
        <p:txBody>
          <a:bodyPr wrap="none">
            <a:spAutoFit/>
          </a:bodyPr>
          <a:lstStyle/>
          <a:p>
            <a:r>
              <a:rPr lang="en-US" sz="2800" b="1" dirty="0">
                <a:solidFill>
                  <a:srgbClr val="0070C0"/>
                </a:solidFill>
                <a:latin typeface="Bahnschrift Condensed" panose="020B0502040204020203" pitchFamily="34" charset="0"/>
                <a:ea typeface="Cambria" panose="02040503050406030204" pitchFamily="18" charset="0"/>
              </a:rPr>
              <a:t>b. </a:t>
            </a:r>
            <a:r>
              <a:rPr lang="en-US" sz="2800" b="1" dirty="0" err="1">
                <a:solidFill>
                  <a:srgbClr val="0070C0"/>
                </a:solidFill>
                <a:latin typeface="Bahnschrift Condensed" panose="020B0502040204020203" pitchFamily="34" charset="0"/>
                <a:ea typeface="Cambria" panose="02040503050406030204" pitchFamily="18" charset="0"/>
              </a:rPr>
              <a:t>Vùng</a:t>
            </a:r>
            <a:r>
              <a:rPr lang="en-US" sz="2800" b="1" dirty="0">
                <a:solidFill>
                  <a:srgbClr val="0070C0"/>
                </a:solidFill>
                <a:latin typeface="Bahnschrift Condensed" panose="020B0502040204020203" pitchFamily="34" charset="0"/>
                <a:ea typeface="Cambria" panose="02040503050406030204" pitchFamily="18" charset="0"/>
              </a:rPr>
              <a:t> </a:t>
            </a:r>
            <a:r>
              <a:rPr lang="en-US" sz="2800" b="1" dirty="0" err="1">
                <a:solidFill>
                  <a:srgbClr val="0070C0"/>
                </a:solidFill>
                <a:latin typeface="Bahnschrift Condensed" panose="020B0502040204020203" pitchFamily="34" charset="0"/>
                <a:ea typeface="Cambria" panose="02040503050406030204" pitchFamily="18" charset="0"/>
              </a:rPr>
              <a:t>đồng</a:t>
            </a:r>
            <a:r>
              <a:rPr lang="en-US" sz="2800" b="1" dirty="0">
                <a:solidFill>
                  <a:srgbClr val="0070C0"/>
                </a:solidFill>
                <a:latin typeface="Bahnschrift Condensed" panose="020B0502040204020203" pitchFamily="34" charset="0"/>
                <a:ea typeface="Cambria" panose="02040503050406030204" pitchFamily="18" charset="0"/>
              </a:rPr>
              <a:t> </a:t>
            </a:r>
            <a:r>
              <a:rPr lang="en-US" sz="2800" b="1" dirty="0" err="1">
                <a:solidFill>
                  <a:srgbClr val="0070C0"/>
                </a:solidFill>
                <a:latin typeface="Bahnschrift Condensed" panose="020B0502040204020203" pitchFamily="34" charset="0"/>
                <a:ea typeface="Cambria" panose="02040503050406030204" pitchFamily="18" charset="0"/>
              </a:rPr>
              <a:t>bằng</a:t>
            </a:r>
            <a:r>
              <a:rPr lang="en-US" sz="2800" b="1" dirty="0">
                <a:solidFill>
                  <a:srgbClr val="0070C0"/>
                </a:solidFill>
                <a:latin typeface="Bahnschrift Condensed" panose="020B0502040204020203" pitchFamily="34" charset="0"/>
                <a:ea typeface="Cambria" panose="02040503050406030204" pitchFamily="18" charset="0"/>
              </a:rPr>
              <a:t> </a:t>
            </a:r>
            <a:endParaRPr lang="en-US" sz="2800" dirty="0">
              <a:solidFill>
                <a:srgbClr val="0070C0"/>
              </a:solidFill>
              <a:latin typeface="Bahnschrift Condensed" panose="020B0502040204020203" pitchFamily="34" charset="0"/>
            </a:endParaRPr>
          </a:p>
        </p:txBody>
      </p:sp>
      <p:sp>
        <p:nvSpPr>
          <p:cNvPr id="10" name="Rectangle 9"/>
          <p:cNvSpPr/>
          <p:nvPr/>
        </p:nvSpPr>
        <p:spPr>
          <a:xfrm>
            <a:off x="441345" y="2603351"/>
            <a:ext cx="6616680" cy="892552"/>
          </a:xfrm>
          <a:prstGeom prst="rect">
            <a:avLst/>
          </a:prstGeom>
        </p:spPr>
        <p:txBody>
          <a:bodyPr wrap="square">
            <a:spAutoFit/>
          </a:bodyPr>
          <a:lstStyle/>
          <a:p>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Thiên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nhiên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thay</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đổi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tuỳ</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nơi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phản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ánh</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mối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quan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hệ</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giữa</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vùng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đồi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núi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với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vùng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biển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và</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thềm</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lục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địa</a:t>
            </a:r>
            <a:r>
              <a:rPr lang="en-US" sz="2600" dirty="0">
                <a:solidFill>
                  <a:srgbClr val="002060"/>
                </a:solidFill>
                <a:latin typeface="Bahnschrift Condensed" panose="020B0502040204020203" pitchFamily="34" charset="0"/>
              </a:rPr>
              <a:t>.</a:t>
            </a:r>
          </a:p>
        </p:txBody>
      </p:sp>
      <p:sp>
        <p:nvSpPr>
          <p:cNvPr id="11" name="Rectangle 10"/>
          <p:cNvSpPr/>
          <p:nvPr/>
        </p:nvSpPr>
        <p:spPr>
          <a:xfrm>
            <a:off x="464317" y="3619663"/>
            <a:ext cx="6593708" cy="1292662"/>
          </a:xfrm>
          <a:prstGeom prst="rect">
            <a:avLst/>
          </a:prstGeom>
        </p:spPr>
        <p:txBody>
          <a:bodyPr wrap="square">
            <a:spAutoFit/>
          </a:bodyPr>
          <a:lstStyle/>
          <a:p>
            <a:pPr algn="just"/>
            <a:r>
              <a:rPr lang="en-US" sz="2600" dirty="0">
                <a:solidFill>
                  <a:srgbClr val="002060"/>
                </a:solidFill>
                <a:latin typeface="Bahnschrift Condensed" panose="020B0502040204020203" pitchFamily="34" charset="0"/>
              </a:rPr>
              <a:t>- ĐB </a:t>
            </a:r>
            <a:r>
              <a:rPr lang="en-US" sz="2600" dirty="0" err="1">
                <a:solidFill>
                  <a:srgbClr val="002060"/>
                </a:solidFill>
                <a:latin typeface="Bahnschrift Condensed" panose="020B0502040204020203" pitchFamily="34" charset="0"/>
              </a:rPr>
              <a:t>sông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Hồng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và</a:t>
            </a:r>
            <a:r>
              <a:rPr lang="en-US" sz="2600" dirty="0">
                <a:solidFill>
                  <a:srgbClr val="002060"/>
                </a:solidFill>
                <a:latin typeface="Bahnschrift Condensed" panose="020B0502040204020203" pitchFamily="34" charset="0"/>
              </a:rPr>
              <a:t> ĐB </a:t>
            </a:r>
            <a:r>
              <a:rPr lang="en-US" sz="2600" dirty="0" err="1">
                <a:solidFill>
                  <a:srgbClr val="002060"/>
                </a:solidFill>
                <a:latin typeface="Bahnschrift Condensed" panose="020B0502040204020203" pitchFamily="34" charset="0"/>
              </a:rPr>
              <a:t>sông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Cửu</a:t>
            </a:r>
            <a:r>
              <a:rPr lang="en-US" sz="2600" dirty="0">
                <a:solidFill>
                  <a:srgbClr val="002060"/>
                </a:solidFill>
                <a:latin typeface="Bahnschrift Condensed" panose="020B0502040204020203" pitchFamily="34" charset="0"/>
              </a:rPr>
              <a:t> Long </a:t>
            </a:r>
            <a:r>
              <a:rPr lang="en-US" sz="2600" dirty="0" err="1">
                <a:solidFill>
                  <a:srgbClr val="002060"/>
                </a:solidFill>
                <a:latin typeface="Bahnschrift Condensed" panose="020B0502040204020203" pitchFamily="34" charset="0"/>
              </a:rPr>
              <a:t>được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bồi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tụ</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mở</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rộng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với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các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bãi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triều</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thấp</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phẳng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thềm</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lục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địa</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mở</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rộng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địa</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hình</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thấp</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khá</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bằng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phẳng</a:t>
            </a:r>
            <a:r>
              <a:rPr lang="en-US" sz="2600" dirty="0">
                <a:solidFill>
                  <a:srgbClr val="002060"/>
                </a:solidFill>
                <a:latin typeface="Bahnschrift Condensed" panose="020B0502040204020203" pitchFamily="34" charset="0"/>
              </a:rPr>
              <a:t>.</a:t>
            </a:r>
          </a:p>
        </p:txBody>
      </p:sp>
      <p:sp>
        <p:nvSpPr>
          <p:cNvPr id="12" name="Rectangle 11"/>
          <p:cNvSpPr/>
          <p:nvPr/>
        </p:nvSpPr>
        <p:spPr>
          <a:xfrm>
            <a:off x="441345" y="5036085"/>
            <a:ext cx="6616680" cy="1292662"/>
          </a:xfrm>
          <a:prstGeom prst="rect">
            <a:avLst/>
          </a:prstGeom>
        </p:spPr>
        <p:txBody>
          <a:bodyPr wrap="square">
            <a:spAutoFit/>
          </a:bodyPr>
          <a:lstStyle/>
          <a:p>
            <a:pPr algn="just"/>
            <a:r>
              <a:rPr lang="en-US" sz="2600" dirty="0">
                <a:solidFill>
                  <a:srgbClr val="002060"/>
                </a:solidFill>
                <a:latin typeface="Bahnschrift Condensed" panose="020B0502040204020203" pitchFamily="34" charset="0"/>
              </a:rPr>
              <a:t>- ĐB </a:t>
            </a:r>
            <a:r>
              <a:rPr lang="en-US" sz="2600" dirty="0" err="1">
                <a:solidFill>
                  <a:srgbClr val="002060"/>
                </a:solidFill>
                <a:latin typeface="Bahnschrift Condensed" panose="020B0502040204020203" pitchFamily="34" charset="0"/>
              </a:rPr>
              <a:t>ven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biển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trung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bộ</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hẹp</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ngang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bị</a:t>
            </a:r>
            <a:r>
              <a:rPr lang="en-US" sz="2600" dirty="0">
                <a:solidFill>
                  <a:srgbClr val="002060"/>
                </a:solidFill>
                <a:latin typeface="Bahnschrift Condensed" panose="020B0502040204020203" pitchFamily="34" charset="0"/>
              </a:rPr>
              <a:t> chia </a:t>
            </a:r>
            <a:r>
              <a:rPr lang="en-US" sz="2600" dirty="0" err="1">
                <a:solidFill>
                  <a:srgbClr val="002060"/>
                </a:solidFill>
                <a:latin typeface="Bahnschrift Condensed" panose="020B0502040204020203" pitchFamily="34" charset="0"/>
              </a:rPr>
              <a:t>cắt</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đường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bờ</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biển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khúc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khuỷ</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địa</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hình</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cồn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cát</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đầm</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phá</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khá</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phổ</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biến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đất</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kém</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màu</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mỡ</a:t>
            </a:r>
            <a:endParaRPr lang="en-US" sz="2600" dirty="0">
              <a:solidFill>
                <a:srgbClr val="002060"/>
              </a:solidFill>
              <a:latin typeface="Bahnschrift Condensed" panose="020B0502040204020203" pitchFamily="34" charset="0"/>
            </a:endParaRPr>
          </a:p>
        </p:txBody>
      </p:sp>
      <p:cxnSp>
        <p:nvCxnSpPr>
          <p:cNvPr id="14" name="Straight Connector 13"/>
          <p:cNvCxnSpPr/>
          <p:nvPr/>
        </p:nvCxnSpPr>
        <p:spPr>
          <a:xfrm>
            <a:off x="7338879" y="1095702"/>
            <a:ext cx="0" cy="547462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2"/>
          <a:stretch>
            <a:fillRect/>
          </a:stretch>
        </p:blipFill>
        <p:spPr>
          <a:xfrm>
            <a:off x="7606390" y="979600"/>
            <a:ext cx="4076745" cy="5590723"/>
          </a:xfrm>
          <a:prstGeom prst="rect">
            <a:avLst/>
          </a:prstGeom>
          <a:ln>
            <a:solidFill>
              <a:srgbClr val="002060"/>
            </a:solidFill>
          </a:ln>
        </p:spPr>
      </p:pic>
    </p:spTree>
    <p:extLst>
      <p:ext uri="{BB962C8B-B14F-4D97-AF65-F5344CB8AC3E}">
        <p14:creationId xmlns:p14="http://schemas.microsoft.com/office/powerpoint/2010/main" val="32471498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0415" y="964142"/>
            <a:ext cx="3095065" cy="1147482"/>
            <a:chOff x="4273923" y="2662518"/>
            <a:chExt cx="3095065" cy="1147482"/>
          </a:xfrm>
        </p:grpSpPr>
        <p:sp>
          <p:nvSpPr>
            <p:cNvPr id="5" name="Rounded Rectangle 4"/>
            <p:cNvSpPr/>
            <p:nvPr/>
          </p:nvSpPr>
          <p:spPr>
            <a:xfrm>
              <a:off x="4464424" y="2976282"/>
              <a:ext cx="2904564" cy="833718"/>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Bahnschrift Condensed" panose="020B0502040204020203" pitchFamily="34" charset="0"/>
                </a:rPr>
                <a:t>Thiên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nhiên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phân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hoá</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theo</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chiều</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Đông</a:t>
              </a:r>
              <a:r>
                <a:rPr lang="en-US" sz="2400" b="1" dirty="0">
                  <a:solidFill>
                    <a:srgbClr val="002060"/>
                  </a:solidFill>
                  <a:latin typeface="Bahnschrift Condensed" panose="020B0502040204020203" pitchFamily="34" charset="0"/>
                </a:rPr>
                <a:t> - </a:t>
              </a:r>
              <a:r>
                <a:rPr lang="en-US" sz="2400" b="1" dirty="0" err="1">
                  <a:solidFill>
                    <a:srgbClr val="002060"/>
                  </a:solidFill>
                  <a:latin typeface="Bahnschrift Condensed" panose="020B0502040204020203" pitchFamily="34" charset="0"/>
                </a:rPr>
                <a:t>Tây</a:t>
              </a:r>
              <a:endParaRPr lang="en-US" sz="2400" b="1" dirty="0">
                <a:solidFill>
                  <a:srgbClr val="002060"/>
                </a:solidFill>
                <a:latin typeface="Bahnschrift Condensed" panose="020B0502040204020203" pitchFamily="34" charset="0"/>
              </a:endParaRPr>
            </a:p>
          </p:txBody>
        </p:sp>
        <p:sp>
          <p:nvSpPr>
            <p:cNvPr id="6" name="Oval 5"/>
            <p:cNvSpPr/>
            <p:nvPr/>
          </p:nvSpPr>
          <p:spPr>
            <a:xfrm>
              <a:off x="4273923" y="2662518"/>
              <a:ext cx="632012" cy="618565"/>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Bahnschrift Condensed" panose="020B0502040204020203" pitchFamily="34" charset="0"/>
                </a:rPr>
                <a:t>2</a:t>
              </a:r>
            </a:p>
          </p:txBody>
        </p:sp>
      </p:grpSp>
      <p:sp>
        <p:nvSpPr>
          <p:cNvPr id="7" name="TextBox 6"/>
          <p:cNvSpPr txBox="1"/>
          <p:nvPr/>
        </p:nvSpPr>
        <p:spPr>
          <a:xfrm>
            <a:off x="3160058" y="67235"/>
            <a:ext cx="6455430"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8" name="Rectangle 7"/>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849572" y="1587933"/>
            <a:ext cx="1893467" cy="523220"/>
          </a:xfrm>
          <a:prstGeom prst="rect">
            <a:avLst/>
          </a:prstGeom>
        </p:spPr>
        <p:txBody>
          <a:bodyPr wrap="none">
            <a:spAutoFit/>
          </a:bodyPr>
          <a:lstStyle/>
          <a:p>
            <a:r>
              <a:rPr lang="en-US" sz="2800" b="1" dirty="0">
                <a:solidFill>
                  <a:srgbClr val="0070C0"/>
                </a:solidFill>
                <a:latin typeface="Bahnschrift Condensed" panose="020B0502040204020203" pitchFamily="34" charset="0"/>
              </a:rPr>
              <a:t>c. </a:t>
            </a:r>
            <a:r>
              <a:rPr lang="en-US" sz="2800" b="1" dirty="0" err="1">
                <a:solidFill>
                  <a:srgbClr val="0070C0"/>
                </a:solidFill>
                <a:latin typeface="Bahnschrift Condensed" panose="020B0502040204020203" pitchFamily="34" charset="0"/>
              </a:rPr>
              <a:t>Vùng</a:t>
            </a:r>
            <a:r>
              <a:rPr lang="en-US" sz="2800" b="1" dirty="0">
                <a:solidFill>
                  <a:srgbClr val="0070C0"/>
                </a:solidFill>
                <a:latin typeface="Bahnschrift Condensed" panose="020B0502040204020203" pitchFamily="34" charset="0"/>
              </a:rPr>
              <a:t> </a:t>
            </a:r>
            <a:r>
              <a:rPr lang="en-US" sz="2800" b="1" dirty="0" err="1">
                <a:solidFill>
                  <a:srgbClr val="0070C0"/>
                </a:solidFill>
                <a:latin typeface="Bahnschrift Condensed" panose="020B0502040204020203" pitchFamily="34" charset="0"/>
              </a:rPr>
              <a:t>đồi</a:t>
            </a:r>
            <a:r>
              <a:rPr lang="en-US" sz="2800" b="1" dirty="0">
                <a:solidFill>
                  <a:srgbClr val="0070C0"/>
                </a:solidFill>
                <a:latin typeface="Bahnschrift Condensed" panose="020B0502040204020203" pitchFamily="34" charset="0"/>
              </a:rPr>
              <a:t> </a:t>
            </a:r>
            <a:r>
              <a:rPr lang="en-US" sz="2800" b="1" dirty="0" err="1">
                <a:solidFill>
                  <a:srgbClr val="0070C0"/>
                </a:solidFill>
                <a:latin typeface="Bahnschrift Condensed" panose="020B0502040204020203" pitchFamily="34" charset="0"/>
              </a:rPr>
              <a:t>núi</a:t>
            </a:r>
            <a:endParaRPr lang="en-US" sz="2800" dirty="0">
              <a:solidFill>
                <a:srgbClr val="0070C0"/>
              </a:solidFill>
              <a:latin typeface="Bahnschrift Condensed" panose="020B0502040204020203" pitchFamily="34" charset="0"/>
            </a:endParaRPr>
          </a:p>
        </p:txBody>
      </p:sp>
      <p:sp>
        <p:nvSpPr>
          <p:cNvPr id="2" name="Rectangle 1"/>
          <p:cNvSpPr/>
          <p:nvPr/>
        </p:nvSpPr>
        <p:spPr>
          <a:xfrm>
            <a:off x="303028" y="2371040"/>
            <a:ext cx="6895423" cy="492443"/>
          </a:xfrm>
          <a:prstGeom prst="rect">
            <a:avLst/>
          </a:prstGeom>
        </p:spPr>
        <p:txBody>
          <a:bodyPr wrap="square">
            <a:spAutoFit/>
          </a:bodyPr>
          <a:lstStyle/>
          <a:p>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Là</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kết</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quả</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tác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động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của</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gió</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mùa</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và</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hướng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của</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các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dãy</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núi</a:t>
            </a:r>
            <a:r>
              <a:rPr lang="en-US" sz="2600" dirty="0">
                <a:solidFill>
                  <a:srgbClr val="002060"/>
                </a:solidFill>
                <a:latin typeface="Bahnschrift Condensed" panose="020B0502040204020203" pitchFamily="34" charset="0"/>
              </a:rPr>
              <a:t>.</a:t>
            </a:r>
          </a:p>
        </p:txBody>
      </p:sp>
      <p:sp>
        <p:nvSpPr>
          <p:cNvPr id="3" name="Rectangle 2"/>
          <p:cNvSpPr/>
          <p:nvPr/>
        </p:nvSpPr>
        <p:spPr>
          <a:xfrm>
            <a:off x="303028" y="2899486"/>
            <a:ext cx="6895423" cy="1692771"/>
          </a:xfrm>
          <a:prstGeom prst="rect">
            <a:avLst/>
          </a:prstGeom>
        </p:spPr>
        <p:txBody>
          <a:bodyPr wrap="square">
            <a:spAutoFit/>
          </a:bodyPr>
          <a:lstStyle/>
          <a:p>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Dãy</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Hoàng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Liên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Sơn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tạo</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nên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sự</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khác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biệt</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giữa</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vùng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núi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Tây</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Bắc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với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Đông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Bắc</a:t>
            </a:r>
            <a:r>
              <a:rPr lang="en-US" sz="2600" dirty="0">
                <a:solidFill>
                  <a:srgbClr val="002060"/>
                </a:solidFill>
                <a:latin typeface="Bahnschrift Condensed" panose="020B0502040204020203" pitchFamily="34" charset="0"/>
              </a:rPr>
              <a:t>.</a:t>
            </a:r>
          </a:p>
          <a:p>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Đông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Bắc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mang</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sắc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thái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cận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nhiệt</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đới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gió</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mùa</a:t>
            </a:r>
            <a:r>
              <a:rPr lang="en-US" sz="2600" dirty="0">
                <a:solidFill>
                  <a:srgbClr val="002060"/>
                </a:solidFill>
                <a:latin typeface="Bahnschrift Condensed" panose="020B0502040204020203" pitchFamily="34" charset="0"/>
              </a:rPr>
              <a:t>.</a:t>
            </a:r>
          </a:p>
          <a:p>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Tây</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Bắc</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có</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cảnh</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quan</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nhiệt</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đới</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ẩm</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gió</a:t>
            </a:r>
            <a:r>
              <a:rPr lang="en-US" sz="2600" dirty="0">
                <a:solidFill>
                  <a:srgbClr val="002060"/>
                </a:solidFill>
                <a:latin typeface="Bahnschrift Condensed" panose="020B0502040204020203" pitchFamily="34" charset="0"/>
              </a:rPr>
              <a:t> </a:t>
            </a:r>
            <a:r>
              <a:rPr lang="en-US" sz="2600" dirty="0" err="1">
                <a:solidFill>
                  <a:srgbClr val="002060"/>
                </a:solidFill>
                <a:latin typeface="Bahnschrift Condensed" panose="020B0502040204020203" pitchFamily="34" charset="0"/>
              </a:rPr>
              <a:t>mùa</a:t>
            </a:r>
            <a:r>
              <a:rPr lang="en-US" sz="2600" dirty="0">
                <a:solidFill>
                  <a:srgbClr val="002060"/>
                </a:solidFill>
                <a:latin typeface="Bahnschrift Condensed" panose="020B0502040204020203" pitchFamily="34" charset="0"/>
              </a:rPr>
              <a:t>.</a:t>
            </a:r>
          </a:p>
        </p:txBody>
      </p:sp>
      <p:cxnSp>
        <p:nvCxnSpPr>
          <p:cNvPr id="14" name="Straight Connector 13"/>
          <p:cNvCxnSpPr/>
          <p:nvPr/>
        </p:nvCxnSpPr>
        <p:spPr>
          <a:xfrm>
            <a:off x="7338879" y="1095702"/>
            <a:ext cx="0" cy="5474621"/>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2"/>
          <a:stretch>
            <a:fillRect/>
          </a:stretch>
        </p:blipFill>
        <p:spPr>
          <a:xfrm>
            <a:off x="7606390" y="979600"/>
            <a:ext cx="4076745" cy="5590723"/>
          </a:xfrm>
          <a:prstGeom prst="rect">
            <a:avLst/>
          </a:prstGeom>
          <a:ln>
            <a:solidFill>
              <a:srgbClr val="002060"/>
            </a:solidFill>
          </a:ln>
        </p:spPr>
      </p:pic>
      <p:sp>
        <p:nvSpPr>
          <p:cNvPr id="11" name="Rectangle 10"/>
          <p:cNvSpPr/>
          <p:nvPr/>
        </p:nvSpPr>
        <p:spPr>
          <a:xfrm>
            <a:off x="303028" y="4757649"/>
            <a:ext cx="6595338" cy="1569660"/>
          </a:xfrm>
          <a:prstGeom prst="rect">
            <a:avLst/>
          </a:prstGeom>
        </p:spPr>
        <p:txBody>
          <a:bodyPr wrap="square">
            <a:spAutoFit/>
          </a:bodyPr>
          <a:lstStyle/>
          <a:p>
            <a:pPr algn="just"/>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Dãy</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Trường</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Sơn</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tạo</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nên</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sự</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khác</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biệt</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giữa</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đông</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Trường</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Sơn</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và</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tây</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Trường</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Sơn</a:t>
            </a:r>
            <a:r>
              <a:rPr lang="en-US" sz="2400" dirty="0">
                <a:solidFill>
                  <a:srgbClr val="002060"/>
                </a:solidFill>
                <a:latin typeface="Bahnschrift Condensed" panose="020B0502040204020203" pitchFamily="34" charset="0"/>
                <a:ea typeface="Times New Roman" panose="02020603050405020304" pitchFamily="18" charset="0"/>
              </a:rPr>
              <a:t>.</a:t>
            </a:r>
          </a:p>
          <a:p>
            <a:pPr algn="just"/>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Đông</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Trường</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Sơn</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mưa</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thu</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đông</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Tây</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Nguyên</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là</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mùa</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khô</a:t>
            </a:r>
            <a:r>
              <a:rPr lang="en-US" sz="2400" dirty="0">
                <a:solidFill>
                  <a:srgbClr val="002060"/>
                </a:solidFill>
                <a:latin typeface="Bahnschrift Condensed" panose="020B0502040204020203" pitchFamily="34" charset="0"/>
                <a:ea typeface="Times New Roman" panose="02020603050405020304" pitchFamily="18" charset="0"/>
              </a:rPr>
              <a:t>.</a:t>
            </a:r>
          </a:p>
          <a:p>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Khi</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Tây</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Nguyên</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là</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mùa</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mưa</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thì</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đông</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Trường</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Sơn</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là</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khô</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nóng</a:t>
            </a:r>
            <a:endParaRPr lang="en-US" sz="2400" dirty="0">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224783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29">
            <a:extLst>
              <a:ext uri="{FF2B5EF4-FFF2-40B4-BE49-F238E27FC236}">
                <a16:creationId xmlns:a16="http://schemas.microsoft.com/office/drawing/2014/main" id="{FD24D341-8695-4E1B-9FF4-FB8FB2D52956}"/>
              </a:ext>
            </a:extLst>
          </p:cNvPr>
          <p:cNvSpPr txBox="1">
            <a:spLocks noChangeArrowheads="1"/>
          </p:cNvSpPr>
          <p:nvPr/>
        </p:nvSpPr>
        <p:spPr bwMode="auto">
          <a:xfrm>
            <a:off x="4925469" y="1855098"/>
            <a:ext cx="2433919"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50000"/>
              </a:spcBef>
              <a:spcAft>
                <a:spcPct val="0"/>
              </a:spcAft>
            </a:pPr>
            <a:r>
              <a:rPr lang="en-US" altLang="en-US" sz="3600" b="1" dirty="0" err="1">
                <a:solidFill>
                  <a:srgbClr val="FF0000"/>
                </a:solidFill>
                <a:latin typeface="Bahnschrift Condensed" panose="020B0502040204020203" pitchFamily="34" charset="0"/>
              </a:rPr>
              <a:t>Sự</a:t>
            </a:r>
            <a:r>
              <a:rPr lang="en-US" altLang="en-US" sz="3600" b="1" dirty="0">
                <a:solidFill>
                  <a:srgbClr val="FF0000"/>
                </a:solidFill>
                <a:latin typeface="Bahnschrift Condensed" panose="020B0502040204020203" pitchFamily="34" charset="0"/>
              </a:rPr>
              <a:t> </a:t>
            </a:r>
            <a:r>
              <a:rPr lang="en-US" altLang="en-US" sz="3600" b="1" dirty="0" err="1">
                <a:solidFill>
                  <a:srgbClr val="FF0000"/>
                </a:solidFill>
                <a:latin typeface="Bahnschrift Condensed" panose="020B0502040204020203" pitchFamily="34" charset="0"/>
              </a:rPr>
              <a:t>phân</a:t>
            </a:r>
            <a:r>
              <a:rPr lang="en-US" altLang="en-US" sz="3600" b="1" dirty="0">
                <a:solidFill>
                  <a:srgbClr val="FF0000"/>
                </a:solidFill>
                <a:latin typeface="Bahnschrift Condensed" panose="020B0502040204020203" pitchFamily="34" charset="0"/>
              </a:rPr>
              <a:t> </a:t>
            </a:r>
            <a:r>
              <a:rPr lang="en-US" altLang="en-US" sz="3600" b="1" dirty="0" err="1">
                <a:solidFill>
                  <a:srgbClr val="FF0000"/>
                </a:solidFill>
                <a:latin typeface="Bahnschrift Condensed" panose="020B0502040204020203" pitchFamily="34" charset="0"/>
              </a:rPr>
              <a:t>hoá</a:t>
            </a:r>
            <a:r>
              <a:rPr lang="en-US" altLang="en-US" sz="3600" b="1" dirty="0">
                <a:solidFill>
                  <a:srgbClr val="FF0000"/>
                </a:solidFill>
                <a:latin typeface="Bahnschrift Condensed" panose="020B0502040204020203" pitchFamily="34" charset="0"/>
              </a:rPr>
              <a:t> </a:t>
            </a:r>
            <a:r>
              <a:rPr lang="en-US" altLang="en-US" sz="3600" b="1" dirty="0" err="1">
                <a:solidFill>
                  <a:srgbClr val="FF0000"/>
                </a:solidFill>
                <a:latin typeface="Bahnschrift Condensed" panose="020B0502040204020203" pitchFamily="34" charset="0"/>
              </a:rPr>
              <a:t>thiên</a:t>
            </a:r>
            <a:r>
              <a:rPr lang="en-US" altLang="en-US" sz="3600" b="1" dirty="0">
                <a:solidFill>
                  <a:srgbClr val="FF0000"/>
                </a:solidFill>
                <a:latin typeface="Bahnschrift Condensed" panose="020B0502040204020203" pitchFamily="34" charset="0"/>
              </a:rPr>
              <a:t> </a:t>
            </a:r>
            <a:r>
              <a:rPr lang="en-US" altLang="en-US" sz="3600" b="1" dirty="0" err="1">
                <a:solidFill>
                  <a:srgbClr val="FF0000"/>
                </a:solidFill>
                <a:latin typeface="Bahnschrift Condensed" panose="020B0502040204020203" pitchFamily="34" charset="0"/>
              </a:rPr>
              <a:t>nhiên</a:t>
            </a:r>
            <a:r>
              <a:rPr lang="en-US" altLang="en-US" sz="3600" b="1" dirty="0">
                <a:solidFill>
                  <a:srgbClr val="FF0000"/>
                </a:solidFill>
                <a:latin typeface="Bahnschrift Condensed" panose="020B0502040204020203" pitchFamily="34" charset="0"/>
              </a:rPr>
              <a:t> </a:t>
            </a:r>
            <a:r>
              <a:rPr lang="en-US" altLang="en-US" sz="3600" b="1" dirty="0" err="1">
                <a:solidFill>
                  <a:srgbClr val="FF0000"/>
                </a:solidFill>
                <a:latin typeface="Bahnschrift Condensed" panose="020B0502040204020203" pitchFamily="34" charset="0"/>
              </a:rPr>
              <a:t>Đông</a:t>
            </a:r>
            <a:r>
              <a:rPr lang="en-US" altLang="en-US" sz="3600" b="1" dirty="0">
                <a:solidFill>
                  <a:srgbClr val="FF0000"/>
                </a:solidFill>
                <a:latin typeface="Bahnschrift Condensed" panose="020B0502040204020203" pitchFamily="34" charset="0"/>
              </a:rPr>
              <a:t> </a:t>
            </a:r>
            <a:r>
              <a:rPr lang="en-US" altLang="en-US" sz="3600" b="1" dirty="0" err="1">
                <a:solidFill>
                  <a:srgbClr val="FF0000"/>
                </a:solidFill>
                <a:latin typeface="Bahnschrift Condensed" panose="020B0502040204020203" pitchFamily="34" charset="0"/>
              </a:rPr>
              <a:t>Trường</a:t>
            </a:r>
            <a:r>
              <a:rPr lang="en-US" altLang="en-US" sz="3600" b="1" dirty="0">
                <a:solidFill>
                  <a:srgbClr val="FF0000"/>
                </a:solidFill>
                <a:latin typeface="Bahnschrift Condensed" panose="020B0502040204020203" pitchFamily="34" charset="0"/>
              </a:rPr>
              <a:t> </a:t>
            </a:r>
            <a:r>
              <a:rPr lang="en-US" altLang="en-US" sz="3600" b="1" dirty="0" err="1">
                <a:solidFill>
                  <a:srgbClr val="FF0000"/>
                </a:solidFill>
                <a:latin typeface="Bahnschrift Condensed" panose="020B0502040204020203" pitchFamily="34" charset="0"/>
              </a:rPr>
              <a:t>Sơn</a:t>
            </a:r>
            <a:r>
              <a:rPr lang="en-US" altLang="en-US" sz="3600" b="1" dirty="0">
                <a:solidFill>
                  <a:srgbClr val="FF0000"/>
                </a:solidFill>
                <a:latin typeface="Bahnschrift Condensed" panose="020B0502040204020203" pitchFamily="34" charset="0"/>
              </a:rPr>
              <a:t> </a:t>
            </a:r>
            <a:r>
              <a:rPr lang="en-US" altLang="en-US" sz="3600" b="1" dirty="0" err="1">
                <a:solidFill>
                  <a:srgbClr val="FF0000"/>
                </a:solidFill>
                <a:latin typeface="Bahnschrift Condensed" panose="020B0502040204020203" pitchFamily="34" charset="0"/>
              </a:rPr>
              <a:t>và</a:t>
            </a:r>
            <a:r>
              <a:rPr lang="en-US" altLang="en-US" sz="3600" b="1" dirty="0">
                <a:solidFill>
                  <a:srgbClr val="FF0000"/>
                </a:solidFill>
                <a:latin typeface="Bahnschrift Condensed" panose="020B0502040204020203" pitchFamily="34" charset="0"/>
              </a:rPr>
              <a:t> </a:t>
            </a:r>
            <a:r>
              <a:rPr lang="en-US" altLang="en-US" sz="3600" b="1" dirty="0" err="1">
                <a:solidFill>
                  <a:srgbClr val="FF0000"/>
                </a:solidFill>
                <a:latin typeface="Bahnschrift Condensed" panose="020B0502040204020203" pitchFamily="34" charset="0"/>
              </a:rPr>
              <a:t>Tây</a:t>
            </a:r>
            <a:r>
              <a:rPr lang="en-US" altLang="en-US" sz="3600" b="1" dirty="0">
                <a:solidFill>
                  <a:srgbClr val="FF0000"/>
                </a:solidFill>
                <a:latin typeface="Bahnschrift Condensed" panose="020B0502040204020203" pitchFamily="34" charset="0"/>
              </a:rPr>
              <a:t> </a:t>
            </a:r>
            <a:r>
              <a:rPr lang="en-US" altLang="en-US" sz="3600" b="1" dirty="0" err="1">
                <a:solidFill>
                  <a:srgbClr val="FF0000"/>
                </a:solidFill>
                <a:latin typeface="Bahnschrift Condensed" panose="020B0502040204020203" pitchFamily="34" charset="0"/>
              </a:rPr>
              <a:t>Trường</a:t>
            </a:r>
            <a:r>
              <a:rPr lang="en-US" altLang="en-US" sz="3600" b="1" dirty="0">
                <a:solidFill>
                  <a:srgbClr val="FF0000"/>
                </a:solidFill>
                <a:latin typeface="Bahnschrift Condensed" panose="020B0502040204020203" pitchFamily="34" charset="0"/>
              </a:rPr>
              <a:t> </a:t>
            </a:r>
            <a:r>
              <a:rPr lang="en-US" altLang="en-US" sz="3600" b="1" dirty="0" err="1">
                <a:solidFill>
                  <a:srgbClr val="FF0000"/>
                </a:solidFill>
                <a:latin typeface="Bahnschrift Condensed" panose="020B0502040204020203" pitchFamily="34" charset="0"/>
              </a:rPr>
              <a:t>Sơn</a:t>
            </a:r>
            <a:endParaRPr lang="en-US" altLang="en-US" sz="3600" b="1" dirty="0">
              <a:solidFill>
                <a:srgbClr val="FF0000"/>
              </a:solidFill>
              <a:latin typeface="Bahnschrift Condensed" panose="020B0502040204020203" pitchFamily="34" charset="0"/>
            </a:endParaRPr>
          </a:p>
        </p:txBody>
      </p:sp>
      <p:grpSp>
        <p:nvGrpSpPr>
          <p:cNvPr id="34" name="Group 33"/>
          <p:cNvGrpSpPr/>
          <p:nvPr/>
        </p:nvGrpSpPr>
        <p:grpSpPr>
          <a:xfrm>
            <a:off x="7511151" y="147918"/>
            <a:ext cx="4329953" cy="6673199"/>
            <a:chOff x="7511151" y="147918"/>
            <a:chExt cx="4329953" cy="6673199"/>
          </a:xfrm>
        </p:grpSpPr>
        <p:sp>
          <p:nvSpPr>
            <p:cNvPr id="27" name="Rectangle 26"/>
            <p:cNvSpPr/>
            <p:nvPr/>
          </p:nvSpPr>
          <p:spPr>
            <a:xfrm>
              <a:off x="7511151" y="147918"/>
              <a:ext cx="4329953" cy="611841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Box 18">
              <a:extLst>
                <a:ext uri="{FF2B5EF4-FFF2-40B4-BE49-F238E27FC236}">
                  <a16:creationId xmlns:a16="http://schemas.microsoft.com/office/drawing/2014/main" id="{1CA8D82E-84E7-493D-8694-E8CBF21F4AEC}"/>
                </a:ext>
              </a:extLst>
            </p:cNvPr>
            <p:cNvSpPr txBox="1">
              <a:spLocks noChangeArrowheads="1"/>
            </p:cNvSpPr>
            <p:nvPr/>
          </p:nvSpPr>
          <p:spPr bwMode="auto">
            <a:xfrm>
              <a:off x="8426361" y="6236342"/>
              <a:ext cx="3067878"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rnd">
                  <a:solidFill>
                    <a:srgbClr val="0000FF"/>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altLang="en-US" sz="3200" b="1" dirty="0" err="1">
                  <a:solidFill>
                    <a:srgbClr val="002060"/>
                  </a:solidFill>
                  <a:latin typeface="Bahnschrift Condensed" panose="020B0502040204020203" pitchFamily="34" charset="0"/>
                </a:rPr>
                <a:t>Mùa</a:t>
              </a:r>
              <a:r>
                <a:rPr lang="en-US" altLang="en-US" sz="3200" b="1" dirty="0">
                  <a:solidFill>
                    <a:srgbClr val="002060"/>
                  </a:solidFill>
                  <a:latin typeface="Bahnschrift Condensed" panose="020B0502040204020203" pitchFamily="34" charset="0"/>
                </a:rPr>
                <a:t> </a:t>
              </a:r>
              <a:r>
                <a:rPr lang="en-US" altLang="en-US" sz="3200" b="1" dirty="0" err="1">
                  <a:solidFill>
                    <a:srgbClr val="002060"/>
                  </a:solidFill>
                  <a:latin typeface="Bahnschrift Condensed" panose="020B0502040204020203" pitchFamily="34" charset="0"/>
                </a:rPr>
                <a:t>thu</a:t>
              </a:r>
              <a:r>
                <a:rPr lang="en-US" altLang="en-US" sz="3200" b="1" dirty="0">
                  <a:solidFill>
                    <a:srgbClr val="002060"/>
                  </a:solidFill>
                  <a:latin typeface="Bahnschrift Condensed" panose="020B0502040204020203" pitchFamily="34" charset="0"/>
                </a:rPr>
                <a:t> - </a:t>
              </a:r>
              <a:r>
                <a:rPr lang="en-US" altLang="en-US" sz="3200" b="1" dirty="0" err="1">
                  <a:solidFill>
                    <a:srgbClr val="002060"/>
                  </a:solidFill>
                  <a:latin typeface="Bahnschrift Condensed" panose="020B0502040204020203" pitchFamily="34" charset="0"/>
                </a:rPr>
                <a:t>đông</a:t>
              </a:r>
              <a:endParaRPr lang="en-US" altLang="en-US" sz="3200" b="1" dirty="0">
                <a:solidFill>
                  <a:srgbClr val="002060"/>
                </a:solidFill>
                <a:latin typeface="Bahnschrift Condensed" panose="020B0502040204020203" pitchFamily="34" charset="0"/>
              </a:endParaRPr>
            </a:p>
          </p:txBody>
        </p:sp>
        <p:pic>
          <p:nvPicPr>
            <p:cNvPr id="23" name="Picture 22"/>
            <p:cNvPicPr>
              <a:picLocks noChangeAspect="1"/>
            </p:cNvPicPr>
            <p:nvPr/>
          </p:nvPicPr>
          <p:blipFill>
            <a:blip r:embed="rId2"/>
            <a:stretch>
              <a:fillRect/>
            </a:stretch>
          </p:blipFill>
          <p:spPr>
            <a:xfrm>
              <a:off x="7626083" y="256567"/>
              <a:ext cx="4107983" cy="5871126"/>
            </a:xfrm>
            <a:prstGeom prst="rect">
              <a:avLst/>
            </a:prstGeom>
            <a:ln>
              <a:solidFill>
                <a:srgbClr val="002060"/>
              </a:solidFill>
            </a:ln>
          </p:spPr>
        </p:pic>
      </p:grpSp>
      <p:grpSp>
        <p:nvGrpSpPr>
          <p:cNvPr id="28" name="Group 27"/>
          <p:cNvGrpSpPr/>
          <p:nvPr/>
        </p:nvGrpSpPr>
        <p:grpSpPr>
          <a:xfrm>
            <a:off x="443753" y="147918"/>
            <a:ext cx="4329953" cy="6710082"/>
            <a:chOff x="443753" y="147918"/>
            <a:chExt cx="4329953" cy="6710082"/>
          </a:xfrm>
        </p:grpSpPr>
        <p:sp>
          <p:nvSpPr>
            <p:cNvPr id="26" name="Rectangle 25"/>
            <p:cNvSpPr/>
            <p:nvPr/>
          </p:nvSpPr>
          <p:spPr>
            <a:xfrm>
              <a:off x="443753" y="147918"/>
              <a:ext cx="4329953" cy="611841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7">
              <a:extLst>
                <a:ext uri="{FF2B5EF4-FFF2-40B4-BE49-F238E27FC236}">
                  <a16:creationId xmlns:a16="http://schemas.microsoft.com/office/drawing/2014/main" id="{4C3976CC-E6DF-4058-9CD3-249520450F38}"/>
                </a:ext>
              </a:extLst>
            </p:cNvPr>
            <p:cNvSpPr txBox="1">
              <a:spLocks noChangeArrowheads="1"/>
            </p:cNvSpPr>
            <p:nvPr/>
          </p:nvSpPr>
          <p:spPr bwMode="auto">
            <a:xfrm>
              <a:off x="1164446" y="6273225"/>
              <a:ext cx="2315898" cy="5847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rnd">
                  <a:solidFill>
                    <a:srgbClr val="0000FF"/>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fontAlgn="base">
                <a:spcBef>
                  <a:spcPct val="50000"/>
                </a:spcBef>
                <a:spcAft>
                  <a:spcPct val="0"/>
                </a:spcAft>
              </a:pPr>
              <a:r>
                <a:rPr lang="en-US" altLang="en-US" sz="3200" b="1" dirty="0">
                  <a:solidFill>
                    <a:srgbClr val="002060"/>
                  </a:solidFill>
                  <a:latin typeface="Bahnschrift Condensed" panose="020B0502040204020203" pitchFamily="34" charset="0"/>
                </a:rPr>
                <a:t>  </a:t>
              </a:r>
              <a:r>
                <a:rPr lang="en-US" altLang="en-US" sz="3200" b="1" dirty="0" err="1">
                  <a:solidFill>
                    <a:srgbClr val="002060"/>
                  </a:solidFill>
                  <a:latin typeface="Bahnschrift Condensed" panose="020B0502040204020203" pitchFamily="34" charset="0"/>
                </a:rPr>
                <a:t>Mùa</a:t>
              </a:r>
              <a:r>
                <a:rPr lang="en-US" altLang="en-US" sz="3200" b="1" dirty="0">
                  <a:solidFill>
                    <a:srgbClr val="002060"/>
                  </a:solidFill>
                  <a:latin typeface="Bahnschrift Condensed" panose="020B0502040204020203" pitchFamily="34" charset="0"/>
                </a:rPr>
                <a:t> </a:t>
              </a:r>
              <a:r>
                <a:rPr lang="en-US" altLang="en-US" sz="3200" b="1" dirty="0" err="1">
                  <a:solidFill>
                    <a:srgbClr val="002060"/>
                  </a:solidFill>
                  <a:latin typeface="Bahnschrift Condensed" panose="020B0502040204020203" pitchFamily="34" charset="0"/>
                </a:rPr>
                <a:t>hạ</a:t>
              </a:r>
              <a:endParaRPr lang="en-US" altLang="en-US" sz="3200" b="1" dirty="0">
                <a:solidFill>
                  <a:srgbClr val="002060"/>
                </a:solidFill>
                <a:latin typeface="Bahnschrift Condensed" panose="020B0502040204020203" pitchFamily="34" charset="0"/>
              </a:endParaRPr>
            </a:p>
          </p:txBody>
        </p:sp>
        <p:pic>
          <p:nvPicPr>
            <p:cNvPr id="24" name="Picture 23"/>
            <p:cNvPicPr>
              <a:picLocks noChangeAspect="1"/>
            </p:cNvPicPr>
            <p:nvPr/>
          </p:nvPicPr>
          <p:blipFill>
            <a:blip r:embed="rId2"/>
            <a:stretch>
              <a:fillRect/>
            </a:stretch>
          </p:blipFill>
          <p:spPr>
            <a:xfrm>
              <a:off x="550792" y="256567"/>
              <a:ext cx="4107983" cy="5871126"/>
            </a:xfrm>
            <a:prstGeom prst="rect">
              <a:avLst/>
            </a:prstGeom>
            <a:ln>
              <a:solidFill>
                <a:srgbClr val="002060"/>
              </a:solidFill>
            </a:ln>
          </p:spPr>
        </p:pic>
      </p:grpSp>
      <p:pic>
        <p:nvPicPr>
          <p:cNvPr id="29" name="Picture 28" descr="ag00434_">
            <a:extLst>
              <a:ext uri="{FF2B5EF4-FFF2-40B4-BE49-F238E27FC236}">
                <a16:creationId xmlns:a16="http://schemas.microsoft.com/office/drawing/2014/main" id="{29172DC9-73CF-4F2A-B6C1-35DBA98FFDC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0163" y="3107785"/>
            <a:ext cx="7540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ag00434_">
            <a:extLst>
              <a:ext uri="{FF2B5EF4-FFF2-40B4-BE49-F238E27FC236}">
                <a16:creationId xmlns:a16="http://schemas.microsoft.com/office/drawing/2014/main" id="{16E69CF4-100B-4844-B012-B995741B8E0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76966" y="3747789"/>
            <a:ext cx="7540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descr="ag00433_">
            <a:extLst>
              <a:ext uri="{FF2B5EF4-FFF2-40B4-BE49-F238E27FC236}">
                <a16:creationId xmlns:a16="http://schemas.microsoft.com/office/drawing/2014/main" id="{042CC61E-1EA0-4541-919C-8F8DE79D1C42}"/>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6989" y="2531522"/>
            <a:ext cx="4794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9" descr="ag00433_">
            <a:extLst>
              <a:ext uri="{FF2B5EF4-FFF2-40B4-BE49-F238E27FC236}">
                <a16:creationId xmlns:a16="http://schemas.microsoft.com/office/drawing/2014/main" id="{2AD9B769-FC27-4B44-B651-53C1639D44BA}"/>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0108" y="3064922"/>
            <a:ext cx="4794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ag00433_">
            <a:extLst>
              <a:ext uri="{FF2B5EF4-FFF2-40B4-BE49-F238E27FC236}">
                <a16:creationId xmlns:a16="http://schemas.microsoft.com/office/drawing/2014/main" id="{E0DF3231-C31E-444C-97D6-50BFEFEAEFDB}"/>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2909" y="3550938"/>
            <a:ext cx="4794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7" descr="ag00434_">
            <a:extLst>
              <a:ext uri="{FF2B5EF4-FFF2-40B4-BE49-F238E27FC236}">
                <a16:creationId xmlns:a16="http://schemas.microsoft.com/office/drawing/2014/main" id="{F7554085-EDB2-43D4-8F49-49D39ECEC72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494323" y="2531522"/>
            <a:ext cx="7540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 descr="ag00434_">
            <a:extLst>
              <a:ext uri="{FF2B5EF4-FFF2-40B4-BE49-F238E27FC236}">
                <a16:creationId xmlns:a16="http://schemas.microsoft.com/office/drawing/2014/main" id="{8674AB38-6E89-41D3-AB94-307C48F2674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14204" y="3369964"/>
            <a:ext cx="754062"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9" descr="ag00433_">
            <a:extLst>
              <a:ext uri="{FF2B5EF4-FFF2-40B4-BE49-F238E27FC236}">
                <a16:creationId xmlns:a16="http://schemas.microsoft.com/office/drawing/2014/main" id="{6B1B3236-436F-4F92-8C26-2DBC0F8A376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1876" y="2981786"/>
            <a:ext cx="4794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6" descr="ag00433_">
            <a:extLst>
              <a:ext uri="{FF2B5EF4-FFF2-40B4-BE49-F238E27FC236}">
                <a16:creationId xmlns:a16="http://schemas.microsoft.com/office/drawing/2014/main" id="{40FBACDC-CD02-4A38-AEB4-7727BFB7B1C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34779" y="3432050"/>
            <a:ext cx="479425"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1102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5" presetClass="entr" presetSubtype="1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checkerboard(across)">
                                      <p:cBhvr>
                                        <p:cTn id="15" dur="500"/>
                                        <p:tgtEl>
                                          <p:spTgt spid="29"/>
                                        </p:tgtEl>
                                      </p:cBhvr>
                                    </p:animEffect>
                                  </p:childTnLst>
                                </p:cTn>
                              </p:par>
                              <p:par>
                                <p:cTn id="16" presetID="5" presetClass="entr" presetSubtype="10" fill="hold"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checkerboard(across)">
                                      <p:cBhvr>
                                        <p:cTn id="18" dur="500"/>
                                        <p:tgtEl>
                                          <p:spTgt spid="30"/>
                                        </p:tgtEl>
                                      </p:cBhvr>
                                    </p:animEffect>
                                  </p:childTnLst>
                                </p:cTn>
                              </p:par>
                              <p:par>
                                <p:cTn id="19" presetID="5" presetClass="entr" presetSubtype="1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heckerboard(across)">
                                      <p:cBhvr>
                                        <p:cTn id="21" dur="500"/>
                                        <p:tgtEl>
                                          <p:spTgt spid="31"/>
                                        </p:tgtEl>
                                      </p:cBhvr>
                                    </p:animEffect>
                                  </p:childTnLst>
                                </p:cTn>
                              </p:par>
                              <p:par>
                                <p:cTn id="22" presetID="5" presetClass="entr" presetSubtype="1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heckerboard(across)">
                                      <p:cBhvr>
                                        <p:cTn id="24" dur="500"/>
                                        <p:tgtEl>
                                          <p:spTgt spid="32"/>
                                        </p:tgtEl>
                                      </p:cBhvr>
                                    </p:animEffect>
                                  </p:childTnLst>
                                </p:cTn>
                              </p:par>
                              <p:par>
                                <p:cTn id="25" presetID="5" presetClass="entr" presetSubtype="1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heckerboard(across)">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par>
                                <p:cTn id="33" presetID="5" presetClass="entr" presetSubtype="1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checkerboard(across)">
                                      <p:cBhvr>
                                        <p:cTn id="35" dur="500"/>
                                        <p:tgtEl>
                                          <p:spTgt spid="35"/>
                                        </p:tgtEl>
                                      </p:cBhvr>
                                    </p:animEffect>
                                  </p:childTnLst>
                                </p:cTn>
                              </p:par>
                              <p:par>
                                <p:cTn id="36" presetID="5" presetClass="entr" presetSubtype="1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checkerboard(across)">
                                      <p:cBhvr>
                                        <p:cTn id="38" dur="500"/>
                                        <p:tgtEl>
                                          <p:spTgt spid="36"/>
                                        </p:tgtEl>
                                      </p:cBhvr>
                                    </p:animEffect>
                                  </p:childTnLst>
                                </p:cTn>
                              </p:par>
                              <p:par>
                                <p:cTn id="39" presetID="5" presetClass="entr" presetSubtype="1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checkerboard(across)">
                                      <p:cBhvr>
                                        <p:cTn id="41" dur="500"/>
                                        <p:tgtEl>
                                          <p:spTgt spid="37"/>
                                        </p:tgtEl>
                                      </p:cBhvr>
                                    </p:animEffect>
                                  </p:childTnLst>
                                </p:cTn>
                              </p:par>
                              <p:par>
                                <p:cTn id="42" presetID="5" presetClass="entr" presetSubtype="1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heckerboard(across)">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5" name="Rectangle 4"/>
          <p:cNvSpPr/>
          <p:nvPr/>
        </p:nvSpPr>
        <p:spPr>
          <a:xfrm>
            <a:off x="1183342" y="726141"/>
            <a:ext cx="10112188" cy="1581204"/>
          </a:xfrm>
          <a:prstGeom prst="rect">
            <a:avLst/>
          </a:prstGeom>
          <a:solidFill>
            <a:schemeClr val="tx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916778" y="1100495"/>
            <a:ext cx="8645315" cy="817981"/>
          </a:xfrm>
          <a:prstGeom prst="rect">
            <a:avLst/>
          </a:prstGeom>
        </p:spPr>
        <p:txBody>
          <a:bodyPr wrap="none">
            <a:spAutoFit/>
          </a:bodyPr>
          <a:lstStyle/>
          <a:p>
            <a:pPr algn="ctr">
              <a:lnSpc>
                <a:spcPct val="120000"/>
              </a:lnSpc>
            </a:pPr>
            <a:r>
              <a:rPr lang="vi-VN" sz="4400" b="1"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BÀI </a:t>
            </a:r>
            <a:r>
              <a:rPr lang="en-US" sz="4400" b="1"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3</a:t>
            </a:r>
            <a:r>
              <a:rPr lang="vi-VN" sz="4400" b="1"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4400" b="1"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SỰ PHÂN HOÁ ĐA DẠNG CỦA THIÊN NHIÊN</a:t>
            </a:r>
            <a:endParaRPr lang="en-US" sz="4400" dirty="0">
              <a:solidFill>
                <a:srgbClr val="FFFF00"/>
              </a:solidFill>
              <a:effectLst/>
              <a:latin typeface="Bahnschrift Condensed" panose="020B0502040204020203" pitchFamily="34" charset="0"/>
              <a:ea typeface="Times New Roman" panose="02020603050405020304" pitchFamily="18" charset="0"/>
            </a:endParaRPr>
          </a:p>
        </p:txBody>
      </p:sp>
      <p:sp>
        <p:nvSpPr>
          <p:cNvPr id="2" name="Rectangle 1"/>
          <p:cNvSpPr/>
          <p:nvPr/>
        </p:nvSpPr>
        <p:spPr>
          <a:xfrm>
            <a:off x="1331259" y="820270"/>
            <a:ext cx="9843247" cy="1371600"/>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50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4179" y="393419"/>
            <a:ext cx="7662617"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MỜI CÁC EM NGHE ĐOẠN NHẠC VÀ TRẢ LỜI CÂU HỎI</a:t>
            </a:r>
          </a:p>
        </p:txBody>
      </p:sp>
      <p:sp>
        <p:nvSpPr>
          <p:cNvPr id="5" name="Rectangle 4"/>
          <p:cNvSpPr/>
          <p:nvPr/>
        </p:nvSpPr>
        <p:spPr>
          <a:xfrm>
            <a:off x="273795" y="1612163"/>
            <a:ext cx="4431021" cy="954107"/>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Bài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hát</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nói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về</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sự</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phân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hoá</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ở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khu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vực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địa</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hình</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nào</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2800" dirty="0">
              <a:solidFill>
                <a:srgbClr val="002060"/>
              </a:solidFill>
              <a:latin typeface="Bahnschrift Condensed" panose="020B0502040204020203" pitchFamily="34" charset="0"/>
              <a:ea typeface="Times New Roman" panose="02020603050405020304" pitchFamily="18" charset="0"/>
            </a:endParaRPr>
          </a:p>
        </p:txBody>
      </p:sp>
      <p:sp>
        <p:nvSpPr>
          <p:cNvPr id="6" name="Rectangle 5"/>
          <p:cNvSpPr/>
          <p:nvPr/>
        </p:nvSpPr>
        <p:spPr>
          <a:xfrm>
            <a:off x="273794" y="2759923"/>
            <a:ext cx="4431022" cy="1384995"/>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Câu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nào</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trong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bài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hát</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nói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về</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sự</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phân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hoá</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theo</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chiều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Đông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Tây</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2800" dirty="0">
              <a:solidFill>
                <a:srgbClr val="002060"/>
              </a:solidFill>
              <a:latin typeface="Bahnschrift Condensed" panose="020B0502040204020203" pitchFamily="34" charset="0"/>
              <a:ea typeface="Times New Roman" panose="02020603050405020304" pitchFamily="18" charset="0"/>
            </a:endParaRPr>
          </a:p>
        </p:txBody>
      </p:sp>
      <p:sp>
        <p:nvSpPr>
          <p:cNvPr id="7" name="Rectangle 6"/>
          <p:cNvSpPr/>
          <p:nvPr/>
        </p:nvSpPr>
        <p:spPr>
          <a:xfrm>
            <a:off x="244573" y="4194599"/>
            <a:ext cx="4489463" cy="1384995"/>
          </a:xfrm>
          <a:prstGeom prst="rect">
            <a:avLst/>
          </a:prstGeom>
        </p:spPr>
        <p:txBody>
          <a:bodyPr wrap="square">
            <a:spAutoFit/>
          </a:bodyPr>
          <a:lstStyle/>
          <a:p>
            <a:pPr marL="342900" marR="0" lvl="0" indent="-342900" algn="just">
              <a:spcBef>
                <a:spcPts val="0"/>
              </a:spcBef>
              <a:spcAft>
                <a:spcPts val="0"/>
              </a:spcAft>
              <a:buFont typeface="Wingdings" panose="05000000000000000000" pitchFamily="2" charset="2"/>
              <a:buChar char=""/>
            </a:pP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Nguyên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nhân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nào</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dẫn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đến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sự</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phân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hoá</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theo</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chiều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Đông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Tây</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2800" dirty="0">
              <a:solidFill>
                <a:srgbClr val="002060"/>
              </a:solidFill>
              <a:effectLst/>
              <a:latin typeface="Bahnschrift Condensed" panose="020B0502040204020203" pitchFamily="34" charset="0"/>
              <a:ea typeface="Times New Roman" panose="02020603050405020304" pitchFamily="18" charset="0"/>
            </a:endParaRPr>
          </a:p>
        </p:txBody>
      </p:sp>
      <p:sp>
        <p:nvSpPr>
          <p:cNvPr id="8" name="Rectangle 7"/>
          <p:cNvSpPr/>
          <p:nvPr/>
        </p:nvSpPr>
        <p:spPr>
          <a:xfrm>
            <a:off x="560398" y="5721119"/>
            <a:ext cx="4431021" cy="523220"/>
          </a:xfrm>
          <a:prstGeom prst="rect">
            <a:avLst/>
          </a:prstGeom>
        </p:spPr>
        <p:txBody>
          <a:bodyPr wrap="none">
            <a:spAutoFit/>
          </a:bodyPr>
          <a:lstStyle/>
          <a:p>
            <a:r>
              <a:rPr lang="en-US" sz="2800" i="1" dirty="0" err="1">
                <a:solidFill>
                  <a:srgbClr val="0070C0"/>
                </a:solidFill>
                <a:latin typeface="Bahnschrift Condensed" panose="020B0502040204020203" pitchFamily="34" charset="0"/>
                <a:ea typeface="Cambria" panose="02040503050406030204" pitchFamily="18" charset="0"/>
              </a:rPr>
              <a:t>Hoạt</a:t>
            </a:r>
            <a:r>
              <a:rPr lang="en-US" sz="2800" i="1" dirty="0">
                <a:solidFill>
                  <a:srgbClr val="0070C0"/>
                </a:solidFill>
                <a:latin typeface="Bahnschrift Condensed" panose="020B0502040204020203" pitchFamily="34" charset="0"/>
                <a:ea typeface="Cambria" panose="02040503050406030204" pitchFamily="18" charset="0"/>
              </a:rPr>
              <a:t> </a:t>
            </a:r>
            <a:r>
              <a:rPr lang="en-US" sz="2800" i="1" dirty="0" err="1">
                <a:solidFill>
                  <a:srgbClr val="0070C0"/>
                </a:solidFill>
                <a:latin typeface="Bahnschrift Condensed" panose="020B0502040204020203" pitchFamily="34" charset="0"/>
                <a:ea typeface="Cambria" panose="02040503050406030204" pitchFamily="18" charset="0"/>
              </a:rPr>
              <a:t>động</a:t>
            </a:r>
            <a:r>
              <a:rPr lang="en-US" sz="2800" i="1" dirty="0">
                <a:solidFill>
                  <a:srgbClr val="0070C0"/>
                </a:solidFill>
                <a:latin typeface="Bahnschrift Condensed" panose="020B0502040204020203" pitchFamily="34" charset="0"/>
                <a:ea typeface="Cambria" panose="02040503050406030204" pitchFamily="18" charset="0"/>
              </a:rPr>
              <a:t> </a:t>
            </a:r>
            <a:r>
              <a:rPr lang="en-US" sz="2800" i="1" dirty="0" err="1">
                <a:solidFill>
                  <a:srgbClr val="0070C0"/>
                </a:solidFill>
                <a:latin typeface="Bahnschrift Condensed" panose="020B0502040204020203" pitchFamily="34" charset="0"/>
                <a:ea typeface="Cambria" panose="02040503050406030204" pitchFamily="18" charset="0"/>
              </a:rPr>
              <a:t>cặp</a:t>
            </a:r>
            <a:r>
              <a:rPr lang="en-US" sz="2800" i="1" dirty="0">
                <a:solidFill>
                  <a:srgbClr val="0070C0"/>
                </a:solidFill>
                <a:latin typeface="Bahnschrift Condensed" panose="020B0502040204020203" pitchFamily="34" charset="0"/>
                <a:ea typeface="Cambria" panose="02040503050406030204" pitchFamily="18" charset="0"/>
              </a:rPr>
              <a:t> </a:t>
            </a:r>
            <a:r>
              <a:rPr lang="en-US" sz="2800" i="1" dirty="0" err="1">
                <a:solidFill>
                  <a:srgbClr val="0070C0"/>
                </a:solidFill>
                <a:latin typeface="Bahnschrift Condensed" panose="020B0502040204020203" pitchFamily="34" charset="0"/>
                <a:ea typeface="Cambria" panose="02040503050406030204" pitchFamily="18" charset="0"/>
              </a:rPr>
              <a:t>đôi</a:t>
            </a:r>
            <a:r>
              <a:rPr lang="en-US" sz="2800" i="1" dirty="0">
                <a:solidFill>
                  <a:srgbClr val="0070C0"/>
                </a:solidFill>
                <a:latin typeface="Bahnschrift Condensed" panose="020B0502040204020203" pitchFamily="34" charset="0"/>
                <a:ea typeface="Cambria" panose="02040503050406030204" pitchFamily="18" charset="0"/>
              </a:rPr>
              <a:t>, </a:t>
            </a:r>
            <a:r>
              <a:rPr lang="en-US" sz="2800" i="1" dirty="0" err="1">
                <a:solidFill>
                  <a:srgbClr val="0070C0"/>
                </a:solidFill>
                <a:latin typeface="Bahnschrift Condensed" panose="020B0502040204020203" pitchFamily="34" charset="0"/>
                <a:ea typeface="Cambria" panose="02040503050406030204" pitchFamily="18" charset="0"/>
              </a:rPr>
              <a:t>ghi</a:t>
            </a:r>
            <a:r>
              <a:rPr lang="en-US" sz="2800" i="1" dirty="0">
                <a:solidFill>
                  <a:srgbClr val="0070C0"/>
                </a:solidFill>
                <a:latin typeface="Bahnschrift Condensed" panose="020B0502040204020203" pitchFamily="34" charset="0"/>
                <a:ea typeface="Cambria" panose="02040503050406030204" pitchFamily="18" charset="0"/>
              </a:rPr>
              <a:t> </a:t>
            </a:r>
            <a:r>
              <a:rPr lang="en-US" sz="2800" i="1" dirty="0" err="1">
                <a:solidFill>
                  <a:srgbClr val="0070C0"/>
                </a:solidFill>
                <a:latin typeface="Bahnschrift Condensed" panose="020B0502040204020203" pitchFamily="34" charset="0"/>
                <a:ea typeface="Cambria" panose="02040503050406030204" pitchFamily="18" charset="0"/>
              </a:rPr>
              <a:t>vào</a:t>
            </a:r>
            <a:r>
              <a:rPr lang="en-US" sz="2800" i="1" dirty="0">
                <a:solidFill>
                  <a:srgbClr val="0070C0"/>
                </a:solidFill>
                <a:latin typeface="Bahnschrift Condensed" panose="020B0502040204020203" pitchFamily="34" charset="0"/>
                <a:ea typeface="Cambria" panose="02040503050406030204" pitchFamily="18" charset="0"/>
              </a:rPr>
              <a:t> </a:t>
            </a:r>
            <a:r>
              <a:rPr lang="en-US" sz="2800" i="1" dirty="0" err="1">
                <a:solidFill>
                  <a:srgbClr val="0070C0"/>
                </a:solidFill>
                <a:latin typeface="Bahnschrift Condensed" panose="020B0502040204020203" pitchFamily="34" charset="0"/>
                <a:ea typeface="Cambria" panose="02040503050406030204" pitchFamily="18" charset="0"/>
              </a:rPr>
              <a:t>giấy</a:t>
            </a:r>
            <a:r>
              <a:rPr lang="en-US" sz="2800" i="1" dirty="0">
                <a:solidFill>
                  <a:srgbClr val="0070C0"/>
                </a:solidFill>
                <a:latin typeface="Bahnschrift Condensed" panose="020B0502040204020203" pitchFamily="34" charset="0"/>
                <a:ea typeface="Cambria" panose="02040503050406030204" pitchFamily="18" charset="0"/>
              </a:rPr>
              <a:t> note</a:t>
            </a:r>
            <a:endParaRPr lang="en-US" sz="2800" i="1" dirty="0">
              <a:solidFill>
                <a:srgbClr val="0070C0"/>
              </a:solidFill>
              <a:latin typeface="Bahnschrift Condensed" panose="020B0502040204020203" pitchFamily="34" charset="0"/>
            </a:endParaRPr>
          </a:p>
        </p:txBody>
      </p:sp>
      <p:pic>
        <p:nvPicPr>
          <p:cNvPr id="2" name="Trường Sơn Đông Trường Sơn Tây - Thu Hiền, Trung Đứ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31772" y="1405719"/>
            <a:ext cx="6880691" cy="4284512"/>
          </a:xfrm>
          <a:prstGeom prst="rect">
            <a:avLst/>
          </a:prstGeom>
          <a:ln w="57150">
            <a:solidFill>
              <a:srgbClr val="002060"/>
            </a:solidFill>
          </a:ln>
        </p:spPr>
      </p:pic>
      <p:sp>
        <p:nvSpPr>
          <p:cNvPr id="9" name="Rectangle 8"/>
          <p:cNvSpPr/>
          <p:nvPr/>
        </p:nvSpPr>
        <p:spPr>
          <a:xfrm>
            <a:off x="0" y="6333565"/>
            <a:ext cx="12192000" cy="52443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4891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video>
              <p:cMediaNode vol="80000">
                <p:cTn id="28" fill="hold" display="0">
                  <p:stCondLst>
                    <p:cond delay="indefinite"/>
                  </p:stCondLst>
                </p:cTn>
                <p:tgtEl>
                  <p:spTgt spid="2"/>
                </p:tgtEl>
              </p:cMediaNode>
            </p:video>
          </p:childTnLst>
        </p:cTn>
      </p:par>
    </p:tnLst>
    <p:bldLst>
      <p:bldP spid="4" grpId="0"/>
      <p:bldP spid="5"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0058" y="67235"/>
            <a:ext cx="6655455"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5" name="Rectangle 4"/>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52367" y="948074"/>
            <a:ext cx="3220570" cy="1181101"/>
            <a:chOff x="8128748" y="2628899"/>
            <a:chExt cx="3220570" cy="1181101"/>
          </a:xfrm>
        </p:grpSpPr>
        <p:sp>
          <p:nvSpPr>
            <p:cNvPr id="7" name="Rounded Rectangle 6"/>
            <p:cNvSpPr/>
            <p:nvPr/>
          </p:nvSpPr>
          <p:spPr>
            <a:xfrm>
              <a:off x="8444754" y="2976282"/>
              <a:ext cx="2904564" cy="833718"/>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Bahnschrift Condensed" panose="020B0502040204020203" pitchFamily="34" charset="0"/>
                </a:rPr>
                <a:t>Thiên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nhiên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phân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hoá</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theo</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độ</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cao</a:t>
              </a:r>
              <a:endParaRPr lang="en-US" sz="2400" b="1" dirty="0">
                <a:solidFill>
                  <a:srgbClr val="002060"/>
                </a:solidFill>
                <a:latin typeface="Bahnschrift Condensed" panose="020B0502040204020203" pitchFamily="34" charset="0"/>
              </a:endParaRPr>
            </a:p>
          </p:txBody>
        </p:sp>
        <p:sp>
          <p:nvSpPr>
            <p:cNvPr id="8" name="Oval 7"/>
            <p:cNvSpPr/>
            <p:nvPr/>
          </p:nvSpPr>
          <p:spPr>
            <a:xfrm>
              <a:off x="8128748" y="2628899"/>
              <a:ext cx="632012" cy="618565"/>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Bahnschrift Condensed" panose="020B0502040204020203" pitchFamily="34" charset="0"/>
                </a:rPr>
                <a:t>3</a:t>
              </a:r>
            </a:p>
          </p:txBody>
        </p:sp>
      </p:grpSp>
      <p:pic>
        <p:nvPicPr>
          <p:cNvPr id="9" name="Picture 8"/>
          <p:cNvPicPr>
            <a:picLocks noChangeAspect="1"/>
          </p:cNvPicPr>
          <p:nvPr/>
        </p:nvPicPr>
        <p:blipFill>
          <a:blip r:embed="rId2"/>
          <a:stretch>
            <a:fillRect/>
          </a:stretch>
        </p:blipFill>
        <p:spPr>
          <a:xfrm>
            <a:off x="468373" y="2369199"/>
            <a:ext cx="2904564" cy="3749272"/>
          </a:xfrm>
          <a:prstGeom prst="rect">
            <a:avLst/>
          </a:prstGeom>
          <a:ln>
            <a:solidFill>
              <a:srgbClr val="002060"/>
            </a:solidFill>
          </a:ln>
        </p:spPr>
      </p:pic>
      <p:grpSp>
        <p:nvGrpSpPr>
          <p:cNvPr id="15" name="Group 14"/>
          <p:cNvGrpSpPr/>
          <p:nvPr/>
        </p:nvGrpSpPr>
        <p:grpSpPr>
          <a:xfrm>
            <a:off x="4155140" y="1566639"/>
            <a:ext cx="7516906" cy="4551831"/>
            <a:chOff x="4155140" y="1566639"/>
            <a:chExt cx="7516906" cy="4551831"/>
          </a:xfrm>
        </p:grpSpPr>
        <p:sp>
          <p:nvSpPr>
            <p:cNvPr id="3" name="Rounded Rectangle 2"/>
            <p:cNvSpPr/>
            <p:nvPr/>
          </p:nvSpPr>
          <p:spPr>
            <a:xfrm>
              <a:off x="4155140" y="1900545"/>
              <a:ext cx="7516906" cy="4217925"/>
            </a:xfrm>
            <a:prstGeom prst="roundRect">
              <a:avLst>
                <a:gd name="adj" fmla="val 6625"/>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957046" y="1566639"/>
              <a:ext cx="4208929" cy="667813"/>
            </a:xfrm>
            <a:prstGeom prst="roundRect">
              <a:avLst/>
            </a:prstGeom>
            <a:solidFill>
              <a:schemeClr val="bg1"/>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CHUYỂN GIAO NHIỆM VỤ</a:t>
              </a:r>
            </a:p>
          </p:txBody>
        </p:sp>
        <p:sp>
          <p:nvSpPr>
            <p:cNvPr id="11" name="Rectangle 10"/>
            <p:cNvSpPr/>
            <p:nvPr/>
          </p:nvSpPr>
          <p:spPr>
            <a:xfrm>
              <a:off x="4540621" y="2800700"/>
              <a:ext cx="6603629" cy="2751522"/>
            </a:xfrm>
            <a:prstGeom prst="rect">
              <a:avLst/>
            </a:prstGeom>
          </p:spPr>
          <p:txBody>
            <a:bodyPr wrap="square">
              <a:spAutoFit/>
            </a:bodyPr>
            <a:lstStyle/>
            <a:p>
              <a:pPr marL="285750" indent="-285750" algn="just">
                <a:lnSpc>
                  <a:spcPct val="120000"/>
                </a:lnSpc>
                <a:buFont typeface="Wingdings" panose="05000000000000000000" pitchFamily="2" charset="2"/>
                <a:buChar char="v"/>
              </a:pPr>
              <a:r>
                <a:rPr lang="en-US" sz="24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YÊU CẦU: </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HS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nghiên</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cứu</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nội</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dung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mục</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I.3 tr19 SGK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để</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chứng</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minh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thiên</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nhiên</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nước</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ta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có</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sự</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phân</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hoá</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theo</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độ</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cao</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2400" dirty="0">
                <a:solidFill>
                  <a:srgbClr val="002060"/>
                </a:solidFill>
                <a:latin typeface="Bahnschrift Condensed" panose="020B0502040204020203" pitchFamily="34" charset="0"/>
                <a:ea typeface="Cambria" panose="02040503050406030204" pitchFamily="18" charset="0"/>
              </a:endParaRPr>
            </a:p>
            <a:p>
              <a:pPr marL="285750" indent="-285750" algn="just">
                <a:lnSpc>
                  <a:spcPct val="120000"/>
                </a:lnSpc>
                <a:buFont typeface="Wingdings" panose="05000000000000000000" pitchFamily="2" charset="2"/>
                <a:buChar char="v"/>
              </a:pPr>
              <a:r>
                <a:rPr lang="en-US" sz="24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SẢN PHẨM</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Sơ</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đồ</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tư</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duy</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infor</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kịch</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mô</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hình</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theo</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tiêu</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chí</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đánh</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giá</a:t>
              </a:r>
              <a:endPar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endParaRPr>
            </a:p>
            <a:p>
              <a:pPr marL="285750" indent="-285750" algn="just">
                <a:lnSpc>
                  <a:spcPct val="120000"/>
                </a:lnSpc>
                <a:buFont typeface="Wingdings" panose="05000000000000000000" pitchFamily="2" charset="2"/>
                <a:buChar char="v"/>
              </a:pPr>
              <a:r>
                <a:rPr lang="en-US" sz="24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THỜI GIAN: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Hoàn</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thành</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sản</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phẩm</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trước</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ở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nhà</a:t>
              </a:r>
              <a:endPar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endParaRPr>
            </a:p>
            <a:p>
              <a:pPr marL="285750" indent="-285750" algn="just">
                <a:lnSpc>
                  <a:spcPct val="120000"/>
                </a:lnSpc>
                <a:buFont typeface="Wingdings" panose="05000000000000000000" pitchFamily="2" charset="2"/>
                <a:buChar char="v"/>
              </a:pPr>
              <a:r>
                <a:rPr lang="it-IT" sz="2400" dirty="0">
                  <a:solidFill>
                    <a:srgbClr val="002060"/>
                  </a:solidFill>
                  <a:latin typeface="Bahnschrift Condensed" panose="020B0502040204020203" pitchFamily="34" charset="0"/>
                </a:rPr>
                <a:t>GV hổ trợ học sinh qua các ứng dụng liên lạc zalo, mess... </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pic>
          <p:nvPicPr>
            <p:cNvPr id="14" name="Picture 13"/>
            <p:cNvPicPr>
              <a:picLocks noChangeAspect="1"/>
            </p:cNvPicPr>
            <p:nvPr/>
          </p:nvPicPr>
          <p:blipFill rotWithShape="1">
            <a:blip r:embed="rId3"/>
            <a:srcRect t="27144" b="17640"/>
            <a:stretch/>
          </p:blipFill>
          <p:spPr>
            <a:xfrm>
              <a:off x="10065025" y="4243834"/>
              <a:ext cx="1459435" cy="805837"/>
            </a:xfrm>
            <a:prstGeom prst="rect">
              <a:avLst/>
            </a:prstGeom>
          </p:spPr>
        </p:pic>
      </p:grpSp>
    </p:spTree>
    <p:extLst>
      <p:ext uri="{BB962C8B-B14F-4D97-AF65-F5344CB8AC3E}">
        <p14:creationId xmlns:p14="http://schemas.microsoft.com/office/powerpoint/2010/main" val="24136783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0057" y="67235"/>
            <a:ext cx="6503895"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5" name="Rectangle 4"/>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52367" y="948074"/>
            <a:ext cx="3220570" cy="1181101"/>
            <a:chOff x="8128748" y="2628899"/>
            <a:chExt cx="3220570" cy="1181101"/>
          </a:xfrm>
        </p:grpSpPr>
        <p:sp>
          <p:nvSpPr>
            <p:cNvPr id="7" name="Rounded Rectangle 6"/>
            <p:cNvSpPr/>
            <p:nvPr/>
          </p:nvSpPr>
          <p:spPr>
            <a:xfrm>
              <a:off x="8444754" y="2976282"/>
              <a:ext cx="2904564" cy="833718"/>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Bahnschrift Condensed" panose="020B0502040204020203" pitchFamily="34" charset="0"/>
                </a:rPr>
                <a:t>Thiên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nhiên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phân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hoá</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theo</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độ</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cao</a:t>
              </a:r>
              <a:endParaRPr lang="en-US" sz="2400" b="1" dirty="0">
                <a:solidFill>
                  <a:srgbClr val="002060"/>
                </a:solidFill>
                <a:latin typeface="Bahnschrift Condensed" panose="020B0502040204020203" pitchFamily="34" charset="0"/>
              </a:endParaRPr>
            </a:p>
          </p:txBody>
        </p:sp>
        <p:sp>
          <p:nvSpPr>
            <p:cNvPr id="8" name="Oval 7"/>
            <p:cNvSpPr/>
            <p:nvPr/>
          </p:nvSpPr>
          <p:spPr>
            <a:xfrm>
              <a:off x="8128748" y="2628899"/>
              <a:ext cx="632012" cy="618565"/>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Bahnschrift Condensed" panose="020B0502040204020203" pitchFamily="34" charset="0"/>
                </a:rPr>
                <a:t>3</a:t>
              </a:r>
            </a:p>
          </p:txBody>
        </p:sp>
      </p:grpSp>
      <p:pic>
        <p:nvPicPr>
          <p:cNvPr id="9" name="Picture 8"/>
          <p:cNvPicPr>
            <a:picLocks noChangeAspect="1"/>
          </p:cNvPicPr>
          <p:nvPr/>
        </p:nvPicPr>
        <p:blipFill>
          <a:blip r:embed="rId2"/>
          <a:stretch>
            <a:fillRect/>
          </a:stretch>
        </p:blipFill>
        <p:spPr>
          <a:xfrm>
            <a:off x="468373" y="2369199"/>
            <a:ext cx="2904564" cy="3749272"/>
          </a:xfrm>
          <a:prstGeom prst="rect">
            <a:avLst/>
          </a:prstGeom>
          <a:ln>
            <a:solidFill>
              <a:srgbClr val="002060"/>
            </a:solidFill>
          </a:ln>
        </p:spPr>
      </p:pic>
      <p:pic>
        <p:nvPicPr>
          <p:cNvPr id="14" name="Picture 13"/>
          <p:cNvPicPr>
            <a:picLocks noChangeAspect="1"/>
          </p:cNvPicPr>
          <p:nvPr/>
        </p:nvPicPr>
        <p:blipFill rotWithShape="1">
          <a:blip r:embed="rId3"/>
          <a:srcRect t="27144" b="17640"/>
          <a:stretch/>
        </p:blipFill>
        <p:spPr>
          <a:xfrm>
            <a:off x="9663953" y="19696"/>
            <a:ext cx="2528047" cy="1395880"/>
          </a:xfrm>
          <a:prstGeom prst="rect">
            <a:avLst/>
          </a:prstGeom>
        </p:spPr>
      </p:pic>
      <p:grpSp>
        <p:nvGrpSpPr>
          <p:cNvPr id="18" name="Group 17"/>
          <p:cNvGrpSpPr/>
          <p:nvPr/>
        </p:nvGrpSpPr>
        <p:grpSpPr>
          <a:xfrm>
            <a:off x="3688943" y="1566639"/>
            <a:ext cx="8144469" cy="4928290"/>
            <a:chOff x="3688943" y="1566639"/>
            <a:chExt cx="8144469" cy="4928290"/>
          </a:xfrm>
        </p:grpSpPr>
        <p:sp>
          <p:nvSpPr>
            <p:cNvPr id="3" name="Rounded Rectangle 2"/>
            <p:cNvSpPr/>
            <p:nvPr/>
          </p:nvSpPr>
          <p:spPr>
            <a:xfrm>
              <a:off x="3688943" y="1566639"/>
              <a:ext cx="8144469" cy="4928290"/>
            </a:xfrm>
            <a:prstGeom prst="roundRect">
              <a:avLst>
                <a:gd name="adj" fmla="val 6625"/>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655614" y="1730763"/>
              <a:ext cx="4211126" cy="523220"/>
            </a:xfrm>
            <a:prstGeom prst="rect">
              <a:avLst/>
            </a:prstGeom>
            <a:noFill/>
          </p:spPr>
          <p:txBody>
            <a:bodyPr wrap="square" rtlCol="0">
              <a:spAutoFit/>
            </a:bodyPr>
            <a:lstStyle/>
            <a:p>
              <a:pPr algn="ctr"/>
              <a:r>
                <a:rPr lang="en-US" sz="2800" b="1" dirty="0">
                  <a:solidFill>
                    <a:srgbClr val="00B050"/>
                  </a:solidFill>
                  <a:latin typeface="Bahnschrift Condensed" panose="020B0502040204020203" pitchFamily="34" charset="0"/>
                </a:rPr>
                <a:t>TIÊU CHÍ ĐÁNH GIÁ SẢN PHẨM</a:t>
              </a:r>
            </a:p>
          </p:txBody>
        </p:sp>
      </p:grpSp>
      <p:graphicFrame>
        <p:nvGraphicFramePr>
          <p:cNvPr id="17" name="Table 16"/>
          <p:cNvGraphicFramePr>
            <a:graphicFrameLocks noGrp="1"/>
          </p:cNvGraphicFramePr>
          <p:nvPr>
            <p:extLst>
              <p:ext uri="{D42A27DB-BD31-4B8C-83A1-F6EECF244321}">
                <p14:modId xmlns:p14="http://schemas.microsoft.com/office/powerpoint/2010/main" val="954965057"/>
              </p:ext>
            </p:extLst>
          </p:nvPr>
        </p:nvGraphicFramePr>
        <p:xfrm>
          <a:off x="3884973" y="2409928"/>
          <a:ext cx="7752408" cy="3818799"/>
        </p:xfrm>
        <a:graphic>
          <a:graphicData uri="http://schemas.openxmlformats.org/drawingml/2006/table">
            <a:tbl>
              <a:tblPr firstRow="1" bandRow="1">
                <a:tableStyleId>{5C22544A-7EE6-4342-B048-85BDC9FD1C3A}</a:tableStyleId>
              </a:tblPr>
              <a:tblGrid>
                <a:gridCol w="612020">
                  <a:extLst>
                    <a:ext uri="{9D8B030D-6E8A-4147-A177-3AD203B41FA5}">
                      <a16:colId xmlns:a16="http://schemas.microsoft.com/office/drawing/2014/main" val="20000"/>
                    </a:ext>
                  </a:extLst>
                </a:gridCol>
                <a:gridCol w="4693023">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81636">
                  <a:extLst>
                    <a:ext uri="{9D8B030D-6E8A-4147-A177-3AD203B41FA5}">
                      <a16:colId xmlns:a16="http://schemas.microsoft.com/office/drawing/2014/main" val="20003"/>
                    </a:ext>
                  </a:extLst>
                </a:gridCol>
                <a:gridCol w="551329">
                  <a:extLst>
                    <a:ext uri="{9D8B030D-6E8A-4147-A177-3AD203B41FA5}">
                      <a16:colId xmlns:a16="http://schemas.microsoft.com/office/drawing/2014/main" val="20004"/>
                    </a:ext>
                  </a:extLst>
                </a:gridCol>
              </a:tblGrid>
              <a:tr h="791282">
                <a:tc>
                  <a:txBody>
                    <a:bodyPr/>
                    <a:lstStyle/>
                    <a:p>
                      <a:pPr marL="0" marR="0" indent="-40640" algn="ctr">
                        <a:lnSpc>
                          <a:spcPct val="100000"/>
                        </a:lnSpc>
                        <a:spcBef>
                          <a:spcPts val="0"/>
                        </a:spcBef>
                        <a:spcAft>
                          <a:spcPts val="0"/>
                        </a:spcAft>
                      </a:pPr>
                      <a:r>
                        <a:rPr lang="vi-VN" sz="2000" dirty="0">
                          <a:solidFill>
                            <a:srgbClr val="002060"/>
                          </a:solidFill>
                          <a:effectLst/>
                          <a:latin typeface="Bahnschrift Condensed" panose="020B0502040204020203" pitchFamily="34" charset="0"/>
                        </a:rPr>
                        <a:t>STT</a:t>
                      </a:r>
                      <a:endParaRPr lang="en-US" sz="2000" dirty="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2860" algn="ctr">
                        <a:lnSpc>
                          <a:spcPct val="100000"/>
                        </a:lnSpc>
                        <a:spcBef>
                          <a:spcPts val="0"/>
                        </a:spcBef>
                        <a:spcAft>
                          <a:spcPts val="0"/>
                        </a:spcAft>
                      </a:pPr>
                      <a:r>
                        <a:rPr lang="vi-VN" sz="2000" dirty="0">
                          <a:solidFill>
                            <a:srgbClr val="002060"/>
                          </a:solidFill>
                          <a:effectLst/>
                          <a:latin typeface="Bahnschrift Condensed" panose="020B0502040204020203" pitchFamily="34" charset="0"/>
                        </a:rPr>
                        <a:t>TIÊU CHÍ</a:t>
                      </a:r>
                      <a:endParaRPr lang="en-US" sz="2000" dirty="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2860" algn="ctr">
                        <a:lnSpc>
                          <a:spcPct val="100000"/>
                        </a:lnSpc>
                        <a:spcBef>
                          <a:spcPts val="0"/>
                        </a:spcBef>
                        <a:spcAft>
                          <a:spcPts val="0"/>
                        </a:spcAft>
                      </a:pPr>
                      <a:r>
                        <a:rPr lang="vi-VN" sz="2000" dirty="0">
                          <a:solidFill>
                            <a:srgbClr val="002060"/>
                          </a:solidFill>
                          <a:effectLst/>
                          <a:latin typeface="Bahnschrift Condensed" panose="020B0502040204020203" pitchFamily="34" charset="0"/>
                        </a:rPr>
                        <a:t>Điểm tối đa</a:t>
                      </a:r>
                      <a:endParaRPr lang="en-US" sz="2000" dirty="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2860" algn="ctr">
                        <a:lnSpc>
                          <a:spcPct val="100000"/>
                        </a:lnSpc>
                        <a:spcBef>
                          <a:spcPts val="0"/>
                        </a:spcBef>
                        <a:spcAft>
                          <a:spcPts val="0"/>
                        </a:spcAft>
                        <a:tabLst>
                          <a:tab pos="448310" algn="l"/>
                        </a:tabLst>
                      </a:pPr>
                      <a:r>
                        <a:rPr lang="vi-VN" sz="2000">
                          <a:solidFill>
                            <a:srgbClr val="002060"/>
                          </a:solidFill>
                          <a:effectLst/>
                          <a:latin typeface="Bahnschrift Condensed" panose="020B0502040204020203" pitchFamily="34" charset="0"/>
                        </a:rPr>
                        <a:t>Điểm đạt được</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5875" algn="ctr">
                        <a:lnSpc>
                          <a:spcPct val="100000"/>
                        </a:lnSpc>
                        <a:spcBef>
                          <a:spcPts val="0"/>
                        </a:spcBef>
                        <a:spcAft>
                          <a:spcPts val="0"/>
                        </a:spcAft>
                      </a:pPr>
                      <a:r>
                        <a:rPr lang="vi-VN" sz="2000">
                          <a:solidFill>
                            <a:srgbClr val="002060"/>
                          </a:solidFill>
                          <a:effectLst/>
                          <a:latin typeface="Bahnschrift Condensed" panose="020B0502040204020203" pitchFamily="34" charset="0"/>
                        </a:rPr>
                        <a:t>Ghi chú</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47247">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1</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34290" algn="just">
                        <a:lnSpc>
                          <a:spcPct val="100000"/>
                        </a:lnSpc>
                        <a:spcBef>
                          <a:spcPts val="0"/>
                        </a:spcBef>
                        <a:spcAft>
                          <a:spcPts val="0"/>
                        </a:spcAft>
                      </a:pPr>
                      <a:r>
                        <a:rPr lang="vi-VN" sz="2000" dirty="0">
                          <a:solidFill>
                            <a:srgbClr val="002060"/>
                          </a:solidFill>
                          <a:effectLst/>
                          <a:latin typeface="Bahnschrift Condensed" panose="020B0502040204020203" pitchFamily="34" charset="0"/>
                        </a:rPr>
                        <a:t>Nội dung ngắn gọn, chính xác, bám sát kiến thức SGK</a:t>
                      </a:r>
                      <a:endParaRPr lang="en-US" sz="2000" dirty="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00000"/>
                        </a:lnSpc>
                        <a:spcBef>
                          <a:spcPts val="0"/>
                        </a:spcBef>
                        <a:spcAft>
                          <a:spcPts val="0"/>
                        </a:spcAft>
                      </a:pPr>
                      <a:r>
                        <a:rPr lang="vi-VN" sz="2000" dirty="0">
                          <a:solidFill>
                            <a:srgbClr val="002060"/>
                          </a:solidFill>
                          <a:effectLst/>
                          <a:latin typeface="Bahnschrift Condensed" panose="020B0502040204020203" pitchFamily="34" charset="0"/>
                        </a:rPr>
                        <a:t>2,5</a:t>
                      </a:r>
                      <a:endParaRPr lang="en-US" sz="2000" dirty="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47247">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2</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34290" algn="just">
                        <a:lnSpc>
                          <a:spcPct val="100000"/>
                        </a:lnSpc>
                        <a:spcBef>
                          <a:spcPts val="0"/>
                        </a:spcBef>
                        <a:spcAft>
                          <a:spcPts val="0"/>
                        </a:spcAft>
                      </a:pPr>
                      <a:r>
                        <a:rPr lang="vi-VN" sz="2000">
                          <a:solidFill>
                            <a:srgbClr val="002060"/>
                          </a:solidFill>
                          <a:effectLst/>
                          <a:latin typeface="Bahnschrift Condensed" panose="020B0502040204020203" pitchFamily="34" charset="0"/>
                        </a:rPr>
                        <a:t>Lấy được ví dụ minh họa cho các nhân tố</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2,0</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47247">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3</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34290" algn="just">
                        <a:lnSpc>
                          <a:spcPct val="100000"/>
                        </a:lnSpc>
                        <a:spcBef>
                          <a:spcPts val="0"/>
                        </a:spcBef>
                        <a:spcAft>
                          <a:spcPts val="0"/>
                        </a:spcAft>
                      </a:pPr>
                      <a:r>
                        <a:rPr lang="vi-VN" sz="2000">
                          <a:solidFill>
                            <a:srgbClr val="002060"/>
                          </a:solidFill>
                          <a:effectLst/>
                          <a:latin typeface="Bahnschrift Condensed" panose="020B0502040204020203" pitchFamily="34" charset="0"/>
                        </a:rPr>
                        <a:t>Có các hình vẽ, icon minh họa sống động</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1,5</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791282">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4</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34290" algn="just">
                        <a:lnSpc>
                          <a:spcPct val="100000"/>
                        </a:lnSpc>
                        <a:spcBef>
                          <a:spcPts val="0"/>
                        </a:spcBef>
                        <a:spcAft>
                          <a:spcPts val="0"/>
                        </a:spcAft>
                      </a:pPr>
                      <a:r>
                        <a:rPr lang="vi-VN" sz="2000">
                          <a:solidFill>
                            <a:srgbClr val="002060"/>
                          </a:solidFill>
                          <a:effectLst/>
                          <a:latin typeface="Bahnschrift Condensed" panose="020B0502040204020203" pitchFamily="34" charset="0"/>
                        </a:rPr>
                        <a:t>Bố cục cân đối hài hòa, chữ to dễ đọc. Thông tin nhóm, lớp đầy đủ</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1,5</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dirty="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447247">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5</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34290" algn="just">
                        <a:lnSpc>
                          <a:spcPct val="100000"/>
                        </a:lnSpc>
                        <a:spcBef>
                          <a:spcPts val="0"/>
                        </a:spcBef>
                        <a:spcAft>
                          <a:spcPts val="0"/>
                        </a:spcAft>
                      </a:pPr>
                      <a:r>
                        <a:rPr lang="vi-VN" sz="2000">
                          <a:solidFill>
                            <a:srgbClr val="002060"/>
                          </a:solidFill>
                          <a:effectLst/>
                          <a:latin typeface="Bahnschrift Condensed" panose="020B0502040204020203" pitchFamily="34" charset="0"/>
                        </a:rPr>
                        <a:t>Thuyết trình ngắn gọn, lưu loát, thu hút. người nghe.</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2,5</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447247">
                <a:tc gridSpan="2">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TỔNG</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10</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dirty="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98240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0058" y="67235"/>
            <a:ext cx="6503895"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5" name="Rectangle 4"/>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152367" y="948074"/>
            <a:ext cx="3220570" cy="1181101"/>
            <a:chOff x="8128748" y="2628899"/>
            <a:chExt cx="3220570" cy="1181101"/>
          </a:xfrm>
        </p:grpSpPr>
        <p:sp>
          <p:nvSpPr>
            <p:cNvPr id="7" name="Rounded Rectangle 6"/>
            <p:cNvSpPr/>
            <p:nvPr/>
          </p:nvSpPr>
          <p:spPr>
            <a:xfrm>
              <a:off x="8444754" y="2976282"/>
              <a:ext cx="2904564" cy="833718"/>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Bahnschrift Condensed" panose="020B0502040204020203" pitchFamily="34" charset="0"/>
                </a:rPr>
                <a:t>Thiên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nhiên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phân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hoá</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theo</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độ</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cao</a:t>
              </a:r>
              <a:endParaRPr lang="en-US" sz="2400" b="1" dirty="0">
                <a:solidFill>
                  <a:srgbClr val="002060"/>
                </a:solidFill>
                <a:latin typeface="Bahnschrift Condensed" panose="020B0502040204020203" pitchFamily="34" charset="0"/>
              </a:endParaRPr>
            </a:p>
          </p:txBody>
        </p:sp>
        <p:sp>
          <p:nvSpPr>
            <p:cNvPr id="8" name="Oval 7"/>
            <p:cNvSpPr/>
            <p:nvPr/>
          </p:nvSpPr>
          <p:spPr>
            <a:xfrm>
              <a:off x="8128748" y="2628899"/>
              <a:ext cx="632012" cy="618565"/>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Bahnschrift Condensed" panose="020B0502040204020203" pitchFamily="34" charset="0"/>
                </a:rPr>
                <a:t>3</a:t>
              </a:r>
            </a:p>
          </p:txBody>
        </p:sp>
      </p:grpSp>
      <p:pic>
        <p:nvPicPr>
          <p:cNvPr id="9" name="Picture 8"/>
          <p:cNvPicPr>
            <a:picLocks noChangeAspect="1"/>
          </p:cNvPicPr>
          <p:nvPr/>
        </p:nvPicPr>
        <p:blipFill>
          <a:blip r:embed="rId2"/>
          <a:stretch>
            <a:fillRect/>
          </a:stretch>
        </p:blipFill>
        <p:spPr>
          <a:xfrm>
            <a:off x="468373" y="2369199"/>
            <a:ext cx="2904564" cy="3749272"/>
          </a:xfrm>
          <a:prstGeom prst="rect">
            <a:avLst/>
          </a:prstGeom>
          <a:ln>
            <a:solidFill>
              <a:srgbClr val="002060"/>
            </a:solidFill>
          </a:ln>
        </p:spPr>
      </p:pic>
      <p:pic>
        <p:nvPicPr>
          <p:cNvPr id="14" name="Picture 13"/>
          <p:cNvPicPr>
            <a:picLocks noChangeAspect="1"/>
          </p:cNvPicPr>
          <p:nvPr/>
        </p:nvPicPr>
        <p:blipFill rotWithShape="1">
          <a:blip r:embed="rId3"/>
          <a:srcRect t="27144" b="17640"/>
          <a:stretch/>
        </p:blipFill>
        <p:spPr>
          <a:xfrm>
            <a:off x="9663953" y="19696"/>
            <a:ext cx="2528047" cy="1395880"/>
          </a:xfrm>
          <a:prstGeom prst="rect">
            <a:avLst/>
          </a:prstGeom>
        </p:spPr>
      </p:pic>
      <p:grpSp>
        <p:nvGrpSpPr>
          <p:cNvPr id="18" name="Group 17"/>
          <p:cNvGrpSpPr/>
          <p:nvPr/>
        </p:nvGrpSpPr>
        <p:grpSpPr>
          <a:xfrm>
            <a:off x="3688943" y="1566639"/>
            <a:ext cx="8144469" cy="4928290"/>
            <a:chOff x="3688943" y="1566639"/>
            <a:chExt cx="8144469" cy="4928290"/>
          </a:xfrm>
        </p:grpSpPr>
        <p:sp>
          <p:nvSpPr>
            <p:cNvPr id="3" name="Rounded Rectangle 2"/>
            <p:cNvSpPr/>
            <p:nvPr/>
          </p:nvSpPr>
          <p:spPr>
            <a:xfrm>
              <a:off x="3688943" y="1566639"/>
              <a:ext cx="8144469" cy="4928290"/>
            </a:xfrm>
            <a:prstGeom prst="roundRect">
              <a:avLst>
                <a:gd name="adj" fmla="val 3932"/>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655614" y="1730763"/>
              <a:ext cx="4211126" cy="523220"/>
            </a:xfrm>
            <a:prstGeom prst="rect">
              <a:avLst/>
            </a:prstGeom>
            <a:noFill/>
          </p:spPr>
          <p:txBody>
            <a:bodyPr wrap="square" rtlCol="0">
              <a:spAutoFit/>
            </a:bodyPr>
            <a:lstStyle/>
            <a:p>
              <a:pPr algn="ctr"/>
              <a:r>
                <a:rPr lang="en-US" sz="2800" b="1" dirty="0">
                  <a:solidFill>
                    <a:srgbClr val="00B050"/>
                  </a:solidFill>
                  <a:latin typeface="Bahnschrift Condensed" panose="020B0502040204020203" pitchFamily="34" charset="0"/>
                </a:rPr>
                <a:t>PHIẾU HỌC TẬP SỐ 2</a:t>
              </a:r>
            </a:p>
          </p:txBody>
        </p:sp>
      </p:grpSp>
      <p:pic>
        <p:nvPicPr>
          <p:cNvPr id="10" name="Picture 9"/>
          <p:cNvPicPr>
            <a:picLocks noChangeAspect="1"/>
          </p:cNvPicPr>
          <p:nvPr/>
        </p:nvPicPr>
        <p:blipFill>
          <a:blip r:embed="rId4"/>
          <a:stretch>
            <a:fillRect/>
          </a:stretch>
        </p:blipFill>
        <p:spPr>
          <a:xfrm>
            <a:off x="3978281" y="2369199"/>
            <a:ext cx="7565792" cy="3989296"/>
          </a:xfrm>
          <a:prstGeom prst="rect">
            <a:avLst/>
          </a:prstGeom>
        </p:spPr>
      </p:pic>
    </p:spTree>
    <p:extLst>
      <p:ext uri="{BB962C8B-B14F-4D97-AF65-F5344CB8AC3E}">
        <p14:creationId xmlns:p14="http://schemas.microsoft.com/office/powerpoint/2010/main" val="12548394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srcRect t="27144" b="17640"/>
          <a:stretch/>
        </p:blipFill>
        <p:spPr>
          <a:xfrm>
            <a:off x="5756152" y="5800575"/>
            <a:ext cx="1718821" cy="949060"/>
          </a:xfrm>
          <a:prstGeom prst="rect">
            <a:avLst/>
          </a:prstGeom>
        </p:spPr>
      </p:pic>
      <p:sp>
        <p:nvSpPr>
          <p:cNvPr id="4" name="TextBox 3"/>
          <p:cNvSpPr txBox="1"/>
          <p:nvPr/>
        </p:nvSpPr>
        <p:spPr>
          <a:xfrm>
            <a:off x="3160058" y="67235"/>
            <a:ext cx="6455430"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5" name="Rectangle 4"/>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9152018" y="3191982"/>
            <a:ext cx="2608829" cy="3376571"/>
          </a:xfrm>
          <a:prstGeom prst="rect">
            <a:avLst/>
          </a:prstGeom>
          <a:ln>
            <a:solidFill>
              <a:srgbClr val="002060"/>
            </a:solidFill>
          </a:ln>
          <a:effectLst>
            <a:outerShdw blurRad="63500" sx="102000" sy="102000" algn="ctr" rotWithShape="0">
              <a:prstClr val="black">
                <a:alpha val="40000"/>
              </a:prstClr>
            </a:outerShdw>
          </a:effectLst>
        </p:spPr>
      </p:pic>
      <p:sp>
        <p:nvSpPr>
          <p:cNvPr id="7" name="Rectangle 6"/>
          <p:cNvSpPr/>
          <p:nvPr/>
        </p:nvSpPr>
        <p:spPr>
          <a:xfrm>
            <a:off x="436728" y="2674961"/>
            <a:ext cx="6496335" cy="2881777"/>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75925" y="2924217"/>
            <a:ext cx="4307589" cy="535531"/>
          </a:xfrm>
          <a:prstGeom prst="rect">
            <a:avLst/>
          </a:prstGeom>
        </p:spPr>
        <p:txBody>
          <a:bodyPr wrap="none">
            <a:spAutoFit/>
          </a:bodyPr>
          <a:lstStyle/>
          <a:p>
            <a:pPr marL="285750" indent="-285750" algn="just">
              <a:lnSpc>
                <a:spcPct val="120000"/>
              </a:lnSpc>
              <a:buFont typeface="Wingdings" panose="05000000000000000000" pitchFamily="2" charset="2"/>
              <a:buChar char="v"/>
            </a:pPr>
            <a:r>
              <a:rPr lang="en-US" sz="24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BÁO CÁO: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Các</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nhóm</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bốc</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thăm</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báo</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cáo</a:t>
            </a:r>
            <a:endParaRPr lang="en-US" sz="2400" dirty="0">
              <a:solidFill>
                <a:srgbClr val="002060"/>
              </a:solidFill>
              <a:latin typeface="Bahnschrift Condensed" panose="020B0502040204020203" pitchFamily="34" charset="0"/>
              <a:ea typeface="Times New Roman" panose="02020603050405020304" pitchFamily="18" charset="0"/>
            </a:endParaRPr>
          </a:p>
        </p:txBody>
      </p:sp>
      <p:sp>
        <p:nvSpPr>
          <p:cNvPr id="9" name="Rectangle 8"/>
          <p:cNvSpPr/>
          <p:nvPr/>
        </p:nvSpPr>
        <p:spPr>
          <a:xfrm>
            <a:off x="775925" y="4152514"/>
            <a:ext cx="5987537" cy="488147"/>
          </a:xfrm>
          <a:prstGeom prst="rect">
            <a:avLst/>
          </a:prstGeom>
        </p:spPr>
        <p:txBody>
          <a:bodyPr wrap="none">
            <a:spAutoFit/>
          </a:bodyPr>
          <a:lstStyle/>
          <a:p>
            <a:pPr marL="285750" indent="-285750" algn="just">
              <a:lnSpc>
                <a:spcPct val="120000"/>
              </a:lnSpc>
              <a:buFont typeface="Wingdings" panose="05000000000000000000" pitchFamily="2" charset="2"/>
              <a:buChar char="v"/>
            </a:pPr>
            <a:r>
              <a:rPr lang="en-US" sz="24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NHẬN XÉT, BỔ SUNG: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Các</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nhóm</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khác</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nhận</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xét</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bổ</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sung </a:t>
            </a:r>
            <a:endParaRPr lang="en-US" sz="2400" dirty="0">
              <a:solidFill>
                <a:srgbClr val="002060"/>
              </a:solidFill>
              <a:latin typeface="Bahnschrift Condensed" panose="020B0502040204020203" pitchFamily="34" charset="0"/>
              <a:ea typeface="Times New Roman" panose="02020603050405020304" pitchFamily="18" charset="0"/>
            </a:endParaRPr>
          </a:p>
        </p:txBody>
      </p:sp>
      <p:sp>
        <p:nvSpPr>
          <p:cNvPr id="10" name="Rectangle 9"/>
          <p:cNvSpPr/>
          <p:nvPr/>
        </p:nvSpPr>
        <p:spPr>
          <a:xfrm>
            <a:off x="775925" y="4739854"/>
            <a:ext cx="5032147" cy="535531"/>
          </a:xfrm>
          <a:prstGeom prst="rect">
            <a:avLst/>
          </a:prstGeom>
        </p:spPr>
        <p:txBody>
          <a:bodyPr wrap="none">
            <a:spAutoFit/>
          </a:bodyPr>
          <a:lstStyle/>
          <a:p>
            <a:pPr marL="285750" indent="-285750" algn="just">
              <a:lnSpc>
                <a:spcPct val="120000"/>
              </a:lnSpc>
              <a:buFont typeface="Wingdings" panose="05000000000000000000" pitchFamily="2" charset="2"/>
              <a:buChar char="v"/>
            </a:pPr>
            <a:r>
              <a:rPr lang="en-US" sz="24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CHẤM ĐIẾM SẢN PHẨM: </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Theo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tiêu</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chí</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đánh</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giá</a:t>
            </a:r>
            <a:endParaRPr lang="en-US" sz="2400" dirty="0">
              <a:solidFill>
                <a:srgbClr val="002060"/>
              </a:solidFill>
              <a:latin typeface="Bahnschrift Condensed" panose="020B0502040204020203" pitchFamily="34" charset="0"/>
              <a:ea typeface="Times New Roman" panose="02020603050405020304" pitchFamily="18" charset="0"/>
            </a:endParaRPr>
          </a:p>
        </p:txBody>
      </p:sp>
      <p:sp>
        <p:nvSpPr>
          <p:cNvPr id="11" name="Rectangle 10"/>
          <p:cNvSpPr/>
          <p:nvPr/>
        </p:nvSpPr>
        <p:spPr>
          <a:xfrm>
            <a:off x="717109" y="3542633"/>
            <a:ext cx="4368504" cy="535531"/>
          </a:xfrm>
          <a:prstGeom prst="rect">
            <a:avLst/>
          </a:prstGeom>
        </p:spPr>
        <p:txBody>
          <a:bodyPr wrap="none">
            <a:spAutoFit/>
          </a:bodyPr>
          <a:lstStyle/>
          <a:p>
            <a:pPr marL="285750" indent="-285750" algn="just">
              <a:lnSpc>
                <a:spcPct val="120000"/>
              </a:lnSpc>
              <a:buFont typeface="Wingdings" panose="05000000000000000000" pitchFamily="2" charset="2"/>
              <a:buChar char="v"/>
            </a:pPr>
            <a:r>
              <a:rPr lang="en-US" sz="24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THỜI GIAN BÁO CÁO: </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4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phút</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/1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sản</a:t>
            </a:r>
            <a:r>
              <a:rPr lang="en-US" sz="24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4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phẩm</a:t>
            </a:r>
            <a:endParaRPr lang="en-US" sz="2400" dirty="0">
              <a:solidFill>
                <a:srgbClr val="002060"/>
              </a:solidFill>
              <a:latin typeface="Bahnschrift Condensed" panose="020B0502040204020203" pitchFamily="34" charset="0"/>
              <a:ea typeface="Times New Roman" panose="02020603050405020304" pitchFamily="18" charset="0"/>
            </a:endParaRPr>
          </a:p>
        </p:txBody>
      </p:sp>
      <p:pic>
        <p:nvPicPr>
          <p:cNvPr id="12" name="Đồng hồ đếm ngược 4 phút - 4 minutes timer - Haili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036343" y="1653851"/>
            <a:ext cx="1689660" cy="950434"/>
          </a:xfrm>
          <a:prstGeom prst="rect">
            <a:avLst/>
          </a:prstGeom>
        </p:spPr>
      </p:pic>
      <p:grpSp>
        <p:nvGrpSpPr>
          <p:cNvPr id="14" name="Group 13"/>
          <p:cNvGrpSpPr/>
          <p:nvPr/>
        </p:nvGrpSpPr>
        <p:grpSpPr>
          <a:xfrm>
            <a:off x="551265" y="987411"/>
            <a:ext cx="5497108" cy="1639145"/>
            <a:chOff x="551265" y="987411"/>
            <a:chExt cx="5497108" cy="1639145"/>
          </a:xfrm>
        </p:grpSpPr>
        <p:sp>
          <p:nvSpPr>
            <p:cNvPr id="2" name="TextBox 1"/>
            <p:cNvSpPr txBox="1"/>
            <p:nvPr/>
          </p:nvSpPr>
          <p:spPr>
            <a:xfrm>
              <a:off x="2418069" y="1653851"/>
              <a:ext cx="3630304" cy="707886"/>
            </a:xfrm>
            <a:prstGeom prst="rect">
              <a:avLst/>
            </a:prstGeom>
            <a:noFill/>
          </p:spPr>
          <p:txBody>
            <a:bodyPr wrap="square" rtlCol="0">
              <a:spAutoFit/>
            </a:bodyPr>
            <a:lstStyle/>
            <a:p>
              <a:pPr algn="ctr"/>
              <a:r>
                <a:rPr lang="en-US" sz="4000" b="1" dirty="0">
                  <a:solidFill>
                    <a:srgbClr val="C00000"/>
                  </a:solidFill>
                  <a:latin typeface="Bahnschrift Condensed" panose="020B0502040204020203" pitchFamily="34" charset="0"/>
                </a:rPr>
                <a:t>BÁO CÁO SẢN PHẨM</a:t>
              </a:r>
            </a:p>
          </p:txBody>
        </p:sp>
        <p:pic>
          <p:nvPicPr>
            <p:cNvPr id="13" name="Picture 12"/>
            <p:cNvPicPr>
              <a:picLocks noChangeAspect="1"/>
            </p:cNvPicPr>
            <p:nvPr/>
          </p:nvPicPr>
          <p:blipFill rotWithShape="1">
            <a:blip r:embed="rId7"/>
            <a:srcRect l="5915" t="10119" r="5623" b="12207"/>
            <a:stretch/>
          </p:blipFill>
          <p:spPr>
            <a:xfrm>
              <a:off x="551265" y="987411"/>
              <a:ext cx="1866804" cy="1639145"/>
            </a:xfrm>
            <a:prstGeom prst="rect">
              <a:avLst/>
            </a:prstGeom>
          </p:spPr>
        </p:pic>
      </p:grpSp>
      <p:pic>
        <p:nvPicPr>
          <p:cNvPr id="6" name="Picture 5"/>
          <p:cNvPicPr>
            <a:picLocks noChangeAspect="1"/>
          </p:cNvPicPr>
          <p:nvPr/>
        </p:nvPicPr>
        <p:blipFill>
          <a:blip r:embed="rId8"/>
          <a:stretch>
            <a:fillRect/>
          </a:stretch>
        </p:blipFill>
        <p:spPr>
          <a:xfrm>
            <a:off x="7272259" y="3857228"/>
            <a:ext cx="2648104" cy="1954154"/>
          </a:xfrm>
          <a:prstGeom prst="rect">
            <a:avLst/>
          </a:prstGeom>
          <a:ln>
            <a:solidFill>
              <a:srgbClr val="002060"/>
            </a:solidFill>
          </a:ln>
          <a:effectLst>
            <a:outerShdw blurRad="63500" sx="102000" sy="102000" algn="ctr" rotWithShape="0">
              <a:prstClr val="black">
                <a:alpha val="40000"/>
              </a:prstClr>
            </a:outerShdw>
          </a:effectLst>
        </p:spPr>
      </p:pic>
      <p:pic>
        <p:nvPicPr>
          <p:cNvPr id="15" name="Picture 14"/>
          <p:cNvPicPr>
            <a:picLocks noChangeAspect="1"/>
          </p:cNvPicPr>
          <p:nvPr/>
        </p:nvPicPr>
        <p:blipFill>
          <a:blip r:embed="rId9"/>
          <a:stretch>
            <a:fillRect/>
          </a:stretch>
        </p:blipFill>
        <p:spPr>
          <a:xfrm>
            <a:off x="7238086" y="1534175"/>
            <a:ext cx="2682277" cy="1847850"/>
          </a:xfrm>
          <a:prstGeom prst="rect">
            <a:avLst/>
          </a:prstGeom>
          <a:ln>
            <a:solidFill>
              <a:srgbClr val="002060"/>
            </a:solidFill>
          </a:ln>
          <a:effectLst>
            <a:outerShdw blurRad="63500" sx="102000" sy="102000" algn="ctr" rotWithShape="0">
              <a:prstClr val="black">
                <a:alpha val="40000"/>
              </a:prstClr>
            </a:outerShdw>
          </a:effectLst>
        </p:spPr>
      </p:pic>
      <p:pic>
        <p:nvPicPr>
          <p:cNvPr id="16" name="Picture 15"/>
          <p:cNvPicPr>
            <a:picLocks noChangeAspect="1"/>
          </p:cNvPicPr>
          <p:nvPr/>
        </p:nvPicPr>
        <p:blipFill rotWithShape="1">
          <a:blip r:embed="rId4"/>
          <a:srcRect t="27144" b="17640"/>
          <a:stretch/>
        </p:blipFill>
        <p:spPr>
          <a:xfrm>
            <a:off x="306883" y="5791317"/>
            <a:ext cx="1718821" cy="949060"/>
          </a:xfrm>
          <a:prstGeom prst="rect">
            <a:avLst/>
          </a:prstGeom>
        </p:spPr>
      </p:pic>
      <p:pic>
        <p:nvPicPr>
          <p:cNvPr id="17" name="Picture 16"/>
          <p:cNvPicPr>
            <a:picLocks noChangeAspect="1"/>
          </p:cNvPicPr>
          <p:nvPr/>
        </p:nvPicPr>
        <p:blipFill rotWithShape="1">
          <a:blip r:embed="rId4"/>
          <a:srcRect t="27144" b="17640"/>
          <a:stretch/>
        </p:blipFill>
        <p:spPr>
          <a:xfrm>
            <a:off x="2123306" y="5794403"/>
            <a:ext cx="1718821" cy="949060"/>
          </a:xfrm>
          <a:prstGeom prst="rect">
            <a:avLst/>
          </a:prstGeom>
        </p:spPr>
      </p:pic>
      <p:pic>
        <p:nvPicPr>
          <p:cNvPr id="18" name="Picture 17"/>
          <p:cNvPicPr>
            <a:picLocks noChangeAspect="1"/>
          </p:cNvPicPr>
          <p:nvPr/>
        </p:nvPicPr>
        <p:blipFill rotWithShape="1">
          <a:blip r:embed="rId4"/>
          <a:srcRect t="27144" b="17640"/>
          <a:stretch/>
        </p:blipFill>
        <p:spPr>
          <a:xfrm>
            <a:off x="3939729" y="5797489"/>
            <a:ext cx="1718821" cy="949060"/>
          </a:xfrm>
          <a:prstGeom prst="rect">
            <a:avLst/>
          </a:prstGeom>
        </p:spPr>
      </p:pic>
    </p:spTree>
    <p:extLst>
      <p:ext uri="{BB962C8B-B14F-4D97-AF65-F5344CB8AC3E}">
        <p14:creationId xmlns:p14="http://schemas.microsoft.com/office/powerpoint/2010/main" val="3219887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12"/>
                                        </p:tgtEl>
                                      </p:cBhvr>
                                    </p:cmd>
                                  </p:childTnLst>
                                </p:cTn>
                              </p:par>
                            </p:childTnLst>
                          </p:cTn>
                        </p:par>
                      </p:childTnLst>
                    </p:cTn>
                  </p:par>
                </p:childTnLst>
              </p:cTn>
              <p:nextCondLst>
                <p:cond evt="onClick" delay="0">
                  <p:tgtEl>
                    <p:spTgt spid="12"/>
                  </p:tgtEl>
                </p:cond>
              </p:nextCondLst>
            </p:seq>
            <p:video>
              <p:cMediaNode vol="80000">
                <p:cTn id="36" fill="hold" display="0">
                  <p:stCondLst>
                    <p:cond delay="indefinite"/>
                  </p:stCondLst>
                </p:cTn>
                <p:tgtEl>
                  <p:spTgt spid="12"/>
                </p:tgtEl>
              </p:cMediaNode>
            </p:video>
          </p:childTnLst>
        </p:cTn>
      </p:par>
    </p:tnLst>
    <p:bldLst>
      <p:bldP spid="7" grpId="0" animBg="1"/>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00339" y="74001"/>
            <a:ext cx="6515940"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5" name="Rectangle 4"/>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05524" y="1169894"/>
            <a:ext cx="3603812" cy="523220"/>
          </a:xfrm>
          <a:prstGeom prst="rect">
            <a:avLst/>
          </a:prstGeom>
          <a:noFill/>
        </p:spPr>
        <p:txBody>
          <a:bodyPr wrap="square" rtlCol="0">
            <a:spAutoFit/>
          </a:bodyPr>
          <a:lstStyle/>
          <a:p>
            <a:pPr algn="ctr"/>
            <a:r>
              <a:rPr lang="en-US" sz="2800" dirty="0">
                <a:solidFill>
                  <a:srgbClr val="0070C0"/>
                </a:solidFill>
                <a:latin typeface="Bahnschrift Condensed" panose="020B0502040204020203" pitchFamily="34" charset="0"/>
              </a:rPr>
              <a:t>a. </a:t>
            </a:r>
            <a:r>
              <a:rPr lang="en-US" sz="2800" dirty="0" err="1">
                <a:solidFill>
                  <a:srgbClr val="0070C0"/>
                </a:solidFill>
                <a:latin typeface="Bahnschrift Condensed" panose="020B0502040204020203" pitchFamily="34" charset="0"/>
              </a:rPr>
              <a:t>Đai</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nhiệt</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đới</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gió</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mùa</a:t>
            </a:r>
            <a:endParaRPr lang="en-US" sz="2800" dirty="0">
              <a:solidFill>
                <a:srgbClr val="0070C0"/>
              </a:solidFill>
              <a:latin typeface="Bahnschrift Condensed" panose="020B0502040204020203" pitchFamily="34" charset="0"/>
            </a:endParaRPr>
          </a:p>
        </p:txBody>
      </p:sp>
      <p:graphicFrame>
        <p:nvGraphicFramePr>
          <p:cNvPr id="16" name="Table 15"/>
          <p:cNvGraphicFramePr>
            <a:graphicFrameLocks noGrp="1"/>
          </p:cNvGraphicFramePr>
          <p:nvPr>
            <p:extLst>
              <p:ext uri="{D42A27DB-BD31-4B8C-83A1-F6EECF244321}">
                <p14:modId xmlns:p14="http://schemas.microsoft.com/office/powerpoint/2010/main" val="1644954460"/>
              </p:ext>
            </p:extLst>
          </p:nvPr>
        </p:nvGraphicFramePr>
        <p:xfrm>
          <a:off x="265472" y="928688"/>
          <a:ext cx="6035316" cy="5777631"/>
        </p:xfrm>
        <a:graphic>
          <a:graphicData uri="http://schemas.openxmlformats.org/drawingml/2006/table">
            <a:tbl>
              <a:tblPr firstRow="1" firstCol="1" bandRow="1">
                <a:tableStyleId>{5C22544A-7EE6-4342-B048-85BDC9FD1C3A}</a:tableStyleId>
              </a:tblPr>
              <a:tblGrid>
                <a:gridCol w="1193069">
                  <a:extLst>
                    <a:ext uri="{9D8B030D-6E8A-4147-A177-3AD203B41FA5}">
                      <a16:colId xmlns:a16="http://schemas.microsoft.com/office/drawing/2014/main" val="20000"/>
                    </a:ext>
                  </a:extLst>
                </a:gridCol>
                <a:gridCol w="4842247">
                  <a:extLst>
                    <a:ext uri="{9D8B030D-6E8A-4147-A177-3AD203B41FA5}">
                      <a16:colId xmlns:a16="http://schemas.microsoft.com/office/drawing/2014/main" val="20001"/>
                    </a:ext>
                  </a:extLst>
                </a:gridCol>
              </a:tblGrid>
              <a:tr h="363667">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Đai cao</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Bahnschrift Condensed" panose="020B0502040204020203" pitchFamily="34" charset="0"/>
                        </a:rPr>
                        <a:t>Đai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nhiệt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đới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gió</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mùa</a:t>
                      </a:r>
                      <a:endParaRPr lang="en-US" sz="2400" dirty="0">
                        <a:solidFill>
                          <a:srgbClr val="002060"/>
                        </a:solidFill>
                        <a:latin typeface="Bahnschrift Condensed"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768053">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1. Độ cao</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80369">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2. Khí hậu</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35" marR="0" indent="-1905" algn="ctr">
                        <a:lnSpc>
                          <a:spcPct val="120000"/>
                        </a:lnSpc>
                        <a:spcBef>
                          <a:spcPts val="0"/>
                        </a:spcBef>
                        <a:spcAft>
                          <a:spcPts val="0"/>
                        </a:spcAft>
                        <a:tabLst>
                          <a:tab pos="118745" algn="l"/>
                          <a:tab pos="237490" algn="l"/>
                          <a:tab pos="3206115" algn="l"/>
                          <a:tab pos="4274820" algn="l"/>
                        </a:tabLst>
                      </a:pPr>
                      <a:r>
                        <a:rPr lang="en-US" sz="2400" dirty="0">
                          <a:solidFill>
                            <a:srgbClr val="002060"/>
                          </a:solidFill>
                          <a:effectLst/>
                          <a:latin typeface="Bahnschrift Condensed" panose="020B0502040204020203" pitchFamily="34" charset="0"/>
                        </a:rPr>
                        <a:t> </a:t>
                      </a:r>
                    </a:p>
                    <a:p>
                      <a:pPr marL="635" marR="0" indent="-1905" algn="ctr">
                        <a:lnSpc>
                          <a:spcPct val="120000"/>
                        </a:lnSpc>
                        <a:spcBef>
                          <a:spcPts val="0"/>
                        </a:spcBef>
                        <a:spcAft>
                          <a:spcPts val="0"/>
                        </a:spcAft>
                        <a:tabLst>
                          <a:tab pos="118745" algn="l"/>
                          <a:tab pos="237490" algn="l"/>
                          <a:tab pos="3206115" algn="l"/>
                          <a:tab pos="4274820" algn="l"/>
                        </a:tabLst>
                      </a:pPr>
                      <a:r>
                        <a:rPr lang="en-US"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71865">
                <a:tc>
                  <a:txBody>
                    <a:bodyPr/>
                    <a:lstStyle/>
                    <a:p>
                      <a:pPr marL="0" marR="0" indent="0" algn="ctr">
                        <a:lnSpc>
                          <a:spcPct val="115000"/>
                        </a:lnSpc>
                        <a:spcBef>
                          <a:spcPts val="0"/>
                        </a:spcBef>
                        <a:spcAft>
                          <a:spcPts val="0"/>
                        </a:spcAft>
                      </a:pPr>
                      <a:r>
                        <a:rPr lang="it-IT" sz="2400">
                          <a:solidFill>
                            <a:srgbClr val="002060"/>
                          </a:solidFill>
                          <a:effectLst/>
                          <a:latin typeface="Bahnschrift Condensed" panose="020B0502040204020203" pitchFamily="34" charset="0"/>
                        </a:rPr>
                        <a:t>3. Sinh vật</a:t>
                      </a: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63525">
                <a:tc>
                  <a:txBody>
                    <a:bodyPr/>
                    <a:lstStyle/>
                    <a:p>
                      <a:pPr marL="0" marR="0" indent="0" algn="ctr">
                        <a:lnSpc>
                          <a:spcPct val="115000"/>
                        </a:lnSpc>
                        <a:spcBef>
                          <a:spcPts val="0"/>
                        </a:spcBef>
                        <a:spcAft>
                          <a:spcPts val="0"/>
                        </a:spcAft>
                      </a:pPr>
                      <a:r>
                        <a:rPr lang="it-IT" sz="2400">
                          <a:solidFill>
                            <a:srgbClr val="002060"/>
                          </a:solidFill>
                          <a:effectLst/>
                          <a:latin typeface="Bahnschrift Condensed" panose="020B0502040204020203" pitchFamily="34" charset="0"/>
                        </a:rPr>
                        <a:t>4. Đất</a:t>
                      </a: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1527578" y="1307872"/>
            <a:ext cx="3568606" cy="474297"/>
          </a:xfrm>
          <a:prstGeom prst="rect">
            <a:avLst/>
          </a:prstGeom>
        </p:spPr>
        <p:txBody>
          <a:bodyPr wrap="none">
            <a:spAutoFit/>
          </a:bodyPr>
          <a:lstStyle/>
          <a:p>
            <a:pPr algn="just">
              <a:lnSpc>
                <a:spcPct val="115000"/>
              </a:lnSpc>
              <a:spcAft>
                <a:spcPts val="600"/>
              </a:spcAft>
            </a:pPr>
            <a:r>
              <a:rPr lang="en-US" sz="2400" dirty="0">
                <a:solidFill>
                  <a:srgbClr val="002060"/>
                </a:solidFill>
                <a:latin typeface="Bahnschrift Condensed" panose="020B0502040204020203" pitchFamily="34" charset="0"/>
                <a:ea typeface="Times New Roman" panose="02020603050405020304" pitchFamily="18" charset="0"/>
              </a:rPr>
              <a:t>- </a:t>
            </a:r>
            <a:r>
              <a:rPr lang="vi-VN" sz="2400" dirty="0">
                <a:solidFill>
                  <a:srgbClr val="002060"/>
                </a:solidFill>
                <a:latin typeface="Bahnschrift Condensed" panose="020B0502040204020203" pitchFamily="34" charset="0"/>
                <a:ea typeface="Times New Roman" panose="02020603050405020304" pitchFamily="18" charset="0"/>
              </a:rPr>
              <a:t>Ở miền Bắc</a:t>
            </a:r>
            <a:r>
              <a:rPr lang="en-US" sz="2400" dirty="0">
                <a:solidFill>
                  <a:srgbClr val="002060"/>
                </a:solidFill>
                <a:latin typeface="Bahnschrift Condensed" panose="020B0502040204020203" pitchFamily="34" charset="0"/>
                <a:ea typeface="Times New Roman" panose="02020603050405020304" pitchFamily="18" charset="0"/>
              </a:rPr>
              <a:t>: </a:t>
            </a:r>
            <a:r>
              <a:rPr lang="vi-VN" sz="2400" dirty="0">
                <a:solidFill>
                  <a:srgbClr val="002060"/>
                </a:solidFill>
                <a:latin typeface="Bahnschrift Condensed" panose="020B0502040204020203" pitchFamily="34" charset="0"/>
                <a:ea typeface="Times New Roman" panose="02020603050405020304" pitchFamily="18" charset="0"/>
              </a:rPr>
              <a:t>dưới 600m – 700m</a:t>
            </a:r>
            <a:r>
              <a:rPr lang="en-US" sz="2400" dirty="0">
                <a:solidFill>
                  <a:srgbClr val="002060"/>
                </a:solidFill>
                <a:latin typeface="Bahnschrift Condensed" panose="020B0502040204020203" pitchFamily="34" charset="0"/>
                <a:ea typeface="Times New Roman" panose="02020603050405020304" pitchFamily="18" charset="0"/>
              </a:rPr>
              <a:t>.</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7" name="Rectangle 6"/>
          <p:cNvSpPr/>
          <p:nvPr/>
        </p:nvSpPr>
        <p:spPr>
          <a:xfrm>
            <a:off x="1515028" y="1700292"/>
            <a:ext cx="3720890" cy="461665"/>
          </a:xfrm>
          <a:prstGeom prst="rect">
            <a:avLst/>
          </a:prstGeom>
        </p:spPr>
        <p:txBody>
          <a:bodyPr wrap="none">
            <a:spAutoFit/>
          </a:bodyPr>
          <a:lstStyle/>
          <a:p>
            <a:r>
              <a:rPr lang="en-US" sz="2400" dirty="0">
                <a:solidFill>
                  <a:srgbClr val="002060"/>
                </a:solidFill>
                <a:latin typeface="Bahnschrift Condensed" panose="020B0502040204020203" pitchFamily="34" charset="0"/>
                <a:ea typeface="Times New Roman" panose="02020603050405020304" pitchFamily="18" charset="0"/>
              </a:rPr>
              <a:t>- Ở </a:t>
            </a:r>
            <a:r>
              <a:rPr lang="vi-VN" sz="2400" dirty="0">
                <a:solidFill>
                  <a:srgbClr val="002060"/>
                </a:solidFill>
                <a:latin typeface="Bahnschrift Condensed" panose="020B0502040204020203" pitchFamily="34" charset="0"/>
                <a:ea typeface="Times New Roman" panose="02020603050405020304" pitchFamily="18" charset="0"/>
              </a:rPr>
              <a:t>miền Nam</a:t>
            </a:r>
            <a:r>
              <a:rPr lang="en-US" sz="2400" dirty="0">
                <a:solidFill>
                  <a:srgbClr val="002060"/>
                </a:solidFill>
                <a:latin typeface="Bahnschrift Condensed" panose="020B0502040204020203" pitchFamily="34" charset="0"/>
                <a:ea typeface="Times New Roman" panose="02020603050405020304" pitchFamily="18" charset="0"/>
              </a:rPr>
              <a:t>: </a:t>
            </a:r>
            <a:r>
              <a:rPr lang="vi-VN" sz="2400" dirty="0">
                <a:solidFill>
                  <a:srgbClr val="002060"/>
                </a:solidFill>
                <a:latin typeface="Bahnschrift Condensed" panose="020B0502040204020203" pitchFamily="34" charset="0"/>
                <a:ea typeface="Times New Roman" panose="02020603050405020304" pitchFamily="18" charset="0"/>
              </a:rPr>
              <a:t>đến 900m – 1.000m.</a:t>
            </a:r>
            <a:endParaRPr lang="en-US" sz="2400" dirty="0">
              <a:solidFill>
                <a:srgbClr val="002060"/>
              </a:solidFill>
              <a:latin typeface="Bahnschrift Condensed" panose="020B0502040204020203" pitchFamily="34" charset="0"/>
            </a:endParaRPr>
          </a:p>
        </p:txBody>
      </p:sp>
      <p:sp>
        <p:nvSpPr>
          <p:cNvPr id="17" name="Rectangle 16"/>
          <p:cNvSpPr/>
          <p:nvPr/>
        </p:nvSpPr>
        <p:spPr>
          <a:xfrm>
            <a:off x="1554301" y="2162199"/>
            <a:ext cx="3642344" cy="488147"/>
          </a:xfrm>
          <a:prstGeom prst="rect">
            <a:avLst/>
          </a:prstGeom>
        </p:spPr>
        <p:txBody>
          <a:bodyPr wrap="none">
            <a:spAutoFit/>
          </a:bodyPr>
          <a:lstStyle/>
          <a:p>
            <a:pPr algn="just">
              <a:lnSpc>
                <a:spcPct val="120000"/>
              </a:lnSpc>
              <a:spcAft>
                <a:spcPts val="600"/>
              </a:spcAft>
              <a:tabLst>
                <a:tab pos="118745" algn="l"/>
                <a:tab pos="237490" algn="l"/>
                <a:tab pos="3206115" algn="l"/>
                <a:tab pos="4274820" algn="l"/>
              </a:tabLst>
            </a:pPr>
            <a:r>
              <a:rPr lang="vi-VN" sz="2400" dirty="0">
                <a:solidFill>
                  <a:srgbClr val="002060"/>
                </a:solidFill>
                <a:latin typeface="Bahnschrift Condensed" panose="020B0502040204020203" pitchFamily="34" charset="0"/>
                <a:ea typeface="Times New Roman" panose="02020603050405020304" pitchFamily="18" charset="0"/>
              </a:rPr>
              <a:t>Khí hậu nhiệt đới biểu hiện rõ rệt: </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8" name="Rectangle 17"/>
          <p:cNvSpPr/>
          <p:nvPr/>
        </p:nvSpPr>
        <p:spPr>
          <a:xfrm>
            <a:off x="1551928" y="2656440"/>
            <a:ext cx="4717958" cy="461665"/>
          </a:xfrm>
          <a:prstGeom prst="rect">
            <a:avLst/>
          </a:prstGeom>
        </p:spPr>
        <p:txBody>
          <a:bodyPr wrap="none">
            <a:spAutoFit/>
          </a:bodyPr>
          <a:lstStyle/>
          <a:p>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Tổng</a:t>
            </a:r>
            <a:r>
              <a:rPr lang="en-US" sz="2400" dirty="0">
                <a:solidFill>
                  <a:srgbClr val="002060"/>
                </a:solidFill>
                <a:latin typeface="Bahnschrift Condensed" panose="020B0502040204020203" pitchFamily="34" charset="0"/>
                <a:ea typeface="Times New Roman" panose="02020603050405020304" pitchFamily="18" charset="0"/>
              </a:rPr>
              <a:t> n</a:t>
            </a:r>
            <a:r>
              <a:rPr lang="vi-VN" sz="2400" dirty="0">
                <a:solidFill>
                  <a:srgbClr val="002060"/>
                </a:solidFill>
                <a:latin typeface="Bahnschrift Condensed" panose="020B0502040204020203" pitchFamily="34" charset="0"/>
                <a:ea typeface="Times New Roman" panose="02020603050405020304" pitchFamily="18" charset="0"/>
              </a:rPr>
              <a:t>hiệt độ trung bình</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năm</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trên</a:t>
            </a:r>
            <a:r>
              <a:rPr lang="en-US" sz="2400" dirty="0">
                <a:solidFill>
                  <a:srgbClr val="002060"/>
                </a:solidFill>
                <a:latin typeface="Bahnschrift Condensed" panose="020B0502040204020203" pitchFamily="34" charset="0"/>
                <a:ea typeface="Times New Roman" panose="02020603050405020304" pitchFamily="18" charset="0"/>
              </a:rPr>
              <a:t> 7500</a:t>
            </a:r>
            <a:r>
              <a:rPr lang="en-US" sz="2400" baseline="30000" dirty="0">
                <a:solidFill>
                  <a:srgbClr val="002060"/>
                </a:solidFill>
                <a:latin typeface="Bahnschrift Condensed" panose="020B0502040204020203" pitchFamily="34" charset="0"/>
                <a:ea typeface="Times New Roman" panose="02020603050405020304" pitchFamily="18" charset="0"/>
              </a:rPr>
              <a:t>0</a:t>
            </a:r>
            <a:r>
              <a:rPr lang="en-US" sz="2400" dirty="0">
                <a:solidFill>
                  <a:srgbClr val="002060"/>
                </a:solidFill>
                <a:latin typeface="Bahnschrift Condensed" panose="020B0502040204020203" pitchFamily="34" charset="0"/>
                <a:ea typeface="Times New Roman" panose="02020603050405020304" pitchFamily="18" charset="0"/>
              </a:rPr>
              <a:t>C</a:t>
            </a:r>
            <a:r>
              <a:rPr lang="vi-VN" sz="2400" dirty="0">
                <a:solidFill>
                  <a:srgbClr val="002060"/>
                </a:solidFill>
                <a:latin typeface="Bahnschrift Condensed" panose="020B0502040204020203" pitchFamily="34" charset="0"/>
                <a:ea typeface="Times New Roman" panose="02020603050405020304" pitchFamily="18" charset="0"/>
              </a:rPr>
              <a:t>. </a:t>
            </a:r>
            <a:endParaRPr lang="en-US" sz="2400" dirty="0">
              <a:solidFill>
                <a:srgbClr val="002060"/>
              </a:solidFill>
              <a:latin typeface="Bahnschrift Condensed" panose="020B0502040204020203" pitchFamily="34" charset="0"/>
            </a:endParaRPr>
          </a:p>
        </p:txBody>
      </p:sp>
      <p:sp>
        <p:nvSpPr>
          <p:cNvPr id="19" name="Rectangle 18"/>
          <p:cNvSpPr/>
          <p:nvPr/>
        </p:nvSpPr>
        <p:spPr>
          <a:xfrm>
            <a:off x="1570155" y="3035487"/>
            <a:ext cx="3898824" cy="488147"/>
          </a:xfrm>
          <a:prstGeom prst="rect">
            <a:avLst/>
          </a:prstGeom>
        </p:spPr>
        <p:txBody>
          <a:bodyPr wrap="none">
            <a:spAutoFit/>
          </a:bodyPr>
          <a:lstStyle/>
          <a:p>
            <a:pPr marL="635" marR="0" indent="-1905" algn="just">
              <a:lnSpc>
                <a:spcPct val="120000"/>
              </a:lnSpc>
              <a:spcBef>
                <a:spcPts val="0"/>
              </a:spcBef>
              <a:spcAft>
                <a:spcPts val="600"/>
              </a:spcAft>
              <a:tabLst>
                <a:tab pos="118745" algn="l"/>
                <a:tab pos="237490" algn="l"/>
                <a:tab pos="3206115" algn="l"/>
                <a:tab pos="4274820" algn="l"/>
              </a:tabLst>
            </a:pP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Mùa</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hạ</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nóng</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nhiệt</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độ</a:t>
            </a:r>
            <a:r>
              <a:rPr lang="en-US" sz="2400" dirty="0">
                <a:solidFill>
                  <a:srgbClr val="002060"/>
                </a:solidFill>
                <a:latin typeface="Bahnschrift Condensed" panose="020B0502040204020203" pitchFamily="34" charset="0"/>
                <a:ea typeface="Times New Roman" panose="02020603050405020304" pitchFamily="18" charset="0"/>
              </a:rPr>
              <a:t> TB </a:t>
            </a:r>
            <a:r>
              <a:rPr lang="en-US" sz="2400" dirty="0" err="1">
                <a:solidFill>
                  <a:srgbClr val="002060"/>
                </a:solidFill>
                <a:latin typeface="Bahnschrift Condensed" panose="020B0502040204020203" pitchFamily="34" charset="0"/>
                <a:ea typeface="Times New Roman" panose="02020603050405020304" pitchFamily="18" charset="0"/>
              </a:rPr>
              <a:t>trên</a:t>
            </a:r>
            <a:r>
              <a:rPr lang="en-US" sz="2400" dirty="0">
                <a:solidFill>
                  <a:srgbClr val="002060"/>
                </a:solidFill>
                <a:latin typeface="Bahnschrift Condensed" panose="020B0502040204020203" pitchFamily="34" charset="0"/>
                <a:ea typeface="Times New Roman" panose="02020603050405020304" pitchFamily="18" charset="0"/>
              </a:rPr>
              <a:t> 25</a:t>
            </a:r>
            <a:r>
              <a:rPr lang="en-US" sz="2400" baseline="30000" dirty="0">
                <a:solidFill>
                  <a:srgbClr val="002060"/>
                </a:solidFill>
                <a:latin typeface="Bahnschrift Condensed" panose="020B0502040204020203" pitchFamily="34" charset="0"/>
                <a:ea typeface="Times New Roman" panose="02020603050405020304" pitchFamily="18" charset="0"/>
              </a:rPr>
              <a:t>0</a:t>
            </a:r>
            <a:r>
              <a:rPr lang="en-US" sz="2400" dirty="0">
                <a:solidFill>
                  <a:srgbClr val="002060"/>
                </a:solidFill>
                <a:latin typeface="Bahnschrift Condensed" panose="020B0502040204020203" pitchFamily="34" charset="0"/>
                <a:ea typeface="Times New Roman" panose="02020603050405020304" pitchFamily="18" charset="0"/>
              </a:rPr>
              <a:t>C.</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20" name="Rectangle 19"/>
          <p:cNvSpPr/>
          <p:nvPr/>
        </p:nvSpPr>
        <p:spPr>
          <a:xfrm>
            <a:off x="1557133" y="3518255"/>
            <a:ext cx="2629246" cy="461665"/>
          </a:xfrm>
          <a:prstGeom prst="rect">
            <a:avLst/>
          </a:prstGeom>
        </p:spPr>
        <p:txBody>
          <a:bodyPr wrap="none">
            <a:spAutoFit/>
          </a:bodyPr>
          <a:lstStyle/>
          <a:p>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Độ</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ẩm</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thay</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đổi</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tuỳ</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nơi</a:t>
            </a:r>
            <a:endParaRPr lang="en-US" sz="2400" dirty="0">
              <a:solidFill>
                <a:srgbClr val="002060"/>
              </a:solidFill>
              <a:latin typeface="Bahnschrift Condensed" panose="020B0502040204020203" pitchFamily="34" charset="0"/>
            </a:endParaRPr>
          </a:p>
        </p:txBody>
      </p:sp>
      <p:sp>
        <p:nvSpPr>
          <p:cNvPr id="21" name="Rectangle 20"/>
          <p:cNvSpPr/>
          <p:nvPr/>
        </p:nvSpPr>
        <p:spPr>
          <a:xfrm>
            <a:off x="1527578" y="4287995"/>
            <a:ext cx="4622824"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ea typeface="Times New Roman" panose="02020603050405020304" pitchFamily="18" charset="0"/>
              </a:rPr>
              <a:t>- Rừng NĐ lá rộng thường xanh hình thành ở các vùng núi thấp, mưa nhiều, ẩm ướt.</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22" name="Rectangle 21"/>
          <p:cNvSpPr/>
          <p:nvPr/>
        </p:nvSpPr>
        <p:spPr>
          <a:xfrm>
            <a:off x="1573444" y="5069183"/>
            <a:ext cx="4355869" cy="461665"/>
          </a:xfrm>
          <a:prstGeom prst="rect">
            <a:avLst/>
          </a:prstGeom>
        </p:spPr>
        <p:txBody>
          <a:bodyPr wrap="square">
            <a:spAutoFit/>
          </a:bodyPr>
          <a:lstStyle/>
          <a:p>
            <a:r>
              <a:rPr lang="it-IT" sz="2400" dirty="0">
                <a:solidFill>
                  <a:srgbClr val="002060"/>
                </a:solidFill>
                <a:latin typeface="Bahnschrift Condensed" panose="020B0502040204020203" pitchFamily="34" charset="0"/>
                <a:ea typeface="Times New Roman" panose="02020603050405020304" pitchFamily="18" charset="0"/>
              </a:rPr>
              <a:t>- HST rừng NĐ gió mùa, rừng ngậm mặn.</a:t>
            </a:r>
            <a:endParaRPr lang="en-US" sz="2400" dirty="0">
              <a:solidFill>
                <a:srgbClr val="002060"/>
              </a:solidFill>
              <a:latin typeface="Bahnschrift Condensed" panose="020B0502040204020203" pitchFamily="34" charset="0"/>
            </a:endParaRPr>
          </a:p>
        </p:txBody>
      </p:sp>
      <p:sp>
        <p:nvSpPr>
          <p:cNvPr id="23" name="Rectangle 22"/>
          <p:cNvSpPr/>
          <p:nvPr/>
        </p:nvSpPr>
        <p:spPr>
          <a:xfrm>
            <a:off x="1573444" y="5725713"/>
            <a:ext cx="3215945" cy="474297"/>
          </a:xfrm>
          <a:prstGeom prst="rect">
            <a:avLst/>
          </a:prstGeom>
        </p:spPr>
        <p:txBody>
          <a:bodyPr wrap="none">
            <a:spAutoFit/>
          </a:bodyPr>
          <a:lstStyle/>
          <a:p>
            <a:pPr algn="just">
              <a:lnSpc>
                <a:spcPct val="115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Vùng đồng bằng: Đất phù sa.</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24" name="Rectangle 23"/>
          <p:cNvSpPr/>
          <p:nvPr/>
        </p:nvSpPr>
        <p:spPr>
          <a:xfrm>
            <a:off x="1573444" y="6145398"/>
            <a:ext cx="1976823" cy="461665"/>
          </a:xfrm>
          <a:prstGeom prst="rect">
            <a:avLst/>
          </a:prstGeom>
        </p:spPr>
        <p:txBody>
          <a:bodyPr wrap="none">
            <a:spAutoFit/>
          </a:bodyPr>
          <a:lstStyle/>
          <a:p>
            <a:r>
              <a:rPr lang="it-IT" sz="2400" dirty="0">
                <a:solidFill>
                  <a:srgbClr val="002060"/>
                </a:solidFill>
                <a:latin typeface="Bahnschrift Condensed" panose="020B0502040204020203" pitchFamily="34" charset="0"/>
                <a:ea typeface="Times New Roman" panose="02020603050405020304" pitchFamily="18" charset="0"/>
              </a:rPr>
              <a:t>- Vùng núi: feralit</a:t>
            </a:r>
            <a:endParaRPr lang="en-US" sz="2400" dirty="0">
              <a:solidFill>
                <a:srgbClr val="002060"/>
              </a:solidFill>
              <a:latin typeface="Bahnschrift Condensed" panose="020B0502040204020203" pitchFamily="34" charset="0"/>
            </a:endParaRPr>
          </a:p>
        </p:txBody>
      </p:sp>
      <p:pic>
        <p:nvPicPr>
          <p:cNvPr id="25" name="Picture 24"/>
          <p:cNvPicPr>
            <a:picLocks noChangeAspect="1"/>
          </p:cNvPicPr>
          <p:nvPr/>
        </p:nvPicPr>
        <p:blipFill>
          <a:blip r:embed="rId2"/>
          <a:stretch>
            <a:fillRect/>
          </a:stretch>
        </p:blipFill>
        <p:spPr>
          <a:xfrm>
            <a:off x="6659102" y="1973229"/>
            <a:ext cx="2628900" cy="1743075"/>
          </a:xfrm>
          <a:prstGeom prst="rect">
            <a:avLst/>
          </a:prstGeom>
          <a:ln>
            <a:solidFill>
              <a:srgbClr val="002060"/>
            </a:solidFill>
          </a:ln>
        </p:spPr>
      </p:pic>
      <p:pic>
        <p:nvPicPr>
          <p:cNvPr id="26" name="Picture 25"/>
          <p:cNvPicPr>
            <a:picLocks noChangeAspect="1"/>
          </p:cNvPicPr>
          <p:nvPr/>
        </p:nvPicPr>
        <p:blipFill>
          <a:blip r:embed="rId3"/>
          <a:stretch>
            <a:fillRect/>
          </a:stretch>
        </p:blipFill>
        <p:spPr>
          <a:xfrm>
            <a:off x="9380614" y="1914524"/>
            <a:ext cx="2628900" cy="1743075"/>
          </a:xfrm>
          <a:prstGeom prst="rect">
            <a:avLst/>
          </a:prstGeom>
          <a:ln>
            <a:solidFill>
              <a:srgbClr val="002060"/>
            </a:solidFill>
          </a:ln>
        </p:spPr>
      </p:pic>
      <p:sp>
        <p:nvSpPr>
          <p:cNvPr id="27" name="TextBox 26"/>
          <p:cNvSpPr txBox="1"/>
          <p:nvPr/>
        </p:nvSpPr>
        <p:spPr>
          <a:xfrm>
            <a:off x="7092768" y="3697939"/>
            <a:ext cx="1761565" cy="400110"/>
          </a:xfrm>
          <a:prstGeom prst="rect">
            <a:avLst/>
          </a:prstGeom>
          <a:noFill/>
        </p:spPr>
        <p:txBody>
          <a:bodyPr wrap="square" rtlCol="0">
            <a:spAutoFit/>
          </a:bodyPr>
          <a:lstStyle/>
          <a:p>
            <a:pPr algn="ctr"/>
            <a:r>
              <a:rPr lang="en-US" sz="2000" dirty="0" err="1">
                <a:solidFill>
                  <a:srgbClr val="002060"/>
                </a:solidFill>
                <a:latin typeface="Bahnschrift Condensed" panose="020B0502040204020203" pitchFamily="34" charset="0"/>
              </a:rPr>
              <a:t>Rừng</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nhiệt</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đới</a:t>
            </a:r>
            <a:endParaRPr lang="en-US" sz="2000" dirty="0">
              <a:solidFill>
                <a:srgbClr val="002060"/>
              </a:solidFill>
              <a:latin typeface="Bahnschrift Condensed" panose="020B0502040204020203" pitchFamily="34" charset="0"/>
            </a:endParaRPr>
          </a:p>
        </p:txBody>
      </p:sp>
      <p:sp>
        <p:nvSpPr>
          <p:cNvPr id="28" name="TextBox 27"/>
          <p:cNvSpPr txBox="1"/>
          <p:nvPr/>
        </p:nvSpPr>
        <p:spPr>
          <a:xfrm>
            <a:off x="9728553" y="3697939"/>
            <a:ext cx="1761565" cy="400110"/>
          </a:xfrm>
          <a:prstGeom prst="rect">
            <a:avLst/>
          </a:prstGeom>
          <a:noFill/>
        </p:spPr>
        <p:txBody>
          <a:bodyPr wrap="square" rtlCol="0">
            <a:spAutoFit/>
          </a:bodyPr>
          <a:lstStyle/>
          <a:p>
            <a:pPr algn="ctr"/>
            <a:r>
              <a:rPr lang="en-US" sz="2000" dirty="0" err="1">
                <a:solidFill>
                  <a:srgbClr val="002060"/>
                </a:solidFill>
                <a:latin typeface="Bahnschrift Condensed" panose="020B0502040204020203" pitchFamily="34" charset="0"/>
              </a:rPr>
              <a:t>Rừng</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tràm</a:t>
            </a:r>
            <a:endParaRPr lang="en-US" sz="2000" dirty="0">
              <a:solidFill>
                <a:srgbClr val="002060"/>
              </a:solidFill>
              <a:latin typeface="Bahnschrift Condensed" panose="020B0502040204020203" pitchFamily="34" charset="0"/>
            </a:endParaRPr>
          </a:p>
        </p:txBody>
      </p:sp>
      <p:sp>
        <p:nvSpPr>
          <p:cNvPr id="29" name="TextBox 28"/>
          <p:cNvSpPr txBox="1"/>
          <p:nvPr/>
        </p:nvSpPr>
        <p:spPr>
          <a:xfrm>
            <a:off x="7099653" y="6105522"/>
            <a:ext cx="1761565" cy="400110"/>
          </a:xfrm>
          <a:prstGeom prst="rect">
            <a:avLst/>
          </a:prstGeom>
          <a:noFill/>
        </p:spPr>
        <p:txBody>
          <a:bodyPr wrap="square" rtlCol="0">
            <a:spAutoFit/>
          </a:bodyPr>
          <a:lstStyle/>
          <a:p>
            <a:pPr algn="ctr"/>
            <a:r>
              <a:rPr lang="en-US" sz="2000" dirty="0" err="1">
                <a:solidFill>
                  <a:srgbClr val="002060"/>
                </a:solidFill>
                <a:latin typeface="Bahnschrift Condensed" panose="020B0502040204020203" pitchFamily="34" charset="0"/>
              </a:rPr>
              <a:t>Đất</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phù</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sa</a:t>
            </a:r>
            <a:endParaRPr lang="en-US" sz="2000" dirty="0">
              <a:solidFill>
                <a:srgbClr val="002060"/>
              </a:solidFill>
              <a:latin typeface="Bahnschrift Condensed" panose="020B0502040204020203" pitchFamily="34" charset="0"/>
            </a:endParaRPr>
          </a:p>
        </p:txBody>
      </p:sp>
      <p:sp>
        <p:nvSpPr>
          <p:cNvPr id="30" name="TextBox 29"/>
          <p:cNvSpPr txBox="1"/>
          <p:nvPr/>
        </p:nvSpPr>
        <p:spPr>
          <a:xfrm>
            <a:off x="9728553" y="6095997"/>
            <a:ext cx="1761565" cy="400110"/>
          </a:xfrm>
          <a:prstGeom prst="rect">
            <a:avLst/>
          </a:prstGeom>
          <a:noFill/>
        </p:spPr>
        <p:txBody>
          <a:bodyPr wrap="square" rtlCol="0">
            <a:spAutoFit/>
          </a:bodyPr>
          <a:lstStyle/>
          <a:p>
            <a:pPr algn="ctr"/>
            <a:r>
              <a:rPr lang="en-US" sz="2000" dirty="0" err="1">
                <a:solidFill>
                  <a:srgbClr val="002060"/>
                </a:solidFill>
                <a:latin typeface="Bahnschrift Condensed" panose="020B0502040204020203" pitchFamily="34" charset="0"/>
              </a:rPr>
              <a:t>Đất</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feralit</a:t>
            </a:r>
            <a:r>
              <a:rPr lang="en-US" sz="2000" dirty="0">
                <a:solidFill>
                  <a:srgbClr val="002060"/>
                </a:solidFill>
                <a:latin typeface="Bahnschrift Condensed" panose="020B0502040204020203" pitchFamily="34" charset="0"/>
              </a:rPr>
              <a:t> </a:t>
            </a:r>
          </a:p>
        </p:txBody>
      </p:sp>
      <p:pic>
        <p:nvPicPr>
          <p:cNvPr id="31" name="Picture 30"/>
          <p:cNvPicPr>
            <a:picLocks noChangeAspect="1"/>
          </p:cNvPicPr>
          <p:nvPr/>
        </p:nvPicPr>
        <p:blipFill>
          <a:blip r:embed="rId4"/>
          <a:stretch>
            <a:fillRect/>
          </a:stretch>
        </p:blipFill>
        <p:spPr>
          <a:xfrm>
            <a:off x="6663864" y="4352922"/>
            <a:ext cx="2619375" cy="1743075"/>
          </a:xfrm>
          <a:prstGeom prst="rect">
            <a:avLst/>
          </a:prstGeom>
          <a:ln>
            <a:solidFill>
              <a:srgbClr val="002060"/>
            </a:solidFill>
          </a:ln>
        </p:spPr>
      </p:pic>
      <p:pic>
        <p:nvPicPr>
          <p:cNvPr id="32" name="Picture 31"/>
          <p:cNvPicPr>
            <a:picLocks noChangeAspect="1"/>
          </p:cNvPicPr>
          <p:nvPr/>
        </p:nvPicPr>
        <p:blipFill>
          <a:blip r:embed="rId5"/>
          <a:stretch>
            <a:fillRect/>
          </a:stretch>
        </p:blipFill>
        <p:spPr>
          <a:xfrm>
            <a:off x="9380614" y="4352922"/>
            <a:ext cx="2628900" cy="1752600"/>
          </a:xfrm>
          <a:prstGeom prst="rect">
            <a:avLst/>
          </a:prstGeom>
          <a:ln>
            <a:solidFill>
              <a:srgbClr val="002060"/>
            </a:solidFill>
          </a:ln>
        </p:spPr>
      </p:pic>
    </p:spTree>
    <p:extLst>
      <p:ext uri="{BB962C8B-B14F-4D97-AF65-F5344CB8AC3E}">
        <p14:creationId xmlns:p14="http://schemas.microsoft.com/office/powerpoint/2010/main" val="31297543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barn(inVertical)">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26"/>
                                        </p:tgtEl>
                                        <p:attrNameLst>
                                          <p:attrName>style.visibility</p:attrName>
                                        </p:attrNameLst>
                                      </p:cBhvr>
                                      <p:to>
                                        <p:strVal val="visible"/>
                                      </p:to>
                                    </p:set>
                                    <p:animEffect transition="in" filter="barn(inVertical)">
                                      <p:cBhvr>
                                        <p:cTn id="75" dur="500"/>
                                        <p:tgtEl>
                                          <p:spTgt spid="26"/>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barn(inVertical)">
                                      <p:cBhvr>
                                        <p:cTn id="78" dur="500"/>
                                        <p:tgtEl>
                                          <p:spTgt spid="28"/>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barn(inVertical)">
                                      <p:cBhvr>
                                        <p:cTn id="83" dur="500"/>
                                        <p:tgtEl>
                                          <p:spTgt spid="31"/>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barn(inVertical)">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2"/>
                                        </p:tgtEl>
                                        <p:attrNameLst>
                                          <p:attrName>style.visibility</p:attrName>
                                        </p:attrNameLst>
                                      </p:cBhvr>
                                      <p:to>
                                        <p:strVal val="visible"/>
                                      </p:to>
                                    </p:set>
                                    <p:animEffect transition="in" filter="barn(inVertical)">
                                      <p:cBhvr>
                                        <p:cTn id="91" dur="500"/>
                                        <p:tgtEl>
                                          <p:spTgt spid="32"/>
                                        </p:tgtEl>
                                      </p:cBhvr>
                                    </p:animEffect>
                                  </p:childTnLst>
                                </p:cTn>
                              </p:par>
                              <p:par>
                                <p:cTn id="92" presetID="16" presetClass="entr" presetSubtype="21" fill="hold" grpId="0" nodeType="with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barn(inVertical)">
                                      <p:cBhvr>
                                        <p:cTn id="9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17" grpId="0"/>
      <p:bldP spid="18" grpId="0"/>
      <p:bldP spid="19" grpId="0"/>
      <p:bldP spid="20" grpId="0"/>
      <p:bldP spid="21" grpId="0"/>
      <p:bldP spid="22" grpId="0"/>
      <p:bldP spid="23" grpId="0"/>
      <p:bldP spid="24" grpId="0"/>
      <p:bldP spid="27" grpId="0"/>
      <p:bldP spid="28" grpId="0"/>
      <p:bldP spid="29"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0058" y="67235"/>
            <a:ext cx="6498292"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5" name="Rectangle 4"/>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061393" y="1184182"/>
            <a:ext cx="4484594" cy="523220"/>
          </a:xfrm>
          <a:prstGeom prst="rect">
            <a:avLst/>
          </a:prstGeom>
          <a:noFill/>
        </p:spPr>
        <p:txBody>
          <a:bodyPr wrap="square" rtlCol="0">
            <a:spAutoFit/>
          </a:bodyPr>
          <a:lstStyle/>
          <a:p>
            <a:pPr algn="ctr"/>
            <a:r>
              <a:rPr lang="en-US" sz="2800" dirty="0">
                <a:solidFill>
                  <a:srgbClr val="0070C0"/>
                </a:solidFill>
                <a:latin typeface="Bahnschrift Condensed" panose="020B0502040204020203" pitchFamily="34" charset="0"/>
              </a:rPr>
              <a:t>b. </a:t>
            </a:r>
            <a:r>
              <a:rPr lang="en-US" sz="2800" dirty="0" err="1">
                <a:solidFill>
                  <a:srgbClr val="0070C0"/>
                </a:solidFill>
                <a:latin typeface="Bahnschrift Condensed" panose="020B0502040204020203" pitchFamily="34" charset="0"/>
              </a:rPr>
              <a:t>Đai</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cận</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nhiệt</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đới</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gió</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mùa</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trên</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núi</a:t>
            </a:r>
            <a:endParaRPr lang="en-US" sz="2800" dirty="0">
              <a:solidFill>
                <a:srgbClr val="0070C0"/>
              </a:solidFill>
              <a:latin typeface="Bahnschrift Condensed" panose="020B0502040204020203"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2995087821"/>
              </p:ext>
            </p:extLst>
          </p:nvPr>
        </p:nvGraphicFramePr>
        <p:xfrm>
          <a:off x="265471" y="928688"/>
          <a:ext cx="6392451" cy="5670251"/>
        </p:xfrm>
        <a:graphic>
          <a:graphicData uri="http://schemas.openxmlformats.org/drawingml/2006/table">
            <a:tbl>
              <a:tblPr firstRow="1" firstCol="1" bandRow="1">
                <a:tableStyleId>{5C22544A-7EE6-4342-B048-85BDC9FD1C3A}</a:tableStyleId>
              </a:tblPr>
              <a:tblGrid>
                <a:gridCol w="1298730">
                  <a:extLst>
                    <a:ext uri="{9D8B030D-6E8A-4147-A177-3AD203B41FA5}">
                      <a16:colId xmlns:a16="http://schemas.microsoft.com/office/drawing/2014/main" val="20000"/>
                    </a:ext>
                  </a:extLst>
                </a:gridCol>
                <a:gridCol w="5093721">
                  <a:extLst>
                    <a:ext uri="{9D8B030D-6E8A-4147-A177-3AD203B41FA5}">
                      <a16:colId xmlns:a16="http://schemas.microsoft.com/office/drawing/2014/main" val="20001"/>
                    </a:ext>
                  </a:extLst>
                </a:gridCol>
              </a:tblGrid>
              <a:tr h="466097">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Đai cao</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Bahnschrift Condensed" panose="020B0502040204020203" pitchFamily="34" charset="0"/>
                        </a:rPr>
                        <a:t>Đai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cận</a:t>
                      </a:r>
                      <a:r>
                        <a:rPr lang="en-US" sz="2400" baseline="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nhiệt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đới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gió</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mùa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trên</a:t>
                      </a:r>
                      <a:r>
                        <a:rPr lang="en-US" sz="2400" baseline="0" dirty="0">
                          <a:solidFill>
                            <a:srgbClr val="002060"/>
                          </a:solidFill>
                          <a:latin typeface="Bahnschrift Condensed" panose="020B0502040204020203" pitchFamily="34" charset="0"/>
                        </a:rPr>
                        <a:t> </a:t>
                      </a:r>
                      <a:r>
                        <a:rPr lang="en-US" sz="2400" baseline="0" dirty="0" err="1">
                          <a:solidFill>
                            <a:srgbClr val="002060"/>
                          </a:solidFill>
                          <a:latin typeface="Bahnschrift Condensed" panose="020B0502040204020203" pitchFamily="34" charset="0"/>
                        </a:rPr>
                        <a:t>núi</a:t>
                      </a:r>
                      <a:endParaRPr lang="en-US" sz="2400" dirty="0">
                        <a:solidFill>
                          <a:srgbClr val="002060"/>
                        </a:solidFill>
                        <a:latin typeface="Bahnschrift Condensed"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906721">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1. Độ cao</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398957">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2. Khí hậu</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35" marR="0" indent="-1905" algn="ctr">
                        <a:lnSpc>
                          <a:spcPct val="120000"/>
                        </a:lnSpc>
                        <a:spcBef>
                          <a:spcPts val="0"/>
                        </a:spcBef>
                        <a:spcAft>
                          <a:spcPts val="0"/>
                        </a:spcAft>
                        <a:tabLst>
                          <a:tab pos="118745" algn="l"/>
                          <a:tab pos="237490" algn="l"/>
                          <a:tab pos="3206115" algn="l"/>
                          <a:tab pos="4274820" algn="l"/>
                        </a:tabLst>
                      </a:pPr>
                      <a:r>
                        <a:rPr lang="en-US" sz="2400" dirty="0">
                          <a:solidFill>
                            <a:srgbClr val="002060"/>
                          </a:solidFill>
                          <a:effectLst/>
                          <a:latin typeface="Bahnschrift Condensed" panose="020B0502040204020203" pitchFamily="34" charset="0"/>
                        </a:rPr>
                        <a:t> </a:t>
                      </a:r>
                    </a:p>
                    <a:p>
                      <a:pPr marL="635" marR="0" indent="-1905" algn="ctr">
                        <a:lnSpc>
                          <a:spcPct val="120000"/>
                        </a:lnSpc>
                        <a:spcBef>
                          <a:spcPts val="0"/>
                        </a:spcBef>
                        <a:spcAft>
                          <a:spcPts val="0"/>
                        </a:spcAft>
                        <a:tabLst>
                          <a:tab pos="118745" algn="l"/>
                          <a:tab pos="237490" algn="l"/>
                          <a:tab pos="3206115" algn="l"/>
                          <a:tab pos="4274820" algn="l"/>
                        </a:tabLst>
                      </a:pPr>
                      <a:r>
                        <a:rPr lang="en-US"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00187">
                <a:tc>
                  <a:txBody>
                    <a:bodyPr/>
                    <a:lstStyle/>
                    <a:p>
                      <a:pPr marL="0" marR="0" indent="0" algn="ctr">
                        <a:lnSpc>
                          <a:spcPct val="115000"/>
                        </a:lnSpc>
                        <a:spcBef>
                          <a:spcPts val="0"/>
                        </a:spcBef>
                        <a:spcAft>
                          <a:spcPts val="0"/>
                        </a:spcAft>
                      </a:pPr>
                      <a:r>
                        <a:rPr lang="it-IT" sz="2400">
                          <a:solidFill>
                            <a:srgbClr val="002060"/>
                          </a:solidFill>
                          <a:effectLst/>
                          <a:latin typeface="Bahnschrift Condensed" panose="020B0502040204020203" pitchFamily="34" charset="0"/>
                        </a:rPr>
                        <a:t>3. Sinh vật</a:t>
                      </a: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398289">
                <a:tc>
                  <a:txBody>
                    <a:bodyPr/>
                    <a:lstStyle/>
                    <a:p>
                      <a:pPr marL="0" marR="0" indent="0" algn="ctr">
                        <a:lnSpc>
                          <a:spcPct val="115000"/>
                        </a:lnSpc>
                        <a:spcBef>
                          <a:spcPts val="0"/>
                        </a:spcBef>
                        <a:spcAft>
                          <a:spcPts val="0"/>
                        </a:spcAft>
                      </a:pPr>
                      <a:r>
                        <a:rPr lang="it-IT" sz="2400">
                          <a:solidFill>
                            <a:srgbClr val="002060"/>
                          </a:solidFill>
                          <a:effectLst/>
                          <a:latin typeface="Bahnschrift Condensed" panose="020B0502040204020203" pitchFamily="34" charset="0"/>
                        </a:rPr>
                        <a:t>4. Đất</a:t>
                      </a: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1532686" y="1449976"/>
            <a:ext cx="4293163" cy="517065"/>
          </a:xfrm>
          <a:prstGeom prst="rect">
            <a:avLst/>
          </a:prstGeom>
        </p:spPr>
        <p:txBody>
          <a:bodyPr wrap="none">
            <a:spAutoFit/>
          </a:bodyPr>
          <a:lstStyle/>
          <a:p>
            <a:pPr algn="just">
              <a:lnSpc>
                <a:spcPct val="115000"/>
              </a:lnSpc>
              <a:spcAft>
                <a:spcPts val="600"/>
              </a:spcAft>
            </a:pPr>
            <a:r>
              <a:rPr lang="en-US" sz="2400" dirty="0">
                <a:solidFill>
                  <a:srgbClr val="002060"/>
                </a:solidFill>
                <a:latin typeface="Bahnschrift Condensed" panose="020B0502040204020203" pitchFamily="34" charset="0"/>
                <a:ea typeface="Times New Roman" panose="02020603050405020304" pitchFamily="18" charset="0"/>
              </a:rPr>
              <a:t>- M</a:t>
            </a:r>
            <a:r>
              <a:rPr lang="vi-VN" sz="2400" dirty="0">
                <a:solidFill>
                  <a:srgbClr val="002060"/>
                </a:solidFill>
                <a:latin typeface="Bahnschrift Condensed" panose="020B0502040204020203" pitchFamily="34" charset="0"/>
                <a:ea typeface="Times New Roman" panose="02020603050405020304" pitchFamily="18" charset="0"/>
              </a:rPr>
              <a:t>iền Bắc</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từ</a:t>
            </a:r>
            <a:r>
              <a:rPr lang="vi-VN" sz="2400" dirty="0">
                <a:solidFill>
                  <a:srgbClr val="002060"/>
                </a:solidFill>
                <a:latin typeface="Bahnschrift Condensed" panose="020B0502040204020203" pitchFamily="34" charset="0"/>
                <a:ea typeface="Times New Roman" panose="02020603050405020304" pitchFamily="18" charset="0"/>
              </a:rPr>
              <a:t> 600m – 700m</a:t>
            </a:r>
            <a:r>
              <a:rPr lang="en-US" sz="2400" dirty="0">
                <a:solidFill>
                  <a:srgbClr val="002060"/>
                </a:solidFill>
                <a:latin typeface="Bahnschrift Condensed" panose="020B0502040204020203" pitchFamily="34" charset="0"/>
                <a:ea typeface="Times New Roman" panose="02020603050405020304" pitchFamily="18" charset="0"/>
              </a:rPr>
              <a:t> </a:t>
            </a:r>
            <a:r>
              <a:rPr lang="en-US" sz="2400" dirty="0" err="1">
                <a:solidFill>
                  <a:srgbClr val="002060"/>
                </a:solidFill>
                <a:latin typeface="Bahnschrift Condensed" panose="020B0502040204020203" pitchFamily="34" charset="0"/>
                <a:ea typeface="Times New Roman" panose="02020603050405020304" pitchFamily="18" charset="0"/>
              </a:rPr>
              <a:t>đến</a:t>
            </a:r>
            <a:r>
              <a:rPr lang="en-US" sz="2400" dirty="0">
                <a:solidFill>
                  <a:srgbClr val="002060"/>
                </a:solidFill>
                <a:latin typeface="Bahnschrift Condensed" panose="020B0502040204020203" pitchFamily="34" charset="0"/>
                <a:ea typeface="Times New Roman" panose="02020603050405020304" pitchFamily="18" charset="0"/>
              </a:rPr>
              <a:t> 2600m.</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9" name="Rectangle 8"/>
          <p:cNvSpPr/>
          <p:nvPr/>
        </p:nvSpPr>
        <p:spPr>
          <a:xfrm>
            <a:off x="1516771" y="1819798"/>
            <a:ext cx="4523995" cy="461665"/>
          </a:xfrm>
          <a:prstGeom prst="rect">
            <a:avLst/>
          </a:prstGeom>
        </p:spPr>
        <p:txBody>
          <a:bodyPr wrap="none">
            <a:spAutoFit/>
          </a:bodyPr>
          <a:lstStyle/>
          <a:p>
            <a:r>
              <a:rPr lang="en-US" sz="2400" dirty="0">
                <a:solidFill>
                  <a:srgbClr val="002060"/>
                </a:solidFill>
                <a:latin typeface="Bahnschrift Condensed" panose="020B0502040204020203" pitchFamily="34" charset="0"/>
                <a:ea typeface="Times New Roman" panose="02020603050405020304" pitchFamily="18" charset="0"/>
              </a:rPr>
              <a:t>- M</a:t>
            </a:r>
            <a:r>
              <a:rPr lang="vi-VN" sz="2400" dirty="0">
                <a:solidFill>
                  <a:srgbClr val="002060"/>
                </a:solidFill>
                <a:latin typeface="Bahnschrift Condensed" panose="020B0502040204020203" pitchFamily="34" charset="0"/>
                <a:ea typeface="Times New Roman" panose="02020603050405020304" pitchFamily="18" charset="0"/>
              </a:rPr>
              <a:t>iền Nam</a:t>
            </a:r>
            <a:r>
              <a:rPr lang="en-US" sz="2400" dirty="0">
                <a:solidFill>
                  <a:srgbClr val="002060"/>
                </a:solidFill>
                <a:latin typeface="Bahnschrift Condensed" panose="020B0502040204020203" pitchFamily="34" charset="0"/>
                <a:ea typeface="Times New Roman" panose="02020603050405020304" pitchFamily="18" charset="0"/>
              </a:rPr>
              <a:t>: </a:t>
            </a:r>
            <a:r>
              <a:rPr lang="vi-VN" sz="2400" dirty="0">
                <a:solidFill>
                  <a:srgbClr val="002060"/>
                </a:solidFill>
                <a:latin typeface="Bahnschrift Condensed" panose="020B0502040204020203" pitchFamily="34" charset="0"/>
                <a:ea typeface="Times New Roman" panose="02020603050405020304" pitchFamily="18" charset="0"/>
              </a:rPr>
              <a:t>từ 900m – 1.000m đến 2600m.</a:t>
            </a:r>
            <a:endParaRPr lang="en-US" sz="2400" dirty="0">
              <a:solidFill>
                <a:srgbClr val="002060"/>
              </a:solidFill>
              <a:latin typeface="Bahnschrift Condensed" panose="020B0502040204020203" pitchFamily="34" charset="0"/>
            </a:endParaRPr>
          </a:p>
        </p:txBody>
      </p:sp>
      <p:sp>
        <p:nvSpPr>
          <p:cNvPr id="15" name="Rectangle 14"/>
          <p:cNvSpPr/>
          <p:nvPr/>
        </p:nvSpPr>
        <p:spPr>
          <a:xfrm>
            <a:off x="1532686" y="2296893"/>
            <a:ext cx="2005677" cy="474297"/>
          </a:xfrm>
          <a:prstGeom prst="rect">
            <a:avLst/>
          </a:prstGeom>
        </p:spPr>
        <p:txBody>
          <a:bodyPr wrap="none">
            <a:spAutoFit/>
          </a:bodyPr>
          <a:lstStyle/>
          <a:p>
            <a:pPr algn="just">
              <a:lnSpc>
                <a:spcPct val="115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Khí hậu mát mẻ.</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7" name="Rectangle 16"/>
          <p:cNvSpPr/>
          <p:nvPr/>
        </p:nvSpPr>
        <p:spPr>
          <a:xfrm>
            <a:off x="1532686" y="2715540"/>
            <a:ext cx="4786888" cy="474297"/>
          </a:xfrm>
          <a:prstGeom prst="rect">
            <a:avLst/>
          </a:prstGeom>
        </p:spPr>
        <p:txBody>
          <a:bodyPr wrap="none">
            <a:spAutoFit/>
          </a:bodyPr>
          <a:lstStyle/>
          <a:p>
            <a:pPr algn="just">
              <a:lnSpc>
                <a:spcPct val="115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Tổng nhiệt độ dao động từ 4500</a:t>
            </a:r>
            <a:r>
              <a:rPr lang="it-IT" sz="2400" baseline="30000" dirty="0">
                <a:solidFill>
                  <a:srgbClr val="002060"/>
                </a:solidFill>
                <a:latin typeface="Bahnschrift Condensed" panose="020B0502040204020203" pitchFamily="34" charset="0"/>
                <a:ea typeface="Times New Roman" panose="02020603050405020304" pitchFamily="18" charset="0"/>
              </a:rPr>
              <a:t>0</a:t>
            </a:r>
            <a:r>
              <a:rPr lang="it-IT" sz="2400" dirty="0">
                <a:solidFill>
                  <a:srgbClr val="002060"/>
                </a:solidFill>
                <a:latin typeface="Bahnschrift Condensed" panose="020B0502040204020203" pitchFamily="34" charset="0"/>
                <a:ea typeface="Times New Roman" panose="02020603050405020304" pitchFamily="18" charset="0"/>
              </a:rPr>
              <a:t>C – 7500</a:t>
            </a:r>
            <a:r>
              <a:rPr lang="it-IT" sz="2400" baseline="30000" dirty="0">
                <a:solidFill>
                  <a:srgbClr val="002060"/>
                </a:solidFill>
                <a:latin typeface="Bahnschrift Condensed" panose="020B0502040204020203" pitchFamily="34" charset="0"/>
                <a:ea typeface="Times New Roman" panose="02020603050405020304" pitchFamily="18" charset="0"/>
              </a:rPr>
              <a:t>0</a:t>
            </a:r>
            <a:r>
              <a:rPr lang="it-IT" sz="2400" dirty="0">
                <a:solidFill>
                  <a:srgbClr val="002060"/>
                </a:solidFill>
                <a:latin typeface="Bahnschrift Condensed" panose="020B0502040204020203" pitchFamily="34" charset="0"/>
                <a:ea typeface="Times New Roman" panose="02020603050405020304" pitchFamily="18" charset="0"/>
              </a:rPr>
              <a:t>C.</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8" name="Rectangle 17"/>
          <p:cNvSpPr/>
          <p:nvPr/>
        </p:nvSpPr>
        <p:spPr>
          <a:xfrm>
            <a:off x="1593711" y="3108136"/>
            <a:ext cx="4325223" cy="474297"/>
          </a:xfrm>
          <a:prstGeom prst="rect">
            <a:avLst/>
          </a:prstGeom>
        </p:spPr>
        <p:txBody>
          <a:bodyPr wrap="none">
            <a:spAutoFit/>
          </a:bodyPr>
          <a:lstStyle/>
          <a:p>
            <a:pPr algn="just">
              <a:lnSpc>
                <a:spcPct val="115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Mùa hè mát mẻ, mưa nhiều, độ ẩm cao.</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9" name="Rectangle 18"/>
          <p:cNvSpPr/>
          <p:nvPr/>
        </p:nvSpPr>
        <p:spPr>
          <a:xfrm>
            <a:off x="1593711" y="3708901"/>
            <a:ext cx="4560906"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ea typeface="Times New Roman" panose="02020603050405020304" pitchFamily="18" charset="0"/>
              </a:rPr>
              <a:t>- Phổ biến các loài cận nhiệt đới xe kẽ một số loài nhiệt đới.</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20" name="Rectangle 19"/>
          <p:cNvSpPr/>
          <p:nvPr/>
        </p:nvSpPr>
        <p:spPr>
          <a:xfrm>
            <a:off x="1630622" y="4414615"/>
            <a:ext cx="4759678" cy="830997"/>
          </a:xfrm>
          <a:prstGeom prst="rect">
            <a:avLst/>
          </a:prstGeom>
        </p:spPr>
        <p:txBody>
          <a:bodyPr wrap="square">
            <a:spAutoFit/>
          </a:bodyPr>
          <a:lstStyle/>
          <a:p>
            <a:r>
              <a:rPr lang="it-IT" sz="2400" dirty="0">
                <a:solidFill>
                  <a:srgbClr val="002060"/>
                </a:solidFill>
                <a:latin typeface="Bahnschrift Condensed" panose="020B0502040204020203" pitchFamily="34" charset="0"/>
                <a:ea typeface="Times New Roman" panose="02020603050405020304" pitchFamily="18" charset="0"/>
              </a:rPr>
              <a:t>- Trong rừng xuất hiện các loài chim, thú cận nhiệt như gấu, sóc...</a:t>
            </a:r>
            <a:endParaRPr lang="en-US" sz="2400" dirty="0">
              <a:solidFill>
                <a:srgbClr val="002060"/>
              </a:solidFill>
              <a:latin typeface="Bahnschrift Condensed" panose="020B0502040204020203" pitchFamily="34" charset="0"/>
            </a:endParaRPr>
          </a:p>
        </p:txBody>
      </p:sp>
      <p:sp>
        <p:nvSpPr>
          <p:cNvPr id="21" name="Rectangle 20"/>
          <p:cNvSpPr/>
          <p:nvPr/>
        </p:nvSpPr>
        <p:spPr>
          <a:xfrm>
            <a:off x="1501689" y="5290379"/>
            <a:ext cx="5057795" cy="474297"/>
          </a:xfrm>
          <a:prstGeom prst="rect">
            <a:avLst/>
          </a:prstGeom>
        </p:spPr>
        <p:txBody>
          <a:bodyPr wrap="none">
            <a:spAutoFit/>
          </a:bodyPr>
          <a:lstStyle/>
          <a:p>
            <a:pPr algn="just">
              <a:lnSpc>
                <a:spcPct val="115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- 600 – 700m đến 1600 – 1700m: đất feralit mùn</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23" name="Rectangle 22"/>
          <p:cNvSpPr/>
          <p:nvPr/>
        </p:nvSpPr>
        <p:spPr>
          <a:xfrm>
            <a:off x="1516771" y="5803195"/>
            <a:ext cx="5141151" cy="461665"/>
          </a:xfrm>
          <a:prstGeom prst="rect">
            <a:avLst/>
          </a:prstGeom>
        </p:spPr>
        <p:txBody>
          <a:bodyPr wrap="none">
            <a:spAutoFit/>
          </a:bodyPr>
          <a:lstStyle/>
          <a:p>
            <a:r>
              <a:rPr lang="it-IT" sz="2400" dirty="0">
                <a:solidFill>
                  <a:srgbClr val="002060"/>
                </a:solidFill>
                <a:latin typeface="Bahnschrift Condensed" panose="020B0502040204020203" pitchFamily="34" charset="0"/>
                <a:ea typeface="Times New Roman" panose="02020603050405020304" pitchFamily="18" charset="0"/>
              </a:rPr>
              <a:t>- 1600- 1700m đến 2600m: đất xám mùn trên núi</a:t>
            </a:r>
            <a:endParaRPr lang="en-US" sz="2400" dirty="0">
              <a:solidFill>
                <a:srgbClr val="002060"/>
              </a:solidFill>
              <a:latin typeface="Bahnschrift Condensed" panose="020B0502040204020203" pitchFamily="34" charset="0"/>
            </a:endParaRPr>
          </a:p>
        </p:txBody>
      </p:sp>
      <p:sp>
        <p:nvSpPr>
          <p:cNvPr id="24" name="TextBox 23"/>
          <p:cNvSpPr txBox="1"/>
          <p:nvPr/>
        </p:nvSpPr>
        <p:spPr>
          <a:xfrm>
            <a:off x="7018484" y="3782011"/>
            <a:ext cx="1761565" cy="400110"/>
          </a:xfrm>
          <a:prstGeom prst="rect">
            <a:avLst/>
          </a:prstGeom>
          <a:noFill/>
        </p:spPr>
        <p:txBody>
          <a:bodyPr wrap="square" rtlCol="0">
            <a:spAutoFit/>
          </a:bodyPr>
          <a:lstStyle/>
          <a:p>
            <a:pPr algn="ctr"/>
            <a:r>
              <a:rPr lang="en-US" sz="2000" dirty="0" err="1">
                <a:solidFill>
                  <a:srgbClr val="002060"/>
                </a:solidFill>
                <a:latin typeface="Bahnschrift Condensed" panose="020B0502040204020203" pitchFamily="34" charset="0"/>
              </a:rPr>
              <a:t>Báo</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Gấm</a:t>
            </a:r>
            <a:endParaRPr lang="en-US" sz="2000" dirty="0">
              <a:solidFill>
                <a:srgbClr val="002060"/>
              </a:solidFill>
              <a:latin typeface="Bahnschrift Condensed" panose="020B0502040204020203" pitchFamily="34" charset="0"/>
            </a:endParaRPr>
          </a:p>
        </p:txBody>
      </p:sp>
      <p:sp>
        <p:nvSpPr>
          <p:cNvPr id="25" name="TextBox 24"/>
          <p:cNvSpPr txBox="1"/>
          <p:nvPr/>
        </p:nvSpPr>
        <p:spPr>
          <a:xfrm>
            <a:off x="9784422" y="3807253"/>
            <a:ext cx="1761565" cy="400110"/>
          </a:xfrm>
          <a:prstGeom prst="rect">
            <a:avLst/>
          </a:prstGeom>
          <a:noFill/>
        </p:spPr>
        <p:txBody>
          <a:bodyPr wrap="square" rtlCol="0">
            <a:spAutoFit/>
          </a:bodyPr>
          <a:lstStyle/>
          <a:p>
            <a:pPr algn="ctr"/>
            <a:r>
              <a:rPr lang="en-US" sz="2000" dirty="0" err="1">
                <a:solidFill>
                  <a:srgbClr val="002060"/>
                </a:solidFill>
                <a:latin typeface="Bahnschrift Condensed" panose="020B0502040204020203" pitchFamily="34" charset="0"/>
              </a:rPr>
              <a:t>Bò</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Tót</a:t>
            </a:r>
            <a:endParaRPr lang="en-US" sz="2000" dirty="0">
              <a:solidFill>
                <a:srgbClr val="002060"/>
              </a:solidFill>
              <a:latin typeface="Bahnschrift Condensed" panose="020B0502040204020203" pitchFamily="34" charset="0"/>
            </a:endParaRPr>
          </a:p>
        </p:txBody>
      </p:sp>
      <p:sp>
        <p:nvSpPr>
          <p:cNvPr id="26" name="TextBox 25"/>
          <p:cNvSpPr txBox="1"/>
          <p:nvPr/>
        </p:nvSpPr>
        <p:spPr>
          <a:xfrm>
            <a:off x="7018484" y="6167484"/>
            <a:ext cx="1761565" cy="400110"/>
          </a:xfrm>
          <a:prstGeom prst="rect">
            <a:avLst/>
          </a:prstGeom>
          <a:noFill/>
        </p:spPr>
        <p:txBody>
          <a:bodyPr wrap="square" rtlCol="0">
            <a:spAutoFit/>
          </a:bodyPr>
          <a:lstStyle/>
          <a:p>
            <a:pPr algn="ctr"/>
            <a:r>
              <a:rPr lang="en-US" sz="2000" dirty="0" err="1">
                <a:solidFill>
                  <a:srgbClr val="002060"/>
                </a:solidFill>
                <a:latin typeface="Bahnschrift Condensed" panose="020B0502040204020203" pitchFamily="34" charset="0"/>
              </a:rPr>
              <a:t>Chim</a:t>
            </a:r>
            <a:r>
              <a:rPr lang="en-US" sz="2000" dirty="0">
                <a:solidFill>
                  <a:srgbClr val="002060"/>
                </a:solidFill>
                <a:latin typeface="Bahnschrift Condensed" panose="020B0502040204020203" pitchFamily="34" charset="0"/>
              </a:rPr>
              <a:t> di </a:t>
            </a:r>
            <a:r>
              <a:rPr lang="en-US" sz="2000" dirty="0" err="1">
                <a:solidFill>
                  <a:srgbClr val="002060"/>
                </a:solidFill>
                <a:latin typeface="Bahnschrift Condensed" panose="020B0502040204020203" pitchFamily="34" charset="0"/>
              </a:rPr>
              <a:t>cư</a:t>
            </a:r>
            <a:endParaRPr lang="en-US" sz="2000" dirty="0">
              <a:solidFill>
                <a:srgbClr val="002060"/>
              </a:solidFill>
              <a:latin typeface="Bahnschrift Condensed" panose="020B0502040204020203" pitchFamily="34" charset="0"/>
            </a:endParaRPr>
          </a:p>
        </p:txBody>
      </p:sp>
      <p:sp>
        <p:nvSpPr>
          <p:cNvPr id="27" name="TextBox 26"/>
          <p:cNvSpPr txBox="1"/>
          <p:nvPr/>
        </p:nvSpPr>
        <p:spPr>
          <a:xfrm>
            <a:off x="9275098" y="6167484"/>
            <a:ext cx="2606522" cy="400110"/>
          </a:xfrm>
          <a:prstGeom prst="rect">
            <a:avLst/>
          </a:prstGeom>
          <a:noFill/>
        </p:spPr>
        <p:txBody>
          <a:bodyPr wrap="square" rtlCol="0">
            <a:spAutoFit/>
          </a:bodyPr>
          <a:lstStyle/>
          <a:p>
            <a:pPr algn="ctr"/>
            <a:r>
              <a:rPr lang="en-US" sz="2000" dirty="0" err="1">
                <a:solidFill>
                  <a:srgbClr val="002060"/>
                </a:solidFill>
                <a:latin typeface="Bahnschrift Condensed" panose="020B0502040204020203" pitchFamily="34" charset="0"/>
              </a:rPr>
              <a:t>Rừng</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lá</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rộng</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khô</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cận</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nhiệt</a:t>
            </a:r>
            <a:endParaRPr lang="en-US" sz="2000" dirty="0">
              <a:solidFill>
                <a:srgbClr val="002060"/>
              </a:solidFill>
              <a:latin typeface="Bahnschrift Condensed" panose="020B0502040204020203" pitchFamily="34" charset="0"/>
            </a:endParaRPr>
          </a:p>
        </p:txBody>
      </p:sp>
      <p:pic>
        <p:nvPicPr>
          <p:cNvPr id="28" name="Picture 27"/>
          <p:cNvPicPr>
            <a:picLocks noChangeAspect="1"/>
          </p:cNvPicPr>
          <p:nvPr/>
        </p:nvPicPr>
        <p:blipFill>
          <a:blip r:embed="rId3"/>
          <a:stretch>
            <a:fillRect/>
          </a:stretch>
        </p:blipFill>
        <p:spPr>
          <a:xfrm>
            <a:off x="6759516" y="1919496"/>
            <a:ext cx="2573669" cy="1726230"/>
          </a:xfrm>
          <a:prstGeom prst="rect">
            <a:avLst/>
          </a:prstGeom>
          <a:ln>
            <a:solidFill>
              <a:srgbClr val="002060"/>
            </a:solidFill>
          </a:ln>
        </p:spPr>
      </p:pic>
      <p:pic>
        <p:nvPicPr>
          <p:cNvPr id="29" name="Picture 28"/>
          <p:cNvPicPr>
            <a:picLocks noChangeAspect="1"/>
          </p:cNvPicPr>
          <p:nvPr/>
        </p:nvPicPr>
        <p:blipFill>
          <a:blip r:embed="rId4"/>
          <a:stretch>
            <a:fillRect/>
          </a:stretch>
        </p:blipFill>
        <p:spPr>
          <a:xfrm>
            <a:off x="9430599" y="1955041"/>
            <a:ext cx="2628344" cy="1694844"/>
          </a:xfrm>
          <a:prstGeom prst="rect">
            <a:avLst/>
          </a:prstGeom>
          <a:ln>
            <a:solidFill>
              <a:srgbClr val="002060"/>
            </a:solidFill>
          </a:ln>
        </p:spPr>
      </p:pic>
      <p:pic>
        <p:nvPicPr>
          <p:cNvPr id="30" name="Picture 29"/>
          <p:cNvPicPr>
            <a:picLocks noChangeAspect="1"/>
          </p:cNvPicPr>
          <p:nvPr/>
        </p:nvPicPr>
        <p:blipFill>
          <a:blip r:embed="rId5"/>
          <a:stretch>
            <a:fillRect/>
          </a:stretch>
        </p:blipFill>
        <p:spPr>
          <a:xfrm>
            <a:off x="9430599" y="4320759"/>
            <a:ext cx="2628344" cy="1743075"/>
          </a:xfrm>
          <a:prstGeom prst="rect">
            <a:avLst/>
          </a:prstGeom>
          <a:ln>
            <a:solidFill>
              <a:srgbClr val="002060"/>
            </a:solidFill>
          </a:ln>
        </p:spPr>
      </p:pic>
      <p:pic>
        <p:nvPicPr>
          <p:cNvPr id="31" name="Picture 30"/>
          <p:cNvPicPr>
            <a:picLocks noChangeAspect="1"/>
          </p:cNvPicPr>
          <p:nvPr/>
        </p:nvPicPr>
        <p:blipFill>
          <a:blip r:embed="rId6"/>
          <a:stretch>
            <a:fillRect/>
          </a:stretch>
        </p:blipFill>
        <p:spPr>
          <a:xfrm>
            <a:off x="6759516" y="4320760"/>
            <a:ext cx="2573670" cy="1743075"/>
          </a:xfrm>
          <a:prstGeom prst="rect">
            <a:avLst/>
          </a:prstGeom>
          <a:ln>
            <a:solidFill>
              <a:srgbClr val="002060"/>
            </a:solidFill>
          </a:ln>
        </p:spPr>
      </p:pic>
    </p:spTree>
    <p:extLst>
      <p:ext uri="{BB962C8B-B14F-4D97-AF65-F5344CB8AC3E}">
        <p14:creationId xmlns:p14="http://schemas.microsoft.com/office/powerpoint/2010/main" val="84811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barn(inVertical)">
                                      <p:cBhvr>
                                        <p:cTn id="57" dur="500"/>
                                        <p:tgtEl>
                                          <p:spTgt spid="28"/>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barn(inVertical)">
                                      <p:cBhvr>
                                        <p:cTn id="60" dur="500"/>
                                        <p:tgtEl>
                                          <p:spTgt spid="24"/>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barn(inVertical)">
                                      <p:cBhvr>
                                        <p:cTn id="65" dur="500"/>
                                        <p:tgtEl>
                                          <p:spTgt spid="2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barn(inVertical)">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barn(inVertical)">
                                      <p:cBhvr>
                                        <p:cTn id="73" dur="500"/>
                                        <p:tgtEl>
                                          <p:spTgt spid="31"/>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barn(inVertical)">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barn(inVertical)">
                                      <p:cBhvr>
                                        <p:cTn id="81" dur="500"/>
                                        <p:tgtEl>
                                          <p:spTgt spid="30"/>
                                        </p:tgtEl>
                                      </p:cBhvr>
                                    </p:animEffect>
                                  </p:childTnLst>
                                </p:cTn>
                              </p:par>
                              <p:par>
                                <p:cTn id="82" presetID="16" presetClass="entr" presetSubtype="21" fill="hold" grpId="0"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barn(inVertical)">
                                      <p:cBhvr>
                                        <p:cTn id="8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9" grpId="0"/>
      <p:bldP spid="15" grpId="0"/>
      <p:bldP spid="17" grpId="0"/>
      <p:bldP spid="18" grpId="0"/>
      <p:bldP spid="19" grpId="0"/>
      <p:bldP spid="20" grpId="0"/>
      <p:bldP spid="23" grpId="0"/>
      <p:bldP spid="24" grpId="0"/>
      <p:bldP spid="25" grpId="0"/>
      <p:bldP spid="26"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60058" y="67235"/>
            <a:ext cx="6612592"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5" name="Rectangle 4"/>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804212" y="1169894"/>
            <a:ext cx="4484594" cy="523220"/>
          </a:xfrm>
          <a:prstGeom prst="rect">
            <a:avLst/>
          </a:prstGeom>
          <a:noFill/>
        </p:spPr>
        <p:txBody>
          <a:bodyPr wrap="square" rtlCol="0">
            <a:spAutoFit/>
          </a:bodyPr>
          <a:lstStyle/>
          <a:p>
            <a:pPr algn="ctr"/>
            <a:r>
              <a:rPr lang="en-US" sz="2800" dirty="0">
                <a:solidFill>
                  <a:srgbClr val="0070C0"/>
                </a:solidFill>
                <a:latin typeface="Bahnschrift Condensed" panose="020B0502040204020203" pitchFamily="34" charset="0"/>
              </a:rPr>
              <a:t>c. </a:t>
            </a:r>
            <a:r>
              <a:rPr lang="en-US" sz="2800" dirty="0" err="1">
                <a:solidFill>
                  <a:srgbClr val="0070C0"/>
                </a:solidFill>
                <a:latin typeface="Bahnschrift Condensed" panose="020B0502040204020203" pitchFamily="34" charset="0"/>
              </a:rPr>
              <a:t>Đai</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ôn</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đới</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gió</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mùa</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trên</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núi</a:t>
            </a:r>
            <a:endParaRPr lang="en-US" sz="2800" dirty="0">
              <a:solidFill>
                <a:srgbClr val="0070C0"/>
              </a:solidFill>
              <a:latin typeface="Bahnschrift Condensed" panose="020B0502040204020203" pitchFamily="34" charset="0"/>
            </a:endParaRPr>
          </a:p>
        </p:txBody>
      </p:sp>
      <p:graphicFrame>
        <p:nvGraphicFramePr>
          <p:cNvPr id="14" name="Table 13"/>
          <p:cNvGraphicFramePr>
            <a:graphicFrameLocks noGrp="1"/>
          </p:cNvGraphicFramePr>
          <p:nvPr>
            <p:extLst>
              <p:ext uri="{D42A27DB-BD31-4B8C-83A1-F6EECF244321}">
                <p14:modId xmlns:p14="http://schemas.microsoft.com/office/powerpoint/2010/main" val="3581727218"/>
              </p:ext>
            </p:extLst>
          </p:nvPr>
        </p:nvGraphicFramePr>
        <p:xfrm>
          <a:off x="265472" y="928688"/>
          <a:ext cx="5872380" cy="5681406"/>
        </p:xfrm>
        <a:graphic>
          <a:graphicData uri="http://schemas.openxmlformats.org/drawingml/2006/table">
            <a:tbl>
              <a:tblPr firstRow="1" firstCol="1" bandRow="1">
                <a:tableStyleId>{5C22544A-7EE6-4342-B048-85BDC9FD1C3A}</a:tableStyleId>
              </a:tblPr>
              <a:tblGrid>
                <a:gridCol w="1193069">
                  <a:extLst>
                    <a:ext uri="{9D8B030D-6E8A-4147-A177-3AD203B41FA5}">
                      <a16:colId xmlns:a16="http://schemas.microsoft.com/office/drawing/2014/main" val="20000"/>
                    </a:ext>
                  </a:extLst>
                </a:gridCol>
                <a:gridCol w="4679311">
                  <a:extLst>
                    <a:ext uri="{9D8B030D-6E8A-4147-A177-3AD203B41FA5}">
                      <a16:colId xmlns:a16="http://schemas.microsoft.com/office/drawing/2014/main" val="20001"/>
                    </a:ext>
                  </a:extLst>
                </a:gridCol>
              </a:tblGrid>
              <a:tr h="406242">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Đai cao</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err="1">
                          <a:solidFill>
                            <a:srgbClr val="002060"/>
                          </a:solidFill>
                          <a:latin typeface="Bahnschrift Condensed" panose="020B0502040204020203" pitchFamily="34" charset="0"/>
                        </a:rPr>
                        <a:t>Đai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ôn</a:t>
                      </a:r>
                      <a:r>
                        <a:rPr lang="en-US" sz="2400" baseline="0" dirty="0">
                          <a:solidFill>
                            <a:srgbClr val="002060"/>
                          </a:solidFill>
                          <a:latin typeface="Bahnschrift Condensed" panose="020B0502040204020203" pitchFamily="34" charset="0"/>
                        </a:rPr>
                        <a:t> </a:t>
                      </a:r>
                      <a:r>
                        <a:rPr lang="en-US" sz="2400" baseline="0" dirty="0" err="1">
                          <a:solidFill>
                            <a:srgbClr val="002060"/>
                          </a:solidFill>
                          <a:latin typeface="Bahnschrift Condensed" panose="020B0502040204020203" pitchFamily="34" charset="0"/>
                        </a:rPr>
                        <a:t>đới</a:t>
                      </a:r>
                      <a:r>
                        <a:rPr lang="en-US" sz="2400" baseline="0" dirty="0">
                          <a:solidFill>
                            <a:srgbClr val="002060"/>
                          </a:solidFill>
                          <a:latin typeface="Bahnschrift Condensed" panose="020B0502040204020203" pitchFamily="34" charset="0"/>
                        </a:rPr>
                        <a:t> </a:t>
                      </a:r>
                      <a:r>
                        <a:rPr lang="en-US" sz="2400" baseline="0" dirty="0" err="1">
                          <a:solidFill>
                            <a:srgbClr val="002060"/>
                          </a:solidFill>
                          <a:latin typeface="Bahnschrift Condensed" panose="020B0502040204020203" pitchFamily="34" charset="0"/>
                        </a:rPr>
                        <a:t>gió</a:t>
                      </a:r>
                      <a:r>
                        <a:rPr lang="en-US" sz="2400" baseline="0" dirty="0">
                          <a:solidFill>
                            <a:srgbClr val="002060"/>
                          </a:solidFill>
                          <a:latin typeface="Bahnschrift Condensed" panose="020B0502040204020203" pitchFamily="34" charset="0"/>
                        </a:rPr>
                        <a:t> </a:t>
                      </a:r>
                      <a:r>
                        <a:rPr lang="en-US" sz="2400" baseline="0" dirty="0" err="1">
                          <a:solidFill>
                            <a:srgbClr val="002060"/>
                          </a:solidFill>
                          <a:latin typeface="Bahnschrift Condensed" panose="020B0502040204020203" pitchFamily="34" charset="0"/>
                        </a:rPr>
                        <a:t>mùa</a:t>
                      </a:r>
                      <a:r>
                        <a:rPr lang="en-US" sz="2400" baseline="0" dirty="0">
                          <a:solidFill>
                            <a:srgbClr val="002060"/>
                          </a:solidFill>
                          <a:latin typeface="Bahnschrift Condensed" panose="020B0502040204020203" pitchFamily="34" charset="0"/>
                        </a:rPr>
                        <a:t> </a:t>
                      </a:r>
                      <a:r>
                        <a:rPr lang="en-US" sz="2400" baseline="0" dirty="0" err="1">
                          <a:solidFill>
                            <a:srgbClr val="002060"/>
                          </a:solidFill>
                          <a:latin typeface="Bahnschrift Condensed" panose="020B0502040204020203" pitchFamily="34" charset="0"/>
                        </a:rPr>
                        <a:t>trên</a:t>
                      </a:r>
                      <a:r>
                        <a:rPr lang="en-US" sz="2400" baseline="0" dirty="0">
                          <a:solidFill>
                            <a:srgbClr val="002060"/>
                          </a:solidFill>
                          <a:latin typeface="Bahnschrift Condensed" panose="020B0502040204020203" pitchFamily="34" charset="0"/>
                        </a:rPr>
                        <a:t> </a:t>
                      </a:r>
                      <a:r>
                        <a:rPr lang="en-US" sz="2400" baseline="0" dirty="0" err="1">
                          <a:solidFill>
                            <a:srgbClr val="002060"/>
                          </a:solidFill>
                          <a:latin typeface="Bahnschrift Condensed" panose="020B0502040204020203" pitchFamily="34" charset="0"/>
                        </a:rPr>
                        <a:t>núi</a:t>
                      </a:r>
                      <a:endParaRPr lang="en-US" sz="2400" dirty="0">
                        <a:solidFill>
                          <a:srgbClr val="002060"/>
                        </a:solidFill>
                        <a:latin typeface="Bahnschrift Condensed"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063871">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1. Độ cao</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470114">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2. Khí hậu</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635" marR="0" indent="-1905" algn="ctr">
                        <a:lnSpc>
                          <a:spcPct val="120000"/>
                        </a:lnSpc>
                        <a:spcBef>
                          <a:spcPts val="0"/>
                        </a:spcBef>
                        <a:spcAft>
                          <a:spcPts val="0"/>
                        </a:spcAft>
                        <a:tabLst>
                          <a:tab pos="118745" algn="l"/>
                          <a:tab pos="237490" algn="l"/>
                          <a:tab pos="3206115" algn="l"/>
                          <a:tab pos="4274820" algn="l"/>
                        </a:tabLst>
                      </a:pPr>
                      <a:r>
                        <a:rPr lang="en-US" sz="2400" dirty="0">
                          <a:solidFill>
                            <a:srgbClr val="002060"/>
                          </a:solidFill>
                          <a:effectLst/>
                          <a:latin typeface="Bahnschrift Condensed" panose="020B0502040204020203" pitchFamily="34" charset="0"/>
                        </a:rPr>
                        <a:t> </a:t>
                      </a:r>
                    </a:p>
                    <a:p>
                      <a:pPr marL="635" marR="0" indent="-1905" algn="ctr">
                        <a:lnSpc>
                          <a:spcPct val="120000"/>
                        </a:lnSpc>
                        <a:spcBef>
                          <a:spcPts val="0"/>
                        </a:spcBef>
                        <a:spcAft>
                          <a:spcPts val="0"/>
                        </a:spcAft>
                        <a:tabLst>
                          <a:tab pos="118745" algn="l"/>
                          <a:tab pos="237490" algn="l"/>
                          <a:tab pos="3206115" algn="l"/>
                          <a:tab pos="4274820" algn="l"/>
                        </a:tabLst>
                      </a:pPr>
                      <a:r>
                        <a:rPr lang="en-US"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508072">
                <a:tc>
                  <a:txBody>
                    <a:bodyPr/>
                    <a:lstStyle/>
                    <a:p>
                      <a:pPr marL="0" marR="0" indent="0" algn="ctr">
                        <a:lnSpc>
                          <a:spcPct val="115000"/>
                        </a:lnSpc>
                        <a:spcBef>
                          <a:spcPts val="0"/>
                        </a:spcBef>
                        <a:spcAft>
                          <a:spcPts val="0"/>
                        </a:spcAft>
                      </a:pPr>
                      <a:r>
                        <a:rPr lang="it-IT" sz="2400">
                          <a:solidFill>
                            <a:srgbClr val="002060"/>
                          </a:solidFill>
                          <a:effectLst/>
                          <a:latin typeface="Bahnschrift Condensed" panose="020B0502040204020203" pitchFamily="34" charset="0"/>
                        </a:rPr>
                        <a:t>3. Sinh vật</a:t>
                      </a: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218725">
                <a:tc>
                  <a:txBody>
                    <a:bodyPr/>
                    <a:lstStyle/>
                    <a:p>
                      <a:pPr marL="0" marR="0" indent="0" algn="ctr">
                        <a:lnSpc>
                          <a:spcPct val="115000"/>
                        </a:lnSpc>
                        <a:spcBef>
                          <a:spcPts val="0"/>
                        </a:spcBef>
                        <a:spcAft>
                          <a:spcPts val="0"/>
                        </a:spcAft>
                      </a:pPr>
                      <a:r>
                        <a:rPr lang="it-IT" sz="2400">
                          <a:solidFill>
                            <a:srgbClr val="002060"/>
                          </a:solidFill>
                          <a:effectLst/>
                          <a:latin typeface="Bahnschrift Condensed" panose="020B0502040204020203" pitchFamily="34" charset="0"/>
                        </a:rPr>
                        <a:t>4. Đất</a:t>
                      </a: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a:lnSpc>
                          <a:spcPct val="115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Rectangle 1"/>
          <p:cNvSpPr/>
          <p:nvPr/>
        </p:nvSpPr>
        <p:spPr>
          <a:xfrm>
            <a:off x="1600391" y="1493351"/>
            <a:ext cx="4237933" cy="830997"/>
          </a:xfrm>
          <a:prstGeom prst="rect">
            <a:avLst/>
          </a:prstGeom>
        </p:spPr>
        <p:txBody>
          <a:bodyPr wrap="square">
            <a:spAutoFit/>
          </a:bodyPr>
          <a:lstStyle/>
          <a:p>
            <a:r>
              <a:rPr lang="it-IT" sz="2400" dirty="0">
                <a:solidFill>
                  <a:srgbClr val="002060"/>
                </a:solidFill>
                <a:latin typeface="Bahnschrift Condensed" panose="020B0502040204020203" pitchFamily="34" charset="0"/>
                <a:ea typeface="Times New Roman" panose="02020603050405020304" pitchFamily="18" charset="0"/>
              </a:rPr>
              <a:t>- Từ 2600m trở lên, chủ yếu ở Hoàng Liên Sơn</a:t>
            </a:r>
            <a:endParaRPr lang="en-US" sz="2400" dirty="0">
              <a:solidFill>
                <a:srgbClr val="002060"/>
              </a:solidFill>
              <a:latin typeface="Bahnschrift Condensed" panose="020B0502040204020203" pitchFamily="34" charset="0"/>
            </a:endParaRPr>
          </a:p>
        </p:txBody>
      </p:sp>
      <p:sp>
        <p:nvSpPr>
          <p:cNvPr id="3" name="Rectangle 2"/>
          <p:cNvSpPr/>
          <p:nvPr/>
        </p:nvSpPr>
        <p:spPr>
          <a:xfrm>
            <a:off x="1535310" y="2447266"/>
            <a:ext cx="4602542" cy="474297"/>
          </a:xfrm>
          <a:prstGeom prst="rect">
            <a:avLst/>
          </a:prstGeom>
        </p:spPr>
        <p:txBody>
          <a:bodyPr wrap="none">
            <a:spAutoFit/>
          </a:bodyPr>
          <a:lstStyle/>
          <a:p>
            <a:pPr algn="just">
              <a:lnSpc>
                <a:spcPct val="115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Khí hậu ôn đới, tổng nhiệt độ dưới 4500</a:t>
            </a:r>
            <a:r>
              <a:rPr lang="it-IT" sz="2400" baseline="30000" dirty="0">
                <a:solidFill>
                  <a:srgbClr val="002060"/>
                </a:solidFill>
                <a:latin typeface="Bahnschrift Condensed" panose="020B0502040204020203" pitchFamily="34" charset="0"/>
                <a:ea typeface="Times New Roman" panose="02020603050405020304" pitchFamily="18" charset="0"/>
              </a:rPr>
              <a:t>0</a:t>
            </a:r>
            <a:r>
              <a:rPr lang="it-IT" sz="2400" dirty="0">
                <a:solidFill>
                  <a:srgbClr val="002060"/>
                </a:solidFill>
                <a:latin typeface="Bahnschrift Condensed" panose="020B0502040204020203" pitchFamily="34" charset="0"/>
                <a:ea typeface="Times New Roman" panose="02020603050405020304" pitchFamily="18" charset="0"/>
              </a:rPr>
              <a:t>C.</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6" name="Rectangle 5"/>
          <p:cNvSpPr/>
          <p:nvPr/>
        </p:nvSpPr>
        <p:spPr>
          <a:xfrm>
            <a:off x="1575907" y="2921563"/>
            <a:ext cx="4378997" cy="941796"/>
          </a:xfrm>
          <a:prstGeom prst="rect">
            <a:avLst/>
          </a:prstGeom>
        </p:spPr>
        <p:txBody>
          <a:bodyPr wrap="square">
            <a:spAutoFit/>
          </a:bodyPr>
          <a:lstStyle/>
          <a:p>
            <a:pPr algn="just">
              <a:lnSpc>
                <a:spcPct val="115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Nhiệt độ quanh năm dưới 15</a:t>
            </a:r>
            <a:r>
              <a:rPr lang="it-IT" sz="2400" baseline="30000" dirty="0">
                <a:solidFill>
                  <a:srgbClr val="002060"/>
                </a:solidFill>
                <a:latin typeface="Bahnschrift Condensed" panose="020B0502040204020203" pitchFamily="34" charset="0"/>
                <a:ea typeface="Times New Roman" panose="02020603050405020304" pitchFamily="18" charset="0"/>
              </a:rPr>
              <a:t>0</a:t>
            </a:r>
            <a:r>
              <a:rPr lang="it-IT" sz="2400" dirty="0">
                <a:solidFill>
                  <a:srgbClr val="002060"/>
                </a:solidFill>
                <a:latin typeface="Bahnschrift Condensed" panose="020B0502040204020203" pitchFamily="34" charset="0"/>
                <a:ea typeface="Times New Roman" panose="02020603050405020304" pitchFamily="18" charset="0"/>
              </a:rPr>
              <a:t>C, mùa đông dưới 5</a:t>
            </a:r>
            <a:r>
              <a:rPr lang="it-IT" sz="2400" baseline="30000" dirty="0">
                <a:solidFill>
                  <a:srgbClr val="002060"/>
                </a:solidFill>
                <a:latin typeface="Bahnschrift Condensed" panose="020B0502040204020203" pitchFamily="34" charset="0"/>
                <a:ea typeface="Times New Roman" panose="02020603050405020304" pitchFamily="18" charset="0"/>
              </a:rPr>
              <a:t>0</a:t>
            </a:r>
            <a:r>
              <a:rPr lang="it-IT" sz="2400" dirty="0">
                <a:solidFill>
                  <a:srgbClr val="002060"/>
                </a:solidFill>
                <a:latin typeface="Bahnschrift Condensed" panose="020B0502040204020203" pitchFamily="34" charset="0"/>
                <a:ea typeface="Times New Roman" panose="02020603050405020304" pitchFamily="18" charset="0"/>
              </a:rPr>
              <a:t>C.</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7" name="Rectangle 6"/>
          <p:cNvSpPr/>
          <p:nvPr/>
        </p:nvSpPr>
        <p:spPr>
          <a:xfrm>
            <a:off x="1692489" y="4226793"/>
            <a:ext cx="4145835" cy="830997"/>
          </a:xfrm>
          <a:prstGeom prst="rect">
            <a:avLst/>
          </a:prstGeom>
        </p:spPr>
        <p:txBody>
          <a:bodyPr wrap="square">
            <a:spAutoFit/>
          </a:bodyPr>
          <a:lstStyle/>
          <a:p>
            <a:r>
              <a:rPr lang="it-IT" sz="2400" dirty="0">
                <a:solidFill>
                  <a:srgbClr val="002060"/>
                </a:solidFill>
                <a:latin typeface="Bahnschrift Condensed" panose="020B0502040204020203" pitchFamily="34" charset="0"/>
                <a:ea typeface="Times New Roman" panose="02020603050405020304" pitchFamily="18" charset="0"/>
              </a:rPr>
              <a:t>- Chủ yếu loài ôn đới: đỗ quyên, lãnh sam, thiết sam...</a:t>
            </a:r>
            <a:endParaRPr lang="en-US" sz="2400" dirty="0">
              <a:solidFill>
                <a:srgbClr val="002060"/>
              </a:solidFill>
              <a:latin typeface="Bahnschrift Condensed" panose="020B0502040204020203" pitchFamily="34" charset="0"/>
            </a:endParaRPr>
          </a:p>
        </p:txBody>
      </p:sp>
      <p:sp>
        <p:nvSpPr>
          <p:cNvPr id="11" name="Rectangle 10"/>
          <p:cNvSpPr/>
          <p:nvPr/>
        </p:nvSpPr>
        <p:spPr>
          <a:xfrm>
            <a:off x="1791734" y="5733937"/>
            <a:ext cx="2736647" cy="461665"/>
          </a:xfrm>
          <a:prstGeom prst="rect">
            <a:avLst/>
          </a:prstGeom>
        </p:spPr>
        <p:txBody>
          <a:bodyPr wrap="none">
            <a:spAutoFit/>
          </a:bodyPr>
          <a:lstStyle/>
          <a:p>
            <a:r>
              <a:rPr lang="it-IT" sz="2400" dirty="0">
                <a:solidFill>
                  <a:srgbClr val="002060"/>
                </a:solidFill>
                <a:latin typeface="Bahnschrift Condensed" panose="020B0502040204020203" pitchFamily="34" charset="0"/>
                <a:ea typeface="Times New Roman" panose="02020603050405020304" pitchFamily="18" charset="0"/>
              </a:rPr>
              <a:t>Chủ yếu đất mùn núi cao.</a:t>
            </a:r>
            <a:endParaRPr lang="en-US" sz="2400" dirty="0">
              <a:solidFill>
                <a:srgbClr val="002060"/>
              </a:solidFill>
              <a:latin typeface="Bahnschrift Condensed" panose="020B0502040204020203" pitchFamily="34" charset="0"/>
            </a:endParaRPr>
          </a:p>
        </p:txBody>
      </p:sp>
      <p:sp>
        <p:nvSpPr>
          <p:cNvPr id="20" name="TextBox 19"/>
          <p:cNvSpPr txBox="1"/>
          <p:nvPr/>
        </p:nvSpPr>
        <p:spPr>
          <a:xfrm>
            <a:off x="6507546" y="6195602"/>
            <a:ext cx="2212603" cy="400110"/>
          </a:xfrm>
          <a:prstGeom prst="rect">
            <a:avLst/>
          </a:prstGeom>
          <a:noFill/>
        </p:spPr>
        <p:txBody>
          <a:bodyPr wrap="square" rtlCol="0">
            <a:spAutoFit/>
          </a:bodyPr>
          <a:lstStyle/>
          <a:p>
            <a:pPr algn="ctr"/>
            <a:r>
              <a:rPr lang="en-US" sz="2000" dirty="0" err="1">
                <a:solidFill>
                  <a:srgbClr val="002060"/>
                </a:solidFill>
                <a:latin typeface="Bahnschrift Condensed" panose="020B0502040204020203" pitchFamily="34" charset="0"/>
              </a:rPr>
              <a:t>Mùa</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đông</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trên</a:t>
            </a:r>
            <a:r>
              <a:rPr lang="en-US" sz="2000" dirty="0">
                <a:solidFill>
                  <a:srgbClr val="002060"/>
                </a:solidFill>
                <a:latin typeface="Bahnschrift Condensed" panose="020B0502040204020203" pitchFamily="34" charset="0"/>
              </a:rPr>
              <a:t> Sa Pa</a:t>
            </a:r>
          </a:p>
        </p:txBody>
      </p:sp>
      <p:sp>
        <p:nvSpPr>
          <p:cNvPr id="21" name="TextBox 20"/>
          <p:cNvSpPr txBox="1"/>
          <p:nvPr/>
        </p:nvSpPr>
        <p:spPr>
          <a:xfrm>
            <a:off x="6901138" y="3705488"/>
            <a:ext cx="1761565" cy="400110"/>
          </a:xfrm>
          <a:prstGeom prst="rect">
            <a:avLst/>
          </a:prstGeom>
          <a:noFill/>
        </p:spPr>
        <p:txBody>
          <a:bodyPr wrap="square" rtlCol="0">
            <a:spAutoFit/>
          </a:bodyPr>
          <a:lstStyle/>
          <a:p>
            <a:pPr algn="ctr"/>
            <a:r>
              <a:rPr lang="en-US" sz="2000" dirty="0">
                <a:solidFill>
                  <a:srgbClr val="002060"/>
                </a:solidFill>
                <a:latin typeface="Bahnschrift Condensed" panose="020B0502040204020203" pitchFamily="34" charset="0"/>
              </a:rPr>
              <a:t>Sa Pa</a:t>
            </a:r>
          </a:p>
        </p:txBody>
      </p:sp>
      <p:sp>
        <p:nvSpPr>
          <p:cNvPr id="22" name="TextBox 21"/>
          <p:cNvSpPr txBox="1"/>
          <p:nvPr/>
        </p:nvSpPr>
        <p:spPr>
          <a:xfrm>
            <a:off x="9175083" y="6153196"/>
            <a:ext cx="2606522" cy="400110"/>
          </a:xfrm>
          <a:prstGeom prst="rect">
            <a:avLst/>
          </a:prstGeom>
          <a:noFill/>
        </p:spPr>
        <p:txBody>
          <a:bodyPr wrap="square" rtlCol="0">
            <a:spAutoFit/>
          </a:bodyPr>
          <a:lstStyle/>
          <a:p>
            <a:pPr algn="ctr"/>
            <a:r>
              <a:rPr lang="en-US" sz="2000" dirty="0" err="1">
                <a:solidFill>
                  <a:srgbClr val="002060"/>
                </a:solidFill>
                <a:latin typeface="Bahnschrift Condensed" panose="020B0502040204020203" pitchFamily="34" charset="0"/>
              </a:rPr>
              <a:t>Thiết</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sam</a:t>
            </a:r>
            <a:endParaRPr lang="en-US" sz="2000" dirty="0">
              <a:solidFill>
                <a:srgbClr val="002060"/>
              </a:solidFill>
              <a:latin typeface="Bahnschrift Condensed" panose="020B0502040204020203" pitchFamily="34" charset="0"/>
            </a:endParaRPr>
          </a:p>
        </p:txBody>
      </p:sp>
      <p:pic>
        <p:nvPicPr>
          <p:cNvPr id="23" name="Picture 22"/>
          <p:cNvPicPr>
            <a:picLocks noChangeAspect="1"/>
          </p:cNvPicPr>
          <p:nvPr/>
        </p:nvPicPr>
        <p:blipFill>
          <a:blip r:embed="rId2"/>
          <a:stretch>
            <a:fillRect/>
          </a:stretch>
        </p:blipFill>
        <p:spPr>
          <a:xfrm>
            <a:off x="6417059" y="1832844"/>
            <a:ext cx="2729725" cy="1830238"/>
          </a:xfrm>
          <a:prstGeom prst="rect">
            <a:avLst/>
          </a:prstGeom>
          <a:ln>
            <a:solidFill>
              <a:srgbClr val="002060"/>
            </a:solidFill>
          </a:ln>
        </p:spPr>
      </p:pic>
      <p:pic>
        <p:nvPicPr>
          <p:cNvPr id="24" name="Picture 23"/>
          <p:cNvPicPr>
            <a:picLocks noChangeAspect="1"/>
          </p:cNvPicPr>
          <p:nvPr/>
        </p:nvPicPr>
        <p:blipFill>
          <a:blip r:embed="rId3"/>
          <a:stretch>
            <a:fillRect/>
          </a:stretch>
        </p:blipFill>
        <p:spPr>
          <a:xfrm>
            <a:off x="6417059" y="4305346"/>
            <a:ext cx="2729725" cy="1847850"/>
          </a:xfrm>
          <a:prstGeom prst="rect">
            <a:avLst/>
          </a:prstGeom>
          <a:ln>
            <a:solidFill>
              <a:srgbClr val="002060"/>
            </a:solidFill>
          </a:ln>
        </p:spPr>
      </p:pic>
      <p:pic>
        <p:nvPicPr>
          <p:cNvPr id="25" name="Picture 24"/>
          <p:cNvPicPr>
            <a:picLocks noChangeAspect="1"/>
          </p:cNvPicPr>
          <p:nvPr/>
        </p:nvPicPr>
        <p:blipFill>
          <a:blip r:embed="rId4"/>
          <a:stretch>
            <a:fillRect/>
          </a:stretch>
        </p:blipFill>
        <p:spPr>
          <a:xfrm>
            <a:off x="9331701" y="4322336"/>
            <a:ext cx="2712665" cy="1847850"/>
          </a:xfrm>
          <a:prstGeom prst="rect">
            <a:avLst/>
          </a:prstGeom>
          <a:ln>
            <a:solidFill>
              <a:srgbClr val="002060"/>
            </a:solidFill>
          </a:ln>
        </p:spPr>
      </p:pic>
      <p:sp>
        <p:nvSpPr>
          <p:cNvPr id="26" name="TextBox 25"/>
          <p:cNvSpPr txBox="1"/>
          <p:nvPr/>
        </p:nvSpPr>
        <p:spPr>
          <a:xfrm>
            <a:off x="9331701" y="3765506"/>
            <a:ext cx="2493886" cy="400110"/>
          </a:xfrm>
          <a:prstGeom prst="rect">
            <a:avLst/>
          </a:prstGeom>
          <a:noFill/>
        </p:spPr>
        <p:txBody>
          <a:bodyPr wrap="square" rtlCol="0">
            <a:spAutoFit/>
          </a:bodyPr>
          <a:lstStyle/>
          <a:p>
            <a:pPr algn="ctr"/>
            <a:r>
              <a:rPr lang="en-US" sz="2000" dirty="0" err="1">
                <a:solidFill>
                  <a:srgbClr val="002060"/>
                </a:solidFill>
                <a:latin typeface="Bahnschrift Condensed" panose="020B0502040204020203" pitchFamily="34" charset="0"/>
              </a:rPr>
              <a:t>Hoa</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Đỗ</a:t>
            </a:r>
            <a:r>
              <a:rPr lang="en-US" sz="2000" dirty="0">
                <a:solidFill>
                  <a:srgbClr val="002060"/>
                </a:solidFill>
                <a:latin typeface="Bahnschrift Condensed" panose="020B0502040204020203" pitchFamily="34" charset="0"/>
              </a:rPr>
              <a:t> </a:t>
            </a:r>
            <a:r>
              <a:rPr lang="en-US" sz="2000" dirty="0" err="1">
                <a:solidFill>
                  <a:srgbClr val="002060"/>
                </a:solidFill>
                <a:latin typeface="Bahnschrift Condensed" panose="020B0502040204020203" pitchFamily="34" charset="0"/>
              </a:rPr>
              <a:t>Quyên</a:t>
            </a:r>
            <a:endParaRPr lang="en-US" sz="2000" dirty="0">
              <a:solidFill>
                <a:srgbClr val="002060"/>
              </a:solidFill>
              <a:latin typeface="Bahnschrift Condensed" panose="020B0502040204020203" pitchFamily="34" charset="0"/>
            </a:endParaRPr>
          </a:p>
        </p:txBody>
      </p:sp>
      <p:pic>
        <p:nvPicPr>
          <p:cNvPr id="27" name="Picture 26"/>
          <p:cNvPicPr>
            <a:picLocks noChangeAspect="1"/>
          </p:cNvPicPr>
          <p:nvPr/>
        </p:nvPicPr>
        <p:blipFill>
          <a:blip r:embed="rId5"/>
          <a:stretch>
            <a:fillRect/>
          </a:stretch>
        </p:blipFill>
        <p:spPr>
          <a:xfrm>
            <a:off x="9331701" y="1832844"/>
            <a:ext cx="2712665" cy="1847850"/>
          </a:xfrm>
          <a:prstGeom prst="rect">
            <a:avLst/>
          </a:prstGeom>
          <a:ln>
            <a:solidFill>
              <a:srgbClr val="002060"/>
            </a:solidFill>
          </a:ln>
        </p:spPr>
      </p:pic>
    </p:spTree>
    <p:extLst>
      <p:ext uri="{BB962C8B-B14F-4D97-AF65-F5344CB8AC3E}">
        <p14:creationId xmlns:p14="http://schemas.microsoft.com/office/powerpoint/2010/main" val="39436439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par>
                                <p:cTn id="43" presetID="16" presetClass="entr" presetSubtype="21"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barn(inVertical)">
                                      <p:cBhvr>
                                        <p:cTn id="58" dur="500"/>
                                        <p:tgtEl>
                                          <p:spTgt spid="2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26"/>
                                        </p:tgtEl>
                                        <p:attrNameLst>
                                          <p:attrName>style.visibility</p:attrName>
                                        </p:attrNameLst>
                                      </p:cBhvr>
                                      <p:to>
                                        <p:strVal val="visible"/>
                                      </p:to>
                                    </p:set>
                                    <p:animEffect transition="in" filter="barn(inVertical)">
                                      <p:cBhvr>
                                        <p:cTn id="61" dur="500"/>
                                        <p:tgtEl>
                                          <p:spTgt spid="26"/>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barn(inVertical)">
                                      <p:cBhvr>
                                        <p:cTn id="66" dur="500"/>
                                        <p:tgtEl>
                                          <p:spTgt spid="25"/>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p:bldP spid="6" grpId="0"/>
      <p:bldP spid="7" grpId="0"/>
      <p:bldP spid="11" grpId="0"/>
      <p:bldP spid="20" grpId="0"/>
      <p:bldP spid="21" grpId="0"/>
      <p:bldP spid="22" grpId="0"/>
      <p:bldP spid="2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8153" y="185398"/>
            <a:ext cx="3838152"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MỞ RỘNG KIẾN THỨC….</a:t>
            </a:r>
          </a:p>
        </p:txBody>
      </p:sp>
      <p:grpSp>
        <p:nvGrpSpPr>
          <p:cNvPr id="16" name="Group 15"/>
          <p:cNvGrpSpPr/>
          <p:nvPr/>
        </p:nvGrpSpPr>
        <p:grpSpPr>
          <a:xfrm>
            <a:off x="506735" y="1151576"/>
            <a:ext cx="5693654" cy="1780411"/>
            <a:chOff x="506735" y="1151576"/>
            <a:chExt cx="5693654" cy="1780411"/>
          </a:xfrm>
        </p:grpSpPr>
        <p:sp>
          <p:nvSpPr>
            <p:cNvPr id="15" name="Rectangle 14"/>
            <p:cNvSpPr/>
            <p:nvPr/>
          </p:nvSpPr>
          <p:spPr>
            <a:xfrm>
              <a:off x="506735" y="1151576"/>
              <a:ext cx="5693654" cy="178041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95428" y="1410402"/>
              <a:ext cx="4990163" cy="1277914"/>
            </a:xfrm>
            <a:prstGeom prst="rect">
              <a:avLst/>
            </a:prstGeom>
          </p:spPr>
          <p:txBody>
            <a:bodyPr wrap="square">
              <a:spAutoFit/>
            </a:bodyPr>
            <a:lstStyle/>
            <a:p>
              <a:pPr algn="ctr">
                <a:lnSpc>
                  <a:spcPct val="107000"/>
                </a:lnSpc>
                <a:spcBef>
                  <a:spcPts val="200"/>
                </a:spcBef>
              </a:pPr>
              <a:r>
                <a:rPr lang="en-US" sz="36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Nguyên</a:t>
              </a:r>
              <a:r>
                <a:rPr lang="en-US" sz="36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nhân</a:t>
              </a:r>
              <a:r>
                <a:rPr lang="en-US" sz="36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nào</a:t>
              </a:r>
              <a:r>
                <a:rPr lang="en-US" sz="36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dẫn</a:t>
              </a:r>
              <a:r>
                <a:rPr lang="en-US" sz="36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đến</a:t>
              </a:r>
              <a:r>
                <a:rPr lang="en-US" sz="36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sự</a:t>
              </a:r>
              <a:r>
                <a:rPr lang="en-US" sz="36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phân</a:t>
              </a:r>
              <a:r>
                <a:rPr lang="en-US" sz="36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hoá</a:t>
              </a:r>
              <a:r>
                <a:rPr lang="en-US" sz="36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theo</a:t>
              </a:r>
              <a:r>
                <a:rPr lang="en-US" sz="36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độ</a:t>
              </a:r>
              <a:r>
                <a:rPr lang="en-US" sz="36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dirty="0" err="1">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cao</a:t>
              </a:r>
              <a:r>
                <a:rPr lang="en-US" sz="3600" dirty="0">
                  <a:solidFill>
                    <a:srgbClr val="FF000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3600" b="1" i="1" dirty="0">
                <a:solidFill>
                  <a:srgbClr val="FF0000"/>
                </a:solidFill>
                <a:effectLst/>
                <a:latin typeface="Bahnschrift Condensed" panose="020B0502040204020203" pitchFamily="34" charset="0"/>
                <a:ea typeface="Times New Roman" panose="02020603050405020304" pitchFamily="18" charset="0"/>
                <a:cs typeface="Times New Roman" panose="02020603050405020304" pitchFamily="18" charset="0"/>
              </a:endParaRPr>
            </a:p>
          </p:txBody>
        </p:sp>
      </p:grpSp>
      <p:grpSp>
        <p:nvGrpSpPr>
          <p:cNvPr id="10" name="Group 9"/>
          <p:cNvGrpSpPr/>
          <p:nvPr/>
        </p:nvGrpSpPr>
        <p:grpSpPr>
          <a:xfrm>
            <a:off x="7064247" y="4317024"/>
            <a:ext cx="4952942" cy="2317780"/>
            <a:chOff x="7064247" y="4317024"/>
            <a:chExt cx="4952942" cy="2317780"/>
          </a:xfrm>
        </p:grpSpPr>
        <p:pic>
          <p:nvPicPr>
            <p:cNvPr id="8" name="Picture 7"/>
            <p:cNvPicPr>
              <a:picLocks noChangeAspect="1"/>
            </p:cNvPicPr>
            <p:nvPr/>
          </p:nvPicPr>
          <p:blipFill>
            <a:blip r:embed="rId2"/>
            <a:stretch>
              <a:fillRect/>
            </a:stretch>
          </p:blipFill>
          <p:spPr>
            <a:xfrm>
              <a:off x="7064247" y="4317024"/>
              <a:ext cx="3582242" cy="2317780"/>
            </a:xfrm>
            <a:prstGeom prst="rect">
              <a:avLst/>
            </a:prstGeom>
            <a:ln>
              <a:solidFill>
                <a:srgbClr val="002060"/>
              </a:solidFill>
            </a:ln>
          </p:spPr>
        </p:pic>
        <p:sp>
          <p:nvSpPr>
            <p:cNvPr id="9" name="TextBox 8"/>
            <p:cNvSpPr txBox="1"/>
            <p:nvPr/>
          </p:nvSpPr>
          <p:spPr>
            <a:xfrm>
              <a:off x="10646489" y="5217888"/>
              <a:ext cx="1370700" cy="954107"/>
            </a:xfrm>
            <a:prstGeom prst="rect">
              <a:avLst/>
            </a:prstGeom>
            <a:noFill/>
          </p:spPr>
          <p:txBody>
            <a:bodyPr wrap="square" rtlCol="0">
              <a:spAutoFit/>
            </a:bodyPr>
            <a:lstStyle/>
            <a:p>
              <a:pPr algn="ctr"/>
              <a:r>
                <a:rPr lang="en-US" sz="2800" dirty="0" err="1">
                  <a:solidFill>
                    <a:srgbClr val="0070C0"/>
                  </a:solidFill>
                  <a:latin typeface="Bahnschrift Condensed" panose="020B0502040204020203" pitchFamily="34" charset="0"/>
                </a:rPr>
                <a:t>Nhiệt</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đới</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gió</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mùa</a:t>
              </a:r>
              <a:endParaRPr lang="en-US" sz="2800" dirty="0">
                <a:solidFill>
                  <a:srgbClr val="0070C0"/>
                </a:solidFill>
                <a:latin typeface="Bahnschrift Condensed" panose="020B0502040204020203" pitchFamily="34" charset="0"/>
              </a:endParaRPr>
            </a:p>
          </p:txBody>
        </p:sp>
      </p:grpSp>
      <p:grpSp>
        <p:nvGrpSpPr>
          <p:cNvPr id="12" name="Group 11"/>
          <p:cNvGrpSpPr/>
          <p:nvPr/>
        </p:nvGrpSpPr>
        <p:grpSpPr>
          <a:xfrm>
            <a:off x="6288230" y="2409305"/>
            <a:ext cx="5268760" cy="2225212"/>
            <a:chOff x="6288230" y="2409305"/>
            <a:chExt cx="5268760" cy="2225212"/>
          </a:xfrm>
        </p:grpSpPr>
        <p:pic>
          <p:nvPicPr>
            <p:cNvPr id="7" name="Picture 6"/>
            <p:cNvPicPr>
              <a:picLocks noChangeAspect="1"/>
            </p:cNvPicPr>
            <p:nvPr/>
          </p:nvPicPr>
          <p:blipFill>
            <a:blip r:embed="rId3"/>
            <a:stretch>
              <a:fillRect/>
            </a:stretch>
          </p:blipFill>
          <p:spPr>
            <a:xfrm>
              <a:off x="7974749" y="2409305"/>
              <a:ext cx="3582241" cy="2225212"/>
            </a:xfrm>
            <a:prstGeom prst="rect">
              <a:avLst/>
            </a:prstGeom>
            <a:ln>
              <a:solidFill>
                <a:srgbClr val="002060"/>
              </a:solidFill>
            </a:ln>
          </p:spPr>
        </p:pic>
        <p:sp>
          <p:nvSpPr>
            <p:cNvPr id="11" name="TextBox 10"/>
            <p:cNvSpPr txBox="1"/>
            <p:nvPr/>
          </p:nvSpPr>
          <p:spPr>
            <a:xfrm>
              <a:off x="6288230" y="2829413"/>
              <a:ext cx="1612358" cy="1384995"/>
            </a:xfrm>
            <a:prstGeom prst="rect">
              <a:avLst/>
            </a:prstGeom>
            <a:noFill/>
          </p:spPr>
          <p:txBody>
            <a:bodyPr wrap="square" rtlCol="0">
              <a:spAutoFit/>
            </a:bodyPr>
            <a:lstStyle/>
            <a:p>
              <a:pPr algn="ctr"/>
              <a:r>
                <a:rPr lang="en-US" sz="2800" dirty="0" err="1">
                  <a:solidFill>
                    <a:srgbClr val="0070C0"/>
                  </a:solidFill>
                  <a:latin typeface="Bahnschrift Condensed" panose="020B0502040204020203" pitchFamily="34" charset="0"/>
                </a:rPr>
                <a:t>Cận</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nhiệt</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đới</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gió</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mùa</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trên</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núi</a:t>
              </a:r>
              <a:endParaRPr lang="en-US" sz="2800" dirty="0">
                <a:solidFill>
                  <a:srgbClr val="0070C0"/>
                </a:solidFill>
                <a:latin typeface="Bahnschrift Condensed" panose="020B0502040204020203" pitchFamily="34" charset="0"/>
              </a:endParaRPr>
            </a:p>
          </p:txBody>
        </p:sp>
      </p:grpSp>
      <p:grpSp>
        <p:nvGrpSpPr>
          <p:cNvPr id="14" name="Group 13"/>
          <p:cNvGrpSpPr/>
          <p:nvPr/>
        </p:nvGrpSpPr>
        <p:grpSpPr>
          <a:xfrm>
            <a:off x="6731654" y="409017"/>
            <a:ext cx="5191406" cy="2317780"/>
            <a:chOff x="6731654" y="409017"/>
            <a:chExt cx="5191406" cy="2317780"/>
          </a:xfrm>
        </p:grpSpPr>
        <p:pic>
          <p:nvPicPr>
            <p:cNvPr id="6" name="Picture 5"/>
            <p:cNvPicPr>
              <a:picLocks noChangeAspect="1"/>
            </p:cNvPicPr>
            <p:nvPr/>
          </p:nvPicPr>
          <p:blipFill>
            <a:blip r:embed="rId4"/>
            <a:stretch>
              <a:fillRect/>
            </a:stretch>
          </p:blipFill>
          <p:spPr>
            <a:xfrm>
              <a:off x="6731654" y="409017"/>
              <a:ext cx="3582241" cy="2317780"/>
            </a:xfrm>
            <a:prstGeom prst="rect">
              <a:avLst/>
            </a:prstGeom>
            <a:ln>
              <a:solidFill>
                <a:srgbClr val="002060"/>
              </a:solidFill>
            </a:ln>
          </p:spPr>
        </p:pic>
        <p:sp>
          <p:nvSpPr>
            <p:cNvPr id="13" name="TextBox 12"/>
            <p:cNvSpPr txBox="1"/>
            <p:nvPr/>
          </p:nvSpPr>
          <p:spPr>
            <a:xfrm>
              <a:off x="10313895" y="656787"/>
              <a:ext cx="1609165" cy="1384995"/>
            </a:xfrm>
            <a:prstGeom prst="rect">
              <a:avLst/>
            </a:prstGeom>
            <a:noFill/>
          </p:spPr>
          <p:txBody>
            <a:bodyPr wrap="square" rtlCol="0">
              <a:spAutoFit/>
            </a:bodyPr>
            <a:lstStyle/>
            <a:p>
              <a:pPr algn="ctr"/>
              <a:r>
                <a:rPr lang="en-US" sz="2800" dirty="0" err="1">
                  <a:solidFill>
                    <a:srgbClr val="0070C0"/>
                  </a:solidFill>
                  <a:latin typeface="Bahnschrift Condensed" panose="020B0502040204020203" pitchFamily="34" charset="0"/>
                </a:rPr>
                <a:t>Ôn</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đới</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gió</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mùa</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trên</a:t>
              </a:r>
              <a:r>
                <a:rPr lang="en-US" sz="2800" dirty="0">
                  <a:solidFill>
                    <a:srgbClr val="0070C0"/>
                  </a:solidFill>
                  <a:latin typeface="Bahnschrift Condensed" panose="020B0502040204020203" pitchFamily="34" charset="0"/>
                </a:rPr>
                <a:t> </a:t>
              </a:r>
              <a:r>
                <a:rPr lang="en-US" sz="2800" dirty="0" err="1">
                  <a:solidFill>
                    <a:srgbClr val="0070C0"/>
                  </a:solidFill>
                  <a:latin typeface="Bahnschrift Condensed" panose="020B0502040204020203" pitchFamily="34" charset="0"/>
                </a:rPr>
                <a:t>núi</a:t>
              </a:r>
              <a:endParaRPr lang="en-US" sz="2800" dirty="0">
                <a:solidFill>
                  <a:srgbClr val="0070C0"/>
                </a:solidFill>
                <a:latin typeface="Bahnschrift Condensed" panose="020B0502040204020203" pitchFamily="34" charset="0"/>
              </a:endParaRPr>
            </a:p>
          </p:txBody>
        </p:sp>
      </p:grpSp>
      <p:sp>
        <p:nvSpPr>
          <p:cNvPr id="17" name="Rectangle 16"/>
          <p:cNvSpPr/>
          <p:nvPr/>
        </p:nvSpPr>
        <p:spPr>
          <a:xfrm>
            <a:off x="520415" y="3251834"/>
            <a:ext cx="5693654" cy="3216201"/>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2060"/>
              </a:solidFill>
              <a:latin typeface="Bahnschrift Condensed" panose="020B0502040204020203" pitchFamily="34" charset="0"/>
            </a:endParaRPr>
          </a:p>
        </p:txBody>
      </p:sp>
      <p:sp>
        <p:nvSpPr>
          <p:cNvPr id="18" name="Rectangle 17"/>
          <p:cNvSpPr/>
          <p:nvPr/>
        </p:nvSpPr>
        <p:spPr>
          <a:xfrm>
            <a:off x="868802" y="3521910"/>
            <a:ext cx="4996881" cy="553357"/>
          </a:xfrm>
          <a:prstGeom prst="rect">
            <a:avLst/>
          </a:prstGeom>
        </p:spPr>
        <p:txBody>
          <a:bodyPr wrap="none">
            <a:spAutoFit/>
          </a:bodyPr>
          <a:lstStyle/>
          <a:p>
            <a:pPr algn="just">
              <a:lnSpc>
                <a:spcPct val="107000"/>
              </a:lnSpc>
              <a:spcAft>
                <a:spcPts val="600"/>
              </a:spcAft>
            </a:pPr>
            <a:r>
              <a:rPr lang="en-US" sz="2800" dirty="0">
                <a:solidFill>
                  <a:srgbClr val="002060"/>
                </a:solidFill>
                <a:latin typeface="Bahnschrift Condensed" panose="020B0502040204020203" pitchFamily="34" charset="0"/>
                <a:ea typeface="Times New Roman" panose="02020603050405020304" pitchFamily="18" charset="0"/>
              </a:rPr>
              <a:t>Do </a:t>
            </a:r>
            <a:r>
              <a:rPr lang="en-US" sz="2800" dirty="0" err="1">
                <a:solidFill>
                  <a:srgbClr val="002060"/>
                </a:solidFill>
                <a:latin typeface="Bahnschrift Condensed" panose="020B0502040204020203" pitchFamily="34" charset="0"/>
                <a:ea typeface="Times New Roman" panose="02020603050405020304" pitchFamily="18" charset="0"/>
              </a:rPr>
              <a:t>sự</a:t>
            </a:r>
            <a:r>
              <a:rPr lang="en-US" sz="2800" dirty="0">
                <a:solidFill>
                  <a:srgbClr val="002060"/>
                </a:solidFill>
                <a:latin typeface="Bahnschrift Condensed" panose="020B0502040204020203" pitchFamily="34" charset="0"/>
                <a:ea typeface="Times New Roman" panose="02020603050405020304" pitchFamily="18" charset="0"/>
              </a:rPr>
              <a:t> </a:t>
            </a:r>
            <a:r>
              <a:rPr lang="en-US" sz="2800" dirty="0" err="1">
                <a:solidFill>
                  <a:srgbClr val="002060"/>
                </a:solidFill>
                <a:latin typeface="Bahnschrift Condensed" panose="020B0502040204020203" pitchFamily="34" charset="0"/>
                <a:ea typeface="Times New Roman" panose="02020603050405020304" pitchFamily="18" charset="0"/>
              </a:rPr>
              <a:t>phân</a:t>
            </a:r>
            <a:r>
              <a:rPr lang="en-US" sz="2800" dirty="0">
                <a:solidFill>
                  <a:srgbClr val="002060"/>
                </a:solidFill>
                <a:latin typeface="Bahnschrift Condensed" panose="020B0502040204020203" pitchFamily="34" charset="0"/>
                <a:ea typeface="Times New Roman" panose="02020603050405020304" pitchFamily="18" charset="0"/>
              </a:rPr>
              <a:t> </a:t>
            </a:r>
            <a:r>
              <a:rPr lang="en-US" sz="2800" dirty="0" err="1">
                <a:solidFill>
                  <a:srgbClr val="002060"/>
                </a:solidFill>
                <a:latin typeface="Bahnschrift Condensed" panose="020B0502040204020203" pitchFamily="34" charset="0"/>
                <a:ea typeface="Times New Roman" panose="02020603050405020304" pitchFamily="18" charset="0"/>
              </a:rPr>
              <a:t>hoá</a:t>
            </a:r>
            <a:r>
              <a:rPr lang="en-US" sz="2800" dirty="0">
                <a:solidFill>
                  <a:srgbClr val="002060"/>
                </a:solidFill>
                <a:latin typeface="Bahnschrift Condensed" panose="020B0502040204020203" pitchFamily="34" charset="0"/>
                <a:ea typeface="Times New Roman" panose="02020603050405020304" pitchFamily="18" charset="0"/>
              </a:rPr>
              <a:t> KH </a:t>
            </a:r>
            <a:r>
              <a:rPr lang="en-US" sz="2800" dirty="0" err="1">
                <a:solidFill>
                  <a:srgbClr val="002060"/>
                </a:solidFill>
                <a:latin typeface="Bahnschrift Condensed" panose="020B0502040204020203" pitchFamily="34" charset="0"/>
                <a:ea typeface="Times New Roman" panose="02020603050405020304" pitchFamily="18" charset="0"/>
              </a:rPr>
              <a:t>theo</a:t>
            </a:r>
            <a:r>
              <a:rPr lang="en-US" sz="2800" dirty="0">
                <a:solidFill>
                  <a:srgbClr val="002060"/>
                </a:solidFill>
                <a:latin typeface="Bahnschrift Condensed" panose="020B0502040204020203" pitchFamily="34" charset="0"/>
                <a:ea typeface="Times New Roman" panose="02020603050405020304" pitchFamily="18" charset="0"/>
              </a:rPr>
              <a:t> </a:t>
            </a:r>
            <a:r>
              <a:rPr lang="en-US" sz="2800" dirty="0" err="1">
                <a:solidFill>
                  <a:srgbClr val="002060"/>
                </a:solidFill>
                <a:latin typeface="Bahnschrift Condensed" panose="020B0502040204020203" pitchFamily="34" charset="0"/>
                <a:ea typeface="Times New Roman" panose="02020603050405020304" pitchFamily="18" charset="0"/>
              </a:rPr>
              <a:t>quy</a:t>
            </a:r>
            <a:r>
              <a:rPr lang="en-US" sz="2800" dirty="0">
                <a:solidFill>
                  <a:srgbClr val="002060"/>
                </a:solidFill>
                <a:latin typeface="Bahnschrift Condensed" panose="020B0502040204020203" pitchFamily="34" charset="0"/>
                <a:ea typeface="Times New Roman" panose="02020603050405020304" pitchFamily="18" charset="0"/>
              </a:rPr>
              <a:t> </a:t>
            </a:r>
            <a:r>
              <a:rPr lang="en-US" sz="2800" dirty="0" err="1">
                <a:solidFill>
                  <a:srgbClr val="002060"/>
                </a:solidFill>
                <a:latin typeface="Bahnschrift Condensed" panose="020B0502040204020203" pitchFamily="34" charset="0"/>
                <a:ea typeface="Times New Roman" panose="02020603050405020304" pitchFamily="18" charset="0"/>
              </a:rPr>
              <a:t>luật</a:t>
            </a:r>
            <a:r>
              <a:rPr lang="en-US" sz="2800" dirty="0">
                <a:solidFill>
                  <a:srgbClr val="002060"/>
                </a:solidFill>
                <a:latin typeface="Bahnschrift Condensed" panose="020B0502040204020203" pitchFamily="34" charset="0"/>
                <a:ea typeface="Times New Roman" panose="02020603050405020304" pitchFamily="18" charset="0"/>
              </a:rPr>
              <a:t> </a:t>
            </a:r>
            <a:r>
              <a:rPr lang="en-US" sz="2800" dirty="0" err="1">
                <a:solidFill>
                  <a:srgbClr val="002060"/>
                </a:solidFill>
                <a:latin typeface="Bahnschrift Condensed" panose="020B0502040204020203" pitchFamily="34" charset="0"/>
                <a:ea typeface="Times New Roman" panose="02020603050405020304" pitchFamily="18" charset="0"/>
              </a:rPr>
              <a:t>đai</a:t>
            </a:r>
            <a:r>
              <a:rPr lang="en-US" sz="2800" dirty="0">
                <a:solidFill>
                  <a:srgbClr val="002060"/>
                </a:solidFill>
                <a:latin typeface="Bahnschrift Condensed" panose="020B0502040204020203" pitchFamily="34" charset="0"/>
                <a:ea typeface="Times New Roman" panose="02020603050405020304" pitchFamily="18" charset="0"/>
              </a:rPr>
              <a:t> </a:t>
            </a:r>
            <a:r>
              <a:rPr lang="en-US" sz="2800" dirty="0" err="1">
                <a:solidFill>
                  <a:srgbClr val="002060"/>
                </a:solidFill>
                <a:latin typeface="Bahnschrift Condensed" panose="020B0502040204020203" pitchFamily="34" charset="0"/>
                <a:ea typeface="Times New Roman" panose="02020603050405020304" pitchFamily="18" charset="0"/>
              </a:rPr>
              <a:t>cao</a:t>
            </a:r>
            <a:r>
              <a:rPr lang="en-US" sz="2800" dirty="0">
                <a:solidFill>
                  <a:srgbClr val="002060"/>
                </a:solidFill>
                <a:latin typeface="Bahnschrift Condensed" panose="020B0502040204020203" pitchFamily="34" charset="0"/>
                <a:ea typeface="Times New Roman" panose="02020603050405020304" pitchFamily="18" charset="0"/>
              </a:rPr>
              <a:t>:</a:t>
            </a:r>
            <a:endParaRPr lang="en-US" sz="2800" dirty="0">
              <a:solidFill>
                <a:srgbClr val="002060"/>
              </a:solidFill>
              <a:effectLst/>
              <a:latin typeface="Bahnschrift Condensed" panose="020B0502040204020203" pitchFamily="34" charset="0"/>
              <a:ea typeface="Times New Roman" panose="02020603050405020304" pitchFamily="18" charset="0"/>
            </a:endParaRPr>
          </a:p>
        </p:txBody>
      </p:sp>
      <p:sp>
        <p:nvSpPr>
          <p:cNvPr id="19" name="Rectangle 18"/>
          <p:cNvSpPr/>
          <p:nvPr/>
        </p:nvSpPr>
        <p:spPr>
          <a:xfrm>
            <a:off x="695843" y="4137049"/>
            <a:ext cx="5350327" cy="1014380"/>
          </a:xfrm>
          <a:prstGeom prst="rect">
            <a:avLst/>
          </a:prstGeom>
        </p:spPr>
        <p:txBody>
          <a:bodyPr wrap="square">
            <a:spAutoFit/>
          </a:bodyPr>
          <a:lstStyle/>
          <a:p>
            <a:pPr indent="171450" algn="just">
              <a:lnSpc>
                <a:spcPct val="107000"/>
              </a:lnSpc>
              <a:spcAft>
                <a:spcPts val="600"/>
              </a:spcAft>
            </a:pPr>
            <a:r>
              <a:rPr lang="en-US" sz="2800" dirty="0">
                <a:solidFill>
                  <a:srgbClr val="002060"/>
                </a:solidFill>
                <a:latin typeface="Bahnschrift Condensed" panose="020B0502040204020203" pitchFamily="34" charset="0"/>
                <a:ea typeface="Times New Roman" panose="02020603050405020304" pitchFamily="18" charset="0"/>
              </a:rPr>
              <a:t>-</a:t>
            </a:r>
            <a:r>
              <a:rPr lang="vi-VN" sz="2800" dirty="0">
                <a:solidFill>
                  <a:srgbClr val="002060"/>
                </a:solidFill>
                <a:latin typeface="Bahnschrift Condensed" panose="020B0502040204020203" pitchFamily="34" charset="0"/>
                <a:ea typeface="Times New Roman" panose="02020603050405020304" pitchFamily="18" charset="0"/>
              </a:rPr>
              <a:t> Càng lên cao nhiệt độ càng giảm (cứ lên cao 100 m nhiệt độ giảm 0,60C). </a:t>
            </a:r>
            <a:endParaRPr lang="en-US" sz="2800" dirty="0">
              <a:solidFill>
                <a:srgbClr val="002060"/>
              </a:solidFill>
              <a:effectLst/>
              <a:latin typeface="Bahnschrift Condensed" panose="020B0502040204020203" pitchFamily="34" charset="0"/>
              <a:ea typeface="Times New Roman" panose="02020603050405020304" pitchFamily="18" charset="0"/>
            </a:endParaRPr>
          </a:p>
        </p:txBody>
      </p:sp>
      <p:sp>
        <p:nvSpPr>
          <p:cNvPr id="20" name="Rectangle 19"/>
          <p:cNvSpPr/>
          <p:nvPr/>
        </p:nvSpPr>
        <p:spPr>
          <a:xfrm>
            <a:off x="695843" y="5187751"/>
            <a:ext cx="5350327" cy="1014380"/>
          </a:xfrm>
          <a:prstGeom prst="rect">
            <a:avLst/>
          </a:prstGeom>
        </p:spPr>
        <p:txBody>
          <a:bodyPr wrap="square">
            <a:spAutoFit/>
          </a:bodyPr>
          <a:lstStyle/>
          <a:p>
            <a:pPr indent="171450" algn="just">
              <a:lnSpc>
                <a:spcPct val="107000"/>
              </a:lnSpc>
              <a:spcAft>
                <a:spcPts val="600"/>
              </a:spcAft>
            </a:pPr>
            <a:r>
              <a:rPr lang="en-US" sz="2800" dirty="0">
                <a:solidFill>
                  <a:srgbClr val="002060"/>
                </a:solidFill>
                <a:latin typeface="Bahnschrift Condensed" panose="020B0502040204020203" pitchFamily="34" charset="0"/>
                <a:ea typeface="Times New Roman" panose="02020603050405020304" pitchFamily="18" charset="0"/>
              </a:rPr>
              <a:t>-</a:t>
            </a:r>
            <a:r>
              <a:rPr lang="vi-VN" sz="2800" dirty="0">
                <a:solidFill>
                  <a:srgbClr val="002060"/>
                </a:solidFill>
                <a:latin typeface="Bahnschrift Condensed" panose="020B0502040204020203" pitchFamily="34" charset="0"/>
                <a:ea typeface="Times New Roman" panose="02020603050405020304" pitchFamily="18" charset="0"/>
              </a:rPr>
              <a:t> Càng lên cao độ ẩm và lượng mưa càng tăng, đến một giới hạn nào đó bắt đầu giảm.</a:t>
            </a:r>
            <a:endParaRPr lang="en-US" sz="2800" dirty="0">
              <a:solidFill>
                <a:srgbClr val="002060"/>
              </a:solidFill>
              <a:effectLst/>
              <a:latin typeface="Bahnschrift Condensed"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36212561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8" grpId="0"/>
      <p:bldP spid="19"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2794" y="346762"/>
            <a:ext cx="3336276"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KHÁM PHÁ SAPA</a:t>
            </a:r>
          </a:p>
        </p:txBody>
      </p:sp>
      <p:sp>
        <p:nvSpPr>
          <p:cNvPr id="5" name="Rectangle 4"/>
          <p:cNvSpPr/>
          <p:nvPr/>
        </p:nvSpPr>
        <p:spPr>
          <a:xfrm>
            <a:off x="352443" y="1177154"/>
            <a:ext cx="5049742" cy="830997"/>
          </a:xfrm>
          <a:prstGeom prst="rect">
            <a:avLst/>
          </a:prstGeom>
        </p:spPr>
        <p:txBody>
          <a:bodyPr wrap="square">
            <a:spAutoFit/>
          </a:bodyPr>
          <a:lstStyle/>
          <a:p>
            <a:pPr algn="just"/>
            <a:r>
              <a:rPr lang="vi-VN" sz="2400" b="1" dirty="0">
                <a:solidFill>
                  <a:srgbClr val="002060"/>
                </a:solidFill>
                <a:latin typeface="Bahnschrift Condensed" panose="020B0502040204020203" pitchFamily="34" charset="0"/>
              </a:rPr>
              <a:t>Sa Pa</a:t>
            </a:r>
            <a:r>
              <a:rPr lang="vi-VN" sz="2400" dirty="0">
                <a:solidFill>
                  <a:srgbClr val="002060"/>
                </a:solidFill>
                <a:latin typeface="Bahnschrift Condensed" panose="020B0502040204020203" pitchFamily="34" charset="0"/>
              </a:rPr>
              <a:t> là một thị xã thuộc tỉnh Lào Cai, </a:t>
            </a:r>
            <a:r>
              <a:rPr lang="en-US" sz="2400" dirty="0" err="1">
                <a:solidFill>
                  <a:srgbClr val="002060"/>
                </a:solidFill>
                <a:latin typeface="Bahnschrift Condensed" panose="020B0502040204020203" pitchFamily="34" charset="0"/>
              </a:rPr>
              <a:t>Việt</a:t>
            </a:r>
            <a:r>
              <a:rPr lang="en-US" sz="2400" dirty="0">
                <a:solidFill>
                  <a:srgbClr val="002060"/>
                </a:solidFill>
                <a:latin typeface="Bahnschrift Condensed" panose="020B0502040204020203" pitchFamily="34" charset="0"/>
              </a:rPr>
              <a:t> Nam, </a:t>
            </a:r>
            <a:r>
              <a:rPr lang="en-US" sz="2400" dirty="0" err="1">
                <a:solidFill>
                  <a:srgbClr val="002060"/>
                </a:solidFill>
                <a:latin typeface="Bahnschrift Condensed" panose="020B0502040204020203" pitchFamily="34" charset="0"/>
              </a:rPr>
              <a:t>được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người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Pháp</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phát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hiện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vào</a:t>
            </a:r>
            <a:r>
              <a:rPr lang="en-US" sz="2400" dirty="0">
                <a:solidFill>
                  <a:srgbClr val="002060"/>
                </a:solidFill>
                <a:latin typeface="Bahnschrift Condensed" panose="020B0502040204020203" pitchFamily="34" charset="0"/>
              </a:rPr>
              <a:t> </a:t>
            </a:r>
            <a:r>
              <a:rPr lang="en-US" sz="2400" dirty="0" err="1">
                <a:solidFill>
                  <a:srgbClr val="FF0000"/>
                </a:solidFill>
                <a:latin typeface="Bahnschrift Condensed" panose="020B0502040204020203" pitchFamily="34" charset="0"/>
              </a:rPr>
              <a:t>năm</a:t>
            </a:r>
            <a:r>
              <a:rPr lang="en-US" sz="2400" dirty="0">
                <a:solidFill>
                  <a:srgbClr val="FF0000"/>
                </a:solidFill>
                <a:latin typeface="Bahnschrift Condensed" panose="020B0502040204020203" pitchFamily="34" charset="0"/>
              </a:rPr>
              <a:t> 1905</a:t>
            </a:r>
            <a:r>
              <a:rPr lang="en-US" sz="2400" dirty="0">
                <a:solidFill>
                  <a:srgbClr val="002060"/>
                </a:solidFill>
                <a:latin typeface="Bahnschrift Condensed" panose="020B0502040204020203" pitchFamily="34" charset="0"/>
              </a:rPr>
              <a:t>.</a:t>
            </a:r>
          </a:p>
        </p:txBody>
      </p:sp>
      <p:sp>
        <p:nvSpPr>
          <p:cNvPr id="7" name="Rectangle 6"/>
          <p:cNvSpPr/>
          <p:nvPr/>
        </p:nvSpPr>
        <p:spPr>
          <a:xfrm>
            <a:off x="352443" y="2192212"/>
            <a:ext cx="4962455" cy="1938992"/>
          </a:xfrm>
          <a:prstGeom prst="rect">
            <a:avLst/>
          </a:prstGeom>
        </p:spPr>
        <p:txBody>
          <a:bodyPr wrap="square">
            <a:spAutoFit/>
          </a:bodyPr>
          <a:lstStyle/>
          <a:p>
            <a:pPr algn="just"/>
            <a:r>
              <a:rPr lang="en-US" sz="2400" dirty="0">
                <a:solidFill>
                  <a:srgbClr val="002060"/>
                </a:solidFill>
                <a:latin typeface="Bahnschrift Condensed" panose="020B0502040204020203" pitchFamily="34" charset="0"/>
              </a:rPr>
              <a:t>T</a:t>
            </a:r>
            <a:r>
              <a:rPr lang="vi-VN" sz="2400" dirty="0">
                <a:solidFill>
                  <a:srgbClr val="002060"/>
                </a:solidFill>
                <a:latin typeface="Bahnschrift Condensed" panose="020B0502040204020203" pitchFamily="34" charset="0"/>
              </a:rPr>
              <a:t>hị xã Sa Pa </a:t>
            </a:r>
            <a:r>
              <a:rPr lang="en-US" sz="2400" dirty="0">
                <a:solidFill>
                  <a:srgbClr val="002060"/>
                </a:solidFill>
                <a:latin typeface="Bahnschrift Condensed" panose="020B0502040204020203" pitchFamily="34" charset="0"/>
              </a:rPr>
              <a:t>n</a:t>
            </a:r>
            <a:r>
              <a:rPr lang="vi-VN" sz="2400" dirty="0">
                <a:solidFill>
                  <a:srgbClr val="002060"/>
                </a:solidFill>
                <a:latin typeface="Bahnschrift Condensed" panose="020B0502040204020203" pitchFamily="34" charset="0"/>
              </a:rPr>
              <a:t>ằm ở phía Tây Bắc của Việt Nam, có độ cao trung bình khoảng </a:t>
            </a:r>
            <a:r>
              <a:rPr lang="vi-VN" sz="2400" dirty="0">
                <a:solidFill>
                  <a:srgbClr val="FF0000"/>
                </a:solidFill>
                <a:latin typeface="Bahnschrift Condensed" panose="020B0502040204020203" pitchFamily="34" charset="0"/>
              </a:rPr>
              <a:t>1.500 m – 1.800 m </a:t>
            </a:r>
            <a:r>
              <a:rPr lang="vi-VN" sz="2400" dirty="0">
                <a:solidFill>
                  <a:srgbClr val="002060"/>
                </a:solidFill>
                <a:latin typeface="Bahnschrift Condensed" panose="020B0502040204020203" pitchFamily="34" charset="0"/>
              </a:rPr>
              <a:t>so với mực nước biển, trên địa bàn xã Hoàng Liên là </a:t>
            </a:r>
            <a:r>
              <a:rPr lang="vi-VN" sz="2400" dirty="0">
                <a:solidFill>
                  <a:srgbClr val="FF0000"/>
                </a:solidFill>
                <a:latin typeface="Bahnschrift Condensed" panose="020B0502040204020203" pitchFamily="34" charset="0"/>
              </a:rPr>
              <a:t>ngọn núi Fansipan</a:t>
            </a:r>
            <a:r>
              <a:rPr lang="en-US" sz="2400" dirty="0">
                <a:solidFill>
                  <a:srgbClr val="FF0000"/>
                </a:solidFill>
                <a:latin typeface="Bahnschrift Condensed" panose="020B0502040204020203" pitchFamily="34" charset="0"/>
              </a:rPr>
              <a:t> </a:t>
            </a:r>
            <a:r>
              <a:rPr lang="vi-VN" sz="2400" dirty="0">
                <a:solidFill>
                  <a:srgbClr val="002060"/>
                </a:solidFill>
                <a:latin typeface="Bahnschrift Condensed" panose="020B0502040204020203" pitchFamily="34" charset="0"/>
              </a:rPr>
              <a:t>-</a:t>
            </a:r>
            <a:r>
              <a:rPr lang="en-US" sz="2400" dirty="0">
                <a:solidFill>
                  <a:srgbClr val="002060"/>
                </a:solidFill>
                <a:latin typeface="Bahnschrift Condensed" panose="020B0502040204020203" pitchFamily="34" charset="0"/>
              </a:rPr>
              <a:t> </a:t>
            </a:r>
            <a:r>
              <a:rPr lang="vi-VN" sz="2400" dirty="0">
                <a:solidFill>
                  <a:srgbClr val="002060"/>
                </a:solidFill>
                <a:latin typeface="Bahnschrift Condensed" panose="020B0502040204020203" pitchFamily="34" charset="0"/>
              </a:rPr>
              <a:t>nóc nhà của Đông Dương, cao gần </a:t>
            </a:r>
            <a:r>
              <a:rPr lang="vi-VN" sz="2400" dirty="0">
                <a:solidFill>
                  <a:srgbClr val="FF0000"/>
                </a:solidFill>
                <a:latin typeface="Bahnschrift Condensed" panose="020B0502040204020203" pitchFamily="34" charset="0"/>
              </a:rPr>
              <a:t>3.143m</a:t>
            </a:r>
            <a:r>
              <a:rPr lang="vi-VN" sz="2400" dirty="0">
                <a:solidFill>
                  <a:srgbClr val="002060"/>
                </a:solidFill>
                <a:latin typeface="Bahnschrift Condensed" panose="020B0502040204020203" pitchFamily="34" charset="0"/>
              </a:rPr>
              <a:t>.</a:t>
            </a:r>
          </a:p>
        </p:txBody>
      </p:sp>
      <p:sp>
        <p:nvSpPr>
          <p:cNvPr id="8" name="Rectangle 7"/>
          <p:cNvSpPr/>
          <p:nvPr/>
        </p:nvSpPr>
        <p:spPr>
          <a:xfrm>
            <a:off x="308800" y="4221517"/>
            <a:ext cx="5739059" cy="2308324"/>
          </a:xfrm>
          <a:prstGeom prst="rect">
            <a:avLst/>
          </a:prstGeom>
        </p:spPr>
        <p:txBody>
          <a:bodyPr wrap="square">
            <a:spAutoFit/>
          </a:bodyPr>
          <a:lstStyle/>
          <a:p>
            <a:pPr algn="just"/>
            <a:r>
              <a:rPr lang="vi-VN" sz="2400" dirty="0">
                <a:solidFill>
                  <a:srgbClr val="002060"/>
                </a:solidFill>
                <a:latin typeface="Bahnschrift Condensed" panose="020B0502040204020203" pitchFamily="34" charset="0"/>
              </a:rPr>
              <a:t>Khí hậu mang sắc thái của xứ ôn đới với nhiệt độ trung bình 15-18°C.</a:t>
            </a:r>
            <a:r>
              <a:rPr lang="en-US" sz="2400" dirty="0">
                <a:solidFill>
                  <a:srgbClr val="002060"/>
                </a:solidFill>
                <a:latin typeface="Bahnschrift Condensed" panose="020B0502040204020203" pitchFamily="34" charset="0"/>
              </a:rPr>
              <a:t> </a:t>
            </a:r>
            <a:r>
              <a:rPr lang="vi-VN" sz="2400" dirty="0">
                <a:solidFill>
                  <a:srgbClr val="002060"/>
                </a:solidFill>
                <a:latin typeface="Bahnschrift Condensed" panose="020B0502040204020203" pitchFamily="34" charset="0"/>
              </a:rPr>
              <a:t>Vào mùa hè, </a:t>
            </a:r>
            <a:r>
              <a:rPr lang="vi-VN" sz="2400" dirty="0">
                <a:solidFill>
                  <a:srgbClr val="FF0000"/>
                </a:solidFill>
                <a:latin typeface="Bahnschrift Condensed" panose="020B0502040204020203" pitchFamily="34" charset="0"/>
              </a:rPr>
              <a:t>một ngày như là có đủ bốn mùa</a:t>
            </a:r>
            <a:r>
              <a:rPr lang="vi-VN" sz="2400" dirty="0">
                <a:solidFill>
                  <a:srgbClr val="002060"/>
                </a:solidFill>
                <a:latin typeface="Bahnschrift Condensed" panose="020B0502040204020203" pitchFamily="34" charset="0"/>
              </a:rPr>
              <a:t>: </a:t>
            </a:r>
            <a:r>
              <a:rPr lang="vi-VN" sz="2400" dirty="0">
                <a:solidFill>
                  <a:srgbClr val="FF0000"/>
                </a:solidFill>
                <a:latin typeface="Bahnschrift Condensed" panose="020B0502040204020203" pitchFamily="34" charset="0"/>
              </a:rPr>
              <a:t>buổi sáng </a:t>
            </a:r>
            <a:r>
              <a:rPr lang="vi-VN" sz="2400" dirty="0">
                <a:solidFill>
                  <a:srgbClr val="002060"/>
                </a:solidFill>
                <a:latin typeface="Bahnschrift Condensed" panose="020B0502040204020203" pitchFamily="34" charset="0"/>
              </a:rPr>
              <a:t>là tiết trời mùa xuân, </a:t>
            </a:r>
            <a:r>
              <a:rPr lang="vi-VN" sz="2400" dirty="0">
                <a:solidFill>
                  <a:srgbClr val="FF0000"/>
                </a:solidFill>
                <a:latin typeface="Bahnschrift Condensed" panose="020B0502040204020203" pitchFamily="34" charset="0"/>
              </a:rPr>
              <a:t>buổi trưa </a:t>
            </a:r>
            <a:r>
              <a:rPr lang="vi-VN" sz="2400" dirty="0">
                <a:solidFill>
                  <a:srgbClr val="002060"/>
                </a:solidFill>
                <a:latin typeface="Bahnschrift Condensed" panose="020B0502040204020203" pitchFamily="34" charset="0"/>
              </a:rPr>
              <a:t>tiết trời như vào hạ, có nắng, không khí dịu mát, </a:t>
            </a:r>
            <a:r>
              <a:rPr lang="vi-VN" sz="2400" dirty="0">
                <a:solidFill>
                  <a:srgbClr val="FF0000"/>
                </a:solidFill>
                <a:latin typeface="Bahnschrift Condensed" panose="020B0502040204020203" pitchFamily="34" charset="0"/>
              </a:rPr>
              <a:t>buổi chiều </a:t>
            </a:r>
            <a:r>
              <a:rPr lang="vi-VN" sz="2400" dirty="0">
                <a:solidFill>
                  <a:srgbClr val="002060"/>
                </a:solidFill>
                <a:latin typeface="Bahnschrift Condensed" panose="020B0502040204020203" pitchFamily="34" charset="0"/>
              </a:rPr>
              <a:t>mây và sương rơi xuống tạo cảm giác lành lạnh như trời thu</a:t>
            </a:r>
            <a:r>
              <a:rPr lang="en-US" sz="2400" dirty="0">
                <a:solidFill>
                  <a:srgbClr val="002060"/>
                </a:solidFill>
                <a:latin typeface="Bahnschrift Condensed" panose="020B0502040204020203" pitchFamily="34" charset="0"/>
              </a:rPr>
              <a:t> </a:t>
            </a:r>
            <a:r>
              <a:rPr lang="vi-VN" sz="2400" dirty="0">
                <a:solidFill>
                  <a:srgbClr val="002060"/>
                </a:solidFill>
                <a:latin typeface="Bahnschrift Condensed" panose="020B0502040204020203" pitchFamily="34" charset="0"/>
              </a:rPr>
              <a:t>và </a:t>
            </a:r>
            <a:r>
              <a:rPr lang="vi-VN" sz="2400" dirty="0">
                <a:solidFill>
                  <a:srgbClr val="FF0000"/>
                </a:solidFill>
                <a:latin typeface="Bahnschrift Condensed" panose="020B0502040204020203" pitchFamily="34" charset="0"/>
              </a:rPr>
              <a:t>ban đêm </a:t>
            </a:r>
            <a:r>
              <a:rPr lang="vi-VN" sz="2400" dirty="0">
                <a:solidFill>
                  <a:srgbClr val="002060"/>
                </a:solidFill>
                <a:latin typeface="Bahnschrift Condensed" panose="020B0502040204020203" pitchFamily="34" charset="0"/>
              </a:rPr>
              <a:t>là cái rét của mùa đông. </a:t>
            </a:r>
          </a:p>
        </p:txBody>
      </p:sp>
      <p:sp>
        <p:nvSpPr>
          <p:cNvPr id="9" name="Rectangle 8"/>
          <p:cNvSpPr/>
          <p:nvPr/>
        </p:nvSpPr>
        <p:spPr>
          <a:xfrm>
            <a:off x="6541475" y="4314792"/>
            <a:ext cx="5303521" cy="1569660"/>
          </a:xfrm>
          <a:prstGeom prst="rect">
            <a:avLst/>
          </a:prstGeom>
        </p:spPr>
        <p:txBody>
          <a:bodyPr wrap="square">
            <a:spAutoFit/>
          </a:bodyPr>
          <a:lstStyle/>
          <a:p>
            <a:pPr algn="just"/>
            <a:r>
              <a:rPr lang="vi-VN" sz="2400" dirty="0">
                <a:solidFill>
                  <a:srgbClr val="002060"/>
                </a:solidFill>
                <a:latin typeface="Bahnschrift Condensed" panose="020B0502040204020203" pitchFamily="34" charset="0"/>
              </a:rPr>
              <a:t>Sa Pa là một trong những địa điểm hiếm hoi có </a:t>
            </a:r>
            <a:r>
              <a:rPr lang="vi-VN" sz="2400" dirty="0">
                <a:solidFill>
                  <a:srgbClr val="FF0000"/>
                </a:solidFill>
                <a:latin typeface="Bahnschrift Condensed" panose="020B0502040204020203" pitchFamily="34" charset="0"/>
              </a:rPr>
              <a:t>tuyết rơi tại Việt Nam</a:t>
            </a:r>
            <a:r>
              <a:rPr lang="en-US" sz="2400" dirty="0">
                <a:solidFill>
                  <a:srgbClr val="002060"/>
                </a:solidFill>
                <a:latin typeface="Bahnschrift Condensed" panose="020B0502040204020203" pitchFamily="34" charset="0"/>
              </a:rPr>
              <a:t>. </a:t>
            </a:r>
            <a:r>
              <a:rPr lang="vi-VN" sz="2400" dirty="0">
                <a:solidFill>
                  <a:srgbClr val="002060"/>
                </a:solidFill>
                <a:latin typeface="Bahnschrift Condensed" panose="020B0502040204020203" pitchFamily="34" charset="0"/>
              </a:rPr>
              <a:t>Thời điểm ngắm tuyết rơi ở Sa Pa đẹp nhất là khoảng từ giữa </a:t>
            </a:r>
            <a:r>
              <a:rPr lang="vi-VN" sz="2400" dirty="0">
                <a:solidFill>
                  <a:srgbClr val="FF0000"/>
                </a:solidFill>
                <a:latin typeface="Bahnschrift Condensed" panose="020B0502040204020203" pitchFamily="34" charset="0"/>
              </a:rPr>
              <a:t>tháng 12 đến giữa tháng 1 hằng năm</a:t>
            </a:r>
            <a:r>
              <a:rPr lang="en-US" sz="2400" dirty="0">
                <a:solidFill>
                  <a:srgbClr val="FF0000"/>
                </a:solidFill>
                <a:latin typeface="Bahnschrift Condensed" panose="020B0502040204020203" pitchFamily="34" charset="0"/>
              </a:rPr>
              <a:t>.</a:t>
            </a:r>
          </a:p>
        </p:txBody>
      </p:sp>
      <p:sp>
        <p:nvSpPr>
          <p:cNvPr id="10" name="Rectangle 9"/>
          <p:cNvSpPr/>
          <p:nvPr/>
        </p:nvSpPr>
        <p:spPr>
          <a:xfrm>
            <a:off x="6298196" y="295761"/>
            <a:ext cx="5303055" cy="646331"/>
          </a:xfrm>
          <a:prstGeom prst="rect">
            <a:avLst/>
          </a:prstGeom>
        </p:spPr>
        <p:txBody>
          <a:bodyPr wrap="none">
            <a:spAutoFit/>
          </a:bodyPr>
          <a:lstStyle/>
          <a:p>
            <a:r>
              <a:rPr lang="vi-VN" sz="3600" dirty="0">
                <a:solidFill>
                  <a:srgbClr val="0070C0"/>
                </a:solidFill>
                <a:latin typeface="Bahnschrift Condensed" panose="020B0502040204020203" pitchFamily="34" charset="0"/>
              </a:rPr>
              <a:t>Sa Pa </a:t>
            </a:r>
            <a:r>
              <a:rPr lang="en-US" sz="3600" dirty="0">
                <a:solidFill>
                  <a:srgbClr val="0070C0"/>
                </a:solidFill>
                <a:latin typeface="Bahnschrift Condensed" panose="020B0502040204020203" pitchFamily="34" charset="0"/>
              </a:rPr>
              <a:t>-</a:t>
            </a:r>
            <a:r>
              <a:rPr lang="vi-VN" sz="3600" dirty="0">
                <a:solidFill>
                  <a:srgbClr val="0070C0"/>
                </a:solidFill>
                <a:latin typeface="Bahnschrift Condensed" panose="020B0502040204020203" pitchFamily="34" charset="0"/>
              </a:rPr>
              <a:t> xứ sở thần tiên mùa đông</a:t>
            </a:r>
            <a:endParaRPr lang="en-US" sz="3600" dirty="0">
              <a:solidFill>
                <a:srgbClr val="0070C0"/>
              </a:solidFill>
              <a:latin typeface="Bahnschrift Condensed" panose="020B0502040204020203" pitchFamily="34" charset="0"/>
            </a:endParaRPr>
          </a:p>
        </p:txBody>
      </p:sp>
      <p:sp>
        <p:nvSpPr>
          <p:cNvPr id="11" name="Rectangle 10"/>
          <p:cNvSpPr/>
          <p:nvPr/>
        </p:nvSpPr>
        <p:spPr>
          <a:xfrm>
            <a:off x="7335333" y="6085948"/>
            <a:ext cx="4686219" cy="400110"/>
          </a:xfrm>
          <a:prstGeom prst="rect">
            <a:avLst/>
          </a:prstGeom>
        </p:spPr>
        <p:txBody>
          <a:bodyPr wrap="none">
            <a:spAutoFit/>
          </a:bodyPr>
          <a:lstStyle/>
          <a:p>
            <a:r>
              <a:rPr lang="en-US" sz="2000" i="1" dirty="0" err="1">
                <a:solidFill>
                  <a:srgbClr val="0070C0"/>
                </a:solidFill>
              </a:rPr>
              <a:t>Nguồn</a:t>
            </a:r>
            <a:r>
              <a:rPr lang="en-US" sz="2000" i="1" dirty="0">
                <a:solidFill>
                  <a:srgbClr val="0070C0"/>
                </a:solidFill>
              </a:rPr>
              <a:t>: https://vi.wikipedia.org/wiki/Sa_Pa</a:t>
            </a:r>
          </a:p>
        </p:txBody>
      </p:sp>
      <p:pic>
        <p:nvPicPr>
          <p:cNvPr id="12" name="Picture 11"/>
          <p:cNvPicPr>
            <a:picLocks noChangeAspect="1"/>
          </p:cNvPicPr>
          <p:nvPr/>
        </p:nvPicPr>
        <p:blipFill>
          <a:blip r:embed="rId2"/>
          <a:stretch>
            <a:fillRect/>
          </a:stretch>
        </p:blipFill>
        <p:spPr>
          <a:xfrm>
            <a:off x="5746652" y="1323823"/>
            <a:ext cx="3446584" cy="2422297"/>
          </a:xfrm>
          <a:prstGeom prst="rect">
            <a:avLst/>
          </a:prstGeom>
          <a:ln>
            <a:solidFill>
              <a:srgbClr val="002060"/>
            </a:solidFill>
          </a:ln>
        </p:spPr>
      </p:pic>
      <p:pic>
        <p:nvPicPr>
          <p:cNvPr id="13" name="Picture 12"/>
          <p:cNvPicPr>
            <a:picLocks noChangeAspect="1"/>
          </p:cNvPicPr>
          <p:nvPr/>
        </p:nvPicPr>
        <p:blipFill>
          <a:blip r:embed="rId3"/>
          <a:stretch>
            <a:fillRect/>
          </a:stretch>
        </p:blipFill>
        <p:spPr>
          <a:xfrm>
            <a:off x="8322100" y="1853028"/>
            <a:ext cx="3418449" cy="2274823"/>
          </a:xfrm>
          <a:prstGeom prst="rect">
            <a:avLst/>
          </a:prstGeom>
          <a:ln>
            <a:solidFill>
              <a:srgbClr val="002060"/>
            </a:solidFill>
          </a:ln>
        </p:spPr>
      </p:pic>
    </p:spTree>
    <p:extLst>
      <p:ext uri="{BB962C8B-B14F-4D97-AF65-F5344CB8AC3E}">
        <p14:creationId xmlns:p14="http://schemas.microsoft.com/office/powerpoint/2010/main" val="14381876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927332"/>
            <a:ext cx="12344400" cy="93066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472950" y="254109"/>
            <a:ext cx="4174541" cy="923330"/>
          </a:xfrm>
          <a:prstGeom prst="rect">
            <a:avLst/>
          </a:prstGeom>
        </p:spPr>
        <p:txBody>
          <a:bodyPr wrap="none">
            <a:spAutoFit/>
          </a:bodyPr>
          <a:lstStyle/>
          <a:p>
            <a:r>
              <a:rPr lang="en-US" sz="5400" b="1" dirty="0">
                <a:solidFill>
                  <a:srgbClr val="C00000"/>
                </a:solidFill>
                <a:effectLst>
                  <a:outerShdw blurRad="38100" dist="38100" dir="2700000" algn="tl">
                    <a:srgbClr val="000000">
                      <a:alpha val="43137"/>
                    </a:srgbClr>
                  </a:outerShdw>
                </a:effectLst>
                <a:latin typeface="Bahnschrift Condensed" panose="020B0502040204020203" pitchFamily="34" charset="0"/>
                <a:ea typeface="Cambria" panose="02040503050406030204" pitchFamily="18" charset="0"/>
              </a:rPr>
              <a:t>NỘI DUNG BÀI HỌC</a:t>
            </a:r>
            <a:endParaRPr lang="en-US" sz="7200" b="1" dirty="0">
              <a:solidFill>
                <a:srgbClr val="002060"/>
              </a:solidFill>
              <a:effectLst>
                <a:outerShdw blurRad="38100" dist="38100" dir="2700000" algn="tl">
                  <a:srgbClr val="000000">
                    <a:alpha val="43137"/>
                  </a:srgbClr>
                </a:outerShdw>
              </a:effectLst>
              <a:latin typeface="Bahnschrift Condensed" panose="020B0502040204020203" pitchFamily="34" charset="0"/>
            </a:endParaRPr>
          </a:p>
        </p:txBody>
      </p:sp>
      <p:pic>
        <p:nvPicPr>
          <p:cNvPr id="10" name="Picture 9"/>
          <p:cNvPicPr>
            <a:picLocks noChangeAspect="1"/>
          </p:cNvPicPr>
          <p:nvPr/>
        </p:nvPicPr>
        <p:blipFill rotWithShape="1">
          <a:blip r:embed="rId2"/>
          <a:srcRect l="34233" t="-235" r="32516" b="235"/>
          <a:stretch/>
        </p:blipFill>
        <p:spPr>
          <a:xfrm>
            <a:off x="222782" y="765361"/>
            <a:ext cx="2274772" cy="5130875"/>
          </a:xfrm>
          <a:custGeom>
            <a:avLst/>
            <a:gdLst>
              <a:gd name="connsiteX0" fmla="*/ 0 w 2274772"/>
              <a:gd name="connsiteY0" fmla="*/ 0 h 5130875"/>
              <a:gd name="connsiteX1" fmla="*/ 2274772 w 2274772"/>
              <a:gd name="connsiteY1" fmla="*/ 0 h 5130875"/>
              <a:gd name="connsiteX2" fmla="*/ 2274772 w 2274772"/>
              <a:gd name="connsiteY2" fmla="*/ 5130875 h 5130875"/>
              <a:gd name="connsiteX3" fmla="*/ 0 w 2274772"/>
              <a:gd name="connsiteY3" fmla="*/ 5130875 h 5130875"/>
            </a:gdLst>
            <a:ahLst/>
            <a:cxnLst>
              <a:cxn ang="0">
                <a:pos x="connsiteX0" y="connsiteY0"/>
              </a:cxn>
              <a:cxn ang="0">
                <a:pos x="connsiteX1" y="connsiteY1"/>
              </a:cxn>
              <a:cxn ang="0">
                <a:pos x="connsiteX2" y="connsiteY2"/>
              </a:cxn>
              <a:cxn ang="0">
                <a:pos x="connsiteX3" y="connsiteY3"/>
              </a:cxn>
            </a:cxnLst>
            <a:rect l="l" t="t" r="r" b="b"/>
            <a:pathLst>
              <a:path w="2274772" h="5130875">
                <a:moveTo>
                  <a:pt x="0" y="0"/>
                </a:moveTo>
                <a:lnTo>
                  <a:pt x="2274772" y="0"/>
                </a:lnTo>
                <a:lnTo>
                  <a:pt x="2274772" y="5130875"/>
                </a:lnTo>
                <a:lnTo>
                  <a:pt x="0" y="5130875"/>
                </a:lnTo>
                <a:close/>
              </a:path>
            </a:pathLst>
          </a:custGeom>
          <a:ln w="19050">
            <a:solidFill>
              <a:srgbClr val="002060"/>
            </a:solidFill>
          </a:ln>
          <a:effectLst>
            <a:outerShdw blurRad="63500" sx="102000" sy="102000" algn="ctr" rotWithShape="0">
              <a:prstClr val="black">
                <a:alpha val="40000"/>
              </a:prstClr>
            </a:outerShdw>
          </a:effectLst>
        </p:spPr>
      </p:pic>
      <p:pic>
        <p:nvPicPr>
          <p:cNvPr id="12" name="Picture 11"/>
          <p:cNvPicPr>
            <a:picLocks noChangeAspect="1"/>
          </p:cNvPicPr>
          <p:nvPr/>
        </p:nvPicPr>
        <p:blipFill rotWithShape="1">
          <a:blip r:embed="rId2"/>
          <a:srcRect l="67484" t="-235" r="-736" b="235"/>
          <a:stretch/>
        </p:blipFill>
        <p:spPr>
          <a:xfrm>
            <a:off x="2607290" y="310858"/>
            <a:ext cx="2274773" cy="5130875"/>
          </a:xfrm>
          <a:custGeom>
            <a:avLst/>
            <a:gdLst>
              <a:gd name="connsiteX0" fmla="*/ 0 w 2274773"/>
              <a:gd name="connsiteY0" fmla="*/ 0 h 5130875"/>
              <a:gd name="connsiteX1" fmla="*/ 2274773 w 2274773"/>
              <a:gd name="connsiteY1" fmla="*/ 0 h 5130875"/>
              <a:gd name="connsiteX2" fmla="*/ 2274773 w 2274773"/>
              <a:gd name="connsiteY2" fmla="*/ 5130875 h 5130875"/>
              <a:gd name="connsiteX3" fmla="*/ 0 w 2274773"/>
              <a:gd name="connsiteY3" fmla="*/ 5130875 h 5130875"/>
            </a:gdLst>
            <a:ahLst/>
            <a:cxnLst>
              <a:cxn ang="0">
                <a:pos x="connsiteX0" y="connsiteY0"/>
              </a:cxn>
              <a:cxn ang="0">
                <a:pos x="connsiteX1" y="connsiteY1"/>
              </a:cxn>
              <a:cxn ang="0">
                <a:pos x="connsiteX2" y="connsiteY2"/>
              </a:cxn>
              <a:cxn ang="0">
                <a:pos x="connsiteX3" y="connsiteY3"/>
              </a:cxn>
            </a:cxnLst>
            <a:rect l="l" t="t" r="r" b="b"/>
            <a:pathLst>
              <a:path w="2274773" h="5130875">
                <a:moveTo>
                  <a:pt x="0" y="0"/>
                </a:moveTo>
                <a:lnTo>
                  <a:pt x="2274773" y="0"/>
                </a:lnTo>
                <a:lnTo>
                  <a:pt x="2274773" y="5130875"/>
                </a:lnTo>
                <a:lnTo>
                  <a:pt x="0" y="5130875"/>
                </a:lnTo>
                <a:close/>
              </a:path>
            </a:pathLst>
          </a:custGeom>
          <a:ln w="19050">
            <a:solidFill>
              <a:srgbClr val="002060"/>
            </a:solidFill>
          </a:ln>
          <a:effectLst>
            <a:outerShdw blurRad="63500" sx="102000" sy="102000" algn="ctr" rotWithShape="0">
              <a:prstClr val="black">
                <a:alpha val="40000"/>
              </a:prstClr>
            </a:outerShdw>
          </a:effectLst>
        </p:spPr>
      </p:pic>
      <p:grpSp>
        <p:nvGrpSpPr>
          <p:cNvPr id="6" name="Group 5"/>
          <p:cNvGrpSpPr/>
          <p:nvPr/>
        </p:nvGrpSpPr>
        <p:grpSpPr>
          <a:xfrm>
            <a:off x="5204012" y="1655826"/>
            <a:ext cx="6708240" cy="967374"/>
            <a:chOff x="5204012" y="1655826"/>
            <a:chExt cx="6708240" cy="967374"/>
          </a:xfrm>
        </p:grpSpPr>
        <p:sp>
          <p:nvSpPr>
            <p:cNvPr id="2" name="Rounded Rectangle 1"/>
            <p:cNvSpPr/>
            <p:nvPr/>
          </p:nvSpPr>
          <p:spPr>
            <a:xfrm>
              <a:off x="5211902" y="1655826"/>
              <a:ext cx="6589059" cy="967374"/>
            </a:xfrm>
            <a:prstGeom prst="roundRect">
              <a:avLst/>
            </a:prstGeom>
            <a:solidFill>
              <a:schemeClr val="bg1"/>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5"/>
            <p:cNvSpPr>
              <a:spLocks/>
            </p:cNvSpPr>
            <p:nvPr/>
          </p:nvSpPr>
          <p:spPr bwMode="auto">
            <a:xfrm>
              <a:off x="5204012" y="1655826"/>
              <a:ext cx="1091484" cy="967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8575">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sym typeface="Arial" panose="020B0604020202020204" pitchFamily="34" charset="0"/>
              </a:endParaRPr>
            </a:p>
          </p:txBody>
        </p:sp>
        <p:sp>
          <p:nvSpPr>
            <p:cNvPr id="45" name="Freeform 5"/>
            <p:cNvSpPr>
              <a:spLocks/>
            </p:cNvSpPr>
            <p:nvPr/>
          </p:nvSpPr>
          <p:spPr bwMode="auto">
            <a:xfrm>
              <a:off x="5252243" y="1720231"/>
              <a:ext cx="972303" cy="83782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4">
                <a:lumMod val="60000"/>
                <a:lumOff val="40000"/>
              </a:schemeClr>
            </a:solidFill>
            <a:ln w="15875">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j-lt"/>
                <a:ea typeface="方正正纤黑简体" panose="02000000000000000000" pitchFamily="2" charset="-122"/>
                <a:cs typeface="+mn-cs"/>
                <a:sym typeface="Arial" panose="020B0604020202020204" pitchFamily="34" charset="0"/>
              </a:endParaRPr>
            </a:p>
          </p:txBody>
        </p:sp>
        <p:sp>
          <p:nvSpPr>
            <p:cNvPr id="3" name="TextBox 2"/>
            <p:cNvSpPr txBox="1"/>
            <p:nvPr/>
          </p:nvSpPr>
          <p:spPr>
            <a:xfrm>
              <a:off x="5453197" y="1781163"/>
              <a:ext cx="537883" cy="707886"/>
            </a:xfrm>
            <a:prstGeom prst="rect">
              <a:avLst/>
            </a:prstGeom>
            <a:noFill/>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latin typeface="Bahnschrift Condensed" panose="020B0502040204020203" pitchFamily="34" charset="0"/>
                </a:rPr>
                <a:t>I</a:t>
              </a:r>
            </a:p>
          </p:txBody>
        </p:sp>
        <p:sp>
          <p:nvSpPr>
            <p:cNvPr id="5" name="TextBox 4"/>
            <p:cNvSpPr txBox="1"/>
            <p:nvPr/>
          </p:nvSpPr>
          <p:spPr>
            <a:xfrm>
              <a:off x="6335837" y="1854337"/>
              <a:ext cx="5576415" cy="584775"/>
            </a:xfrm>
            <a:prstGeom prst="rect">
              <a:avLst/>
            </a:prstGeom>
            <a:noFill/>
          </p:spPr>
          <p:txBody>
            <a:bodyPr wrap="square" rtlCol="0">
              <a:spAutoFit/>
            </a:bodyPr>
            <a:lstStyle/>
            <a:p>
              <a:r>
                <a:rPr lang="en-US" sz="3200" dirty="0">
                  <a:solidFill>
                    <a:srgbClr val="002060"/>
                  </a:solidFill>
                  <a:effectLst>
                    <a:outerShdw blurRad="38100" dist="38100" dir="2700000" algn="tl">
                      <a:srgbClr val="000000">
                        <a:alpha val="43137"/>
                      </a:srgbClr>
                    </a:outerShdw>
                  </a:effectLst>
                  <a:latin typeface="Bahnschrift Condensed" panose="020B0502040204020203" pitchFamily="34" charset="0"/>
                </a:rPr>
                <a:t>SỰ PHÂN HOÁ ĐA DẠNG CỦA THIÊN NHIÊN</a:t>
              </a:r>
            </a:p>
          </p:txBody>
        </p:sp>
      </p:grpSp>
      <p:grpSp>
        <p:nvGrpSpPr>
          <p:cNvPr id="56" name="Group 55"/>
          <p:cNvGrpSpPr/>
          <p:nvPr/>
        </p:nvGrpSpPr>
        <p:grpSpPr>
          <a:xfrm>
            <a:off x="5252243" y="3021386"/>
            <a:ext cx="6596949" cy="967374"/>
            <a:chOff x="5252243" y="3021386"/>
            <a:chExt cx="6596949" cy="967374"/>
          </a:xfrm>
        </p:grpSpPr>
        <p:sp>
          <p:nvSpPr>
            <p:cNvPr id="46" name="Rounded Rectangle 45"/>
            <p:cNvSpPr/>
            <p:nvPr/>
          </p:nvSpPr>
          <p:spPr>
            <a:xfrm>
              <a:off x="5260133" y="3021386"/>
              <a:ext cx="6589059" cy="967374"/>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5"/>
            <p:cNvSpPr>
              <a:spLocks/>
            </p:cNvSpPr>
            <p:nvPr/>
          </p:nvSpPr>
          <p:spPr bwMode="auto">
            <a:xfrm>
              <a:off x="5252243" y="3021386"/>
              <a:ext cx="1091484" cy="967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8575">
              <a:solidFill>
                <a:srgbClr val="00B050"/>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sym typeface="Arial" panose="020B0604020202020204" pitchFamily="34" charset="0"/>
              </a:endParaRPr>
            </a:p>
          </p:txBody>
        </p:sp>
        <p:sp>
          <p:nvSpPr>
            <p:cNvPr id="48" name="Freeform 5"/>
            <p:cNvSpPr>
              <a:spLocks/>
            </p:cNvSpPr>
            <p:nvPr/>
          </p:nvSpPr>
          <p:spPr bwMode="auto">
            <a:xfrm>
              <a:off x="5313921" y="3085791"/>
              <a:ext cx="972303" cy="83782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92D050"/>
            </a:solidFill>
            <a:ln w="15875">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j-lt"/>
                <a:ea typeface="方正正纤黑简体" panose="02000000000000000000" pitchFamily="2" charset="-122"/>
                <a:cs typeface="+mn-cs"/>
                <a:sym typeface="Arial" panose="020B0604020202020204" pitchFamily="34" charset="0"/>
              </a:endParaRPr>
            </a:p>
          </p:txBody>
        </p:sp>
        <p:sp>
          <p:nvSpPr>
            <p:cNvPr id="52" name="TextBox 51"/>
            <p:cNvSpPr txBox="1"/>
            <p:nvPr/>
          </p:nvSpPr>
          <p:spPr>
            <a:xfrm>
              <a:off x="5508151" y="3085791"/>
              <a:ext cx="537883" cy="707886"/>
            </a:xfrm>
            <a:prstGeom prst="rect">
              <a:avLst/>
            </a:prstGeom>
            <a:noFill/>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latin typeface="Bahnschrift Condensed" panose="020B0502040204020203" pitchFamily="34" charset="0"/>
                </a:rPr>
                <a:t>II</a:t>
              </a:r>
            </a:p>
          </p:txBody>
        </p:sp>
        <p:sp>
          <p:nvSpPr>
            <p:cNvPr id="54" name="TextBox 53"/>
            <p:cNvSpPr txBox="1"/>
            <p:nvPr/>
          </p:nvSpPr>
          <p:spPr>
            <a:xfrm>
              <a:off x="6480454" y="3181908"/>
              <a:ext cx="4943603" cy="584775"/>
            </a:xfrm>
            <a:prstGeom prst="rect">
              <a:avLst/>
            </a:prstGeom>
            <a:noFill/>
          </p:spPr>
          <p:txBody>
            <a:bodyPr wrap="square" rtlCol="0">
              <a:spAutoFit/>
            </a:bodyPr>
            <a:lstStyle/>
            <a:p>
              <a:pPr algn="ctr"/>
              <a:r>
                <a:rPr lang="en-US" sz="3200" dirty="0">
                  <a:solidFill>
                    <a:srgbClr val="002060"/>
                  </a:solidFill>
                  <a:effectLst>
                    <a:outerShdw blurRad="38100" dist="38100" dir="2700000" algn="tl">
                      <a:srgbClr val="000000">
                        <a:alpha val="43137"/>
                      </a:srgbClr>
                    </a:outerShdw>
                  </a:effectLst>
                  <a:latin typeface="Bahnschrift Condensed" panose="020B0502040204020203" pitchFamily="34" charset="0"/>
                </a:rPr>
                <a:t>CÁC MIỀN ĐỊA LÍ TỰ NHIÊN</a:t>
              </a:r>
            </a:p>
          </p:txBody>
        </p:sp>
      </p:grpSp>
      <p:grpSp>
        <p:nvGrpSpPr>
          <p:cNvPr id="57" name="Group 56"/>
          <p:cNvGrpSpPr/>
          <p:nvPr/>
        </p:nvGrpSpPr>
        <p:grpSpPr>
          <a:xfrm>
            <a:off x="5211902" y="4474359"/>
            <a:ext cx="6980098" cy="967374"/>
            <a:chOff x="5211902" y="4474359"/>
            <a:chExt cx="6980098" cy="967374"/>
          </a:xfrm>
        </p:grpSpPr>
        <p:sp>
          <p:nvSpPr>
            <p:cNvPr id="49" name="Rounded Rectangle 48"/>
            <p:cNvSpPr/>
            <p:nvPr/>
          </p:nvSpPr>
          <p:spPr>
            <a:xfrm>
              <a:off x="5219792" y="4474359"/>
              <a:ext cx="6589059" cy="967374"/>
            </a:xfrm>
            <a:prstGeom prst="round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5"/>
            <p:cNvSpPr>
              <a:spLocks/>
            </p:cNvSpPr>
            <p:nvPr/>
          </p:nvSpPr>
          <p:spPr bwMode="auto">
            <a:xfrm>
              <a:off x="5211902" y="4474359"/>
              <a:ext cx="1091484" cy="96737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2857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mj-lt"/>
                <a:ea typeface="宋体" panose="02010600030101010101" pitchFamily="2" charset="-122"/>
                <a:cs typeface="+mn-cs"/>
                <a:sym typeface="Arial" panose="020B0604020202020204" pitchFamily="34" charset="0"/>
              </a:endParaRPr>
            </a:p>
          </p:txBody>
        </p:sp>
        <p:sp>
          <p:nvSpPr>
            <p:cNvPr id="51" name="Freeform 5"/>
            <p:cNvSpPr>
              <a:spLocks/>
            </p:cNvSpPr>
            <p:nvPr/>
          </p:nvSpPr>
          <p:spPr bwMode="auto">
            <a:xfrm>
              <a:off x="5273580" y="4538764"/>
              <a:ext cx="972303" cy="837827"/>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lumMod val="75000"/>
              </a:schemeClr>
            </a:solidFill>
            <a:ln w="15875">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mj-lt"/>
                <a:ea typeface="方正正纤黑简体" panose="02000000000000000000" pitchFamily="2" charset="-122"/>
                <a:cs typeface="+mn-cs"/>
                <a:sym typeface="Arial" panose="020B0604020202020204" pitchFamily="34" charset="0"/>
              </a:endParaRPr>
            </a:p>
          </p:txBody>
        </p:sp>
        <p:sp>
          <p:nvSpPr>
            <p:cNvPr id="53" name="TextBox 52"/>
            <p:cNvSpPr txBox="1"/>
            <p:nvPr/>
          </p:nvSpPr>
          <p:spPr>
            <a:xfrm>
              <a:off x="5469452" y="4647427"/>
              <a:ext cx="537883" cy="707886"/>
            </a:xfrm>
            <a:prstGeom prst="rect">
              <a:avLst/>
            </a:prstGeom>
            <a:noFill/>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latin typeface="Bahnschrift Condensed" panose="020B0502040204020203" pitchFamily="34" charset="0"/>
                </a:rPr>
                <a:t>III</a:t>
              </a:r>
            </a:p>
          </p:txBody>
        </p:sp>
        <p:sp>
          <p:nvSpPr>
            <p:cNvPr id="55" name="TextBox 54"/>
            <p:cNvSpPr txBox="1"/>
            <p:nvPr/>
          </p:nvSpPr>
          <p:spPr>
            <a:xfrm>
              <a:off x="6594246" y="4708982"/>
              <a:ext cx="5597754" cy="584775"/>
            </a:xfrm>
            <a:prstGeom prst="rect">
              <a:avLst/>
            </a:prstGeom>
            <a:noFill/>
          </p:spPr>
          <p:txBody>
            <a:bodyPr wrap="square" rtlCol="0">
              <a:spAutoFit/>
            </a:bodyPr>
            <a:lstStyle/>
            <a:p>
              <a:r>
                <a:rPr lang="en-US" sz="3200" dirty="0">
                  <a:solidFill>
                    <a:srgbClr val="002060"/>
                  </a:solidFill>
                  <a:effectLst>
                    <a:outerShdw blurRad="38100" dist="38100" dir="2700000" algn="tl">
                      <a:srgbClr val="000000">
                        <a:alpha val="43137"/>
                      </a:srgbClr>
                    </a:outerShdw>
                  </a:effectLst>
                  <a:latin typeface="Bahnschrift Condensed" panose="020B0502040204020203" pitchFamily="34" charset="0"/>
                </a:rPr>
                <a:t>ẢNH HƯỞNG ĐẾN PHÁT TRIỂN KT - XH</a:t>
              </a:r>
            </a:p>
          </p:txBody>
        </p:sp>
      </p:grpSp>
    </p:spTree>
    <p:extLst>
      <p:ext uri="{BB962C8B-B14F-4D97-AF65-F5344CB8AC3E}">
        <p14:creationId xmlns:p14="http://schemas.microsoft.com/office/powerpoint/2010/main" val="2966514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arn(inVertic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barn(inVertical)">
                                      <p:cBhvr>
                                        <p:cTn id="2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71632"/>
          </a:xfrm>
          <a:prstGeom prst="rect">
            <a:avLst/>
          </a:prstGeom>
        </p:spPr>
      </p:pic>
      <p:sp>
        <p:nvSpPr>
          <p:cNvPr id="11" name="Rectangle 10"/>
          <p:cNvSpPr/>
          <p:nvPr/>
        </p:nvSpPr>
        <p:spPr>
          <a:xfrm>
            <a:off x="4761113" y="2934874"/>
            <a:ext cx="7113494" cy="2017059"/>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142860" y="3506925"/>
            <a:ext cx="6316276" cy="923330"/>
          </a:xfrm>
          <a:prstGeom prst="rect">
            <a:avLst/>
          </a:prstGeom>
          <a:noFill/>
        </p:spPr>
        <p:txBody>
          <a:bodyPr wrap="square" rtlCol="0">
            <a:spAutoFit/>
          </a:bodyPr>
          <a:lstStyle/>
          <a:p>
            <a:pPr algn="ctr"/>
            <a:r>
              <a:rPr lang="en-US" sz="5400" b="1" dirty="0">
                <a:solidFill>
                  <a:srgbClr val="00206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13" name="Rectangle 12"/>
          <p:cNvSpPr/>
          <p:nvPr/>
        </p:nvSpPr>
        <p:spPr>
          <a:xfrm>
            <a:off x="5029200" y="3282790"/>
            <a:ext cx="6543596" cy="1371600"/>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Tree>
    <p:extLst>
      <p:ext uri="{BB962C8B-B14F-4D97-AF65-F5344CB8AC3E}">
        <p14:creationId xmlns:p14="http://schemas.microsoft.com/office/powerpoint/2010/main" val="23032911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170776"/>
            <a:ext cx="12192000" cy="669191"/>
            <a:chOff x="0" y="170776"/>
            <a:chExt cx="12192000" cy="669191"/>
          </a:xfrm>
        </p:grpSpPr>
        <p:sp>
          <p:nvSpPr>
            <p:cNvPr id="4" name="TextBox 3"/>
            <p:cNvSpPr txBox="1"/>
            <p:nvPr/>
          </p:nvSpPr>
          <p:spPr>
            <a:xfrm>
              <a:off x="3748781" y="170776"/>
              <a:ext cx="4776231"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5" name="Rectangle 4"/>
            <p:cNvSpPr/>
            <p:nvPr/>
          </p:nvSpPr>
          <p:spPr>
            <a:xfrm>
              <a:off x="0" y="794248"/>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4241564" y="971446"/>
            <a:ext cx="3751729" cy="98163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468759" y="1072298"/>
            <a:ext cx="3336276" cy="7799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Bahnschrift Condensed" panose="020B0502040204020203" pitchFamily="34" charset="0"/>
              </a:rPr>
              <a:t>2. </a:t>
            </a:r>
            <a:r>
              <a:rPr lang="en-US" sz="2400" dirty="0" err="1">
                <a:solidFill>
                  <a:schemeClr val="bg1"/>
                </a:solidFill>
                <a:latin typeface="Bahnschrift Condensed" panose="020B0502040204020203" pitchFamily="34" charset="0"/>
              </a:rPr>
              <a:t>Miền</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Tây</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Bắc</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và</a:t>
            </a:r>
            <a:r>
              <a:rPr lang="en-US" sz="2400" dirty="0">
                <a:solidFill>
                  <a:schemeClr val="bg1"/>
                </a:solidFill>
                <a:latin typeface="Bahnschrift Condensed" panose="020B0502040204020203" pitchFamily="34" charset="0"/>
              </a:rPr>
              <a:t> </a:t>
            </a:r>
          </a:p>
          <a:p>
            <a:pPr algn="ctr"/>
            <a:r>
              <a:rPr lang="en-US" sz="2400" dirty="0" err="1">
                <a:solidFill>
                  <a:schemeClr val="bg1"/>
                </a:solidFill>
                <a:latin typeface="Bahnschrift Condensed" panose="020B0502040204020203" pitchFamily="34" charset="0"/>
              </a:rPr>
              <a:t>Bắc</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Trung</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Bộ</a:t>
            </a:r>
            <a:endParaRPr lang="en-US" sz="2400" dirty="0">
              <a:solidFill>
                <a:schemeClr val="bg1"/>
              </a:solidFill>
              <a:latin typeface="Bahnschrift Condensed" panose="020B0502040204020203" pitchFamily="34" charset="0"/>
            </a:endParaRPr>
          </a:p>
        </p:txBody>
      </p:sp>
      <p:sp>
        <p:nvSpPr>
          <p:cNvPr id="13" name="Rectangle 12"/>
          <p:cNvSpPr/>
          <p:nvPr/>
        </p:nvSpPr>
        <p:spPr>
          <a:xfrm>
            <a:off x="8160401" y="993131"/>
            <a:ext cx="3751729" cy="98163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295853" y="1082278"/>
            <a:ext cx="3480824" cy="7799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Bahnschrift Condensed" panose="020B0502040204020203" pitchFamily="34" charset="0"/>
              </a:rPr>
              <a:t>3. </a:t>
            </a:r>
            <a:r>
              <a:rPr lang="en-US" sz="2400" dirty="0" err="1">
                <a:solidFill>
                  <a:schemeClr val="bg1"/>
                </a:solidFill>
                <a:latin typeface="Bahnschrift Condensed" panose="020B0502040204020203" pitchFamily="34" charset="0"/>
              </a:rPr>
              <a:t>Miền</a:t>
            </a:r>
            <a:r>
              <a:rPr lang="en-US" sz="2400" dirty="0">
                <a:solidFill>
                  <a:schemeClr val="bg1"/>
                </a:solidFill>
                <a:latin typeface="Bahnschrift Condensed" panose="020B0502040204020203" pitchFamily="34" charset="0"/>
              </a:rPr>
              <a:t> Nam </a:t>
            </a:r>
            <a:r>
              <a:rPr lang="en-US" sz="2400" dirty="0" err="1">
                <a:solidFill>
                  <a:schemeClr val="bg1"/>
                </a:solidFill>
                <a:latin typeface="Bahnschrift Condensed" panose="020B0502040204020203" pitchFamily="34" charset="0"/>
              </a:rPr>
              <a:t>Trung</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Bộ</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và</a:t>
            </a:r>
            <a:r>
              <a:rPr lang="en-US" sz="2400" dirty="0">
                <a:solidFill>
                  <a:schemeClr val="bg1"/>
                </a:solidFill>
                <a:latin typeface="Bahnschrift Condensed" panose="020B0502040204020203" pitchFamily="34" charset="0"/>
              </a:rPr>
              <a:t> Nam </a:t>
            </a:r>
            <a:r>
              <a:rPr lang="en-US" sz="2400" dirty="0" err="1">
                <a:solidFill>
                  <a:schemeClr val="bg1"/>
                </a:solidFill>
                <a:latin typeface="Bahnschrift Condensed" panose="020B0502040204020203" pitchFamily="34" charset="0"/>
              </a:rPr>
              <a:t>Bộ</a:t>
            </a:r>
            <a:endParaRPr lang="en-US" sz="2400" dirty="0">
              <a:solidFill>
                <a:schemeClr val="bg1"/>
              </a:solidFill>
              <a:latin typeface="Bahnschrift Condensed" panose="020B0502040204020203" pitchFamily="34" charset="0"/>
            </a:endParaRPr>
          </a:p>
        </p:txBody>
      </p:sp>
      <p:grpSp>
        <p:nvGrpSpPr>
          <p:cNvPr id="17" name="Group 16"/>
          <p:cNvGrpSpPr/>
          <p:nvPr/>
        </p:nvGrpSpPr>
        <p:grpSpPr>
          <a:xfrm>
            <a:off x="242043" y="949761"/>
            <a:ext cx="3751731" cy="5562475"/>
            <a:chOff x="242043" y="949761"/>
            <a:chExt cx="3751731" cy="5562475"/>
          </a:xfrm>
        </p:grpSpPr>
        <p:sp>
          <p:nvSpPr>
            <p:cNvPr id="9" name="Rectangle 8"/>
            <p:cNvSpPr/>
            <p:nvPr/>
          </p:nvSpPr>
          <p:spPr>
            <a:xfrm>
              <a:off x="242045" y="949761"/>
              <a:ext cx="3751729" cy="98163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6685" y="1085745"/>
              <a:ext cx="3442447" cy="77992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Bahnschrift Condensed" panose="020B0502040204020203" pitchFamily="34" charset="0"/>
                </a:rPr>
                <a:t>1. </a:t>
              </a:r>
              <a:r>
                <a:rPr lang="en-US" sz="2400" dirty="0" err="1">
                  <a:solidFill>
                    <a:schemeClr val="bg1"/>
                  </a:solidFill>
                  <a:latin typeface="Bahnschrift Condensed" panose="020B0502040204020203" pitchFamily="34" charset="0"/>
                </a:rPr>
                <a:t>Miền</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Bắc</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và</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Đông</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Bắc</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Bắc</a:t>
              </a:r>
              <a:r>
                <a:rPr lang="en-US" sz="2400" dirty="0">
                  <a:solidFill>
                    <a:schemeClr val="bg1"/>
                  </a:solidFill>
                  <a:latin typeface="Bahnschrift Condensed" panose="020B0502040204020203" pitchFamily="34" charset="0"/>
                </a:rPr>
                <a:t> </a:t>
              </a:r>
              <a:r>
                <a:rPr lang="en-US" sz="2400" dirty="0" err="1">
                  <a:solidFill>
                    <a:schemeClr val="bg1"/>
                  </a:solidFill>
                  <a:latin typeface="Bahnschrift Condensed" panose="020B0502040204020203" pitchFamily="34" charset="0"/>
                </a:rPr>
                <a:t>Bộ</a:t>
              </a:r>
              <a:endParaRPr lang="en-US" sz="2400" dirty="0">
                <a:solidFill>
                  <a:schemeClr val="bg1"/>
                </a:solidFill>
                <a:latin typeface="Bahnschrift Condensed" panose="020B0502040204020203" pitchFamily="34" charset="0"/>
              </a:endParaRPr>
            </a:p>
          </p:txBody>
        </p:sp>
        <p:pic>
          <p:nvPicPr>
            <p:cNvPr id="15" name="Picture 14"/>
            <p:cNvPicPr>
              <a:picLocks noChangeAspect="1"/>
            </p:cNvPicPr>
            <p:nvPr/>
          </p:nvPicPr>
          <p:blipFill>
            <a:blip r:embed="rId2"/>
            <a:stretch>
              <a:fillRect/>
            </a:stretch>
          </p:blipFill>
          <p:spPr>
            <a:xfrm>
              <a:off x="242043" y="2170859"/>
              <a:ext cx="3751729" cy="1970835"/>
            </a:xfrm>
            <a:prstGeom prst="rect">
              <a:avLst/>
            </a:prstGeom>
            <a:solidFill>
              <a:srgbClr val="002060"/>
            </a:solidFill>
            <a:ln>
              <a:solidFill>
                <a:srgbClr val="002060"/>
              </a:solidFill>
            </a:ln>
          </p:spPr>
        </p:pic>
        <p:pic>
          <p:nvPicPr>
            <p:cNvPr id="16" name="Picture 15"/>
            <p:cNvPicPr>
              <a:picLocks noChangeAspect="1"/>
            </p:cNvPicPr>
            <p:nvPr/>
          </p:nvPicPr>
          <p:blipFill>
            <a:blip r:embed="rId3"/>
            <a:stretch>
              <a:fillRect/>
            </a:stretch>
          </p:blipFill>
          <p:spPr>
            <a:xfrm>
              <a:off x="242043" y="4381157"/>
              <a:ext cx="3751729" cy="2131079"/>
            </a:xfrm>
            <a:prstGeom prst="rect">
              <a:avLst/>
            </a:prstGeom>
            <a:solidFill>
              <a:srgbClr val="002060"/>
            </a:solidFill>
            <a:ln>
              <a:solidFill>
                <a:srgbClr val="002060"/>
              </a:solidFill>
            </a:ln>
          </p:spPr>
        </p:pic>
      </p:grpSp>
      <p:pic>
        <p:nvPicPr>
          <p:cNvPr id="2" name="Picture 1"/>
          <p:cNvPicPr>
            <a:picLocks noChangeAspect="1"/>
          </p:cNvPicPr>
          <p:nvPr/>
        </p:nvPicPr>
        <p:blipFill>
          <a:blip r:embed="rId4"/>
          <a:stretch>
            <a:fillRect/>
          </a:stretch>
        </p:blipFill>
        <p:spPr>
          <a:xfrm>
            <a:off x="4241564" y="2170858"/>
            <a:ext cx="3751729" cy="1970835"/>
          </a:xfrm>
          <a:prstGeom prst="rect">
            <a:avLst/>
          </a:prstGeom>
          <a:ln>
            <a:solidFill>
              <a:srgbClr val="002060"/>
            </a:solidFill>
          </a:ln>
        </p:spPr>
      </p:pic>
      <p:pic>
        <p:nvPicPr>
          <p:cNvPr id="3" name="Picture 2"/>
          <p:cNvPicPr>
            <a:picLocks noChangeAspect="1"/>
          </p:cNvPicPr>
          <p:nvPr/>
        </p:nvPicPr>
        <p:blipFill>
          <a:blip r:embed="rId5"/>
          <a:stretch>
            <a:fillRect/>
          </a:stretch>
        </p:blipFill>
        <p:spPr>
          <a:xfrm>
            <a:off x="4241563" y="4381156"/>
            <a:ext cx="3751729" cy="2131079"/>
          </a:xfrm>
          <a:prstGeom prst="rect">
            <a:avLst/>
          </a:prstGeom>
          <a:ln>
            <a:solidFill>
              <a:srgbClr val="002060"/>
            </a:solidFill>
          </a:ln>
        </p:spPr>
      </p:pic>
      <p:pic>
        <p:nvPicPr>
          <p:cNvPr id="7" name="Picture 6"/>
          <p:cNvPicPr>
            <a:picLocks noChangeAspect="1"/>
          </p:cNvPicPr>
          <p:nvPr/>
        </p:nvPicPr>
        <p:blipFill>
          <a:blip r:embed="rId6"/>
          <a:stretch>
            <a:fillRect/>
          </a:stretch>
        </p:blipFill>
        <p:spPr>
          <a:xfrm>
            <a:off x="8160401" y="2170858"/>
            <a:ext cx="3751729" cy="1970835"/>
          </a:xfrm>
          <a:prstGeom prst="rect">
            <a:avLst/>
          </a:prstGeom>
          <a:ln>
            <a:solidFill>
              <a:srgbClr val="002060"/>
            </a:solidFill>
          </a:ln>
        </p:spPr>
      </p:pic>
      <p:pic>
        <p:nvPicPr>
          <p:cNvPr id="8" name="Picture 7"/>
          <p:cNvPicPr>
            <a:picLocks noChangeAspect="1"/>
          </p:cNvPicPr>
          <p:nvPr/>
        </p:nvPicPr>
        <p:blipFill>
          <a:blip r:embed="rId7"/>
          <a:stretch>
            <a:fillRect/>
          </a:stretch>
        </p:blipFill>
        <p:spPr>
          <a:xfrm>
            <a:off x="8160402" y="4381155"/>
            <a:ext cx="3751728" cy="2131079"/>
          </a:xfrm>
          <a:prstGeom prst="rect">
            <a:avLst/>
          </a:prstGeom>
          <a:ln>
            <a:solidFill>
              <a:srgbClr val="002060"/>
            </a:solidFill>
          </a:ln>
        </p:spPr>
      </p:pic>
    </p:spTree>
    <p:extLst>
      <p:ext uri="{BB962C8B-B14F-4D97-AF65-F5344CB8AC3E}">
        <p14:creationId xmlns:p14="http://schemas.microsoft.com/office/powerpoint/2010/main" val="1375349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9635" y="951806"/>
            <a:ext cx="11752729" cy="556153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906233" y="1272989"/>
            <a:ext cx="4211126" cy="523220"/>
          </a:xfrm>
          <a:prstGeom prst="rect">
            <a:avLst/>
          </a:prstGeom>
          <a:noFill/>
        </p:spPr>
        <p:txBody>
          <a:bodyPr wrap="square" rtlCol="0">
            <a:spAutoFit/>
          </a:bodyPr>
          <a:lstStyle/>
          <a:p>
            <a:pPr algn="ctr"/>
            <a:r>
              <a:rPr lang="en-US" sz="2800" b="1" dirty="0">
                <a:solidFill>
                  <a:srgbClr val="00B050"/>
                </a:solidFill>
                <a:latin typeface="Bahnschrift Condensed" panose="020B0502040204020203" pitchFamily="34" charset="0"/>
              </a:rPr>
              <a:t>HÌNH THÀNH VÒNG CHUYÊN GIA</a:t>
            </a:r>
          </a:p>
        </p:txBody>
      </p:sp>
      <p:grpSp>
        <p:nvGrpSpPr>
          <p:cNvPr id="29" name="Group 28"/>
          <p:cNvGrpSpPr/>
          <p:nvPr/>
        </p:nvGrpSpPr>
        <p:grpSpPr>
          <a:xfrm>
            <a:off x="0" y="145054"/>
            <a:ext cx="12192000" cy="681463"/>
            <a:chOff x="0" y="158504"/>
            <a:chExt cx="12192000" cy="681463"/>
          </a:xfrm>
        </p:grpSpPr>
        <p:sp>
          <p:nvSpPr>
            <p:cNvPr id="30" name="TextBox 29"/>
            <p:cNvSpPr txBox="1"/>
            <p:nvPr/>
          </p:nvSpPr>
          <p:spPr>
            <a:xfrm>
              <a:off x="3871912" y="158504"/>
              <a:ext cx="4471987"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31" name="Rectangle 30"/>
            <p:cNvSpPr/>
            <p:nvPr/>
          </p:nvSpPr>
          <p:spPr>
            <a:xfrm>
              <a:off x="0" y="794248"/>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4146953" y="2125689"/>
            <a:ext cx="7301776" cy="3987187"/>
            <a:chOff x="4488945" y="1850242"/>
            <a:chExt cx="7301776" cy="3987187"/>
          </a:xfrm>
        </p:grpSpPr>
        <p:sp>
          <p:nvSpPr>
            <p:cNvPr id="10" name="Rectangle 9"/>
            <p:cNvSpPr/>
            <p:nvPr/>
          </p:nvSpPr>
          <p:spPr>
            <a:xfrm>
              <a:off x="4488945" y="1850242"/>
              <a:ext cx="7301776" cy="398718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6477895" y="1861838"/>
              <a:ext cx="2981456"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CHUỂN GIAO NHIỆM VỤ</a:t>
              </a:r>
            </a:p>
          </p:txBody>
        </p:sp>
      </p:grpSp>
      <p:sp>
        <p:nvSpPr>
          <p:cNvPr id="40" name="Rectangle 39"/>
          <p:cNvSpPr/>
          <p:nvPr/>
        </p:nvSpPr>
        <p:spPr>
          <a:xfrm>
            <a:off x="505116" y="1850242"/>
            <a:ext cx="2981456"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Bahnschrift Condensed" panose="020B0502040204020203" pitchFamily="34" charset="0"/>
              </a:rPr>
              <a:t>Sơ</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đồ</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nhóm</a:t>
            </a:r>
            <a:r>
              <a:rPr lang="en-US" sz="2800" dirty="0">
                <a:solidFill>
                  <a:srgbClr val="002060"/>
                </a:solidFill>
                <a:latin typeface="Bahnschrift Condensed" panose="020B0502040204020203" pitchFamily="34" charset="0"/>
              </a:rPr>
              <a:t> CHUYÊN GIA</a:t>
            </a:r>
          </a:p>
        </p:txBody>
      </p:sp>
      <p:grpSp>
        <p:nvGrpSpPr>
          <p:cNvPr id="41" name="Group 40"/>
          <p:cNvGrpSpPr/>
          <p:nvPr/>
        </p:nvGrpSpPr>
        <p:grpSpPr>
          <a:xfrm>
            <a:off x="424434" y="2679407"/>
            <a:ext cx="1490728" cy="3160626"/>
            <a:chOff x="424434" y="2679407"/>
            <a:chExt cx="1490728" cy="3160626"/>
          </a:xfrm>
        </p:grpSpPr>
        <p:sp>
          <p:nvSpPr>
            <p:cNvPr id="42" name="Rectangle 41"/>
            <p:cNvSpPr/>
            <p:nvPr/>
          </p:nvSpPr>
          <p:spPr>
            <a:xfrm>
              <a:off x="510301" y="3588731"/>
              <a:ext cx="1308257" cy="5305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1</a:t>
              </a:r>
            </a:p>
          </p:txBody>
        </p:sp>
        <p:sp>
          <p:nvSpPr>
            <p:cNvPr id="43" name="Rectangle 42"/>
            <p:cNvSpPr/>
            <p:nvPr/>
          </p:nvSpPr>
          <p:spPr>
            <a:xfrm>
              <a:off x="515173" y="4342618"/>
              <a:ext cx="1308257" cy="5305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2</a:t>
              </a:r>
            </a:p>
          </p:txBody>
        </p:sp>
        <p:sp>
          <p:nvSpPr>
            <p:cNvPr id="44" name="Rectangle 43"/>
            <p:cNvSpPr/>
            <p:nvPr/>
          </p:nvSpPr>
          <p:spPr>
            <a:xfrm>
              <a:off x="520043" y="5104807"/>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3</a:t>
              </a:r>
            </a:p>
          </p:txBody>
        </p:sp>
        <p:sp>
          <p:nvSpPr>
            <p:cNvPr id="45" name="TextBox 44"/>
            <p:cNvSpPr txBox="1"/>
            <p:nvPr/>
          </p:nvSpPr>
          <p:spPr>
            <a:xfrm>
              <a:off x="736805"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1</a:t>
              </a:r>
            </a:p>
          </p:txBody>
        </p:sp>
        <p:sp>
          <p:nvSpPr>
            <p:cNvPr id="46" name="Rectangle 45"/>
            <p:cNvSpPr/>
            <p:nvPr/>
          </p:nvSpPr>
          <p:spPr>
            <a:xfrm>
              <a:off x="424434" y="2679407"/>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2097549" y="2669674"/>
            <a:ext cx="1490728" cy="3160626"/>
            <a:chOff x="2097549" y="2669674"/>
            <a:chExt cx="1490728" cy="3160626"/>
          </a:xfrm>
        </p:grpSpPr>
        <p:sp>
          <p:nvSpPr>
            <p:cNvPr id="48" name="Rectangle 47"/>
            <p:cNvSpPr/>
            <p:nvPr/>
          </p:nvSpPr>
          <p:spPr>
            <a:xfrm>
              <a:off x="2178315" y="5104807"/>
              <a:ext cx="1308257" cy="53055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4</a:t>
              </a:r>
            </a:p>
          </p:txBody>
        </p:sp>
        <p:sp>
          <p:nvSpPr>
            <p:cNvPr id="49" name="Rectangle 48"/>
            <p:cNvSpPr/>
            <p:nvPr/>
          </p:nvSpPr>
          <p:spPr>
            <a:xfrm>
              <a:off x="2178315" y="4346442"/>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5</a:t>
              </a:r>
            </a:p>
          </p:txBody>
        </p:sp>
        <p:sp>
          <p:nvSpPr>
            <p:cNvPr id="50" name="Rectangle 49"/>
            <p:cNvSpPr/>
            <p:nvPr/>
          </p:nvSpPr>
          <p:spPr>
            <a:xfrm>
              <a:off x="2178315" y="3612463"/>
              <a:ext cx="1308257" cy="53055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6</a:t>
              </a:r>
            </a:p>
          </p:txBody>
        </p:sp>
        <p:sp>
          <p:nvSpPr>
            <p:cNvPr id="51" name="TextBox 50"/>
            <p:cNvSpPr txBox="1"/>
            <p:nvPr/>
          </p:nvSpPr>
          <p:spPr>
            <a:xfrm>
              <a:off x="2320774"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2</a:t>
              </a:r>
            </a:p>
          </p:txBody>
        </p:sp>
        <p:sp>
          <p:nvSpPr>
            <p:cNvPr id="52" name="Rectangle 51"/>
            <p:cNvSpPr/>
            <p:nvPr/>
          </p:nvSpPr>
          <p:spPr>
            <a:xfrm>
              <a:off x="2097549" y="2669674"/>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4462569" y="2784649"/>
            <a:ext cx="6986160" cy="461665"/>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a:solidFill>
                  <a:srgbClr val="FF0000"/>
                </a:solidFill>
                <a:latin typeface="Bahnschrift Condensed" panose="020B0502040204020203" pitchFamily="34" charset="0"/>
              </a:rPr>
              <a:t>YÊU CẦU: </a:t>
            </a:r>
            <a:r>
              <a:rPr lang="vi-VN" sz="2400" dirty="0">
                <a:solidFill>
                  <a:srgbClr val="002060"/>
                </a:solidFill>
                <a:latin typeface="Bahnschrift Condensed" panose="020B0502040204020203" pitchFamily="34" charset="0"/>
              </a:rPr>
              <a:t>HS nghiên cứu nội dung SGK mục mục I</a:t>
            </a:r>
            <a:r>
              <a:rPr lang="en-US" sz="2400" dirty="0">
                <a:solidFill>
                  <a:srgbClr val="002060"/>
                </a:solidFill>
                <a:latin typeface="Bahnschrift Condensed" panose="020B0502040204020203" pitchFamily="34" charset="0"/>
              </a:rPr>
              <a:t>I</a:t>
            </a:r>
            <a:r>
              <a:rPr lang="vi-VN" sz="2400" dirty="0">
                <a:solidFill>
                  <a:srgbClr val="002060"/>
                </a:solidFill>
                <a:latin typeface="Bahnschrift Condensed" panose="020B0502040204020203" pitchFamily="34" charset="0"/>
              </a:rPr>
              <a:t> trang </a:t>
            </a:r>
            <a:r>
              <a:rPr lang="en-US" sz="2400" dirty="0">
                <a:solidFill>
                  <a:srgbClr val="002060"/>
                </a:solidFill>
                <a:latin typeface="Bahnschrift Condensed" panose="020B0502040204020203" pitchFamily="34" charset="0"/>
              </a:rPr>
              <a:t>19 </a:t>
            </a:r>
          </a:p>
        </p:txBody>
      </p:sp>
      <p:sp>
        <p:nvSpPr>
          <p:cNvPr id="54" name="TextBox 53"/>
          <p:cNvSpPr txBox="1"/>
          <p:nvPr/>
        </p:nvSpPr>
        <p:spPr>
          <a:xfrm>
            <a:off x="4486609" y="3304707"/>
            <a:ext cx="6999729" cy="2308324"/>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a:solidFill>
                  <a:srgbClr val="FF0000"/>
                </a:solidFill>
                <a:latin typeface="Bahnschrift Condensed" panose="020B0502040204020203" pitchFamily="34" charset="0"/>
              </a:rPr>
              <a:t>NHIỆM VỤ: </a:t>
            </a:r>
            <a:r>
              <a:rPr lang="vi-VN" sz="2400" dirty="0">
                <a:solidFill>
                  <a:srgbClr val="002060"/>
                </a:solidFill>
                <a:latin typeface="Bahnschrift Condensed" panose="020B0502040204020203" pitchFamily="34" charset="0"/>
              </a:rPr>
              <a:t>Tìm hiểu đặc điểm của các miền tự nhiên (phạm vi lãnh thổ, địa hình, khí hậu, sông ngòi, khoáng sản, thực vật, đất…) </a:t>
            </a:r>
            <a:r>
              <a:rPr lang="en-US" sz="2400" dirty="0" err="1">
                <a:solidFill>
                  <a:srgbClr val="002060"/>
                </a:solidFill>
                <a:latin typeface="Bahnschrift Condensed" panose="020B0502040204020203" pitchFamily="34" charset="0"/>
              </a:rPr>
              <a:t>theo</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sáng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tạo</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của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nhóm</a:t>
            </a:r>
            <a:endParaRPr lang="en-US" sz="2400" dirty="0">
              <a:solidFill>
                <a:srgbClr val="002060"/>
              </a:solidFill>
              <a:latin typeface="Bahnschrift Condensed" panose="020B0502040204020203" pitchFamily="34" charset="0"/>
            </a:endParaRPr>
          </a:p>
          <a:p>
            <a:pPr marL="285750" indent="-285750">
              <a:buFont typeface="Wingdings" panose="05000000000000000000" pitchFamily="2" charset="2"/>
              <a:buChar char="Ø"/>
            </a:pPr>
            <a:r>
              <a:rPr lang="en-US" sz="2400" dirty="0" err="1">
                <a:solidFill>
                  <a:srgbClr val="002060"/>
                </a:solidFill>
                <a:latin typeface="Bahnschrift Condensed" panose="020B0502040204020203" pitchFamily="34" charset="0"/>
              </a:rPr>
              <a:t>Nhóm</a:t>
            </a:r>
            <a:r>
              <a:rPr lang="en-US" sz="2400" dirty="0">
                <a:solidFill>
                  <a:srgbClr val="002060"/>
                </a:solidFill>
                <a:latin typeface="Bahnschrift Condensed" panose="020B0502040204020203" pitchFamily="34" charset="0"/>
              </a:rPr>
              <a:t> 1, 4: </a:t>
            </a:r>
            <a:r>
              <a:rPr lang="en-US" sz="2400" dirty="0" err="1">
                <a:solidFill>
                  <a:srgbClr val="002060"/>
                </a:solidFill>
                <a:latin typeface="Bahnschrift Condensed" panose="020B0502040204020203" pitchFamily="34" charset="0"/>
              </a:rPr>
              <a:t>Miền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Bắc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và</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Đông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bắc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Bắc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Bộ</a:t>
            </a:r>
            <a:r>
              <a:rPr lang="en-US" sz="2400" dirty="0">
                <a:solidFill>
                  <a:srgbClr val="002060"/>
                </a:solidFill>
                <a:latin typeface="Bahnschrift Condensed" panose="020B0502040204020203" pitchFamily="34" charset="0"/>
              </a:rPr>
              <a:t>.</a:t>
            </a:r>
          </a:p>
          <a:p>
            <a:pPr marL="285750" indent="-285750">
              <a:buFont typeface="Wingdings" panose="05000000000000000000" pitchFamily="2" charset="2"/>
              <a:buChar char="Ø"/>
            </a:pPr>
            <a:r>
              <a:rPr lang="en-US" sz="2400" dirty="0" err="1">
                <a:solidFill>
                  <a:srgbClr val="002060"/>
                </a:solidFill>
                <a:latin typeface="Bahnschrift Condensed" panose="020B0502040204020203" pitchFamily="34" charset="0"/>
              </a:rPr>
              <a:t>Nhóm</a:t>
            </a:r>
            <a:r>
              <a:rPr lang="en-US" sz="2400" dirty="0">
                <a:solidFill>
                  <a:srgbClr val="002060"/>
                </a:solidFill>
                <a:latin typeface="Bahnschrift Condensed" panose="020B0502040204020203" pitchFamily="34" charset="0"/>
              </a:rPr>
              <a:t> 2, 5: </a:t>
            </a:r>
            <a:r>
              <a:rPr lang="en-US" sz="2400" dirty="0" err="1">
                <a:solidFill>
                  <a:srgbClr val="002060"/>
                </a:solidFill>
                <a:latin typeface="Bahnschrift Condensed" panose="020B0502040204020203" pitchFamily="34" charset="0"/>
              </a:rPr>
              <a:t>Miền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Tây</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Bắc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và</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Bắc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Trung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Bộ</a:t>
            </a:r>
            <a:r>
              <a:rPr lang="en-US" sz="2400" dirty="0">
                <a:solidFill>
                  <a:srgbClr val="002060"/>
                </a:solidFill>
                <a:latin typeface="Bahnschrift Condensed" panose="020B0502040204020203" pitchFamily="34" charset="0"/>
              </a:rPr>
              <a:t>.</a:t>
            </a:r>
          </a:p>
          <a:p>
            <a:pPr marL="285750" indent="-285750">
              <a:buFont typeface="Wingdings" panose="05000000000000000000" pitchFamily="2" charset="2"/>
              <a:buChar char="Ø"/>
            </a:pPr>
            <a:r>
              <a:rPr lang="en-US" sz="2400" dirty="0" err="1">
                <a:solidFill>
                  <a:srgbClr val="002060"/>
                </a:solidFill>
                <a:latin typeface="Bahnschrift Condensed" panose="020B0502040204020203" pitchFamily="34" charset="0"/>
              </a:rPr>
              <a:t>Nhóm</a:t>
            </a:r>
            <a:r>
              <a:rPr lang="en-US" sz="2400" dirty="0">
                <a:solidFill>
                  <a:srgbClr val="002060"/>
                </a:solidFill>
                <a:latin typeface="Bahnschrift Condensed" panose="020B0502040204020203" pitchFamily="34" charset="0"/>
              </a:rPr>
              <a:t> 3, 6: </a:t>
            </a:r>
            <a:r>
              <a:rPr lang="en-US" sz="2400" dirty="0" err="1">
                <a:solidFill>
                  <a:srgbClr val="002060"/>
                </a:solidFill>
                <a:latin typeface="Bahnschrift Condensed" panose="020B0502040204020203" pitchFamily="34" charset="0"/>
              </a:rPr>
              <a:t>Miền</a:t>
            </a:r>
            <a:r>
              <a:rPr lang="en-US" sz="2400" dirty="0">
                <a:solidFill>
                  <a:srgbClr val="002060"/>
                </a:solidFill>
                <a:latin typeface="Bahnschrift Condensed" panose="020B0502040204020203" pitchFamily="34" charset="0"/>
              </a:rPr>
              <a:t> Nam </a:t>
            </a:r>
            <a:r>
              <a:rPr lang="en-US" sz="2400" dirty="0" err="1">
                <a:solidFill>
                  <a:srgbClr val="002060"/>
                </a:solidFill>
                <a:latin typeface="Bahnschrift Condensed" panose="020B0502040204020203" pitchFamily="34" charset="0"/>
              </a:rPr>
              <a:t>Trung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Bộ</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và</a:t>
            </a:r>
            <a:r>
              <a:rPr lang="en-US" sz="2400" dirty="0">
                <a:solidFill>
                  <a:srgbClr val="002060"/>
                </a:solidFill>
                <a:latin typeface="Bahnschrift Condensed" panose="020B0502040204020203" pitchFamily="34" charset="0"/>
              </a:rPr>
              <a:t> Nam </a:t>
            </a:r>
            <a:r>
              <a:rPr lang="en-US" sz="2400" dirty="0" err="1">
                <a:solidFill>
                  <a:srgbClr val="002060"/>
                </a:solidFill>
                <a:latin typeface="Bahnschrift Condensed" panose="020B0502040204020203" pitchFamily="34" charset="0"/>
              </a:rPr>
              <a:t>Bộ</a:t>
            </a:r>
            <a:r>
              <a:rPr lang="en-US" sz="2400" dirty="0">
                <a:solidFill>
                  <a:srgbClr val="002060"/>
                </a:solidFill>
                <a:latin typeface="Bahnschrift Condensed" panose="020B0502040204020203" pitchFamily="34" charset="0"/>
              </a:rPr>
              <a:t>.</a:t>
            </a:r>
          </a:p>
        </p:txBody>
      </p:sp>
      <p:sp>
        <p:nvSpPr>
          <p:cNvPr id="55" name="TextBox 54"/>
          <p:cNvSpPr txBox="1"/>
          <p:nvPr/>
        </p:nvSpPr>
        <p:spPr>
          <a:xfrm>
            <a:off x="4433501" y="5644103"/>
            <a:ext cx="3415428" cy="461665"/>
          </a:xfrm>
          <a:prstGeom prst="rect">
            <a:avLst/>
          </a:prstGeom>
          <a:noFill/>
        </p:spPr>
        <p:txBody>
          <a:bodyPr wrap="square" rtlCol="0">
            <a:spAutoFit/>
          </a:bodyPr>
          <a:lstStyle/>
          <a:p>
            <a:pPr marL="285750" indent="-285750">
              <a:buFont typeface="Wingdings" panose="05000000000000000000" pitchFamily="2" charset="2"/>
              <a:buChar char="v"/>
            </a:pPr>
            <a:r>
              <a:rPr lang="en-US" sz="2400" b="1" dirty="0">
                <a:solidFill>
                  <a:srgbClr val="FF0000"/>
                </a:solidFill>
                <a:latin typeface="Bahnschrift Condensed" panose="020B0502040204020203" pitchFamily="34" charset="0"/>
              </a:rPr>
              <a:t>THỜI GIAN: </a:t>
            </a:r>
            <a:r>
              <a:rPr lang="en-US" sz="2400" dirty="0" err="1">
                <a:solidFill>
                  <a:srgbClr val="002060"/>
                </a:solidFill>
                <a:latin typeface="Bahnschrift Condensed" panose="020B0502040204020203" pitchFamily="34" charset="0"/>
              </a:rPr>
              <a:t>Làm</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việc</a:t>
            </a:r>
            <a:r>
              <a:rPr lang="en-US" sz="2400" dirty="0">
                <a:solidFill>
                  <a:srgbClr val="002060"/>
                </a:solidFill>
                <a:latin typeface="Bahnschrift Condensed" panose="020B0502040204020203" pitchFamily="34" charset="0"/>
              </a:rPr>
              <a:t> ở </a:t>
            </a:r>
            <a:r>
              <a:rPr lang="en-US" sz="2400" dirty="0" err="1">
                <a:solidFill>
                  <a:srgbClr val="002060"/>
                </a:solidFill>
                <a:latin typeface="Bahnschrift Condensed" panose="020B0502040204020203" pitchFamily="34" charset="0"/>
              </a:rPr>
              <a:t>nhà</a:t>
            </a:r>
            <a:endParaRPr lang="en-US" sz="2400" dirty="0">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335862267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barn(inVertical)">
                                      <p:cBhvr>
                                        <p:cTn id="20" dur="500"/>
                                        <p:tgtEl>
                                          <p:spTgt spid="4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barn(inVertical)">
                                      <p:cBhvr>
                                        <p:cTn id="33" dur="500"/>
                                        <p:tgtEl>
                                          <p:spTgt spid="5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barn(inVertical)">
                                      <p:cBhvr>
                                        <p:cTn id="38" dur="500"/>
                                        <p:tgtEl>
                                          <p:spTgt spid="5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barn(inVertical)">
                                      <p:cBhvr>
                                        <p:cTn id="4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p:bldP spid="40" grpId="0"/>
      <p:bldP spid="53" grpId="0"/>
      <p:bldP spid="54" grpId="0"/>
      <p:bldP spid="5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9635" y="951806"/>
            <a:ext cx="11752729" cy="556153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0" y="145054"/>
            <a:ext cx="12192000" cy="681463"/>
            <a:chOff x="0" y="158504"/>
            <a:chExt cx="12192000" cy="681463"/>
          </a:xfrm>
        </p:grpSpPr>
        <p:sp>
          <p:nvSpPr>
            <p:cNvPr id="30" name="TextBox 29"/>
            <p:cNvSpPr txBox="1"/>
            <p:nvPr/>
          </p:nvSpPr>
          <p:spPr>
            <a:xfrm>
              <a:off x="3588277" y="158504"/>
              <a:ext cx="4855636"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31" name="Rectangle 30"/>
            <p:cNvSpPr/>
            <p:nvPr/>
          </p:nvSpPr>
          <p:spPr>
            <a:xfrm>
              <a:off x="0" y="794248"/>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p:cNvSpPr/>
          <p:nvPr/>
        </p:nvSpPr>
        <p:spPr>
          <a:xfrm>
            <a:off x="505116" y="1850242"/>
            <a:ext cx="2981456"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Bahnschrift Condensed" panose="020B0502040204020203" pitchFamily="34" charset="0"/>
              </a:rPr>
              <a:t>Sơ</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đồ</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nhóm</a:t>
            </a:r>
            <a:r>
              <a:rPr lang="en-US" sz="2800" dirty="0">
                <a:solidFill>
                  <a:srgbClr val="002060"/>
                </a:solidFill>
                <a:latin typeface="Bahnschrift Condensed" panose="020B0502040204020203" pitchFamily="34" charset="0"/>
              </a:rPr>
              <a:t> CHUYÊN GIA</a:t>
            </a:r>
          </a:p>
        </p:txBody>
      </p:sp>
      <p:grpSp>
        <p:nvGrpSpPr>
          <p:cNvPr id="41" name="Group 40"/>
          <p:cNvGrpSpPr/>
          <p:nvPr/>
        </p:nvGrpSpPr>
        <p:grpSpPr>
          <a:xfrm>
            <a:off x="424434" y="2679407"/>
            <a:ext cx="1490728" cy="3160626"/>
            <a:chOff x="424434" y="2679407"/>
            <a:chExt cx="1490728" cy="3160626"/>
          </a:xfrm>
        </p:grpSpPr>
        <p:sp>
          <p:nvSpPr>
            <p:cNvPr id="42" name="Rectangle 41"/>
            <p:cNvSpPr/>
            <p:nvPr/>
          </p:nvSpPr>
          <p:spPr>
            <a:xfrm>
              <a:off x="510301" y="3588731"/>
              <a:ext cx="1308257" cy="5305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1</a:t>
              </a:r>
            </a:p>
          </p:txBody>
        </p:sp>
        <p:sp>
          <p:nvSpPr>
            <p:cNvPr id="43" name="Rectangle 42"/>
            <p:cNvSpPr/>
            <p:nvPr/>
          </p:nvSpPr>
          <p:spPr>
            <a:xfrm>
              <a:off x="515173" y="4342618"/>
              <a:ext cx="1308257" cy="5305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2</a:t>
              </a:r>
            </a:p>
          </p:txBody>
        </p:sp>
        <p:sp>
          <p:nvSpPr>
            <p:cNvPr id="44" name="Rectangle 43"/>
            <p:cNvSpPr/>
            <p:nvPr/>
          </p:nvSpPr>
          <p:spPr>
            <a:xfrm>
              <a:off x="520043" y="5104807"/>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3</a:t>
              </a:r>
            </a:p>
          </p:txBody>
        </p:sp>
        <p:sp>
          <p:nvSpPr>
            <p:cNvPr id="45" name="TextBox 44"/>
            <p:cNvSpPr txBox="1"/>
            <p:nvPr/>
          </p:nvSpPr>
          <p:spPr>
            <a:xfrm>
              <a:off x="736805"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1</a:t>
              </a:r>
            </a:p>
          </p:txBody>
        </p:sp>
        <p:sp>
          <p:nvSpPr>
            <p:cNvPr id="46" name="Rectangle 45"/>
            <p:cNvSpPr/>
            <p:nvPr/>
          </p:nvSpPr>
          <p:spPr>
            <a:xfrm>
              <a:off x="424434" y="2679407"/>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2097549" y="2669674"/>
            <a:ext cx="1490728" cy="3160626"/>
            <a:chOff x="2097549" y="2669674"/>
            <a:chExt cx="1490728" cy="3160626"/>
          </a:xfrm>
        </p:grpSpPr>
        <p:sp>
          <p:nvSpPr>
            <p:cNvPr id="48" name="Rectangle 47"/>
            <p:cNvSpPr/>
            <p:nvPr/>
          </p:nvSpPr>
          <p:spPr>
            <a:xfrm>
              <a:off x="2178315" y="5104807"/>
              <a:ext cx="1308257" cy="53055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4</a:t>
              </a:r>
            </a:p>
          </p:txBody>
        </p:sp>
        <p:sp>
          <p:nvSpPr>
            <p:cNvPr id="49" name="Rectangle 48"/>
            <p:cNvSpPr/>
            <p:nvPr/>
          </p:nvSpPr>
          <p:spPr>
            <a:xfrm>
              <a:off x="2178315" y="4346442"/>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5</a:t>
              </a:r>
            </a:p>
          </p:txBody>
        </p:sp>
        <p:sp>
          <p:nvSpPr>
            <p:cNvPr id="50" name="Rectangle 49"/>
            <p:cNvSpPr/>
            <p:nvPr/>
          </p:nvSpPr>
          <p:spPr>
            <a:xfrm>
              <a:off x="2178315" y="3612463"/>
              <a:ext cx="1308257" cy="53055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6</a:t>
              </a:r>
            </a:p>
          </p:txBody>
        </p:sp>
        <p:sp>
          <p:nvSpPr>
            <p:cNvPr id="51" name="TextBox 50"/>
            <p:cNvSpPr txBox="1"/>
            <p:nvPr/>
          </p:nvSpPr>
          <p:spPr>
            <a:xfrm>
              <a:off x="2320774"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2</a:t>
              </a:r>
            </a:p>
          </p:txBody>
        </p:sp>
        <p:sp>
          <p:nvSpPr>
            <p:cNvPr id="52" name="Rectangle 51"/>
            <p:cNvSpPr/>
            <p:nvPr/>
          </p:nvSpPr>
          <p:spPr>
            <a:xfrm>
              <a:off x="2097549" y="2669674"/>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p:cNvSpPr txBox="1"/>
          <p:nvPr/>
        </p:nvSpPr>
        <p:spPr>
          <a:xfrm>
            <a:off x="5454253" y="1694033"/>
            <a:ext cx="4211126" cy="523220"/>
          </a:xfrm>
          <a:prstGeom prst="rect">
            <a:avLst/>
          </a:prstGeom>
          <a:noFill/>
        </p:spPr>
        <p:txBody>
          <a:bodyPr wrap="square" rtlCol="0">
            <a:spAutoFit/>
          </a:bodyPr>
          <a:lstStyle/>
          <a:p>
            <a:pPr algn="ctr"/>
            <a:r>
              <a:rPr lang="en-US" sz="2800" b="1" dirty="0">
                <a:solidFill>
                  <a:srgbClr val="00B050"/>
                </a:solidFill>
                <a:latin typeface="Bahnschrift Condensed" panose="020B0502040204020203" pitchFamily="34" charset="0"/>
              </a:rPr>
              <a:t>TIÊU CHÍ ĐÁNH GIÁ SẢN PHẨM</a:t>
            </a:r>
          </a:p>
        </p:txBody>
      </p:sp>
      <p:graphicFrame>
        <p:nvGraphicFramePr>
          <p:cNvPr id="27" name="Table 26"/>
          <p:cNvGraphicFramePr>
            <a:graphicFrameLocks noGrp="1"/>
          </p:cNvGraphicFramePr>
          <p:nvPr>
            <p:extLst>
              <p:ext uri="{D42A27DB-BD31-4B8C-83A1-F6EECF244321}">
                <p14:modId xmlns:p14="http://schemas.microsoft.com/office/powerpoint/2010/main" val="1725591050"/>
              </p:ext>
            </p:extLst>
          </p:nvPr>
        </p:nvGraphicFramePr>
        <p:xfrm>
          <a:off x="3933086" y="2486822"/>
          <a:ext cx="7752408" cy="3383280"/>
        </p:xfrm>
        <a:graphic>
          <a:graphicData uri="http://schemas.openxmlformats.org/drawingml/2006/table">
            <a:tbl>
              <a:tblPr firstRow="1" bandRow="1">
                <a:tableStyleId>{5C22544A-7EE6-4342-B048-85BDC9FD1C3A}</a:tableStyleId>
              </a:tblPr>
              <a:tblGrid>
                <a:gridCol w="612020">
                  <a:extLst>
                    <a:ext uri="{9D8B030D-6E8A-4147-A177-3AD203B41FA5}">
                      <a16:colId xmlns:a16="http://schemas.microsoft.com/office/drawing/2014/main" val="20000"/>
                    </a:ext>
                  </a:extLst>
                </a:gridCol>
                <a:gridCol w="4693023">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gridCol w="981636">
                  <a:extLst>
                    <a:ext uri="{9D8B030D-6E8A-4147-A177-3AD203B41FA5}">
                      <a16:colId xmlns:a16="http://schemas.microsoft.com/office/drawing/2014/main" val="20003"/>
                    </a:ext>
                  </a:extLst>
                </a:gridCol>
                <a:gridCol w="551329">
                  <a:extLst>
                    <a:ext uri="{9D8B030D-6E8A-4147-A177-3AD203B41FA5}">
                      <a16:colId xmlns:a16="http://schemas.microsoft.com/office/drawing/2014/main" val="20004"/>
                    </a:ext>
                  </a:extLst>
                </a:gridCol>
              </a:tblGrid>
              <a:tr h="375920">
                <a:tc>
                  <a:txBody>
                    <a:bodyPr/>
                    <a:lstStyle/>
                    <a:p>
                      <a:pPr marL="0" marR="0" indent="-40640" algn="ctr">
                        <a:lnSpc>
                          <a:spcPct val="100000"/>
                        </a:lnSpc>
                        <a:spcBef>
                          <a:spcPts val="0"/>
                        </a:spcBef>
                        <a:spcAft>
                          <a:spcPts val="0"/>
                        </a:spcAft>
                      </a:pPr>
                      <a:r>
                        <a:rPr lang="vi-VN" sz="2000" dirty="0">
                          <a:solidFill>
                            <a:srgbClr val="002060"/>
                          </a:solidFill>
                          <a:effectLst/>
                          <a:latin typeface="Bahnschrift Condensed" panose="020B0502040204020203" pitchFamily="34" charset="0"/>
                        </a:rPr>
                        <a:t>STT</a:t>
                      </a:r>
                      <a:endParaRPr lang="en-US" sz="2000" dirty="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2860" algn="ctr">
                        <a:lnSpc>
                          <a:spcPct val="100000"/>
                        </a:lnSpc>
                        <a:spcBef>
                          <a:spcPts val="0"/>
                        </a:spcBef>
                        <a:spcAft>
                          <a:spcPts val="0"/>
                        </a:spcAft>
                      </a:pPr>
                      <a:r>
                        <a:rPr lang="vi-VN" sz="2000" dirty="0">
                          <a:solidFill>
                            <a:srgbClr val="002060"/>
                          </a:solidFill>
                          <a:effectLst/>
                          <a:latin typeface="Bahnschrift Condensed" panose="020B0502040204020203" pitchFamily="34" charset="0"/>
                        </a:rPr>
                        <a:t>TIÊU CHÍ</a:t>
                      </a:r>
                      <a:endParaRPr lang="en-US" sz="2000" dirty="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2860" algn="ctr">
                        <a:lnSpc>
                          <a:spcPct val="100000"/>
                        </a:lnSpc>
                        <a:spcBef>
                          <a:spcPts val="0"/>
                        </a:spcBef>
                        <a:spcAft>
                          <a:spcPts val="0"/>
                        </a:spcAft>
                      </a:pPr>
                      <a:r>
                        <a:rPr lang="vi-VN" sz="2000" dirty="0">
                          <a:solidFill>
                            <a:srgbClr val="002060"/>
                          </a:solidFill>
                          <a:effectLst/>
                          <a:latin typeface="Bahnschrift Condensed" panose="020B0502040204020203" pitchFamily="34" charset="0"/>
                        </a:rPr>
                        <a:t>Điểm tối đa</a:t>
                      </a:r>
                      <a:endParaRPr lang="en-US" sz="2000" dirty="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22860" algn="ctr">
                        <a:lnSpc>
                          <a:spcPct val="100000"/>
                        </a:lnSpc>
                        <a:spcBef>
                          <a:spcPts val="0"/>
                        </a:spcBef>
                        <a:spcAft>
                          <a:spcPts val="0"/>
                        </a:spcAft>
                        <a:tabLst>
                          <a:tab pos="448310" algn="l"/>
                        </a:tabLst>
                      </a:pPr>
                      <a:r>
                        <a:rPr lang="vi-VN" sz="2000">
                          <a:solidFill>
                            <a:srgbClr val="002060"/>
                          </a:solidFill>
                          <a:effectLst/>
                          <a:latin typeface="Bahnschrift Condensed" panose="020B0502040204020203" pitchFamily="34" charset="0"/>
                        </a:rPr>
                        <a:t>Điểm đạt được</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5875" algn="ctr">
                        <a:lnSpc>
                          <a:spcPct val="100000"/>
                        </a:lnSpc>
                        <a:spcBef>
                          <a:spcPts val="0"/>
                        </a:spcBef>
                        <a:spcAft>
                          <a:spcPts val="0"/>
                        </a:spcAft>
                      </a:pPr>
                      <a:r>
                        <a:rPr lang="vi-VN" sz="2000">
                          <a:solidFill>
                            <a:srgbClr val="002060"/>
                          </a:solidFill>
                          <a:effectLst/>
                          <a:latin typeface="Bahnschrift Condensed" panose="020B0502040204020203" pitchFamily="34" charset="0"/>
                        </a:rPr>
                        <a:t>Ghi chú</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1</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34290" algn="just">
                        <a:lnSpc>
                          <a:spcPct val="100000"/>
                        </a:lnSpc>
                        <a:spcBef>
                          <a:spcPts val="0"/>
                        </a:spcBef>
                        <a:spcAft>
                          <a:spcPts val="0"/>
                        </a:spcAft>
                      </a:pPr>
                      <a:r>
                        <a:rPr lang="vi-VN" sz="2000" dirty="0">
                          <a:solidFill>
                            <a:srgbClr val="002060"/>
                          </a:solidFill>
                          <a:effectLst/>
                          <a:latin typeface="Bahnschrift Condensed" panose="020B0502040204020203" pitchFamily="34" charset="0"/>
                        </a:rPr>
                        <a:t>Nội dung ngắn gọn, chính xác, bám sát kiến thức SGK</a:t>
                      </a:r>
                      <a:endParaRPr lang="en-US" sz="2000" dirty="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2,5</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2</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34290" algn="just">
                        <a:lnSpc>
                          <a:spcPct val="100000"/>
                        </a:lnSpc>
                        <a:spcBef>
                          <a:spcPts val="0"/>
                        </a:spcBef>
                        <a:spcAft>
                          <a:spcPts val="0"/>
                        </a:spcAft>
                      </a:pPr>
                      <a:r>
                        <a:rPr lang="vi-VN" sz="2000">
                          <a:solidFill>
                            <a:srgbClr val="002060"/>
                          </a:solidFill>
                          <a:effectLst/>
                          <a:latin typeface="Bahnschrift Condensed" panose="020B0502040204020203" pitchFamily="34" charset="0"/>
                        </a:rPr>
                        <a:t>Lấy được ví dụ minh họa cho các nhân tố</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2,0</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3</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34290" algn="just">
                        <a:lnSpc>
                          <a:spcPct val="100000"/>
                        </a:lnSpc>
                        <a:spcBef>
                          <a:spcPts val="0"/>
                        </a:spcBef>
                        <a:spcAft>
                          <a:spcPts val="0"/>
                        </a:spcAft>
                      </a:pPr>
                      <a:r>
                        <a:rPr lang="vi-VN" sz="2000">
                          <a:solidFill>
                            <a:srgbClr val="002060"/>
                          </a:solidFill>
                          <a:effectLst/>
                          <a:latin typeface="Bahnschrift Condensed" panose="020B0502040204020203" pitchFamily="34" charset="0"/>
                        </a:rPr>
                        <a:t>Có các hình vẽ, icon minh họa sống động</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1,5</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4</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34290" algn="just">
                        <a:lnSpc>
                          <a:spcPct val="100000"/>
                        </a:lnSpc>
                        <a:spcBef>
                          <a:spcPts val="0"/>
                        </a:spcBef>
                        <a:spcAft>
                          <a:spcPts val="0"/>
                        </a:spcAft>
                      </a:pPr>
                      <a:r>
                        <a:rPr lang="vi-VN" sz="2000">
                          <a:solidFill>
                            <a:srgbClr val="002060"/>
                          </a:solidFill>
                          <a:effectLst/>
                          <a:latin typeface="Bahnschrift Condensed" panose="020B0502040204020203" pitchFamily="34" charset="0"/>
                        </a:rPr>
                        <a:t>Bố cục cân đối hài hòa, chữ to dễ đọc. Thông tin nhóm, lớp đầy đủ</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1,5</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70840">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5</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34290" algn="just">
                        <a:lnSpc>
                          <a:spcPct val="100000"/>
                        </a:lnSpc>
                        <a:spcBef>
                          <a:spcPts val="0"/>
                        </a:spcBef>
                        <a:spcAft>
                          <a:spcPts val="0"/>
                        </a:spcAft>
                      </a:pPr>
                      <a:r>
                        <a:rPr lang="vi-VN" sz="2000">
                          <a:solidFill>
                            <a:srgbClr val="002060"/>
                          </a:solidFill>
                          <a:effectLst/>
                          <a:latin typeface="Bahnschrift Condensed" panose="020B0502040204020203" pitchFamily="34" charset="0"/>
                        </a:rPr>
                        <a:t>Thuyết trình ngắn gọn, lưu loát, thu hút. người nghe.</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2,5</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70840">
                <a:tc gridSpan="2">
                  <a:txBody>
                    <a:bodyPr/>
                    <a:lstStyle/>
                    <a:p>
                      <a:pPr marL="0" marR="0" indent="180340" algn="ctr">
                        <a:lnSpc>
                          <a:spcPct val="100000"/>
                        </a:lnSpc>
                        <a:spcBef>
                          <a:spcPts val="0"/>
                        </a:spcBef>
                        <a:spcAft>
                          <a:spcPts val="0"/>
                        </a:spcAft>
                      </a:pPr>
                      <a:r>
                        <a:rPr lang="vi-VN" sz="2000" dirty="0">
                          <a:solidFill>
                            <a:srgbClr val="002060"/>
                          </a:solidFill>
                          <a:effectLst/>
                          <a:latin typeface="Bahnschrift Condensed" panose="020B0502040204020203" pitchFamily="34" charset="0"/>
                        </a:rPr>
                        <a:t>TỔNG</a:t>
                      </a:r>
                      <a:endParaRPr lang="en-US" sz="2000" dirty="0">
                        <a:solidFill>
                          <a:srgbClr val="002060"/>
                        </a:solidFill>
                        <a:effectLst/>
                        <a:latin typeface="Bahnschrift Condensed" panose="020B0502040204020203" pitchFamily="34" charset="0"/>
                        <a:ea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pPr marL="0" marR="0" indent="180340" algn="ctr">
                        <a:lnSpc>
                          <a:spcPct val="100000"/>
                        </a:lnSpc>
                        <a:spcBef>
                          <a:spcPts val="0"/>
                        </a:spcBef>
                        <a:spcAft>
                          <a:spcPts val="0"/>
                        </a:spcAft>
                      </a:pPr>
                      <a:r>
                        <a:rPr lang="vi-VN" sz="2000">
                          <a:solidFill>
                            <a:srgbClr val="002060"/>
                          </a:solidFill>
                          <a:effectLst/>
                          <a:latin typeface="Bahnschrift Condensed" panose="020B0502040204020203" pitchFamily="34" charset="0"/>
                        </a:rPr>
                        <a:t>10</a:t>
                      </a:r>
                      <a:endParaRPr lang="en-US" sz="2000">
                        <a:solidFill>
                          <a:srgbClr val="002060"/>
                        </a:solidFill>
                        <a:effectLst/>
                        <a:latin typeface="Bahnschrift Condensed" panose="020B0502040204020203" pitchFamily="34" charset="0"/>
                        <a:ea typeface="Times New Roman" panose="02020603050405020304" pitchFamily="18" charset="0"/>
                      </a:endParaRPr>
                    </a:p>
                  </a:txBody>
                  <a:tcPr marL="84455" marR="84455" marT="42545" marB="4254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indent="180340" algn="just">
                        <a:lnSpc>
                          <a:spcPct val="100000"/>
                        </a:lnSpc>
                        <a:spcAft>
                          <a:spcPts val="0"/>
                        </a:spcAft>
                      </a:pPr>
                      <a:endParaRPr lang="en-US" sz="2000" dirty="0">
                        <a:solidFill>
                          <a:srgbClr val="002060"/>
                        </a:solidFill>
                        <a:effectLst/>
                        <a:latin typeface="Bahnschrift Condensed" panose="020B0502040204020203"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11489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42047" y="1153552"/>
            <a:ext cx="11752729" cy="54160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05116" y="1850242"/>
            <a:ext cx="2981456"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Bahnschrift Condensed" panose="020B0502040204020203" pitchFamily="34" charset="0"/>
              </a:rPr>
              <a:t>Sơ</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đồ</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nhóm</a:t>
            </a:r>
            <a:r>
              <a:rPr lang="en-US" sz="2800" dirty="0">
                <a:solidFill>
                  <a:srgbClr val="002060"/>
                </a:solidFill>
                <a:latin typeface="Bahnschrift Condensed" panose="020B0502040204020203" pitchFamily="34" charset="0"/>
              </a:rPr>
              <a:t> CHUYÊN GIA</a:t>
            </a:r>
          </a:p>
        </p:txBody>
      </p:sp>
      <p:grpSp>
        <p:nvGrpSpPr>
          <p:cNvPr id="29" name="Group 28"/>
          <p:cNvGrpSpPr/>
          <p:nvPr/>
        </p:nvGrpSpPr>
        <p:grpSpPr>
          <a:xfrm>
            <a:off x="0" y="145054"/>
            <a:ext cx="12192000" cy="681463"/>
            <a:chOff x="0" y="158504"/>
            <a:chExt cx="12192000" cy="681463"/>
          </a:xfrm>
        </p:grpSpPr>
        <p:sp>
          <p:nvSpPr>
            <p:cNvPr id="30" name="TextBox 29"/>
            <p:cNvSpPr txBox="1"/>
            <p:nvPr/>
          </p:nvSpPr>
          <p:spPr>
            <a:xfrm>
              <a:off x="3678932" y="158504"/>
              <a:ext cx="4650681"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31" name="Rectangle 30"/>
            <p:cNvSpPr/>
            <p:nvPr/>
          </p:nvSpPr>
          <p:spPr>
            <a:xfrm>
              <a:off x="0" y="794248"/>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424434" y="2679407"/>
            <a:ext cx="1490728" cy="3160626"/>
            <a:chOff x="424434" y="2679407"/>
            <a:chExt cx="1490728" cy="3160626"/>
          </a:xfrm>
        </p:grpSpPr>
        <p:sp>
          <p:nvSpPr>
            <p:cNvPr id="9" name="Rectangle 8"/>
            <p:cNvSpPr/>
            <p:nvPr/>
          </p:nvSpPr>
          <p:spPr>
            <a:xfrm>
              <a:off x="510301" y="3588731"/>
              <a:ext cx="1308257" cy="5305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1</a:t>
              </a:r>
            </a:p>
          </p:txBody>
        </p:sp>
        <p:sp>
          <p:nvSpPr>
            <p:cNvPr id="21" name="Rectangle 20"/>
            <p:cNvSpPr/>
            <p:nvPr/>
          </p:nvSpPr>
          <p:spPr>
            <a:xfrm>
              <a:off x="515173" y="4342618"/>
              <a:ext cx="1308257" cy="5305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2</a:t>
              </a:r>
            </a:p>
          </p:txBody>
        </p:sp>
        <p:sp>
          <p:nvSpPr>
            <p:cNvPr id="22" name="Rectangle 21"/>
            <p:cNvSpPr/>
            <p:nvPr/>
          </p:nvSpPr>
          <p:spPr>
            <a:xfrm>
              <a:off x="520043" y="5104807"/>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3</a:t>
              </a:r>
            </a:p>
          </p:txBody>
        </p:sp>
        <p:sp>
          <p:nvSpPr>
            <p:cNvPr id="4" name="TextBox 3"/>
            <p:cNvSpPr txBox="1"/>
            <p:nvPr/>
          </p:nvSpPr>
          <p:spPr>
            <a:xfrm>
              <a:off x="736805"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1</a:t>
              </a:r>
            </a:p>
          </p:txBody>
        </p:sp>
        <p:sp>
          <p:nvSpPr>
            <p:cNvPr id="5" name="Rectangle 4"/>
            <p:cNvSpPr/>
            <p:nvPr/>
          </p:nvSpPr>
          <p:spPr>
            <a:xfrm>
              <a:off x="424434" y="2679407"/>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097549" y="2669674"/>
            <a:ext cx="1490728" cy="3160626"/>
            <a:chOff x="2097549" y="2669674"/>
            <a:chExt cx="1490728" cy="3160626"/>
          </a:xfrm>
        </p:grpSpPr>
        <p:sp>
          <p:nvSpPr>
            <p:cNvPr id="23" name="Rectangle 22"/>
            <p:cNvSpPr/>
            <p:nvPr/>
          </p:nvSpPr>
          <p:spPr>
            <a:xfrm>
              <a:off x="2178315" y="5104807"/>
              <a:ext cx="1308257" cy="53055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4</a:t>
              </a:r>
            </a:p>
          </p:txBody>
        </p:sp>
        <p:sp>
          <p:nvSpPr>
            <p:cNvPr id="19" name="Rectangle 18"/>
            <p:cNvSpPr/>
            <p:nvPr/>
          </p:nvSpPr>
          <p:spPr>
            <a:xfrm>
              <a:off x="2178315" y="4346442"/>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5</a:t>
              </a:r>
            </a:p>
          </p:txBody>
        </p:sp>
        <p:sp>
          <p:nvSpPr>
            <p:cNvPr id="20" name="Rectangle 19"/>
            <p:cNvSpPr/>
            <p:nvPr/>
          </p:nvSpPr>
          <p:spPr>
            <a:xfrm>
              <a:off x="2178315" y="3612463"/>
              <a:ext cx="1308257" cy="53055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6</a:t>
              </a:r>
            </a:p>
          </p:txBody>
        </p:sp>
        <p:sp>
          <p:nvSpPr>
            <p:cNvPr id="28" name="TextBox 27"/>
            <p:cNvSpPr txBox="1"/>
            <p:nvPr/>
          </p:nvSpPr>
          <p:spPr>
            <a:xfrm>
              <a:off x="2320774"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2</a:t>
              </a:r>
            </a:p>
          </p:txBody>
        </p:sp>
        <p:sp>
          <p:nvSpPr>
            <p:cNvPr id="32" name="Rectangle 31"/>
            <p:cNvSpPr/>
            <p:nvPr/>
          </p:nvSpPr>
          <p:spPr>
            <a:xfrm>
              <a:off x="2097549" y="2669674"/>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5699472" y="1200651"/>
            <a:ext cx="4211126" cy="523220"/>
          </a:xfrm>
          <a:prstGeom prst="rect">
            <a:avLst/>
          </a:prstGeom>
          <a:noFill/>
        </p:spPr>
        <p:txBody>
          <a:bodyPr wrap="square" rtlCol="0">
            <a:spAutoFit/>
          </a:bodyPr>
          <a:lstStyle/>
          <a:p>
            <a:pPr algn="ctr"/>
            <a:r>
              <a:rPr lang="en-US" sz="2800" b="1" dirty="0">
                <a:solidFill>
                  <a:srgbClr val="00B050"/>
                </a:solidFill>
                <a:latin typeface="Bahnschrift Condensed" panose="020B0502040204020203" pitchFamily="34" charset="0"/>
              </a:rPr>
              <a:t>HÌNH THÀNH NHÓM MẢNH GHÉP</a:t>
            </a:r>
          </a:p>
        </p:txBody>
      </p:sp>
      <p:sp>
        <p:nvSpPr>
          <p:cNvPr id="35" name="Rectangle 34"/>
          <p:cNvSpPr/>
          <p:nvPr/>
        </p:nvSpPr>
        <p:spPr>
          <a:xfrm>
            <a:off x="4349421" y="1850242"/>
            <a:ext cx="2981456"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Bahnschrift Condensed" panose="020B0502040204020203" pitchFamily="34" charset="0"/>
              </a:rPr>
              <a:t>Sơ</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đồ</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nhóm</a:t>
            </a:r>
            <a:r>
              <a:rPr lang="en-US" sz="2800" dirty="0">
                <a:solidFill>
                  <a:srgbClr val="002060"/>
                </a:solidFill>
                <a:latin typeface="Bahnschrift Condensed" panose="020B0502040204020203" pitchFamily="34" charset="0"/>
              </a:rPr>
              <a:t> MẢNH GHÉP</a:t>
            </a:r>
          </a:p>
        </p:txBody>
      </p:sp>
      <p:grpSp>
        <p:nvGrpSpPr>
          <p:cNvPr id="37" name="Group 36"/>
          <p:cNvGrpSpPr/>
          <p:nvPr/>
        </p:nvGrpSpPr>
        <p:grpSpPr>
          <a:xfrm>
            <a:off x="4167034" y="2679407"/>
            <a:ext cx="1490728" cy="3160626"/>
            <a:chOff x="424434" y="2679407"/>
            <a:chExt cx="1490728" cy="3160626"/>
          </a:xfrm>
        </p:grpSpPr>
        <p:sp>
          <p:nvSpPr>
            <p:cNvPr id="38" name="Rectangle 37"/>
            <p:cNvSpPr/>
            <p:nvPr/>
          </p:nvSpPr>
          <p:spPr>
            <a:xfrm>
              <a:off x="510301" y="3588731"/>
              <a:ext cx="1308257" cy="5305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SỐ 1,2</a:t>
              </a:r>
            </a:p>
          </p:txBody>
        </p:sp>
        <p:sp>
          <p:nvSpPr>
            <p:cNvPr id="39" name="Rectangle 38"/>
            <p:cNvSpPr/>
            <p:nvPr/>
          </p:nvSpPr>
          <p:spPr>
            <a:xfrm>
              <a:off x="515173" y="4342618"/>
              <a:ext cx="1308257" cy="5305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SỐ 3,4</a:t>
              </a:r>
            </a:p>
          </p:txBody>
        </p:sp>
        <p:sp>
          <p:nvSpPr>
            <p:cNvPr id="40" name="Rectangle 39"/>
            <p:cNvSpPr/>
            <p:nvPr/>
          </p:nvSpPr>
          <p:spPr>
            <a:xfrm>
              <a:off x="520043" y="5104807"/>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SỐ 5,6</a:t>
              </a:r>
            </a:p>
          </p:txBody>
        </p:sp>
        <p:sp>
          <p:nvSpPr>
            <p:cNvPr id="41" name="TextBox 40"/>
            <p:cNvSpPr txBox="1"/>
            <p:nvPr/>
          </p:nvSpPr>
          <p:spPr>
            <a:xfrm>
              <a:off x="736805"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1</a:t>
              </a:r>
            </a:p>
          </p:txBody>
        </p:sp>
        <p:sp>
          <p:nvSpPr>
            <p:cNvPr id="42" name="Rectangle 41"/>
            <p:cNvSpPr/>
            <p:nvPr/>
          </p:nvSpPr>
          <p:spPr>
            <a:xfrm>
              <a:off x="424434" y="2679407"/>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5840149" y="2669674"/>
            <a:ext cx="1490728" cy="3160626"/>
            <a:chOff x="2097549" y="2669674"/>
            <a:chExt cx="1490728" cy="3160626"/>
          </a:xfrm>
        </p:grpSpPr>
        <p:sp>
          <p:nvSpPr>
            <p:cNvPr id="44" name="Rectangle 43"/>
            <p:cNvSpPr/>
            <p:nvPr/>
          </p:nvSpPr>
          <p:spPr>
            <a:xfrm>
              <a:off x="2178315" y="5104807"/>
              <a:ext cx="1308257" cy="53055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SỐ 5,6</a:t>
              </a:r>
            </a:p>
          </p:txBody>
        </p:sp>
        <p:sp>
          <p:nvSpPr>
            <p:cNvPr id="45" name="Rectangle 44"/>
            <p:cNvSpPr/>
            <p:nvPr/>
          </p:nvSpPr>
          <p:spPr>
            <a:xfrm>
              <a:off x="2178315" y="4346442"/>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3,4</a:t>
              </a:r>
            </a:p>
          </p:txBody>
        </p:sp>
        <p:sp>
          <p:nvSpPr>
            <p:cNvPr id="46" name="Rectangle 45"/>
            <p:cNvSpPr/>
            <p:nvPr/>
          </p:nvSpPr>
          <p:spPr>
            <a:xfrm>
              <a:off x="2178315" y="3612463"/>
              <a:ext cx="1308257" cy="53055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1,2</a:t>
              </a:r>
            </a:p>
          </p:txBody>
        </p:sp>
        <p:sp>
          <p:nvSpPr>
            <p:cNvPr id="47" name="TextBox 46"/>
            <p:cNvSpPr txBox="1"/>
            <p:nvPr/>
          </p:nvSpPr>
          <p:spPr>
            <a:xfrm>
              <a:off x="2320774"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2</a:t>
              </a:r>
            </a:p>
          </p:txBody>
        </p:sp>
        <p:sp>
          <p:nvSpPr>
            <p:cNvPr id="48" name="Rectangle 47"/>
            <p:cNvSpPr/>
            <p:nvPr/>
          </p:nvSpPr>
          <p:spPr>
            <a:xfrm>
              <a:off x="2097549" y="2669674"/>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Đồng hồ đếm ngược 4 phút - 4 minutes timer - Haili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77478" y="5311502"/>
            <a:ext cx="1974197" cy="1110486"/>
          </a:xfrm>
          <a:prstGeom prst="rect">
            <a:avLst/>
          </a:prstGeom>
        </p:spPr>
      </p:pic>
      <p:sp>
        <p:nvSpPr>
          <p:cNvPr id="52" name="TextBox 51"/>
          <p:cNvSpPr txBox="1"/>
          <p:nvPr/>
        </p:nvSpPr>
        <p:spPr>
          <a:xfrm>
            <a:off x="424433" y="5994985"/>
            <a:ext cx="2981457" cy="461665"/>
          </a:xfrm>
          <a:prstGeom prst="rect">
            <a:avLst/>
          </a:prstGeom>
          <a:noFill/>
        </p:spPr>
        <p:txBody>
          <a:bodyPr wrap="square" rtlCol="0">
            <a:spAutoFit/>
          </a:bodyPr>
          <a:lstStyle/>
          <a:p>
            <a:pPr algn="ctr"/>
            <a:r>
              <a:rPr lang="en-US" sz="2400" dirty="0">
                <a:solidFill>
                  <a:srgbClr val="002060"/>
                </a:solidFill>
                <a:latin typeface="Bahnschrift Condensed" panose="020B0502040204020203" pitchFamily="34" charset="0"/>
              </a:rPr>
              <a:t>(</a:t>
            </a:r>
            <a:r>
              <a:rPr lang="en-US" sz="2400" dirty="0" err="1">
                <a:solidFill>
                  <a:srgbClr val="002060"/>
                </a:solidFill>
                <a:latin typeface="Bahnschrift Condensed" panose="020B0502040204020203" pitchFamily="34" charset="0"/>
              </a:rPr>
              <a:t>Đánh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số</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thứ</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tự</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từ</a:t>
            </a:r>
            <a:r>
              <a:rPr lang="en-US" sz="2400" dirty="0">
                <a:solidFill>
                  <a:srgbClr val="002060"/>
                </a:solidFill>
                <a:latin typeface="Bahnschrift Condensed" panose="020B0502040204020203" pitchFamily="34" charset="0"/>
              </a:rPr>
              <a:t> 1 </a:t>
            </a:r>
            <a:r>
              <a:rPr lang="en-US" sz="2400" dirty="0" err="1">
                <a:solidFill>
                  <a:srgbClr val="002060"/>
                </a:solidFill>
                <a:latin typeface="Bahnschrift Condensed" panose="020B0502040204020203" pitchFamily="34" charset="0"/>
              </a:rPr>
              <a:t>đến</a:t>
            </a:r>
            <a:r>
              <a:rPr lang="en-US" sz="2400" dirty="0">
                <a:solidFill>
                  <a:srgbClr val="002060"/>
                </a:solidFill>
                <a:latin typeface="Bahnschrift Condensed" panose="020B0502040204020203" pitchFamily="34" charset="0"/>
              </a:rPr>
              <a:t> 6)</a:t>
            </a:r>
          </a:p>
        </p:txBody>
      </p:sp>
      <p:sp>
        <p:nvSpPr>
          <p:cNvPr id="54" name="Right Arrow 53"/>
          <p:cNvSpPr/>
          <p:nvPr/>
        </p:nvSpPr>
        <p:spPr>
          <a:xfrm>
            <a:off x="3678932" y="3612463"/>
            <a:ext cx="396370" cy="114241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7330878" y="2573944"/>
            <a:ext cx="4377697" cy="1200329"/>
          </a:xfrm>
          <a:prstGeom prst="rect">
            <a:avLst/>
          </a:prstGeom>
          <a:noFill/>
        </p:spPr>
        <p:txBody>
          <a:bodyPr wrap="square" rtlCol="0">
            <a:spAutoFit/>
          </a:bodyPr>
          <a:lstStyle/>
          <a:p>
            <a:pPr marL="342900" indent="-342900" algn="just">
              <a:buFont typeface="Wingdings" panose="05000000000000000000" pitchFamily="2" charset="2"/>
              <a:buChar char="v"/>
            </a:pPr>
            <a:r>
              <a:rPr lang="en-US" sz="2400" dirty="0" err="1">
                <a:solidFill>
                  <a:srgbClr val="002060"/>
                </a:solidFill>
                <a:latin typeface="Bahnschrift Condensed" panose="020B0502040204020203" pitchFamily="34" charset="0"/>
              </a:rPr>
              <a:t>Thành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viên</a:t>
            </a:r>
            <a:r>
              <a:rPr lang="en-US" sz="2400" dirty="0">
                <a:solidFill>
                  <a:srgbClr val="002060"/>
                </a:solidFill>
                <a:latin typeface="Bahnschrift Condensed" panose="020B0502040204020203" pitchFamily="34" charset="0"/>
              </a:rPr>
              <a:t> NHÓM CHUYÊN GIA: </a:t>
            </a:r>
            <a:r>
              <a:rPr lang="en-US" sz="2400" dirty="0" err="1">
                <a:solidFill>
                  <a:srgbClr val="002060"/>
                </a:solidFill>
                <a:latin typeface="Bahnschrift Condensed" panose="020B0502040204020203" pitchFamily="34" charset="0"/>
              </a:rPr>
              <a:t>lần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lượt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trình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bày</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sản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phẩm</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của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nhóm</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mình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Mỗi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trạm</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tranh</a:t>
            </a:r>
            <a:r>
              <a:rPr lang="en-US" sz="2400" dirty="0">
                <a:solidFill>
                  <a:srgbClr val="002060"/>
                </a:solidFill>
                <a:latin typeface="Bahnschrift Condensed" panose="020B0502040204020203" pitchFamily="34" charset="0"/>
              </a:rPr>
              <a:t>/4 </a:t>
            </a:r>
            <a:r>
              <a:rPr lang="en-US" sz="2400" dirty="0" err="1">
                <a:solidFill>
                  <a:srgbClr val="002060"/>
                </a:solidFill>
                <a:latin typeface="Bahnschrift Condensed" panose="020B0502040204020203" pitchFamily="34" charset="0"/>
              </a:rPr>
              <a:t>phút</a:t>
            </a:r>
            <a:r>
              <a:rPr lang="en-US" sz="2400" dirty="0">
                <a:solidFill>
                  <a:srgbClr val="002060"/>
                </a:solidFill>
                <a:latin typeface="Bahnschrift Condensed" panose="020B0502040204020203" pitchFamily="34" charset="0"/>
              </a:rPr>
              <a:t>.</a:t>
            </a:r>
          </a:p>
        </p:txBody>
      </p:sp>
      <p:sp>
        <p:nvSpPr>
          <p:cNvPr id="56" name="TextBox 55"/>
          <p:cNvSpPr txBox="1"/>
          <p:nvPr/>
        </p:nvSpPr>
        <p:spPr>
          <a:xfrm>
            <a:off x="7330878" y="3970050"/>
            <a:ext cx="4377697" cy="1569660"/>
          </a:xfrm>
          <a:prstGeom prst="rect">
            <a:avLst/>
          </a:prstGeom>
          <a:noFill/>
        </p:spPr>
        <p:txBody>
          <a:bodyPr wrap="square" rtlCol="0">
            <a:spAutoFit/>
          </a:bodyPr>
          <a:lstStyle/>
          <a:p>
            <a:pPr marL="342900" indent="-342900" algn="just">
              <a:buFont typeface="Wingdings" panose="05000000000000000000" pitchFamily="2" charset="2"/>
              <a:buChar char="v"/>
            </a:pPr>
            <a:r>
              <a:rPr lang="en-US" sz="2400" dirty="0" err="1">
                <a:solidFill>
                  <a:srgbClr val="002060"/>
                </a:solidFill>
                <a:latin typeface="Bahnschrift Condensed" panose="020B0502040204020203" pitchFamily="34" charset="0"/>
              </a:rPr>
              <a:t>Thành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viên</a:t>
            </a:r>
            <a:r>
              <a:rPr lang="en-US" sz="2400" dirty="0">
                <a:solidFill>
                  <a:srgbClr val="002060"/>
                </a:solidFill>
                <a:latin typeface="Bahnschrift Condensed" panose="020B0502040204020203" pitchFamily="34" charset="0"/>
              </a:rPr>
              <a:t> NHÓM MẢNH GHÉP: </a:t>
            </a:r>
            <a:r>
              <a:rPr lang="en-US" sz="2400" dirty="0" err="1">
                <a:solidFill>
                  <a:srgbClr val="002060"/>
                </a:solidFill>
                <a:latin typeface="Bahnschrift Condensed" panose="020B0502040204020203" pitchFamily="34" charset="0"/>
              </a:rPr>
              <a:t>ghi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chép</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và</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hoàn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thành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phiếu</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học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tập</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số</a:t>
            </a:r>
            <a:r>
              <a:rPr lang="en-US" sz="2400" dirty="0">
                <a:solidFill>
                  <a:srgbClr val="002060"/>
                </a:solidFill>
                <a:latin typeface="Bahnschrift Condensed" panose="020B0502040204020203" pitchFamily="34" charset="0"/>
              </a:rPr>
              <a:t> 3, </a:t>
            </a:r>
            <a:r>
              <a:rPr lang="en-US" sz="2400" dirty="0" err="1">
                <a:solidFill>
                  <a:srgbClr val="002060"/>
                </a:solidFill>
                <a:latin typeface="Bahnschrift Condensed" panose="020B0502040204020203" pitchFamily="34" charset="0"/>
              </a:rPr>
              <a:t>đánh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giá</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và</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chấm</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điểm</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sản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phẩm</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theo</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bảng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tiêu</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chí</a:t>
            </a:r>
            <a:endParaRPr lang="en-US" sz="2400" dirty="0">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2901072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barn(inVertic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barn(inVertical)">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barn(inVertical)">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barn(inVertical)">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barn(inVertical)">
                                      <p:cBhvr>
                                        <p:cTn id="42"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2"/>
                    </p:tgtEl>
                  </p:cond>
                </p:stCondLst>
                <p:endSync evt="end" delay="0">
                  <p:rtn val="all"/>
                </p:endSync>
                <p:childTnLst>
                  <p:par>
                    <p:cTn id="44" fill="hold">
                      <p:stCondLst>
                        <p:cond delay="0"/>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nextCondLst>
                <p:cond evt="onClick" delay="0">
                  <p:tgtEl>
                    <p:spTgt spid="2"/>
                  </p:tgtEl>
                </p:cond>
              </p:nextCondLst>
            </p:seq>
            <p:video>
              <p:cMediaNode vol="80000">
                <p:cTn id="48" fill="hold" display="0">
                  <p:stCondLst>
                    <p:cond delay="indefinite"/>
                  </p:stCondLst>
                </p:cTn>
                <p:tgtEl>
                  <p:spTgt spid="2"/>
                </p:tgtEl>
              </p:cMediaNode>
            </p:video>
          </p:childTnLst>
        </p:cTn>
      </p:par>
    </p:tnLst>
    <p:bldLst>
      <p:bldP spid="27" grpId="0"/>
      <p:bldP spid="35" grpId="0"/>
      <p:bldP spid="52" grpId="0"/>
      <p:bldP spid="54" grpId="0" animBg="1"/>
      <p:bldP spid="55" grpId="0"/>
      <p:bldP spid="5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27144" b="17640"/>
          <a:stretch/>
        </p:blipFill>
        <p:spPr>
          <a:xfrm>
            <a:off x="556998" y="20472"/>
            <a:ext cx="1718821" cy="949060"/>
          </a:xfrm>
          <a:prstGeom prst="rect">
            <a:avLst/>
          </a:prstGeom>
        </p:spPr>
      </p:pic>
      <p:pic>
        <p:nvPicPr>
          <p:cNvPr id="7" name="Picture 6"/>
          <p:cNvPicPr>
            <a:picLocks noChangeAspect="1"/>
          </p:cNvPicPr>
          <p:nvPr/>
        </p:nvPicPr>
        <p:blipFill rotWithShape="1">
          <a:blip r:embed="rId2"/>
          <a:srcRect t="27144" b="17640"/>
          <a:stretch/>
        </p:blipFill>
        <p:spPr>
          <a:xfrm>
            <a:off x="2373421" y="23558"/>
            <a:ext cx="1718821" cy="949060"/>
          </a:xfrm>
          <a:prstGeom prst="rect">
            <a:avLst/>
          </a:prstGeom>
        </p:spPr>
      </p:pic>
      <p:pic>
        <p:nvPicPr>
          <p:cNvPr id="8" name="Picture 7"/>
          <p:cNvPicPr>
            <a:picLocks noChangeAspect="1"/>
          </p:cNvPicPr>
          <p:nvPr/>
        </p:nvPicPr>
        <p:blipFill rotWithShape="1">
          <a:blip r:embed="rId2"/>
          <a:srcRect t="27144" b="17640"/>
          <a:stretch/>
        </p:blipFill>
        <p:spPr>
          <a:xfrm>
            <a:off x="8370441" y="29489"/>
            <a:ext cx="1718821" cy="949060"/>
          </a:xfrm>
          <a:prstGeom prst="rect">
            <a:avLst/>
          </a:prstGeom>
        </p:spPr>
      </p:pic>
      <p:pic>
        <p:nvPicPr>
          <p:cNvPr id="9" name="Picture 8"/>
          <p:cNvPicPr>
            <a:picLocks noChangeAspect="1"/>
          </p:cNvPicPr>
          <p:nvPr/>
        </p:nvPicPr>
        <p:blipFill rotWithShape="1">
          <a:blip r:embed="rId2"/>
          <a:srcRect t="27144" b="17640"/>
          <a:stretch/>
        </p:blipFill>
        <p:spPr>
          <a:xfrm>
            <a:off x="10186864" y="32575"/>
            <a:ext cx="1718821" cy="949060"/>
          </a:xfrm>
          <a:prstGeom prst="rect">
            <a:avLst/>
          </a:prstGeom>
        </p:spPr>
      </p:pic>
      <p:sp>
        <p:nvSpPr>
          <p:cNvPr id="4" name="TextBox 3"/>
          <p:cNvSpPr txBox="1"/>
          <p:nvPr/>
        </p:nvSpPr>
        <p:spPr>
          <a:xfrm>
            <a:off x="4468759" y="145054"/>
            <a:ext cx="3336276"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PHIẾU HỌC TẬP SỐ 2</a:t>
            </a:r>
          </a:p>
        </p:txBody>
      </p:sp>
      <p:graphicFrame>
        <p:nvGraphicFramePr>
          <p:cNvPr id="5" name="Table 4"/>
          <p:cNvGraphicFramePr>
            <a:graphicFrameLocks noGrp="1"/>
          </p:cNvGraphicFramePr>
          <p:nvPr>
            <p:extLst>
              <p:ext uri="{D42A27DB-BD31-4B8C-83A1-F6EECF244321}">
                <p14:modId xmlns:p14="http://schemas.microsoft.com/office/powerpoint/2010/main" val="1098199487"/>
              </p:ext>
            </p:extLst>
          </p:nvPr>
        </p:nvGraphicFramePr>
        <p:xfrm>
          <a:off x="368108" y="981635"/>
          <a:ext cx="11537577" cy="5593977"/>
        </p:xfrm>
        <a:graphic>
          <a:graphicData uri="http://schemas.openxmlformats.org/drawingml/2006/table">
            <a:tbl>
              <a:tblPr firstRow="1" firstCol="1" bandRow="1">
                <a:tableStyleId>{5C22544A-7EE6-4342-B048-85BDC9FD1C3A}</a:tableStyleId>
              </a:tblPr>
              <a:tblGrid>
                <a:gridCol w="2164977">
                  <a:extLst>
                    <a:ext uri="{9D8B030D-6E8A-4147-A177-3AD203B41FA5}">
                      <a16:colId xmlns:a16="http://schemas.microsoft.com/office/drawing/2014/main" val="20000"/>
                    </a:ext>
                  </a:extLst>
                </a:gridCol>
                <a:gridCol w="3186228">
                  <a:extLst>
                    <a:ext uri="{9D8B030D-6E8A-4147-A177-3AD203B41FA5}">
                      <a16:colId xmlns:a16="http://schemas.microsoft.com/office/drawing/2014/main" val="20001"/>
                    </a:ext>
                  </a:extLst>
                </a:gridCol>
                <a:gridCol w="3093548">
                  <a:extLst>
                    <a:ext uri="{9D8B030D-6E8A-4147-A177-3AD203B41FA5}">
                      <a16:colId xmlns:a16="http://schemas.microsoft.com/office/drawing/2014/main" val="20002"/>
                    </a:ext>
                  </a:extLst>
                </a:gridCol>
                <a:gridCol w="3092824">
                  <a:extLst>
                    <a:ext uri="{9D8B030D-6E8A-4147-A177-3AD203B41FA5}">
                      <a16:colId xmlns:a16="http://schemas.microsoft.com/office/drawing/2014/main" val="20003"/>
                    </a:ext>
                  </a:extLst>
                </a:gridCol>
              </a:tblGrid>
              <a:tr h="767978">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Yếu tố TN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Miền Bắc và Đông Bắc Bắc Bộ</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a:solidFill>
                            <a:srgbClr val="002060"/>
                          </a:solidFill>
                          <a:effectLst/>
                          <a:latin typeface="Bahnschrift Condensed" panose="020B0502040204020203" pitchFamily="34" charset="0"/>
                        </a:rPr>
                        <a:t>Miền Tây Bắc và Bắc Trung Bộ</a:t>
                      </a: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Miền Nam Trung Bộ và Nam Bộ</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49124">
                <a:tc>
                  <a:txBody>
                    <a:bodyPr/>
                    <a:lstStyle/>
                    <a:p>
                      <a:pPr marL="0" marR="0" indent="0" algn="ctr">
                        <a:lnSpc>
                          <a:spcPct val="100000"/>
                        </a:lnSpc>
                        <a:spcBef>
                          <a:spcPts val="0"/>
                        </a:spcBef>
                        <a:spcAft>
                          <a:spcPts val="0"/>
                        </a:spcAft>
                      </a:pPr>
                      <a:r>
                        <a:rPr lang="it-IT" sz="2400">
                          <a:solidFill>
                            <a:srgbClr val="002060"/>
                          </a:solidFill>
                          <a:effectLst/>
                          <a:latin typeface="Bahnschrift Condensed" panose="020B0502040204020203" pitchFamily="34" charset="0"/>
                        </a:rPr>
                        <a:t>1. Phạm vi lãnh thổ</a:t>
                      </a: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726244">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2. Địa hình</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10009">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3. Đất</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739592">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4. Khí</a:t>
                      </a:r>
                      <a:r>
                        <a:rPr lang="it-IT" sz="2400" baseline="0" dirty="0">
                          <a:solidFill>
                            <a:srgbClr val="002060"/>
                          </a:solidFill>
                          <a:effectLst/>
                          <a:latin typeface="Bahnschrift Condensed" panose="020B0502040204020203" pitchFamily="34" charset="0"/>
                        </a:rPr>
                        <a:t> hậu</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769177">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5. Sông</a:t>
                      </a:r>
                      <a:r>
                        <a:rPr lang="it-IT" sz="2400" baseline="0" dirty="0">
                          <a:solidFill>
                            <a:srgbClr val="002060"/>
                          </a:solidFill>
                          <a:effectLst/>
                          <a:latin typeface="Bahnschrift Condensed" panose="020B0502040204020203" pitchFamily="34" charset="0"/>
                        </a:rPr>
                        <a:t> ngòi</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724802">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6. Khoáng</a:t>
                      </a:r>
                      <a:r>
                        <a:rPr lang="it-IT" sz="2400" baseline="0" dirty="0">
                          <a:solidFill>
                            <a:srgbClr val="002060"/>
                          </a:solidFill>
                          <a:effectLst/>
                          <a:latin typeface="Bahnschrift Condensed" panose="020B0502040204020203" pitchFamily="34" charset="0"/>
                        </a:rPr>
                        <a:t> sản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07051">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7. Sinh vật</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71408824"/>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42047" y="1153552"/>
            <a:ext cx="11752729" cy="541606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6480" y="1850242"/>
            <a:ext cx="2981456"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Bahnschrift Condensed" panose="020B0502040204020203" pitchFamily="34" charset="0"/>
              </a:rPr>
              <a:t>Sơ</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đồ</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nhóm</a:t>
            </a:r>
            <a:r>
              <a:rPr lang="en-US" sz="2800" dirty="0">
                <a:solidFill>
                  <a:srgbClr val="002060"/>
                </a:solidFill>
                <a:latin typeface="Bahnschrift Condensed" panose="020B0502040204020203" pitchFamily="34" charset="0"/>
              </a:rPr>
              <a:t> CHUYÊN GIA</a:t>
            </a:r>
          </a:p>
        </p:txBody>
      </p:sp>
      <p:grpSp>
        <p:nvGrpSpPr>
          <p:cNvPr id="29" name="Group 28"/>
          <p:cNvGrpSpPr/>
          <p:nvPr/>
        </p:nvGrpSpPr>
        <p:grpSpPr>
          <a:xfrm>
            <a:off x="0" y="145054"/>
            <a:ext cx="12192000" cy="681463"/>
            <a:chOff x="0" y="158504"/>
            <a:chExt cx="12192000" cy="681463"/>
          </a:xfrm>
        </p:grpSpPr>
        <p:sp>
          <p:nvSpPr>
            <p:cNvPr id="30" name="TextBox 29"/>
            <p:cNvSpPr txBox="1"/>
            <p:nvPr/>
          </p:nvSpPr>
          <p:spPr>
            <a:xfrm>
              <a:off x="3840295" y="158504"/>
              <a:ext cx="4875080"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31" name="Rectangle 30"/>
            <p:cNvSpPr/>
            <p:nvPr/>
          </p:nvSpPr>
          <p:spPr>
            <a:xfrm>
              <a:off x="0" y="794248"/>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585798" y="2679407"/>
            <a:ext cx="1490728" cy="3160626"/>
            <a:chOff x="424434" y="2679407"/>
            <a:chExt cx="1490728" cy="3160626"/>
          </a:xfrm>
        </p:grpSpPr>
        <p:sp>
          <p:nvSpPr>
            <p:cNvPr id="9" name="Rectangle 8"/>
            <p:cNvSpPr/>
            <p:nvPr/>
          </p:nvSpPr>
          <p:spPr>
            <a:xfrm>
              <a:off x="510301" y="3588731"/>
              <a:ext cx="1308257" cy="5305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1</a:t>
              </a:r>
            </a:p>
          </p:txBody>
        </p:sp>
        <p:sp>
          <p:nvSpPr>
            <p:cNvPr id="21" name="Rectangle 20"/>
            <p:cNvSpPr/>
            <p:nvPr/>
          </p:nvSpPr>
          <p:spPr>
            <a:xfrm>
              <a:off x="515173" y="4342618"/>
              <a:ext cx="1308257" cy="5305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2</a:t>
              </a:r>
            </a:p>
          </p:txBody>
        </p:sp>
        <p:sp>
          <p:nvSpPr>
            <p:cNvPr id="22" name="Rectangle 21"/>
            <p:cNvSpPr/>
            <p:nvPr/>
          </p:nvSpPr>
          <p:spPr>
            <a:xfrm>
              <a:off x="520043" y="5104807"/>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3</a:t>
              </a:r>
            </a:p>
          </p:txBody>
        </p:sp>
        <p:sp>
          <p:nvSpPr>
            <p:cNvPr id="4" name="TextBox 3"/>
            <p:cNvSpPr txBox="1"/>
            <p:nvPr/>
          </p:nvSpPr>
          <p:spPr>
            <a:xfrm>
              <a:off x="736805"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1</a:t>
              </a:r>
            </a:p>
          </p:txBody>
        </p:sp>
        <p:sp>
          <p:nvSpPr>
            <p:cNvPr id="5" name="Rectangle 4"/>
            <p:cNvSpPr/>
            <p:nvPr/>
          </p:nvSpPr>
          <p:spPr>
            <a:xfrm>
              <a:off x="424434" y="2679407"/>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p:cNvGrpSpPr/>
          <p:nvPr/>
        </p:nvGrpSpPr>
        <p:grpSpPr>
          <a:xfrm>
            <a:off x="2258913" y="2669674"/>
            <a:ext cx="1490728" cy="3160626"/>
            <a:chOff x="2097549" y="2669674"/>
            <a:chExt cx="1490728" cy="3160626"/>
          </a:xfrm>
        </p:grpSpPr>
        <p:sp>
          <p:nvSpPr>
            <p:cNvPr id="23" name="Rectangle 22"/>
            <p:cNvSpPr/>
            <p:nvPr/>
          </p:nvSpPr>
          <p:spPr>
            <a:xfrm>
              <a:off x="2178315" y="5104807"/>
              <a:ext cx="1308257" cy="53055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4</a:t>
              </a:r>
            </a:p>
          </p:txBody>
        </p:sp>
        <p:sp>
          <p:nvSpPr>
            <p:cNvPr id="19" name="Rectangle 18"/>
            <p:cNvSpPr/>
            <p:nvPr/>
          </p:nvSpPr>
          <p:spPr>
            <a:xfrm>
              <a:off x="2178315" y="4346442"/>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5</a:t>
              </a:r>
            </a:p>
          </p:txBody>
        </p:sp>
        <p:sp>
          <p:nvSpPr>
            <p:cNvPr id="20" name="Rectangle 19"/>
            <p:cNvSpPr/>
            <p:nvPr/>
          </p:nvSpPr>
          <p:spPr>
            <a:xfrm>
              <a:off x="2178315" y="3612463"/>
              <a:ext cx="1308257" cy="53055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6</a:t>
              </a:r>
            </a:p>
          </p:txBody>
        </p:sp>
        <p:sp>
          <p:nvSpPr>
            <p:cNvPr id="28" name="TextBox 27"/>
            <p:cNvSpPr txBox="1"/>
            <p:nvPr/>
          </p:nvSpPr>
          <p:spPr>
            <a:xfrm>
              <a:off x="2320774"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2</a:t>
              </a:r>
            </a:p>
          </p:txBody>
        </p:sp>
        <p:sp>
          <p:nvSpPr>
            <p:cNvPr id="32" name="Rectangle 31"/>
            <p:cNvSpPr/>
            <p:nvPr/>
          </p:nvSpPr>
          <p:spPr>
            <a:xfrm>
              <a:off x="2097549" y="2669674"/>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5699472" y="1200651"/>
            <a:ext cx="4211126" cy="523220"/>
          </a:xfrm>
          <a:prstGeom prst="rect">
            <a:avLst/>
          </a:prstGeom>
          <a:noFill/>
        </p:spPr>
        <p:txBody>
          <a:bodyPr wrap="square" rtlCol="0">
            <a:spAutoFit/>
          </a:bodyPr>
          <a:lstStyle/>
          <a:p>
            <a:pPr algn="ctr"/>
            <a:r>
              <a:rPr lang="en-US" sz="2800" b="1" dirty="0">
                <a:solidFill>
                  <a:srgbClr val="00B050"/>
                </a:solidFill>
                <a:latin typeface="Bahnschrift Condensed" panose="020B0502040204020203" pitchFamily="34" charset="0"/>
              </a:rPr>
              <a:t>HÌNH THÀNH NHÓM MẢNH GHÉP</a:t>
            </a:r>
          </a:p>
        </p:txBody>
      </p:sp>
      <p:sp>
        <p:nvSpPr>
          <p:cNvPr id="34" name="TextBox 33"/>
          <p:cNvSpPr txBox="1"/>
          <p:nvPr/>
        </p:nvSpPr>
        <p:spPr>
          <a:xfrm>
            <a:off x="424433" y="5994985"/>
            <a:ext cx="2981457" cy="461665"/>
          </a:xfrm>
          <a:prstGeom prst="rect">
            <a:avLst/>
          </a:prstGeom>
          <a:noFill/>
        </p:spPr>
        <p:txBody>
          <a:bodyPr wrap="square" rtlCol="0">
            <a:spAutoFit/>
          </a:bodyPr>
          <a:lstStyle/>
          <a:p>
            <a:pPr algn="ctr"/>
            <a:r>
              <a:rPr lang="en-US" sz="2400" dirty="0">
                <a:solidFill>
                  <a:srgbClr val="002060"/>
                </a:solidFill>
                <a:latin typeface="Bahnschrift Condensed" panose="020B0502040204020203" pitchFamily="34" charset="0"/>
              </a:rPr>
              <a:t>(</a:t>
            </a:r>
            <a:r>
              <a:rPr lang="en-US" sz="2400" dirty="0" err="1">
                <a:solidFill>
                  <a:srgbClr val="002060"/>
                </a:solidFill>
                <a:latin typeface="Bahnschrift Condensed" panose="020B0502040204020203" pitchFamily="34" charset="0"/>
              </a:rPr>
              <a:t>Đánh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số</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thứ</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tự</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từ</a:t>
            </a:r>
            <a:r>
              <a:rPr lang="en-US" sz="2400" dirty="0">
                <a:solidFill>
                  <a:srgbClr val="002060"/>
                </a:solidFill>
                <a:latin typeface="Bahnschrift Condensed" panose="020B0502040204020203" pitchFamily="34" charset="0"/>
              </a:rPr>
              <a:t> 1 </a:t>
            </a:r>
            <a:r>
              <a:rPr lang="en-US" sz="2400" dirty="0" err="1">
                <a:solidFill>
                  <a:srgbClr val="002060"/>
                </a:solidFill>
                <a:latin typeface="Bahnschrift Condensed" panose="020B0502040204020203" pitchFamily="34" charset="0"/>
              </a:rPr>
              <a:t>đến</a:t>
            </a:r>
            <a:r>
              <a:rPr lang="en-US" sz="2400" dirty="0">
                <a:solidFill>
                  <a:srgbClr val="002060"/>
                </a:solidFill>
                <a:latin typeface="Bahnschrift Condensed" panose="020B0502040204020203" pitchFamily="34" charset="0"/>
              </a:rPr>
              <a:t> 6)</a:t>
            </a:r>
          </a:p>
        </p:txBody>
      </p:sp>
      <p:sp>
        <p:nvSpPr>
          <p:cNvPr id="35" name="Rectangle 34"/>
          <p:cNvSpPr/>
          <p:nvPr/>
        </p:nvSpPr>
        <p:spPr>
          <a:xfrm>
            <a:off x="4578020" y="1850242"/>
            <a:ext cx="2981456"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Bahnschrift Condensed" panose="020B0502040204020203" pitchFamily="34" charset="0"/>
              </a:rPr>
              <a:t>Sơ</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đồ</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nhóm</a:t>
            </a:r>
            <a:r>
              <a:rPr lang="en-US" sz="2800" dirty="0">
                <a:solidFill>
                  <a:srgbClr val="002060"/>
                </a:solidFill>
                <a:latin typeface="Bahnschrift Condensed" panose="020B0502040204020203" pitchFamily="34" charset="0"/>
              </a:rPr>
              <a:t> MẢNH GHÉP</a:t>
            </a:r>
          </a:p>
        </p:txBody>
      </p:sp>
      <p:sp>
        <p:nvSpPr>
          <p:cNvPr id="36" name="Right Arrow 35"/>
          <p:cNvSpPr/>
          <p:nvPr/>
        </p:nvSpPr>
        <p:spPr>
          <a:xfrm>
            <a:off x="3840295" y="3612463"/>
            <a:ext cx="487401" cy="114241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4395633" y="2679407"/>
            <a:ext cx="1490728" cy="3160626"/>
            <a:chOff x="424434" y="2679407"/>
            <a:chExt cx="1490728" cy="3160626"/>
          </a:xfrm>
        </p:grpSpPr>
        <p:sp>
          <p:nvSpPr>
            <p:cNvPr id="38" name="Rectangle 37"/>
            <p:cNvSpPr/>
            <p:nvPr/>
          </p:nvSpPr>
          <p:spPr>
            <a:xfrm>
              <a:off x="510301" y="3588731"/>
              <a:ext cx="1308257" cy="5305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SỐ 1,2</a:t>
              </a:r>
            </a:p>
          </p:txBody>
        </p:sp>
        <p:sp>
          <p:nvSpPr>
            <p:cNvPr id="39" name="Rectangle 38"/>
            <p:cNvSpPr/>
            <p:nvPr/>
          </p:nvSpPr>
          <p:spPr>
            <a:xfrm>
              <a:off x="515173" y="4342618"/>
              <a:ext cx="1308257" cy="5305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SỐ 3,4</a:t>
              </a:r>
            </a:p>
          </p:txBody>
        </p:sp>
        <p:sp>
          <p:nvSpPr>
            <p:cNvPr id="40" name="Rectangle 39"/>
            <p:cNvSpPr/>
            <p:nvPr/>
          </p:nvSpPr>
          <p:spPr>
            <a:xfrm>
              <a:off x="520043" y="5104807"/>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SỐ 5,6</a:t>
              </a:r>
            </a:p>
          </p:txBody>
        </p:sp>
        <p:sp>
          <p:nvSpPr>
            <p:cNvPr id="41" name="TextBox 40"/>
            <p:cNvSpPr txBox="1"/>
            <p:nvPr/>
          </p:nvSpPr>
          <p:spPr>
            <a:xfrm>
              <a:off x="736805"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1</a:t>
              </a:r>
            </a:p>
          </p:txBody>
        </p:sp>
        <p:sp>
          <p:nvSpPr>
            <p:cNvPr id="42" name="Rectangle 41"/>
            <p:cNvSpPr/>
            <p:nvPr/>
          </p:nvSpPr>
          <p:spPr>
            <a:xfrm>
              <a:off x="424434" y="2679407"/>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6068748" y="2669674"/>
            <a:ext cx="1490728" cy="3160626"/>
            <a:chOff x="2097549" y="2669674"/>
            <a:chExt cx="1490728" cy="3160626"/>
          </a:xfrm>
        </p:grpSpPr>
        <p:sp>
          <p:nvSpPr>
            <p:cNvPr id="44" name="Rectangle 43"/>
            <p:cNvSpPr/>
            <p:nvPr/>
          </p:nvSpPr>
          <p:spPr>
            <a:xfrm>
              <a:off x="2178315" y="5104807"/>
              <a:ext cx="1308257" cy="53055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SỐ 5,6</a:t>
              </a:r>
            </a:p>
          </p:txBody>
        </p:sp>
        <p:sp>
          <p:nvSpPr>
            <p:cNvPr id="45" name="Rectangle 44"/>
            <p:cNvSpPr/>
            <p:nvPr/>
          </p:nvSpPr>
          <p:spPr>
            <a:xfrm>
              <a:off x="2178315" y="4346442"/>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3,4</a:t>
              </a:r>
            </a:p>
          </p:txBody>
        </p:sp>
        <p:sp>
          <p:nvSpPr>
            <p:cNvPr id="46" name="Rectangle 45"/>
            <p:cNvSpPr/>
            <p:nvPr/>
          </p:nvSpPr>
          <p:spPr>
            <a:xfrm>
              <a:off x="2178315" y="3612463"/>
              <a:ext cx="1308257" cy="53055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1,2</a:t>
              </a:r>
            </a:p>
          </p:txBody>
        </p:sp>
        <p:sp>
          <p:nvSpPr>
            <p:cNvPr id="47" name="TextBox 46"/>
            <p:cNvSpPr txBox="1"/>
            <p:nvPr/>
          </p:nvSpPr>
          <p:spPr>
            <a:xfrm>
              <a:off x="2320774"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2</a:t>
              </a:r>
            </a:p>
          </p:txBody>
        </p:sp>
        <p:sp>
          <p:nvSpPr>
            <p:cNvPr id="48" name="Rectangle 47"/>
            <p:cNvSpPr/>
            <p:nvPr/>
          </p:nvSpPr>
          <p:spPr>
            <a:xfrm>
              <a:off x="2097549" y="2669674"/>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TextBox 50"/>
          <p:cNvSpPr txBox="1"/>
          <p:nvPr/>
        </p:nvSpPr>
        <p:spPr>
          <a:xfrm>
            <a:off x="3486572" y="5988782"/>
            <a:ext cx="8508204" cy="461665"/>
          </a:xfrm>
          <a:prstGeom prst="rect">
            <a:avLst/>
          </a:prstGeom>
          <a:noFill/>
        </p:spPr>
        <p:txBody>
          <a:bodyPr wrap="square" rtlCol="0">
            <a:spAutoFit/>
          </a:bodyPr>
          <a:lstStyle/>
          <a:p>
            <a:pPr algn="ctr"/>
            <a:r>
              <a:rPr lang="en-US" sz="2400" dirty="0">
                <a:solidFill>
                  <a:srgbClr val="002060"/>
                </a:solidFill>
                <a:latin typeface="Bahnschrift Condensed" panose="020B0502040204020203" pitchFamily="34" charset="0"/>
              </a:rPr>
              <a:t>(</a:t>
            </a:r>
            <a:r>
              <a:rPr lang="en-US" sz="2400" dirty="0" err="1">
                <a:solidFill>
                  <a:srgbClr val="002060"/>
                </a:solidFill>
                <a:latin typeface="Bahnschrift Condensed" panose="020B0502040204020203" pitchFamily="34" charset="0"/>
              </a:rPr>
              <a:t>Kết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thúc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vòng</a:t>
            </a:r>
            <a:r>
              <a:rPr lang="en-US" sz="2400" dirty="0">
                <a:solidFill>
                  <a:srgbClr val="002060"/>
                </a:solidFill>
                <a:latin typeface="Bahnschrift Condensed" panose="020B0502040204020203" pitchFamily="34" charset="0"/>
              </a:rPr>
              <a:t> MẢNH GHÉP, </a:t>
            </a:r>
            <a:r>
              <a:rPr lang="en-US" sz="2400" dirty="0" err="1">
                <a:solidFill>
                  <a:srgbClr val="002060"/>
                </a:solidFill>
                <a:latin typeface="Bahnschrift Condensed" panose="020B0502040204020203" pitchFamily="34" charset="0"/>
              </a:rPr>
              <a:t>các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thành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viên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trở</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về</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vị</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trí</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nhóm</a:t>
            </a:r>
            <a:r>
              <a:rPr lang="en-US" sz="2400" dirty="0">
                <a:solidFill>
                  <a:srgbClr val="002060"/>
                </a:solidFill>
                <a:latin typeface="Bahnschrift Condensed" panose="020B0502040204020203" pitchFamily="34" charset="0"/>
              </a:rPr>
              <a:t> CHUYÊN GIA ban </a:t>
            </a:r>
            <a:r>
              <a:rPr lang="en-US" sz="2400" dirty="0" err="1">
                <a:solidFill>
                  <a:srgbClr val="002060"/>
                </a:solidFill>
                <a:latin typeface="Bahnschrift Condensed" panose="020B0502040204020203" pitchFamily="34" charset="0"/>
              </a:rPr>
              <a:t>đầu</a:t>
            </a:r>
            <a:r>
              <a:rPr lang="en-US" sz="2400" dirty="0">
                <a:solidFill>
                  <a:srgbClr val="002060"/>
                </a:solidFill>
                <a:latin typeface="Bahnschrift Condensed" panose="020B0502040204020203" pitchFamily="34" charset="0"/>
              </a:rPr>
              <a:t>)</a:t>
            </a:r>
          </a:p>
        </p:txBody>
      </p:sp>
      <p:sp>
        <p:nvSpPr>
          <p:cNvPr id="52" name="Right Arrow 51"/>
          <p:cNvSpPr/>
          <p:nvPr/>
        </p:nvSpPr>
        <p:spPr>
          <a:xfrm>
            <a:off x="7640242" y="3657586"/>
            <a:ext cx="496658" cy="114241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8419870" y="1878852"/>
            <a:ext cx="2981456" cy="618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latin typeface="Bahnschrift Condensed" panose="020B0502040204020203" pitchFamily="34" charset="0"/>
              </a:rPr>
              <a:t>Sơ</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đồ</a:t>
            </a:r>
            <a:r>
              <a:rPr lang="en-US" sz="2800" dirty="0">
                <a:solidFill>
                  <a:srgbClr val="002060"/>
                </a:solidFill>
                <a:latin typeface="Bahnschrift Condensed" panose="020B0502040204020203" pitchFamily="34" charset="0"/>
              </a:rPr>
              <a:t> </a:t>
            </a:r>
            <a:r>
              <a:rPr lang="en-US" sz="2800" dirty="0" err="1">
                <a:solidFill>
                  <a:srgbClr val="002060"/>
                </a:solidFill>
                <a:latin typeface="Bahnschrift Condensed" panose="020B0502040204020203" pitchFamily="34" charset="0"/>
              </a:rPr>
              <a:t>nhóm</a:t>
            </a:r>
            <a:r>
              <a:rPr lang="en-US" sz="2800" dirty="0">
                <a:solidFill>
                  <a:srgbClr val="002060"/>
                </a:solidFill>
                <a:latin typeface="Bahnschrift Condensed" panose="020B0502040204020203" pitchFamily="34" charset="0"/>
              </a:rPr>
              <a:t> CHUYÊN GIA</a:t>
            </a:r>
          </a:p>
        </p:txBody>
      </p:sp>
      <p:grpSp>
        <p:nvGrpSpPr>
          <p:cNvPr id="54" name="Group 53"/>
          <p:cNvGrpSpPr/>
          <p:nvPr/>
        </p:nvGrpSpPr>
        <p:grpSpPr>
          <a:xfrm>
            <a:off x="8239237" y="2679407"/>
            <a:ext cx="1490728" cy="3160626"/>
            <a:chOff x="424434" y="2679407"/>
            <a:chExt cx="1490728" cy="3160626"/>
          </a:xfrm>
        </p:grpSpPr>
        <p:sp>
          <p:nvSpPr>
            <p:cNvPr id="55" name="Rectangle 54"/>
            <p:cNvSpPr/>
            <p:nvPr/>
          </p:nvSpPr>
          <p:spPr>
            <a:xfrm>
              <a:off x="510301" y="3588731"/>
              <a:ext cx="1308257" cy="53055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1</a:t>
              </a:r>
            </a:p>
          </p:txBody>
        </p:sp>
        <p:sp>
          <p:nvSpPr>
            <p:cNvPr id="56" name="Rectangle 55"/>
            <p:cNvSpPr/>
            <p:nvPr/>
          </p:nvSpPr>
          <p:spPr>
            <a:xfrm>
              <a:off x="515173" y="4342618"/>
              <a:ext cx="1308257" cy="530552"/>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2</a:t>
              </a:r>
            </a:p>
          </p:txBody>
        </p:sp>
        <p:sp>
          <p:nvSpPr>
            <p:cNvPr id="57" name="Rectangle 56"/>
            <p:cNvSpPr/>
            <p:nvPr/>
          </p:nvSpPr>
          <p:spPr>
            <a:xfrm>
              <a:off x="520043" y="5104807"/>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3</a:t>
              </a:r>
            </a:p>
          </p:txBody>
        </p:sp>
        <p:sp>
          <p:nvSpPr>
            <p:cNvPr id="58" name="TextBox 57"/>
            <p:cNvSpPr txBox="1"/>
            <p:nvPr/>
          </p:nvSpPr>
          <p:spPr>
            <a:xfrm>
              <a:off x="736805"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1</a:t>
              </a:r>
            </a:p>
          </p:txBody>
        </p:sp>
        <p:sp>
          <p:nvSpPr>
            <p:cNvPr id="59" name="Rectangle 58"/>
            <p:cNvSpPr/>
            <p:nvPr/>
          </p:nvSpPr>
          <p:spPr>
            <a:xfrm>
              <a:off x="424434" y="2679407"/>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10063244" y="2669674"/>
            <a:ext cx="1490728" cy="3160626"/>
            <a:chOff x="2097549" y="2669674"/>
            <a:chExt cx="1490728" cy="3160626"/>
          </a:xfrm>
        </p:grpSpPr>
        <p:sp>
          <p:nvSpPr>
            <p:cNvPr id="61" name="Rectangle 60"/>
            <p:cNvSpPr/>
            <p:nvPr/>
          </p:nvSpPr>
          <p:spPr>
            <a:xfrm>
              <a:off x="2178315" y="5104807"/>
              <a:ext cx="1308257" cy="530552"/>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4</a:t>
              </a:r>
            </a:p>
          </p:txBody>
        </p:sp>
        <p:sp>
          <p:nvSpPr>
            <p:cNvPr id="62" name="Rectangle 61"/>
            <p:cNvSpPr/>
            <p:nvPr/>
          </p:nvSpPr>
          <p:spPr>
            <a:xfrm>
              <a:off x="2178315" y="4346442"/>
              <a:ext cx="1308257" cy="530552"/>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5</a:t>
              </a:r>
            </a:p>
          </p:txBody>
        </p:sp>
        <p:sp>
          <p:nvSpPr>
            <p:cNvPr id="63" name="Rectangle 62"/>
            <p:cNvSpPr/>
            <p:nvPr/>
          </p:nvSpPr>
          <p:spPr>
            <a:xfrm>
              <a:off x="2178315" y="3612463"/>
              <a:ext cx="1308257" cy="530552"/>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NHÓM 6</a:t>
              </a:r>
            </a:p>
          </p:txBody>
        </p:sp>
        <p:sp>
          <p:nvSpPr>
            <p:cNvPr id="64" name="TextBox 63"/>
            <p:cNvSpPr txBox="1"/>
            <p:nvPr/>
          </p:nvSpPr>
          <p:spPr>
            <a:xfrm>
              <a:off x="2320774" y="2834359"/>
              <a:ext cx="927847" cy="523220"/>
            </a:xfrm>
            <a:prstGeom prst="rect">
              <a:avLst/>
            </a:prstGeom>
            <a:noFill/>
          </p:spPr>
          <p:txBody>
            <a:bodyPr wrap="square" rtlCol="0">
              <a:spAutoFit/>
            </a:bodyPr>
            <a:lstStyle/>
            <a:p>
              <a:pPr algn="ctr"/>
              <a:r>
                <a:rPr lang="en-US" sz="2800" b="1" dirty="0" err="1">
                  <a:solidFill>
                    <a:srgbClr val="FF0000"/>
                  </a:solidFill>
                  <a:latin typeface="Bahnschrift Condensed" panose="020B0502040204020203" pitchFamily="34" charset="0"/>
                </a:rPr>
                <a:t>Cụm</a:t>
              </a:r>
              <a:r>
                <a:rPr lang="en-US" sz="2800" b="1" dirty="0">
                  <a:solidFill>
                    <a:srgbClr val="FF0000"/>
                  </a:solidFill>
                  <a:latin typeface="Bahnschrift Condensed" panose="020B0502040204020203" pitchFamily="34" charset="0"/>
                </a:rPr>
                <a:t> 2</a:t>
              </a:r>
            </a:p>
          </p:txBody>
        </p:sp>
        <p:sp>
          <p:nvSpPr>
            <p:cNvPr id="65" name="Rectangle 64"/>
            <p:cNvSpPr/>
            <p:nvPr/>
          </p:nvSpPr>
          <p:spPr>
            <a:xfrm>
              <a:off x="2097549" y="2669674"/>
              <a:ext cx="1490728" cy="3160626"/>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80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barn(inVertical)">
                                      <p:cBhvr>
                                        <p:cTn id="12" dur="500"/>
                                        <p:tgtEl>
                                          <p:spTgt spid="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par>
                                <p:cTn id="18" presetID="16" presetClass="entr" presetSubtype="21"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par>
                                <p:cTn id="21" presetID="16" presetClass="entr" presetSubtype="21"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barn(inVertical)">
                                      <p:cBhvr>
                                        <p:cTn id="23"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animBg="1"/>
      <p:bldP spid="5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srcRect t="27144" b="17640"/>
          <a:stretch/>
        </p:blipFill>
        <p:spPr>
          <a:xfrm>
            <a:off x="8118650" y="-31285"/>
            <a:ext cx="1438740" cy="794411"/>
          </a:xfrm>
          <a:prstGeom prst="rect">
            <a:avLst/>
          </a:prstGeom>
        </p:spPr>
      </p:pic>
      <p:pic>
        <p:nvPicPr>
          <p:cNvPr id="26" name="Picture 25"/>
          <p:cNvPicPr>
            <a:picLocks noChangeAspect="1"/>
          </p:cNvPicPr>
          <p:nvPr/>
        </p:nvPicPr>
        <p:blipFill rotWithShape="1">
          <a:blip r:embed="rId2"/>
          <a:srcRect t="27144" b="17640"/>
          <a:stretch/>
        </p:blipFill>
        <p:spPr>
          <a:xfrm>
            <a:off x="9435797" y="-8274"/>
            <a:ext cx="1438740" cy="794411"/>
          </a:xfrm>
          <a:prstGeom prst="rect">
            <a:avLst/>
          </a:prstGeom>
        </p:spPr>
      </p:pic>
      <p:pic>
        <p:nvPicPr>
          <p:cNvPr id="27" name="Picture 26"/>
          <p:cNvPicPr>
            <a:picLocks noChangeAspect="1"/>
          </p:cNvPicPr>
          <p:nvPr/>
        </p:nvPicPr>
        <p:blipFill rotWithShape="1">
          <a:blip r:embed="rId2"/>
          <a:srcRect t="27144" b="17640"/>
          <a:stretch/>
        </p:blipFill>
        <p:spPr>
          <a:xfrm>
            <a:off x="10752943" y="2044"/>
            <a:ext cx="1438740" cy="794411"/>
          </a:xfrm>
          <a:prstGeom prst="rect">
            <a:avLst/>
          </a:prstGeom>
        </p:spPr>
      </p:pic>
      <p:pic>
        <p:nvPicPr>
          <p:cNvPr id="22" name="Picture 21"/>
          <p:cNvPicPr>
            <a:picLocks noChangeAspect="1"/>
          </p:cNvPicPr>
          <p:nvPr/>
        </p:nvPicPr>
        <p:blipFill rotWithShape="1">
          <a:blip r:embed="rId2"/>
          <a:srcRect t="27144" b="17640"/>
          <a:stretch/>
        </p:blipFill>
        <p:spPr>
          <a:xfrm>
            <a:off x="-86362" y="17298"/>
            <a:ext cx="1438740" cy="794411"/>
          </a:xfrm>
          <a:prstGeom prst="rect">
            <a:avLst/>
          </a:prstGeom>
        </p:spPr>
      </p:pic>
      <p:pic>
        <p:nvPicPr>
          <p:cNvPr id="23" name="Picture 22"/>
          <p:cNvPicPr>
            <a:picLocks noChangeAspect="1"/>
          </p:cNvPicPr>
          <p:nvPr/>
        </p:nvPicPr>
        <p:blipFill rotWithShape="1">
          <a:blip r:embed="rId2"/>
          <a:srcRect t="27144" b="17640"/>
          <a:stretch/>
        </p:blipFill>
        <p:spPr>
          <a:xfrm>
            <a:off x="1352378" y="9671"/>
            <a:ext cx="1438740" cy="794411"/>
          </a:xfrm>
          <a:prstGeom prst="rect">
            <a:avLst/>
          </a:prstGeom>
        </p:spPr>
      </p:pic>
      <p:pic>
        <p:nvPicPr>
          <p:cNvPr id="24" name="Picture 23"/>
          <p:cNvPicPr>
            <a:picLocks noChangeAspect="1"/>
          </p:cNvPicPr>
          <p:nvPr/>
        </p:nvPicPr>
        <p:blipFill rotWithShape="1">
          <a:blip r:embed="rId2"/>
          <a:srcRect t="27144" b="17640"/>
          <a:stretch/>
        </p:blipFill>
        <p:spPr>
          <a:xfrm>
            <a:off x="2758945" y="2044"/>
            <a:ext cx="1438740" cy="794411"/>
          </a:xfrm>
          <a:prstGeom prst="rect">
            <a:avLst/>
          </a:prstGeom>
        </p:spPr>
      </p:pic>
      <p:grpSp>
        <p:nvGrpSpPr>
          <p:cNvPr id="5" name="Group 4"/>
          <p:cNvGrpSpPr/>
          <p:nvPr/>
        </p:nvGrpSpPr>
        <p:grpSpPr>
          <a:xfrm>
            <a:off x="0" y="100719"/>
            <a:ext cx="12192000" cy="672010"/>
            <a:chOff x="0" y="114169"/>
            <a:chExt cx="12192000" cy="672010"/>
          </a:xfrm>
        </p:grpSpPr>
        <p:sp>
          <p:nvSpPr>
            <p:cNvPr id="6" name="TextBox 5"/>
            <p:cNvSpPr txBox="1"/>
            <p:nvPr/>
          </p:nvSpPr>
          <p:spPr>
            <a:xfrm>
              <a:off x="4143496" y="114169"/>
              <a:ext cx="3975154"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7" name="Rectangle 6"/>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 name="Rectangle 1"/>
          <p:cNvSpPr/>
          <p:nvPr/>
        </p:nvSpPr>
        <p:spPr>
          <a:xfrm>
            <a:off x="358588" y="835059"/>
            <a:ext cx="3860352" cy="523220"/>
          </a:xfrm>
          <a:prstGeom prst="rect">
            <a:avLst/>
          </a:prstGeom>
        </p:spPr>
        <p:txBody>
          <a:bodyPr wrap="none">
            <a:spAutoFit/>
          </a:bodyPr>
          <a:lstStyle/>
          <a:p>
            <a:pPr algn="ctr"/>
            <a:r>
              <a:rPr lang="it-IT" sz="2800" dirty="0">
                <a:solidFill>
                  <a:srgbClr val="002060"/>
                </a:solidFill>
                <a:effectLst>
                  <a:outerShdw blurRad="38100" dist="38100" dir="2700000" algn="tl">
                    <a:srgbClr val="000000">
                      <a:alpha val="43137"/>
                    </a:srgbClr>
                  </a:outerShdw>
                </a:effectLst>
                <a:latin typeface="Bahnschrift Condensed" panose="020B0502040204020203" pitchFamily="34" charset="0"/>
              </a:rPr>
              <a:t>1. Miền Bắc và Đông Bắc Bắc Bộ</a:t>
            </a:r>
            <a:endParaRPr lang="en-US" sz="28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655969296"/>
              </p:ext>
            </p:extLst>
          </p:nvPr>
        </p:nvGraphicFramePr>
        <p:xfrm>
          <a:off x="358588" y="1404978"/>
          <a:ext cx="7171765" cy="5279480"/>
        </p:xfrm>
        <a:graphic>
          <a:graphicData uri="http://schemas.openxmlformats.org/drawingml/2006/table">
            <a:tbl>
              <a:tblPr firstRow="1" firstCol="1" bandRow="1">
                <a:tableStyleId>{5C22544A-7EE6-4342-B048-85BDC9FD1C3A}</a:tableStyleId>
              </a:tblPr>
              <a:tblGrid>
                <a:gridCol w="1362636">
                  <a:extLst>
                    <a:ext uri="{9D8B030D-6E8A-4147-A177-3AD203B41FA5}">
                      <a16:colId xmlns:a16="http://schemas.microsoft.com/office/drawing/2014/main" val="20000"/>
                    </a:ext>
                  </a:extLst>
                </a:gridCol>
                <a:gridCol w="5809129">
                  <a:extLst>
                    <a:ext uri="{9D8B030D-6E8A-4147-A177-3AD203B41FA5}">
                      <a16:colId xmlns:a16="http://schemas.microsoft.com/office/drawing/2014/main" val="20001"/>
                    </a:ext>
                  </a:extLst>
                </a:gridCol>
              </a:tblGrid>
              <a:tr h="461155">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Yếu tố TN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Miền Bắc và Đông Bắc Bắc Bộ</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158277">
                <a:tc>
                  <a:txBody>
                    <a:bodyPr/>
                    <a:lstStyle/>
                    <a:p>
                      <a:pPr marL="0" marR="0" indent="0" algn="ctr">
                        <a:lnSpc>
                          <a:spcPct val="100000"/>
                        </a:lnSpc>
                        <a:spcBef>
                          <a:spcPts val="0"/>
                        </a:spcBef>
                        <a:spcAft>
                          <a:spcPts val="0"/>
                        </a:spcAft>
                      </a:pPr>
                      <a:r>
                        <a:rPr lang="it-IT" sz="2400">
                          <a:solidFill>
                            <a:srgbClr val="002060"/>
                          </a:solidFill>
                          <a:effectLst/>
                          <a:latin typeface="Bahnschrift Condensed" panose="020B0502040204020203" pitchFamily="34" charset="0"/>
                        </a:rPr>
                        <a:t>1. Phạm vi lãnh thổ</a:t>
                      </a: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891172">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2. Địa hình</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68876">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3. Đất</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10" name="Rectangle 9"/>
          <p:cNvSpPr/>
          <p:nvPr/>
        </p:nvSpPr>
        <p:spPr>
          <a:xfrm>
            <a:off x="1794134" y="4449969"/>
            <a:ext cx="5264379"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Vùng đồng bằng: rộng và bằng phẳng.</a:t>
            </a:r>
            <a:endParaRPr lang="en-US" sz="2400" dirty="0">
              <a:solidFill>
                <a:srgbClr val="002060"/>
              </a:solidFill>
              <a:latin typeface="Bahnschrift Condensed" panose="020B0502040204020203" pitchFamily="34" charset="0"/>
            </a:endParaRPr>
          </a:p>
        </p:txBody>
      </p:sp>
      <p:sp>
        <p:nvSpPr>
          <p:cNvPr id="11" name="Rectangle 10"/>
          <p:cNvSpPr/>
          <p:nvPr/>
        </p:nvSpPr>
        <p:spPr>
          <a:xfrm>
            <a:off x="1815352" y="4905184"/>
            <a:ext cx="3607078" cy="461665"/>
          </a:xfrm>
          <a:prstGeom prst="rect">
            <a:avLst/>
          </a:prstGeom>
        </p:spPr>
        <p:txBody>
          <a:bodyPr wrap="none">
            <a:spAutoFit/>
          </a:bodyPr>
          <a:lstStyle/>
          <a:p>
            <a:r>
              <a:rPr lang="it-IT" sz="2400" dirty="0">
                <a:solidFill>
                  <a:srgbClr val="002060"/>
                </a:solidFill>
                <a:latin typeface="Bahnschrift Condensed" panose="020B0502040204020203" pitchFamily="34" charset="0"/>
              </a:rPr>
              <a:t>- Địa hình các – xtơ khá phổ biến.</a:t>
            </a:r>
            <a:endParaRPr lang="en-US" sz="2400" dirty="0">
              <a:solidFill>
                <a:srgbClr val="002060"/>
              </a:solidFill>
              <a:latin typeface="Bahnschrift Condensed" panose="020B0502040204020203" pitchFamily="34" charset="0"/>
            </a:endParaRPr>
          </a:p>
        </p:txBody>
      </p:sp>
      <p:sp>
        <p:nvSpPr>
          <p:cNvPr id="12" name="Rectangle 11"/>
          <p:cNvSpPr/>
          <p:nvPr/>
        </p:nvSpPr>
        <p:spPr>
          <a:xfrm>
            <a:off x="1794134" y="5390199"/>
            <a:ext cx="5715001" cy="517065"/>
          </a:xfrm>
          <a:prstGeom prst="rect">
            <a:avLst/>
          </a:prstGeom>
        </p:spPr>
        <p:txBody>
          <a:bodyPr wrap="square">
            <a:spAutoFit/>
          </a:bodyPr>
          <a:lstStyle/>
          <a:p>
            <a:pPr algn="just">
              <a:lnSpc>
                <a:spcPct val="115000"/>
              </a:lnSpc>
              <a:spcAft>
                <a:spcPts val="600"/>
              </a:spcAft>
            </a:pPr>
            <a:r>
              <a:rPr lang="it-IT" sz="2400" dirty="0">
                <a:solidFill>
                  <a:srgbClr val="002060"/>
                </a:solidFill>
                <a:latin typeface="Bahnschrift Condensed" panose="020B0502040204020203" pitchFamily="34" charset="0"/>
              </a:rPr>
              <a:t>- Bờ biển đa dạng: nơi thấp phẳng, nơi nhiều vịnh đảo.</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6" name="Rectangle 15"/>
          <p:cNvSpPr/>
          <p:nvPr/>
        </p:nvSpPr>
        <p:spPr>
          <a:xfrm>
            <a:off x="1835376" y="1976730"/>
            <a:ext cx="5693782"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rPr>
              <a:t>Ranh giới phía tây nam của miền dọc theo bờ phải sông Hồng và rìa phía tây, tây nam đồng bằng Bắc Bộ</a:t>
            </a:r>
            <a:endParaRPr lang="en-US" sz="2400" dirty="0">
              <a:solidFill>
                <a:srgbClr val="002060"/>
              </a:solidFill>
              <a:latin typeface="Bahnschrift Condensed" panose="020B0502040204020203" pitchFamily="34" charset="0"/>
            </a:endParaRPr>
          </a:p>
        </p:txBody>
      </p:sp>
      <p:sp>
        <p:nvSpPr>
          <p:cNvPr id="17" name="Rectangle 16"/>
          <p:cNvSpPr/>
          <p:nvPr/>
        </p:nvSpPr>
        <p:spPr>
          <a:xfrm>
            <a:off x="1835376" y="2983931"/>
            <a:ext cx="5653733" cy="1569660"/>
          </a:xfrm>
          <a:prstGeom prst="rect">
            <a:avLst/>
          </a:prstGeom>
        </p:spPr>
        <p:txBody>
          <a:bodyPr wrap="square">
            <a:spAutoFit/>
          </a:bodyPr>
          <a:lstStyle/>
          <a:p>
            <a:r>
              <a:rPr lang="it-IT" sz="2400" dirty="0">
                <a:solidFill>
                  <a:srgbClr val="002060"/>
                </a:solidFill>
                <a:latin typeface="Bahnschrift Condensed" panose="020B0502040204020203" pitchFamily="34" charset="0"/>
              </a:rPr>
              <a:t>- Vùng núi:</a:t>
            </a:r>
            <a:endParaRPr lang="en-US" sz="2400" dirty="0">
              <a:solidFill>
                <a:srgbClr val="002060"/>
              </a:solidFill>
              <a:latin typeface="Bahnschrift Condensed" panose="020B0502040204020203" pitchFamily="34" charset="0"/>
            </a:endParaRPr>
          </a:p>
          <a:p>
            <a:pPr indent="171450"/>
            <a:r>
              <a:rPr lang="it-IT" sz="2400" dirty="0">
                <a:solidFill>
                  <a:srgbClr val="002060"/>
                </a:solidFill>
                <a:latin typeface="Bahnschrift Condensed" panose="020B0502040204020203" pitchFamily="34" charset="0"/>
              </a:rPr>
              <a:t>+ Núi thấp chiếm ưu thế. </a:t>
            </a:r>
            <a:endParaRPr lang="en-US" sz="2400" dirty="0">
              <a:solidFill>
                <a:srgbClr val="002060"/>
              </a:solidFill>
              <a:latin typeface="Bahnschrift Condensed" panose="020B0502040204020203" pitchFamily="34" charset="0"/>
            </a:endParaRPr>
          </a:p>
          <a:p>
            <a:pPr indent="171450"/>
            <a:r>
              <a:rPr lang="it-IT" sz="2400" dirty="0">
                <a:solidFill>
                  <a:srgbClr val="002060"/>
                </a:solidFill>
                <a:latin typeface="Bahnschrift Condensed" panose="020B0502040204020203" pitchFamily="34" charset="0"/>
              </a:rPr>
              <a:t>+ Hướng núi: vòng cung, cao ở phía bắc, thấp dần phía tây nam.</a:t>
            </a:r>
            <a:endParaRPr lang="en-US" sz="2400" dirty="0">
              <a:solidFill>
                <a:srgbClr val="002060"/>
              </a:solidFill>
              <a:latin typeface="Bahnschrift Condensed" panose="020B0502040204020203" pitchFamily="34" charset="0"/>
            </a:endParaRPr>
          </a:p>
        </p:txBody>
      </p:sp>
      <p:sp>
        <p:nvSpPr>
          <p:cNvPr id="18" name="Rectangle 17"/>
          <p:cNvSpPr/>
          <p:nvPr/>
        </p:nvSpPr>
        <p:spPr>
          <a:xfrm>
            <a:off x="1772916" y="5865148"/>
            <a:ext cx="4475905" cy="461665"/>
          </a:xfrm>
          <a:prstGeom prst="rect">
            <a:avLst/>
          </a:prstGeom>
        </p:spPr>
        <p:txBody>
          <a:bodyPr wrap="none">
            <a:spAutoFit/>
          </a:bodyPr>
          <a:lstStyle/>
          <a:p>
            <a:r>
              <a:rPr lang="it-IT" sz="2400" dirty="0">
                <a:solidFill>
                  <a:srgbClr val="002060"/>
                </a:solidFill>
                <a:latin typeface="Bahnschrift Condensed" panose="020B0502040204020203" pitchFamily="34" charset="0"/>
              </a:rPr>
              <a:t>- Vùng đồi núi thấp: đất feralit trên đá mẹ.</a:t>
            </a:r>
            <a:endParaRPr lang="en-US" sz="2400" dirty="0">
              <a:solidFill>
                <a:srgbClr val="002060"/>
              </a:solidFill>
              <a:latin typeface="Bahnschrift Condensed" panose="020B0502040204020203" pitchFamily="34" charset="0"/>
            </a:endParaRPr>
          </a:p>
        </p:txBody>
      </p:sp>
      <p:sp>
        <p:nvSpPr>
          <p:cNvPr id="19" name="Rectangle 18"/>
          <p:cNvSpPr/>
          <p:nvPr/>
        </p:nvSpPr>
        <p:spPr>
          <a:xfrm>
            <a:off x="1762354" y="6233511"/>
            <a:ext cx="4714752" cy="474297"/>
          </a:xfrm>
          <a:prstGeom prst="rect">
            <a:avLst/>
          </a:prstGeom>
        </p:spPr>
        <p:txBody>
          <a:bodyPr wrap="none">
            <a:spAutoFit/>
          </a:bodyPr>
          <a:lstStyle/>
          <a:p>
            <a:pPr algn="just">
              <a:lnSpc>
                <a:spcPct val="115000"/>
              </a:lnSpc>
              <a:spcAft>
                <a:spcPts val="600"/>
              </a:spcAft>
            </a:pPr>
            <a:r>
              <a:rPr lang="it-IT" sz="2400" dirty="0">
                <a:solidFill>
                  <a:srgbClr val="002060"/>
                </a:solidFill>
                <a:latin typeface="Bahnschrift Condensed" panose="020B0502040204020203" pitchFamily="34" charset="0"/>
              </a:rPr>
              <a:t>- Đồng bằng: đất phù sa, đất phèn, đất mặn...</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114" y="1404978"/>
            <a:ext cx="4305901" cy="5347075"/>
          </a:xfrm>
          <a:prstGeom prst="rect">
            <a:avLst/>
          </a:prstGeom>
          <a:ln w="28575">
            <a:solidFill>
              <a:srgbClr val="002060"/>
            </a:solidFill>
          </a:ln>
        </p:spPr>
      </p:pic>
    </p:spTree>
    <p:extLst>
      <p:ext uri="{BB962C8B-B14F-4D97-AF65-F5344CB8AC3E}">
        <p14:creationId xmlns:p14="http://schemas.microsoft.com/office/powerpoint/2010/main" val="31351363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6" grpId="0"/>
      <p:bldP spid="17" grpId="0"/>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00295"/>
            <a:ext cx="12192000" cy="672434"/>
            <a:chOff x="0" y="113745"/>
            <a:chExt cx="12192000" cy="672434"/>
          </a:xfrm>
        </p:grpSpPr>
        <p:sp>
          <p:nvSpPr>
            <p:cNvPr id="6" name="TextBox 5"/>
            <p:cNvSpPr txBox="1"/>
            <p:nvPr/>
          </p:nvSpPr>
          <p:spPr>
            <a:xfrm>
              <a:off x="4294934" y="113745"/>
              <a:ext cx="3975154"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7" name="Rectangle 6"/>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 name="Rectangle 1"/>
          <p:cNvSpPr/>
          <p:nvPr/>
        </p:nvSpPr>
        <p:spPr>
          <a:xfrm>
            <a:off x="358588" y="835059"/>
            <a:ext cx="3860352" cy="523220"/>
          </a:xfrm>
          <a:prstGeom prst="rect">
            <a:avLst/>
          </a:prstGeom>
        </p:spPr>
        <p:txBody>
          <a:bodyPr wrap="none">
            <a:spAutoFit/>
          </a:bodyPr>
          <a:lstStyle/>
          <a:p>
            <a:pPr algn="ctr"/>
            <a:r>
              <a:rPr lang="it-IT" sz="2800" dirty="0">
                <a:solidFill>
                  <a:srgbClr val="002060"/>
                </a:solidFill>
                <a:effectLst>
                  <a:outerShdw blurRad="38100" dist="38100" dir="2700000" algn="tl">
                    <a:srgbClr val="000000">
                      <a:alpha val="43137"/>
                    </a:srgbClr>
                  </a:outerShdw>
                </a:effectLst>
                <a:latin typeface="Bahnschrift Condensed" panose="020B0502040204020203" pitchFamily="34" charset="0"/>
              </a:rPr>
              <a:t>1. Miền Bắc và Đông Bắc Bắc Bộ</a:t>
            </a:r>
            <a:endParaRPr lang="en-US" sz="28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639174573"/>
              </p:ext>
            </p:extLst>
          </p:nvPr>
        </p:nvGraphicFramePr>
        <p:xfrm>
          <a:off x="358588" y="1404978"/>
          <a:ext cx="7171765" cy="5337952"/>
        </p:xfrm>
        <a:graphic>
          <a:graphicData uri="http://schemas.openxmlformats.org/drawingml/2006/table">
            <a:tbl>
              <a:tblPr firstRow="1" firstCol="1" bandRow="1">
                <a:tableStyleId>{5C22544A-7EE6-4342-B048-85BDC9FD1C3A}</a:tableStyleId>
              </a:tblPr>
              <a:tblGrid>
                <a:gridCol w="1362636">
                  <a:extLst>
                    <a:ext uri="{9D8B030D-6E8A-4147-A177-3AD203B41FA5}">
                      <a16:colId xmlns:a16="http://schemas.microsoft.com/office/drawing/2014/main" val="20000"/>
                    </a:ext>
                  </a:extLst>
                </a:gridCol>
                <a:gridCol w="5809129">
                  <a:extLst>
                    <a:ext uri="{9D8B030D-6E8A-4147-A177-3AD203B41FA5}">
                      <a16:colId xmlns:a16="http://schemas.microsoft.com/office/drawing/2014/main" val="20001"/>
                    </a:ext>
                  </a:extLst>
                </a:gridCol>
              </a:tblGrid>
              <a:tr h="561273">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Yếu tố TN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Miền Bắc và Đông Bắc Bắc Bộ</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818435">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4. Khí</a:t>
                      </a:r>
                      <a:r>
                        <a:rPr lang="it-IT" sz="2400" baseline="0" dirty="0">
                          <a:solidFill>
                            <a:srgbClr val="002060"/>
                          </a:solidFill>
                          <a:effectLst/>
                          <a:latin typeface="Bahnschrift Condensed" panose="020B0502040204020203" pitchFamily="34" charset="0"/>
                        </a:rPr>
                        <a:t> hậu</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076971">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ea typeface="+mn-ea"/>
                        </a:rPr>
                        <a:t>5.</a:t>
                      </a:r>
                      <a:r>
                        <a:rPr lang="it-IT" sz="2400" baseline="0" dirty="0">
                          <a:solidFill>
                            <a:srgbClr val="002060"/>
                          </a:solidFill>
                          <a:effectLst/>
                          <a:latin typeface="Bahnschrift Condensed" panose="020B0502040204020203" pitchFamily="34" charset="0"/>
                          <a:ea typeface="+mn-ea"/>
                        </a:rPr>
                        <a:t> Sông ngòi</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032164">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6. Khoáng</a:t>
                      </a:r>
                      <a:r>
                        <a:rPr lang="it-IT" sz="2400" baseline="0" dirty="0">
                          <a:solidFill>
                            <a:srgbClr val="002060"/>
                          </a:solidFill>
                          <a:effectLst/>
                          <a:latin typeface="Bahnschrift Condensed" panose="020B0502040204020203" pitchFamily="34" charset="0"/>
                        </a:rPr>
                        <a:t> sản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032164">
                <a:tc>
                  <a:txBody>
                    <a:bodyPr/>
                    <a:lstStyle/>
                    <a:p>
                      <a:pPr marL="0" marR="0" indent="0" algn="ctr">
                        <a:lnSpc>
                          <a:spcPct val="100000"/>
                        </a:lnSpc>
                        <a:spcBef>
                          <a:spcPts val="0"/>
                        </a:spcBef>
                        <a:spcAft>
                          <a:spcPts val="0"/>
                        </a:spcAft>
                      </a:pPr>
                      <a:r>
                        <a:rPr lang="en-US" sz="2400" dirty="0">
                          <a:solidFill>
                            <a:srgbClr val="002060"/>
                          </a:solidFill>
                          <a:effectLst/>
                          <a:latin typeface="Bahnschrift Condensed" panose="020B0502040204020203" pitchFamily="34" charset="0"/>
                          <a:ea typeface="Times New Roman" panose="02020603050405020304" pitchFamily="18" charset="0"/>
                        </a:rPr>
                        <a:t>7. </a:t>
                      </a:r>
                      <a:r>
                        <a:rPr lang="en-US" sz="2400" dirty="0" err="1">
                          <a:solidFill>
                            <a:srgbClr val="002060"/>
                          </a:solidFill>
                          <a:effectLst/>
                          <a:latin typeface="Bahnschrift Condensed" panose="020B0502040204020203" pitchFamily="34" charset="0"/>
                          <a:ea typeface="Times New Roman" panose="02020603050405020304" pitchFamily="18" charset="0"/>
                        </a:rPr>
                        <a:t>Sinh</a:t>
                      </a:r>
                      <a:r>
                        <a:rPr lang="en-US" sz="2400" dirty="0">
                          <a:solidFill>
                            <a:srgbClr val="002060"/>
                          </a:solidFill>
                          <a:effectLst/>
                          <a:latin typeface="Bahnschrift Condensed" panose="020B0502040204020203" pitchFamily="34" charset="0"/>
                          <a:ea typeface="Times New Roman" panose="02020603050405020304" pitchFamily="18" charset="0"/>
                        </a:rPr>
                        <a:t> </a:t>
                      </a:r>
                      <a:r>
                        <a:rPr lang="en-US" sz="2400" dirty="0" err="1">
                          <a:solidFill>
                            <a:srgbClr val="002060"/>
                          </a:solidFill>
                          <a:effectLst/>
                          <a:latin typeface="Bahnschrift Condensed" panose="020B0502040204020203" pitchFamily="34" charset="0"/>
                          <a:ea typeface="Times New Roman" panose="02020603050405020304" pitchFamily="18" charset="0"/>
                        </a:rPr>
                        <a:t>vật</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114" y="1404978"/>
            <a:ext cx="4305901" cy="5347075"/>
          </a:xfrm>
          <a:prstGeom prst="rect">
            <a:avLst/>
          </a:prstGeom>
          <a:ln w="28575">
            <a:solidFill>
              <a:srgbClr val="002060"/>
            </a:solidFill>
          </a:ln>
        </p:spPr>
      </p:pic>
      <p:sp>
        <p:nvSpPr>
          <p:cNvPr id="3" name="Rectangle 2"/>
          <p:cNvSpPr/>
          <p:nvPr/>
        </p:nvSpPr>
        <p:spPr>
          <a:xfrm>
            <a:off x="1919288" y="1957780"/>
            <a:ext cx="5373298" cy="830997"/>
          </a:xfrm>
          <a:prstGeom prst="rect">
            <a:avLst/>
          </a:prstGeom>
        </p:spPr>
        <p:txBody>
          <a:bodyPr wrap="square">
            <a:spAutoFit/>
          </a:bodyPr>
          <a:lstStyle/>
          <a:p>
            <a:r>
              <a:rPr lang="it-IT" sz="2400" dirty="0">
                <a:solidFill>
                  <a:srgbClr val="002060"/>
                </a:solidFill>
                <a:latin typeface="Bahnschrift Condensed" panose="020B0502040204020203" pitchFamily="34" charset="0"/>
                <a:ea typeface="Times New Roman" panose="02020603050405020304" pitchFamily="18" charset="0"/>
              </a:rPr>
              <a:t>Chịu ảnh hưởng của gió mùa Đông Bắc tạo nên 1 mùa đông lạnh.</a:t>
            </a:r>
            <a:endParaRPr lang="en-US" sz="2400" dirty="0">
              <a:solidFill>
                <a:srgbClr val="002060"/>
              </a:solidFill>
              <a:latin typeface="Bahnschrift Condensed" panose="020B0502040204020203" pitchFamily="34" charset="0"/>
            </a:endParaRPr>
          </a:p>
        </p:txBody>
      </p:sp>
      <p:sp>
        <p:nvSpPr>
          <p:cNvPr id="4" name="Rectangle 3"/>
          <p:cNvSpPr/>
          <p:nvPr/>
        </p:nvSpPr>
        <p:spPr>
          <a:xfrm>
            <a:off x="1758699" y="2897805"/>
            <a:ext cx="5533887" cy="474297"/>
          </a:xfrm>
          <a:prstGeom prst="rect">
            <a:avLst/>
          </a:prstGeom>
        </p:spPr>
        <p:txBody>
          <a:bodyPr wrap="none">
            <a:spAutoFit/>
          </a:bodyPr>
          <a:lstStyle/>
          <a:p>
            <a:pPr algn="just">
              <a:lnSpc>
                <a:spcPct val="115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Hướng tây bắc – đông nam: sông Hồng, sông Chảy...</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8" name="Rectangle 7"/>
          <p:cNvSpPr/>
          <p:nvPr/>
        </p:nvSpPr>
        <p:spPr>
          <a:xfrm>
            <a:off x="1774106" y="3323527"/>
            <a:ext cx="5091458" cy="461665"/>
          </a:xfrm>
          <a:prstGeom prst="rect">
            <a:avLst/>
          </a:prstGeom>
        </p:spPr>
        <p:txBody>
          <a:bodyPr wrap="none">
            <a:spAutoFit/>
          </a:bodyPr>
          <a:lstStyle/>
          <a:p>
            <a:r>
              <a:rPr lang="it-IT" sz="2400" dirty="0">
                <a:solidFill>
                  <a:srgbClr val="002060"/>
                </a:solidFill>
                <a:latin typeface="Bahnschrift Condensed" panose="020B0502040204020203" pitchFamily="34" charset="0"/>
                <a:ea typeface="Times New Roman" panose="02020603050405020304" pitchFamily="18" charset="0"/>
              </a:rPr>
              <a:t>- Hướng vòng cung: sông Lô, s.Gâm, s. Lục Nam...</a:t>
            </a:r>
            <a:endParaRPr lang="en-US" sz="2400" dirty="0">
              <a:solidFill>
                <a:srgbClr val="002060"/>
              </a:solidFill>
              <a:latin typeface="Bahnschrift Condensed" panose="020B0502040204020203" pitchFamily="34" charset="0"/>
            </a:endParaRPr>
          </a:p>
        </p:txBody>
      </p:sp>
      <p:sp>
        <p:nvSpPr>
          <p:cNvPr id="13" name="Rectangle 12"/>
          <p:cNvSpPr/>
          <p:nvPr/>
        </p:nvSpPr>
        <p:spPr>
          <a:xfrm>
            <a:off x="1830139" y="3977096"/>
            <a:ext cx="5533887"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ea typeface="Times New Roman" panose="02020603050405020304" pitchFamily="18" charset="0"/>
              </a:rPr>
              <a:t>Chủ yếu: than đá (Quảng Ninh, Thái Nguyên), than nâu (ĐBSH) thiếc (Cao Bằng), chì, kẽm (Bắc Cạn)....</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4" name="Rectangle 13"/>
          <p:cNvSpPr/>
          <p:nvPr/>
        </p:nvSpPr>
        <p:spPr>
          <a:xfrm>
            <a:off x="1774106" y="4944573"/>
            <a:ext cx="4725974" cy="474297"/>
          </a:xfrm>
          <a:prstGeom prst="rect">
            <a:avLst/>
          </a:prstGeom>
        </p:spPr>
        <p:txBody>
          <a:bodyPr wrap="none">
            <a:spAutoFit/>
          </a:bodyPr>
          <a:lstStyle/>
          <a:p>
            <a:pPr algn="just">
              <a:lnSpc>
                <a:spcPct val="115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SV phong phú và đặc sắc, 50% loài bản địa.</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5" name="Rectangle 14"/>
          <p:cNvSpPr/>
          <p:nvPr/>
        </p:nvSpPr>
        <p:spPr>
          <a:xfrm>
            <a:off x="1757515" y="5439063"/>
            <a:ext cx="5679133"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ea typeface="Times New Roman" panose="02020603050405020304" pitchFamily="18" charset="0"/>
              </a:rPr>
              <a:t>- Nhiều loài động vật quý hiếm: voọc đầu trắng, voọc quần đùi trắng.</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22" name="Rectangle 21"/>
          <p:cNvSpPr/>
          <p:nvPr/>
        </p:nvSpPr>
        <p:spPr>
          <a:xfrm>
            <a:off x="1740408" y="6146385"/>
            <a:ext cx="5862502" cy="461665"/>
          </a:xfrm>
          <a:prstGeom prst="rect">
            <a:avLst/>
          </a:prstGeom>
        </p:spPr>
        <p:txBody>
          <a:bodyPr wrap="none">
            <a:spAutoFit/>
          </a:bodyPr>
          <a:lstStyle/>
          <a:p>
            <a:r>
              <a:rPr lang="it-IT" sz="2400" dirty="0">
                <a:solidFill>
                  <a:srgbClr val="002060"/>
                </a:solidFill>
                <a:latin typeface="Bahnschrift Condensed" panose="020B0502040204020203" pitchFamily="34" charset="0"/>
                <a:ea typeface="Times New Roman" panose="02020603050405020304" pitchFamily="18" charset="0"/>
              </a:rPr>
              <a:t>- Cảnh sác thiên nhiên thay đổi theo mùa, theo khu vực.</a:t>
            </a:r>
            <a:endParaRPr lang="en-US" sz="2400" dirty="0">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24231958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barn(inVertical)">
                                      <p:cBhvr>
                                        <p:cTn id="5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8" grpId="0"/>
      <p:bldP spid="13" grpId="0"/>
      <p:bldP spid="14" grpId="0"/>
      <p:bldP spid="15"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8991" y="186303"/>
            <a:ext cx="9990161"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TỰ NHIÊN MIỀN ĐÔNG BẮC VÀ ĐỒNG BẰNG BẮC BỘ</a:t>
            </a:r>
          </a:p>
        </p:txBody>
      </p:sp>
      <p:pic>
        <p:nvPicPr>
          <p:cNvPr id="2" name="Picture 1"/>
          <p:cNvPicPr>
            <a:picLocks noChangeAspect="1"/>
          </p:cNvPicPr>
          <p:nvPr/>
        </p:nvPicPr>
        <p:blipFill>
          <a:blip r:embed="rId2"/>
          <a:stretch>
            <a:fillRect/>
          </a:stretch>
        </p:blipFill>
        <p:spPr>
          <a:xfrm>
            <a:off x="540122" y="1048891"/>
            <a:ext cx="3488019" cy="2242298"/>
          </a:xfrm>
          <a:prstGeom prst="rect">
            <a:avLst/>
          </a:prstGeom>
          <a:ln>
            <a:solidFill>
              <a:srgbClr val="002060"/>
            </a:solidFill>
          </a:ln>
        </p:spPr>
      </p:pic>
      <p:pic>
        <p:nvPicPr>
          <p:cNvPr id="5" name="Picture 4"/>
          <p:cNvPicPr>
            <a:picLocks noChangeAspect="1"/>
          </p:cNvPicPr>
          <p:nvPr/>
        </p:nvPicPr>
        <p:blipFill>
          <a:blip r:embed="rId3"/>
          <a:stretch>
            <a:fillRect/>
          </a:stretch>
        </p:blipFill>
        <p:spPr>
          <a:xfrm>
            <a:off x="4378322" y="1048891"/>
            <a:ext cx="3488019" cy="2242298"/>
          </a:xfrm>
          <a:prstGeom prst="rect">
            <a:avLst/>
          </a:prstGeom>
          <a:ln>
            <a:solidFill>
              <a:srgbClr val="002060"/>
            </a:solidFill>
          </a:ln>
        </p:spPr>
      </p:pic>
      <p:sp>
        <p:nvSpPr>
          <p:cNvPr id="6" name="TextBox 5"/>
          <p:cNvSpPr txBox="1"/>
          <p:nvPr/>
        </p:nvSpPr>
        <p:spPr>
          <a:xfrm>
            <a:off x="5482661" y="3291189"/>
            <a:ext cx="1279339" cy="461665"/>
          </a:xfrm>
          <a:prstGeom prst="rect">
            <a:avLst/>
          </a:prstGeom>
          <a:noFill/>
        </p:spPr>
        <p:txBody>
          <a:bodyPr wrap="square" rtlCol="0">
            <a:spAutoFit/>
          </a:bodyPr>
          <a:lstStyle/>
          <a:p>
            <a:r>
              <a:rPr lang="en-US" sz="2400" dirty="0" err="1">
                <a:solidFill>
                  <a:srgbClr val="002060"/>
                </a:solidFill>
                <a:latin typeface="Bahnschrift Condensed" panose="020B0502040204020203" pitchFamily="34" charset="0"/>
              </a:rPr>
              <a:t>Sông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Hồng</a:t>
            </a:r>
            <a:endParaRPr lang="en-US" sz="2400" dirty="0">
              <a:solidFill>
                <a:srgbClr val="002060"/>
              </a:solidFill>
              <a:latin typeface="Bahnschrift Condensed" panose="020B0502040204020203" pitchFamily="34" charset="0"/>
            </a:endParaRPr>
          </a:p>
        </p:txBody>
      </p:sp>
      <p:pic>
        <p:nvPicPr>
          <p:cNvPr id="7" name="Picture 6"/>
          <p:cNvPicPr>
            <a:picLocks noChangeAspect="1"/>
          </p:cNvPicPr>
          <p:nvPr/>
        </p:nvPicPr>
        <p:blipFill>
          <a:blip r:embed="rId4"/>
          <a:stretch>
            <a:fillRect/>
          </a:stretch>
        </p:blipFill>
        <p:spPr>
          <a:xfrm>
            <a:off x="8340910" y="1048891"/>
            <a:ext cx="3488019" cy="2211249"/>
          </a:xfrm>
          <a:prstGeom prst="rect">
            <a:avLst/>
          </a:prstGeom>
          <a:ln>
            <a:solidFill>
              <a:srgbClr val="002060"/>
            </a:solidFill>
          </a:ln>
        </p:spPr>
      </p:pic>
      <p:sp>
        <p:nvSpPr>
          <p:cNvPr id="8" name="TextBox 7"/>
          <p:cNvSpPr txBox="1"/>
          <p:nvPr/>
        </p:nvSpPr>
        <p:spPr>
          <a:xfrm>
            <a:off x="8996825" y="3307120"/>
            <a:ext cx="2594540"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Mỏ</a:t>
            </a:r>
            <a:r>
              <a:rPr lang="en-US" sz="2400" dirty="0">
                <a:solidFill>
                  <a:srgbClr val="002060"/>
                </a:solidFill>
                <a:latin typeface="Bahnschrift Condensed" panose="020B0502040204020203" pitchFamily="34" charset="0"/>
              </a:rPr>
              <a:t> than </a:t>
            </a:r>
            <a:r>
              <a:rPr lang="en-US" sz="2400" dirty="0" err="1">
                <a:solidFill>
                  <a:srgbClr val="002060"/>
                </a:solidFill>
                <a:latin typeface="Bahnschrift Condensed" panose="020B0502040204020203" pitchFamily="34" charset="0"/>
              </a:rPr>
              <a:t>Quảng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Ninh</a:t>
            </a:r>
            <a:endParaRPr lang="en-US" sz="2400" dirty="0">
              <a:solidFill>
                <a:srgbClr val="002060"/>
              </a:solidFill>
              <a:latin typeface="Bahnschrift Condensed" panose="020B0502040204020203" pitchFamily="34" charset="0"/>
            </a:endParaRPr>
          </a:p>
        </p:txBody>
      </p:sp>
      <p:pic>
        <p:nvPicPr>
          <p:cNvPr id="9" name="Picture 8"/>
          <p:cNvPicPr>
            <a:picLocks noChangeAspect="1"/>
          </p:cNvPicPr>
          <p:nvPr/>
        </p:nvPicPr>
        <p:blipFill>
          <a:blip r:embed="rId5"/>
          <a:stretch>
            <a:fillRect/>
          </a:stretch>
        </p:blipFill>
        <p:spPr>
          <a:xfrm>
            <a:off x="539034" y="3846814"/>
            <a:ext cx="3489107" cy="2270234"/>
          </a:xfrm>
          <a:prstGeom prst="rect">
            <a:avLst/>
          </a:prstGeom>
          <a:ln>
            <a:solidFill>
              <a:srgbClr val="002060"/>
            </a:solidFill>
          </a:ln>
        </p:spPr>
      </p:pic>
      <p:sp>
        <p:nvSpPr>
          <p:cNvPr id="10" name="TextBox 9"/>
          <p:cNvSpPr txBox="1"/>
          <p:nvPr/>
        </p:nvSpPr>
        <p:spPr>
          <a:xfrm>
            <a:off x="847968" y="6211008"/>
            <a:ext cx="2904564"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Địa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hình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núi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thấp</a:t>
            </a:r>
            <a:endParaRPr lang="en-US" sz="2400" dirty="0">
              <a:solidFill>
                <a:srgbClr val="002060"/>
              </a:solidFill>
              <a:latin typeface="Bahnschrift Condensed" panose="020B0502040204020203" pitchFamily="34" charset="0"/>
            </a:endParaRPr>
          </a:p>
        </p:txBody>
      </p:sp>
      <p:sp>
        <p:nvSpPr>
          <p:cNvPr id="11" name="TextBox 10"/>
          <p:cNvSpPr txBox="1"/>
          <p:nvPr/>
        </p:nvSpPr>
        <p:spPr>
          <a:xfrm>
            <a:off x="4378323" y="6117048"/>
            <a:ext cx="3488018" cy="461665"/>
          </a:xfrm>
          <a:prstGeom prst="rect">
            <a:avLst/>
          </a:prstGeom>
          <a:noFill/>
        </p:spPr>
        <p:txBody>
          <a:bodyPr wrap="square" rtlCol="0">
            <a:spAutoFit/>
          </a:bodyPr>
          <a:lstStyle/>
          <a:p>
            <a:r>
              <a:rPr lang="en-US" sz="2400" dirty="0" err="1">
                <a:solidFill>
                  <a:srgbClr val="002060"/>
                </a:solidFill>
                <a:latin typeface="Bahnschrift Condensed" panose="020B0502040204020203" pitchFamily="34" charset="0"/>
              </a:rPr>
              <a:t>Mùa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đông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trên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đỉnh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núi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Mẫu</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Sơn</a:t>
            </a:r>
            <a:endParaRPr lang="en-US" sz="2400" dirty="0">
              <a:solidFill>
                <a:srgbClr val="002060"/>
              </a:solidFill>
              <a:latin typeface="Bahnschrift Condensed" panose="020B0502040204020203" pitchFamily="34" charset="0"/>
            </a:endParaRPr>
          </a:p>
        </p:txBody>
      </p:sp>
      <p:sp>
        <p:nvSpPr>
          <p:cNvPr id="12" name="TextBox 11"/>
          <p:cNvSpPr txBox="1"/>
          <p:nvPr/>
        </p:nvSpPr>
        <p:spPr>
          <a:xfrm>
            <a:off x="8556296" y="6167557"/>
            <a:ext cx="3272633"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Đất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phù</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sa</a:t>
            </a:r>
            <a:r>
              <a:rPr lang="en-US" sz="2400" dirty="0">
                <a:solidFill>
                  <a:srgbClr val="002060"/>
                </a:solidFill>
                <a:latin typeface="Bahnschrift Condensed" panose="020B0502040204020203" pitchFamily="34" charset="0"/>
              </a:rPr>
              <a:t> ở ĐB </a:t>
            </a:r>
            <a:r>
              <a:rPr lang="en-US" sz="2400" dirty="0" err="1">
                <a:solidFill>
                  <a:srgbClr val="002060"/>
                </a:solidFill>
                <a:latin typeface="Bahnschrift Condensed" panose="020B0502040204020203" pitchFamily="34" charset="0"/>
              </a:rPr>
              <a:t>sông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Hồng</a:t>
            </a:r>
            <a:endParaRPr lang="en-US" sz="2400" dirty="0">
              <a:solidFill>
                <a:srgbClr val="002060"/>
              </a:solidFill>
              <a:latin typeface="Bahnschrift Condensed" panose="020B0502040204020203" pitchFamily="34" charset="0"/>
            </a:endParaRPr>
          </a:p>
        </p:txBody>
      </p:sp>
      <p:pic>
        <p:nvPicPr>
          <p:cNvPr id="13" name="Picture 12"/>
          <p:cNvPicPr>
            <a:picLocks noChangeAspect="1"/>
          </p:cNvPicPr>
          <p:nvPr/>
        </p:nvPicPr>
        <p:blipFill>
          <a:blip r:embed="rId6"/>
          <a:stretch>
            <a:fillRect/>
          </a:stretch>
        </p:blipFill>
        <p:spPr>
          <a:xfrm>
            <a:off x="4343400" y="3846814"/>
            <a:ext cx="3522941" cy="2286165"/>
          </a:xfrm>
          <a:prstGeom prst="rect">
            <a:avLst/>
          </a:prstGeom>
          <a:ln>
            <a:solidFill>
              <a:srgbClr val="002060"/>
            </a:solidFill>
          </a:ln>
        </p:spPr>
      </p:pic>
      <p:pic>
        <p:nvPicPr>
          <p:cNvPr id="14" name="Picture 13"/>
          <p:cNvPicPr>
            <a:picLocks noChangeAspect="1"/>
          </p:cNvPicPr>
          <p:nvPr/>
        </p:nvPicPr>
        <p:blipFill>
          <a:blip r:embed="rId7"/>
          <a:stretch>
            <a:fillRect/>
          </a:stretch>
        </p:blipFill>
        <p:spPr>
          <a:xfrm>
            <a:off x="8318732" y="3856534"/>
            <a:ext cx="3510198" cy="2260514"/>
          </a:xfrm>
          <a:prstGeom prst="rect">
            <a:avLst/>
          </a:prstGeom>
          <a:ln>
            <a:solidFill>
              <a:srgbClr val="002060"/>
            </a:solidFill>
          </a:ln>
        </p:spPr>
      </p:pic>
    </p:spTree>
    <p:extLst>
      <p:ext uri="{BB962C8B-B14F-4D97-AF65-F5344CB8AC3E}">
        <p14:creationId xmlns:p14="http://schemas.microsoft.com/office/powerpoint/2010/main" val="10262574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barn(inVertical)">
                                      <p:cBhvr>
                                        <p:cTn id="43" dur="500"/>
                                        <p:tgtEl>
                                          <p:spTgt spid="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500"/>
                                        <p:tgtEl>
                                          <p:spTgt spid="1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barn(inVertic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 y="0"/>
            <a:ext cx="12192001" cy="6858000"/>
          </a:xfrm>
          <a:prstGeom prst="rect">
            <a:avLst/>
          </a:prstGeom>
        </p:spPr>
      </p:pic>
      <p:grpSp>
        <p:nvGrpSpPr>
          <p:cNvPr id="7" name="Group 6"/>
          <p:cNvGrpSpPr/>
          <p:nvPr/>
        </p:nvGrpSpPr>
        <p:grpSpPr>
          <a:xfrm>
            <a:off x="0" y="2366682"/>
            <a:ext cx="12192000" cy="1694330"/>
            <a:chOff x="0" y="2366682"/>
            <a:chExt cx="12192000" cy="1694330"/>
          </a:xfrm>
        </p:grpSpPr>
        <p:sp>
          <p:nvSpPr>
            <p:cNvPr id="2" name="Rectangle 1"/>
            <p:cNvSpPr/>
            <p:nvPr/>
          </p:nvSpPr>
          <p:spPr>
            <a:xfrm>
              <a:off x="0" y="2366682"/>
              <a:ext cx="12192000" cy="1694330"/>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57263" y="2752182"/>
              <a:ext cx="9539852" cy="923330"/>
            </a:xfrm>
            <a:prstGeom prst="rect">
              <a:avLst/>
            </a:prstGeom>
            <a:noFill/>
          </p:spPr>
          <p:txBody>
            <a:bodyPr wrap="square" rtlCol="0">
              <a:spAutoFit/>
            </a:bodyPr>
            <a:lstStyle/>
            <a:p>
              <a:pPr algn="ctr"/>
              <a:r>
                <a:rPr lang="en-US" sz="5400" b="1" dirty="0">
                  <a:solidFill>
                    <a:srgbClr val="FFFF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3" name="Rectangle 2"/>
            <p:cNvSpPr/>
            <p:nvPr/>
          </p:nvSpPr>
          <p:spPr>
            <a:xfrm>
              <a:off x="387723" y="2528047"/>
              <a:ext cx="11416553" cy="137160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944291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70763"/>
            <a:ext cx="12192000" cy="701966"/>
            <a:chOff x="0" y="84213"/>
            <a:chExt cx="12192000" cy="701966"/>
          </a:xfrm>
        </p:grpSpPr>
        <p:sp>
          <p:nvSpPr>
            <p:cNvPr id="6" name="TextBox 5"/>
            <p:cNvSpPr txBox="1"/>
            <p:nvPr/>
          </p:nvSpPr>
          <p:spPr>
            <a:xfrm>
              <a:off x="3944470" y="84213"/>
              <a:ext cx="4490335"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7" name="Rectangle 6"/>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 name="Rectangle 1"/>
          <p:cNvSpPr/>
          <p:nvPr/>
        </p:nvSpPr>
        <p:spPr>
          <a:xfrm>
            <a:off x="304888" y="835059"/>
            <a:ext cx="3967754" cy="523220"/>
          </a:xfrm>
          <a:prstGeom prst="rect">
            <a:avLst/>
          </a:prstGeom>
        </p:spPr>
        <p:txBody>
          <a:bodyPr wrap="none">
            <a:spAutoFit/>
          </a:bodyPr>
          <a:lstStyle/>
          <a:p>
            <a:pPr algn="ctr"/>
            <a:r>
              <a:rPr lang="it-IT" sz="2800" dirty="0">
                <a:solidFill>
                  <a:srgbClr val="002060"/>
                </a:solidFill>
                <a:effectLst>
                  <a:outerShdw blurRad="38100" dist="38100" dir="2700000" algn="tl">
                    <a:srgbClr val="000000">
                      <a:alpha val="43137"/>
                    </a:srgbClr>
                  </a:outerShdw>
                </a:effectLst>
                <a:latin typeface="Bahnschrift Condensed" panose="020B0502040204020203" pitchFamily="34" charset="0"/>
              </a:rPr>
              <a:t>2. Miền Tây Bắc và Bắc Trung Bộ</a:t>
            </a:r>
            <a:endParaRPr lang="en-US" sz="28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729705886"/>
              </p:ext>
            </p:extLst>
          </p:nvPr>
        </p:nvGraphicFramePr>
        <p:xfrm>
          <a:off x="358588" y="1404980"/>
          <a:ext cx="7171765" cy="5300987"/>
        </p:xfrm>
        <a:graphic>
          <a:graphicData uri="http://schemas.openxmlformats.org/drawingml/2006/table">
            <a:tbl>
              <a:tblPr firstRow="1" firstCol="1" bandRow="1">
                <a:tableStyleId>{5C22544A-7EE6-4342-B048-85BDC9FD1C3A}</a:tableStyleId>
              </a:tblPr>
              <a:tblGrid>
                <a:gridCol w="1362636">
                  <a:extLst>
                    <a:ext uri="{9D8B030D-6E8A-4147-A177-3AD203B41FA5}">
                      <a16:colId xmlns:a16="http://schemas.microsoft.com/office/drawing/2014/main" val="20000"/>
                    </a:ext>
                  </a:extLst>
                </a:gridCol>
                <a:gridCol w="5809129">
                  <a:extLst>
                    <a:ext uri="{9D8B030D-6E8A-4147-A177-3AD203B41FA5}">
                      <a16:colId xmlns:a16="http://schemas.microsoft.com/office/drawing/2014/main" val="20001"/>
                    </a:ext>
                  </a:extLst>
                </a:gridCol>
              </a:tblGrid>
              <a:tr h="340020">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Yếu tố TN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Miền</a:t>
                      </a:r>
                      <a:r>
                        <a:rPr lang="it-IT" sz="2400" baseline="0" dirty="0">
                          <a:solidFill>
                            <a:srgbClr val="002060"/>
                          </a:solidFill>
                          <a:effectLst/>
                          <a:latin typeface="Bahnschrift Condensed" panose="020B0502040204020203" pitchFamily="34" charset="0"/>
                        </a:rPr>
                        <a:t> Tây Bắc và Bắc Trung Bộ</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680039">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1. Phạm vi lãnh thổ</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880388">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2. Địa hình</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3233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effectLst/>
                          <a:latin typeface="Bahnschrift Condensed" panose="020B0502040204020203" pitchFamily="34" charset="0"/>
                        </a:rPr>
                        <a:t>3.</a:t>
                      </a:r>
                      <a:r>
                        <a:rPr lang="en-US" sz="2400" baseline="0" dirty="0">
                          <a:solidFill>
                            <a:srgbClr val="002060"/>
                          </a:solidFill>
                          <a:effectLst/>
                          <a:latin typeface="Bahnschrift Condensed" panose="020B0502040204020203" pitchFamily="34" charset="0"/>
                        </a:rPr>
                        <a:t> </a:t>
                      </a:r>
                      <a:r>
                        <a:rPr lang="en-US" sz="2400" baseline="0" dirty="0" err="1">
                          <a:solidFill>
                            <a:srgbClr val="002060"/>
                          </a:solidFill>
                          <a:effectLst/>
                          <a:latin typeface="Bahnschrift Condensed" panose="020B0502040204020203" pitchFamily="34" charset="0"/>
                        </a:rPr>
                        <a:t>Đất</a:t>
                      </a: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ctr">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1854356" y="1912375"/>
            <a:ext cx="5495514" cy="461665"/>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rPr>
              <a:t>- Từ bờ phải sông Hồng tới dãy núi Bạch Mã.</a:t>
            </a:r>
            <a:endParaRPr lang="en-US" sz="2400" dirty="0">
              <a:solidFill>
                <a:srgbClr val="002060"/>
              </a:solidFill>
              <a:latin typeface="Bahnschrift Condensed" panose="020B0502040204020203" pitchFamily="34" charset="0"/>
            </a:endParaRPr>
          </a:p>
        </p:txBody>
      </p:sp>
      <p:sp>
        <p:nvSpPr>
          <p:cNvPr id="4" name="Rectangle 3"/>
          <p:cNvSpPr/>
          <p:nvPr/>
        </p:nvSpPr>
        <p:spPr>
          <a:xfrm>
            <a:off x="1854356" y="2558172"/>
            <a:ext cx="5630133" cy="1938992"/>
          </a:xfrm>
          <a:prstGeom prst="rect">
            <a:avLst/>
          </a:prstGeom>
        </p:spPr>
        <p:txBody>
          <a:bodyPr wrap="square">
            <a:spAutoFit/>
          </a:bodyPr>
          <a:lstStyle/>
          <a:p>
            <a:r>
              <a:rPr lang="it-IT" sz="2400" dirty="0">
                <a:solidFill>
                  <a:srgbClr val="002060"/>
                </a:solidFill>
                <a:latin typeface="Bahnschrift Condensed" panose="020B0502040204020203" pitchFamily="34" charset="0"/>
              </a:rPr>
              <a:t>- Vùng núi: </a:t>
            </a:r>
            <a:endParaRPr lang="en-US" sz="2400" dirty="0">
              <a:solidFill>
                <a:srgbClr val="002060"/>
              </a:solidFill>
              <a:latin typeface="Bahnschrift Condensed" panose="020B0502040204020203" pitchFamily="34" charset="0"/>
            </a:endParaRPr>
          </a:p>
          <a:p>
            <a:r>
              <a:rPr lang="it-IT" sz="2400" dirty="0">
                <a:solidFill>
                  <a:srgbClr val="002060"/>
                </a:solidFill>
                <a:latin typeface="Bahnschrift Condensed" panose="020B0502040204020203" pitchFamily="34" charset="0"/>
              </a:rPr>
              <a:t>+ Núi cao và núi trung bình chiếm ưu thế.</a:t>
            </a:r>
            <a:endParaRPr lang="en-US" sz="2400" dirty="0">
              <a:solidFill>
                <a:srgbClr val="002060"/>
              </a:solidFill>
              <a:latin typeface="Bahnschrift Condensed" panose="020B0502040204020203" pitchFamily="34" charset="0"/>
            </a:endParaRPr>
          </a:p>
          <a:p>
            <a:r>
              <a:rPr lang="it-IT" sz="2400" dirty="0">
                <a:solidFill>
                  <a:srgbClr val="002060"/>
                </a:solidFill>
                <a:latin typeface="Bahnschrift Condensed" panose="020B0502040204020203" pitchFamily="34" charset="0"/>
              </a:rPr>
              <a:t>+ Địa hình bị chia cắt mạnh và hiểm trở nhất cả nước.</a:t>
            </a:r>
            <a:endParaRPr lang="en-US" sz="2400" dirty="0">
              <a:solidFill>
                <a:srgbClr val="002060"/>
              </a:solidFill>
              <a:latin typeface="Bahnschrift Condensed" panose="020B0502040204020203" pitchFamily="34" charset="0"/>
            </a:endParaRPr>
          </a:p>
          <a:p>
            <a:r>
              <a:rPr lang="it-IT" sz="2400" dirty="0">
                <a:solidFill>
                  <a:srgbClr val="002060"/>
                </a:solidFill>
                <a:latin typeface="Bahnschrift Condensed" panose="020B0502040204020203" pitchFamily="34" charset="0"/>
              </a:rPr>
              <a:t>+ Các dãy núi xen kẽ các thung lũng theo hướng TB – ĐN. Có nhiều sơn nguyên, cao nguyên. ĐH lòng chảo</a:t>
            </a:r>
            <a:endParaRPr lang="en-US" sz="2400" dirty="0">
              <a:solidFill>
                <a:srgbClr val="002060"/>
              </a:solidFill>
              <a:latin typeface="Bahnschrift Condensed" panose="020B0502040204020203" pitchFamily="34" charset="0"/>
            </a:endParaRPr>
          </a:p>
        </p:txBody>
      </p:sp>
      <p:sp>
        <p:nvSpPr>
          <p:cNvPr id="10" name="Rectangle 9"/>
          <p:cNvSpPr/>
          <p:nvPr/>
        </p:nvSpPr>
        <p:spPr>
          <a:xfrm>
            <a:off x="1840068" y="4458137"/>
            <a:ext cx="5264379"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Ven biển: Nhiều cồn cát, đầm phá, bãi tắm đẹp.</a:t>
            </a:r>
            <a:endParaRPr lang="en-US" sz="2400" dirty="0">
              <a:solidFill>
                <a:srgbClr val="002060"/>
              </a:solidFill>
              <a:latin typeface="Bahnschrift Condensed" panose="020B0502040204020203" pitchFamily="34" charset="0"/>
            </a:endParaRPr>
          </a:p>
        </p:txBody>
      </p:sp>
      <p:sp>
        <p:nvSpPr>
          <p:cNvPr id="12" name="Rectangle 11"/>
          <p:cNvSpPr/>
          <p:nvPr/>
        </p:nvSpPr>
        <p:spPr>
          <a:xfrm>
            <a:off x="1840069" y="4873101"/>
            <a:ext cx="3474882" cy="461665"/>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rPr>
              <a:t>- ĐB nhỏ và bị chia cắt.</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975" y="999722"/>
            <a:ext cx="4163608" cy="5629024"/>
          </a:xfrm>
          <a:prstGeom prst="rect">
            <a:avLst/>
          </a:prstGeom>
          <a:ln w="28575">
            <a:solidFill>
              <a:srgbClr val="002060"/>
            </a:solidFill>
          </a:ln>
        </p:spPr>
      </p:pic>
      <p:sp>
        <p:nvSpPr>
          <p:cNvPr id="8" name="Rectangle 7"/>
          <p:cNvSpPr/>
          <p:nvPr/>
        </p:nvSpPr>
        <p:spPr>
          <a:xfrm>
            <a:off x="1840068" y="5381467"/>
            <a:ext cx="5509802"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ea typeface="Times New Roman" panose="02020603050405020304" pitchFamily="18" charset="0"/>
              </a:rPr>
              <a:t>- Vùng đồi núi: Nhóm đất feralit trên đá vôi và feralit trên các loại đá khác.</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3" name="Rectangle 12"/>
          <p:cNvSpPr/>
          <p:nvPr/>
        </p:nvSpPr>
        <p:spPr>
          <a:xfrm>
            <a:off x="1875832" y="6185155"/>
            <a:ext cx="2605200" cy="461665"/>
          </a:xfrm>
          <a:prstGeom prst="rect">
            <a:avLst/>
          </a:prstGeom>
        </p:spPr>
        <p:txBody>
          <a:bodyPr wrap="none">
            <a:spAutoFit/>
          </a:bodyPr>
          <a:lstStyle/>
          <a:p>
            <a:r>
              <a:rPr lang="it-IT" sz="2400" dirty="0">
                <a:solidFill>
                  <a:srgbClr val="002060"/>
                </a:solidFill>
                <a:latin typeface="Bahnschrift Condensed" panose="020B0502040204020203" pitchFamily="34" charset="0"/>
                <a:ea typeface="Times New Roman" panose="02020603050405020304" pitchFamily="18" charset="0"/>
              </a:rPr>
              <a:t>- Đồng bằng: đất phù sa</a:t>
            </a:r>
            <a:endParaRPr lang="en-US" sz="2400" dirty="0">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9981604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2" grpId="0"/>
      <p:bldP spid="8"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45054"/>
            <a:ext cx="12192000" cy="627675"/>
            <a:chOff x="0" y="158504"/>
            <a:chExt cx="12192000" cy="627675"/>
          </a:xfrm>
        </p:grpSpPr>
        <p:sp>
          <p:nvSpPr>
            <p:cNvPr id="6" name="TextBox 5"/>
            <p:cNvSpPr txBox="1"/>
            <p:nvPr/>
          </p:nvSpPr>
          <p:spPr>
            <a:xfrm>
              <a:off x="4086224" y="158504"/>
              <a:ext cx="4143375"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7" name="Rectangle 6"/>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 name="Rectangle 1"/>
          <p:cNvSpPr/>
          <p:nvPr/>
        </p:nvSpPr>
        <p:spPr>
          <a:xfrm>
            <a:off x="304891" y="835059"/>
            <a:ext cx="3967754" cy="523220"/>
          </a:xfrm>
          <a:prstGeom prst="rect">
            <a:avLst/>
          </a:prstGeom>
        </p:spPr>
        <p:txBody>
          <a:bodyPr wrap="none">
            <a:spAutoFit/>
          </a:bodyPr>
          <a:lstStyle/>
          <a:p>
            <a:pPr algn="ctr"/>
            <a:r>
              <a:rPr lang="it-IT" sz="2800" dirty="0">
                <a:solidFill>
                  <a:srgbClr val="002060"/>
                </a:solidFill>
                <a:effectLst>
                  <a:outerShdw blurRad="38100" dist="38100" dir="2700000" algn="tl">
                    <a:srgbClr val="000000">
                      <a:alpha val="43137"/>
                    </a:srgbClr>
                  </a:outerShdw>
                </a:effectLst>
                <a:latin typeface="Bahnschrift Condensed" panose="020B0502040204020203" pitchFamily="34" charset="0"/>
              </a:rPr>
              <a:t>2. Miền Tây Bắc và Bắc Trung Bộ</a:t>
            </a:r>
            <a:endParaRPr lang="en-US" sz="28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646609751"/>
              </p:ext>
            </p:extLst>
          </p:nvPr>
        </p:nvGraphicFramePr>
        <p:xfrm>
          <a:off x="358588" y="1404977"/>
          <a:ext cx="7171765" cy="5273003"/>
        </p:xfrm>
        <a:graphic>
          <a:graphicData uri="http://schemas.openxmlformats.org/drawingml/2006/table">
            <a:tbl>
              <a:tblPr firstRow="1" firstCol="1" bandRow="1">
                <a:tableStyleId>{5C22544A-7EE6-4342-B048-85BDC9FD1C3A}</a:tableStyleId>
              </a:tblPr>
              <a:tblGrid>
                <a:gridCol w="1362636">
                  <a:extLst>
                    <a:ext uri="{9D8B030D-6E8A-4147-A177-3AD203B41FA5}">
                      <a16:colId xmlns:a16="http://schemas.microsoft.com/office/drawing/2014/main" val="20000"/>
                    </a:ext>
                  </a:extLst>
                </a:gridCol>
                <a:gridCol w="5809129">
                  <a:extLst>
                    <a:ext uri="{9D8B030D-6E8A-4147-A177-3AD203B41FA5}">
                      <a16:colId xmlns:a16="http://schemas.microsoft.com/office/drawing/2014/main" val="20001"/>
                    </a:ext>
                  </a:extLst>
                </a:gridCol>
              </a:tblGrid>
              <a:tr h="376803">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Yếu tố TN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Miền</a:t>
                      </a:r>
                      <a:r>
                        <a:rPr lang="it-IT" sz="2400" baseline="0" dirty="0">
                          <a:solidFill>
                            <a:srgbClr val="002060"/>
                          </a:solidFill>
                          <a:effectLst/>
                          <a:latin typeface="Bahnschrift Condensed" panose="020B0502040204020203" pitchFamily="34" charset="0"/>
                        </a:rPr>
                        <a:t> Tây Bắc và Bắc Trung Bộ</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9002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dirty="0">
                          <a:solidFill>
                            <a:srgbClr val="002060"/>
                          </a:solidFill>
                          <a:effectLst/>
                          <a:latin typeface="Bahnschrift Condensed" panose="020B0502040204020203" pitchFamily="34" charset="0"/>
                          <a:ea typeface="+mn-ea"/>
                        </a:rPr>
                        <a:t>4. Khí</a:t>
                      </a:r>
                      <a:r>
                        <a:rPr lang="it-IT" sz="2400" baseline="0" dirty="0">
                          <a:solidFill>
                            <a:srgbClr val="002060"/>
                          </a:solidFill>
                          <a:effectLst/>
                          <a:latin typeface="Bahnschrift Condensed" panose="020B0502040204020203" pitchFamily="34" charset="0"/>
                          <a:ea typeface="+mn-ea"/>
                        </a:rPr>
                        <a:t> hậu</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95971">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ea typeface="+mn-ea"/>
                        </a:rPr>
                        <a:t>5.</a:t>
                      </a:r>
                      <a:r>
                        <a:rPr lang="it-IT" sz="2400" baseline="0" dirty="0">
                          <a:solidFill>
                            <a:srgbClr val="002060"/>
                          </a:solidFill>
                          <a:effectLst/>
                          <a:latin typeface="Bahnschrift Condensed" panose="020B0502040204020203" pitchFamily="34" charset="0"/>
                          <a:ea typeface="+mn-ea"/>
                        </a:rPr>
                        <a:t> Sông ngòi</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1826367" y="2003871"/>
            <a:ext cx="5542662"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rPr>
              <a:t>- Đặc trưng của khí hậu là sự giảm sút ảnh hưởng của gió mùa đông bắc.</a:t>
            </a:r>
            <a:endParaRPr lang="en-US" sz="2400" dirty="0">
              <a:solidFill>
                <a:srgbClr val="002060"/>
              </a:solidFill>
              <a:latin typeface="Bahnschrift Condensed" panose="020B0502040204020203" pitchFamily="34" charset="0"/>
            </a:endParaRPr>
          </a:p>
        </p:txBody>
      </p:sp>
      <p:sp>
        <p:nvSpPr>
          <p:cNvPr id="4" name="Rectangle 3"/>
          <p:cNvSpPr/>
          <p:nvPr/>
        </p:nvSpPr>
        <p:spPr>
          <a:xfrm>
            <a:off x="1808819" y="2904665"/>
            <a:ext cx="5992156"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Nhiệt độ TB năm tăng dần và biên độ nhiệt giảm.</a:t>
            </a:r>
            <a:endParaRPr lang="en-US" sz="2400" dirty="0">
              <a:solidFill>
                <a:srgbClr val="002060"/>
              </a:solidFill>
              <a:latin typeface="Bahnschrift Condensed" panose="020B0502040204020203" pitchFamily="34" charset="0"/>
            </a:endParaRPr>
          </a:p>
        </p:txBody>
      </p:sp>
      <p:sp>
        <p:nvSpPr>
          <p:cNvPr id="10" name="Rectangle 9"/>
          <p:cNvSpPr/>
          <p:nvPr/>
        </p:nvSpPr>
        <p:spPr>
          <a:xfrm>
            <a:off x="1808819" y="3448069"/>
            <a:ext cx="5746847"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Tây Bắc có mùa đông ấm hơn và ngắn hơn Đông Bắc.</a:t>
            </a:r>
            <a:endParaRPr lang="en-US" sz="2400" dirty="0">
              <a:solidFill>
                <a:srgbClr val="002060"/>
              </a:solidFill>
              <a:latin typeface="Bahnschrift Condensed" panose="020B0502040204020203" pitchFamily="34" charset="0"/>
            </a:endParaRPr>
          </a:p>
        </p:txBody>
      </p:sp>
      <p:sp>
        <p:nvSpPr>
          <p:cNvPr id="15" name="Rectangle 14"/>
          <p:cNvSpPr/>
          <p:nvPr/>
        </p:nvSpPr>
        <p:spPr>
          <a:xfrm>
            <a:off x="1783506" y="4041478"/>
            <a:ext cx="5502326"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Bắc Trung Bộ có gió Tây khô nóng và mưa đầu mùa</a:t>
            </a:r>
            <a:endParaRPr lang="en-US" sz="2400" dirty="0">
              <a:solidFill>
                <a:srgbClr val="002060"/>
              </a:solidFill>
              <a:latin typeface="Bahnschrift Condensed" panose="020B0502040204020203" pitchFamily="34" charset="0"/>
            </a:endParaRPr>
          </a:p>
        </p:txBody>
      </p:sp>
      <p:sp>
        <p:nvSpPr>
          <p:cNvPr id="16" name="Rectangle 15"/>
          <p:cNvSpPr/>
          <p:nvPr/>
        </p:nvSpPr>
        <p:spPr>
          <a:xfrm>
            <a:off x="1895036" y="5674723"/>
            <a:ext cx="5041318"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rPr>
              <a:t>- Sông nhỏ, dốc, bắt nguồn từ vùng núi phía Tây và đổ ra Biển Đông.</a:t>
            </a:r>
            <a:endParaRPr lang="en-US" sz="2400" dirty="0">
              <a:solidFill>
                <a:srgbClr val="002060"/>
              </a:solidFill>
              <a:latin typeface="Bahnschrift Condensed" panose="020B0502040204020203" pitchFamily="34" charset="0"/>
            </a:endParaRPr>
          </a:p>
        </p:txBody>
      </p:sp>
      <p:sp>
        <p:nvSpPr>
          <p:cNvPr id="18" name="Rectangle 17"/>
          <p:cNvSpPr/>
          <p:nvPr/>
        </p:nvSpPr>
        <p:spPr>
          <a:xfrm>
            <a:off x="1902595" y="4874594"/>
            <a:ext cx="5145290"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rPr>
              <a:t>- Sông ngòi hướng tây bắc – đông nam. S.Đà. s.Mã, s.Cả...</a:t>
            </a:r>
            <a:endParaRPr lang="en-US" sz="2400" dirty="0">
              <a:solidFill>
                <a:srgbClr val="002060"/>
              </a:solidFill>
              <a:latin typeface="Bahnschrift Condensed" panose="020B0502040204020203" pitchFamily="34"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0975" y="999722"/>
            <a:ext cx="4163608" cy="5629024"/>
          </a:xfrm>
          <a:prstGeom prst="rect">
            <a:avLst/>
          </a:prstGeom>
          <a:ln w="28575">
            <a:solidFill>
              <a:srgbClr val="002060"/>
            </a:solidFill>
          </a:ln>
        </p:spPr>
      </p:pic>
    </p:spTree>
    <p:extLst>
      <p:ext uri="{BB962C8B-B14F-4D97-AF65-F5344CB8AC3E}">
        <p14:creationId xmlns:p14="http://schemas.microsoft.com/office/powerpoint/2010/main" val="36652396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5" grpId="0"/>
      <p:bldP spid="16" grpId="0"/>
      <p:bldP spid="1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srcRect t="27144" b="17640"/>
          <a:stretch/>
        </p:blipFill>
        <p:spPr>
          <a:xfrm>
            <a:off x="6149954" y="5767763"/>
            <a:ext cx="1685135" cy="930460"/>
          </a:xfrm>
          <a:prstGeom prst="rect">
            <a:avLst/>
          </a:prstGeom>
        </p:spPr>
      </p:pic>
      <p:grpSp>
        <p:nvGrpSpPr>
          <p:cNvPr id="5" name="Group 4"/>
          <p:cNvGrpSpPr/>
          <p:nvPr/>
        </p:nvGrpSpPr>
        <p:grpSpPr>
          <a:xfrm>
            <a:off x="0" y="145054"/>
            <a:ext cx="12192000" cy="627675"/>
            <a:chOff x="0" y="158504"/>
            <a:chExt cx="12192000" cy="627675"/>
          </a:xfrm>
        </p:grpSpPr>
        <p:sp>
          <p:nvSpPr>
            <p:cNvPr id="6" name="TextBox 5"/>
            <p:cNvSpPr txBox="1"/>
            <p:nvPr/>
          </p:nvSpPr>
          <p:spPr>
            <a:xfrm>
              <a:off x="4086224" y="158504"/>
              <a:ext cx="4143375"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7" name="Rectangle 6"/>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 name="Rectangle 1"/>
          <p:cNvSpPr/>
          <p:nvPr/>
        </p:nvSpPr>
        <p:spPr>
          <a:xfrm>
            <a:off x="304891" y="835059"/>
            <a:ext cx="3967754" cy="523220"/>
          </a:xfrm>
          <a:prstGeom prst="rect">
            <a:avLst/>
          </a:prstGeom>
        </p:spPr>
        <p:txBody>
          <a:bodyPr wrap="none">
            <a:spAutoFit/>
          </a:bodyPr>
          <a:lstStyle/>
          <a:p>
            <a:pPr algn="ctr"/>
            <a:r>
              <a:rPr lang="it-IT" sz="2800" dirty="0">
                <a:solidFill>
                  <a:srgbClr val="002060"/>
                </a:solidFill>
                <a:effectLst>
                  <a:outerShdw blurRad="38100" dist="38100" dir="2700000" algn="tl">
                    <a:srgbClr val="000000">
                      <a:alpha val="43137"/>
                    </a:srgbClr>
                  </a:outerShdw>
                </a:effectLst>
                <a:latin typeface="Bahnschrift Condensed" panose="020B0502040204020203" pitchFamily="34" charset="0"/>
              </a:rPr>
              <a:t>2. Miền Tây Bắc và Bắc Trung Bộ</a:t>
            </a:r>
            <a:endParaRPr lang="en-US" sz="28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814382171"/>
              </p:ext>
            </p:extLst>
          </p:nvPr>
        </p:nvGraphicFramePr>
        <p:xfrm>
          <a:off x="358588" y="1404973"/>
          <a:ext cx="7171765" cy="4230203"/>
        </p:xfrm>
        <a:graphic>
          <a:graphicData uri="http://schemas.openxmlformats.org/drawingml/2006/table">
            <a:tbl>
              <a:tblPr firstRow="1" firstCol="1" bandRow="1">
                <a:tableStyleId>{5C22544A-7EE6-4342-B048-85BDC9FD1C3A}</a:tableStyleId>
              </a:tblPr>
              <a:tblGrid>
                <a:gridCol w="1362636">
                  <a:extLst>
                    <a:ext uri="{9D8B030D-6E8A-4147-A177-3AD203B41FA5}">
                      <a16:colId xmlns:a16="http://schemas.microsoft.com/office/drawing/2014/main" val="20000"/>
                    </a:ext>
                  </a:extLst>
                </a:gridCol>
                <a:gridCol w="5809129">
                  <a:extLst>
                    <a:ext uri="{9D8B030D-6E8A-4147-A177-3AD203B41FA5}">
                      <a16:colId xmlns:a16="http://schemas.microsoft.com/office/drawing/2014/main" val="20001"/>
                    </a:ext>
                  </a:extLst>
                </a:gridCol>
              </a:tblGrid>
              <a:tr h="648940">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Yếu tố TN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Miền</a:t>
                      </a:r>
                      <a:r>
                        <a:rPr lang="it-IT" sz="2400" baseline="0" dirty="0">
                          <a:solidFill>
                            <a:srgbClr val="002060"/>
                          </a:solidFill>
                          <a:effectLst/>
                          <a:latin typeface="Bahnschrift Condensed" panose="020B0502040204020203" pitchFamily="34" charset="0"/>
                        </a:rPr>
                        <a:t> Tây Bắc và Bắc Trung Bộ</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402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dirty="0">
                          <a:solidFill>
                            <a:srgbClr val="002060"/>
                          </a:solidFill>
                          <a:effectLst/>
                          <a:latin typeface="Bahnschrift Condensed" panose="020B0502040204020203" pitchFamily="34" charset="0"/>
                          <a:ea typeface="+mn-ea"/>
                        </a:rPr>
                        <a:t>6.</a:t>
                      </a:r>
                      <a:r>
                        <a:rPr lang="it-IT" sz="2400" baseline="0" dirty="0">
                          <a:solidFill>
                            <a:srgbClr val="002060"/>
                          </a:solidFill>
                          <a:effectLst/>
                          <a:latin typeface="Bahnschrift Condensed" panose="020B0502040204020203" pitchFamily="34" charset="0"/>
                          <a:ea typeface="+mn-ea"/>
                        </a:rPr>
                        <a:t> Khoáng sản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41051">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ea typeface="+mn-ea"/>
                        </a:rPr>
                        <a:t>7.</a:t>
                      </a:r>
                      <a:r>
                        <a:rPr lang="it-IT" sz="2400" baseline="0" dirty="0">
                          <a:solidFill>
                            <a:srgbClr val="002060"/>
                          </a:solidFill>
                          <a:effectLst/>
                          <a:latin typeface="Bahnschrift Condensed" panose="020B0502040204020203" pitchFamily="34" charset="0"/>
                          <a:ea typeface="+mn-ea"/>
                        </a:rPr>
                        <a:t> Sinh vật</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1987691" y="2349056"/>
            <a:ext cx="5542662" cy="1200329"/>
          </a:xfrm>
          <a:prstGeom prst="rect">
            <a:avLst/>
          </a:prstGeom>
        </p:spPr>
        <p:txBody>
          <a:bodyPr wrap="square">
            <a:spAutoFit/>
          </a:bodyPr>
          <a:lstStyle/>
          <a:p>
            <a:r>
              <a:rPr lang="it-IT" sz="2400" dirty="0">
                <a:solidFill>
                  <a:srgbClr val="002060"/>
                </a:solidFill>
                <a:latin typeface="Bahnschrift Condensed" panose="020B0502040204020203" pitchFamily="34" charset="0"/>
              </a:rPr>
              <a:t>- Các khoáng sản chủ yếu: sắt (Hà Tĩnh), đông (Sơn La), crôm (Thanh Hoá), apatit Lào Cai, thiếc (Nghệ An) vật liệu xây dựng...</a:t>
            </a:r>
            <a:endParaRPr lang="en-US" sz="2400" dirty="0">
              <a:solidFill>
                <a:srgbClr val="002060"/>
              </a:solidFill>
              <a:latin typeface="Bahnschrift Condensed" panose="020B0502040204020203" pitchFamily="34" charset="0"/>
            </a:endParaRPr>
          </a:p>
        </p:txBody>
      </p:sp>
      <p:sp>
        <p:nvSpPr>
          <p:cNvPr id="4" name="Rectangle 3"/>
          <p:cNvSpPr/>
          <p:nvPr/>
        </p:nvSpPr>
        <p:spPr>
          <a:xfrm>
            <a:off x="1673508" y="3921567"/>
            <a:ext cx="5992156"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Có sự hội tụ của nhiều luồng sinh vật.</a:t>
            </a:r>
            <a:endParaRPr lang="en-US" sz="2400" dirty="0">
              <a:solidFill>
                <a:srgbClr val="002060"/>
              </a:solidFill>
              <a:latin typeface="Bahnschrift Condensed" panose="020B0502040204020203" pitchFamily="34" charset="0"/>
            </a:endParaRPr>
          </a:p>
        </p:txBody>
      </p:sp>
      <p:sp>
        <p:nvSpPr>
          <p:cNvPr id="10" name="Rectangle 9"/>
          <p:cNvSpPr/>
          <p:nvPr/>
        </p:nvSpPr>
        <p:spPr>
          <a:xfrm>
            <a:off x="1762944" y="4383232"/>
            <a:ext cx="5739440"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Rừng còn tương đối nhiều ở Nghệ An.</a:t>
            </a:r>
            <a:endParaRPr lang="en-US" sz="2400" dirty="0">
              <a:solidFill>
                <a:srgbClr val="002060"/>
              </a:solidFill>
              <a:latin typeface="Bahnschrift Condensed" panose="020B0502040204020203" pitchFamily="34" charset="0"/>
            </a:endParaRPr>
          </a:p>
        </p:txBody>
      </p:sp>
      <p:sp>
        <p:nvSpPr>
          <p:cNvPr id="15" name="Rectangle 14"/>
          <p:cNvSpPr/>
          <p:nvPr/>
        </p:nvSpPr>
        <p:spPr>
          <a:xfrm>
            <a:off x="1762944" y="4844897"/>
            <a:ext cx="5739440"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Trường Sơn Bắc: thực vật phương nam chiếm ưu thế.</a:t>
            </a:r>
            <a:endParaRPr lang="en-US" sz="2200" dirty="0">
              <a:solidFill>
                <a:srgbClr val="002060"/>
              </a:solidFill>
              <a:latin typeface="Bahnschrift Condensed" panose="020B0502040204020203" pitchFamily="34" charset="0"/>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0975" y="999722"/>
            <a:ext cx="4163608" cy="5629024"/>
          </a:xfrm>
          <a:prstGeom prst="rect">
            <a:avLst/>
          </a:prstGeom>
          <a:ln w="28575">
            <a:solidFill>
              <a:srgbClr val="002060"/>
            </a:solidFill>
          </a:ln>
        </p:spPr>
      </p:pic>
      <p:pic>
        <p:nvPicPr>
          <p:cNvPr id="20" name="Picture 19"/>
          <p:cNvPicPr>
            <a:picLocks noChangeAspect="1"/>
          </p:cNvPicPr>
          <p:nvPr/>
        </p:nvPicPr>
        <p:blipFill rotWithShape="1">
          <a:blip r:embed="rId2"/>
          <a:srcRect t="27144" b="17640"/>
          <a:stretch/>
        </p:blipFill>
        <p:spPr>
          <a:xfrm>
            <a:off x="4669586" y="5782966"/>
            <a:ext cx="1685135" cy="930460"/>
          </a:xfrm>
          <a:prstGeom prst="rect">
            <a:avLst/>
          </a:prstGeom>
        </p:spPr>
      </p:pic>
      <p:pic>
        <p:nvPicPr>
          <p:cNvPr id="21" name="Picture 20"/>
          <p:cNvPicPr>
            <a:picLocks noChangeAspect="1"/>
          </p:cNvPicPr>
          <p:nvPr/>
        </p:nvPicPr>
        <p:blipFill rotWithShape="1">
          <a:blip r:embed="rId2"/>
          <a:srcRect t="27144" b="17640"/>
          <a:stretch/>
        </p:blipFill>
        <p:spPr>
          <a:xfrm>
            <a:off x="72269" y="5791960"/>
            <a:ext cx="1685135" cy="930460"/>
          </a:xfrm>
          <a:prstGeom prst="rect">
            <a:avLst/>
          </a:prstGeom>
        </p:spPr>
      </p:pic>
      <p:pic>
        <p:nvPicPr>
          <p:cNvPr id="23" name="Picture 22"/>
          <p:cNvPicPr>
            <a:picLocks noChangeAspect="1"/>
          </p:cNvPicPr>
          <p:nvPr/>
        </p:nvPicPr>
        <p:blipFill rotWithShape="1">
          <a:blip r:embed="rId2"/>
          <a:srcRect t="27144" b="17640"/>
          <a:stretch/>
        </p:blipFill>
        <p:spPr>
          <a:xfrm>
            <a:off x="1673508" y="5800954"/>
            <a:ext cx="1685135" cy="930460"/>
          </a:xfrm>
          <a:prstGeom prst="rect">
            <a:avLst/>
          </a:prstGeom>
        </p:spPr>
      </p:pic>
      <p:pic>
        <p:nvPicPr>
          <p:cNvPr id="24" name="Picture 23"/>
          <p:cNvPicPr>
            <a:picLocks noChangeAspect="1"/>
          </p:cNvPicPr>
          <p:nvPr/>
        </p:nvPicPr>
        <p:blipFill rotWithShape="1">
          <a:blip r:embed="rId2"/>
          <a:srcRect t="27144" b="17640"/>
          <a:stretch/>
        </p:blipFill>
        <p:spPr>
          <a:xfrm>
            <a:off x="3131223" y="5791960"/>
            <a:ext cx="1685135" cy="930460"/>
          </a:xfrm>
          <a:prstGeom prst="rect">
            <a:avLst/>
          </a:prstGeom>
        </p:spPr>
      </p:pic>
    </p:spTree>
    <p:extLst>
      <p:ext uri="{BB962C8B-B14F-4D97-AF65-F5344CB8AC3E}">
        <p14:creationId xmlns:p14="http://schemas.microsoft.com/office/powerpoint/2010/main" val="8550177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8991" y="186303"/>
            <a:ext cx="9990161"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TỰ NHIÊN MIỀN TÂY BẮC VÀ BẮC TRUNG BỘ</a:t>
            </a:r>
          </a:p>
        </p:txBody>
      </p:sp>
      <p:pic>
        <p:nvPicPr>
          <p:cNvPr id="5" name="Picture 4"/>
          <p:cNvPicPr>
            <a:picLocks noChangeAspect="1"/>
          </p:cNvPicPr>
          <p:nvPr/>
        </p:nvPicPr>
        <p:blipFill>
          <a:blip r:embed="rId2"/>
          <a:stretch>
            <a:fillRect/>
          </a:stretch>
        </p:blipFill>
        <p:spPr>
          <a:xfrm>
            <a:off x="539033" y="1048891"/>
            <a:ext cx="3489107" cy="2242298"/>
          </a:xfrm>
          <a:prstGeom prst="rect">
            <a:avLst/>
          </a:prstGeom>
          <a:ln>
            <a:solidFill>
              <a:srgbClr val="002060"/>
            </a:solidFill>
          </a:ln>
        </p:spPr>
      </p:pic>
      <p:sp>
        <p:nvSpPr>
          <p:cNvPr id="6" name="TextBox 5"/>
          <p:cNvSpPr txBox="1"/>
          <p:nvPr/>
        </p:nvSpPr>
        <p:spPr>
          <a:xfrm>
            <a:off x="267102" y="3338169"/>
            <a:ext cx="4032967" cy="461665"/>
          </a:xfrm>
          <a:prstGeom prst="rect">
            <a:avLst/>
          </a:prstGeom>
          <a:noFill/>
        </p:spPr>
        <p:txBody>
          <a:bodyPr wrap="square" rtlCol="0">
            <a:spAutoFit/>
          </a:bodyPr>
          <a:lstStyle/>
          <a:p>
            <a:r>
              <a:rPr lang="en-US" sz="2400" dirty="0">
                <a:solidFill>
                  <a:srgbClr val="002060"/>
                </a:solidFill>
                <a:latin typeface="Bahnschrift Condensed" panose="020B0502040204020203" pitchFamily="34" charset="0"/>
              </a:rPr>
              <a:t>Phan-xi-</a:t>
            </a:r>
            <a:r>
              <a:rPr lang="en-US" sz="2400" dirty="0" err="1">
                <a:solidFill>
                  <a:srgbClr val="002060"/>
                </a:solidFill>
                <a:latin typeface="Bahnschrift Condensed" panose="020B0502040204020203" pitchFamily="34" charset="0"/>
              </a:rPr>
              <a:t>phăng</a:t>
            </a:r>
            <a:r>
              <a:rPr lang="en-US" sz="2400" dirty="0">
                <a:solidFill>
                  <a:srgbClr val="002060"/>
                </a:solidFill>
                <a:latin typeface="Bahnschrift Condensed" panose="020B0502040204020203" pitchFamily="34" charset="0"/>
              </a:rPr>
              <a:t> – </a:t>
            </a:r>
            <a:r>
              <a:rPr lang="en-US" sz="2400" dirty="0" err="1">
                <a:solidFill>
                  <a:srgbClr val="002060"/>
                </a:solidFill>
                <a:latin typeface="Bahnschrift Condensed" panose="020B0502040204020203" pitchFamily="34" charset="0"/>
              </a:rPr>
              <a:t>nóc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nhà</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Đông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Dương</a:t>
            </a:r>
            <a:endParaRPr lang="en-US" sz="2400" dirty="0">
              <a:solidFill>
                <a:srgbClr val="002060"/>
              </a:solidFill>
              <a:latin typeface="Bahnschrift Condensed" panose="020B0502040204020203" pitchFamily="34" charset="0"/>
            </a:endParaRPr>
          </a:p>
        </p:txBody>
      </p:sp>
      <p:pic>
        <p:nvPicPr>
          <p:cNvPr id="3" name="Picture 2"/>
          <p:cNvPicPr>
            <a:picLocks noChangeAspect="1"/>
          </p:cNvPicPr>
          <p:nvPr/>
        </p:nvPicPr>
        <p:blipFill>
          <a:blip r:embed="rId3"/>
          <a:stretch>
            <a:fillRect/>
          </a:stretch>
        </p:blipFill>
        <p:spPr>
          <a:xfrm>
            <a:off x="4452127" y="1048891"/>
            <a:ext cx="3489107" cy="2242298"/>
          </a:xfrm>
          <a:prstGeom prst="rect">
            <a:avLst/>
          </a:prstGeom>
          <a:ln>
            <a:solidFill>
              <a:srgbClr val="002060"/>
            </a:solidFill>
          </a:ln>
        </p:spPr>
      </p:pic>
      <p:sp>
        <p:nvSpPr>
          <p:cNvPr id="7" name="TextBox 6"/>
          <p:cNvSpPr txBox="1"/>
          <p:nvPr/>
        </p:nvSpPr>
        <p:spPr>
          <a:xfrm>
            <a:off x="5012763" y="3338169"/>
            <a:ext cx="2100731"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Phá</a:t>
            </a:r>
            <a:r>
              <a:rPr lang="en-US" sz="2400" dirty="0">
                <a:solidFill>
                  <a:srgbClr val="002060"/>
                </a:solidFill>
                <a:latin typeface="Bahnschrift Condensed" panose="020B0502040204020203" pitchFamily="34" charset="0"/>
              </a:rPr>
              <a:t> Tam </a:t>
            </a:r>
            <a:r>
              <a:rPr lang="en-US" sz="2400" dirty="0" err="1">
                <a:solidFill>
                  <a:srgbClr val="002060"/>
                </a:solidFill>
                <a:latin typeface="Bahnschrift Condensed" panose="020B0502040204020203" pitchFamily="34" charset="0"/>
              </a:rPr>
              <a:t>Giang</a:t>
            </a:r>
            <a:endParaRPr lang="en-US" sz="2400" dirty="0">
              <a:solidFill>
                <a:srgbClr val="002060"/>
              </a:solidFill>
              <a:latin typeface="Bahnschrift Condensed" panose="020B0502040204020203" pitchFamily="34" charset="0"/>
            </a:endParaRPr>
          </a:p>
        </p:txBody>
      </p:sp>
      <p:pic>
        <p:nvPicPr>
          <p:cNvPr id="8" name="Picture 7"/>
          <p:cNvPicPr>
            <a:picLocks noChangeAspect="1"/>
          </p:cNvPicPr>
          <p:nvPr/>
        </p:nvPicPr>
        <p:blipFill>
          <a:blip r:embed="rId4"/>
          <a:stretch>
            <a:fillRect/>
          </a:stretch>
        </p:blipFill>
        <p:spPr>
          <a:xfrm>
            <a:off x="8365221" y="1048891"/>
            <a:ext cx="3489107" cy="2242298"/>
          </a:xfrm>
          <a:prstGeom prst="rect">
            <a:avLst/>
          </a:prstGeom>
          <a:ln>
            <a:solidFill>
              <a:srgbClr val="002060"/>
            </a:solidFill>
          </a:ln>
        </p:spPr>
      </p:pic>
      <p:sp>
        <p:nvSpPr>
          <p:cNvPr id="9" name="TextBox 8"/>
          <p:cNvSpPr txBox="1"/>
          <p:nvPr/>
        </p:nvSpPr>
        <p:spPr>
          <a:xfrm>
            <a:off x="9059408" y="3338169"/>
            <a:ext cx="2100731"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Biển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Sầm</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Sơn</a:t>
            </a:r>
            <a:endParaRPr lang="en-US" sz="2400" dirty="0">
              <a:solidFill>
                <a:srgbClr val="002060"/>
              </a:solidFill>
              <a:latin typeface="Bahnschrift Condensed" panose="020B0502040204020203" pitchFamily="34" charset="0"/>
            </a:endParaRPr>
          </a:p>
        </p:txBody>
      </p:sp>
      <p:pic>
        <p:nvPicPr>
          <p:cNvPr id="10" name="Picture 9"/>
          <p:cNvPicPr>
            <a:picLocks noChangeAspect="1"/>
          </p:cNvPicPr>
          <p:nvPr/>
        </p:nvPicPr>
        <p:blipFill>
          <a:blip r:embed="rId5"/>
          <a:stretch>
            <a:fillRect/>
          </a:stretch>
        </p:blipFill>
        <p:spPr>
          <a:xfrm>
            <a:off x="539033" y="3953456"/>
            <a:ext cx="3489107" cy="2242298"/>
          </a:xfrm>
          <a:prstGeom prst="rect">
            <a:avLst/>
          </a:prstGeom>
          <a:ln>
            <a:solidFill>
              <a:srgbClr val="002060"/>
            </a:solidFill>
          </a:ln>
        </p:spPr>
      </p:pic>
      <p:sp>
        <p:nvSpPr>
          <p:cNvPr id="11" name="TextBox 10"/>
          <p:cNvSpPr txBox="1"/>
          <p:nvPr/>
        </p:nvSpPr>
        <p:spPr>
          <a:xfrm>
            <a:off x="1529630" y="6225033"/>
            <a:ext cx="1507910"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Sông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Đà</a:t>
            </a:r>
            <a:endParaRPr lang="en-US" sz="2400" dirty="0">
              <a:solidFill>
                <a:srgbClr val="002060"/>
              </a:solidFill>
              <a:latin typeface="Bahnschrift Condensed" panose="020B0502040204020203" pitchFamily="34" charset="0"/>
            </a:endParaRPr>
          </a:p>
        </p:txBody>
      </p:sp>
      <p:sp>
        <p:nvSpPr>
          <p:cNvPr id="12" name="TextBox 11"/>
          <p:cNvSpPr txBox="1"/>
          <p:nvPr/>
        </p:nvSpPr>
        <p:spPr>
          <a:xfrm>
            <a:off x="5012763" y="6209222"/>
            <a:ext cx="2100731"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Quặng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sắt</a:t>
            </a:r>
            <a:endParaRPr lang="en-US" sz="2400" dirty="0">
              <a:solidFill>
                <a:srgbClr val="002060"/>
              </a:solidFill>
              <a:latin typeface="Bahnschrift Condensed" panose="020B0502040204020203" pitchFamily="34" charset="0"/>
            </a:endParaRPr>
          </a:p>
        </p:txBody>
      </p:sp>
      <p:sp>
        <p:nvSpPr>
          <p:cNvPr id="13" name="TextBox 12"/>
          <p:cNvSpPr txBox="1"/>
          <p:nvPr/>
        </p:nvSpPr>
        <p:spPr>
          <a:xfrm>
            <a:off x="9059408" y="6209222"/>
            <a:ext cx="2100731"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Đất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phù</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cát</a:t>
            </a:r>
            <a:endParaRPr lang="en-US" sz="2400" dirty="0">
              <a:solidFill>
                <a:srgbClr val="002060"/>
              </a:solidFill>
              <a:latin typeface="Bahnschrift Condensed" panose="020B0502040204020203" pitchFamily="34" charset="0"/>
            </a:endParaRPr>
          </a:p>
        </p:txBody>
      </p:sp>
      <p:pic>
        <p:nvPicPr>
          <p:cNvPr id="14" name="Picture 13"/>
          <p:cNvPicPr>
            <a:picLocks noChangeAspect="1"/>
          </p:cNvPicPr>
          <p:nvPr/>
        </p:nvPicPr>
        <p:blipFill>
          <a:blip r:embed="rId6"/>
          <a:stretch>
            <a:fillRect/>
          </a:stretch>
        </p:blipFill>
        <p:spPr>
          <a:xfrm>
            <a:off x="4452126" y="3799834"/>
            <a:ext cx="3489107" cy="2395920"/>
          </a:xfrm>
          <a:prstGeom prst="rect">
            <a:avLst/>
          </a:prstGeom>
          <a:ln>
            <a:solidFill>
              <a:srgbClr val="002060"/>
            </a:solidFill>
          </a:ln>
        </p:spPr>
      </p:pic>
      <p:pic>
        <p:nvPicPr>
          <p:cNvPr id="15" name="Picture 14"/>
          <p:cNvPicPr>
            <a:picLocks noChangeAspect="1"/>
          </p:cNvPicPr>
          <p:nvPr/>
        </p:nvPicPr>
        <p:blipFill>
          <a:blip r:embed="rId7"/>
          <a:stretch>
            <a:fillRect/>
          </a:stretch>
        </p:blipFill>
        <p:spPr>
          <a:xfrm>
            <a:off x="8365219" y="3953435"/>
            <a:ext cx="3489109" cy="2222621"/>
          </a:xfrm>
          <a:prstGeom prst="rect">
            <a:avLst/>
          </a:prstGeom>
          <a:ln>
            <a:solidFill>
              <a:srgbClr val="002060"/>
            </a:solidFill>
          </a:ln>
        </p:spPr>
      </p:pic>
    </p:spTree>
    <p:extLst>
      <p:ext uri="{BB962C8B-B14F-4D97-AF65-F5344CB8AC3E}">
        <p14:creationId xmlns:p14="http://schemas.microsoft.com/office/powerpoint/2010/main" val="38293350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arn(inVertical)">
                                      <p:cBhvr>
                                        <p:cTn id="30" dur="500"/>
                                        <p:tgtEl>
                                          <p:spTgt spid="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arn(inVertical)">
                                      <p:cBhvr>
                                        <p:cTn id="46" dur="500"/>
                                        <p:tgtEl>
                                          <p:spTgt spid="8"/>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1" grpId="0"/>
      <p:bldP spid="12" grpId="0"/>
      <p:bldP spid="1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12489"/>
            <a:ext cx="12192000" cy="660240"/>
            <a:chOff x="0" y="125939"/>
            <a:chExt cx="12192000" cy="660240"/>
          </a:xfrm>
        </p:grpSpPr>
        <p:sp>
          <p:nvSpPr>
            <p:cNvPr id="6" name="TextBox 5"/>
            <p:cNvSpPr txBox="1"/>
            <p:nvPr/>
          </p:nvSpPr>
          <p:spPr>
            <a:xfrm>
              <a:off x="4312720" y="125939"/>
              <a:ext cx="3916880"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7" name="Rectangle 6"/>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 name="Rectangle 1"/>
          <p:cNvSpPr/>
          <p:nvPr/>
        </p:nvSpPr>
        <p:spPr>
          <a:xfrm>
            <a:off x="264816" y="902294"/>
            <a:ext cx="4047904" cy="523220"/>
          </a:xfrm>
          <a:prstGeom prst="rect">
            <a:avLst/>
          </a:prstGeom>
        </p:spPr>
        <p:txBody>
          <a:bodyPr wrap="none">
            <a:spAutoFit/>
          </a:bodyPr>
          <a:lstStyle/>
          <a:p>
            <a:pPr algn="ctr"/>
            <a:r>
              <a:rPr lang="it-IT" sz="2800" dirty="0">
                <a:solidFill>
                  <a:srgbClr val="002060"/>
                </a:solidFill>
                <a:effectLst>
                  <a:outerShdw blurRad="38100" dist="38100" dir="2700000" algn="tl">
                    <a:srgbClr val="000000">
                      <a:alpha val="43137"/>
                    </a:srgbClr>
                  </a:outerShdw>
                </a:effectLst>
                <a:latin typeface="Bahnschrift Condensed" panose="020B0502040204020203" pitchFamily="34" charset="0"/>
              </a:rPr>
              <a:t>3. Miền Nam Trung Bộ và Nam Bộ</a:t>
            </a:r>
            <a:endParaRPr lang="en-US" sz="28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695225260"/>
              </p:ext>
            </p:extLst>
          </p:nvPr>
        </p:nvGraphicFramePr>
        <p:xfrm>
          <a:off x="358588" y="1606684"/>
          <a:ext cx="7171765" cy="1403615"/>
        </p:xfrm>
        <a:graphic>
          <a:graphicData uri="http://schemas.openxmlformats.org/drawingml/2006/table">
            <a:tbl>
              <a:tblPr firstRow="1" firstCol="1" bandRow="1">
                <a:tableStyleId>{5C22544A-7EE6-4342-B048-85BDC9FD1C3A}</a:tableStyleId>
              </a:tblPr>
              <a:tblGrid>
                <a:gridCol w="1362636">
                  <a:extLst>
                    <a:ext uri="{9D8B030D-6E8A-4147-A177-3AD203B41FA5}">
                      <a16:colId xmlns:a16="http://schemas.microsoft.com/office/drawing/2014/main" val="20000"/>
                    </a:ext>
                  </a:extLst>
                </a:gridCol>
                <a:gridCol w="5809129">
                  <a:extLst>
                    <a:ext uri="{9D8B030D-6E8A-4147-A177-3AD203B41FA5}">
                      <a16:colId xmlns:a16="http://schemas.microsoft.com/office/drawing/2014/main" val="20001"/>
                    </a:ext>
                  </a:extLst>
                </a:gridCol>
              </a:tblGrid>
              <a:tr h="645691">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Yếu tố TN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Miền</a:t>
                      </a:r>
                      <a:r>
                        <a:rPr lang="it-IT" sz="2400" baseline="0" dirty="0">
                          <a:solidFill>
                            <a:srgbClr val="002060"/>
                          </a:solidFill>
                          <a:effectLst/>
                          <a:latin typeface="Bahnschrift Condensed" panose="020B0502040204020203" pitchFamily="34" charset="0"/>
                        </a:rPr>
                        <a:t> Nam Trung Bộ và Nam Bộ</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757924">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1. Phạm vi lãnh thổ</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3" name="Rectangle 2"/>
          <p:cNvSpPr/>
          <p:nvPr/>
        </p:nvSpPr>
        <p:spPr>
          <a:xfrm>
            <a:off x="1960529" y="2509220"/>
            <a:ext cx="5495514" cy="461665"/>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rPr>
              <a:t>- Từ dãy núi Bạch Mã trở vào Nam.</a:t>
            </a:r>
            <a:endParaRPr lang="en-US" sz="2200" dirty="0">
              <a:solidFill>
                <a:srgbClr val="002060"/>
              </a:solidFill>
              <a:latin typeface="Bahnschrift Condensed" panose="020B0502040204020203"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051" y="977575"/>
            <a:ext cx="4211122" cy="5624930"/>
          </a:xfrm>
          <a:prstGeom prst="rect">
            <a:avLst/>
          </a:prstGeom>
          <a:ln w="28575">
            <a:solidFill>
              <a:srgbClr val="002060"/>
            </a:solidFill>
          </a:ln>
        </p:spPr>
      </p:pic>
      <p:pic>
        <p:nvPicPr>
          <p:cNvPr id="4" name="Picture 3"/>
          <p:cNvPicPr>
            <a:picLocks noChangeAspect="1"/>
          </p:cNvPicPr>
          <p:nvPr/>
        </p:nvPicPr>
        <p:blipFill>
          <a:blip r:embed="rId3"/>
          <a:stretch>
            <a:fillRect/>
          </a:stretch>
        </p:blipFill>
        <p:spPr>
          <a:xfrm>
            <a:off x="578331" y="3505200"/>
            <a:ext cx="4349698" cy="2695575"/>
          </a:xfrm>
          <a:prstGeom prst="rect">
            <a:avLst/>
          </a:prstGeom>
          <a:ln w="28575">
            <a:solidFill>
              <a:srgbClr val="002060"/>
            </a:solidFill>
          </a:ln>
        </p:spPr>
      </p:pic>
      <p:pic>
        <p:nvPicPr>
          <p:cNvPr id="10" name="Picture 9"/>
          <p:cNvPicPr>
            <a:picLocks noChangeAspect="1"/>
          </p:cNvPicPr>
          <p:nvPr/>
        </p:nvPicPr>
        <p:blipFill>
          <a:blip r:embed="rId4"/>
          <a:stretch>
            <a:fillRect/>
          </a:stretch>
        </p:blipFill>
        <p:spPr>
          <a:xfrm>
            <a:off x="5131727" y="3505200"/>
            <a:ext cx="1987015" cy="2695575"/>
          </a:xfrm>
          <a:prstGeom prst="rect">
            <a:avLst/>
          </a:prstGeom>
          <a:ln w="28575">
            <a:solidFill>
              <a:srgbClr val="002060"/>
            </a:solidFill>
          </a:ln>
        </p:spPr>
      </p:pic>
      <p:sp>
        <p:nvSpPr>
          <p:cNvPr id="12" name="TextBox 11"/>
          <p:cNvSpPr txBox="1"/>
          <p:nvPr/>
        </p:nvSpPr>
        <p:spPr>
          <a:xfrm>
            <a:off x="2200275" y="6200775"/>
            <a:ext cx="2643188"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Dãy</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Bạch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Mã</a:t>
            </a:r>
            <a:endParaRPr lang="en-US" sz="2400" dirty="0">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3695518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12489"/>
            <a:ext cx="12192000" cy="660240"/>
            <a:chOff x="0" y="125939"/>
            <a:chExt cx="12192000" cy="660240"/>
          </a:xfrm>
        </p:grpSpPr>
        <p:sp>
          <p:nvSpPr>
            <p:cNvPr id="6" name="TextBox 5"/>
            <p:cNvSpPr txBox="1"/>
            <p:nvPr/>
          </p:nvSpPr>
          <p:spPr>
            <a:xfrm>
              <a:off x="4312720" y="125939"/>
              <a:ext cx="3916880"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7" name="Rectangle 6"/>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 name="Rectangle 1"/>
          <p:cNvSpPr/>
          <p:nvPr/>
        </p:nvSpPr>
        <p:spPr>
          <a:xfrm>
            <a:off x="264816" y="902294"/>
            <a:ext cx="4047904" cy="523220"/>
          </a:xfrm>
          <a:prstGeom prst="rect">
            <a:avLst/>
          </a:prstGeom>
        </p:spPr>
        <p:txBody>
          <a:bodyPr wrap="none">
            <a:spAutoFit/>
          </a:bodyPr>
          <a:lstStyle/>
          <a:p>
            <a:pPr algn="ctr"/>
            <a:r>
              <a:rPr lang="it-IT" sz="2800" dirty="0">
                <a:solidFill>
                  <a:srgbClr val="002060"/>
                </a:solidFill>
                <a:effectLst>
                  <a:outerShdw blurRad="38100" dist="38100" dir="2700000" algn="tl">
                    <a:srgbClr val="000000">
                      <a:alpha val="43137"/>
                    </a:srgbClr>
                  </a:outerShdw>
                </a:effectLst>
                <a:latin typeface="Bahnschrift Condensed" panose="020B0502040204020203" pitchFamily="34" charset="0"/>
              </a:rPr>
              <a:t>3. Miền Nam Trung Bộ và Nam Bộ</a:t>
            </a:r>
            <a:endParaRPr lang="en-US" sz="28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4223460096"/>
              </p:ext>
            </p:extLst>
          </p:nvPr>
        </p:nvGraphicFramePr>
        <p:xfrm>
          <a:off x="358588" y="1606684"/>
          <a:ext cx="7171765" cy="4995821"/>
        </p:xfrm>
        <a:graphic>
          <a:graphicData uri="http://schemas.openxmlformats.org/drawingml/2006/table">
            <a:tbl>
              <a:tblPr firstRow="1" firstCol="1" bandRow="1">
                <a:tableStyleId>{5C22544A-7EE6-4342-B048-85BDC9FD1C3A}</a:tableStyleId>
              </a:tblPr>
              <a:tblGrid>
                <a:gridCol w="1362636">
                  <a:extLst>
                    <a:ext uri="{9D8B030D-6E8A-4147-A177-3AD203B41FA5}">
                      <a16:colId xmlns:a16="http://schemas.microsoft.com/office/drawing/2014/main" val="20000"/>
                    </a:ext>
                  </a:extLst>
                </a:gridCol>
                <a:gridCol w="5809129">
                  <a:extLst>
                    <a:ext uri="{9D8B030D-6E8A-4147-A177-3AD203B41FA5}">
                      <a16:colId xmlns:a16="http://schemas.microsoft.com/office/drawing/2014/main" val="20001"/>
                    </a:ext>
                  </a:extLst>
                </a:gridCol>
              </a:tblGrid>
              <a:tr h="738840">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Yếu tố TN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Miền</a:t>
                      </a:r>
                      <a:r>
                        <a:rPr lang="it-IT" sz="2400" baseline="0" dirty="0">
                          <a:solidFill>
                            <a:srgbClr val="002060"/>
                          </a:solidFill>
                          <a:effectLst/>
                          <a:latin typeface="Bahnschrift Condensed" panose="020B0502040204020203" pitchFamily="34" charset="0"/>
                        </a:rPr>
                        <a:t> Nam Trung Bộ và Nam Bộ</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256981">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2. Địa hình</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4" name="Rectangle 3"/>
          <p:cNvSpPr/>
          <p:nvPr/>
        </p:nvSpPr>
        <p:spPr>
          <a:xfrm>
            <a:off x="1790476" y="2259469"/>
            <a:ext cx="5630133" cy="1569660"/>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rPr>
              <a:t>- Vùng núi:</a:t>
            </a:r>
            <a:endParaRPr lang="en-US" sz="2400" dirty="0">
              <a:solidFill>
                <a:srgbClr val="002060"/>
              </a:solidFill>
              <a:latin typeface="Bahnschrift Condensed" panose="020B0502040204020203" pitchFamily="34" charset="0"/>
            </a:endParaRPr>
          </a:p>
          <a:p>
            <a:pPr algn="just"/>
            <a:r>
              <a:rPr lang="it-IT" sz="2400" dirty="0">
                <a:solidFill>
                  <a:srgbClr val="002060"/>
                </a:solidFill>
                <a:latin typeface="Bahnschrift Condensed" panose="020B0502040204020203" pitchFamily="34" charset="0"/>
              </a:rPr>
              <a:t>+ Trường Sơn Nam là dãy núi lớn, hình cánh cung, có sự bất đối xứng giữa sườn đông và sường tây.</a:t>
            </a:r>
            <a:endParaRPr lang="en-US" sz="2400" dirty="0">
              <a:solidFill>
                <a:srgbClr val="002060"/>
              </a:solidFill>
              <a:latin typeface="Bahnschrift Condensed" panose="020B0502040204020203" pitchFamily="34" charset="0"/>
            </a:endParaRPr>
          </a:p>
          <a:p>
            <a:pPr algn="just"/>
            <a:r>
              <a:rPr lang="it-IT" sz="2400" dirty="0">
                <a:solidFill>
                  <a:srgbClr val="002060"/>
                </a:solidFill>
                <a:latin typeface="Bahnschrift Condensed" panose="020B0502040204020203" pitchFamily="34" charset="0"/>
              </a:rPr>
              <a:t>+ Các CN badan rộng lớn, địa hình bằng phẳng.</a:t>
            </a:r>
            <a:endParaRPr lang="en-US" sz="2400" dirty="0">
              <a:solidFill>
                <a:srgbClr val="002060"/>
              </a:solidFill>
              <a:latin typeface="Bahnschrift Condensed" panose="020B0502040204020203" pitchFamily="34" charset="0"/>
            </a:endParaRPr>
          </a:p>
        </p:txBody>
      </p:sp>
      <p:sp>
        <p:nvSpPr>
          <p:cNvPr id="10" name="Rectangle 9"/>
          <p:cNvSpPr/>
          <p:nvPr/>
        </p:nvSpPr>
        <p:spPr>
          <a:xfrm>
            <a:off x="1796821" y="3757349"/>
            <a:ext cx="5652875" cy="1938992"/>
          </a:xfrm>
          <a:prstGeom prst="rect">
            <a:avLst/>
          </a:prstGeom>
        </p:spPr>
        <p:txBody>
          <a:bodyPr wrap="square">
            <a:spAutoFit/>
          </a:bodyPr>
          <a:lstStyle/>
          <a:p>
            <a:r>
              <a:rPr lang="it-IT" sz="2400" dirty="0">
                <a:solidFill>
                  <a:srgbClr val="002060"/>
                </a:solidFill>
                <a:latin typeface="Bahnschrift Condensed" panose="020B0502040204020203" pitchFamily="34" charset="0"/>
              </a:rPr>
              <a:t>- Vùng đồng bằng:</a:t>
            </a:r>
            <a:endParaRPr lang="en-US" sz="2400" dirty="0">
              <a:solidFill>
                <a:srgbClr val="002060"/>
              </a:solidFill>
              <a:latin typeface="Bahnschrift Condensed" panose="020B0502040204020203" pitchFamily="34" charset="0"/>
            </a:endParaRPr>
          </a:p>
          <a:p>
            <a:pPr algn="just"/>
            <a:r>
              <a:rPr lang="it-IT" sz="2400" dirty="0">
                <a:solidFill>
                  <a:srgbClr val="002060"/>
                </a:solidFill>
                <a:latin typeface="Bahnschrift Condensed" panose="020B0502040204020203" pitchFamily="34" charset="0"/>
              </a:rPr>
              <a:t>+ ĐB sông Cửu Long rộng lớn, có hệ thống kênh rạch chằng chịt, nhiều vùng trũng ngập nước vào mùa lũ.</a:t>
            </a:r>
            <a:endParaRPr lang="en-US" sz="2400" dirty="0">
              <a:solidFill>
                <a:srgbClr val="002060"/>
              </a:solidFill>
              <a:latin typeface="Bahnschrift Condensed" panose="020B0502040204020203" pitchFamily="34" charset="0"/>
            </a:endParaRPr>
          </a:p>
          <a:p>
            <a:r>
              <a:rPr lang="it-IT" sz="2400" dirty="0">
                <a:solidFill>
                  <a:srgbClr val="002060"/>
                </a:solidFill>
                <a:latin typeface="Bahnschrift Condensed" panose="020B0502040204020203" pitchFamily="34" charset="0"/>
              </a:rPr>
              <a:t>+ ĐB ven biển NTB nhỏ hẹp, bị chia cắt bở các nhánh núi lấn ra biển.</a:t>
            </a:r>
            <a:endParaRPr lang="en-US" sz="2400" dirty="0">
              <a:solidFill>
                <a:srgbClr val="002060"/>
              </a:solidFill>
              <a:latin typeface="Bahnschrift Condensed" panose="020B0502040204020203" pitchFamily="34" charset="0"/>
            </a:endParaRPr>
          </a:p>
        </p:txBody>
      </p:sp>
      <p:sp>
        <p:nvSpPr>
          <p:cNvPr id="12" name="Rectangle 11"/>
          <p:cNvSpPr/>
          <p:nvPr/>
        </p:nvSpPr>
        <p:spPr>
          <a:xfrm>
            <a:off x="1825910" y="5661943"/>
            <a:ext cx="5594699"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rPr>
              <a:t>+ Vùng biển với thềm lục địa rộng lớn, giàu tài nguyên.</a:t>
            </a:r>
            <a:endParaRPr lang="en-US" sz="2200" dirty="0">
              <a:solidFill>
                <a:srgbClr val="002060"/>
              </a:solidFill>
              <a:effectLst/>
              <a:latin typeface="Bahnschrift Condensed" panose="020B0502040204020203" pitchFamily="34" charset="0"/>
              <a:ea typeface="Times New Roman" panose="02020603050405020304"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051" y="977575"/>
            <a:ext cx="4211122" cy="5624930"/>
          </a:xfrm>
          <a:prstGeom prst="rect">
            <a:avLst/>
          </a:prstGeom>
          <a:ln w="28575">
            <a:solidFill>
              <a:srgbClr val="002060"/>
            </a:solidFill>
          </a:ln>
        </p:spPr>
      </p:pic>
    </p:spTree>
    <p:extLst>
      <p:ext uri="{BB962C8B-B14F-4D97-AF65-F5344CB8AC3E}">
        <p14:creationId xmlns:p14="http://schemas.microsoft.com/office/powerpoint/2010/main" val="4586975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45054"/>
            <a:ext cx="12192000" cy="627675"/>
            <a:chOff x="0" y="158504"/>
            <a:chExt cx="12192000" cy="627675"/>
          </a:xfrm>
        </p:grpSpPr>
        <p:sp>
          <p:nvSpPr>
            <p:cNvPr id="6" name="TextBox 5"/>
            <p:cNvSpPr txBox="1"/>
            <p:nvPr/>
          </p:nvSpPr>
          <p:spPr>
            <a:xfrm>
              <a:off x="3843338" y="158504"/>
              <a:ext cx="3961697"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7" name="Rectangle 6"/>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 name="Rectangle 1"/>
          <p:cNvSpPr/>
          <p:nvPr/>
        </p:nvSpPr>
        <p:spPr>
          <a:xfrm>
            <a:off x="264816" y="1023317"/>
            <a:ext cx="4047904" cy="523220"/>
          </a:xfrm>
          <a:prstGeom prst="rect">
            <a:avLst/>
          </a:prstGeom>
        </p:spPr>
        <p:txBody>
          <a:bodyPr wrap="none">
            <a:spAutoFit/>
          </a:bodyPr>
          <a:lstStyle/>
          <a:p>
            <a:pPr algn="ctr"/>
            <a:r>
              <a:rPr lang="it-IT" sz="2800" dirty="0">
                <a:solidFill>
                  <a:srgbClr val="002060"/>
                </a:solidFill>
                <a:effectLst>
                  <a:outerShdw blurRad="38100" dist="38100" dir="2700000" algn="tl">
                    <a:srgbClr val="000000">
                      <a:alpha val="43137"/>
                    </a:srgbClr>
                  </a:outerShdw>
                </a:effectLst>
                <a:latin typeface="Bahnschrift Condensed" panose="020B0502040204020203" pitchFamily="34" charset="0"/>
              </a:rPr>
              <a:t>3. Miền Nam Trung Bộ và Nam Bộ</a:t>
            </a:r>
            <a:endParaRPr lang="en-US" sz="2800" dirty="0">
              <a:solidFill>
                <a:srgbClr val="002060"/>
              </a:solidFill>
              <a:effectLst>
                <a:outerShdw blurRad="38100" dist="38100" dir="2700000" algn="tl">
                  <a:srgbClr val="000000">
                    <a:alpha val="43137"/>
                  </a:srgbClr>
                </a:outerShdw>
              </a:effectLst>
              <a:latin typeface="Bahnschrift Condensed" panose="020B0502040204020203" pitchFamily="34"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526195185"/>
              </p:ext>
            </p:extLst>
          </p:nvPr>
        </p:nvGraphicFramePr>
        <p:xfrm>
          <a:off x="358588" y="1593237"/>
          <a:ext cx="7171765" cy="5040685"/>
        </p:xfrm>
        <a:graphic>
          <a:graphicData uri="http://schemas.openxmlformats.org/drawingml/2006/table">
            <a:tbl>
              <a:tblPr firstRow="1" firstCol="1" bandRow="1">
                <a:tableStyleId>{5C22544A-7EE6-4342-B048-85BDC9FD1C3A}</a:tableStyleId>
              </a:tblPr>
              <a:tblGrid>
                <a:gridCol w="1362636">
                  <a:extLst>
                    <a:ext uri="{9D8B030D-6E8A-4147-A177-3AD203B41FA5}">
                      <a16:colId xmlns:a16="http://schemas.microsoft.com/office/drawing/2014/main" val="20000"/>
                    </a:ext>
                  </a:extLst>
                </a:gridCol>
                <a:gridCol w="5809129">
                  <a:extLst>
                    <a:ext uri="{9D8B030D-6E8A-4147-A177-3AD203B41FA5}">
                      <a16:colId xmlns:a16="http://schemas.microsoft.com/office/drawing/2014/main" val="20001"/>
                    </a:ext>
                  </a:extLst>
                </a:gridCol>
              </a:tblGrid>
              <a:tr h="764201">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Yếu tố TN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Miền</a:t>
                      </a:r>
                      <a:r>
                        <a:rPr lang="it-IT" sz="2400" baseline="0" dirty="0">
                          <a:solidFill>
                            <a:srgbClr val="002060"/>
                          </a:solidFill>
                          <a:effectLst/>
                          <a:latin typeface="Bahnschrift Condensed" panose="020B0502040204020203" pitchFamily="34" charset="0"/>
                        </a:rPr>
                        <a:t> Nam Trung Bộ và Nam Bộ</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2328862">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3. Đất</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9476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2400" dirty="0">
                          <a:solidFill>
                            <a:srgbClr val="002060"/>
                          </a:solidFill>
                          <a:effectLst/>
                          <a:latin typeface="Bahnschrift Condensed" panose="020B0502040204020203" pitchFamily="34" charset="0"/>
                          <a:ea typeface="+mn-ea"/>
                        </a:rPr>
                        <a:t>4. Khí</a:t>
                      </a:r>
                      <a:r>
                        <a:rPr lang="it-IT" sz="2400" baseline="0" dirty="0">
                          <a:solidFill>
                            <a:srgbClr val="002060"/>
                          </a:solidFill>
                          <a:effectLst/>
                          <a:latin typeface="Bahnschrift Condensed" panose="020B0502040204020203" pitchFamily="34" charset="0"/>
                          <a:ea typeface="+mn-ea"/>
                        </a:rPr>
                        <a:t> hậu</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bl>
          </a:graphicData>
        </a:graphic>
      </p:graphicFrame>
      <p:sp>
        <p:nvSpPr>
          <p:cNvPr id="3" name="Rectangle 2"/>
          <p:cNvSpPr/>
          <p:nvPr/>
        </p:nvSpPr>
        <p:spPr>
          <a:xfrm>
            <a:off x="1893018" y="2445446"/>
            <a:ext cx="5495514" cy="830997"/>
          </a:xfrm>
          <a:prstGeom prst="rect">
            <a:avLst/>
          </a:prstGeom>
        </p:spPr>
        <p:txBody>
          <a:bodyPr wrap="square">
            <a:spAutoFit/>
          </a:bodyPr>
          <a:lstStyle/>
          <a:p>
            <a:r>
              <a:rPr lang="it-IT" sz="2400" dirty="0">
                <a:solidFill>
                  <a:srgbClr val="002060"/>
                </a:solidFill>
                <a:latin typeface="Bahnschrift Condensed" panose="020B0502040204020203" pitchFamily="34" charset="0"/>
              </a:rPr>
              <a:t>- Vùng núi và cao nguyên: đất feralit trên đá badan và đất feralit trên các loại đá khác.</a:t>
            </a:r>
            <a:endParaRPr lang="en-US" sz="2400" dirty="0">
              <a:solidFill>
                <a:srgbClr val="002060"/>
              </a:solidFill>
              <a:latin typeface="Bahnschrift Condensed" panose="020B0502040204020203" pitchFamily="34" charset="0"/>
            </a:endParaRPr>
          </a:p>
        </p:txBody>
      </p:sp>
      <p:sp>
        <p:nvSpPr>
          <p:cNvPr id="4" name="Rectangle 3"/>
          <p:cNvSpPr/>
          <p:nvPr/>
        </p:nvSpPr>
        <p:spPr>
          <a:xfrm>
            <a:off x="1910314" y="3266753"/>
            <a:ext cx="5630133"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ĐB sông Cửu Long: đất phù sa, đất phèn, đất mặn.</a:t>
            </a:r>
            <a:endParaRPr lang="en-US" sz="2400" dirty="0">
              <a:solidFill>
                <a:srgbClr val="002060"/>
              </a:solidFill>
              <a:latin typeface="Bahnschrift Condensed" panose="020B0502040204020203" pitchFamily="34" charset="0"/>
            </a:endParaRPr>
          </a:p>
        </p:txBody>
      </p:sp>
      <p:sp>
        <p:nvSpPr>
          <p:cNvPr id="10" name="Rectangle 9"/>
          <p:cNvSpPr/>
          <p:nvPr/>
        </p:nvSpPr>
        <p:spPr>
          <a:xfrm>
            <a:off x="1882764" y="3703215"/>
            <a:ext cx="5652875"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ĐB ven biển miền Trung: đất phù sa kém màu mỡ.</a:t>
            </a:r>
            <a:endParaRPr lang="en-US" sz="2400" dirty="0">
              <a:solidFill>
                <a:srgbClr val="002060"/>
              </a:solidFill>
              <a:latin typeface="Bahnschrift Condensed" panose="020B0502040204020203" pitchFamily="34" charset="0"/>
            </a:endParaRPr>
          </a:p>
        </p:txBody>
      </p:sp>
      <p:sp>
        <p:nvSpPr>
          <p:cNvPr id="12" name="Rectangle 11"/>
          <p:cNvSpPr/>
          <p:nvPr/>
        </p:nvSpPr>
        <p:spPr>
          <a:xfrm>
            <a:off x="1882764" y="4128460"/>
            <a:ext cx="5594699" cy="461665"/>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rPr>
              <a:t>- Ngoài ra còn có đất xám trên phù sa cổ.</a:t>
            </a:r>
            <a:endParaRPr lang="en-US" sz="2200" dirty="0">
              <a:solidFill>
                <a:srgbClr val="002060"/>
              </a:solidFill>
              <a:effectLst/>
              <a:latin typeface="Bahnschrift Condensed" panose="020B0502040204020203" pitchFamily="34" charset="0"/>
              <a:ea typeface="Times New Roman" panose="02020603050405020304" pitchFamily="18" charset="0"/>
            </a:endParaRPr>
          </a:p>
        </p:txBody>
      </p:sp>
      <p:sp>
        <p:nvSpPr>
          <p:cNvPr id="15" name="Rectangle 14"/>
          <p:cNvSpPr/>
          <p:nvPr/>
        </p:nvSpPr>
        <p:spPr>
          <a:xfrm>
            <a:off x="1885359" y="4733028"/>
            <a:ext cx="5026171"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Khí hậu mang tính chất cận xích đạo gió mùa.</a:t>
            </a:r>
            <a:endParaRPr lang="en-US" sz="2400" dirty="0">
              <a:solidFill>
                <a:srgbClr val="002060"/>
              </a:solidFill>
              <a:latin typeface="Bahnschrift Condensed" panose="020B0502040204020203" pitchFamily="34" charset="0"/>
            </a:endParaRPr>
          </a:p>
        </p:txBody>
      </p:sp>
      <p:sp>
        <p:nvSpPr>
          <p:cNvPr id="16" name="Rectangle 15"/>
          <p:cNvSpPr/>
          <p:nvPr/>
        </p:nvSpPr>
        <p:spPr>
          <a:xfrm>
            <a:off x="1885360" y="5149765"/>
            <a:ext cx="5026171"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Nhiệt độ TB năm cao, biên độ nhiệt năm nhỏ.</a:t>
            </a:r>
            <a:endParaRPr lang="en-US" sz="2400" dirty="0">
              <a:solidFill>
                <a:srgbClr val="002060"/>
              </a:solidFill>
              <a:latin typeface="Bahnschrift Condensed" panose="020B0502040204020203" pitchFamily="34" charset="0"/>
            </a:endParaRPr>
          </a:p>
        </p:txBody>
      </p:sp>
      <p:sp>
        <p:nvSpPr>
          <p:cNvPr id="8" name="Rectangle 7"/>
          <p:cNvSpPr/>
          <p:nvPr/>
        </p:nvSpPr>
        <p:spPr>
          <a:xfrm>
            <a:off x="1910314" y="5614544"/>
            <a:ext cx="5061129"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Có 2 mùa mưa – khô rõ rệt.</a:t>
            </a:r>
            <a:endParaRPr lang="en-US" sz="2400" dirty="0">
              <a:solidFill>
                <a:srgbClr val="002060"/>
              </a:solidFill>
              <a:latin typeface="Bahnschrift Condensed" panose="020B0502040204020203" pitchFamily="34" charset="0"/>
            </a:endParaRP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051" y="977575"/>
            <a:ext cx="4211122" cy="5624930"/>
          </a:xfrm>
          <a:prstGeom prst="rect">
            <a:avLst/>
          </a:prstGeom>
          <a:ln w="28575">
            <a:solidFill>
              <a:srgbClr val="002060"/>
            </a:solidFill>
          </a:ln>
        </p:spPr>
      </p:pic>
      <p:sp>
        <p:nvSpPr>
          <p:cNvPr id="18" name="Rectangle 17"/>
          <p:cNvSpPr/>
          <p:nvPr/>
        </p:nvSpPr>
        <p:spPr>
          <a:xfrm>
            <a:off x="1893018" y="6021684"/>
            <a:ext cx="5061129"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Mùa khô kéo dài và gay gắt.</a:t>
            </a:r>
            <a:endParaRPr lang="en-US" sz="2400" dirty="0">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2321169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12" grpId="0"/>
      <p:bldP spid="15" grpId="0"/>
      <p:bldP spid="16" grpId="0"/>
      <p:bldP spid="8" grpId="0"/>
      <p:bldP spid="1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145054"/>
            <a:ext cx="12192000" cy="627675"/>
            <a:chOff x="0" y="158504"/>
            <a:chExt cx="12192000" cy="627675"/>
          </a:xfrm>
        </p:grpSpPr>
        <p:sp>
          <p:nvSpPr>
            <p:cNvPr id="6" name="TextBox 5"/>
            <p:cNvSpPr txBox="1"/>
            <p:nvPr/>
          </p:nvSpPr>
          <p:spPr>
            <a:xfrm>
              <a:off x="3371850" y="158504"/>
              <a:ext cx="4433185"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II. CÁC MIỀN ĐỊA LÍ TỰ NHIÊN</a:t>
              </a:r>
            </a:p>
          </p:txBody>
        </p:sp>
        <p:sp>
          <p:nvSpPr>
            <p:cNvPr id="7" name="Rectangle 6"/>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
        <p:nvSpPr>
          <p:cNvPr id="2" name="Rectangle 1"/>
          <p:cNvSpPr/>
          <p:nvPr/>
        </p:nvSpPr>
        <p:spPr>
          <a:xfrm>
            <a:off x="264817" y="835059"/>
            <a:ext cx="4047903" cy="523220"/>
          </a:xfrm>
          <a:prstGeom prst="rect">
            <a:avLst/>
          </a:prstGeom>
        </p:spPr>
        <p:txBody>
          <a:bodyPr wrap="none">
            <a:spAutoFit/>
          </a:bodyPr>
          <a:lstStyle/>
          <a:p>
            <a:pPr algn="ctr"/>
            <a:r>
              <a:rPr lang="it-IT" sz="2800" b="1" dirty="0">
                <a:solidFill>
                  <a:srgbClr val="002060"/>
                </a:solidFill>
                <a:effectLst>
                  <a:outerShdw blurRad="38100" dist="38100" dir="2700000" algn="tl">
                    <a:srgbClr val="000000">
                      <a:alpha val="43137"/>
                    </a:srgbClr>
                  </a:outerShdw>
                </a:effectLst>
                <a:latin typeface="Bahnschrift Condensed" panose="020B0502040204020203" pitchFamily="34" charset="0"/>
              </a:rPr>
              <a:t>3. </a:t>
            </a:r>
            <a:r>
              <a:rPr lang="it-IT" sz="2800" b="1" dirty="0">
                <a:solidFill>
                  <a:srgbClr val="002060"/>
                </a:solidFill>
                <a:latin typeface="Bahnschrift Condensed" panose="020B0502040204020203" pitchFamily="34" charset="0"/>
              </a:rPr>
              <a:t>Miền Nam Trung Bộ và Nam Bộ</a:t>
            </a:r>
            <a:endParaRPr lang="en-US" sz="2800" b="1" dirty="0">
              <a:solidFill>
                <a:srgbClr val="002060"/>
              </a:solidFill>
              <a:latin typeface="Bahnschrift Condensed" panose="020B0502040204020203" pitchFamily="34"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461063210"/>
              </p:ext>
            </p:extLst>
          </p:nvPr>
        </p:nvGraphicFramePr>
        <p:xfrm>
          <a:off x="358588" y="1404973"/>
          <a:ext cx="7171765" cy="5197532"/>
        </p:xfrm>
        <a:graphic>
          <a:graphicData uri="http://schemas.openxmlformats.org/drawingml/2006/table">
            <a:tbl>
              <a:tblPr firstRow="1" firstCol="1" bandRow="1">
                <a:tableStyleId>{5C22544A-7EE6-4342-B048-85BDC9FD1C3A}</a:tableStyleId>
              </a:tblPr>
              <a:tblGrid>
                <a:gridCol w="1362636">
                  <a:extLst>
                    <a:ext uri="{9D8B030D-6E8A-4147-A177-3AD203B41FA5}">
                      <a16:colId xmlns:a16="http://schemas.microsoft.com/office/drawing/2014/main" val="20000"/>
                    </a:ext>
                  </a:extLst>
                </a:gridCol>
                <a:gridCol w="5809129">
                  <a:extLst>
                    <a:ext uri="{9D8B030D-6E8A-4147-A177-3AD203B41FA5}">
                      <a16:colId xmlns:a16="http://schemas.microsoft.com/office/drawing/2014/main" val="20001"/>
                    </a:ext>
                  </a:extLst>
                </a:gridCol>
              </a:tblGrid>
              <a:tr h="585090">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Yếu tố TN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rPr>
                        <a:t>Miền</a:t>
                      </a:r>
                      <a:r>
                        <a:rPr lang="it-IT" sz="2400" baseline="0" dirty="0">
                          <a:solidFill>
                            <a:srgbClr val="002060"/>
                          </a:solidFill>
                          <a:effectLst/>
                          <a:latin typeface="Bahnschrift Condensed" panose="020B0502040204020203" pitchFamily="34" charset="0"/>
                        </a:rPr>
                        <a:t> Nam Trung Bộ và Nam Bộ</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1681500">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ea typeface="+mn-ea"/>
                        </a:rPr>
                        <a:t>5. Sông</a:t>
                      </a:r>
                      <a:r>
                        <a:rPr lang="it-IT" sz="2400" baseline="0" dirty="0">
                          <a:solidFill>
                            <a:srgbClr val="002060"/>
                          </a:solidFill>
                          <a:effectLst/>
                          <a:latin typeface="Bahnschrift Condensed" panose="020B0502040204020203" pitchFamily="34" charset="0"/>
                          <a:ea typeface="+mn-ea"/>
                        </a:rPr>
                        <a:t> ngòi</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ctr">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1126889">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ea typeface="+mn-ea"/>
                        </a:rPr>
                        <a:t>6.</a:t>
                      </a:r>
                      <a:r>
                        <a:rPr lang="it-IT" sz="2400" baseline="0" dirty="0">
                          <a:solidFill>
                            <a:srgbClr val="002060"/>
                          </a:solidFill>
                          <a:effectLst/>
                          <a:latin typeface="Bahnschrift Condensed" panose="020B0502040204020203" pitchFamily="34" charset="0"/>
                          <a:ea typeface="+mn-ea"/>
                        </a:rPr>
                        <a:t> Khoáng sản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804053">
                <a:tc>
                  <a:txBody>
                    <a:bodyPr/>
                    <a:lstStyle/>
                    <a:p>
                      <a:pPr marL="0" marR="0" indent="0" algn="ctr">
                        <a:lnSpc>
                          <a:spcPct val="100000"/>
                        </a:lnSpc>
                        <a:spcBef>
                          <a:spcPts val="0"/>
                        </a:spcBef>
                        <a:spcAft>
                          <a:spcPts val="0"/>
                        </a:spcAft>
                      </a:pPr>
                      <a:r>
                        <a:rPr lang="it-IT" sz="2400" dirty="0">
                          <a:solidFill>
                            <a:srgbClr val="002060"/>
                          </a:solidFill>
                          <a:effectLst/>
                          <a:latin typeface="Bahnschrift Condensed" panose="020B0502040204020203" pitchFamily="34" charset="0"/>
                          <a:ea typeface="+mn-ea"/>
                        </a:rPr>
                        <a:t>7. </a:t>
                      </a:r>
                      <a:r>
                        <a:rPr lang="it-IT" sz="2400" baseline="0" dirty="0">
                          <a:solidFill>
                            <a:srgbClr val="002060"/>
                          </a:solidFill>
                          <a:effectLst/>
                          <a:latin typeface="Bahnschrift Condensed" panose="020B0502040204020203" pitchFamily="34" charset="0"/>
                          <a:ea typeface="+mn-ea"/>
                        </a:rPr>
                        <a:t>Sinh vật</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0" algn="just">
                        <a:lnSpc>
                          <a:spcPct val="100000"/>
                        </a:lnSpc>
                        <a:spcBef>
                          <a:spcPts val="0"/>
                        </a:spcBef>
                        <a:spcAft>
                          <a:spcPts val="0"/>
                        </a:spcAft>
                      </a:pP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19305" marR="1930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
        <p:nvSpPr>
          <p:cNvPr id="3" name="Rectangle 2"/>
          <p:cNvSpPr/>
          <p:nvPr/>
        </p:nvSpPr>
        <p:spPr>
          <a:xfrm>
            <a:off x="1817733" y="2186149"/>
            <a:ext cx="5542662" cy="830997"/>
          </a:xfrm>
          <a:prstGeom prst="rect">
            <a:avLst/>
          </a:prstGeom>
        </p:spPr>
        <p:txBody>
          <a:bodyPr wrap="square">
            <a:spAutoFit/>
          </a:bodyPr>
          <a:lstStyle/>
          <a:p>
            <a:r>
              <a:rPr lang="it-IT" sz="2400" dirty="0">
                <a:solidFill>
                  <a:srgbClr val="002060"/>
                </a:solidFill>
                <a:latin typeface="Bahnschrift Condensed" panose="020B0502040204020203" pitchFamily="34" charset="0"/>
              </a:rPr>
              <a:t>- Nam Trung Bộ: sông nhỏ, ngắn bắt nguồn từ vùng núi Trường Sơn Nam đổ ra biển Đông.</a:t>
            </a:r>
            <a:endParaRPr lang="en-US" sz="2400" dirty="0">
              <a:solidFill>
                <a:srgbClr val="002060"/>
              </a:solidFill>
              <a:latin typeface="Bahnschrift Condensed" panose="020B0502040204020203" pitchFamily="34" charset="0"/>
            </a:endParaRPr>
          </a:p>
        </p:txBody>
      </p:sp>
      <p:sp>
        <p:nvSpPr>
          <p:cNvPr id="4" name="Rectangle 3"/>
          <p:cNvSpPr/>
          <p:nvPr/>
        </p:nvSpPr>
        <p:spPr>
          <a:xfrm>
            <a:off x="1777761" y="3002427"/>
            <a:ext cx="5502326"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ĐB sông Cửu Long: có 2 sông lớn là S.Tiền và S.Hậu</a:t>
            </a:r>
            <a:endParaRPr lang="en-US" sz="2400" dirty="0">
              <a:solidFill>
                <a:srgbClr val="002060"/>
              </a:solidFill>
              <a:latin typeface="Bahnschrift Condensed" panose="020B0502040204020203" pitchFamily="34" charset="0"/>
            </a:endParaRPr>
          </a:p>
        </p:txBody>
      </p:sp>
      <p:sp>
        <p:nvSpPr>
          <p:cNvPr id="17" name="Rectangle 16"/>
          <p:cNvSpPr/>
          <p:nvPr/>
        </p:nvSpPr>
        <p:spPr>
          <a:xfrm>
            <a:off x="1837901" y="3758911"/>
            <a:ext cx="5502326" cy="830997"/>
          </a:xfrm>
          <a:prstGeom prst="rect">
            <a:avLst/>
          </a:prstGeom>
        </p:spPr>
        <p:txBody>
          <a:bodyPr wrap="square">
            <a:spAutoFit/>
          </a:bodyPr>
          <a:lstStyle/>
          <a:p>
            <a:r>
              <a:rPr lang="it-IT" sz="2400" dirty="0">
                <a:solidFill>
                  <a:srgbClr val="002060"/>
                </a:solidFill>
                <a:latin typeface="Bahnschrift Condensed" panose="020B0502040204020203" pitchFamily="34" charset="0"/>
              </a:rPr>
              <a:t>- Dầu mỏ, khí tự nhiên ở thềm lục địa phía Nam, bô - xít ở Tây Nguyên và Đông Nam Bộ.</a:t>
            </a:r>
            <a:endParaRPr lang="en-US" sz="2400" dirty="0">
              <a:solidFill>
                <a:srgbClr val="002060"/>
              </a:solidFill>
              <a:latin typeface="Bahnschrift Condensed" panose="020B0502040204020203" pitchFamily="34" charset="0"/>
            </a:endParaRPr>
          </a:p>
        </p:txBody>
      </p:sp>
      <p:pic>
        <p:nvPicPr>
          <p:cNvPr id="19"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4051" y="977575"/>
            <a:ext cx="4211122" cy="5624930"/>
          </a:xfrm>
          <a:prstGeom prst="rect">
            <a:avLst/>
          </a:prstGeom>
          <a:ln w="28575">
            <a:solidFill>
              <a:srgbClr val="002060"/>
            </a:solidFill>
          </a:ln>
        </p:spPr>
      </p:pic>
      <p:sp>
        <p:nvSpPr>
          <p:cNvPr id="8" name="Rectangle 7"/>
          <p:cNvSpPr/>
          <p:nvPr/>
        </p:nvSpPr>
        <p:spPr>
          <a:xfrm>
            <a:off x="1777761" y="4844992"/>
            <a:ext cx="5572359" cy="474297"/>
          </a:xfrm>
          <a:prstGeom prst="rect">
            <a:avLst/>
          </a:prstGeom>
        </p:spPr>
        <p:txBody>
          <a:bodyPr wrap="none">
            <a:spAutoFit/>
          </a:bodyPr>
          <a:lstStyle/>
          <a:p>
            <a:pPr algn="just"/>
            <a:r>
              <a:rPr lang="it-IT" sz="2400" dirty="0">
                <a:solidFill>
                  <a:srgbClr val="002060"/>
                </a:solidFill>
                <a:latin typeface="Bahnschrift Condensed" panose="020B0502040204020203" pitchFamily="34" charset="0"/>
                <a:ea typeface="Times New Roman" panose="02020603050405020304" pitchFamily="18" charset="0"/>
              </a:rPr>
              <a:t>- Cảnh quan điểm hình là rừng cận xích đạo gió mùa.</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0" name="Rectangle 9"/>
          <p:cNvSpPr/>
          <p:nvPr/>
        </p:nvSpPr>
        <p:spPr>
          <a:xfrm>
            <a:off x="1809021" y="5323607"/>
            <a:ext cx="5522114"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ea typeface="Times New Roman" panose="02020603050405020304" pitchFamily="18" charset="0"/>
              </a:rPr>
              <a:t>- Xuất hiện kiểu rừng nhiệt đới gió mùa nửa rụng lá và rụng lá.</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20" name="Rectangle 19"/>
          <p:cNvSpPr/>
          <p:nvPr/>
        </p:nvSpPr>
        <p:spPr>
          <a:xfrm>
            <a:off x="1777761" y="6085787"/>
            <a:ext cx="5540299" cy="461665"/>
          </a:xfrm>
          <a:prstGeom prst="rect">
            <a:avLst/>
          </a:prstGeom>
        </p:spPr>
        <p:txBody>
          <a:bodyPr wrap="none">
            <a:spAutoFit/>
          </a:bodyPr>
          <a:lstStyle/>
          <a:p>
            <a:r>
              <a:rPr lang="it-IT" sz="2400" dirty="0">
                <a:solidFill>
                  <a:srgbClr val="002060"/>
                </a:solidFill>
                <a:latin typeface="Bahnschrift Condensed" panose="020B0502040204020203" pitchFamily="34" charset="0"/>
                <a:ea typeface="Times New Roman" panose="02020603050405020304" pitchFamily="18" charset="0"/>
              </a:rPr>
              <a:t>- ĐB sông Cửu Long có rừng ngập mặn và rừng tràm.</a:t>
            </a:r>
            <a:endParaRPr lang="en-US" sz="2400" dirty="0">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1492558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7" grpId="0"/>
      <p:bldP spid="8" grpId="0"/>
      <p:bldP spid="10" grpId="0"/>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8991" y="186303"/>
            <a:ext cx="9990161"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TỰ NHIÊN MIỀN NAM TRUNG BỘ VÀ NAM BỘ</a:t>
            </a:r>
          </a:p>
        </p:txBody>
      </p:sp>
      <p:pic>
        <p:nvPicPr>
          <p:cNvPr id="5" name="Picture 4"/>
          <p:cNvPicPr>
            <a:picLocks noChangeAspect="1"/>
          </p:cNvPicPr>
          <p:nvPr/>
        </p:nvPicPr>
        <p:blipFill>
          <a:blip r:embed="rId2"/>
          <a:stretch>
            <a:fillRect/>
          </a:stretch>
        </p:blipFill>
        <p:spPr>
          <a:xfrm>
            <a:off x="539033" y="1048890"/>
            <a:ext cx="3489107" cy="2271577"/>
          </a:xfrm>
          <a:prstGeom prst="rect">
            <a:avLst/>
          </a:prstGeom>
          <a:ln>
            <a:solidFill>
              <a:srgbClr val="002060"/>
            </a:solidFill>
          </a:ln>
        </p:spPr>
      </p:pic>
      <p:sp>
        <p:nvSpPr>
          <p:cNvPr id="6" name="TextBox 5"/>
          <p:cNvSpPr txBox="1"/>
          <p:nvPr/>
        </p:nvSpPr>
        <p:spPr>
          <a:xfrm>
            <a:off x="1216535" y="3320467"/>
            <a:ext cx="1821005"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Dãy</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Bạch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Mã</a:t>
            </a:r>
            <a:endParaRPr lang="en-US" sz="2400" dirty="0">
              <a:solidFill>
                <a:srgbClr val="002060"/>
              </a:solidFill>
              <a:latin typeface="Bahnschrift Condensed" panose="020B0502040204020203" pitchFamily="34" charset="0"/>
            </a:endParaRPr>
          </a:p>
        </p:txBody>
      </p:sp>
      <p:sp>
        <p:nvSpPr>
          <p:cNvPr id="7" name="TextBox 6"/>
          <p:cNvSpPr txBox="1"/>
          <p:nvPr/>
        </p:nvSpPr>
        <p:spPr>
          <a:xfrm>
            <a:off x="5012763" y="3338169"/>
            <a:ext cx="2100731"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Đất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đỏ</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dan</a:t>
            </a:r>
            <a:endParaRPr lang="en-US" sz="2400" dirty="0">
              <a:solidFill>
                <a:srgbClr val="002060"/>
              </a:solidFill>
              <a:latin typeface="Bahnschrift Condensed" panose="020B0502040204020203" pitchFamily="34" charset="0"/>
            </a:endParaRPr>
          </a:p>
        </p:txBody>
      </p:sp>
      <p:sp>
        <p:nvSpPr>
          <p:cNvPr id="8" name="TextBox 7"/>
          <p:cNvSpPr txBox="1"/>
          <p:nvPr/>
        </p:nvSpPr>
        <p:spPr>
          <a:xfrm>
            <a:off x="9059408" y="3338169"/>
            <a:ext cx="2100731"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Bô</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xít</a:t>
            </a:r>
            <a:endParaRPr lang="en-US" sz="2400" dirty="0">
              <a:solidFill>
                <a:srgbClr val="002060"/>
              </a:solidFill>
              <a:latin typeface="Bahnschrift Condensed" panose="020B0502040204020203" pitchFamily="34" charset="0"/>
            </a:endParaRPr>
          </a:p>
        </p:txBody>
      </p:sp>
      <p:sp>
        <p:nvSpPr>
          <p:cNvPr id="9" name="TextBox 8"/>
          <p:cNvSpPr txBox="1"/>
          <p:nvPr/>
        </p:nvSpPr>
        <p:spPr>
          <a:xfrm>
            <a:off x="4965999" y="6225033"/>
            <a:ext cx="2298644"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Rừng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tràm</a:t>
            </a:r>
            <a:r>
              <a:rPr lang="en-US" sz="2400" dirty="0">
                <a:solidFill>
                  <a:srgbClr val="002060"/>
                </a:solidFill>
                <a:latin typeface="Bahnschrift Condensed" panose="020B0502040204020203" pitchFamily="34" charset="0"/>
              </a:rPr>
              <a:t> Nam </a:t>
            </a:r>
            <a:r>
              <a:rPr lang="en-US" sz="2400" dirty="0" err="1">
                <a:solidFill>
                  <a:srgbClr val="002060"/>
                </a:solidFill>
                <a:latin typeface="Bahnschrift Condensed" panose="020B0502040204020203" pitchFamily="34" charset="0"/>
              </a:rPr>
              <a:t>Bộ</a:t>
            </a:r>
            <a:endParaRPr lang="en-US" sz="2400" dirty="0">
              <a:solidFill>
                <a:srgbClr val="002060"/>
              </a:solidFill>
              <a:latin typeface="Bahnschrift Condensed" panose="020B0502040204020203" pitchFamily="34" charset="0"/>
            </a:endParaRPr>
          </a:p>
        </p:txBody>
      </p:sp>
      <p:sp>
        <p:nvSpPr>
          <p:cNvPr id="10" name="TextBox 9"/>
          <p:cNvSpPr txBox="1"/>
          <p:nvPr/>
        </p:nvSpPr>
        <p:spPr>
          <a:xfrm>
            <a:off x="1233222" y="6225033"/>
            <a:ext cx="2100731"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Đồng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bằng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phù</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sa</a:t>
            </a:r>
            <a:endParaRPr lang="en-US" sz="2400" dirty="0">
              <a:solidFill>
                <a:srgbClr val="002060"/>
              </a:solidFill>
              <a:latin typeface="Bahnschrift Condensed" panose="020B0502040204020203" pitchFamily="34" charset="0"/>
            </a:endParaRPr>
          </a:p>
        </p:txBody>
      </p:sp>
      <p:sp>
        <p:nvSpPr>
          <p:cNvPr id="11" name="TextBox 10"/>
          <p:cNvSpPr txBox="1"/>
          <p:nvPr/>
        </p:nvSpPr>
        <p:spPr>
          <a:xfrm>
            <a:off x="9059408" y="6209222"/>
            <a:ext cx="2100731" cy="461665"/>
          </a:xfrm>
          <a:prstGeom prst="rect">
            <a:avLst/>
          </a:prstGeom>
          <a:noFill/>
        </p:spPr>
        <p:txBody>
          <a:bodyPr wrap="square" rtlCol="0">
            <a:spAutoFit/>
          </a:bodyPr>
          <a:lstStyle/>
          <a:p>
            <a:pPr algn="ctr"/>
            <a:r>
              <a:rPr lang="en-US" sz="2400" dirty="0" err="1">
                <a:solidFill>
                  <a:srgbClr val="002060"/>
                </a:solidFill>
                <a:latin typeface="Bahnschrift Condensed" panose="020B0502040204020203" pitchFamily="34" charset="0"/>
              </a:rPr>
              <a:t>Dầu</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khí</a:t>
            </a:r>
            <a:endParaRPr lang="en-US" sz="2400" dirty="0">
              <a:solidFill>
                <a:srgbClr val="002060"/>
              </a:solidFill>
              <a:latin typeface="Bahnschrift Condensed" panose="020B0502040204020203" pitchFamily="34" charset="0"/>
            </a:endParaRPr>
          </a:p>
        </p:txBody>
      </p:sp>
      <p:pic>
        <p:nvPicPr>
          <p:cNvPr id="3" name="Picture 2"/>
          <p:cNvPicPr>
            <a:picLocks noChangeAspect="1"/>
          </p:cNvPicPr>
          <p:nvPr/>
        </p:nvPicPr>
        <p:blipFill>
          <a:blip r:embed="rId3"/>
          <a:stretch>
            <a:fillRect/>
          </a:stretch>
        </p:blipFill>
        <p:spPr>
          <a:xfrm>
            <a:off x="4318574" y="1066592"/>
            <a:ext cx="3489107" cy="2271577"/>
          </a:xfrm>
          <a:prstGeom prst="rect">
            <a:avLst/>
          </a:prstGeom>
          <a:ln>
            <a:solidFill>
              <a:srgbClr val="002060"/>
            </a:solidFill>
          </a:ln>
        </p:spPr>
      </p:pic>
      <p:pic>
        <p:nvPicPr>
          <p:cNvPr id="12" name="Picture 11"/>
          <p:cNvPicPr>
            <a:picLocks noChangeAspect="1"/>
          </p:cNvPicPr>
          <p:nvPr/>
        </p:nvPicPr>
        <p:blipFill>
          <a:blip r:embed="rId4"/>
          <a:stretch>
            <a:fillRect/>
          </a:stretch>
        </p:blipFill>
        <p:spPr>
          <a:xfrm>
            <a:off x="8160502" y="1062537"/>
            <a:ext cx="3489107" cy="2271577"/>
          </a:xfrm>
          <a:prstGeom prst="rect">
            <a:avLst/>
          </a:prstGeom>
          <a:ln>
            <a:solidFill>
              <a:srgbClr val="002060"/>
            </a:solidFill>
          </a:ln>
        </p:spPr>
      </p:pic>
      <p:pic>
        <p:nvPicPr>
          <p:cNvPr id="2" name="Picture 1"/>
          <p:cNvPicPr>
            <a:picLocks noChangeAspect="1"/>
          </p:cNvPicPr>
          <p:nvPr/>
        </p:nvPicPr>
        <p:blipFill>
          <a:blip r:embed="rId5"/>
          <a:stretch>
            <a:fillRect/>
          </a:stretch>
        </p:blipFill>
        <p:spPr>
          <a:xfrm>
            <a:off x="8201446" y="3907902"/>
            <a:ext cx="3489107" cy="2289280"/>
          </a:xfrm>
          <a:prstGeom prst="rect">
            <a:avLst/>
          </a:prstGeom>
          <a:ln>
            <a:solidFill>
              <a:srgbClr val="002060"/>
            </a:solidFill>
          </a:ln>
        </p:spPr>
      </p:pic>
      <p:pic>
        <p:nvPicPr>
          <p:cNvPr id="13" name="Picture 12"/>
          <p:cNvPicPr>
            <a:picLocks noChangeAspect="1"/>
          </p:cNvPicPr>
          <p:nvPr/>
        </p:nvPicPr>
        <p:blipFill>
          <a:blip r:embed="rId6"/>
          <a:stretch>
            <a:fillRect/>
          </a:stretch>
        </p:blipFill>
        <p:spPr>
          <a:xfrm>
            <a:off x="4318575" y="3943180"/>
            <a:ext cx="3540772" cy="2289280"/>
          </a:xfrm>
          <a:prstGeom prst="rect">
            <a:avLst/>
          </a:prstGeom>
          <a:ln>
            <a:solidFill>
              <a:srgbClr val="002060"/>
            </a:solidFill>
          </a:ln>
        </p:spPr>
      </p:pic>
      <p:pic>
        <p:nvPicPr>
          <p:cNvPr id="14" name="Picture 13"/>
          <p:cNvPicPr>
            <a:picLocks noChangeAspect="1"/>
          </p:cNvPicPr>
          <p:nvPr/>
        </p:nvPicPr>
        <p:blipFill>
          <a:blip r:embed="rId7"/>
          <a:stretch>
            <a:fillRect/>
          </a:stretch>
        </p:blipFill>
        <p:spPr>
          <a:xfrm>
            <a:off x="539033" y="3907902"/>
            <a:ext cx="3489107" cy="2289280"/>
          </a:xfrm>
          <a:prstGeom prst="rect">
            <a:avLst/>
          </a:prstGeom>
          <a:ln>
            <a:solidFill>
              <a:srgbClr val="002060"/>
            </a:solidFill>
          </a:ln>
        </p:spPr>
      </p:pic>
    </p:spTree>
    <p:extLst>
      <p:ext uri="{BB962C8B-B14F-4D97-AF65-F5344CB8AC3E}">
        <p14:creationId xmlns:p14="http://schemas.microsoft.com/office/powerpoint/2010/main" val="39055847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barn(inVertical)">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55312" y="186303"/>
            <a:ext cx="3336276"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MỞ RỘNG KIẾN THỨC</a:t>
            </a:r>
          </a:p>
        </p:txBody>
      </p:sp>
      <p:grpSp>
        <p:nvGrpSpPr>
          <p:cNvPr id="12" name="Group 11"/>
          <p:cNvGrpSpPr/>
          <p:nvPr/>
        </p:nvGrpSpPr>
        <p:grpSpPr>
          <a:xfrm>
            <a:off x="443752" y="1021976"/>
            <a:ext cx="6750423" cy="2958353"/>
            <a:chOff x="443752" y="1021976"/>
            <a:chExt cx="6750423" cy="2958353"/>
          </a:xfrm>
        </p:grpSpPr>
        <p:sp>
          <p:nvSpPr>
            <p:cNvPr id="7" name="Rectangle 6"/>
            <p:cNvSpPr/>
            <p:nvPr/>
          </p:nvSpPr>
          <p:spPr>
            <a:xfrm>
              <a:off x="443752" y="1021976"/>
              <a:ext cx="6750423" cy="2958353"/>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70963" y="1377767"/>
              <a:ext cx="6096000" cy="2246769"/>
            </a:xfrm>
            <a:prstGeom prst="rect">
              <a:avLst/>
            </a:prstGeom>
          </p:spPr>
          <p:txBody>
            <a:bodyPr>
              <a:spAutoFit/>
            </a:bodyPr>
            <a:lstStyle/>
            <a:p>
              <a:pPr marL="285750" indent="-285750" algn="just">
                <a:buFont typeface="Wingdings" panose="05000000000000000000" pitchFamily="2" charset="2"/>
                <a:buChar char="v"/>
              </a:pP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NHIỆM VỤ: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Đánh</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giá</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những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thuận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lợi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và</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khó</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khăn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của</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các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miền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tự</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Nhóm</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1, 4: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Miền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Bắc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và</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Đông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bắc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Bắc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Bộ</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p>
            <a:p>
              <a:pPr marL="457200" indent="-457200" algn="just">
                <a:buFont typeface="Wingdings" panose="05000000000000000000" pitchFamily="2" charset="2"/>
                <a:buChar char="Ø"/>
              </a:pP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Nhóm</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2, 5: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Miền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Tây</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Bắc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và</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Bắc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Trung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Bộ</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2800" dirty="0">
                <a:solidFill>
                  <a:srgbClr val="002060"/>
                </a:solidFill>
                <a:latin typeface="Bahnschrift Condensed" panose="020B0502040204020203" pitchFamily="34" charset="0"/>
                <a:ea typeface="Cambria" panose="02040503050406030204" pitchFamily="18" charset="0"/>
              </a:endParaRPr>
            </a:p>
            <a:p>
              <a:pPr marL="457200" indent="-457200" algn="just">
                <a:buFont typeface="Wingdings" panose="05000000000000000000" pitchFamily="2" charset="2"/>
                <a:buChar char="Ø"/>
              </a:pP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Nhóm</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3, 6: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Miền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Nam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Trung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Bộ</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và</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Nam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Bộ</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2800" dirty="0">
                <a:solidFill>
                  <a:srgbClr val="002060"/>
                </a:solidFill>
                <a:effectLst/>
                <a:latin typeface="Bahnschrift Condensed" panose="020B0502040204020203" pitchFamily="34" charset="0"/>
                <a:ea typeface="Times New Roman" panose="02020603050405020304" pitchFamily="18" charset="0"/>
              </a:endParaRPr>
            </a:p>
          </p:txBody>
        </p:sp>
      </p:grpSp>
      <p:pic>
        <p:nvPicPr>
          <p:cNvPr id="8"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70963" y="186303"/>
            <a:ext cx="1867118" cy="1050254"/>
          </a:xfrm>
          <a:prstGeom prst="rect">
            <a:avLst/>
          </a:prstGeom>
        </p:spPr>
      </p:pic>
      <p:pic>
        <p:nvPicPr>
          <p:cNvPr id="13" name="Picture 12"/>
          <p:cNvPicPr>
            <a:picLocks noChangeAspect="1"/>
          </p:cNvPicPr>
          <p:nvPr/>
        </p:nvPicPr>
        <p:blipFill>
          <a:blip r:embed="rId5"/>
          <a:stretch>
            <a:fillRect/>
          </a:stretch>
        </p:blipFill>
        <p:spPr>
          <a:xfrm>
            <a:off x="8042882" y="1547678"/>
            <a:ext cx="3688139" cy="2432651"/>
          </a:xfrm>
          <a:prstGeom prst="rect">
            <a:avLst/>
          </a:prstGeom>
        </p:spPr>
      </p:pic>
      <p:sp>
        <p:nvSpPr>
          <p:cNvPr id="14" name="TextBox 13"/>
          <p:cNvSpPr txBox="1"/>
          <p:nvPr/>
        </p:nvSpPr>
        <p:spPr>
          <a:xfrm>
            <a:off x="8190798" y="771078"/>
            <a:ext cx="3336276" cy="584775"/>
          </a:xfrm>
          <a:prstGeom prst="rect">
            <a:avLst/>
          </a:prstGeom>
          <a:noFill/>
        </p:spPr>
        <p:txBody>
          <a:bodyPr wrap="square" rtlCol="0">
            <a:spAutoFit/>
          </a:bodyPr>
          <a:lstStyle/>
          <a:p>
            <a:pPr algn="ctr"/>
            <a:r>
              <a:rPr lang="en-US" sz="3200" b="1" dirty="0" err="1">
                <a:solidFill>
                  <a:srgbClr val="FF0000"/>
                </a:solidFill>
                <a:effectLst>
                  <a:outerShdw blurRad="38100" dist="38100" dir="2700000" algn="tl">
                    <a:srgbClr val="000000">
                      <a:alpha val="43137"/>
                    </a:srgbClr>
                  </a:outerShdw>
                </a:effectLst>
                <a:latin typeface="Bahnschrift Condensed" panose="020B0502040204020203" pitchFamily="34" charset="0"/>
              </a:rPr>
              <a:t>Kĩ</a:t>
            </a: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 </a:t>
            </a:r>
            <a:r>
              <a:rPr lang="en-US" sz="3200" b="1" dirty="0" err="1">
                <a:solidFill>
                  <a:srgbClr val="FF0000"/>
                </a:solidFill>
                <a:effectLst>
                  <a:outerShdw blurRad="38100" dist="38100" dir="2700000" algn="tl">
                    <a:srgbClr val="000000">
                      <a:alpha val="43137"/>
                    </a:srgbClr>
                  </a:outerShdw>
                </a:effectLst>
                <a:latin typeface="Bahnschrift Condensed" panose="020B0502040204020203" pitchFamily="34" charset="0"/>
              </a:rPr>
              <a:t>thuật</a:t>
            </a: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 </a:t>
            </a:r>
            <a:r>
              <a:rPr lang="en-US" sz="3200" b="1" dirty="0" err="1">
                <a:solidFill>
                  <a:srgbClr val="FF0000"/>
                </a:solidFill>
                <a:effectLst>
                  <a:outerShdw blurRad="38100" dist="38100" dir="2700000" algn="tl">
                    <a:srgbClr val="000000">
                      <a:alpha val="43137"/>
                    </a:srgbClr>
                  </a:outerShdw>
                </a:effectLst>
                <a:latin typeface="Bahnschrift Condensed" panose="020B0502040204020203" pitchFamily="34" charset="0"/>
              </a:rPr>
              <a:t>Khăn</a:t>
            </a: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 </a:t>
            </a:r>
            <a:r>
              <a:rPr lang="en-US" sz="3200" b="1" dirty="0" err="1">
                <a:solidFill>
                  <a:srgbClr val="FF0000"/>
                </a:solidFill>
                <a:effectLst>
                  <a:outerShdw blurRad="38100" dist="38100" dir="2700000" algn="tl">
                    <a:srgbClr val="000000">
                      <a:alpha val="43137"/>
                    </a:srgbClr>
                  </a:outerShdw>
                </a:effectLst>
                <a:latin typeface="Bahnschrift Condensed" panose="020B0502040204020203" pitchFamily="34" charset="0"/>
              </a:rPr>
              <a:t>Trải</a:t>
            </a: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 </a:t>
            </a:r>
            <a:r>
              <a:rPr lang="en-US" sz="3200" b="1" dirty="0" err="1">
                <a:solidFill>
                  <a:srgbClr val="FF0000"/>
                </a:solidFill>
                <a:effectLst>
                  <a:outerShdw blurRad="38100" dist="38100" dir="2700000" algn="tl">
                    <a:srgbClr val="000000">
                      <a:alpha val="43137"/>
                    </a:srgbClr>
                  </a:outerShdw>
                </a:effectLst>
                <a:latin typeface="Bahnschrift Condensed" panose="020B0502040204020203" pitchFamily="34" charset="0"/>
              </a:rPr>
              <a:t>Bàn</a:t>
            </a:r>
            <a:endPar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endParaRPr>
          </a:p>
        </p:txBody>
      </p:sp>
      <p:sp>
        <p:nvSpPr>
          <p:cNvPr id="15" name="Rectangle 14"/>
          <p:cNvSpPr/>
          <p:nvPr/>
        </p:nvSpPr>
        <p:spPr>
          <a:xfrm>
            <a:off x="27450" y="409069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6" name="Rectangle 15"/>
          <p:cNvSpPr/>
          <p:nvPr/>
        </p:nvSpPr>
        <p:spPr>
          <a:xfrm>
            <a:off x="282388" y="4243986"/>
            <a:ext cx="3818966" cy="25064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253607" y="4243986"/>
            <a:ext cx="3818966" cy="25064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8" name="Rectangle 17"/>
          <p:cNvSpPr/>
          <p:nvPr/>
        </p:nvSpPr>
        <p:spPr>
          <a:xfrm>
            <a:off x="8211670" y="4243986"/>
            <a:ext cx="3818966" cy="250643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46603" y="4352541"/>
            <a:ext cx="2890535" cy="430887"/>
          </a:xfrm>
          <a:prstGeom prst="rect">
            <a:avLst/>
          </a:prstGeom>
        </p:spPr>
        <p:txBody>
          <a:bodyPr wrap="none">
            <a:spAutoFit/>
          </a:bodyPr>
          <a:lstStyle/>
          <a:p>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Miền</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Bắc</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và</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Đông</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bắc</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Bắc</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Bộ</a:t>
            </a:r>
            <a:endParaRPr lang="en-US" sz="2200" b="1" dirty="0"/>
          </a:p>
        </p:txBody>
      </p:sp>
      <p:sp>
        <p:nvSpPr>
          <p:cNvPr id="20" name="Rectangle 19"/>
          <p:cNvSpPr/>
          <p:nvPr/>
        </p:nvSpPr>
        <p:spPr>
          <a:xfrm>
            <a:off x="4762739" y="4339384"/>
            <a:ext cx="2943434" cy="430887"/>
          </a:xfrm>
          <a:prstGeom prst="rect">
            <a:avLst/>
          </a:prstGeom>
        </p:spPr>
        <p:txBody>
          <a:bodyPr wrap="none">
            <a:spAutoFit/>
          </a:bodyPr>
          <a:lstStyle/>
          <a:p>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Miền</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Tây</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Bắc</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và</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Bắc</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Trung</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Bộ</a:t>
            </a:r>
            <a:endParaRPr lang="en-US" sz="2200" b="1" dirty="0"/>
          </a:p>
        </p:txBody>
      </p:sp>
      <p:sp>
        <p:nvSpPr>
          <p:cNvPr id="21" name="Rectangle 20"/>
          <p:cNvSpPr/>
          <p:nvPr/>
        </p:nvSpPr>
        <p:spPr>
          <a:xfrm>
            <a:off x="8581705" y="4339383"/>
            <a:ext cx="3007555" cy="430887"/>
          </a:xfrm>
          <a:prstGeom prst="rect">
            <a:avLst/>
          </a:prstGeom>
        </p:spPr>
        <p:txBody>
          <a:bodyPr wrap="none">
            <a:spAutoFit/>
          </a:bodyPr>
          <a:lstStyle/>
          <a:p>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Miền</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Nam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Trung</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Bộ</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và</a:t>
            </a:r>
            <a:r>
              <a:rPr lang="en-US" sz="22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Nam </a:t>
            </a:r>
            <a:r>
              <a:rPr lang="en-US" sz="2200" b="1"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Bộ</a:t>
            </a:r>
            <a:endParaRPr lang="en-US" sz="2200" b="1" dirty="0"/>
          </a:p>
        </p:txBody>
      </p:sp>
      <p:sp>
        <p:nvSpPr>
          <p:cNvPr id="22" name="TextBox 21"/>
          <p:cNvSpPr txBox="1"/>
          <p:nvPr/>
        </p:nvSpPr>
        <p:spPr>
          <a:xfrm>
            <a:off x="343042" y="4805751"/>
            <a:ext cx="3697653" cy="1107996"/>
          </a:xfrm>
          <a:prstGeom prst="rect">
            <a:avLst/>
          </a:prstGeom>
          <a:noFill/>
        </p:spPr>
        <p:txBody>
          <a:bodyPr wrap="square" rtlCol="0">
            <a:spAutoFit/>
          </a:bodyPr>
          <a:lstStyle/>
          <a:p>
            <a:pPr algn="just"/>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Thuận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lợi</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Phát</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triển</a:t>
            </a:r>
            <a:r>
              <a:rPr lang="en-US" sz="2200" dirty="0">
                <a:solidFill>
                  <a:srgbClr val="002060"/>
                </a:solidFill>
                <a:latin typeface="Bahnschrift Condensed" panose="020B0502040204020203" pitchFamily="34" charset="0"/>
              </a:rPr>
              <a:t> NN, </a:t>
            </a:r>
            <a:r>
              <a:rPr lang="en-US" sz="2200" dirty="0" err="1">
                <a:solidFill>
                  <a:srgbClr val="002060"/>
                </a:solidFill>
                <a:latin typeface="Bahnschrift Condensed" panose="020B0502040204020203" pitchFamily="34" charset="0"/>
              </a:rPr>
              <a:t>rau</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quả</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vụ</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đông</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khai</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thác</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và</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chế</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biến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khoáng</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sản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kinh</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tế</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biển</a:t>
            </a:r>
            <a:r>
              <a:rPr lang="en-US" sz="2200" dirty="0">
                <a:solidFill>
                  <a:srgbClr val="002060"/>
                </a:solidFill>
                <a:latin typeface="Bahnschrift Condensed" panose="020B0502040204020203" pitchFamily="34" charset="0"/>
              </a:rPr>
              <a:t>, du </a:t>
            </a:r>
            <a:r>
              <a:rPr lang="en-US" sz="2200" dirty="0" err="1">
                <a:solidFill>
                  <a:srgbClr val="002060"/>
                </a:solidFill>
                <a:latin typeface="Bahnschrift Condensed" panose="020B0502040204020203" pitchFamily="34" charset="0"/>
              </a:rPr>
              <a:t>lịch</a:t>
            </a:r>
            <a:r>
              <a:rPr lang="en-US" sz="2200" dirty="0">
                <a:solidFill>
                  <a:srgbClr val="002060"/>
                </a:solidFill>
                <a:latin typeface="Bahnschrift Condensed" panose="020B0502040204020203" pitchFamily="34" charset="0"/>
              </a:rPr>
              <a:t>…</a:t>
            </a:r>
          </a:p>
        </p:txBody>
      </p:sp>
      <p:sp>
        <p:nvSpPr>
          <p:cNvPr id="23" name="TextBox 22"/>
          <p:cNvSpPr txBox="1"/>
          <p:nvPr/>
        </p:nvSpPr>
        <p:spPr>
          <a:xfrm>
            <a:off x="343043" y="5911341"/>
            <a:ext cx="3697653" cy="769441"/>
          </a:xfrm>
          <a:prstGeom prst="rect">
            <a:avLst/>
          </a:prstGeom>
          <a:noFill/>
        </p:spPr>
        <p:txBody>
          <a:bodyPr wrap="square" rtlCol="0">
            <a:spAutoFit/>
          </a:bodyPr>
          <a:lstStyle/>
          <a:p>
            <a:pPr algn="just"/>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Khó</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khăn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Bão</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lũ</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lụt</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lũ</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quét</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gió</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mùa</a:t>
            </a:r>
            <a:r>
              <a:rPr lang="en-US" sz="2200" dirty="0">
                <a:solidFill>
                  <a:srgbClr val="002060"/>
                </a:solidFill>
                <a:latin typeface="Bahnschrift Condensed" panose="020B0502040204020203" pitchFamily="34" charset="0"/>
              </a:rPr>
              <a:t> ĐB…</a:t>
            </a:r>
          </a:p>
        </p:txBody>
      </p:sp>
      <p:sp>
        <p:nvSpPr>
          <p:cNvPr id="24" name="TextBox 23"/>
          <p:cNvSpPr txBox="1"/>
          <p:nvPr/>
        </p:nvSpPr>
        <p:spPr>
          <a:xfrm>
            <a:off x="4240451" y="4822832"/>
            <a:ext cx="3697653" cy="1107996"/>
          </a:xfrm>
          <a:prstGeom prst="rect">
            <a:avLst/>
          </a:prstGeom>
          <a:noFill/>
        </p:spPr>
        <p:txBody>
          <a:bodyPr wrap="square" rtlCol="0">
            <a:spAutoFit/>
          </a:bodyPr>
          <a:lstStyle/>
          <a:p>
            <a:pPr algn="just"/>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Thuận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lợi</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Phát</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triển</a:t>
            </a:r>
            <a:r>
              <a:rPr lang="en-US" sz="2200" dirty="0">
                <a:solidFill>
                  <a:srgbClr val="002060"/>
                </a:solidFill>
                <a:latin typeface="Bahnschrift Condensed" panose="020B0502040204020203" pitchFamily="34" charset="0"/>
              </a:rPr>
              <a:t> NN, </a:t>
            </a:r>
            <a:r>
              <a:rPr lang="en-US" sz="2200" dirty="0" err="1">
                <a:solidFill>
                  <a:srgbClr val="002060"/>
                </a:solidFill>
                <a:latin typeface="Bahnschrift Condensed" panose="020B0502040204020203" pitchFamily="34" charset="0"/>
              </a:rPr>
              <a:t>rừng</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kinh</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tế</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biển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khai</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thác</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và</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chế</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biến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khoáng</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sản</a:t>
            </a:r>
            <a:r>
              <a:rPr lang="en-US" sz="2200" dirty="0">
                <a:solidFill>
                  <a:srgbClr val="002060"/>
                </a:solidFill>
                <a:latin typeface="Bahnschrift Condensed" panose="020B0502040204020203" pitchFamily="34" charset="0"/>
              </a:rPr>
              <a:t>…</a:t>
            </a:r>
          </a:p>
        </p:txBody>
      </p:sp>
      <p:sp>
        <p:nvSpPr>
          <p:cNvPr id="25" name="TextBox 24"/>
          <p:cNvSpPr txBox="1"/>
          <p:nvPr/>
        </p:nvSpPr>
        <p:spPr>
          <a:xfrm>
            <a:off x="4240452" y="5928422"/>
            <a:ext cx="3697653" cy="769441"/>
          </a:xfrm>
          <a:prstGeom prst="rect">
            <a:avLst/>
          </a:prstGeom>
          <a:noFill/>
        </p:spPr>
        <p:txBody>
          <a:bodyPr wrap="square" rtlCol="0">
            <a:spAutoFit/>
          </a:bodyPr>
          <a:lstStyle/>
          <a:p>
            <a:pPr algn="just"/>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Khó</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khăn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Bão</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lũ</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lụt</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lũ</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quét</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hạn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hán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gió</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mùa</a:t>
            </a:r>
            <a:r>
              <a:rPr lang="en-US" sz="2200" dirty="0">
                <a:solidFill>
                  <a:srgbClr val="002060"/>
                </a:solidFill>
                <a:latin typeface="Bahnschrift Condensed" panose="020B0502040204020203" pitchFamily="34" charset="0"/>
              </a:rPr>
              <a:t> ĐB…</a:t>
            </a:r>
          </a:p>
        </p:txBody>
      </p:sp>
      <p:sp>
        <p:nvSpPr>
          <p:cNvPr id="27" name="TextBox 26"/>
          <p:cNvSpPr txBox="1"/>
          <p:nvPr/>
        </p:nvSpPr>
        <p:spPr>
          <a:xfrm>
            <a:off x="8224826" y="4820426"/>
            <a:ext cx="3697653" cy="769441"/>
          </a:xfrm>
          <a:prstGeom prst="rect">
            <a:avLst/>
          </a:prstGeom>
          <a:noFill/>
        </p:spPr>
        <p:txBody>
          <a:bodyPr wrap="square" rtlCol="0">
            <a:spAutoFit/>
          </a:bodyPr>
          <a:lstStyle/>
          <a:p>
            <a:pPr algn="just"/>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Thuận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lợi</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Phát</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triển</a:t>
            </a:r>
            <a:r>
              <a:rPr lang="en-US" sz="2200" dirty="0">
                <a:solidFill>
                  <a:srgbClr val="002060"/>
                </a:solidFill>
                <a:latin typeface="Bahnschrift Condensed" panose="020B0502040204020203" pitchFamily="34" charset="0"/>
              </a:rPr>
              <a:t> NN, </a:t>
            </a:r>
            <a:r>
              <a:rPr lang="en-US" sz="2200" dirty="0" err="1">
                <a:solidFill>
                  <a:srgbClr val="002060"/>
                </a:solidFill>
                <a:latin typeface="Bahnschrift Condensed" panose="020B0502040204020203" pitchFamily="34" charset="0"/>
              </a:rPr>
              <a:t>chế</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biến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khoáng</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sản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kinh</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tế</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biển</a:t>
            </a:r>
            <a:r>
              <a:rPr lang="en-US" sz="2200" dirty="0">
                <a:solidFill>
                  <a:srgbClr val="002060"/>
                </a:solidFill>
                <a:latin typeface="Bahnschrift Condensed" panose="020B0502040204020203" pitchFamily="34" charset="0"/>
              </a:rPr>
              <a:t>, du </a:t>
            </a:r>
            <a:r>
              <a:rPr lang="en-US" sz="2200" dirty="0" err="1">
                <a:solidFill>
                  <a:srgbClr val="002060"/>
                </a:solidFill>
                <a:latin typeface="Bahnschrift Condensed" panose="020B0502040204020203" pitchFamily="34" charset="0"/>
              </a:rPr>
              <a:t>lịch</a:t>
            </a:r>
            <a:r>
              <a:rPr lang="en-US" sz="2200" dirty="0">
                <a:solidFill>
                  <a:srgbClr val="002060"/>
                </a:solidFill>
                <a:latin typeface="Bahnschrift Condensed" panose="020B0502040204020203" pitchFamily="34" charset="0"/>
              </a:rPr>
              <a:t>…</a:t>
            </a:r>
          </a:p>
        </p:txBody>
      </p:sp>
      <p:sp>
        <p:nvSpPr>
          <p:cNvPr id="28" name="TextBox 27"/>
          <p:cNvSpPr txBox="1"/>
          <p:nvPr/>
        </p:nvSpPr>
        <p:spPr>
          <a:xfrm>
            <a:off x="8236655" y="5648105"/>
            <a:ext cx="3697653" cy="769441"/>
          </a:xfrm>
          <a:prstGeom prst="rect">
            <a:avLst/>
          </a:prstGeom>
          <a:noFill/>
        </p:spPr>
        <p:txBody>
          <a:bodyPr wrap="square" rtlCol="0">
            <a:spAutoFit/>
          </a:bodyPr>
          <a:lstStyle/>
          <a:p>
            <a:pPr algn="just"/>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Khó</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khăn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Khô</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hạn</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thiếu</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nước</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xâm</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nhập</a:t>
            </a:r>
            <a:r>
              <a:rPr lang="en-US" sz="2200" dirty="0">
                <a:solidFill>
                  <a:srgbClr val="002060"/>
                </a:solidFill>
                <a:latin typeface="Bahnschrift Condensed" panose="020B0502040204020203" pitchFamily="34" charset="0"/>
              </a:rPr>
              <a:t> </a:t>
            </a:r>
            <a:r>
              <a:rPr lang="en-US" sz="2200" dirty="0" err="1">
                <a:solidFill>
                  <a:srgbClr val="002060"/>
                </a:solidFill>
                <a:latin typeface="Bahnschrift Condensed" panose="020B0502040204020203" pitchFamily="34" charset="0"/>
              </a:rPr>
              <a:t>mặn</a:t>
            </a:r>
            <a:r>
              <a:rPr lang="en-US" sz="2200" dirty="0">
                <a:solidFill>
                  <a:srgbClr val="002060"/>
                </a:solidFill>
                <a:latin typeface="Bahnschrift Condensed" panose="020B0502040204020203" pitchFamily="34" charset="0"/>
              </a:rPr>
              <a:t>…</a:t>
            </a:r>
          </a:p>
        </p:txBody>
      </p:sp>
    </p:spTree>
    <p:extLst>
      <p:ext uri="{BB962C8B-B14F-4D97-AF65-F5344CB8AC3E}">
        <p14:creationId xmlns:p14="http://schemas.microsoft.com/office/powerpoint/2010/main" val="2179881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barn(inVertical)">
                                      <p:cBhvr>
                                        <p:cTn id="40" dur="500"/>
                                        <p:tgtEl>
                                          <p:spTgt spid="2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arn(inVertical)">
                                      <p:cBhvr>
                                        <p:cTn id="45" dur="500"/>
                                        <p:tgtEl>
                                          <p:spTgt spid="17"/>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barn(inVertical)">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barn(inVertical)">
                                      <p:cBhvr>
                                        <p:cTn id="63" dur="500"/>
                                        <p:tgtEl>
                                          <p:spTgt spid="18"/>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barn(inVertical)">
                                      <p:cBhvr>
                                        <p:cTn id="71" dur="500"/>
                                        <p:tgtEl>
                                          <p:spTgt spid="27"/>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8"/>
                                        </p:tgtEl>
                                        <p:attrNameLst>
                                          <p:attrName>style.visibility</p:attrName>
                                        </p:attrNameLst>
                                      </p:cBhvr>
                                      <p:to>
                                        <p:strVal val="visible"/>
                                      </p:to>
                                    </p:set>
                                    <p:animEffect transition="in" filter="barn(inVertical)">
                                      <p:cBhvr>
                                        <p:cTn id="7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8"/>
                    </p:tgtEl>
                  </p:cond>
                </p:stCondLst>
                <p:endSync evt="end" delay="0">
                  <p:rtn val="all"/>
                </p:endSync>
                <p:childTnLst>
                  <p:par>
                    <p:cTn id="78" fill="hold">
                      <p:stCondLst>
                        <p:cond delay="0"/>
                      </p:stCondLst>
                      <p:childTnLst>
                        <p:par>
                          <p:cTn id="79" fill="hold">
                            <p:stCondLst>
                              <p:cond delay="0"/>
                            </p:stCondLst>
                            <p:childTnLst>
                              <p:par>
                                <p:cTn id="80" presetID="2" presetClass="mediacall" presetSubtype="0" fill="hold" nodeType="clickEffect">
                                  <p:stCondLst>
                                    <p:cond delay="0"/>
                                  </p:stCondLst>
                                  <p:childTnLst>
                                    <p:cmd type="call" cmd="togglePause">
                                      <p:cBhvr>
                                        <p:cTn id="81" dur="1" fill="hold"/>
                                        <p:tgtEl>
                                          <p:spTgt spid="8"/>
                                        </p:tgtEl>
                                      </p:cBhvr>
                                    </p:cmd>
                                  </p:childTnLst>
                                </p:cTn>
                              </p:par>
                            </p:childTnLst>
                          </p:cTn>
                        </p:par>
                      </p:childTnLst>
                    </p:cTn>
                  </p:par>
                </p:childTnLst>
              </p:cTn>
              <p:nextCondLst>
                <p:cond evt="onClick" delay="0">
                  <p:tgtEl>
                    <p:spTgt spid="8"/>
                  </p:tgtEl>
                </p:cond>
              </p:nextCondLst>
            </p:seq>
            <p:video>
              <p:cMediaNode vol="80000">
                <p:cTn id="82" fill="hold" display="0">
                  <p:stCondLst>
                    <p:cond delay="indefinite"/>
                  </p:stCondLst>
                </p:cTn>
                <p:tgtEl>
                  <p:spTgt spid="8"/>
                </p:tgtEl>
              </p:cMediaNode>
            </p:video>
          </p:childTnLst>
        </p:cTn>
      </p:par>
    </p:tnLst>
    <p:bldLst>
      <p:bldP spid="4" grpId="0"/>
      <p:bldP spid="14" grpId="0"/>
      <p:bldP spid="16" grpId="0" animBg="1"/>
      <p:bldP spid="17" grpId="0" animBg="1"/>
      <p:bldP spid="18" grpId="0" animBg="1"/>
      <p:bldP spid="19" grpId="0"/>
      <p:bldP spid="20" grpId="0"/>
      <p:bldP spid="21" grpId="0"/>
      <p:bldP spid="22" grpId="0"/>
      <p:bldP spid="23" grpId="0"/>
      <p:bldP spid="24" grpId="0"/>
      <p:bldP spid="25" grpId="0"/>
      <p:bldP spid="27"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28963" y="67235"/>
            <a:ext cx="6757987"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21" name="Rectangle 20"/>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430808"/>
            <a:ext cx="12192000" cy="58855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370629" y="1064996"/>
            <a:ext cx="3300417" cy="1021976"/>
            <a:chOff x="88241" y="2635624"/>
            <a:chExt cx="3300417" cy="1021976"/>
          </a:xfrm>
        </p:grpSpPr>
        <p:sp>
          <p:nvSpPr>
            <p:cNvPr id="24" name="Rounded Rectangle 23"/>
            <p:cNvSpPr/>
            <p:nvPr/>
          </p:nvSpPr>
          <p:spPr>
            <a:xfrm>
              <a:off x="484094" y="2823882"/>
              <a:ext cx="2904564" cy="833718"/>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Bahnschrift Condensed" panose="020B0502040204020203" pitchFamily="34" charset="0"/>
                </a:rPr>
                <a:t>Thiên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nhiên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phân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hoá</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theo</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chiều</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Bắc</a:t>
              </a:r>
              <a:r>
                <a:rPr lang="en-US" sz="2400" b="1" dirty="0">
                  <a:solidFill>
                    <a:srgbClr val="002060"/>
                  </a:solidFill>
                  <a:latin typeface="Bahnschrift Condensed" panose="020B0502040204020203" pitchFamily="34" charset="0"/>
                </a:rPr>
                <a:t> - Nam</a:t>
              </a:r>
            </a:p>
          </p:txBody>
        </p:sp>
        <p:sp>
          <p:nvSpPr>
            <p:cNvPr id="25" name="Oval 24"/>
            <p:cNvSpPr/>
            <p:nvPr/>
          </p:nvSpPr>
          <p:spPr>
            <a:xfrm>
              <a:off x="88241" y="2635624"/>
              <a:ext cx="632012" cy="605117"/>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Bahnschrift Condensed" panose="020B0502040204020203" pitchFamily="34" charset="0"/>
                </a:rPr>
                <a:t>1</a:t>
              </a:r>
            </a:p>
          </p:txBody>
        </p:sp>
      </p:grpSp>
      <p:pic>
        <p:nvPicPr>
          <p:cNvPr id="6" name="Picture 5"/>
          <p:cNvPicPr>
            <a:picLocks noChangeAspect="1"/>
          </p:cNvPicPr>
          <p:nvPr/>
        </p:nvPicPr>
        <p:blipFill>
          <a:blip r:embed="rId2"/>
          <a:stretch>
            <a:fillRect/>
          </a:stretch>
        </p:blipFill>
        <p:spPr>
          <a:xfrm>
            <a:off x="766482" y="2272034"/>
            <a:ext cx="2901948" cy="3804234"/>
          </a:xfrm>
          <a:prstGeom prst="rect">
            <a:avLst/>
          </a:prstGeom>
          <a:ln>
            <a:solidFill>
              <a:srgbClr val="002060"/>
            </a:solidFill>
          </a:ln>
        </p:spPr>
      </p:pic>
      <p:grpSp>
        <p:nvGrpSpPr>
          <p:cNvPr id="35" name="Group 34"/>
          <p:cNvGrpSpPr/>
          <p:nvPr/>
        </p:nvGrpSpPr>
        <p:grpSpPr>
          <a:xfrm>
            <a:off x="4314541" y="950695"/>
            <a:ext cx="3223657" cy="1147482"/>
            <a:chOff x="4145331" y="2662518"/>
            <a:chExt cx="3223657" cy="1147482"/>
          </a:xfrm>
        </p:grpSpPr>
        <p:sp>
          <p:nvSpPr>
            <p:cNvPr id="36" name="Rounded Rectangle 35"/>
            <p:cNvSpPr/>
            <p:nvPr/>
          </p:nvSpPr>
          <p:spPr>
            <a:xfrm>
              <a:off x="4464424" y="2976282"/>
              <a:ext cx="2904564" cy="833718"/>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Bahnschrift Condensed" panose="020B0502040204020203" pitchFamily="34" charset="0"/>
                </a:rPr>
                <a:t>Thiên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nhiên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phân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hoá</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theo</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chiều</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Đông</a:t>
              </a:r>
              <a:r>
                <a:rPr lang="en-US" sz="2400" b="1" dirty="0">
                  <a:solidFill>
                    <a:srgbClr val="002060"/>
                  </a:solidFill>
                  <a:latin typeface="Bahnschrift Condensed" panose="020B0502040204020203" pitchFamily="34" charset="0"/>
                </a:rPr>
                <a:t> - </a:t>
              </a:r>
              <a:r>
                <a:rPr lang="en-US" sz="2400" b="1" dirty="0" err="1">
                  <a:solidFill>
                    <a:srgbClr val="002060"/>
                  </a:solidFill>
                  <a:latin typeface="Bahnschrift Condensed" panose="020B0502040204020203" pitchFamily="34" charset="0"/>
                </a:rPr>
                <a:t>Tây</a:t>
              </a:r>
              <a:endParaRPr lang="en-US" sz="2400" b="1" dirty="0">
                <a:solidFill>
                  <a:srgbClr val="002060"/>
                </a:solidFill>
                <a:latin typeface="Bahnschrift Condensed" panose="020B0502040204020203" pitchFamily="34" charset="0"/>
              </a:endParaRPr>
            </a:p>
          </p:txBody>
        </p:sp>
        <p:sp>
          <p:nvSpPr>
            <p:cNvPr id="37" name="Oval 36"/>
            <p:cNvSpPr/>
            <p:nvPr/>
          </p:nvSpPr>
          <p:spPr>
            <a:xfrm>
              <a:off x="4145331" y="2662518"/>
              <a:ext cx="632012" cy="618565"/>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Bahnschrift Condensed" panose="020B0502040204020203" pitchFamily="34" charset="0"/>
                </a:rPr>
                <a:t>2</a:t>
              </a:r>
            </a:p>
          </p:txBody>
        </p:sp>
      </p:grpSp>
      <p:grpSp>
        <p:nvGrpSpPr>
          <p:cNvPr id="38" name="Group 37"/>
          <p:cNvGrpSpPr/>
          <p:nvPr/>
        </p:nvGrpSpPr>
        <p:grpSpPr>
          <a:xfrm>
            <a:off x="8128748" y="905871"/>
            <a:ext cx="3220570" cy="1181101"/>
            <a:chOff x="8128748" y="2628899"/>
            <a:chExt cx="3220570" cy="1181101"/>
          </a:xfrm>
        </p:grpSpPr>
        <p:sp>
          <p:nvSpPr>
            <p:cNvPr id="39" name="Rounded Rectangle 38"/>
            <p:cNvSpPr/>
            <p:nvPr/>
          </p:nvSpPr>
          <p:spPr>
            <a:xfrm>
              <a:off x="8444754" y="2976282"/>
              <a:ext cx="2904564" cy="833718"/>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Bahnschrift Condensed" panose="020B0502040204020203" pitchFamily="34" charset="0"/>
                </a:rPr>
                <a:t>Thiên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nhiên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phân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hoá</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theo</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độ</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cao</a:t>
              </a:r>
              <a:endParaRPr lang="en-US" sz="2400" b="1" dirty="0">
                <a:solidFill>
                  <a:srgbClr val="002060"/>
                </a:solidFill>
                <a:latin typeface="Bahnschrift Condensed" panose="020B0502040204020203" pitchFamily="34" charset="0"/>
              </a:endParaRPr>
            </a:p>
          </p:txBody>
        </p:sp>
        <p:sp>
          <p:nvSpPr>
            <p:cNvPr id="40" name="Oval 39"/>
            <p:cNvSpPr/>
            <p:nvPr/>
          </p:nvSpPr>
          <p:spPr>
            <a:xfrm>
              <a:off x="8128748" y="2628899"/>
              <a:ext cx="632012" cy="618565"/>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Bahnschrift Condensed" panose="020B0502040204020203" pitchFamily="34" charset="0"/>
                </a:rPr>
                <a:t>3</a:t>
              </a:r>
            </a:p>
          </p:txBody>
        </p:sp>
      </p:grpSp>
      <p:pic>
        <p:nvPicPr>
          <p:cNvPr id="41" name="Picture 40"/>
          <p:cNvPicPr>
            <a:picLocks noChangeAspect="1"/>
          </p:cNvPicPr>
          <p:nvPr/>
        </p:nvPicPr>
        <p:blipFill>
          <a:blip r:embed="rId3"/>
          <a:stretch>
            <a:fillRect/>
          </a:stretch>
        </p:blipFill>
        <p:spPr>
          <a:xfrm>
            <a:off x="8444754" y="2326996"/>
            <a:ext cx="2904564" cy="3749272"/>
          </a:xfrm>
          <a:prstGeom prst="rect">
            <a:avLst/>
          </a:prstGeom>
          <a:ln>
            <a:solidFill>
              <a:srgbClr val="002060"/>
            </a:solidFill>
          </a:ln>
        </p:spPr>
      </p:pic>
      <p:pic>
        <p:nvPicPr>
          <p:cNvPr id="42" name="Picture 41"/>
          <p:cNvPicPr>
            <a:picLocks noChangeAspect="1"/>
          </p:cNvPicPr>
          <p:nvPr/>
        </p:nvPicPr>
        <p:blipFill rotWithShape="1">
          <a:blip r:embed="rId4"/>
          <a:srcRect l="25060" r="72"/>
          <a:stretch/>
        </p:blipFill>
        <p:spPr>
          <a:xfrm>
            <a:off x="4633634" y="2275230"/>
            <a:ext cx="2927979" cy="3807979"/>
          </a:xfrm>
          <a:prstGeom prst="rect">
            <a:avLst/>
          </a:prstGeom>
          <a:ln>
            <a:solidFill>
              <a:srgbClr val="002060"/>
            </a:solidFill>
          </a:ln>
        </p:spPr>
      </p:pic>
    </p:spTree>
    <p:extLst>
      <p:ext uri="{BB962C8B-B14F-4D97-AF65-F5344CB8AC3E}">
        <p14:creationId xmlns:p14="http://schemas.microsoft.com/office/powerpoint/2010/main" val="31954910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par>
                                <p:cTn id="20" presetID="16" presetClass="entr" presetSubtype="21"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barn(inVertical)">
                                      <p:cBhvr>
                                        <p:cTn id="30" dur="500"/>
                                        <p:tgtEl>
                                          <p:spTgt spid="4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par>
                                <p:cTn id="36" presetID="16" presetClass="entr" presetSubtype="21"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barn(inVertical)">
                                      <p:cBhvr>
                                        <p:cTn id="3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151" y="199951"/>
            <a:ext cx="11388742"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III. ẢNH HƯỞNG CỦA SỰ PHÂN HOÁ THIÊN NHIÊN ĐA DẠNG ĐẾN PHÁT TRIỂN KT - XH</a:t>
            </a:r>
          </a:p>
        </p:txBody>
      </p:sp>
      <p:sp>
        <p:nvSpPr>
          <p:cNvPr id="4" name="Rectangle 3"/>
          <p:cNvSpPr/>
          <p:nvPr/>
        </p:nvSpPr>
        <p:spPr>
          <a:xfrm>
            <a:off x="0" y="881758"/>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17" name="Picture 16"/>
          <p:cNvPicPr>
            <a:picLocks noChangeAspect="1"/>
          </p:cNvPicPr>
          <p:nvPr/>
        </p:nvPicPr>
        <p:blipFill>
          <a:blip r:embed="rId4"/>
          <a:stretch>
            <a:fillRect/>
          </a:stretch>
        </p:blipFill>
        <p:spPr>
          <a:xfrm>
            <a:off x="3353549" y="5307926"/>
            <a:ext cx="1194899" cy="1199349"/>
          </a:xfrm>
          <a:prstGeom prst="rect">
            <a:avLst/>
          </a:prstGeom>
        </p:spPr>
      </p:pic>
      <p:pic>
        <p:nvPicPr>
          <p:cNvPr id="18" name="Picture 17"/>
          <p:cNvPicPr>
            <a:picLocks noChangeAspect="1"/>
          </p:cNvPicPr>
          <p:nvPr/>
        </p:nvPicPr>
        <p:blipFill>
          <a:blip r:embed="rId5"/>
          <a:stretch>
            <a:fillRect/>
          </a:stretch>
        </p:blipFill>
        <p:spPr>
          <a:xfrm>
            <a:off x="486884" y="5174904"/>
            <a:ext cx="1384805" cy="1366423"/>
          </a:xfrm>
          <a:prstGeom prst="rect">
            <a:avLst/>
          </a:prstGeom>
        </p:spPr>
      </p:pic>
      <p:sp>
        <p:nvSpPr>
          <p:cNvPr id="19" name="TextBox 18"/>
          <p:cNvSpPr txBox="1"/>
          <p:nvPr/>
        </p:nvSpPr>
        <p:spPr>
          <a:xfrm>
            <a:off x="1771284" y="5457547"/>
            <a:ext cx="1600200" cy="830997"/>
          </a:xfrm>
          <a:prstGeom prst="rect">
            <a:avLst/>
          </a:prstGeom>
          <a:noFill/>
        </p:spPr>
        <p:txBody>
          <a:bodyPr wrap="square" rtlCol="0">
            <a:spAutoFit/>
          </a:bodyPr>
          <a:lstStyle/>
          <a:p>
            <a:pPr algn="ctr"/>
            <a:r>
              <a:rPr lang="en-US" sz="2400" b="1" dirty="0">
                <a:solidFill>
                  <a:srgbClr val="002060"/>
                </a:solidFill>
                <a:latin typeface="Bahnschrift Condensed" panose="020B0502040204020203" pitchFamily="34" charset="0"/>
              </a:rPr>
              <a:t>HOẠT ĐỘNG: </a:t>
            </a:r>
            <a:r>
              <a:rPr lang="en-US" sz="2400" dirty="0" err="1">
                <a:solidFill>
                  <a:srgbClr val="002060"/>
                </a:solidFill>
                <a:latin typeface="Bahnschrift Condensed" panose="020B0502040204020203" pitchFamily="34" charset="0"/>
              </a:rPr>
              <a:t>Cặp</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đôi</a:t>
            </a:r>
            <a:endParaRPr lang="en-US" sz="2400" dirty="0">
              <a:solidFill>
                <a:srgbClr val="002060"/>
              </a:solidFill>
              <a:latin typeface="Bahnschrift Condensed" panose="020B0502040204020203" pitchFamily="34" charset="0"/>
            </a:endParaRPr>
          </a:p>
        </p:txBody>
      </p:sp>
      <p:sp>
        <p:nvSpPr>
          <p:cNvPr id="20" name="TextBox 19"/>
          <p:cNvSpPr txBox="1"/>
          <p:nvPr/>
        </p:nvSpPr>
        <p:spPr>
          <a:xfrm>
            <a:off x="4593310" y="5507032"/>
            <a:ext cx="1671356" cy="830997"/>
          </a:xfrm>
          <a:prstGeom prst="rect">
            <a:avLst/>
          </a:prstGeom>
          <a:noFill/>
        </p:spPr>
        <p:txBody>
          <a:bodyPr wrap="square" rtlCol="0">
            <a:spAutoFit/>
          </a:bodyPr>
          <a:lstStyle/>
          <a:p>
            <a:pPr algn="ctr"/>
            <a:r>
              <a:rPr lang="en-US" sz="2400" b="1" dirty="0">
                <a:solidFill>
                  <a:srgbClr val="002060"/>
                </a:solidFill>
                <a:latin typeface="Bahnschrift Condensed" panose="020B0502040204020203" pitchFamily="34" charset="0"/>
              </a:rPr>
              <a:t>TÀI LIỆU: </a:t>
            </a:r>
          </a:p>
          <a:p>
            <a:pPr algn="ctr"/>
            <a:r>
              <a:rPr lang="en-US" sz="2400" dirty="0" err="1">
                <a:solidFill>
                  <a:srgbClr val="002060"/>
                </a:solidFill>
                <a:latin typeface="Bahnschrift Condensed" panose="020B0502040204020203" pitchFamily="34" charset="0"/>
              </a:rPr>
              <a:t>Mục</a:t>
            </a:r>
            <a:r>
              <a:rPr lang="en-US" sz="2400" dirty="0">
                <a:solidFill>
                  <a:srgbClr val="002060"/>
                </a:solidFill>
                <a:latin typeface="Bahnschrift Condensed" panose="020B0502040204020203" pitchFamily="34" charset="0"/>
              </a:rPr>
              <a:t> II tr15 SGK</a:t>
            </a:r>
          </a:p>
        </p:txBody>
      </p:sp>
      <p:sp>
        <p:nvSpPr>
          <p:cNvPr id="23" name="TextBox 22"/>
          <p:cNvSpPr txBox="1"/>
          <p:nvPr/>
        </p:nvSpPr>
        <p:spPr>
          <a:xfrm>
            <a:off x="7398151" y="5384820"/>
            <a:ext cx="1671356" cy="1200329"/>
          </a:xfrm>
          <a:prstGeom prst="rect">
            <a:avLst/>
          </a:prstGeom>
          <a:noFill/>
        </p:spPr>
        <p:txBody>
          <a:bodyPr wrap="square" rtlCol="0">
            <a:spAutoFit/>
          </a:bodyPr>
          <a:lstStyle/>
          <a:p>
            <a:pPr algn="ctr"/>
            <a:r>
              <a:rPr lang="en-US" sz="2400" b="1" dirty="0">
                <a:solidFill>
                  <a:srgbClr val="002060"/>
                </a:solidFill>
                <a:latin typeface="Bahnschrift Condensed" panose="020B0502040204020203" pitchFamily="34" charset="0"/>
              </a:rPr>
              <a:t>BÁO CÁO: </a:t>
            </a:r>
          </a:p>
          <a:p>
            <a:pPr algn="ctr"/>
            <a:r>
              <a:rPr lang="en-US" sz="2400" dirty="0" err="1">
                <a:solidFill>
                  <a:srgbClr val="002060"/>
                </a:solidFill>
                <a:latin typeface="Bahnschrift Condensed" panose="020B0502040204020203" pitchFamily="34" charset="0"/>
              </a:rPr>
              <a:t>Mời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ngẫu</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nhiên</a:t>
            </a:r>
            <a:endParaRPr lang="en-US" sz="2400" dirty="0">
              <a:solidFill>
                <a:srgbClr val="002060"/>
              </a:solidFill>
              <a:latin typeface="Bahnschrift Condensed" panose="020B0502040204020203" pitchFamily="34" charset="0"/>
            </a:endParaRPr>
          </a:p>
        </p:txBody>
      </p:sp>
      <p:pic>
        <p:nvPicPr>
          <p:cNvPr id="24" name="Picture 23"/>
          <p:cNvPicPr>
            <a:picLocks noChangeAspect="1"/>
          </p:cNvPicPr>
          <p:nvPr/>
        </p:nvPicPr>
        <p:blipFill rotWithShape="1">
          <a:blip r:embed="rId6"/>
          <a:srcRect l="5915" t="10119" r="5623" b="12207"/>
          <a:stretch/>
        </p:blipFill>
        <p:spPr>
          <a:xfrm>
            <a:off x="6637552" y="5542433"/>
            <a:ext cx="1071804" cy="941096"/>
          </a:xfrm>
          <a:prstGeom prst="rect">
            <a:avLst/>
          </a:prstGeom>
        </p:spPr>
      </p:pic>
      <p:pic>
        <p:nvPicPr>
          <p:cNvPr id="25" name="Đồng hồ đếm ngược 4 phút - 4 minutes timer - Haili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202992" y="5646653"/>
            <a:ext cx="1668437" cy="938496"/>
          </a:xfrm>
          <a:prstGeom prst="rect">
            <a:avLst/>
          </a:prstGeom>
        </p:spPr>
      </p:pic>
      <p:sp>
        <p:nvSpPr>
          <p:cNvPr id="26" name="Rectangle 25"/>
          <p:cNvSpPr/>
          <p:nvPr/>
        </p:nvSpPr>
        <p:spPr>
          <a:xfrm>
            <a:off x="45458" y="4859848"/>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7" name="TextBox 26"/>
          <p:cNvSpPr txBox="1"/>
          <p:nvPr/>
        </p:nvSpPr>
        <p:spPr>
          <a:xfrm>
            <a:off x="10117387" y="5153987"/>
            <a:ext cx="1600200" cy="461665"/>
          </a:xfrm>
          <a:prstGeom prst="rect">
            <a:avLst/>
          </a:prstGeom>
          <a:noFill/>
        </p:spPr>
        <p:txBody>
          <a:bodyPr wrap="square" rtlCol="0">
            <a:spAutoFit/>
          </a:bodyPr>
          <a:lstStyle/>
          <a:p>
            <a:pPr algn="ctr"/>
            <a:r>
              <a:rPr lang="en-US" sz="2400" b="1" dirty="0">
                <a:solidFill>
                  <a:srgbClr val="002060"/>
                </a:solidFill>
                <a:latin typeface="Bahnschrift Condensed" panose="020B0502040204020203" pitchFamily="34" charset="0"/>
              </a:rPr>
              <a:t>THỜI GIAN: </a:t>
            </a:r>
          </a:p>
        </p:txBody>
      </p:sp>
      <p:pic>
        <p:nvPicPr>
          <p:cNvPr id="28" name="Picture 27"/>
          <p:cNvPicPr>
            <a:picLocks noChangeAspect="1"/>
          </p:cNvPicPr>
          <p:nvPr/>
        </p:nvPicPr>
        <p:blipFill>
          <a:blip r:embed="rId8"/>
          <a:stretch>
            <a:fillRect/>
          </a:stretch>
        </p:blipFill>
        <p:spPr>
          <a:xfrm>
            <a:off x="9199255" y="5577992"/>
            <a:ext cx="918132" cy="905537"/>
          </a:xfrm>
          <a:prstGeom prst="rect">
            <a:avLst/>
          </a:prstGeom>
        </p:spPr>
      </p:pic>
      <p:sp>
        <p:nvSpPr>
          <p:cNvPr id="29" name="Rectangle 28"/>
          <p:cNvSpPr/>
          <p:nvPr/>
        </p:nvSpPr>
        <p:spPr>
          <a:xfrm>
            <a:off x="1446627" y="1665026"/>
            <a:ext cx="10386016" cy="253848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0" name="Rectangle 29"/>
          <p:cNvSpPr/>
          <p:nvPr/>
        </p:nvSpPr>
        <p:spPr>
          <a:xfrm>
            <a:off x="1869743" y="1957402"/>
            <a:ext cx="9485193" cy="954107"/>
          </a:xfrm>
          <a:prstGeom prst="rect">
            <a:avLst/>
          </a:prstGeom>
        </p:spPr>
        <p:txBody>
          <a:bodyPr wrap="square">
            <a:spAutoFit/>
          </a:bodyPr>
          <a:lstStyle/>
          <a:p>
            <a:pPr marL="285750" indent="-285750" algn="just">
              <a:buFont typeface="Wingdings" panose="05000000000000000000" pitchFamily="2" charset="2"/>
              <a:buChar char="v"/>
            </a:pPr>
            <a:r>
              <a:rPr lang="en-US" sz="2800" dirty="0" err="1">
                <a:solidFill>
                  <a:srgbClr val="002060"/>
                </a:solidFill>
                <a:latin typeface="Bahnschrift Condensed" panose="020B0502040204020203" pitchFamily="34" charset="0"/>
                <a:ea typeface="Cambria" panose="02040503050406030204" pitchFamily="18" charset="0"/>
              </a:rPr>
              <a:t>Nhóm</a:t>
            </a:r>
            <a:r>
              <a:rPr lang="en-US" sz="2800" dirty="0">
                <a:solidFill>
                  <a:srgbClr val="002060"/>
                </a:solidFill>
                <a:latin typeface="Bahnschrift Condensed" panose="020B0502040204020203" pitchFamily="34" charset="0"/>
                <a:ea typeface="Cambria" panose="02040503050406030204" pitchFamily="18" charset="0"/>
              </a:rPr>
              <a:t> 1, 2, 3: </a:t>
            </a:r>
            <a:r>
              <a:rPr lang="en-US" sz="2800" dirty="0" err="1">
                <a:solidFill>
                  <a:srgbClr val="002060"/>
                </a:solidFill>
                <a:latin typeface="Bahnschrift Condensed" panose="020B0502040204020203" pitchFamily="34" charset="0"/>
                <a:ea typeface="Cambria" panose="02040503050406030204" pitchFamily="18" charset="0"/>
              </a:rPr>
              <a:t>tìm</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hiểu</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những</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thuận</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lợi</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của</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sự</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phân</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hoá</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thiên</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nhiên</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đến</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phát</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triển</a:t>
            </a:r>
            <a:r>
              <a:rPr lang="en-US" sz="2800" dirty="0">
                <a:solidFill>
                  <a:srgbClr val="002060"/>
                </a:solidFill>
                <a:latin typeface="Bahnschrift Condensed" panose="020B0502040204020203" pitchFamily="34" charset="0"/>
                <a:ea typeface="Cambria" panose="02040503050406030204" pitchFamily="18" charset="0"/>
              </a:rPr>
              <a:t> KT – XH </a:t>
            </a:r>
            <a:r>
              <a:rPr lang="en-US" sz="2800" dirty="0" err="1">
                <a:solidFill>
                  <a:srgbClr val="002060"/>
                </a:solidFill>
                <a:latin typeface="Bahnschrift Condensed" panose="020B0502040204020203" pitchFamily="34" charset="0"/>
                <a:ea typeface="Cambria" panose="02040503050406030204" pitchFamily="18" charset="0"/>
              </a:rPr>
              <a:t>nước</a:t>
            </a:r>
            <a:r>
              <a:rPr lang="en-US" sz="2800" dirty="0">
                <a:solidFill>
                  <a:srgbClr val="002060"/>
                </a:solidFill>
                <a:latin typeface="Bahnschrift Condensed" panose="020B0502040204020203" pitchFamily="34" charset="0"/>
                <a:ea typeface="Cambria" panose="02040503050406030204" pitchFamily="18" charset="0"/>
              </a:rPr>
              <a:t> ta. </a:t>
            </a:r>
            <a:endParaRPr lang="en-US" sz="2800" dirty="0">
              <a:solidFill>
                <a:srgbClr val="002060"/>
              </a:solidFill>
              <a:latin typeface="Bahnschrift Condensed" panose="020B0502040204020203" pitchFamily="34" charset="0"/>
            </a:endParaRPr>
          </a:p>
        </p:txBody>
      </p:sp>
      <p:sp>
        <p:nvSpPr>
          <p:cNvPr id="31" name="Rectangle 30"/>
          <p:cNvSpPr/>
          <p:nvPr/>
        </p:nvSpPr>
        <p:spPr>
          <a:xfrm>
            <a:off x="1869743" y="2988860"/>
            <a:ext cx="9485193" cy="954107"/>
          </a:xfrm>
          <a:prstGeom prst="rect">
            <a:avLst/>
          </a:prstGeom>
        </p:spPr>
        <p:txBody>
          <a:bodyPr wrap="square">
            <a:spAutoFit/>
          </a:bodyPr>
          <a:lstStyle/>
          <a:p>
            <a:pPr marL="285750" indent="-285750" algn="just">
              <a:buFont typeface="Wingdings" panose="05000000000000000000" pitchFamily="2" charset="2"/>
              <a:buChar char="v"/>
            </a:pPr>
            <a:r>
              <a:rPr lang="en-US" sz="2800" dirty="0" err="1">
                <a:solidFill>
                  <a:srgbClr val="002060"/>
                </a:solidFill>
                <a:latin typeface="Bahnschrift Condensed" panose="020B0502040204020203" pitchFamily="34" charset="0"/>
                <a:ea typeface="Cambria" panose="02040503050406030204" pitchFamily="18" charset="0"/>
              </a:rPr>
              <a:t>Nhóm</a:t>
            </a:r>
            <a:r>
              <a:rPr lang="en-US" sz="2800" dirty="0">
                <a:solidFill>
                  <a:srgbClr val="002060"/>
                </a:solidFill>
                <a:latin typeface="Bahnschrift Condensed" panose="020B0502040204020203" pitchFamily="34" charset="0"/>
                <a:ea typeface="Cambria" panose="02040503050406030204" pitchFamily="18" charset="0"/>
              </a:rPr>
              <a:t> 4, 5, 6: </a:t>
            </a:r>
            <a:r>
              <a:rPr lang="en-US" sz="2800" dirty="0" err="1">
                <a:solidFill>
                  <a:srgbClr val="002060"/>
                </a:solidFill>
                <a:latin typeface="Bahnschrift Condensed" panose="020B0502040204020203" pitchFamily="34" charset="0"/>
                <a:ea typeface="Cambria" panose="02040503050406030204" pitchFamily="18" charset="0"/>
              </a:rPr>
              <a:t>tìm</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hiểu</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những</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khó</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khăn</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của</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sự</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phân</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hoá</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thiên</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nhiên</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đến</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phát</a:t>
            </a:r>
            <a:r>
              <a:rPr lang="en-US" sz="2800" dirty="0">
                <a:solidFill>
                  <a:srgbClr val="002060"/>
                </a:solidFill>
                <a:latin typeface="Bahnschrift Condensed" panose="020B0502040204020203" pitchFamily="34" charset="0"/>
                <a:ea typeface="Cambria" panose="02040503050406030204" pitchFamily="18" charset="0"/>
              </a:rPr>
              <a:t> </a:t>
            </a:r>
            <a:r>
              <a:rPr lang="en-US" sz="2800" dirty="0" err="1">
                <a:solidFill>
                  <a:srgbClr val="002060"/>
                </a:solidFill>
                <a:latin typeface="Bahnschrift Condensed" panose="020B0502040204020203" pitchFamily="34" charset="0"/>
                <a:ea typeface="Cambria" panose="02040503050406030204" pitchFamily="18" charset="0"/>
              </a:rPr>
              <a:t>triển</a:t>
            </a:r>
            <a:r>
              <a:rPr lang="en-US" sz="2800" dirty="0">
                <a:solidFill>
                  <a:srgbClr val="002060"/>
                </a:solidFill>
                <a:latin typeface="Bahnschrift Condensed" panose="020B0502040204020203" pitchFamily="34" charset="0"/>
                <a:ea typeface="Cambria" panose="02040503050406030204" pitchFamily="18" charset="0"/>
              </a:rPr>
              <a:t> KT – XH </a:t>
            </a:r>
            <a:r>
              <a:rPr lang="en-US" sz="2800" dirty="0" err="1">
                <a:solidFill>
                  <a:srgbClr val="002060"/>
                </a:solidFill>
                <a:latin typeface="Bahnschrift Condensed" panose="020B0502040204020203" pitchFamily="34" charset="0"/>
                <a:ea typeface="Cambria" panose="02040503050406030204" pitchFamily="18" charset="0"/>
              </a:rPr>
              <a:t>nước</a:t>
            </a:r>
            <a:r>
              <a:rPr lang="en-US" sz="2800" dirty="0">
                <a:solidFill>
                  <a:srgbClr val="002060"/>
                </a:solidFill>
                <a:latin typeface="Bahnschrift Condensed" panose="020B0502040204020203" pitchFamily="34" charset="0"/>
                <a:ea typeface="Cambria" panose="02040503050406030204" pitchFamily="18" charset="0"/>
              </a:rPr>
              <a:t> ta. </a:t>
            </a:r>
            <a:endParaRPr lang="en-US" sz="2800" dirty="0">
              <a:solidFill>
                <a:srgbClr val="002060"/>
              </a:solidFill>
              <a:latin typeface="Bahnschrift Condensed" panose="020B0502040204020203" pitchFamily="34" charset="0"/>
            </a:endParaRPr>
          </a:p>
        </p:txBody>
      </p:sp>
      <p:sp>
        <p:nvSpPr>
          <p:cNvPr id="32" name="Rectangle 31"/>
          <p:cNvSpPr/>
          <p:nvPr/>
        </p:nvSpPr>
        <p:spPr>
          <a:xfrm>
            <a:off x="709684" y="2169994"/>
            <a:ext cx="1160059" cy="1610436"/>
          </a:xfrm>
          <a:prstGeom prst="rect">
            <a:avLst/>
          </a:prstGeom>
          <a:solidFill>
            <a:schemeClr val="bg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Bahnschrift Condensed" panose="020B0502040204020203" pitchFamily="34" charset="0"/>
              </a:rPr>
              <a:t>NHIỆM VỤ</a:t>
            </a:r>
          </a:p>
        </p:txBody>
      </p:sp>
    </p:spTree>
    <p:extLst>
      <p:ext uri="{BB962C8B-B14F-4D97-AF65-F5344CB8AC3E}">
        <p14:creationId xmlns:p14="http://schemas.microsoft.com/office/powerpoint/2010/main" val="5149064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barn(inVertical)">
                                      <p:cBhvr>
                                        <p:cTn id="36" dur="500"/>
                                        <p:tgtEl>
                                          <p:spTgt spid="2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barn(inVertic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barn(inVertical)">
                                      <p:cBhvr>
                                        <p:cTn id="44" dur="500"/>
                                        <p:tgtEl>
                                          <p:spTgt spid="2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25"/>
                    </p:tgtEl>
                  </p:cond>
                </p:stCondLst>
                <p:endSync evt="end" delay="0">
                  <p:rtn val="all"/>
                </p:endSync>
                <p:childTnLst>
                  <p:par>
                    <p:cTn id="55" fill="hold">
                      <p:stCondLst>
                        <p:cond delay="0"/>
                      </p:stCondLst>
                      <p:childTnLst>
                        <p:par>
                          <p:cTn id="56" fill="hold">
                            <p:stCondLst>
                              <p:cond delay="0"/>
                            </p:stCondLst>
                            <p:childTnLst>
                              <p:par>
                                <p:cTn id="57" presetID="2" presetClass="mediacall" presetSubtype="0" fill="hold" nodeType="clickEffect">
                                  <p:stCondLst>
                                    <p:cond delay="0"/>
                                  </p:stCondLst>
                                  <p:childTnLst>
                                    <p:cmd type="call" cmd="togglePause">
                                      <p:cBhvr>
                                        <p:cTn id="58" dur="1" fill="hold"/>
                                        <p:tgtEl>
                                          <p:spTgt spid="25"/>
                                        </p:tgtEl>
                                      </p:cBhvr>
                                    </p:cmd>
                                  </p:childTnLst>
                                </p:cTn>
                              </p:par>
                            </p:childTnLst>
                          </p:cTn>
                        </p:par>
                      </p:childTnLst>
                    </p:cTn>
                  </p:par>
                </p:childTnLst>
              </p:cTn>
              <p:nextCondLst>
                <p:cond evt="onClick" delay="0">
                  <p:tgtEl>
                    <p:spTgt spid="25"/>
                  </p:tgtEl>
                </p:cond>
              </p:nextCondLst>
            </p:seq>
            <p:video>
              <p:cMediaNode vol="80000">
                <p:cTn id="59" fill="hold" display="0">
                  <p:stCondLst>
                    <p:cond delay="indefinite"/>
                  </p:stCondLst>
                </p:cTn>
                <p:tgtEl>
                  <p:spTgt spid="25"/>
                </p:tgtEl>
              </p:cMediaNode>
            </p:video>
          </p:childTnLst>
        </p:cTn>
      </p:par>
    </p:tnLst>
    <p:bldLst>
      <p:bldP spid="2" grpId="0"/>
      <p:bldP spid="19" grpId="0"/>
      <p:bldP spid="20" grpId="0"/>
      <p:bldP spid="23" grpId="0"/>
      <p:bldP spid="27" grpId="0"/>
      <p:bldP spid="29" grpId="0" animBg="1"/>
      <p:bldP spid="30" grpId="0"/>
      <p:bldP spid="31" grpId="0"/>
      <p:bldP spid="3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151" y="199951"/>
            <a:ext cx="11388742" cy="584775"/>
          </a:xfrm>
          <a:prstGeom prst="rect">
            <a:avLst/>
          </a:prstGeom>
          <a:noFill/>
        </p:spPr>
        <p:txBody>
          <a:bodyPr wrap="square" rtlCol="0">
            <a:spAutoFit/>
          </a:bodyPr>
          <a:lstStyle/>
          <a:p>
            <a:pPr algn="ctr"/>
            <a:r>
              <a:rPr lang="en-US" sz="3200" b="1" dirty="0">
                <a:solidFill>
                  <a:srgbClr val="FF0000"/>
                </a:solidFill>
                <a:effectLst>
                  <a:outerShdw blurRad="38100" dist="38100" dir="2700000" algn="tl">
                    <a:srgbClr val="000000">
                      <a:alpha val="43137"/>
                    </a:srgbClr>
                  </a:outerShdw>
                </a:effectLst>
                <a:latin typeface="Bahnschrift Condensed" panose="020B0502040204020203" pitchFamily="34" charset="0"/>
              </a:rPr>
              <a:t>III. ẢNH HƯỞNG CỦA SỰ PHÂN HOÁ THIÊN NHIÊN ĐA DẠNG ĐẾN PHÁT TRIỂN KT - XH</a:t>
            </a:r>
          </a:p>
        </p:txBody>
      </p:sp>
      <p:sp>
        <p:nvSpPr>
          <p:cNvPr id="3" name="Rectangle 2"/>
          <p:cNvSpPr/>
          <p:nvPr/>
        </p:nvSpPr>
        <p:spPr>
          <a:xfrm>
            <a:off x="673151" y="1083001"/>
            <a:ext cx="4489692" cy="551474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811418"/>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4"/>
          <p:cNvSpPr/>
          <p:nvPr/>
        </p:nvSpPr>
        <p:spPr>
          <a:xfrm>
            <a:off x="6973133" y="1083001"/>
            <a:ext cx="4489692" cy="551474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eft-Right Arrow 5"/>
          <p:cNvSpPr/>
          <p:nvPr/>
        </p:nvSpPr>
        <p:spPr>
          <a:xfrm>
            <a:off x="5303520" y="2968283"/>
            <a:ext cx="1448972" cy="1012874"/>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83545" y="1308295"/>
            <a:ext cx="1575581" cy="523220"/>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Bahnschrift Condensed" panose="020B0502040204020203" pitchFamily="34" charset="0"/>
              </a:rPr>
              <a:t>THUẬN LỢI</a:t>
            </a:r>
          </a:p>
        </p:txBody>
      </p:sp>
      <p:sp>
        <p:nvSpPr>
          <p:cNvPr id="8" name="TextBox 7"/>
          <p:cNvSpPr txBox="1"/>
          <p:nvPr/>
        </p:nvSpPr>
        <p:spPr>
          <a:xfrm>
            <a:off x="8430188" y="1193408"/>
            <a:ext cx="1575581" cy="523220"/>
          </a:xfrm>
          <a:prstGeom prst="rect">
            <a:avLst/>
          </a:prstGeom>
          <a:noFill/>
        </p:spPr>
        <p:txBody>
          <a:bodyPr wrap="square" rtlCol="0">
            <a:spAutoFit/>
          </a:bodyPr>
          <a:lstStyle/>
          <a:p>
            <a:pPr algn="ctr"/>
            <a:r>
              <a:rPr lang="en-US" sz="2800" b="1" dirty="0">
                <a:solidFill>
                  <a:srgbClr val="0070C0"/>
                </a:solidFill>
                <a:effectLst>
                  <a:outerShdw blurRad="38100" dist="38100" dir="2700000" algn="tl">
                    <a:srgbClr val="000000">
                      <a:alpha val="43137"/>
                    </a:srgbClr>
                  </a:outerShdw>
                </a:effectLst>
                <a:latin typeface="Bahnschrift Condensed" panose="020B0502040204020203" pitchFamily="34" charset="0"/>
              </a:rPr>
              <a:t>KHÓ KHĂN</a:t>
            </a:r>
          </a:p>
        </p:txBody>
      </p:sp>
      <p:sp>
        <p:nvSpPr>
          <p:cNvPr id="9" name="Rectangle 8"/>
          <p:cNvSpPr/>
          <p:nvPr/>
        </p:nvSpPr>
        <p:spPr>
          <a:xfrm>
            <a:off x="840442" y="1998787"/>
            <a:ext cx="4014914" cy="1938992"/>
          </a:xfrm>
          <a:prstGeom prst="rect">
            <a:avLst/>
          </a:prstGeom>
        </p:spPr>
        <p:txBody>
          <a:bodyPr wrap="square">
            <a:spAutoFit/>
          </a:bodyPr>
          <a:lstStyle/>
          <a:p>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Sự</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phân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hoá</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thiên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nhiên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theo</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chiều</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Bắc</a:t>
            </a:r>
            <a:r>
              <a:rPr lang="en-US" sz="2400" dirty="0">
                <a:solidFill>
                  <a:srgbClr val="002060"/>
                </a:solidFill>
                <a:latin typeface="Bahnschrift Condensed" panose="020B0502040204020203" pitchFamily="34" charset="0"/>
              </a:rPr>
              <a:t> – Nam </a:t>
            </a:r>
            <a:r>
              <a:rPr lang="en-US" sz="2400" dirty="0" err="1">
                <a:solidFill>
                  <a:srgbClr val="002060"/>
                </a:solidFill>
                <a:latin typeface="Bahnschrift Condensed" panose="020B0502040204020203" pitchFamily="34" charset="0"/>
              </a:rPr>
              <a:t>ảnh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hưởng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tới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quy</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hoạch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hướng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chuyên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môn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hoá</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sản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xuất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trong</a:t>
            </a:r>
            <a:r>
              <a:rPr lang="en-US" sz="2400" dirty="0">
                <a:solidFill>
                  <a:srgbClr val="002060"/>
                </a:solidFill>
                <a:latin typeface="Bahnschrift Condensed" panose="020B0502040204020203" pitchFamily="34" charset="0"/>
              </a:rPr>
              <a:t> NN </a:t>
            </a:r>
            <a:r>
              <a:rPr lang="en-US" sz="2400" dirty="0" err="1">
                <a:solidFill>
                  <a:srgbClr val="002060"/>
                </a:solidFill>
                <a:latin typeface="Bahnschrift Condensed" panose="020B0502040204020203" pitchFamily="34" charset="0"/>
              </a:rPr>
              <a:t>giữa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phần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lãnh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thổ</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phía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Bắc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và</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phía</a:t>
            </a:r>
            <a:r>
              <a:rPr lang="en-US" sz="2400" dirty="0">
                <a:solidFill>
                  <a:srgbClr val="002060"/>
                </a:solidFill>
                <a:latin typeface="Bahnschrift Condensed" panose="020B0502040204020203" pitchFamily="34" charset="0"/>
              </a:rPr>
              <a:t> Nam.</a:t>
            </a:r>
          </a:p>
        </p:txBody>
      </p:sp>
      <p:sp>
        <p:nvSpPr>
          <p:cNvPr id="10" name="Rectangle 9"/>
          <p:cNvSpPr/>
          <p:nvPr/>
        </p:nvSpPr>
        <p:spPr>
          <a:xfrm>
            <a:off x="930723" y="4129536"/>
            <a:ext cx="3994731" cy="830997"/>
          </a:xfrm>
          <a:prstGeom prst="rect">
            <a:avLst/>
          </a:prstGeom>
        </p:spPr>
        <p:txBody>
          <a:bodyPr wrap="square">
            <a:spAutoFit/>
          </a:bodyPr>
          <a:lstStyle/>
          <a:p>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Sự</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phân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hoá</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đông</a:t>
            </a:r>
            <a:r>
              <a:rPr lang="en-US" sz="2400" dirty="0">
                <a:solidFill>
                  <a:srgbClr val="002060"/>
                </a:solidFill>
                <a:latin typeface="Bahnschrift Condensed" panose="020B0502040204020203" pitchFamily="34" charset="0"/>
              </a:rPr>
              <a:t> – </a:t>
            </a:r>
            <a:r>
              <a:rPr lang="en-US" sz="2400" dirty="0" err="1">
                <a:solidFill>
                  <a:srgbClr val="002060"/>
                </a:solidFill>
                <a:latin typeface="Bahnschrift Condensed" panose="020B0502040204020203" pitchFamily="34" charset="0"/>
              </a:rPr>
              <a:t>tây</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ảnh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hưởng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tới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hướng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phát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triển</a:t>
            </a:r>
            <a:r>
              <a:rPr lang="en-US" sz="2400" dirty="0">
                <a:solidFill>
                  <a:srgbClr val="002060"/>
                </a:solidFill>
                <a:latin typeface="Bahnschrift Condensed" panose="020B0502040204020203" pitchFamily="34" charset="0"/>
              </a:rPr>
              <a:t> KT – XH.</a:t>
            </a:r>
          </a:p>
        </p:txBody>
      </p:sp>
      <p:sp>
        <p:nvSpPr>
          <p:cNvPr id="11" name="Rectangle 10"/>
          <p:cNvSpPr/>
          <p:nvPr/>
        </p:nvSpPr>
        <p:spPr>
          <a:xfrm>
            <a:off x="910540" y="5073465"/>
            <a:ext cx="4014914" cy="1200329"/>
          </a:xfrm>
          <a:prstGeom prst="rect">
            <a:avLst/>
          </a:prstGeom>
        </p:spPr>
        <p:txBody>
          <a:bodyPr wrap="square">
            <a:spAutoFit/>
          </a:bodyPr>
          <a:lstStyle/>
          <a:p>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Sự</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phân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hoá</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thiên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nhiên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theo</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độ</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cao</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tạo</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nên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những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nét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độc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đáo</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trong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các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ngành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sản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xuất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và</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đời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sống</a:t>
            </a:r>
            <a:r>
              <a:rPr lang="en-US" sz="2400" dirty="0">
                <a:solidFill>
                  <a:srgbClr val="002060"/>
                </a:solidFill>
                <a:latin typeface="Bahnschrift Condensed" panose="020B0502040204020203" pitchFamily="34" charset="0"/>
              </a:rPr>
              <a:t>.</a:t>
            </a:r>
          </a:p>
        </p:txBody>
      </p:sp>
      <p:sp>
        <p:nvSpPr>
          <p:cNvPr id="12" name="Rectangle 11"/>
          <p:cNvSpPr/>
          <p:nvPr/>
        </p:nvSpPr>
        <p:spPr>
          <a:xfrm>
            <a:off x="7287065" y="2411497"/>
            <a:ext cx="3971778" cy="1569660"/>
          </a:xfrm>
          <a:prstGeom prst="rect">
            <a:avLst/>
          </a:prstGeom>
        </p:spPr>
        <p:txBody>
          <a:bodyPr wrap="square">
            <a:spAutoFit/>
          </a:bodyPr>
          <a:lstStyle/>
          <a:p>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Sự</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phân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hoá</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của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thiên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nhiên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cũng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dẫn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đến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sự</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phân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hoá</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về</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tài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nguyên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các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điều</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kiện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phát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triển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kinh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tế</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giữa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các</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vùng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miền</a:t>
            </a:r>
            <a:r>
              <a:rPr lang="en-US" sz="2400" dirty="0">
                <a:solidFill>
                  <a:srgbClr val="002060"/>
                </a:solidFill>
                <a:latin typeface="Bahnschrift Condensed" panose="020B0502040204020203" pitchFamily="34" charset="0"/>
              </a:rPr>
              <a:t>.</a:t>
            </a:r>
          </a:p>
        </p:txBody>
      </p:sp>
      <p:sp>
        <p:nvSpPr>
          <p:cNvPr id="13" name="Rectangle 12"/>
          <p:cNvSpPr/>
          <p:nvPr/>
        </p:nvSpPr>
        <p:spPr>
          <a:xfrm>
            <a:off x="7287065" y="4118705"/>
            <a:ext cx="4023606" cy="1569660"/>
          </a:xfrm>
          <a:prstGeom prst="rect">
            <a:avLst/>
          </a:prstGeom>
        </p:spPr>
        <p:txBody>
          <a:bodyPr wrap="square">
            <a:spAutoFit/>
          </a:bodyPr>
          <a:lstStyle/>
          <a:p>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Vùng</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đồi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núi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địa</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hình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cao</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cắt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xẻ</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gây</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nhiều</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khó</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khăn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trở</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ngại</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cho</a:t>
            </a:r>
            <a:r>
              <a:rPr lang="en-US" sz="2400" dirty="0">
                <a:solidFill>
                  <a:srgbClr val="002060"/>
                </a:solidFill>
                <a:latin typeface="Bahnschrift Condensed" panose="020B0502040204020203" pitchFamily="34" charset="0"/>
              </a:rPr>
              <a:t> GTVT, </a:t>
            </a:r>
            <a:r>
              <a:rPr lang="en-US" sz="2400" dirty="0" err="1">
                <a:solidFill>
                  <a:srgbClr val="002060"/>
                </a:solidFill>
                <a:latin typeface="Bahnschrift Condensed" panose="020B0502040204020203" pitchFamily="34" charset="0"/>
              </a:rPr>
              <a:t>giao</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lưu</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kinh</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tế</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phân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bố</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dân</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cư</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phát</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triển</a:t>
            </a:r>
            <a:r>
              <a:rPr lang="en-US" sz="2400" dirty="0">
                <a:solidFill>
                  <a:srgbClr val="002060"/>
                </a:solidFill>
                <a:latin typeface="Bahnschrift Condensed" panose="020B0502040204020203" pitchFamily="34" charset="0"/>
              </a:rPr>
              <a:t> y </a:t>
            </a:r>
            <a:r>
              <a:rPr lang="en-US" sz="2400" dirty="0" err="1">
                <a:solidFill>
                  <a:srgbClr val="002060"/>
                </a:solidFill>
                <a:latin typeface="Bahnschrift Condensed" panose="020B0502040204020203" pitchFamily="34" charset="0"/>
              </a:rPr>
              <a:t>tế</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giáo</a:t>
            </a:r>
            <a:r>
              <a:rPr lang="en-US" sz="2400" dirty="0">
                <a:solidFill>
                  <a:srgbClr val="002060"/>
                </a:solidFill>
                <a:latin typeface="Bahnschrift Condensed" panose="020B0502040204020203" pitchFamily="34" charset="0"/>
              </a:rPr>
              <a:t> </a:t>
            </a:r>
            <a:r>
              <a:rPr lang="en-US" sz="2400" dirty="0" err="1">
                <a:solidFill>
                  <a:srgbClr val="002060"/>
                </a:solidFill>
                <a:latin typeface="Bahnschrift Condensed" panose="020B0502040204020203" pitchFamily="34" charset="0"/>
              </a:rPr>
              <a:t>dục</a:t>
            </a:r>
            <a:r>
              <a:rPr lang="en-US" sz="2400" dirty="0">
                <a:solidFill>
                  <a:srgbClr val="002060"/>
                </a:solidFill>
                <a:latin typeface="Bahnschrift Condensed" panose="020B0502040204020203" pitchFamily="34" charset="0"/>
              </a:rPr>
              <a:t>.</a:t>
            </a:r>
          </a:p>
        </p:txBody>
      </p:sp>
    </p:spTree>
    <p:extLst>
      <p:ext uri="{BB962C8B-B14F-4D97-AF65-F5344CB8AC3E}">
        <p14:creationId xmlns:p14="http://schemas.microsoft.com/office/powerpoint/2010/main" val="6517172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p:bldP spid="8" grpId="0"/>
      <p:bldP spid="9" grpId="0"/>
      <p:bldP spid="10" grpId="0"/>
      <p:bldP spid="11" grpId="0"/>
      <p:bldP spid="12" grpId="0"/>
      <p:bldP spid="1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31790" y="4714875"/>
            <a:ext cx="2143125" cy="2143125"/>
          </a:xfrm>
          <a:prstGeom prst="rect">
            <a:avLst/>
          </a:prstGeom>
        </p:spPr>
      </p:pic>
      <p:pic>
        <p:nvPicPr>
          <p:cNvPr id="9" name="Picture 8"/>
          <p:cNvPicPr>
            <a:picLocks noChangeAspect="1"/>
          </p:cNvPicPr>
          <p:nvPr/>
        </p:nvPicPr>
        <p:blipFill>
          <a:blip r:embed="rId3"/>
          <a:stretch>
            <a:fillRect/>
          </a:stretch>
        </p:blipFill>
        <p:spPr>
          <a:xfrm>
            <a:off x="0" y="1779710"/>
            <a:ext cx="5715000" cy="5010150"/>
          </a:xfrm>
          <a:prstGeom prst="rect">
            <a:avLst/>
          </a:prstGeom>
        </p:spPr>
      </p:pic>
      <p:sp>
        <p:nvSpPr>
          <p:cNvPr id="10" name="Rectangle 9"/>
          <p:cNvSpPr/>
          <p:nvPr/>
        </p:nvSpPr>
        <p:spPr>
          <a:xfrm>
            <a:off x="4853354" y="2363372"/>
            <a:ext cx="6372664" cy="2715065"/>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77191" y="1511621"/>
            <a:ext cx="6248827" cy="757130"/>
          </a:xfrm>
          <a:prstGeom prst="rect">
            <a:avLst/>
          </a:prstGeom>
        </p:spPr>
        <p:txBody>
          <a:bodyPr wrap="none">
            <a:spAutoFit/>
          </a:bodyPr>
          <a:lstStyle/>
          <a:p>
            <a:pPr algn="ctr">
              <a:lnSpc>
                <a:spcPct val="120000"/>
              </a:lnSpc>
            </a:pPr>
            <a:r>
              <a:rPr lang="en-US" sz="3600" b="1" dirty="0">
                <a:solidFill>
                  <a:srgbClr val="C00000"/>
                </a:solidFill>
                <a:latin typeface="Bahnschrift Condensed" panose="020B0502040204020203" pitchFamily="34" charset="0"/>
                <a:ea typeface="Cambria" panose="02040503050406030204" pitchFamily="18" charset="0"/>
                <a:cs typeface="Times New Roman" panose="02020603050405020304" pitchFamily="18" charset="0"/>
              </a:rPr>
              <a:t>GAME “</a:t>
            </a:r>
            <a:r>
              <a:rPr lang="en-US" sz="3600" b="1" dirty="0" err="1">
                <a:solidFill>
                  <a:srgbClr val="C00000"/>
                </a:solidFill>
                <a:latin typeface="Bahnschrift Condensed" panose="020B0502040204020203" pitchFamily="34" charset="0"/>
                <a:ea typeface="Cambria" panose="02040503050406030204" pitchFamily="18" charset="0"/>
                <a:cs typeface="Times New Roman" panose="02020603050405020304" pitchFamily="18" charset="0"/>
              </a:rPr>
              <a:t>Đường</a:t>
            </a:r>
            <a:r>
              <a:rPr lang="en-US" sz="3600" b="1" dirty="0">
                <a:solidFill>
                  <a:srgbClr val="C0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b="1" dirty="0" err="1">
                <a:solidFill>
                  <a:srgbClr val="C00000"/>
                </a:solidFill>
                <a:latin typeface="Bahnschrift Condensed" panose="020B0502040204020203" pitchFamily="34" charset="0"/>
                <a:ea typeface="Cambria" panose="02040503050406030204" pitchFamily="18" charset="0"/>
                <a:cs typeface="Times New Roman" panose="02020603050405020304" pitchFamily="18" charset="0"/>
              </a:rPr>
              <a:t>lên</a:t>
            </a:r>
            <a:r>
              <a:rPr lang="en-US" sz="3600" b="1" dirty="0">
                <a:solidFill>
                  <a:srgbClr val="C000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600" b="1" dirty="0" err="1">
                <a:solidFill>
                  <a:srgbClr val="C00000"/>
                </a:solidFill>
                <a:latin typeface="Bahnschrift Condensed" panose="020B0502040204020203" pitchFamily="34" charset="0"/>
                <a:ea typeface="Cambria" panose="02040503050406030204" pitchFamily="18" charset="0"/>
                <a:cs typeface="Times New Roman" panose="02020603050405020304" pitchFamily="18" charset="0"/>
              </a:rPr>
              <a:t>đỉnh</a:t>
            </a:r>
            <a:r>
              <a:rPr lang="en-US" sz="3600" b="1" dirty="0">
                <a:solidFill>
                  <a:srgbClr val="C00000"/>
                </a:solidFill>
                <a:latin typeface="Bahnschrift Condensed" panose="020B0502040204020203" pitchFamily="34" charset="0"/>
                <a:ea typeface="Cambria" panose="02040503050406030204" pitchFamily="18" charset="0"/>
                <a:cs typeface="Times New Roman" panose="02020603050405020304" pitchFamily="18" charset="0"/>
              </a:rPr>
              <a:t> Fan - xi - </a:t>
            </a:r>
            <a:r>
              <a:rPr lang="en-US" sz="3600" b="1" dirty="0" err="1">
                <a:solidFill>
                  <a:srgbClr val="C00000"/>
                </a:solidFill>
                <a:latin typeface="Bahnschrift Condensed" panose="020B0502040204020203" pitchFamily="34" charset="0"/>
                <a:ea typeface="Cambria" panose="02040503050406030204" pitchFamily="18" charset="0"/>
                <a:cs typeface="Times New Roman" panose="02020603050405020304" pitchFamily="18" charset="0"/>
              </a:rPr>
              <a:t>phăng</a:t>
            </a:r>
            <a:r>
              <a:rPr lang="en-US" sz="3600" b="1" dirty="0">
                <a:solidFill>
                  <a:srgbClr val="C0000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3600" b="1" dirty="0">
              <a:solidFill>
                <a:srgbClr val="C00000"/>
              </a:solidFill>
              <a:effectLst/>
              <a:latin typeface="Bahnschrift Condensed" panose="020B0502040204020203" pitchFamily="34" charset="0"/>
              <a:ea typeface="Times New Roman" panose="02020603050405020304" pitchFamily="18" charset="0"/>
            </a:endParaRPr>
          </a:p>
        </p:txBody>
      </p:sp>
      <p:sp>
        <p:nvSpPr>
          <p:cNvPr id="6" name="Rectangle 5"/>
          <p:cNvSpPr/>
          <p:nvPr/>
        </p:nvSpPr>
        <p:spPr>
          <a:xfrm>
            <a:off x="5325035" y="2640608"/>
            <a:ext cx="5243319" cy="2160591"/>
          </a:xfrm>
          <a:prstGeom prst="rect">
            <a:avLst/>
          </a:prstGeom>
        </p:spPr>
        <p:txBody>
          <a:bodyPr wrap="square">
            <a:spAutoFit/>
          </a:bodyPr>
          <a:lstStyle/>
          <a:p>
            <a:pPr algn="just">
              <a:lnSpc>
                <a:spcPct val="120000"/>
              </a:lnSpc>
            </a:pP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Có</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8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câu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hỏi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2800" dirty="0">
              <a:solidFill>
                <a:srgbClr val="002060"/>
              </a:solidFill>
              <a:latin typeface="Bahnschrift Condensed" panose="020B0502040204020203" pitchFamily="34" charset="0"/>
              <a:ea typeface="Times New Roman" panose="02020603050405020304" pitchFamily="18" charset="0"/>
            </a:endParaRPr>
          </a:p>
          <a:p>
            <a:pPr algn="just">
              <a:lnSpc>
                <a:spcPct val="120000"/>
              </a:lnSpc>
            </a:pP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Thời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gian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10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giây</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/1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câu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hỏi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2800" dirty="0">
              <a:solidFill>
                <a:srgbClr val="002060"/>
              </a:solidFill>
              <a:latin typeface="Bahnschrift Condensed" panose="020B0502040204020203" pitchFamily="34" charset="0"/>
              <a:ea typeface="Times New Roman" panose="02020603050405020304" pitchFamily="18" charset="0"/>
            </a:endParaRPr>
          </a:p>
          <a:p>
            <a:pPr algn="just">
              <a:lnSpc>
                <a:spcPct val="120000"/>
              </a:lnSpc>
            </a:pP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Mỗi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câu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trả</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lời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đúng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10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điểm</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2800" dirty="0">
              <a:solidFill>
                <a:srgbClr val="002060"/>
              </a:solidFill>
              <a:latin typeface="Bahnschrift Condensed" panose="020B0502040204020203" pitchFamily="34" charset="0"/>
              <a:ea typeface="Times New Roman" panose="02020603050405020304" pitchFamily="18" charset="0"/>
            </a:endParaRPr>
          </a:p>
          <a:p>
            <a:pPr algn="just">
              <a:lnSpc>
                <a:spcPct val="120000"/>
              </a:lnSpc>
            </a:pP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Đội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có</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số</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điểm</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cao</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nhất</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Chiến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thắng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2800" dirty="0">
              <a:solidFill>
                <a:srgbClr val="002060"/>
              </a:solidFill>
              <a:effectLst/>
              <a:latin typeface="Bahnschrift Condensed" panose="020B0502040204020203" pitchFamily="34" charset="0"/>
              <a:ea typeface="Times New Roman" panose="02020603050405020304" pitchFamily="18" charset="0"/>
            </a:endParaRPr>
          </a:p>
        </p:txBody>
      </p:sp>
      <p:sp>
        <p:nvSpPr>
          <p:cNvPr id="7" name="TextBox 6"/>
          <p:cNvSpPr txBox="1"/>
          <p:nvPr/>
        </p:nvSpPr>
        <p:spPr>
          <a:xfrm>
            <a:off x="2067526" y="363307"/>
            <a:ext cx="4139786"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LUYỆN TẬP</a:t>
            </a:r>
          </a:p>
        </p:txBody>
      </p:sp>
    </p:spTree>
    <p:extLst>
      <p:ext uri="{BB962C8B-B14F-4D97-AF65-F5344CB8AC3E}">
        <p14:creationId xmlns:p14="http://schemas.microsoft.com/office/powerpoint/2010/main" val="39927826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31790" y="4714875"/>
            <a:ext cx="2143125" cy="2143125"/>
          </a:xfrm>
          <a:prstGeom prst="rect">
            <a:avLst/>
          </a:prstGeom>
        </p:spPr>
      </p:pic>
      <p:pic>
        <p:nvPicPr>
          <p:cNvPr id="9" name="Picture 8"/>
          <p:cNvPicPr>
            <a:picLocks noChangeAspect="1"/>
          </p:cNvPicPr>
          <p:nvPr/>
        </p:nvPicPr>
        <p:blipFill>
          <a:blip r:embed="rId3"/>
          <a:stretch>
            <a:fillRect/>
          </a:stretch>
        </p:blipFill>
        <p:spPr>
          <a:xfrm>
            <a:off x="0" y="1779710"/>
            <a:ext cx="5715000" cy="5010150"/>
          </a:xfrm>
          <a:prstGeom prst="rect">
            <a:avLst/>
          </a:prstGeom>
        </p:spPr>
      </p:pic>
      <p:sp>
        <p:nvSpPr>
          <p:cNvPr id="7" name="TextBox 6"/>
          <p:cNvSpPr txBox="1"/>
          <p:nvPr/>
        </p:nvSpPr>
        <p:spPr>
          <a:xfrm>
            <a:off x="2067526" y="363307"/>
            <a:ext cx="4139786"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LUYỆN TẬP</a:t>
            </a:r>
          </a:p>
        </p:txBody>
      </p:sp>
      <p:sp>
        <p:nvSpPr>
          <p:cNvPr id="2" name="Rectangle 1"/>
          <p:cNvSpPr/>
          <p:nvPr/>
        </p:nvSpPr>
        <p:spPr>
          <a:xfrm>
            <a:off x="3982439" y="2062483"/>
            <a:ext cx="7681911" cy="572144"/>
          </a:xfrm>
          <a:prstGeom prst="rect">
            <a:avLst/>
          </a:prstGeom>
        </p:spPr>
        <p:txBody>
          <a:bodyPr wrap="none">
            <a:spAutoFit/>
          </a:bodyPr>
          <a:lstStyle/>
          <a:p>
            <a:pPr algn="just">
              <a:lnSpc>
                <a:spcPct val="107000"/>
              </a:lnSpc>
              <a:spcAft>
                <a:spcPts val="600"/>
              </a:spcAft>
            </a:pPr>
            <a:r>
              <a:rPr lang="vi-VN" sz="3200" b="1" dirty="0">
                <a:solidFill>
                  <a:srgbClr val="C00000"/>
                </a:solidFill>
                <a:latin typeface="Bahnschrift Condensed" panose="020B0502040204020203" pitchFamily="34" charset="0"/>
                <a:ea typeface="Times New Roman" panose="02020603050405020304" pitchFamily="18" charset="0"/>
              </a:rPr>
              <a:t>Câu 1:</a:t>
            </a:r>
            <a:r>
              <a:rPr lang="vi-VN" sz="3200" dirty="0">
                <a:solidFill>
                  <a:srgbClr val="C00000"/>
                </a:solidFill>
                <a:latin typeface="Bahnschrift Condensed" panose="020B0502040204020203" pitchFamily="34" charset="0"/>
                <a:ea typeface="Times New Roman" panose="02020603050405020304" pitchFamily="18" charset="0"/>
              </a:rPr>
              <a:t> Đây là đặc điểm tự nhiên vùng lãnh thổ phía Bắc.</a:t>
            </a:r>
            <a:endParaRPr lang="en-US" sz="3200" dirty="0">
              <a:solidFill>
                <a:srgbClr val="C00000"/>
              </a:solidFill>
              <a:effectLst/>
              <a:latin typeface="Bahnschrift Condensed" panose="020B0502040204020203" pitchFamily="34" charset="0"/>
              <a:ea typeface="Times New Roman" panose="02020603050405020304" pitchFamily="18" charset="0"/>
            </a:endParaRPr>
          </a:p>
        </p:txBody>
      </p:sp>
      <p:sp>
        <p:nvSpPr>
          <p:cNvPr id="3" name="Rectangle 2"/>
          <p:cNvSpPr/>
          <p:nvPr/>
        </p:nvSpPr>
        <p:spPr>
          <a:xfrm>
            <a:off x="5366790" y="2898097"/>
            <a:ext cx="5592563" cy="2397323"/>
          </a:xfrm>
          <a:prstGeom prst="rect">
            <a:avLst/>
          </a:prstGeom>
        </p:spPr>
        <p:txBody>
          <a:bodyPr wrap="square">
            <a:spAutoFit/>
          </a:bodyPr>
          <a:lstStyle/>
          <a:p>
            <a:pPr algn="just">
              <a:lnSpc>
                <a:spcPct val="107000"/>
              </a:lnSpc>
              <a:spcAft>
                <a:spcPts val="600"/>
              </a:spcAft>
            </a:pPr>
            <a:r>
              <a:rPr lang="it-IT" sz="3200" b="1" dirty="0">
                <a:solidFill>
                  <a:srgbClr val="002060"/>
                </a:solidFill>
                <a:latin typeface="Bahnschrift Condensed" panose="020B0502040204020203" pitchFamily="34" charset="0"/>
                <a:ea typeface="Times New Roman" panose="02020603050405020304" pitchFamily="18" charset="0"/>
              </a:rPr>
              <a:t>A.</a:t>
            </a:r>
            <a:r>
              <a:rPr lang="it-IT" sz="3200" dirty="0">
                <a:solidFill>
                  <a:srgbClr val="002060"/>
                </a:solidFill>
                <a:latin typeface="Bahnschrift Condensed" panose="020B0502040204020203" pitchFamily="34" charset="0"/>
                <a:ea typeface="Times New Roman" panose="02020603050405020304" pitchFamily="18" charset="0"/>
              </a:rPr>
              <a:t> Khí hậu cận xích đạo gió mùa.	</a:t>
            </a:r>
          </a:p>
          <a:p>
            <a:pPr algn="just">
              <a:lnSpc>
                <a:spcPct val="107000"/>
              </a:lnSpc>
              <a:spcAft>
                <a:spcPts val="600"/>
              </a:spcAft>
            </a:pPr>
            <a:r>
              <a:rPr lang="it-IT" sz="3200" b="1" dirty="0">
                <a:solidFill>
                  <a:srgbClr val="002060"/>
                </a:solidFill>
                <a:latin typeface="Bahnschrift Condensed" panose="020B0502040204020203" pitchFamily="34" charset="0"/>
                <a:ea typeface="Times New Roman" panose="02020603050405020304" pitchFamily="18" charset="0"/>
              </a:rPr>
              <a:t>B.</a:t>
            </a:r>
            <a:r>
              <a:rPr lang="it-IT" sz="3200" dirty="0">
                <a:solidFill>
                  <a:srgbClr val="002060"/>
                </a:solidFill>
                <a:latin typeface="Bahnschrift Condensed" panose="020B0502040204020203" pitchFamily="34" charset="0"/>
                <a:ea typeface="Times New Roman" panose="02020603050405020304" pitchFamily="18" charset="0"/>
              </a:rPr>
              <a:t> Nhiệt độ TN năm cao trên 25</a:t>
            </a:r>
            <a:r>
              <a:rPr lang="it-IT" sz="3200" baseline="30000" dirty="0">
                <a:solidFill>
                  <a:srgbClr val="002060"/>
                </a:solidFill>
                <a:latin typeface="Bahnschrift Condensed" panose="020B0502040204020203" pitchFamily="34" charset="0"/>
                <a:ea typeface="Times New Roman" panose="02020603050405020304" pitchFamily="18" charset="0"/>
              </a:rPr>
              <a:t>0</a:t>
            </a:r>
            <a:r>
              <a:rPr lang="it-IT" sz="3200" dirty="0">
                <a:solidFill>
                  <a:srgbClr val="002060"/>
                </a:solidFill>
                <a:latin typeface="Bahnschrift Condensed" panose="020B0502040204020203" pitchFamily="34" charset="0"/>
                <a:ea typeface="Times New Roman" panose="02020603050405020304" pitchFamily="18" charset="0"/>
              </a:rPr>
              <a:t>C.</a:t>
            </a:r>
            <a:endParaRPr lang="en-US" sz="3200" dirty="0">
              <a:solidFill>
                <a:srgbClr val="002060"/>
              </a:solidFill>
              <a:latin typeface="Bahnschrift Condensed" panose="020B0502040204020203" pitchFamily="34" charset="0"/>
              <a:ea typeface="Times New Roman" panose="02020603050405020304" pitchFamily="18" charset="0"/>
            </a:endParaRPr>
          </a:p>
          <a:p>
            <a:pPr algn="just">
              <a:lnSpc>
                <a:spcPct val="107000"/>
              </a:lnSpc>
              <a:spcAft>
                <a:spcPts val="600"/>
              </a:spcAft>
            </a:pPr>
            <a:r>
              <a:rPr lang="it-IT" sz="3200" b="1" dirty="0">
                <a:solidFill>
                  <a:srgbClr val="002060"/>
                </a:solidFill>
                <a:latin typeface="Bahnschrift Condensed" panose="020B0502040204020203" pitchFamily="34" charset="0"/>
                <a:ea typeface="Times New Roman" panose="02020603050405020304" pitchFamily="18" charset="0"/>
              </a:rPr>
              <a:t>C.</a:t>
            </a:r>
            <a:r>
              <a:rPr lang="it-IT" sz="3200" dirty="0">
                <a:solidFill>
                  <a:srgbClr val="002060"/>
                </a:solidFill>
                <a:latin typeface="Bahnschrift Condensed" panose="020B0502040204020203" pitchFamily="34" charset="0"/>
                <a:ea typeface="Times New Roman" panose="02020603050405020304" pitchFamily="18" charset="0"/>
              </a:rPr>
              <a:t> Có 2 mùa: mùa khô – mùa mưa.	</a:t>
            </a:r>
          </a:p>
          <a:p>
            <a:pPr algn="just">
              <a:lnSpc>
                <a:spcPct val="107000"/>
              </a:lnSpc>
              <a:spcAft>
                <a:spcPts val="600"/>
              </a:spcAft>
            </a:pPr>
            <a:r>
              <a:rPr lang="it-IT" sz="3200" b="1" dirty="0">
                <a:solidFill>
                  <a:srgbClr val="002060"/>
                </a:solidFill>
                <a:latin typeface="Bahnschrift Condensed" panose="020B0502040204020203" pitchFamily="34" charset="0"/>
                <a:ea typeface="Times New Roman" panose="02020603050405020304" pitchFamily="18" charset="0"/>
              </a:rPr>
              <a:t>D.</a:t>
            </a:r>
            <a:r>
              <a:rPr lang="it-IT" sz="3200" dirty="0">
                <a:solidFill>
                  <a:srgbClr val="002060"/>
                </a:solidFill>
                <a:latin typeface="Bahnschrift Condensed" panose="020B0502040204020203" pitchFamily="34" charset="0"/>
                <a:ea typeface="Times New Roman" panose="02020603050405020304" pitchFamily="18" charset="0"/>
              </a:rPr>
              <a:t> Có biên độ nhiệt trung bình năm lớn</a:t>
            </a:r>
            <a:endParaRPr lang="en-US" sz="3200" dirty="0">
              <a:solidFill>
                <a:srgbClr val="002060"/>
              </a:solidFill>
              <a:effectLst/>
              <a:latin typeface="Bahnschrift Condensed" panose="020B0502040204020203" pitchFamily="34" charset="0"/>
              <a:ea typeface="Times New Roman" panose="02020603050405020304" pitchFamily="18" charset="0"/>
            </a:endParaRPr>
          </a:p>
        </p:txBody>
      </p:sp>
      <p:sp>
        <p:nvSpPr>
          <p:cNvPr id="4" name="Oval 3"/>
          <p:cNvSpPr/>
          <p:nvPr/>
        </p:nvSpPr>
        <p:spPr>
          <a:xfrm>
            <a:off x="5244353" y="4714875"/>
            <a:ext cx="618565" cy="5160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0546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31790" y="4714875"/>
            <a:ext cx="2143125" cy="2143125"/>
          </a:xfrm>
          <a:prstGeom prst="rect">
            <a:avLst/>
          </a:prstGeom>
        </p:spPr>
      </p:pic>
      <p:pic>
        <p:nvPicPr>
          <p:cNvPr id="9" name="Picture 8"/>
          <p:cNvPicPr>
            <a:picLocks noChangeAspect="1"/>
          </p:cNvPicPr>
          <p:nvPr/>
        </p:nvPicPr>
        <p:blipFill>
          <a:blip r:embed="rId3"/>
          <a:stretch>
            <a:fillRect/>
          </a:stretch>
        </p:blipFill>
        <p:spPr>
          <a:xfrm>
            <a:off x="0" y="1779710"/>
            <a:ext cx="5715000" cy="5010150"/>
          </a:xfrm>
          <a:prstGeom prst="rect">
            <a:avLst/>
          </a:prstGeom>
        </p:spPr>
      </p:pic>
      <p:sp>
        <p:nvSpPr>
          <p:cNvPr id="7" name="TextBox 6"/>
          <p:cNvSpPr txBox="1"/>
          <p:nvPr/>
        </p:nvSpPr>
        <p:spPr>
          <a:xfrm>
            <a:off x="2067526" y="363307"/>
            <a:ext cx="4139786"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LUYỆN TẬP</a:t>
            </a:r>
          </a:p>
        </p:txBody>
      </p:sp>
      <p:sp>
        <p:nvSpPr>
          <p:cNvPr id="2" name="Rectangle 1"/>
          <p:cNvSpPr/>
          <p:nvPr/>
        </p:nvSpPr>
        <p:spPr>
          <a:xfrm>
            <a:off x="4702196" y="1917558"/>
            <a:ext cx="5894562" cy="584775"/>
          </a:xfrm>
          <a:prstGeom prst="rect">
            <a:avLst/>
          </a:prstGeom>
        </p:spPr>
        <p:txBody>
          <a:bodyPr wrap="none">
            <a:spAutoFit/>
          </a:bodyPr>
          <a:lstStyle/>
          <a:p>
            <a:r>
              <a:rPr lang="it-IT" sz="3200" b="1" dirty="0">
                <a:solidFill>
                  <a:srgbClr val="C00000"/>
                </a:solidFill>
                <a:latin typeface="Bahnschrift Condensed" panose="020B0502040204020203" pitchFamily="34" charset="0"/>
              </a:rPr>
              <a:t>Câu 2:</a:t>
            </a:r>
            <a:r>
              <a:rPr lang="it-IT" sz="3200" dirty="0">
                <a:solidFill>
                  <a:srgbClr val="C00000"/>
                </a:solidFill>
                <a:latin typeface="Bahnschrift Condensed" panose="020B0502040204020203" pitchFamily="34" charset="0"/>
              </a:rPr>
              <a:t> Khí hậu vùng lãnh thổ phía Nam có </a:t>
            </a:r>
            <a:endParaRPr lang="en-US" sz="3200" dirty="0">
              <a:solidFill>
                <a:srgbClr val="C00000"/>
              </a:solidFill>
              <a:latin typeface="Bahnschrift Condensed" panose="020B0502040204020203" pitchFamily="34" charset="0"/>
            </a:endParaRPr>
          </a:p>
        </p:txBody>
      </p:sp>
      <p:sp>
        <p:nvSpPr>
          <p:cNvPr id="3" name="Rectangle 2"/>
          <p:cNvSpPr/>
          <p:nvPr/>
        </p:nvSpPr>
        <p:spPr>
          <a:xfrm>
            <a:off x="4542504" y="2652772"/>
            <a:ext cx="7034980" cy="2308324"/>
          </a:xfrm>
          <a:prstGeom prst="rect">
            <a:avLst/>
          </a:prstGeom>
        </p:spPr>
        <p:txBody>
          <a:bodyPr wrap="square">
            <a:spAutoFit/>
          </a:bodyPr>
          <a:lstStyle/>
          <a:p>
            <a:r>
              <a:rPr lang="it-IT" sz="3600" b="1" dirty="0">
                <a:solidFill>
                  <a:srgbClr val="002060"/>
                </a:solidFill>
                <a:latin typeface="Bahnschrift Condensed" panose="020B0502040204020203" pitchFamily="34" charset="0"/>
              </a:rPr>
              <a:t>A.</a:t>
            </a:r>
            <a:r>
              <a:rPr lang="it-IT" sz="3600" dirty="0">
                <a:solidFill>
                  <a:srgbClr val="002060"/>
                </a:solidFill>
                <a:latin typeface="Bahnschrift Condensed" panose="020B0502040204020203" pitchFamily="34" charset="0"/>
              </a:rPr>
              <a:t> biên độ nhiệt năm nhỏ, dưới 10</a:t>
            </a:r>
            <a:r>
              <a:rPr lang="it-IT" sz="3600" baseline="30000" dirty="0">
                <a:solidFill>
                  <a:srgbClr val="002060"/>
                </a:solidFill>
                <a:latin typeface="Bahnschrift Condensed" panose="020B0502040204020203" pitchFamily="34" charset="0"/>
              </a:rPr>
              <a:t>0</a:t>
            </a:r>
            <a:r>
              <a:rPr lang="it-IT" sz="3600" dirty="0">
                <a:solidFill>
                  <a:srgbClr val="002060"/>
                </a:solidFill>
                <a:latin typeface="Bahnschrift Condensed" panose="020B0502040204020203" pitchFamily="34" charset="0"/>
              </a:rPr>
              <a:t>C.</a:t>
            </a:r>
          </a:p>
          <a:p>
            <a:r>
              <a:rPr lang="it-IT" sz="3600" b="1" dirty="0">
                <a:solidFill>
                  <a:srgbClr val="002060"/>
                </a:solidFill>
                <a:latin typeface="Bahnschrift Condensed" panose="020B0502040204020203" pitchFamily="34" charset="0"/>
              </a:rPr>
              <a:t>B.</a:t>
            </a:r>
            <a:r>
              <a:rPr lang="it-IT" sz="3600" dirty="0">
                <a:solidFill>
                  <a:srgbClr val="002060"/>
                </a:solidFill>
                <a:latin typeface="Bahnschrift Condensed" panose="020B0502040204020203" pitchFamily="34" charset="0"/>
              </a:rPr>
              <a:t> Không có tháng nào nhiệt độ trên 25</a:t>
            </a:r>
            <a:r>
              <a:rPr lang="it-IT" sz="3600" baseline="30000" dirty="0">
                <a:solidFill>
                  <a:srgbClr val="002060"/>
                </a:solidFill>
                <a:latin typeface="Bahnschrift Condensed" panose="020B0502040204020203" pitchFamily="34" charset="0"/>
              </a:rPr>
              <a:t>0</a:t>
            </a:r>
            <a:r>
              <a:rPr lang="it-IT" sz="3600" dirty="0">
                <a:solidFill>
                  <a:srgbClr val="002060"/>
                </a:solidFill>
                <a:latin typeface="Bahnschrift Condensed" panose="020B0502040204020203" pitchFamily="34" charset="0"/>
              </a:rPr>
              <a:t>C.</a:t>
            </a:r>
            <a:endParaRPr lang="en-US" sz="3600" dirty="0">
              <a:solidFill>
                <a:srgbClr val="002060"/>
              </a:solidFill>
              <a:latin typeface="Bahnschrift Condensed" panose="020B0502040204020203" pitchFamily="34" charset="0"/>
            </a:endParaRPr>
          </a:p>
          <a:p>
            <a:r>
              <a:rPr lang="it-IT" sz="3600" b="1" dirty="0">
                <a:solidFill>
                  <a:srgbClr val="002060"/>
                </a:solidFill>
                <a:latin typeface="Bahnschrift Condensed" panose="020B0502040204020203" pitchFamily="34" charset="0"/>
              </a:rPr>
              <a:t>C.</a:t>
            </a:r>
            <a:r>
              <a:rPr lang="it-IT" sz="3600" dirty="0">
                <a:solidFill>
                  <a:srgbClr val="002060"/>
                </a:solidFill>
                <a:latin typeface="Bahnschrift Condensed" panose="020B0502040204020203" pitchFamily="34" charset="0"/>
              </a:rPr>
              <a:t> nhiệt độ trung bình năm trên 20</a:t>
            </a:r>
            <a:r>
              <a:rPr lang="it-IT" sz="3600" baseline="30000" dirty="0">
                <a:solidFill>
                  <a:srgbClr val="002060"/>
                </a:solidFill>
                <a:latin typeface="Bahnschrift Condensed" panose="020B0502040204020203" pitchFamily="34" charset="0"/>
              </a:rPr>
              <a:t>0</a:t>
            </a:r>
            <a:r>
              <a:rPr lang="it-IT" sz="3600" dirty="0">
                <a:solidFill>
                  <a:srgbClr val="002060"/>
                </a:solidFill>
                <a:latin typeface="Bahnschrift Condensed" panose="020B0502040204020203" pitchFamily="34" charset="0"/>
              </a:rPr>
              <a:t>C.</a:t>
            </a:r>
          </a:p>
          <a:p>
            <a:r>
              <a:rPr lang="it-IT" sz="3600" b="1" dirty="0">
                <a:solidFill>
                  <a:srgbClr val="002060"/>
                </a:solidFill>
                <a:latin typeface="Bahnschrift Condensed" panose="020B0502040204020203" pitchFamily="34" charset="0"/>
              </a:rPr>
              <a:t>D.</a:t>
            </a:r>
            <a:r>
              <a:rPr lang="it-IT" sz="3600" dirty="0">
                <a:solidFill>
                  <a:srgbClr val="002060"/>
                </a:solidFill>
                <a:latin typeface="Bahnschrift Condensed" panose="020B0502040204020203" pitchFamily="34" charset="0"/>
              </a:rPr>
              <a:t> tổng số giờ nắng dưới 2.000 giờ.</a:t>
            </a:r>
            <a:endParaRPr lang="en-US" sz="3600" dirty="0">
              <a:solidFill>
                <a:srgbClr val="002060"/>
              </a:solidFill>
              <a:latin typeface="Bahnschrift Condensed" panose="020B0502040204020203" pitchFamily="34" charset="0"/>
            </a:endParaRPr>
          </a:p>
        </p:txBody>
      </p:sp>
      <p:sp>
        <p:nvSpPr>
          <p:cNvPr id="4" name="Oval 3"/>
          <p:cNvSpPr/>
          <p:nvPr/>
        </p:nvSpPr>
        <p:spPr>
          <a:xfrm>
            <a:off x="4392913" y="2707264"/>
            <a:ext cx="618565" cy="5160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24945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31790" y="4714875"/>
            <a:ext cx="2143125" cy="2143125"/>
          </a:xfrm>
          <a:prstGeom prst="rect">
            <a:avLst/>
          </a:prstGeom>
        </p:spPr>
      </p:pic>
      <p:pic>
        <p:nvPicPr>
          <p:cNvPr id="9" name="Picture 8"/>
          <p:cNvPicPr>
            <a:picLocks noChangeAspect="1"/>
          </p:cNvPicPr>
          <p:nvPr/>
        </p:nvPicPr>
        <p:blipFill>
          <a:blip r:embed="rId3"/>
          <a:stretch>
            <a:fillRect/>
          </a:stretch>
        </p:blipFill>
        <p:spPr>
          <a:xfrm>
            <a:off x="0" y="1779710"/>
            <a:ext cx="5715000" cy="5010150"/>
          </a:xfrm>
          <a:prstGeom prst="rect">
            <a:avLst/>
          </a:prstGeom>
        </p:spPr>
      </p:pic>
      <p:sp>
        <p:nvSpPr>
          <p:cNvPr id="7" name="TextBox 6"/>
          <p:cNvSpPr txBox="1"/>
          <p:nvPr/>
        </p:nvSpPr>
        <p:spPr>
          <a:xfrm>
            <a:off x="2067526" y="363307"/>
            <a:ext cx="4139786"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LUYỆN TẬP</a:t>
            </a:r>
          </a:p>
        </p:txBody>
      </p:sp>
      <p:sp>
        <p:nvSpPr>
          <p:cNvPr id="2" name="Rectangle 1"/>
          <p:cNvSpPr/>
          <p:nvPr/>
        </p:nvSpPr>
        <p:spPr>
          <a:xfrm>
            <a:off x="3982439" y="2062483"/>
            <a:ext cx="6102953" cy="584775"/>
          </a:xfrm>
          <a:prstGeom prst="rect">
            <a:avLst/>
          </a:prstGeom>
        </p:spPr>
        <p:txBody>
          <a:bodyPr wrap="none">
            <a:spAutoFit/>
          </a:bodyPr>
          <a:lstStyle/>
          <a:p>
            <a:r>
              <a:rPr lang="it-IT" sz="3200" b="1" dirty="0">
                <a:solidFill>
                  <a:srgbClr val="C00000"/>
                </a:solidFill>
                <a:latin typeface="Bahnschrift Condensed" panose="020B0502040204020203" pitchFamily="34" charset="0"/>
              </a:rPr>
              <a:t>Câu 3:</a:t>
            </a:r>
            <a:r>
              <a:rPr lang="it-IT" sz="3200" dirty="0">
                <a:solidFill>
                  <a:srgbClr val="C00000"/>
                </a:solidFill>
                <a:latin typeface="Bahnschrift Condensed" panose="020B0502040204020203" pitchFamily="34" charset="0"/>
              </a:rPr>
              <a:t> Đai ôn đới gió mùa trên núi có độ cao</a:t>
            </a:r>
            <a:endParaRPr lang="en-US" sz="3200" dirty="0">
              <a:solidFill>
                <a:srgbClr val="C00000"/>
              </a:solidFill>
              <a:latin typeface="Bahnschrift Condensed" panose="020B0502040204020203" pitchFamily="34" charset="0"/>
            </a:endParaRPr>
          </a:p>
        </p:txBody>
      </p:sp>
      <p:sp>
        <p:nvSpPr>
          <p:cNvPr id="3" name="Rectangle 2"/>
          <p:cNvSpPr/>
          <p:nvPr/>
        </p:nvSpPr>
        <p:spPr>
          <a:xfrm>
            <a:off x="5366790" y="2898097"/>
            <a:ext cx="4913211" cy="2062103"/>
          </a:xfrm>
          <a:prstGeom prst="rect">
            <a:avLst/>
          </a:prstGeom>
        </p:spPr>
        <p:txBody>
          <a:bodyPr wrap="square">
            <a:spAutoFit/>
          </a:bodyPr>
          <a:lstStyle/>
          <a:p>
            <a:r>
              <a:rPr lang="it-IT" sz="3200" b="1" dirty="0">
                <a:solidFill>
                  <a:srgbClr val="002060"/>
                </a:solidFill>
                <a:latin typeface="Bahnschrift Condensed" panose="020B0502040204020203" pitchFamily="34" charset="0"/>
              </a:rPr>
              <a:t>A</a:t>
            </a:r>
            <a:r>
              <a:rPr lang="it-IT" sz="3200" dirty="0">
                <a:solidFill>
                  <a:srgbClr val="002060"/>
                </a:solidFill>
                <a:latin typeface="Bahnschrift Condensed" panose="020B0502040204020203" pitchFamily="34" charset="0"/>
              </a:rPr>
              <a:t>. dưới 1000m.		</a:t>
            </a:r>
          </a:p>
          <a:p>
            <a:r>
              <a:rPr lang="it-IT" sz="3200" b="1" dirty="0">
                <a:solidFill>
                  <a:srgbClr val="002060"/>
                </a:solidFill>
                <a:latin typeface="Bahnschrift Condensed" panose="020B0502040204020203" pitchFamily="34" charset="0"/>
              </a:rPr>
              <a:t>B.</a:t>
            </a:r>
            <a:r>
              <a:rPr lang="it-IT" sz="3200" dirty="0">
                <a:solidFill>
                  <a:srgbClr val="002060"/>
                </a:solidFill>
                <a:latin typeface="Bahnschrift Condensed" panose="020B0502040204020203" pitchFamily="34" charset="0"/>
              </a:rPr>
              <a:t> từ 1000m – 2000m.</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C.</a:t>
            </a:r>
            <a:r>
              <a:rPr lang="it-IT" sz="3200" dirty="0">
                <a:solidFill>
                  <a:srgbClr val="002060"/>
                </a:solidFill>
                <a:latin typeface="Bahnschrift Condensed" panose="020B0502040204020203" pitchFamily="34" charset="0"/>
              </a:rPr>
              <a:t> dưới 2600m.		</a:t>
            </a:r>
          </a:p>
          <a:p>
            <a:r>
              <a:rPr lang="it-IT" sz="3200" b="1" dirty="0">
                <a:solidFill>
                  <a:srgbClr val="002060"/>
                </a:solidFill>
                <a:latin typeface="Bahnschrift Condensed" panose="020B0502040204020203" pitchFamily="34" charset="0"/>
              </a:rPr>
              <a:t>D.</a:t>
            </a:r>
            <a:r>
              <a:rPr lang="it-IT" sz="3200" dirty="0">
                <a:solidFill>
                  <a:srgbClr val="002060"/>
                </a:solidFill>
                <a:latin typeface="Bahnschrift Condensed" panose="020B0502040204020203" pitchFamily="34" charset="0"/>
              </a:rPr>
              <a:t> trên 2600m.</a:t>
            </a:r>
            <a:endParaRPr lang="en-US" sz="3200" dirty="0">
              <a:solidFill>
                <a:srgbClr val="002060"/>
              </a:solidFill>
              <a:latin typeface="Bahnschrift Condensed" panose="020B0502040204020203" pitchFamily="34" charset="0"/>
            </a:endParaRPr>
          </a:p>
        </p:txBody>
      </p:sp>
      <p:sp>
        <p:nvSpPr>
          <p:cNvPr id="4" name="Oval 3"/>
          <p:cNvSpPr/>
          <p:nvPr/>
        </p:nvSpPr>
        <p:spPr>
          <a:xfrm>
            <a:off x="5226631" y="4460543"/>
            <a:ext cx="618565" cy="5160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8799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31790" y="4714875"/>
            <a:ext cx="2143125" cy="2143125"/>
          </a:xfrm>
          <a:prstGeom prst="rect">
            <a:avLst/>
          </a:prstGeom>
        </p:spPr>
      </p:pic>
      <p:pic>
        <p:nvPicPr>
          <p:cNvPr id="9" name="Picture 8"/>
          <p:cNvPicPr>
            <a:picLocks noChangeAspect="1"/>
          </p:cNvPicPr>
          <p:nvPr/>
        </p:nvPicPr>
        <p:blipFill>
          <a:blip r:embed="rId3"/>
          <a:stretch>
            <a:fillRect/>
          </a:stretch>
        </p:blipFill>
        <p:spPr>
          <a:xfrm>
            <a:off x="0" y="1779710"/>
            <a:ext cx="5715000" cy="5010150"/>
          </a:xfrm>
          <a:prstGeom prst="rect">
            <a:avLst/>
          </a:prstGeom>
        </p:spPr>
      </p:pic>
      <p:sp>
        <p:nvSpPr>
          <p:cNvPr id="7" name="TextBox 6"/>
          <p:cNvSpPr txBox="1"/>
          <p:nvPr/>
        </p:nvSpPr>
        <p:spPr>
          <a:xfrm>
            <a:off x="2067526" y="363307"/>
            <a:ext cx="4139786"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LUYỆN TẬP</a:t>
            </a:r>
          </a:p>
        </p:txBody>
      </p:sp>
      <p:sp>
        <p:nvSpPr>
          <p:cNvPr id="2" name="Rectangle 1"/>
          <p:cNvSpPr/>
          <p:nvPr/>
        </p:nvSpPr>
        <p:spPr>
          <a:xfrm>
            <a:off x="4494687" y="1761902"/>
            <a:ext cx="6970481" cy="1077218"/>
          </a:xfrm>
          <a:prstGeom prst="rect">
            <a:avLst/>
          </a:prstGeom>
        </p:spPr>
        <p:txBody>
          <a:bodyPr wrap="square">
            <a:spAutoFit/>
          </a:bodyPr>
          <a:lstStyle/>
          <a:p>
            <a:r>
              <a:rPr lang="it-IT" sz="3200" b="1" dirty="0">
                <a:solidFill>
                  <a:srgbClr val="C00000"/>
                </a:solidFill>
                <a:latin typeface="Bahnschrift Condensed" panose="020B0502040204020203" pitchFamily="34" charset="0"/>
              </a:rPr>
              <a:t>Câu 4:</a:t>
            </a:r>
            <a:r>
              <a:rPr lang="it-IT" sz="3200" dirty="0">
                <a:solidFill>
                  <a:srgbClr val="C00000"/>
                </a:solidFill>
                <a:latin typeface="Bahnschrift Condensed" panose="020B0502040204020203" pitchFamily="34" charset="0"/>
              </a:rPr>
              <a:t> Đai cận nhiệt đới gió mùa trên núi có đặc điểm nào sau đây?</a:t>
            </a:r>
            <a:endParaRPr lang="en-US" sz="3200" dirty="0">
              <a:solidFill>
                <a:srgbClr val="C00000"/>
              </a:solidFill>
              <a:latin typeface="Bahnschrift Condensed" panose="020B0502040204020203" pitchFamily="34" charset="0"/>
            </a:endParaRPr>
          </a:p>
        </p:txBody>
      </p:sp>
      <p:sp>
        <p:nvSpPr>
          <p:cNvPr id="3" name="Rectangle 2"/>
          <p:cNvSpPr/>
          <p:nvPr/>
        </p:nvSpPr>
        <p:spPr>
          <a:xfrm>
            <a:off x="4797083" y="3112857"/>
            <a:ext cx="6668085" cy="2062103"/>
          </a:xfrm>
          <a:prstGeom prst="rect">
            <a:avLst/>
          </a:prstGeom>
        </p:spPr>
        <p:txBody>
          <a:bodyPr wrap="square">
            <a:spAutoFit/>
          </a:bodyPr>
          <a:lstStyle/>
          <a:p>
            <a:r>
              <a:rPr lang="it-IT" sz="3200" b="1" dirty="0">
                <a:solidFill>
                  <a:srgbClr val="002060"/>
                </a:solidFill>
                <a:latin typeface="Bahnschrift Condensed" panose="020B0502040204020203" pitchFamily="34" charset="0"/>
              </a:rPr>
              <a:t>A.</a:t>
            </a:r>
            <a:r>
              <a:rPr lang="it-IT" sz="3200" dirty="0">
                <a:solidFill>
                  <a:srgbClr val="002060"/>
                </a:solidFill>
                <a:latin typeface="Bahnschrift Condensed" panose="020B0502040204020203" pitchFamily="34" charset="0"/>
              </a:rPr>
              <a:t> Nhiệt độ TB năm dưới 15</a:t>
            </a:r>
            <a:r>
              <a:rPr lang="it-IT" sz="3200" baseline="30000" dirty="0">
                <a:solidFill>
                  <a:srgbClr val="002060"/>
                </a:solidFill>
                <a:latin typeface="Bahnschrift Condensed" panose="020B0502040204020203" pitchFamily="34" charset="0"/>
              </a:rPr>
              <a:t>0</a:t>
            </a:r>
            <a:r>
              <a:rPr lang="it-IT" sz="3200" dirty="0">
                <a:solidFill>
                  <a:srgbClr val="002060"/>
                </a:solidFill>
                <a:latin typeface="Bahnschrift Condensed" panose="020B0502040204020203" pitchFamily="34" charset="0"/>
              </a:rPr>
              <a:t>C.	</a:t>
            </a:r>
          </a:p>
          <a:p>
            <a:r>
              <a:rPr lang="it-IT" sz="3200" b="1" dirty="0">
                <a:solidFill>
                  <a:srgbClr val="002060"/>
                </a:solidFill>
                <a:latin typeface="Bahnschrift Condensed" panose="020B0502040204020203" pitchFamily="34" charset="0"/>
              </a:rPr>
              <a:t>B.</a:t>
            </a:r>
            <a:r>
              <a:rPr lang="it-IT" sz="3200" dirty="0">
                <a:solidFill>
                  <a:srgbClr val="002060"/>
                </a:solidFill>
                <a:latin typeface="Bahnschrift Condensed" panose="020B0502040204020203" pitchFamily="34" charset="0"/>
              </a:rPr>
              <a:t> </a:t>
            </a:r>
            <a:r>
              <a:rPr lang="vi-VN" sz="3200" dirty="0">
                <a:solidFill>
                  <a:srgbClr val="002060"/>
                </a:solidFill>
                <a:latin typeface="Bahnschrift Condensed" panose="020B0502040204020203" pitchFamily="34" charset="0"/>
              </a:rPr>
              <a:t>Lượng mưa và độ ẩm thay đổi.</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C.</a:t>
            </a:r>
            <a:r>
              <a:rPr lang="it-IT" sz="3200" dirty="0">
                <a:solidFill>
                  <a:srgbClr val="002060"/>
                </a:solidFill>
                <a:latin typeface="Bahnschrift Condensed" panose="020B0502040204020203" pitchFamily="34" charset="0"/>
              </a:rPr>
              <a:t> Lượng mưa và độ ẩm tăng lên.</a:t>
            </a:r>
          </a:p>
          <a:p>
            <a:r>
              <a:rPr lang="it-IT" sz="3200" b="1" dirty="0">
                <a:solidFill>
                  <a:srgbClr val="002060"/>
                </a:solidFill>
                <a:latin typeface="Bahnschrift Condensed" panose="020B0502040204020203" pitchFamily="34" charset="0"/>
              </a:rPr>
              <a:t>D.</a:t>
            </a:r>
            <a:r>
              <a:rPr lang="it-IT" sz="3200" dirty="0">
                <a:solidFill>
                  <a:srgbClr val="002060"/>
                </a:solidFill>
                <a:latin typeface="Bahnschrift Condensed" panose="020B0502040204020203" pitchFamily="34" charset="0"/>
              </a:rPr>
              <a:t> Nhiệt độ cao, tổng nhiệt độ &gt;7500</a:t>
            </a:r>
            <a:r>
              <a:rPr lang="it-IT" sz="3200" baseline="30000" dirty="0">
                <a:solidFill>
                  <a:srgbClr val="002060"/>
                </a:solidFill>
                <a:latin typeface="Bahnschrift Condensed" panose="020B0502040204020203" pitchFamily="34" charset="0"/>
              </a:rPr>
              <a:t>0</a:t>
            </a:r>
            <a:r>
              <a:rPr lang="it-IT" sz="3200" dirty="0">
                <a:solidFill>
                  <a:srgbClr val="002060"/>
                </a:solidFill>
                <a:latin typeface="Bahnschrift Condensed" panose="020B0502040204020203" pitchFamily="34" charset="0"/>
              </a:rPr>
              <a:t>C.</a:t>
            </a:r>
            <a:endParaRPr lang="en-US" sz="3200" dirty="0">
              <a:solidFill>
                <a:srgbClr val="002060"/>
              </a:solidFill>
              <a:latin typeface="Bahnschrift Condensed" panose="020B0502040204020203" pitchFamily="34" charset="0"/>
            </a:endParaRPr>
          </a:p>
        </p:txBody>
      </p:sp>
      <p:sp>
        <p:nvSpPr>
          <p:cNvPr id="4" name="Oval 3"/>
          <p:cNvSpPr/>
          <p:nvPr/>
        </p:nvSpPr>
        <p:spPr>
          <a:xfrm>
            <a:off x="4644973" y="4086340"/>
            <a:ext cx="618565" cy="5160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6243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31790" y="4714875"/>
            <a:ext cx="2143125" cy="2143125"/>
          </a:xfrm>
          <a:prstGeom prst="rect">
            <a:avLst/>
          </a:prstGeom>
        </p:spPr>
      </p:pic>
      <p:pic>
        <p:nvPicPr>
          <p:cNvPr id="9" name="Picture 8"/>
          <p:cNvPicPr>
            <a:picLocks noChangeAspect="1"/>
          </p:cNvPicPr>
          <p:nvPr/>
        </p:nvPicPr>
        <p:blipFill>
          <a:blip r:embed="rId3"/>
          <a:stretch>
            <a:fillRect/>
          </a:stretch>
        </p:blipFill>
        <p:spPr>
          <a:xfrm>
            <a:off x="0" y="1779710"/>
            <a:ext cx="5715000" cy="5010150"/>
          </a:xfrm>
          <a:prstGeom prst="rect">
            <a:avLst/>
          </a:prstGeom>
        </p:spPr>
      </p:pic>
      <p:sp>
        <p:nvSpPr>
          <p:cNvPr id="7" name="TextBox 6"/>
          <p:cNvSpPr txBox="1"/>
          <p:nvPr/>
        </p:nvSpPr>
        <p:spPr>
          <a:xfrm>
            <a:off x="2067526" y="363307"/>
            <a:ext cx="4139786"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LUYỆN TẬP</a:t>
            </a:r>
          </a:p>
        </p:txBody>
      </p:sp>
      <p:sp>
        <p:nvSpPr>
          <p:cNvPr id="2" name="Rectangle 1"/>
          <p:cNvSpPr/>
          <p:nvPr/>
        </p:nvSpPr>
        <p:spPr>
          <a:xfrm>
            <a:off x="3982439" y="2062483"/>
            <a:ext cx="7074767" cy="1077218"/>
          </a:xfrm>
          <a:prstGeom prst="rect">
            <a:avLst/>
          </a:prstGeom>
        </p:spPr>
        <p:txBody>
          <a:bodyPr wrap="square">
            <a:spAutoFit/>
          </a:bodyPr>
          <a:lstStyle/>
          <a:p>
            <a:r>
              <a:rPr lang="it-IT" sz="3200" b="1" dirty="0">
                <a:solidFill>
                  <a:srgbClr val="C00000"/>
                </a:solidFill>
                <a:latin typeface="Bahnschrift Condensed" panose="020B0502040204020203" pitchFamily="34" charset="0"/>
              </a:rPr>
              <a:t>Câu 5:</a:t>
            </a:r>
            <a:r>
              <a:rPr lang="it-IT" sz="3200" dirty="0">
                <a:solidFill>
                  <a:srgbClr val="C00000"/>
                </a:solidFill>
                <a:latin typeface="Bahnschrift Condensed" panose="020B0502040204020203" pitchFamily="34" charset="0"/>
              </a:rPr>
              <a:t> Kiểu thảm thực vật chủ yếu của đai nhiệt đới ẩm gió mùa là</a:t>
            </a:r>
            <a:endParaRPr lang="en-US" sz="3200" dirty="0">
              <a:solidFill>
                <a:srgbClr val="C00000"/>
              </a:solidFill>
              <a:latin typeface="Bahnschrift Condensed" panose="020B0502040204020203" pitchFamily="34" charset="0"/>
            </a:endParaRPr>
          </a:p>
        </p:txBody>
      </p:sp>
      <p:sp>
        <p:nvSpPr>
          <p:cNvPr id="3" name="Rectangle 2"/>
          <p:cNvSpPr/>
          <p:nvPr/>
        </p:nvSpPr>
        <p:spPr>
          <a:xfrm>
            <a:off x="5405717" y="3308690"/>
            <a:ext cx="4913211" cy="2062103"/>
          </a:xfrm>
          <a:prstGeom prst="rect">
            <a:avLst/>
          </a:prstGeom>
        </p:spPr>
        <p:txBody>
          <a:bodyPr wrap="square">
            <a:spAutoFit/>
          </a:bodyPr>
          <a:lstStyle/>
          <a:p>
            <a:r>
              <a:rPr lang="it-IT" sz="3200" b="1" dirty="0">
                <a:solidFill>
                  <a:srgbClr val="002060"/>
                </a:solidFill>
                <a:latin typeface="Bahnschrift Condensed" panose="020B0502040204020203" pitchFamily="34" charset="0"/>
              </a:rPr>
              <a:t>A.</a:t>
            </a:r>
            <a:r>
              <a:rPr lang="it-IT" sz="3200" dirty="0">
                <a:solidFill>
                  <a:srgbClr val="002060"/>
                </a:solidFill>
                <a:latin typeface="Bahnschrift Condensed" panose="020B0502040204020203" pitchFamily="34" charset="0"/>
              </a:rPr>
              <a:t> rừng ôn đới.	</a:t>
            </a:r>
          </a:p>
          <a:p>
            <a:r>
              <a:rPr lang="it-IT" sz="3200" b="1" dirty="0">
                <a:solidFill>
                  <a:srgbClr val="002060"/>
                </a:solidFill>
                <a:latin typeface="Bahnschrift Condensed" panose="020B0502040204020203" pitchFamily="34" charset="0"/>
              </a:rPr>
              <a:t>B.</a:t>
            </a:r>
            <a:r>
              <a:rPr lang="it-IT" sz="3200" dirty="0">
                <a:solidFill>
                  <a:srgbClr val="002060"/>
                </a:solidFill>
                <a:latin typeface="Bahnschrift Condensed" panose="020B0502040204020203" pitchFamily="34" charset="0"/>
              </a:rPr>
              <a:t> rừng xích đạo</a:t>
            </a:r>
            <a:r>
              <a:rPr lang="vi-VN" sz="3200" dirty="0">
                <a:solidFill>
                  <a:srgbClr val="002060"/>
                </a:solidFill>
                <a:latin typeface="Bahnschrift Condensed" panose="020B0502040204020203" pitchFamily="34" charset="0"/>
              </a:rPr>
              <a:t>.	</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C.</a:t>
            </a:r>
            <a:r>
              <a:rPr lang="it-IT" sz="3200" dirty="0">
                <a:solidFill>
                  <a:srgbClr val="002060"/>
                </a:solidFill>
                <a:latin typeface="Bahnschrift Condensed" panose="020B0502040204020203" pitchFamily="34" charset="0"/>
              </a:rPr>
              <a:t> rừng cận nhiệt đới.	</a:t>
            </a:r>
          </a:p>
          <a:p>
            <a:r>
              <a:rPr lang="it-IT" sz="3200" b="1" dirty="0">
                <a:solidFill>
                  <a:srgbClr val="002060"/>
                </a:solidFill>
                <a:latin typeface="Bahnschrift Condensed" panose="020B0502040204020203" pitchFamily="34" charset="0"/>
              </a:rPr>
              <a:t>D.</a:t>
            </a:r>
            <a:r>
              <a:rPr lang="it-IT" sz="3200" dirty="0">
                <a:solidFill>
                  <a:srgbClr val="002060"/>
                </a:solidFill>
                <a:latin typeface="Bahnschrift Condensed" panose="020B0502040204020203" pitchFamily="34" charset="0"/>
              </a:rPr>
              <a:t> rừng nhiệt đới ẩm.</a:t>
            </a:r>
            <a:endParaRPr lang="en-US" sz="3200" dirty="0">
              <a:solidFill>
                <a:srgbClr val="002060"/>
              </a:solidFill>
              <a:latin typeface="Bahnschrift Condensed" panose="020B0502040204020203" pitchFamily="34" charset="0"/>
            </a:endParaRPr>
          </a:p>
        </p:txBody>
      </p:sp>
      <p:sp>
        <p:nvSpPr>
          <p:cNvPr id="4" name="Oval 3"/>
          <p:cNvSpPr/>
          <p:nvPr/>
        </p:nvSpPr>
        <p:spPr>
          <a:xfrm>
            <a:off x="5251179" y="4854762"/>
            <a:ext cx="618565" cy="5160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Bahnschrift Condensed" panose="020B0502040204020203" pitchFamily="34" charset="0"/>
            </a:endParaRPr>
          </a:p>
        </p:txBody>
      </p:sp>
    </p:spTree>
    <p:extLst>
      <p:ext uri="{BB962C8B-B14F-4D97-AF65-F5344CB8AC3E}">
        <p14:creationId xmlns:p14="http://schemas.microsoft.com/office/powerpoint/2010/main" val="1797807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31790" y="4714875"/>
            <a:ext cx="2143125" cy="2143125"/>
          </a:xfrm>
          <a:prstGeom prst="rect">
            <a:avLst/>
          </a:prstGeom>
        </p:spPr>
      </p:pic>
      <p:pic>
        <p:nvPicPr>
          <p:cNvPr id="9" name="Picture 8"/>
          <p:cNvPicPr>
            <a:picLocks noChangeAspect="1"/>
          </p:cNvPicPr>
          <p:nvPr/>
        </p:nvPicPr>
        <p:blipFill>
          <a:blip r:embed="rId3"/>
          <a:stretch>
            <a:fillRect/>
          </a:stretch>
        </p:blipFill>
        <p:spPr>
          <a:xfrm>
            <a:off x="0" y="1779710"/>
            <a:ext cx="5715000" cy="5010150"/>
          </a:xfrm>
          <a:prstGeom prst="rect">
            <a:avLst/>
          </a:prstGeom>
        </p:spPr>
      </p:pic>
      <p:sp>
        <p:nvSpPr>
          <p:cNvPr id="7" name="TextBox 6"/>
          <p:cNvSpPr txBox="1"/>
          <p:nvPr/>
        </p:nvSpPr>
        <p:spPr>
          <a:xfrm>
            <a:off x="2067526" y="363307"/>
            <a:ext cx="4139786"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LUYỆN TẬP</a:t>
            </a:r>
          </a:p>
        </p:txBody>
      </p:sp>
      <p:sp>
        <p:nvSpPr>
          <p:cNvPr id="2" name="Rectangle 1"/>
          <p:cNvSpPr/>
          <p:nvPr/>
        </p:nvSpPr>
        <p:spPr>
          <a:xfrm>
            <a:off x="3982439" y="2062483"/>
            <a:ext cx="7074767" cy="1077218"/>
          </a:xfrm>
          <a:prstGeom prst="rect">
            <a:avLst/>
          </a:prstGeom>
        </p:spPr>
        <p:txBody>
          <a:bodyPr wrap="square">
            <a:spAutoFit/>
          </a:bodyPr>
          <a:lstStyle/>
          <a:p>
            <a:r>
              <a:rPr lang="it-IT" sz="3200" b="1" dirty="0">
                <a:solidFill>
                  <a:srgbClr val="C00000"/>
                </a:solidFill>
                <a:latin typeface="Bahnschrift Condensed" panose="020B0502040204020203" pitchFamily="34" charset="0"/>
              </a:rPr>
              <a:t>Câu 6:</a:t>
            </a:r>
            <a:r>
              <a:rPr lang="it-IT" sz="3200" dirty="0">
                <a:solidFill>
                  <a:srgbClr val="C00000"/>
                </a:solidFill>
                <a:latin typeface="Bahnschrift Condensed" panose="020B0502040204020203" pitchFamily="34" charset="0"/>
              </a:rPr>
              <a:t> Miền Bắc và Đông Bắc Bắc Bộ có đặc điểm khí hậu nào sau đây?</a:t>
            </a:r>
            <a:endParaRPr lang="en-US" sz="3200" dirty="0">
              <a:solidFill>
                <a:srgbClr val="C00000"/>
              </a:solidFill>
              <a:latin typeface="Bahnschrift Condensed" panose="020B0502040204020203" pitchFamily="34" charset="0"/>
            </a:endParaRPr>
          </a:p>
        </p:txBody>
      </p:sp>
      <p:sp>
        <p:nvSpPr>
          <p:cNvPr id="3" name="Rectangle 2"/>
          <p:cNvSpPr/>
          <p:nvPr/>
        </p:nvSpPr>
        <p:spPr>
          <a:xfrm>
            <a:off x="4491318" y="3308690"/>
            <a:ext cx="6683188" cy="2062103"/>
          </a:xfrm>
          <a:prstGeom prst="rect">
            <a:avLst/>
          </a:prstGeom>
        </p:spPr>
        <p:txBody>
          <a:bodyPr wrap="square">
            <a:spAutoFit/>
          </a:bodyPr>
          <a:lstStyle/>
          <a:p>
            <a:r>
              <a:rPr lang="it-IT" sz="3200" b="1" dirty="0">
                <a:solidFill>
                  <a:srgbClr val="002060"/>
                </a:solidFill>
                <a:latin typeface="Bahnschrift Condensed" panose="020B0502040204020203" pitchFamily="34" charset="0"/>
              </a:rPr>
              <a:t>A.</a:t>
            </a:r>
            <a:r>
              <a:rPr lang="it-IT" sz="3200" dirty="0">
                <a:solidFill>
                  <a:srgbClr val="002060"/>
                </a:solidFill>
                <a:latin typeface="Bahnschrift Condensed" panose="020B0502040204020203" pitchFamily="34" charset="0"/>
              </a:rPr>
              <a:t> Biên độ nhiệt cao, có 2 mùa khô và mưa.</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B.</a:t>
            </a:r>
            <a:r>
              <a:rPr lang="it-IT" sz="3200" dirty="0">
                <a:solidFill>
                  <a:srgbClr val="002060"/>
                </a:solidFill>
                <a:latin typeface="Bahnschrift Condensed" panose="020B0502040204020203" pitchFamily="34" charset="0"/>
              </a:rPr>
              <a:t> Mùa đông lạnh nhất và kéo dài nhất cả nước</a:t>
            </a:r>
            <a:r>
              <a:rPr lang="vi-VN" sz="3200" dirty="0">
                <a:solidFill>
                  <a:srgbClr val="002060"/>
                </a:solidFill>
                <a:latin typeface="Bahnschrift Condensed" panose="020B0502040204020203" pitchFamily="34" charset="0"/>
              </a:rPr>
              <a:t>.</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C.</a:t>
            </a:r>
            <a:r>
              <a:rPr lang="it-IT" sz="3200" dirty="0">
                <a:solidFill>
                  <a:srgbClr val="002060"/>
                </a:solidFill>
                <a:latin typeface="Bahnschrift Condensed" panose="020B0502040204020203" pitchFamily="34" charset="0"/>
              </a:rPr>
              <a:t> Mùa đông đến muộn và kết thúc sớm.</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D.</a:t>
            </a:r>
            <a:r>
              <a:rPr lang="it-IT" sz="3200" dirty="0">
                <a:solidFill>
                  <a:srgbClr val="002060"/>
                </a:solidFill>
                <a:latin typeface="Bahnschrift Condensed" panose="020B0502040204020203" pitchFamily="34" charset="0"/>
              </a:rPr>
              <a:t> Khí hậu mang tính chất cận xích đạo gió mùa.</a:t>
            </a:r>
            <a:endParaRPr lang="en-US" sz="3200" dirty="0">
              <a:solidFill>
                <a:srgbClr val="002060"/>
              </a:solidFill>
              <a:latin typeface="Bahnschrift Condensed" panose="020B0502040204020203" pitchFamily="34" charset="0"/>
            </a:endParaRPr>
          </a:p>
        </p:txBody>
      </p:sp>
      <p:sp>
        <p:nvSpPr>
          <p:cNvPr id="4" name="Oval 3"/>
          <p:cNvSpPr/>
          <p:nvPr/>
        </p:nvSpPr>
        <p:spPr>
          <a:xfrm>
            <a:off x="4352369" y="3823710"/>
            <a:ext cx="618565" cy="5160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Bahnschrift Condensed" panose="020B0502040204020203" pitchFamily="34" charset="0"/>
            </a:endParaRPr>
          </a:p>
        </p:txBody>
      </p:sp>
    </p:spTree>
    <p:extLst>
      <p:ext uri="{BB962C8B-B14F-4D97-AF65-F5344CB8AC3E}">
        <p14:creationId xmlns:p14="http://schemas.microsoft.com/office/powerpoint/2010/main" val="13424787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31790" y="4714875"/>
            <a:ext cx="2143125" cy="2143125"/>
          </a:xfrm>
          <a:prstGeom prst="rect">
            <a:avLst/>
          </a:prstGeom>
        </p:spPr>
      </p:pic>
      <p:pic>
        <p:nvPicPr>
          <p:cNvPr id="9" name="Picture 8"/>
          <p:cNvPicPr>
            <a:picLocks noChangeAspect="1"/>
          </p:cNvPicPr>
          <p:nvPr/>
        </p:nvPicPr>
        <p:blipFill>
          <a:blip r:embed="rId3"/>
          <a:stretch>
            <a:fillRect/>
          </a:stretch>
        </p:blipFill>
        <p:spPr>
          <a:xfrm>
            <a:off x="0" y="1779710"/>
            <a:ext cx="5715000" cy="5010150"/>
          </a:xfrm>
          <a:prstGeom prst="rect">
            <a:avLst/>
          </a:prstGeom>
        </p:spPr>
      </p:pic>
      <p:sp>
        <p:nvSpPr>
          <p:cNvPr id="7" name="TextBox 6"/>
          <p:cNvSpPr txBox="1"/>
          <p:nvPr/>
        </p:nvSpPr>
        <p:spPr>
          <a:xfrm>
            <a:off x="2067526" y="363307"/>
            <a:ext cx="4139786"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LUYỆN TẬP</a:t>
            </a:r>
          </a:p>
        </p:txBody>
      </p:sp>
      <p:sp>
        <p:nvSpPr>
          <p:cNvPr id="2" name="Rectangle 1"/>
          <p:cNvSpPr/>
          <p:nvPr/>
        </p:nvSpPr>
        <p:spPr>
          <a:xfrm>
            <a:off x="3982439" y="2062483"/>
            <a:ext cx="7074767" cy="1077218"/>
          </a:xfrm>
          <a:prstGeom prst="rect">
            <a:avLst/>
          </a:prstGeom>
        </p:spPr>
        <p:txBody>
          <a:bodyPr wrap="square">
            <a:spAutoFit/>
          </a:bodyPr>
          <a:lstStyle/>
          <a:p>
            <a:r>
              <a:rPr lang="it-IT" sz="3200" b="1" dirty="0">
                <a:solidFill>
                  <a:srgbClr val="C00000"/>
                </a:solidFill>
                <a:latin typeface="Bahnschrift Condensed" panose="020B0502040204020203" pitchFamily="34" charset="0"/>
              </a:rPr>
              <a:t>Câu 7:</a:t>
            </a:r>
            <a:r>
              <a:rPr lang="it-IT" sz="3200" dirty="0">
                <a:solidFill>
                  <a:srgbClr val="C00000"/>
                </a:solidFill>
                <a:latin typeface="Bahnschrift Condensed" panose="020B0502040204020203" pitchFamily="34" charset="0"/>
              </a:rPr>
              <a:t> Đây là đặc điểm địa hình Miền Tây Bắc và Bắc Trung Bộ.</a:t>
            </a:r>
            <a:endParaRPr lang="en-US" sz="3200" dirty="0">
              <a:solidFill>
                <a:srgbClr val="C00000"/>
              </a:solidFill>
              <a:latin typeface="Bahnschrift Condensed" panose="020B0502040204020203" pitchFamily="34" charset="0"/>
            </a:endParaRPr>
          </a:p>
        </p:txBody>
      </p:sp>
      <p:sp>
        <p:nvSpPr>
          <p:cNvPr id="3" name="Rectangle 2"/>
          <p:cNvSpPr/>
          <p:nvPr/>
        </p:nvSpPr>
        <p:spPr>
          <a:xfrm>
            <a:off x="4719919" y="3308690"/>
            <a:ext cx="6696634" cy="2062103"/>
          </a:xfrm>
          <a:prstGeom prst="rect">
            <a:avLst/>
          </a:prstGeom>
        </p:spPr>
        <p:txBody>
          <a:bodyPr wrap="square">
            <a:spAutoFit/>
          </a:bodyPr>
          <a:lstStyle/>
          <a:p>
            <a:r>
              <a:rPr lang="it-IT" sz="3200" b="1" dirty="0">
                <a:solidFill>
                  <a:srgbClr val="002060"/>
                </a:solidFill>
                <a:latin typeface="Bahnschrift Condensed" panose="020B0502040204020203" pitchFamily="34" charset="0"/>
              </a:rPr>
              <a:t>A.</a:t>
            </a:r>
            <a:r>
              <a:rPr lang="it-IT" sz="3200" dirty="0">
                <a:solidFill>
                  <a:srgbClr val="002060"/>
                </a:solidFill>
                <a:latin typeface="Bahnschrift Condensed" panose="020B0502040204020203" pitchFamily="34" charset="0"/>
              </a:rPr>
              <a:t> Cao nhất cả nước, địa hình lòng chảo.</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B.</a:t>
            </a:r>
            <a:r>
              <a:rPr lang="it-IT" sz="3200" dirty="0">
                <a:solidFill>
                  <a:srgbClr val="002060"/>
                </a:solidFill>
                <a:latin typeface="Bahnschrift Condensed" panose="020B0502040204020203" pitchFamily="34" charset="0"/>
              </a:rPr>
              <a:t> Địa hình lòng chảo, chủ yếu núi thấp</a:t>
            </a:r>
            <a:r>
              <a:rPr lang="vi-VN" sz="3200" dirty="0">
                <a:solidFill>
                  <a:srgbClr val="002060"/>
                </a:solidFill>
                <a:latin typeface="Bahnschrift Condensed" panose="020B0502040204020203" pitchFamily="34" charset="0"/>
              </a:rPr>
              <a:t>.</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C.</a:t>
            </a:r>
            <a:r>
              <a:rPr lang="it-IT" sz="3200" dirty="0">
                <a:solidFill>
                  <a:srgbClr val="002060"/>
                </a:solidFill>
                <a:latin typeface="Bahnschrift Condensed" panose="020B0502040204020203" pitchFamily="34" charset="0"/>
              </a:rPr>
              <a:t> Chủ yếu núi thấp, hướng tây bắc – đông nam.</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D.</a:t>
            </a:r>
            <a:r>
              <a:rPr lang="it-IT" sz="3200" dirty="0">
                <a:solidFill>
                  <a:srgbClr val="002060"/>
                </a:solidFill>
                <a:latin typeface="Bahnschrift Condensed" panose="020B0502040204020203" pitchFamily="34" charset="0"/>
              </a:rPr>
              <a:t> Chủ yếu núi thấp, hướng vòng cung.</a:t>
            </a:r>
            <a:endParaRPr lang="en-US" sz="3200" dirty="0">
              <a:solidFill>
                <a:srgbClr val="002060"/>
              </a:solidFill>
              <a:latin typeface="Bahnschrift Condensed" panose="020B0502040204020203" pitchFamily="34" charset="0"/>
            </a:endParaRPr>
          </a:p>
        </p:txBody>
      </p:sp>
      <p:sp>
        <p:nvSpPr>
          <p:cNvPr id="4" name="Oval 3"/>
          <p:cNvSpPr/>
          <p:nvPr/>
        </p:nvSpPr>
        <p:spPr>
          <a:xfrm>
            <a:off x="4605720" y="3367273"/>
            <a:ext cx="618565" cy="5160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Bahnschrift Condensed" panose="020B0502040204020203" pitchFamily="34" charset="0"/>
            </a:endParaRPr>
          </a:p>
        </p:txBody>
      </p:sp>
    </p:spTree>
    <p:extLst>
      <p:ext uri="{BB962C8B-B14F-4D97-AF65-F5344CB8AC3E}">
        <p14:creationId xmlns:p14="http://schemas.microsoft.com/office/powerpoint/2010/main" val="678570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0"/>
            <a:ext cx="1748118"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160058" y="67235"/>
            <a:ext cx="6574776"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alpha val="43137"/>
                    </a:srgbClr>
                  </a:outerShdw>
                </a:effectLst>
                <a:latin typeface="Bahnschrift Condensed" panose="020B0502040204020203" pitchFamily="34" charset="0"/>
              </a:rPr>
              <a:t>I. SỰ PHÂN HOÁ ĐA DẠNG CỦA THIÊN NHIÊN</a:t>
            </a:r>
          </a:p>
        </p:txBody>
      </p:sp>
      <p:sp>
        <p:nvSpPr>
          <p:cNvPr id="5" name="Rectangle 4"/>
          <p:cNvSpPr/>
          <p:nvPr/>
        </p:nvSpPr>
        <p:spPr>
          <a:xfrm>
            <a:off x="0" y="740460"/>
            <a:ext cx="12192000"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80502" y="813073"/>
            <a:ext cx="3220570" cy="1056009"/>
            <a:chOff x="168088" y="2601591"/>
            <a:chExt cx="3220570" cy="1056009"/>
          </a:xfrm>
        </p:grpSpPr>
        <p:sp>
          <p:nvSpPr>
            <p:cNvPr id="18" name="Rounded Rectangle 17"/>
            <p:cNvSpPr/>
            <p:nvPr/>
          </p:nvSpPr>
          <p:spPr>
            <a:xfrm>
              <a:off x="484094" y="2823882"/>
              <a:ext cx="2904564" cy="833718"/>
            </a:xfrm>
            <a:prstGeom prst="round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Bahnschrift Condensed" panose="020B0502040204020203" pitchFamily="34" charset="0"/>
                </a:rPr>
                <a:t>Thiên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nhiên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phân</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hoá</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theo</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chiều</a:t>
              </a:r>
              <a:r>
                <a:rPr lang="en-US" sz="2400" b="1" dirty="0">
                  <a:solidFill>
                    <a:srgbClr val="002060"/>
                  </a:solidFill>
                  <a:latin typeface="Bahnschrift Condensed" panose="020B0502040204020203" pitchFamily="34" charset="0"/>
                </a:rPr>
                <a:t> </a:t>
              </a:r>
              <a:r>
                <a:rPr lang="en-US" sz="2400" b="1" dirty="0" err="1">
                  <a:solidFill>
                    <a:srgbClr val="002060"/>
                  </a:solidFill>
                  <a:latin typeface="Bahnschrift Condensed" panose="020B0502040204020203" pitchFamily="34" charset="0"/>
                </a:rPr>
                <a:t>Bắc</a:t>
              </a:r>
              <a:r>
                <a:rPr lang="en-US" sz="2400" b="1" dirty="0">
                  <a:solidFill>
                    <a:srgbClr val="002060"/>
                  </a:solidFill>
                  <a:latin typeface="Bahnschrift Condensed" panose="020B0502040204020203" pitchFamily="34" charset="0"/>
                </a:rPr>
                <a:t> - Nam</a:t>
              </a:r>
            </a:p>
          </p:txBody>
        </p:sp>
        <p:sp>
          <p:nvSpPr>
            <p:cNvPr id="19" name="Oval 18"/>
            <p:cNvSpPr/>
            <p:nvPr/>
          </p:nvSpPr>
          <p:spPr>
            <a:xfrm>
              <a:off x="168088" y="2601591"/>
              <a:ext cx="632012" cy="605117"/>
            </a:xfrm>
            <a:prstGeom prst="ellipse">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Bahnschrift Condensed" panose="020B0502040204020203" pitchFamily="34" charset="0"/>
                </a:rPr>
                <a:t>1</a:t>
              </a:r>
            </a:p>
          </p:txBody>
        </p:sp>
      </p:gr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70" y="2039116"/>
            <a:ext cx="3524742" cy="4648849"/>
          </a:xfrm>
          <a:prstGeom prst="rect">
            <a:avLst/>
          </a:prstGeom>
          <a:ln w="28575">
            <a:solidFill>
              <a:srgbClr val="002060"/>
            </a:solidFill>
          </a:ln>
        </p:spPr>
      </p:pic>
      <p:cxnSp>
        <p:nvCxnSpPr>
          <p:cNvPr id="32" name="Straight Connector 31"/>
          <p:cNvCxnSpPr/>
          <p:nvPr/>
        </p:nvCxnSpPr>
        <p:spPr>
          <a:xfrm flipV="1">
            <a:off x="307670" y="3809899"/>
            <a:ext cx="3524742" cy="486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965064" y="3239755"/>
            <a:ext cx="1000083" cy="400110"/>
          </a:xfrm>
          <a:prstGeom prst="rect">
            <a:avLst/>
          </a:prstGeom>
          <a:solidFill>
            <a:schemeClr val="bg1"/>
          </a:solidFill>
        </p:spPr>
        <p:txBody>
          <a:bodyPr wrap="square" rtlCol="0">
            <a:spAutoFit/>
          </a:bodyPr>
          <a:lstStyle/>
          <a:p>
            <a:pPr algn="ctr"/>
            <a:r>
              <a:rPr lang="en-US" sz="2000" dirty="0">
                <a:solidFill>
                  <a:srgbClr val="002060"/>
                </a:solidFill>
                <a:latin typeface="Bahnschrift Condensed" panose="020B0502040204020203" pitchFamily="34" charset="0"/>
              </a:rPr>
              <a:t>PHÍA BẮC</a:t>
            </a:r>
          </a:p>
        </p:txBody>
      </p:sp>
      <p:sp>
        <p:nvSpPr>
          <p:cNvPr id="34" name="TextBox 33"/>
          <p:cNvSpPr txBox="1"/>
          <p:nvPr/>
        </p:nvSpPr>
        <p:spPr>
          <a:xfrm>
            <a:off x="2213399" y="4004313"/>
            <a:ext cx="1133844" cy="400110"/>
          </a:xfrm>
          <a:prstGeom prst="rect">
            <a:avLst/>
          </a:prstGeom>
          <a:solidFill>
            <a:schemeClr val="bg1"/>
          </a:solidFill>
        </p:spPr>
        <p:txBody>
          <a:bodyPr wrap="square" rtlCol="0">
            <a:spAutoFit/>
          </a:bodyPr>
          <a:lstStyle/>
          <a:p>
            <a:pPr algn="ctr"/>
            <a:r>
              <a:rPr lang="en-US" sz="2000" dirty="0">
                <a:solidFill>
                  <a:srgbClr val="002060"/>
                </a:solidFill>
                <a:latin typeface="Bahnschrift Condensed" panose="020B0502040204020203" pitchFamily="34" charset="0"/>
              </a:rPr>
              <a:t>PHÍA NAM</a:t>
            </a:r>
          </a:p>
        </p:txBody>
      </p:sp>
      <p:grpSp>
        <p:nvGrpSpPr>
          <p:cNvPr id="35" name="Group 34"/>
          <p:cNvGrpSpPr/>
          <p:nvPr/>
        </p:nvGrpSpPr>
        <p:grpSpPr>
          <a:xfrm>
            <a:off x="4362152" y="5758315"/>
            <a:ext cx="2533948" cy="830997"/>
            <a:chOff x="4362152" y="5758315"/>
            <a:chExt cx="2533948" cy="830997"/>
          </a:xfrm>
        </p:grpSpPr>
        <p:sp>
          <p:nvSpPr>
            <p:cNvPr id="36" name="TextBox 35"/>
            <p:cNvSpPr txBox="1"/>
            <p:nvPr/>
          </p:nvSpPr>
          <p:spPr>
            <a:xfrm>
              <a:off x="5295900" y="5758315"/>
              <a:ext cx="1600200" cy="830997"/>
            </a:xfrm>
            <a:prstGeom prst="rect">
              <a:avLst/>
            </a:prstGeom>
            <a:noFill/>
          </p:spPr>
          <p:txBody>
            <a:bodyPr wrap="square" rtlCol="0">
              <a:spAutoFit/>
            </a:bodyPr>
            <a:lstStyle/>
            <a:p>
              <a:pPr algn="ctr"/>
              <a:r>
                <a:rPr lang="en-US" sz="2400" b="1" dirty="0">
                  <a:solidFill>
                    <a:srgbClr val="002060"/>
                  </a:solidFill>
                  <a:latin typeface="Bahnschrift Condensed" panose="020B0502040204020203" pitchFamily="34" charset="0"/>
                </a:rPr>
                <a:t>HOẠT ĐỘNG: </a:t>
              </a:r>
              <a:r>
                <a:rPr lang="en-US" sz="2400" dirty="0" err="1">
                  <a:solidFill>
                    <a:srgbClr val="002060"/>
                  </a:solidFill>
                  <a:latin typeface="Bahnschrift Condensed" panose="020B0502040204020203" pitchFamily="34" charset="0"/>
                </a:rPr>
                <a:t>Nhóm</a:t>
              </a:r>
              <a:endParaRPr lang="en-US" sz="2400" dirty="0">
                <a:solidFill>
                  <a:srgbClr val="002060"/>
                </a:solidFill>
                <a:latin typeface="Bahnschrift Condensed" panose="020B0502040204020203" pitchFamily="34" charset="0"/>
              </a:endParaRPr>
            </a:p>
          </p:txBody>
        </p:sp>
        <p:pic>
          <p:nvPicPr>
            <p:cNvPr id="37" name="Picture 36"/>
            <p:cNvPicPr>
              <a:picLocks noChangeAspect="1"/>
            </p:cNvPicPr>
            <p:nvPr/>
          </p:nvPicPr>
          <p:blipFill>
            <a:blip r:embed="rId3"/>
            <a:stretch>
              <a:fillRect/>
            </a:stretch>
          </p:blipFill>
          <p:spPr>
            <a:xfrm>
              <a:off x="4362152" y="5833159"/>
              <a:ext cx="967922" cy="722219"/>
            </a:xfrm>
            <a:prstGeom prst="rect">
              <a:avLst/>
            </a:prstGeom>
          </p:spPr>
        </p:pic>
      </p:grpSp>
      <p:pic>
        <p:nvPicPr>
          <p:cNvPr id="38" name="Picture 37"/>
          <p:cNvPicPr>
            <a:picLocks noChangeAspect="1"/>
          </p:cNvPicPr>
          <p:nvPr/>
        </p:nvPicPr>
        <p:blipFill>
          <a:blip r:embed="rId4"/>
          <a:stretch>
            <a:fillRect/>
          </a:stretch>
        </p:blipFill>
        <p:spPr>
          <a:xfrm>
            <a:off x="7074751" y="5597317"/>
            <a:ext cx="988314" cy="991995"/>
          </a:xfrm>
          <a:prstGeom prst="rect">
            <a:avLst/>
          </a:prstGeom>
        </p:spPr>
      </p:pic>
      <p:sp>
        <p:nvSpPr>
          <p:cNvPr id="39" name="TextBox 38"/>
          <p:cNvSpPr txBox="1"/>
          <p:nvPr/>
        </p:nvSpPr>
        <p:spPr>
          <a:xfrm>
            <a:off x="7898196" y="5758315"/>
            <a:ext cx="1232357" cy="830997"/>
          </a:xfrm>
          <a:prstGeom prst="rect">
            <a:avLst/>
          </a:prstGeom>
          <a:noFill/>
        </p:spPr>
        <p:txBody>
          <a:bodyPr wrap="square" rtlCol="0">
            <a:spAutoFit/>
          </a:bodyPr>
          <a:lstStyle/>
          <a:p>
            <a:pPr algn="ctr"/>
            <a:r>
              <a:rPr lang="en-US" sz="2400" b="1" dirty="0">
                <a:solidFill>
                  <a:srgbClr val="002060"/>
                </a:solidFill>
                <a:latin typeface="Bahnschrift Condensed" panose="020B0502040204020203" pitchFamily="34" charset="0"/>
              </a:rPr>
              <a:t>TÀI LIỆU: </a:t>
            </a:r>
          </a:p>
          <a:p>
            <a:pPr algn="ctr"/>
            <a:r>
              <a:rPr lang="en-US" sz="2400" dirty="0">
                <a:solidFill>
                  <a:srgbClr val="002060"/>
                </a:solidFill>
                <a:latin typeface="Bahnschrift Condensed" panose="020B0502040204020203" pitchFamily="34" charset="0"/>
              </a:rPr>
              <a:t>SGK</a:t>
            </a:r>
          </a:p>
        </p:txBody>
      </p:sp>
      <p:sp>
        <p:nvSpPr>
          <p:cNvPr id="46" name="TextBox 45"/>
          <p:cNvSpPr txBox="1"/>
          <p:nvPr/>
        </p:nvSpPr>
        <p:spPr>
          <a:xfrm>
            <a:off x="10393411" y="5657501"/>
            <a:ext cx="1600200" cy="830997"/>
          </a:xfrm>
          <a:prstGeom prst="rect">
            <a:avLst/>
          </a:prstGeom>
          <a:noFill/>
        </p:spPr>
        <p:txBody>
          <a:bodyPr wrap="square" rtlCol="0">
            <a:spAutoFit/>
          </a:bodyPr>
          <a:lstStyle/>
          <a:p>
            <a:pPr algn="ctr"/>
            <a:r>
              <a:rPr lang="en-US" sz="2400" b="1" dirty="0">
                <a:solidFill>
                  <a:srgbClr val="002060"/>
                </a:solidFill>
                <a:latin typeface="Bahnschrift Condensed" panose="020B0502040204020203" pitchFamily="34" charset="0"/>
              </a:rPr>
              <a:t>THỜI GIAN: </a:t>
            </a:r>
          </a:p>
          <a:p>
            <a:pPr algn="ctr"/>
            <a:r>
              <a:rPr lang="en-US" sz="2400" dirty="0">
                <a:solidFill>
                  <a:srgbClr val="002060"/>
                </a:solidFill>
                <a:latin typeface="Bahnschrift Condensed" panose="020B0502040204020203" pitchFamily="34" charset="0"/>
              </a:rPr>
              <a:t>4 </a:t>
            </a:r>
            <a:r>
              <a:rPr lang="en-US" sz="2400" dirty="0" err="1">
                <a:solidFill>
                  <a:srgbClr val="002060"/>
                </a:solidFill>
                <a:latin typeface="Bahnschrift Condensed" panose="020B0502040204020203" pitchFamily="34" charset="0"/>
              </a:rPr>
              <a:t>phút</a:t>
            </a:r>
            <a:endParaRPr lang="en-US" sz="2400" dirty="0">
              <a:solidFill>
                <a:srgbClr val="002060"/>
              </a:solidFill>
              <a:latin typeface="Bahnschrift Condensed" panose="020B0502040204020203" pitchFamily="34" charset="0"/>
            </a:endParaRPr>
          </a:p>
        </p:txBody>
      </p:sp>
      <p:pic>
        <p:nvPicPr>
          <p:cNvPr id="47" name="Picture 46"/>
          <p:cNvPicPr>
            <a:picLocks noChangeAspect="1"/>
          </p:cNvPicPr>
          <p:nvPr/>
        </p:nvPicPr>
        <p:blipFill>
          <a:blip r:embed="rId5"/>
          <a:stretch>
            <a:fillRect/>
          </a:stretch>
        </p:blipFill>
        <p:spPr>
          <a:xfrm>
            <a:off x="9734834" y="5657501"/>
            <a:ext cx="918132" cy="905537"/>
          </a:xfrm>
          <a:prstGeom prst="rect">
            <a:avLst/>
          </a:prstGeom>
        </p:spPr>
      </p:pic>
      <p:grpSp>
        <p:nvGrpSpPr>
          <p:cNvPr id="48" name="Group 47"/>
          <p:cNvGrpSpPr/>
          <p:nvPr/>
        </p:nvGrpSpPr>
        <p:grpSpPr>
          <a:xfrm>
            <a:off x="4362152" y="1788459"/>
            <a:ext cx="7503458" cy="3675435"/>
            <a:chOff x="4362152" y="1788459"/>
            <a:chExt cx="7503458" cy="3675435"/>
          </a:xfrm>
        </p:grpSpPr>
        <p:sp>
          <p:nvSpPr>
            <p:cNvPr id="49" name="Rectangle 48"/>
            <p:cNvSpPr/>
            <p:nvPr/>
          </p:nvSpPr>
          <p:spPr>
            <a:xfrm>
              <a:off x="4362152" y="2075235"/>
              <a:ext cx="7503458" cy="3388659"/>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4513544" y="2497448"/>
              <a:ext cx="6942341" cy="2677656"/>
            </a:xfrm>
            <a:prstGeom prst="rect">
              <a:avLst/>
            </a:prstGeom>
          </p:spPr>
          <p:txBody>
            <a:bodyPr wrap="square">
              <a:spAutoFit/>
            </a:bodyPr>
            <a:lstStyle/>
            <a:p>
              <a:pPr marL="342900" marR="0" lvl="0" indent="-342900">
                <a:lnSpc>
                  <a:spcPct val="120000"/>
                </a:lnSpc>
                <a:spcBef>
                  <a:spcPts val="0"/>
                </a:spcBef>
                <a:spcAft>
                  <a:spcPts val="0"/>
                </a:spcAft>
                <a:buFont typeface="Wingdings" panose="05000000000000000000" pitchFamily="2" charset="2"/>
                <a:buChar char=""/>
              </a:pPr>
              <a:r>
                <a:rPr lang="en-US" sz="28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YÊU CẦU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Nghiên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cứu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nội</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dung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phần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I.1 tr17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và</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hình</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3.1.</a:t>
              </a:r>
            </a:p>
            <a:p>
              <a:pPr marL="342900" marR="0" lvl="0" indent="-342900" algn="just">
                <a:lnSpc>
                  <a:spcPct val="120000"/>
                </a:lnSpc>
                <a:spcBef>
                  <a:spcPts val="0"/>
                </a:spcBef>
                <a:spcAft>
                  <a:spcPts val="0"/>
                </a:spcAft>
                <a:buFont typeface="Wingdings" panose="05000000000000000000" pitchFamily="2" charset="2"/>
                <a:buChar char=""/>
              </a:pPr>
              <a:r>
                <a:rPr lang="en-US" sz="2800" b="1"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NHIỆM VỤ: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Hãy</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chứng</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minh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sự</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phân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hoá</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của</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nhiên</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theo</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chiều</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2800" dirty="0" err="1">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Bắc</a:t>
              </a:r>
              <a:r>
                <a:rPr lang="en-US" sz="2800" dirty="0">
                  <a:solidFill>
                    <a:srgbClr val="002060"/>
                  </a:solidFill>
                  <a:latin typeface="Bahnschrift Condensed" panose="020B0502040204020203" pitchFamily="34" charset="0"/>
                  <a:ea typeface="Cambria" panose="02040503050406030204" pitchFamily="18" charset="0"/>
                  <a:cs typeface="Times New Roman" panose="02020603050405020304" pitchFamily="18" charset="0"/>
                </a:rPr>
                <a:t> – Nam.</a:t>
              </a:r>
              <a:endParaRPr lang="en-US" sz="2800" dirty="0">
                <a:solidFill>
                  <a:srgbClr val="002060"/>
                </a:solidFill>
                <a:latin typeface="Bahnschrift Condensed" panose="020B0502040204020203" pitchFamily="34" charset="0"/>
                <a:ea typeface="Times New Roman" panose="02020603050405020304" pitchFamily="18" charset="0"/>
              </a:endParaRPr>
            </a:p>
            <a:p>
              <a:pPr marL="228600" marR="0" algn="just">
                <a:lnSpc>
                  <a:spcPct val="120000"/>
                </a:lnSpc>
                <a:spcBef>
                  <a:spcPts val="0"/>
                </a:spcBef>
                <a:spcAft>
                  <a:spcPts val="0"/>
                </a:spcAft>
              </a:pPr>
              <a:r>
                <a:rPr lang="it-IT" sz="2800" dirty="0">
                  <a:solidFill>
                    <a:srgbClr val="002060"/>
                  </a:solidFill>
                  <a:latin typeface="Bahnschrift Condensed" panose="020B0502040204020203" pitchFamily="34" charset="0"/>
                  <a:ea typeface="Times New Roman" panose="02020603050405020304" pitchFamily="18" charset="0"/>
                </a:rPr>
                <a:t>- Nhóm 1, 3, 5: Tìm hiểu phần lãnh thổ phía Bắc.</a:t>
              </a:r>
              <a:endParaRPr lang="en-US" sz="2800" dirty="0">
                <a:solidFill>
                  <a:srgbClr val="002060"/>
                </a:solidFill>
                <a:latin typeface="Bahnschrift Condensed" panose="020B0502040204020203" pitchFamily="34" charset="0"/>
                <a:ea typeface="Times New Roman" panose="02020603050405020304" pitchFamily="18" charset="0"/>
              </a:endParaRPr>
            </a:p>
            <a:p>
              <a:pPr marL="228600" marR="0" algn="just">
                <a:lnSpc>
                  <a:spcPct val="120000"/>
                </a:lnSpc>
                <a:spcBef>
                  <a:spcPts val="0"/>
                </a:spcBef>
                <a:spcAft>
                  <a:spcPts val="0"/>
                </a:spcAft>
              </a:pPr>
              <a:r>
                <a:rPr lang="it-IT" sz="2800" dirty="0">
                  <a:solidFill>
                    <a:srgbClr val="002060"/>
                  </a:solidFill>
                  <a:latin typeface="Bahnschrift Condensed" panose="020B0502040204020203" pitchFamily="34" charset="0"/>
                  <a:ea typeface="Times New Roman" panose="02020603050405020304" pitchFamily="18" charset="0"/>
                </a:rPr>
                <a:t>- Nhóm 2, 4, 6: Tìm hiểu phần lãnh thổ phía Nam.</a:t>
              </a:r>
              <a:endParaRPr lang="en-US" sz="2800" dirty="0">
                <a:solidFill>
                  <a:srgbClr val="002060"/>
                </a:solidFill>
                <a:latin typeface="Bahnschrift Condensed" panose="020B0502040204020203" pitchFamily="34" charset="0"/>
                <a:ea typeface="Times New Roman" panose="02020603050405020304" pitchFamily="18" charset="0"/>
              </a:endParaRPr>
            </a:p>
          </p:txBody>
        </p:sp>
        <p:sp>
          <p:nvSpPr>
            <p:cNvPr id="51" name="Rounded Rectangle 50"/>
            <p:cNvSpPr/>
            <p:nvPr/>
          </p:nvSpPr>
          <p:spPr>
            <a:xfrm>
              <a:off x="5916706" y="1788459"/>
              <a:ext cx="4921623" cy="591670"/>
            </a:xfrm>
            <a:prstGeom prst="roundRect">
              <a:avLst/>
            </a:prstGeom>
            <a:solidFill>
              <a:schemeClr val="bg1"/>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Bahnschrift Condensed" panose="020B0502040204020203" pitchFamily="34" charset="0"/>
                </a:rPr>
                <a:t>CHUYỂN GIAO NHIỆM VỤ</a:t>
              </a:r>
            </a:p>
          </p:txBody>
        </p:sp>
      </p:grpSp>
    </p:spTree>
    <p:extLst>
      <p:ext uri="{BB962C8B-B14F-4D97-AF65-F5344CB8AC3E}">
        <p14:creationId xmlns:p14="http://schemas.microsoft.com/office/powerpoint/2010/main" val="9102550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barn(inVertical)">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barn(inVertical)">
                                      <p:cBhvr>
                                        <p:cTn id="38" dur="500"/>
                                        <p:tgtEl>
                                          <p:spTgt spid="39"/>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barn(inVertical)">
                                      <p:cBhvr>
                                        <p:cTn id="43" dur="500"/>
                                        <p:tgtEl>
                                          <p:spTgt spid="47"/>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barn(inVertical)">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barn(inVertical)">
                                      <p:cBhvr>
                                        <p:cTn id="5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9" grpId="0"/>
      <p:bldP spid="4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31790" y="4714875"/>
            <a:ext cx="2143125" cy="2143125"/>
          </a:xfrm>
          <a:prstGeom prst="rect">
            <a:avLst/>
          </a:prstGeom>
        </p:spPr>
      </p:pic>
      <p:pic>
        <p:nvPicPr>
          <p:cNvPr id="9" name="Picture 8"/>
          <p:cNvPicPr>
            <a:picLocks noChangeAspect="1"/>
          </p:cNvPicPr>
          <p:nvPr/>
        </p:nvPicPr>
        <p:blipFill>
          <a:blip r:embed="rId3"/>
          <a:stretch>
            <a:fillRect/>
          </a:stretch>
        </p:blipFill>
        <p:spPr>
          <a:xfrm>
            <a:off x="-107576" y="1725922"/>
            <a:ext cx="5715000" cy="5010150"/>
          </a:xfrm>
          <a:prstGeom prst="rect">
            <a:avLst/>
          </a:prstGeom>
        </p:spPr>
      </p:pic>
      <p:sp>
        <p:nvSpPr>
          <p:cNvPr id="7" name="TextBox 6"/>
          <p:cNvSpPr txBox="1"/>
          <p:nvPr/>
        </p:nvSpPr>
        <p:spPr>
          <a:xfrm>
            <a:off x="2067526" y="363307"/>
            <a:ext cx="4139786"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LUYỆN TẬP</a:t>
            </a:r>
          </a:p>
        </p:txBody>
      </p:sp>
      <p:sp>
        <p:nvSpPr>
          <p:cNvPr id="2" name="Rectangle 1"/>
          <p:cNvSpPr/>
          <p:nvPr/>
        </p:nvSpPr>
        <p:spPr>
          <a:xfrm>
            <a:off x="4542948" y="2063131"/>
            <a:ext cx="7074767" cy="1077218"/>
          </a:xfrm>
          <a:prstGeom prst="rect">
            <a:avLst/>
          </a:prstGeom>
        </p:spPr>
        <p:txBody>
          <a:bodyPr wrap="square">
            <a:spAutoFit/>
          </a:bodyPr>
          <a:lstStyle/>
          <a:p>
            <a:r>
              <a:rPr lang="it-IT" sz="3200" b="1" dirty="0">
                <a:solidFill>
                  <a:srgbClr val="C00000"/>
                </a:solidFill>
                <a:latin typeface="Bahnschrift Condensed" panose="020B0502040204020203" pitchFamily="34" charset="0"/>
              </a:rPr>
              <a:t>Câu 8:</a:t>
            </a:r>
            <a:r>
              <a:rPr lang="it-IT" sz="3200" dirty="0">
                <a:solidFill>
                  <a:srgbClr val="C00000"/>
                </a:solidFill>
                <a:latin typeface="Bahnschrift Condensed" panose="020B0502040204020203" pitchFamily="34" charset="0"/>
              </a:rPr>
              <a:t> Miền Nam Trung Bộ và Nam Bộ có đặc điểm nào sau đây?</a:t>
            </a:r>
            <a:endParaRPr lang="en-US" sz="3200" dirty="0">
              <a:solidFill>
                <a:srgbClr val="C00000"/>
              </a:solidFill>
              <a:latin typeface="Bahnschrift Condensed" panose="020B0502040204020203" pitchFamily="34" charset="0"/>
            </a:endParaRPr>
          </a:p>
        </p:txBody>
      </p:sp>
      <p:sp>
        <p:nvSpPr>
          <p:cNvPr id="3" name="Rectangle 2"/>
          <p:cNvSpPr/>
          <p:nvPr/>
        </p:nvSpPr>
        <p:spPr>
          <a:xfrm>
            <a:off x="4948517" y="3308690"/>
            <a:ext cx="6669198" cy="2062103"/>
          </a:xfrm>
          <a:prstGeom prst="rect">
            <a:avLst/>
          </a:prstGeom>
        </p:spPr>
        <p:txBody>
          <a:bodyPr wrap="square">
            <a:spAutoFit/>
          </a:bodyPr>
          <a:lstStyle/>
          <a:p>
            <a:r>
              <a:rPr lang="it-IT" sz="3200" b="1" dirty="0">
                <a:solidFill>
                  <a:srgbClr val="002060"/>
                </a:solidFill>
                <a:latin typeface="Bahnschrift Condensed" panose="020B0502040204020203" pitchFamily="34" charset="0"/>
              </a:rPr>
              <a:t>A.</a:t>
            </a:r>
            <a:r>
              <a:rPr lang="it-IT" sz="3200" dirty="0">
                <a:solidFill>
                  <a:srgbClr val="002060"/>
                </a:solidFill>
                <a:latin typeface="Bahnschrift Condensed" panose="020B0502040204020203" pitchFamily="34" charset="0"/>
              </a:rPr>
              <a:t> Địa hình cac –xtơ có diện tích lớn và độc đáo.</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B.</a:t>
            </a:r>
            <a:r>
              <a:rPr lang="it-IT" sz="3200" dirty="0">
                <a:solidFill>
                  <a:srgbClr val="002060"/>
                </a:solidFill>
                <a:latin typeface="Bahnschrift Condensed" panose="020B0502040204020203" pitchFamily="34" charset="0"/>
              </a:rPr>
              <a:t> Cao ở Tây Bắc, thấp dần về phía đông nam</a:t>
            </a:r>
            <a:r>
              <a:rPr lang="vi-VN" sz="3200" dirty="0">
                <a:solidFill>
                  <a:srgbClr val="002060"/>
                </a:solidFill>
                <a:latin typeface="Bahnschrift Condensed" panose="020B0502040204020203" pitchFamily="34" charset="0"/>
              </a:rPr>
              <a:t>.</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C.</a:t>
            </a:r>
            <a:r>
              <a:rPr lang="it-IT" sz="3200" dirty="0">
                <a:solidFill>
                  <a:srgbClr val="002060"/>
                </a:solidFill>
                <a:latin typeface="Bahnschrift Condensed" panose="020B0502040204020203" pitchFamily="34" charset="0"/>
              </a:rPr>
              <a:t> Gồm các sơn nguyên, cao nguyên ba dan.</a:t>
            </a:r>
            <a:endParaRPr lang="en-US" sz="3200" dirty="0">
              <a:solidFill>
                <a:srgbClr val="002060"/>
              </a:solidFill>
              <a:latin typeface="Bahnschrift Condensed" panose="020B0502040204020203" pitchFamily="34" charset="0"/>
            </a:endParaRPr>
          </a:p>
          <a:p>
            <a:r>
              <a:rPr lang="it-IT" sz="3200" b="1" dirty="0">
                <a:solidFill>
                  <a:srgbClr val="002060"/>
                </a:solidFill>
                <a:latin typeface="Bahnschrift Condensed" panose="020B0502040204020203" pitchFamily="34" charset="0"/>
              </a:rPr>
              <a:t>D.</a:t>
            </a:r>
            <a:r>
              <a:rPr lang="it-IT" sz="3200" dirty="0">
                <a:solidFill>
                  <a:srgbClr val="002060"/>
                </a:solidFill>
                <a:latin typeface="Bahnschrift Condensed" panose="020B0502040204020203" pitchFamily="34" charset="0"/>
              </a:rPr>
              <a:t> Ven biển có địa hình bồi tụ - mài mòn.</a:t>
            </a:r>
            <a:endParaRPr lang="en-US" sz="3200" dirty="0">
              <a:solidFill>
                <a:srgbClr val="002060"/>
              </a:solidFill>
              <a:latin typeface="Bahnschrift Condensed" panose="020B0502040204020203" pitchFamily="34" charset="0"/>
            </a:endParaRPr>
          </a:p>
        </p:txBody>
      </p:sp>
      <p:sp>
        <p:nvSpPr>
          <p:cNvPr id="4" name="Oval 3"/>
          <p:cNvSpPr/>
          <p:nvPr/>
        </p:nvSpPr>
        <p:spPr>
          <a:xfrm>
            <a:off x="4793979" y="4339741"/>
            <a:ext cx="618565" cy="5160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Bahnschrift Condensed" panose="020B0502040204020203" pitchFamily="34" charset="0"/>
            </a:endParaRPr>
          </a:p>
        </p:txBody>
      </p:sp>
    </p:spTree>
    <p:extLst>
      <p:ext uri="{BB962C8B-B14F-4D97-AF65-F5344CB8AC3E}">
        <p14:creationId xmlns:p14="http://schemas.microsoft.com/office/powerpoint/2010/main" val="544508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31790" y="4714875"/>
            <a:ext cx="2143125" cy="2143125"/>
          </a:xfrm>
          <a:prstGeom prst="rect">
            <a:avLst/>
          </a:prstGeom>
        </p:spPr>
      </p:pic>
      <p:pic>
        <p:nvPicPr>
          <p:cNvPr id="9" name="Picture 8"/>
          <p:cNvPicPr>
            <a:picLocks noChangeAspect="1"/>
          </p:cNvPicPr>
          <p:nvPr/>
        </p:nvPicPr>
        <p:blipFill>
          <a:blip r:embed="rId3"/>
          <a:stretch>
            <a:fillRect/>
          </a:stretch>
        </p:blipFill>
        <p:spPr>
          <a:xfrm>
            <a:off x="-107576" y="1725922"/>
            <a:ext cx="5715000" cy="5010150"/>
          </a:xfrm>
          <a:prstGeom prst="rect">
            <a:avLst/>
          </a:prstGeom>
        </p:spPr>
      </p:pic>
      <p:sp>
        <p:nvSpPr>
          <p:cNvPr id="7" name="TextBox 6"/>
          <p:cNvSpPr txBox="1"/>
          <p:nvPr/>
        </p:nvSpPr>
        <p:spPr>
          <a:xfrm>
            <a:off x="2067526" y="363307"/>
            <a:ext cx="4139786"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LUYỆN TẬP</a:t>
            </a:r>
          </a:p>
        </p:txBody>
      </p:sp>
      <p:sp>
        <p:nvSpPr>
          <p:cNvPr id="2" name="Rectangle 1"/>
          <p:cNvSpPr/>
          <p:nvPr/>
        </p:nvSpPr>
        <p:spPr>
          <a:xfrm>
            <a:off x="4365967" y="1391338"/>
            <a:ext cx="7708948" cy="1569660"/>
          </a:xfrm>
          <a:prstGeom prst="rect">
            <a:avLst/>
          </a:prstGeom>
        </p:spPr>
        <p:txBody>
          <a:bodyPr wrap="square">
            <a:spAutoFit/>
          </a:bodyPr>
          <a:lstStyle/>
          <a:p>
            <a:pPr algn="just"/>
            <a:r>
              <a:rPr lang="it-IT" sz="3200" b="1" dirty="0">
                <a:solidFill>
                  <a:srgbClr val="FF0000"/>
                </a:solidFill>
                <a:latin typeface="Bahnschrift Condensed" panose="020B0502040204020203" pitchFamily="34" charset="0"/>
                <a:cs typeface="Times New Roman" panose="02020603050405020304" pitchFamily="18" charset="0"/>
              </a:rPr>
              <a:t>Câu 9: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Giữa</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Tây</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Nguyên</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và</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đồng</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bằng</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ven</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biển</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Nam Trung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Bộ</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có</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sự</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đối</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lập</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về</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mùa</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mưa</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và</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mùa</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khô</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là</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do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ảnh</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hưởng</a:t>
            </a:r>
            <a:r>
              <a:rPr lang="en-US" sz="3200" dirty="0">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 </a:t>
            </a:r>
            <a:r>
              <a:rPr lang="en-US" sz="3200" dirty="0" err="1">
                <a:solidFill>
                  <a:srgbClr val="FF0000"/>
                </a:solidFill>
                <a:latin typeface="Bahnschrift Condensed" panose="020B0502040204020203" pitchFamily="34" charset="0"/>
                <a:ea typeface="Calibri" panose="020F0502020204030204" pitchFamily="34" charset="0"/>
                <a:cs typeface="Times New Roman" panose="02020603050405020304" pitchFamily="18" charset="0"/>
              </a:rPr>
              <a:t>của</a:t>
            </a:r>
            <a:endParaRPr lang="en-US" sz="3200" dirty="0">
              <a:solidFill>
                <a:srgbClr val="FF0000"/>
              </a:solidFill>
              <a:latin typeface="Bahnschrift Condensed" panose="020B0502040204020203" pitchFamily="34" charset="0"/>
              <a:cs typeface="Times New Roman" panose="02020603050405020304" pitchFamily="18" charset="0"/>
            </a:endParaRPr>
          </a:p>
        </p:txBody>
      </p:sp>
      <p:sp>
        <p:nvSpPr>
          <p:cNvPr id="3" name="Rectangle 2"/>
          <p:cNvSpPr/>
          <p:nvPr/>
        </p:nvSpPr>
        <p:spPr>
          <a:xfrm>
            <a:off x="4137419" y="3307950"/>
            <a:ext cx="7708948" cy="1938992"/>
          </a:xfrm>
          <a:prstGeom prst="rect">
            <a:avLst/>
          </a:prstGeom>
        </p:spPr>
        <p:txBody>
          <a:bodyPr wrap="square">
            <a:spAutoFit/>
          </a:bodyPr>
          <a:lstStyle/>
          <a:p>
            <a:r>
              <a:rPr lang="en-US" sz="3000" b="1" dirty="0">
                <a:solidFill>
                  <a:schemeClr val="accent1">
                    <a:lumMod val="50000"/>
                  </a:schemeClr>
                </a:solidFill>
                <a:latin typeface="Bahnschrift Condensed" panose="020B0502040204020203" pitchFamily="34" charset="0"/>
                <a:cs typeface="Times New Roman" panose="02020603050405020304" pitchFamily="18" charset="0"/>
              </a:rPr>
              <a:t>A.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dãy</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núi</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Hoành</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Sơn</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kết</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hợp</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với</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ảnh</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hưởng</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của</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gió</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mùa</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a:t>
            </a:r>
            <a:endParaRPr lang="vi-VN" sz="3000" dirty="0">
              <a:solidFill>
                <a:schemeClr val="accent1">
                  <a:lumMod val="50000"/>
                </a:schemeClr>
              </a:solidFill>
              <a:latin typeface="Bahnschrift Condensed" panose="020B0502040204020203" pitchFamily="34" charset="0"/>
              <a:cs typeface="Times New Roman" panose="02020603050405020304" pitchFamily="18" charset="0"/>
            </a:endParaRPr>
          </a:p>
          <a:p>
            <a:r>
              <a:rPr lang="en-US" sz="3000" b="1" dirty="0">
                <a:solidFill>
                  <a:schemeClr val="accent1">
                    <a:lumMod val="50000"/>
                  </a:schemeClr>
                </a:solidFill>
                <a:latin typeface="Bahnschrift Condensed" panose="020B0502040204020203" pitchFamily="34" charset="0"/>
                <a:cs typeface="Times New Roman" panose="02020603050405020304" pitchFamily="18" charset="0"/>
              </a:rPr>
              <a:t>B.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dãy</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núi</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Trường</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Sơn</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kết</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hợp</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với</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ảnh</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hưởng</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của</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gió</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mùa</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a:t>
            </a:r>
            <a:endParaRPr lang="vi-VN" sz="3000" dirty="0">
              <a:solidFill>
                <a:schemeClr val="accent1">
                  <a:lumMod val="50000"/>
                </a:schemeClr>
              </a:solidFill>
              <a:latin typeface="Bahnschrift Condensed" panose="020B0502040204020203" pitchFamily="34" charset="0"/>
              <a:cs typeface="Times New Roman" panose="02020603050405020304" pitchFamily="18" charset="0"/>
            </a:endParaRPr>
          </a:p>
          <a:p>
            <a:r>
              <a:rPr lang="en-US" sz="3000" b="1" dirty="0">
                <a:solidFill>
                  <a:schemeClr val="accent1">
                    <a:lumMod val="50000"/>
                  </a:schemeClr>
                </a:solidFill>
                <a:latin typeface="Bahnschrift Condensed" panose="020B0502040204020203" pitchFamily="34" charset="0"/>
                <a:cs typeface="Times New Roman" panose="02020603050405020304" pitchFamily="18" charset="0"/>
              </a:rPr>
              <a:t>C.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dãy</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núi</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Bạch</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Mã</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kết</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hợp</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với</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ảnh</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hưởng</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của</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gió</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mùa</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a:t>
            </a:r>
            <a:endParaRPr lang="vi-VN" sz="3000" dirty="0">
              <a:solidFill>
                <a:schemeClr val="accent1">
                  <a:lumMod val="50000"/>
                </a:schemeClr>
              </a:solidFill>
              <a:latin typeface="Bahnschrift Condensed" panose="020B0502040204020203" pitchFamily="34" charset="0"/>
              <a:cs typeface="Times New Roman" panose="02020603050405020304" pitchFamily="18" charset="0"/>
            </a:endParaRPr>
          </a:p>
          <a:p>
            <a:r>
              <a:rPr lang="en-US" sz="3000" b="1" dirty="0">
                <a:solidFill>
                  <a:schemeClr val="accent1">
                    <a:lumMod val="50000"/>
                  </a:schemeClr>
                </a:solidFill>
                <a:latin typeface="Bahnschrift Condensed" panose="020B0502040204020203" pitchFamily="34" charset="0"/>
                <a:cs typeface="Times New Roman" panose="02020603050405020304" pitchFamily="18" charset="0"/>
              </a:rPr>
              <a:t>D.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dãy</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núi</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Hoàng Liên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Sơn</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kết</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hợp</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với</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ảnh</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hưởng</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của</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 </a:t>
            </a:r>
            <a:r>
              <a:rPr lang="en-US" sz="3000" dirty="0" err="1">
                <a:solidFill>
                  <a:schemeClr val="accent1">
                    <a:lumMod val="50000"/>
                  </a:schemeClr>
                </a:solidFill>
                <a:latin typeface="Bahnschrift Condensed" panose="020B0502040204020203" pitchFamily="34" charset="0"/>
                <a:cs typeface="Times New Roman" panose="02020603050405020304" pitchFamily="18" charset="0"/>
              </a:rPr>
              <a:t>biển</a:t>
            </a:r>
            <a:r>
              <a:rPr lang="en-US" sz="3000" dirty="0">
                <a:solidFill>
                  <a:schemeClr val="accent1">
                    <a:lumMod val="50000"/>
                  </a:schemeClr>
                </a:solidFill>
                <a:latin typeface="Bahnschrift Condensed" panose="020B0502040204020203" pitchFamily="34" charset="0"/>
                <a:cs typeface="Times New Roman" panose="02020603050405020304" pitchFamily="18" charset="0"/>
              </a:rPr>
              <a:t>.</a:t>
            </a:r>
            <a:endParaRPr lang="vi-VN" sz="3000" dirty="0">
              <a:solidFill>
                <a:schemeClr val="accent1">
                  <a:lumMod val="50000"/>
                </a:schemeClr>
              </a:solidFill>
              <a:latin typeface="Bahnschrift Condensed" panose="020B0502040204020203" pitchFamily="34" charset="0"/>
              <a:cs typeface="Times New Roman" panose="02020603050405020304" pitchFamily="18" charset="0"/>
            </a:endParaRPr>
          </a:p>
        </p:txBody>
      </p:sp>
      <p:sp>
        <p:nvSpPr>
          <p:cNvPr id="4" name="Oval 3"/>
          <p:cNvSpPr/>
          <p:nvPr/>
        </p:nvSpPr>
        <p:spPr>
          <a:xfrm>
            <a:off x="4049248" y="3761415"/>
            <a:ext cx="618565" cy="5160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Bahnschrift Condensed" panose="020B0502040204020203" pitchFamily="34" charset="0"/>
            </a:endParaRPr>
          </a:p>
        </p:txBody>
      </p:sp>
    </p:spTree>
    <p:extLst>
      <p:ext uri="{BB962C8B-B14F-4D97-AF65-F5344CB8AC3E}">
        <p14:creationId xmlns:p14="http://schemas.microsoft.com/office/powerpoint/2010/main" val="2657951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9931790" y="4714875"/>
            <a:ext cx="2143125" cy="2143125"/>
          </a:xfrm>
          <a:prstGeom prst="rect">
            <a:avLst/>
          </a:prstGeom>
        </p:spPr>
      </p:pic>
      <p:pic>
        <p:nvPicPr>
          <p:cNvPr id="9" name="Picture 8"/>
          <p:cNvPicPr>
            <a:picLocks noChangeAspect="1"/>
          </p:cNvPicPr>
          <p:nvPr/>
        </p:nvPicPr>
        <p:blipFill>
          <a:blip r:embed="rId3"/>
          <a:stretch>
            <a:fillRect/>
          </a:stretch>
        </p:blipFill>
        <p:spPr>
          <a:xfrm>
            <a:off x="-107576" y="1725922"/>
            <a:ext cx="5715000" cy="5010150"/>
          </a:xfrm>
          <a:prstGeom prst="rect">
            <a:avLst/>
          </a:prstGeom>
        </p:spPr>
      </p:pic>
      <p:sp>
        <p:nvSpPr>
          <p:cNvPr id="7" name="TextBox 6"/>
          <p:cNvSpPr txBox="1"/>
          <p:nvPr/>
        </p:nvSpPr>
        <p:spPr>
          <a:xfrm>
            <a:off x="2067526" y="363307"/>
            <a:ext cx="4139786"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Bahnschrift Condensed" panose="020B0502040204020203" pitchFamily="34" charset="0"/>
              </a:rPr>
              <a:t>LUYỆN TẬP</a:t>
            </a:r>
          </a:p>
        </p:txBody>
      </p:sp>
      <p:sp>
        <p:nvSpPr>
          <p:cNvPr id="2" name="Rectangle 1"/>
          <p:cNvSpPr/>
          <p:nvPr/>
        </p:nvSpPr>
        <p:spPr>
          <a:xfrm>
            <a:off x="4365967" y="1391338"/>
            <a:ext cx="7708948" cy="1569660"/>
          </a:xfrm>
          <a:prstGeom prst="rect">
            <a:avLst/>
          </a:prstGeom>
        </p:spPr>
        <p:txBody>
          <a:bodyPr wrap="square">
            <a:spAutoFit/>
          </a:bodyPr>
          <a:lstStyle/>
          <a:p>
            <a:pPr algn="just"/>
            <a:r>
              <a:rPr lang="it-IT" sz="3200" b="1" dirty="0">
                <a:solidFill>
                  <a:srgbClr val="FF0000"/>
                </a:solidFill>
                <a:latin typeface="Bahnschrift Condensed" panose="020B0502040204020203" pitchFamily="34" charset="0"/>
                <a:cs typeface="Times New Roman" panose="02020603050405020304" pitchFamily="18" charset="0"/>
              </a:rPr>
              <a:t>Câu </a:t>
            </a:r>
            <a:r>
              <a:rPr lang="vi-VN" sz="3200" b="1" dirty="0">
                <a:solidFill>
                  <a:srgbClr val="FF0000"/>
                </a:solidFill>
                <a:latin typeface="Bahnschrift Condensed" panose="020B0502040204020203" pitchFamily="34" charset="0"/>
                <a:cs typeface="Times New Roman" panose="02020603050405020304" pitchFamily="18" charset="0"/>
              </a:rPr>
              <a:t>10</a:t>
            </a:r>
            <a:r>
              <a:rPr lang="it-IT" sz="3200" b="1" dirty="0">
                <a:solidFill>
                  <a:srgbClr val="FF0000"/>
                </a:solidFill>
                <a:latin typeface="Bahnschrift Condensed" panose="020B0502040204020203" pitchFamily="34" charset="0"/>
                <a:cs typeface="Times New Roman" panose="02020603050405020304" pitchFamily="18" charset="0"/>
              </a:rPr>
              <a:t>: </a:t>
            </a:r>
            <a:r>
              <a:rPr lang="vi-VN" sz="3200" dirty="0">
                <a:solidFill>
                  <a:srgbClr val="FF0000"/>
                </a:solidFill>
                <a:latin typeface="Bahnschrift Condensed" panose="020B0502040204020203" pitchFamily="34" charset="0"/>
              </a:rPr>
              <a:t>Miền Tây Bắc và Bắc Trung Bộ có các loài thực vật ôn đới </a:t>
            </a:r>
            <a:r>
              <a:rPr lang="en-US" sz="3200" dirty="0" err="1">
                <a:solidFill>
                  <a:srgbClr val="FF0000"/>
                </a:solidFill>
                <a:latin typeface="Bahnschrift Condensed" panose="020B0502040204020203" pitchFamily="34" charset="0"/>
              </a:rPr>
              <a:t>chủ</a:t>
            </a:r>
            <a:r>
              <a:rPr lang="en-US" sz="3200" dirty="0">
                <a:solidFill>
                  <a:srgbClr val="FF0000"/>
                </a:solidFill>
                <a:latin typeface="Bahnschrift Condensed" panose="020B0502040204020203" pitchFamily="34" charset="0"/>
              </a:rPr>
              <a:t> </a:t>
            </a:r>
            <a:r>
              <a:rPr lang="en-US" sz="3200" dirty="0" err="1">
                <a:solidFill>
                  <a:srgbClr val="FF0000"/>
                </a:solidFill>
                <a:latin typeface="Bahnschrift Condensed" panose="020B0502040204020203" pitchFamily="34" charset="0"/>
              </a:rPr>
              <a:t>yếu</a:t>
            </a:r>
            <a:r>
              <a:rPr lang="en-US" sz="3200" dirty="0">
                <a:solidFill>
                  <a:srgbClr val="FF0000"/>
                </a:solidFill>
                <a:latin typeface="Bahnschrift Condensed" panose="020B0502040204020203" pitchFamily="34" charset="0"/>
              </a:rPr>
              <a:t> </a:t>
            </a:r>
            <a:r>
              <a:rPr lang="vi-VN" sz="3200" dirty="0">
                <a:solidFill>
                  <a:srgbClr val="FF0000"/>
                </a:solidFill>
                <a:latin typeface="Bahnschrift Condensed" panose="020B0502040204020203" pitchFamily="34" charset="0"/>
              </a:rPr>
              <a:t>là do</a:t>
            </a:r>
          </a:p>
          <a:p>
            <a:pPr algn="just"/>
            <a:endParaRPr lang="en-US" sz="3200" dirty="0">
              <a:solidFill>
                <a:srgbClr val="FF0000"/>
              </a:solidFill>
              <a:latin typeface="Bahnschrift Condensed" panose="020B0502040204020203" pitchFamily="34" charset="0"/>
              <a:cs typeface="Times New Roman" panose="02020603050405020304" pitchFamily="18" charset="0"/>
            </a:endParaRPr>
          </a:p>
        </p:txBody>
      </p:sp>
      <p:sp>
        <p:nvSpPr>
          <p:cNvPr id="3" name="Rectangle 2"/>
          <p:cNvSpPr/>
          <p:nvPr/>
        </p:nvSpPr>
        <p:spPr>
          <a:xfrm>
            <a:off x="4137419" y="3307950"/>
            <a:ext cx="7708948" cy="2308324"/>
          </a:xfrm>
          <a:prstGeom prst="rect">
            <a:avLst/>
          </a:prstGeom>
        </p:spPr>
        <p:txBody>
          <a:bodyPr wrap="square">
            <a:spAutoFit/>
          </a:bodyPr>
          <a:lstStyle/>
          <a:p>
            <a:pPr marL="342900" indent="-342900">
              <a:buAutoNum type="alphaUcPeriod"/>
            </a:pPr>
            <a:r>
              <a:rPr lang="vi-VN" sz="3600" dirty="0">
                <a:solidFill>
                  <a:schemeClr val="accent1">
                    <a:lumMod val="50000"/>
                  </a:schemeClr>
                </a:solidFill>
                <a:latin typeface="Bahnschrift Condensed" panose="020B0502040204020203" pitchFamily="34" charset="0"/>
              </a:rPr>
              <a:t>ảnh hưởng mạnh gió mùa Đông Bắc</a:t>
            </a:r>
            <a:r>
              <a:rPr lang="en-US" sz="3600" dirty="0">
                <a:solidFill>
                  <a:schemeClr val="accent1">
                    <a:lumMod val="50000"/>
                  </a:schemeClr>
                </a:solidFill>
                <a:latin typeface="Bahnschrift Condensed" panose="020B0502040204020203" pitchFamily="34" charset="0"/>
              </a:rPr>
              <a:t>.	</a:t>
            </a:r>
          </a:p>
          <a:p>
            <a:pPr marL="342900" indent="-342900">
              <a:buAutoNum type="alphaUcPeriod"/>
            </a:pPr>
            <a:r>
              <a:rPr lang="en-US" sz="3600" b="1"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có</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nhiều</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núi</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và</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cao</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nguyên</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đồ</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sộ</a:t>
            </a:r>
            <a:r>
              <a:rPr lang="en-US" sz="3600" dirty="0">
                <a:solidFill>
                  <a:schemeClr val="accent1">
                    <a:lumMod val="50000"/>
                  </a:schemeClr>
                </a:solidFill>
                <a:latin typeface="Bahnschrift Condensed" panose="020B0502040204020203" pitchFamily="34" charset="0"/>
              </a:rPr>
              <a:t>.</a:t>
            </a:r>
            <a:endParaRPr lang="vi-VN" sz="3600" dirty="0">
              <a:solidFill>
                <a:schemeClr val="accent1">
                  <a:lumMod val="50000"/>
                </a:schemeClr>
              </a:solidFill>
              <a:latin typeface="Bahnschrift Condensed" panose="020B0502040204020203" pitchFamily="34" charset="0"/>
            </a:endParaRPr>
          </a:p>
          <a:p>
            <a:r>
              <a:rPr lang="vi-VN" sz="3600" b="1" dirty="0">
                <a:solidFill>
                  <a:schemeClr val="accent1">
                    <a:lumMod val="50000"/>
                  </a:schemeClr>
                </a:solidFill>
                <a:latin typeface="Bahnschrift Condensed" panose="020B0502040204020203" pitchFamily="34" charset="0"/>
              </a:rPr>
              <a:t>C. </a:t>
            </a:r>
            <a:r>
              <a:rPr lang="vi-VN" sz="3600" dirty="0">
                <a:solidFill>
                  <a:schemeClr val="accent1">
                    <a:lumMod val="50000"/>
                  </a:schemeClr>
                </a:solidFill>
                <a:latin typeface="Bahnschrift Condensed" panose="020B0502040204020203" pitchFamily="34" charset="0"/>
              </a:rPr>
              <a:t>có địa hình núi cao từ 2600m trở lên</a:t>
            </a:r>
            <a:r>
              <a:rPr lang="en-US" sz="3600" dirty="0">
                <a:solidFill>
                  <a:schemeClr val="accent1">
                    <a:lumMod val="50000"/>
                  </a:schemeClr>
                </a:solidFill>
                <a:latin typeface="Bahnschrift Condensed" panose="020B0502040204020203" pitchFamily="34" charset="0"/>
              </a:rPr>
              <a:t>.	</a:t>
            </a:r>
          </a:p>
          <a:p>
            <a:r>
              <a:rPr lang="en-US" sz="3600" b="1" dirty="0">
                <a:solidFill>
                  <a:schemeClr val="accent1">
                    <a:lumMod val="50000"/>
                  </a:schemeClr>
                </a:solidFill>
                <a:latin typeface="Bahnschrift Condensed" panose="020B0502040204020203" pitchFamily="34" charset="0"/>
              </a:rPr>
              <a:t>D. </a:t>
            </a:r>
            <a:r>
              <a:rPr lang="en-US" sz="3600" dirty="0" err="1">
                <a:solidFill>
                  <a:schemeClr val="accent1">
                    <a:lumMod val="50000"/>
                  </a:schemeClr>
                </a:solidFill>
                <a:latin typeface="Bahnschrift Condensed" panose="020B0502040204020203" pitchFamily="34" charset="0"/>
              </a:rPr>
              <a:t>có</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mạng</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lưới</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sông</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ngòi</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dày</a:t>
            </a:r>
            <a:r>
              <a:rPr lang="en-US" sz="3600" dirty="0">
                <a:solidFill>
                  <a:schemeClr val="accent1">
                    <a:lumMod val="50000"/>
                  </a:schemeClr>
                </a:solidFill>
                <a:latin typeface="Bahnschrift Condensed" panose="020B0502040204020203" pitchFamily="34" charset="0"/>
              </a:rPr>
              <a:t> </a:t>
            </a:r>
            <a:r>
              <a:rPr lang="en-US" sz="3600" dirty="0" err="1">
                <a:solidFill>
                  <a:schemeClr val="accent1">
                    <a:lumMod val="50000"/>
                  </a:schemeClr>
                </a:solidFill>
                <a:latin typeface="Bahnschrift Condensed" panose="020B0502040204020203" pitchFamily="34" charset="0"/>
              </a:rPr>
              <a:t>đặc</a:t>
            </a:r>
            <a:r>
              <a:rPr lang="en-US" sz="3600" dirty="0">
                <a:solidFill>
                  <a:schemeClr val="accent1">
                    <a:lumMod val="50000"/>
                  </a:schemeClr>
                </a:solidFill>
                <a:latin typeface="Bahnschrift Condensed" panose="020B0502040204020203" pitchFamily="34" charset="0"/>
              </a:rPr>
              <a:t>.</a:t>
            </a:r>
            <a:endParaRPr lang="vi-VN" sz="3600" dirty="0">
              <a:solidFill>
                <a:schemeClr val="accent1">
                  <a:lumMod val="50000"/>
                </a:schemeClr>
              </a:solidFill>
              <a:latin typeface="Bahnschrift Condensed" panose="020B0502040204020203" pitchFamily="34" charset="0"/>
            </a:endParaRPr>
          </a:p>
        </p:txBody>
      </p:sp>
      <p:sp>
        <p:nvSpPr>
          <p:cNvPr id="4" name="Oval 3"/>
          <p:cNvSpPr/>
          <p:nvPr/>
        </p:nvSpPr>
        <p:spPr>
          <a:xfrm>
            <a:off x="4049373" y="4462112"/>
            <a:ext cx="618565" cy="51603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Bahnschrift Condensed" panose="020B0502040204020203" pitchFamily="34" charset="0"/>
            </a:endParaRPr>
          </a:p>
        </p:txBody>
      </p:sp>
    </p:spTree>
    <p:extLst>
      <p:ext uri="{BB962C8B-B14F-4D97-AF65-F5344CB8AC3E}">
        <p14:creationId xmlns:p14="http://schemas.microsoft.com/office/powerpoint/2010/main" val="9304452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809CAB5-1CD4-2839-B334-17219A444B70}"/>
              </a:ext>
            </a:extLst>
          </p:cNvPr>
          <p:cNvGraphicFramePr>
            <a:graphicFrameLocks noGrp="1"/>
          </p:cNvGraphicFramePr>
          <p:nvPr>
            <p:extLst>
              <p:ext uri="{D42A27DB-BD31-4B8C-83A1-F6EECF244321}">
                <p14:modId xmlns:p14="http://schemas.microsoft.com/office/powerpoint/2010/main" val="2835100864"/>
              </p:ext>
            </p:extLst>
          </p:nvPr>
        </p:nvGraphicFramePr>
        <p:xfrm>
          <a:off x="0" y="205740"/>
          <a:ext cx="12196916" cy="6446520"/>
        </p:xfrm>
        <a:graphic>
          <a:graphicData uri="http://schemas.openxmlformats.org/drawingml/2006/table">
            <a:tbl>
              <a:tblPr firstRow="1" bandRow="1">
                <a:tableStyleId>{5C22544A-7EE6-4342-B048-85BDC9FD1C3A}</a:tableStyleId>
              </a:tblPr>
              <a:tblGrid>
                <a:gridCol w="11371006">
                  <a:extLst>
                    <a:ext uri="{9D8B030D-6E8A-4147-A177-3AD203B41FA5}">
                      <a16:colId xmlns:a16="http://schemas.microsoft.com/office/drawing/2014/main" val="2297646383"/>
                    </a:ext>
                  </a:extLst>
                </a:gridCol>
                <a:gridCol w="412955">
                  <a:extLst>
                    <a:ext uri="{9D8B030D-6E8A-4147-A177-3AD203B41FA5}">
                      <a16:colId xmlns:a16="http://schemas.microsoft.com/office/drawing/2014/main" val="3153862801"/>
                    </a:ext>
                  </a:extLst>
                </a:gridCol>
                <a:gridCol w="412955">
                  <a:extLst>
                    <a:ext uri="{9D8B030D-6E8A-4147-A177-3AD203B41FA5}">
                      <a16:colId xmlns:a16="http://schemas.microsoft.com/office/drawing/2014/main" val="2752059396"/>
                    </a:ext>
                  </a:extLst>
                </a:gridCol>
              </a:tblGrid>
              <a:tr h="370840">
                <a:tc>
                  <a:txBody>
                    <a:bodyPr/>
                    <a:lstStyle/>
                    <a:p>
                      <a:r>
                        <a:rPr lang="vi-VN" sz="2100" dirty="0"/>
                        <a:t>Câu hỏi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2950201"/>
                  </a:ext>
                </a:extLst>
              </a:tr>
              <a:tr h="370840">
                <a:tc>
                  <a:txBody>
                    <a:bodyPr/>
                    <a:lstStyle/>
                    <a:p>
                      <a:pPr algn="just"/>
                      <a:r>
                        <a:rPr lang="vi-VN" sz="2100" dirty="0"/>
                        <a:t>1. Miền Tây Bắc, Bắc Trung Bộ nằm ở phía Nam dãy Bạch Mã trở vào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742474"/>
                  </a:ext>
                </a:extLst>
              </a:tr>
              <a:tr h="370840">
                <a:tc>
                  <a:txBody>
                    <a:bodyPr/>
                    <a:lstStyle/>
                    <a:p>
                      <a:pPr algn="just"/>
                      <a:r>
                        <a:rPr lang="vi-VN" sz="2100" dirty="0"/>
                        <a:t>2. Miền Bắc, Đông Bắc Bắc Bộ có mùa đông lạnh, kéo dài do nằm ở vị trí đón gió mùa ĐB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4358022"/>
                  </a:ext>
                </a:extLst>
              </a:tr>
              <a:tr h="370840">
                <a:tc>
                  <a:txBody>
                    <a:bodyPr/>
                    <a:lstStyle/>
                    <a:p>
                      <a:pPr algn="just"/>
                      <a:r>
                        <a:rPr lang="vi-VN" sz="2100" dirty="0"/>
                        <a:t>3. Miền Nam Trung Bộ, Nam Bộ có địa hình cao, hiểm trở nhất cả nước, hướng núi chủ yếu là vòng cung, đồng bằng ven biển nhỏ, bị chia cắt, đồng bằng sông Cửu Long rộng lớn, bị ngập nước vào mùa lũ.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029104"/>
                  </a:ext>
                </a:extLst>
              </a:tr>
              <a:tr h="370840">
                <a:tc>
                  <a:txBody>
                    <a:bodyPr/>
                    <a:lstStyle/>
                    <a:p>
                      <a:pPr algn="just"/>
                      <a:r>
                        <a:rPr lang="vi-VN" sz="2100" dirty="0"/>
                        <a:t>4. Rừng ngập mặn và rừng tràm phổ biến ở đồng bằng sông Cửu Long.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4115441"/>
                  </a:ext>
                </a:extLst>
              </a:tr>
              <a:tr h="370840">
                <a:tc>
                  <a:txBody>
                    <a:bodyPr/>
                    <a:lstStyle/>
                    <a:p>
                      <a:pPr algn="just"/>
                      <a:r>
                        <a:rPr lang="vi-VN" sz="2100" dirty="0"/>
                        <a:t>5. Do ảnh hưởng của bức chắn địa hình nên Tây Bắc có mùa đông ấm hơn, ngắn hơn Đông Bắc; có gió phơn khô nóng ở Bắc Trung Bộ vào đầu hạ.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1305526"/>
                  </a:ext>
                </a:extLst>
              </a:tr>
              <a:tr h="370840">
                <a:tc>
                  <a:txBody>
                    <a:bodyPr/>
                    <a:lstStyle/>
                    <a:p>
                      <a:pPr algn="just"/>
                      <a:r>
                        <a:rPr lang="vi-VN" sz="2100" dirty="0"/>
                        <a:t>6. Sông ngòi miền Bắc, Đông Bắc Bắc Bộ chủ yếu chạy theo hướng TB-ĐN và Tây – Đông.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5826538"/>
                  </a:ext>
                </a:extLst>
              </a:tr>
              <a:tr h="370840">
                <a:tc>
                  <a:txBody>
                    <a:bodyPr/>
                    <a:lstStyle/>
                    <a:p>
                      <a:pPr algn="just"/>
                      <a:r>
                        <a:rPr lang="vi-VN" sz="2100" dirty="0"/>
                        <a:t>7. Vùng biển và thềm lục địa của miền Nam Trung Bộ và Nam Bộ rộng và giàu tài nguyên khoáng sản như dầu khí...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0937406"/>
                  </a:ext>
                </a:extLst>
              </a:tr>
              <a:tr h="370840">
                <a:tc>
                  <a:txBody>
                    <a:bodyPr/>
                    <a:lstStyle/>
                    <a:p>
                      <a:pPr algn="just"/>
                      <a:r>
                        <a:rPr lang="vi-VN" sz="2100" dirty="0"/>
                        <a:t>8. Miền Bắc, Đông Bắc Bộ có kiểu khí hậu cận xích đạo gió mùa với hai mùa mưa – khô rõ rệt.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4324871"/>
                  </a:ext>
                </a:extLst>
              </a:tr>
              <a:tr h="370840">
                <a:tc>
                  <a:txBody>
                    <a:bodyPr/>
                    <a:lstStyle/>
                    <a:p>
                      <a:pPr algn="just"/>
                      <a:r>
                        <a:rPr lang="vi-VN" sz="2100" dirty="0"/>
                        <a:t>9. Miền Tây Bắc Bắc Trung Bộ xuất hiện các loài sinh vật ôn đới do chịu ảnh hưởng của độ cao địa hình.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459518"/>
                  </a:ext>
                </a:extLst>
              </a:tr>
              <a:tr h="370840">
                <a:tc>
                  <a:txBody>
                    <a:bodyPr/>
                    <a:lstStyle/>
                    <a:p>
                      <a:pPr algn="just"/>
                      <a:r>
                        <a:rPr lang="vi-VN" sz="2100" dirty="0"/>
                        <a:t>10. Dạng địa hình các – xtơ khá phổ biến ở miền: Bắc, Đông Bắc Bắc Bộ; Tây Bắc, Bắc Trung Bộ.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0114973"/>
                  </a:ext>
                </a:extLst>
              </a:tr>
            </a:tbl>
          </a:graphicData>
        </a:graphic>
      </p:graphicFrame>
    </p:spTree>
    <p:extLst>
      <p:ext uri="{BB962C8B-B14F-4D97-AF65-F5344CB8AC3E}">
        <p14:creationId xmlns:p14="http://schemas.microsoft.com/office/powerpoint/2010/main" val="3601782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809CAB5-1CD4-2839-B334-17219A444B70}"/>
              </a:ext>
            </a:extLst>
          </p:cNvPr>
          <p:cNvGraphicFramePr>
            <a:graphicFrameLocks noGrp="1"/>
          </p:cNvGraphicFramePr>
          <p:nvPr>
            <p:extLst>
              <p:ext uri="{D42A27DB-BD31-4B8C-83A1-F6EECF244321}">
                <p14:modId xmlns:p14="http://schemas.microsoft.com/office/powerpoint/2010/main" val="3925292652"/>
              </p:ext>
            </p:extLst>
          </p:nvPr>
        </p:nvGraphicFramePr>
        <p:xfrm>
          <a:off x="0" y="0"/>
          <a:ext cx="12196916" cy="6446520"/>
        </p:xfrm>
        <a:graphic>
          <a:graphicData uri="http://schemas.openxmlformats.org/drawingml/2006/table">
            <a:tbl>
              <a:tblPr firstRow="1" bandRow="1">
                <a:tableStyleId>{5C22544A-7EE6-4342-B048-85BDC9FD1C3A}</a:tableStyleId>
              </a:tblPr>
              <a:tblGrid>
                <a:gridCol w="11371006">
                  <a:extLst>
                    <a:ext uri="{9D8B030D-6E8A-4147-A177-3AD203B41FA5}">
                      <a16:colId xmlns:a16="http://schemas.microsoft.com/office/drawing/2014/main" val="2297646383"/>
                    </a:ext>
                  </a:extLst>
                </a:gridCol>
                <a:gridCol w="412955">
                  <a:extLst>
                    <a:ext uri="{9D8B030D-6E8A-4147-A177-3AD203B41FA5}">
                      <a16:colId xmlns:a16="http://schemas.microsoft.com/office/drawing/2014/main" val="3153862801"/>
                    </a:ext>
                  </a:extLst>
                </a:gridCol>
                <a:gridCol w="412955">
                  <a:extLst>
                    <a:ext uri="{9D8B030D-6E8A-4147-A177-3AD203B41FA5}">
                      <a16:colId xmlns:a16="http://schemas.microsoft.com/office/drawing/2014/main" val="2752059396"/>
                    </a:ext>
                  </a:extLst>
                </a:gridCol>
              </a:tblGrid>
              <a:tr h="370840">
                <a:tc>
                  <a:txBody>
                    <a:bodyPr/>
                    <a:lstStyle/>
                    <a:p>
                      <a:r>
                        <a:rPr lang="vi-VN" sz="2100" dirty="0"/>
                        <a:t>Câu hỏi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2950201"/>
                  </a:ext>
                </a:extLst>
              </a:tr>
              <a:tr h="370840">
                <a:tc>
                  <a:txBody>
                    <a:bodyPr/>
                    <a:lstStyle/>
                    <a:p>
                      <a:pPr algn="just"/>
                      <a:r>
                        <a:rPr lang="vi-VN" sz="2100" dirty="0"/>
                        <a:t>1. Miền Tây Bắc, Bắc Trung Bộ nằm ở phía Nam dãy Bạch Mã trở vào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742474"/>
                  </a:ext>
                </a:extLst>
              </a:tr>
              <a:tr h="370840">
                <a:tc>
                  <a:txBody>
                    <a:bodyPr/>
                    <a:lstStyle/>
                    <a:p>
                      <a:pPr algn="just"/>
                      <a:r>
                        <a:rPr lang="vi-VN" sz="2100" dirty="0"/>
                        <a:t>2. Miền Bắc, Đông Bắc Bắc Bộ có mùa đông lạnh, kéo dài do nằm ở vị trí đón gió mùa ĐB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4358022"/>
                  </a:ext>
                </a:extLst>
              </a:tr>
              <a:tr h="370840">
                <a:tc>
                  <a:txBody>
                    <a:bodyPr/>
                    <a:lstStyle/>
                    <a:p>
                      <a:pPr algn="just"/>
                      <a:r>
                        <a:rPr lang="vi-VN" sz="2100" dirty="0"/>
                        <a:t>3. Miền Nam Trung Bộ, Nam Bộ có địa hình cao, hiểm trở nhất cả nước, hướng núi chủ yếu là vòng cung, đồng bằng ven biển nhỏ, bị chia cắt, đồng bằng sông Cửu Long rộng lớn, bị ngập nước vào mùa lũ.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31029104"/>
                  </a:ext>
                </a:extLst>
              </a:tr>
              <a:tr h="370840">
                <a:tc>
                  <a:txBody>
                    <a:bodyPr/>
                    <a:lstStyle/>
                    <a:p>
                      <a:pPr algn="just"/>
                      <a:r>
                        <a:rPr lang="vi-VN" sz="2100" dirty="0"/>
                        <a:t>4. Rừng ngập mặn và rừng tràm phổ biến ở đồng bằng sông Cửu Long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4115441"/>
                  </a:ext>
                </a:extLst>
              </a:tr>
              <a:tr h="370840">
                <a:tc>
                  <a:txBody>
                    <a:bodyPr/>
                    <a:lstStyle/>
                    <a:p>
                      <a:pPr algn="just"/>
                      <a:r>
                        <a:rPr lang="vi-VN" sz="2100" dirty="0"/>
                        <a:t>5. Do ảnh hưởng của bức chắn địa hình nên Tây Bắc có mùa đông ấm hơn, ngắn hơn Đông Bắc; có gió phơn khô nóng ở Bắc Trung Bộ vào đầu hạ.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41305526"/>
                  </a:ext>
                </a:extLst>
              </a:tr>
              <a:tr h="370840">
                <a:tc>
                  <a:txBody>
                    <a:bodyPr/>
                    <a:lstStyle/>
                    <a:p>
                      <a:pPr algn="just"/>
                      <a:r>
                        <a:rPr lang="vi-VN" sz="2100" dirty="0"/>
                        <a:t>6. Sông ngòi miền Bắc, Đông Bắc Bắc Bộ chủ yếu chạy theo hướng TB-ĐN và Tây – Đông.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5826538"/>
                  </a:ext>
                </a:extLst>
              </a:tr>
              <a:tr h="370840">
                <a:tc>
                  <a:txBody>
                    <a:bodyPr/>
                    <a:lstStyle/>
                    <a:p>
                      <a:pPr algn="just"/>
                      <a:r>
                        <a:rPr lang="vi-VN" sz="2100" dirty="0"/>
                        <a:t>7. </a:t>
                      </a:r>
                      <a:r>
                        <a:rPr lang="vi-VN" sz="2100"/>
                        <a:t>Vùng biển và thềm lục địa của miền Nam Trung Bộ và Nam Bộ rộng và giàu tài nguyên khoáng sản như dầu khí...</a:t>
                      </a:r>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0937406"/>
                  </a:ext>
                </a:extLst>
              </a:tr>
              <a:tr h="370840">
                <a:tc>
                  <a:txBody>
                    <a:bodyPr/>
                    <a:lstStyle/>
                    <a:p>
                      <a:pPr algn="just"/>
                      <a:r>
                        <a:rPr lang="vi-VN" sz="2100" dirty="0"/>
                        <a:t>8. Miền Bắc, Đông Bắc Bộ có kiểu khí hậu cận xích đạo gió mùa với hai mùa mưa – khô rõ rệt.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4324871"/>
                  </a:ext>
                </a:extLst>
              </a:tr>
              <a:tr h="370840">
                <a:tc>
                  <a:txBody>
                    <a:bodyPr/>
                    <a:lstStyle/>
                    <a:p>
                      <a:pPr algn="just"/>
                      <a:r>
                        <a:rPr lang="vi-VN" sz="2100" dirty="0"/>
                        <a:t>9. Miền Tây Bắc Bắc Trung Bộ xuất hiện các loài sinh vật ôn đới do chịu ảnh hưởng của độ cao địa hình.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8459518"/>
                  </a:ext>
                </a:extLst>
              </a:tr>
              <a:tr h="370840">
                <a:tc>
                  <a:txBody>
                    <a:bodyPr/>
                    <a:lstStyle/>
                    <a:p>
                      <a:pPr algn="just"/>
                      <a:r>
                        <a:rPr lang="vi-VN" sz="2100" dirty="0"/>
                        <a:t>10. Dạng địa hình các – xtơ khá phổ biến ở miền: Bắc, Đông Bắc Bắc Bộ; Tây Bắc, Bắc Trung Bộ.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100" dirty="0"/>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vi-VN" sz="21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0114973"/>
                  </a:ext>
                </a:extLst>
              </a:tr>
            </a:tbl>
          </a:graphicData>
        </a:graphic>
      </p:graphicFrame>
    </p:spTree>
    <p:extLst>
      <p:ext uri="{BB962C8B-B14F-4D97-AF65-F5344CB8AC3E}">
        <p14:creationId xmlns:p14="http://schemas.microsoft.com/office/powerpoint/2010/main" val="35051840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12192000" cy="6858000"/>
          </a:xfrm>
          <a:prstGeom prst="rect">
            <a:avLst/>
          </a:prstGeom>
        </p:spPr>
      </p:pic>
      <p:sp>
        <p:nvSpPr>
          <p:cNvPr id="8" name="Rectangle 7"/>
          <p:cNvSpPr/>
          <p:nvPr/>
        </p:nvSpPr>
        <p:spPr>
          <a:xfrm>
            <a:off x="806824" y="672354"/>
            <a:ext cx="10609729" cy="3130389"/>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55485" y="1726033"/>
            <a:ext cx="9681029" cy="1702967"/>
          </a:xfrm>
          <a:prstGeom prst="rect">
            <a:avLst/>
          </a:prstGeom>
        </p:spPr>
        <p:txBody>
          <a:bodyPr wrap="square">
            <a:spAutoFit/>
          </a:bodyPr>
          <a:lstStyle/>
          <a:p>
            <a:pPr algn="just">
              <a:lnSpc>
                <a:spcPct val="107000"/>
              </a:lnSpc>
              <a:spcAft>
                <a:spcPts val="600"/>
              </a:spcAft>
            </a:pP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Địa</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phương</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em</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đang</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sống</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thuộc</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miền</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khí</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hậu</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nào</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p>
          <a:p>
            <a:pPr algn="just">
              <a:lnSpc>
                <a:spcPct val="107000"/>
              </a:lnSpc>
              <a:spcAft>
                <a:spcPts val="600"/>
              </a:spcAft>
            </a:pP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Hãy</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thu</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thập</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thông</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tin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và</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giới</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thiệu</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về</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một</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số</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đặc</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điểm</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thiên</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nhiên</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nổi</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bật</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của</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địa</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phương</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 </a:t>
            </a:r>
            <a:r>
              <a:rPr lang="en-US" sz="3200" dirty="0" err="1">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em</a:t>
            </a:r>
            <a:r>
              <a:rPr lang="en-US" sz="3200" dirty="0">
                <a:solidFill>
                  <a:srgbClr val="FFFF00"/>
                </a:solidFill>
                <a:latin typeface="Bahnschrift Condensed" panose="020B0502040204020203" pitchFamily="34" charset="0"/>
                <a:ea typeface="Cambria" panose="02040503050406030204" pitchFamily="18" charset="0"/>
                <a:cs typeface="Times New Roman" panose="02020603050405020304" pitchFamily="18" charset="0"/>
              </a:rPr>
              <a:t>”.</a:t>
            </a:r>
            <a:endParaRPr lang="en-US" sz="3200" dirty="0">
              <a:solidFill>
                <a:srgbClr val="FFFF00"/>
              </a:solidFill>
              <a:effectLst/>
              <a:latin typeface="Bahnschrift Condensed" panose="020B0502040204020203" pitchFamily="34" charset="0"/>
              <a:ea typeface="Times New Roman" panose="02020603050405020304" pitchFamily="18" charset="0"/>
            </a:endParaRPr>
          </a:p>
        </p:txBody>
      </p:sp>
      <p:sp>
        <p:nvSpPr>
          <p:cNvPr id="9" name="TextBox 8"/>
          <p:cNvSpPr txBox="1"/>
          <p:nvPr/>
        </p:nvSpPr>
        <p:spPr>
          <a:xfrm>
            <a:off x="4313464" y="913726"/>
            <a:ext cx="3596448" cy="584775"/>
          </a:xfrm>
          <a:prstGeom prst="rect">
            <a:avLst/>
          </a:prstGeom>
          <a:noFill/>
        </p:spPr>
        <p:txBody>
          <a:bodyPr wrap="square" rtlCol="0">
            <a:spAutoFit/>
          </a:bodyPr>
          <a:lstStyle/>
          <a:p>
            <a:pPr algn="ctr"/>
            <a:r>
              <a:rPr lang="en-US" sz="3200" b="1" dirty="0">
                <a:solidFill>
                  <a:srgbClr val="FFC000"/>
                </a:solidFill>
                <a:effectLst>
                  <a:outerShdw blurRad="38100" dist="38100" dir="2700000" algn="tl">
                    <a:srgbClr val="000000">
                      <a:alpha val="43137"/>
                    </a:srgbClr>
                  </a:outerShdw>
                </a:effectLst>
                <a:latin typeface="Bahnschrift Condensed" panose="020B0502040204020203" pitchFamily="34" charset="0"/>
              </a:rPr>
              <a:t>THỬ THÁCH CHO EM</a:t>
            </a:r>
          </a:p>
        </p:txBody>
      </p:sp>
    </p:spTree>
    <p:extLst>
      <p:ext uri="{BB962C8B-B14F-4D97-AF65-F5344CB8AC3E}">
        <p14:creationId xmlns:p14="http://schemas.microsoft.com/office/powerpoint/2010/main" val="15388979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8685" y="130629"/>
            <a:ext cx="11858172" cy="6618514"/>
          </a:xfrm>
          <a:prstGeom prst="rect">
            <a:avLst/>
          </a:prstGeom>
        </p:spPr>
      </p:pic>
    </p:spTree>
    <p:extLst>
      <p:ext uri="{BB962C8B-B14F-4D97-AF65-F5344CB8AC3E}">
        <p14:creationId xmlns:p14="http://schemas.microsoft.com/office/powerpoint/2010/main" val="769416665"/>
      </p:ext>
    </p:extLst>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a:stretch>
            <a:fillRect/>
          </a:stretch>
        </p:blipFill>
        <p:spPr>
          <a:xfrm>
            <a:off x="5476072" y="5275385"/>
            <a:ext cx="992575" cy="992575"/>
          </a:xfrm>
          <a:prstGeom prst="rect">
            <a:avLst/>
          </a:prstGeom>
        </p:spPr>
      </p:pic>
      <p:pic>
        <p:nvPicPr>
          <p:cNvPr id="12" name="Picture 11"/>
          <p:cNvPicPr>
            <a:picLocks noChangeAspect="1"/>
          </p:cNvPicPr>
          <p:nvPr/>
        </p:nvPicPr>
        <p:blipFill>
          <a:blip r:embed="rId5"/>
          <a:stretch>
            <a:fillRect/>
          </a:stretch>
        </p:blipFill>
        <p:spPr>
          <a:xfrm>
            <a:off x="5284009" y="2099943"/>
            <a:ext cx="1087410" cy="1087410"/>
          </a:xfrm>
          <a:prstGeom prst="rect">
            <a:avLst/>
          </a:prstGeom>
        </p:spPr>
      </p:pic>
      <p:sp>
        <p:nvSpPr>
          <p:cNvPr id="2" name="Rectangle 1"/>
          <p:cNvSpPr/>
          <p:nvPr/>
        </p:nvSpPr>
        <p:spPr>
          <a:xfrm>
            <a:off x="7007022" y="412522"/>
            <a:ext cx="2633413" cy="537968"/>
          </a:xfrm>
          <a:prstGeom prst="rect">
            <a:avLst/>
          </a:prstGeom>
        </p:spPr>
        <p:txBody>
          <a:bodyPr wrap="none">
            <a:spAutoFit/>
          </a:bodyPr>
          <a:lstStyle/>
          <a:p>
            <a:pPr indent="180340" algn="ctr">
              <a:lnSpc>
                <a:spcPct val="115000"/>
              </a:lnSpc>
              <a:spcAft>
                <a:spcPts val="600"/>
              </a:spcAft>
            </a:pPr>
            <a:r>
              <a:rPr lang="it-IT" sz="2800" b="1" dirty="0">
                <a:solidFill>
                  <a:srgbClr val="002060"/>
                </a:solidFill>
                <a:latin typeface="Bahnschrift Condensed" panose="020B0502040204020203" pitchFamily="34" charset="0"/>
                <a:ea typeface="Times New Roman" panose="02020603050405020304" pitchFamily="18" charset="0"/>
              </a:rPr>
              <a:t>PHIẾU HỌC TẬP SỐ 1</a:t>
            </a:r>
            <a:endParaRPr lang="en-US" sz="2800" dirty="0">
              <a:solidFill>
                <a:srgbClr val="002060"/>
              </a:solidFill>
              <a:effectLst/>
              <a:latin typeface="Bahnschrift Condensed" panose="020B0502040204020203" pitchFamily="34"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051367940"/>
              </p:ext>
            </p:extLst>
          </p:nvPr>
        </p:nvGraphicFramePr>
        <p:xfrm>
          <a:off x="4760257" y="1243059"/>
          <a:ext cx="7126941" cy="5357818"/>
        </p:xfrm>
        <a:graphic>
          <a:graphicData uri="http://schemas.openxmlformats.org/drawingml/2006/table">
            <a:tbl>
              <a:tblPr firstRow="1" firstCol="1" bandRow="1">
                <a:tableStyleId>{5C22544A-7EE6-4342-B048-85BDC9FD1C3A}</a:tableStyleId>
              </a:tblPr>
              <a:tblGrid>
                <a:gridCol w="1449778">
                  <a:extLst>
                    <a:ext uri="{9D8B030D-6E8A-4147-A177-3AD203B41FA5}">
                      <a16:colId xmlns:a16="http://schemas.microsoft.com/office/drawing/2014/main" val="20000"/>
                    </a:ext>
                  </a:extLst>
                </a:gridCol>
                <a:gridCol w="2845357">
                  <a:extLst>
                    <a:ext uri="{9D8B030D-6E8A-4147-A177-3AD203B41FA5}">
                      <a16:colId xmlns:a16="http://schemas.microsoft.com/office/drawing/2014/main" val="20001"/>
                    </a:ext>
                  </a:extLst>
                </a:gridCol>
                <a:gridCol w="2831806">
                  <a:extLst>
                    <a:ext uri="{9D8B030D-6E8A-4147-A177-3AD203B41FA5}">
                      <a16:colId xmlns:a16="http://schemas.microsoft.com/office/drawing/2014/main" val="20002"/>
                    </a:ext>
                  </a:extLst>
                </a:gridCol>
              </a:tblGrid>
              <a:tr h="813902">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Thành phần tự nhiên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Phần lãnh thổ phía Bắc</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b="1" i="1" kern="1200" dirty="0">
                          <a:solidFill>
                            <a:srgbClr val="002060"/>
                          </a:solidFill>
                          <a:effectLst/>
                          <a:latin typeface="Bahnschrift Condensed" panose="020B0502040204020203" pitchFamily="34" charset="0"/>
                          <a:ea typeface="+mn-ea"/>
                          <a:cs typeface="+mn-cs"/>
                        </a:rPr>
                        <a:t>(Toàn bộ lãnh thổ phía Bắc đến dãy Bạch Mã)</a:t>
                      </a:r>
                      <a:endParaRPr lang="en-US" sz="2400" i="1"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Phần lãnh thổ phía Nam</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b="1" i="1" kern="1200" dirty="0">
                          <a:solidFill>
                            <a:srgbClr val="002060"/>
                          </a:solidFill>
                          <a:effectLst/>
                          <a:latin typeface="Bahnschrift Condensed" panose="020B0502040204020203" pitchFamily="34" charset="0"/>
                          <a:ea typeface="+mn-ea"/>
                          <a:cs typeface="+mn-cs"/>
                        </a:rPr>
                        <a:t>(Từ dãy núi Bạch Mã trở vào Nam)</a:t>
                      </a:r>
                      <a:endParaRPr lang="en-US" sz="2400" i="1"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091883">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a. Khí hậu</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091883">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b. Cảnh</a:t>
                      </a:r>
                      <a:r>
                        <a:rPr lang="it-IT" sz="2400" baseline="0" dirty="0">
                          <a:solidFill>
                            <a:srgbClr val="002060"/>
                          </a:solidFill>
                          <a:effectLst/>
                          <a:latin typeface="Bahnschrift Condensed" panose="020B0502040204020203" pitchFamily="34" charset="0"/>
                        </a:rPr>
                        <a:t> quan thiên nhiên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it-IT" sz="2400">
                          <a:solidFill>
                            <a:srgbClr val="002060"/>
                          </a:solidFill>
                          <a:effectLst/>
                          <a:latin typeface="Bahnschrift Condensed" panose="020B0502040204020203" pitchFamily="34" charset="0"/>
                        </a:rPr>
                        <a:t> </a:t>
                      </a:r>
                      <a:endParaRPr lang="en-US" sz="240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a:solidFill>
                            <a:srgbClr val="002060"/>
                          </a:solidFill>
                          <a:effectLst/>
                          <a:latin typeface="Bahnschrift Condensed" panose="020B0502040204020203" pitchFamily="34" charset="0"/>
                        </a:rPr>
                        <a:t> </a:t>
                      </a:r>
                      <a:endParaRPr lang="en-US" sz="240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a:solidFill>
                            <a:srgbClr val="002060"/>
                          </a:solidFill>
                          <a:effectLst/>
                          <a:latin typeface="Bahnschrift Condensed" panose="020B0502040204020203" pitchFamily="34" charset="0"/>
                        </a:rPr>
                        <a:t> </a:t>
                      </a:r>
                      <a:endParaRPr lang="en-US" sz="240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a:solidFill>
                            <a:srgbClr val="002060"/>
                          </a:solidFill>
                          <a:effectLst/>
                          <a:latin typeface="Bahnschrift Condensed" panose="020B0502040204020203" pitchFamily="34" charset="0"/>
                        </a:rPr>
                        <a:t> </a:t>
                      </a:r>
                      <a:endParaRPr lang="en-US" sz="240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a:solidFill>
                            <a:srgbClr val="002060"/>
                          </a:solidFill>
                          <a:effectLst/>
                          <a:latin typeface="Bahnschrift Condensed" panose="020B0502040204020203" pitchFamily="34" charset="0"/>
                        </a:rPr>
                        <a:t> </a:t>
                      </a:r>
                      <a:endParaRPr lang="en-US" sz="240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pic>
        <p:nvPicPr>
          <p:cNvPr id="11" name="Đồng hồ đếm ngược 4 phút - 4 minutes timer - Hailis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97540" y="155776"/>
            <a:ext cx="1689660" cy="950434"/>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027" y="355369"/>
            <a:ext cx="4360706" cy="6259741"/>
          </a:xfrm>
          <a:prstGeom prst="rect">
            <a:avLst/>
          </a:prstGeom>
          <a:ln w="28575">
            <a:solidFill>
              <a:srgbClr val="002060"/>
            </a:solidFill>
          </a:ln>
        </p:spPr>
      </p:pic>
      <p:cxnSp>
        <p:nvCxnSpPr>
          <p:cNvPr id="15" name="Straight Connector 14"/>
          <p:cNvCxnSpPr/>
          <p:nvPr/>
        </p:nvCxnSpPr>
        <p:spPr>
          <a:xfrm flipV="1">
            <a:off x="200027" y="2638784"/>
            <a:ext cx="4360706" cy="486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80338" y="2072608"/>
            <a:ext cx="1000083" cy="400110"/>
          </a:xfrm>
          <a:prstGeom prst="rect">
            <a:avLst/>
          </a:prstGeom>
          <a:solidFill>
            <a:schemeClr val="bg1"/>
          </a:solidFill>
        </p:spPr>
        <p:txBody>
          <a:bodyPr wrap="square" rtlCol="0">
            <a:spAutoFit/>
          </a:bodyPr>
          <a:lstStyle/>
          <a:p>
            <a:pPr algn="ctr"/>
            <a:r>
              <a:rPr lang="en-US" sz="2000" dirty="0">
                <a:solidFill>
                  <a:srgbClr val="002060"/>
                </a:solidFill>
                <a:latin typeface="Bahnschrift Condensed" panose="020B0502040204020203" pitchFamily="34" charset="0"/>
              </a:rPr>
              <a:t>PHÍA BẮC</a:t>
            </a:r>
          </a:p>
        </p:txBody>
      </p:sp>
      <p:sp>
        <p:nvSpPr>
          <p:cNvPr id="17" name="TextBox 16"/>
          <p:cNvSpPr txBox="1"/>
          <p:nvPr/>
        </p:nvSpPr>
        <p:spPr>
          <a:xfrm>
            <a:off x="2289020" y="2819442"/>
            <a:ext cx="1133844" cy="400110"/>
          </a:xfrm>
          <a:prstGeom prst="rect">
            <a:avLst/>
          </a:prstGeom>
          <a:solidFill>
            <a:schemeClr val="bg1"/>
          </a:solidFill>
        </p:spPr>
        <p:txBody>
          <a:bodyPr wrap="square" rtlCol="0">
            <a:spAutoFit/>
          </a:bodyPr>
          <a:lstStyle/>
          <a:p>
            <a:pPr algn="ctr"/>
            <a:r>
              <a:rPr lang="en-US" sz="2000" dirty="0">
                <a:solidFill>
                  <a:srgbClr val="002060"/>
                </a:solidFill>
                <a:latin typeface="Bahnschrift Condensed" panose="020B0502040204020203" pitchFamily="34" charset="0"/>
              </a:rPr>
              <a:t>PHÍA NAM</a:t>
            </a:r>
          </a:p>
        </p:txBody>
      </p:sp>
    </p:spTree>
    <p:extLst>
      <p:ext uri="{BB962C8B-B14F-4D97-AF65-F5344CB8AC3E}">
        <p14:creationId xmlns:p14="http://schemas.microsoft.com/office/powerpoint/2010/main" val="2585807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1"/>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1"/>
                                        </p:tgtEl>
                                      </p:cBhvr>
                                    </p:cmd>
                                  </p:childTnLst>
                                </p:cTn>
                              </p:par>
                            </p:childTnLst>
                          </p:cTn>
                        </p:par>
                      </p:childTnLst>
                    </p:cTn>
                  </p:par>
                </p:childTnLst>
              </p:cTn>
              <p:nextCondLst>
                <p:cond evt="onClick" delay="0">
                  <p:tgtEl>
                    <p:spTgt spid="11"/>
                  </p:tgtEl>
                </p:cond>
              </p:nextCondLst>
            </p:seq>
            <p:video>
              <p:cMediaNode vol="80000">
                <p:cTn id="34" fill="hold" display="0">
                  <p:stCondLst>
                    <p:cond delay="indefinite"/>
                  </p:stCondLst>
                </p:cTn>
                <p:tgtEl>
                  <p:spTgt spid="11"/>
                </p:tgtEl>
              </p:cMediaNode>
            </p:video>
          </p:childTnLst>
        </p:cTn>
      </p:par>
    </p:tnLst>
    <p:bldLst>
      <p:bldP spid="2" grpId="0"/>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102" y="283931"/>
            <a:ext cx="4360706" cy="6407426"/>
          </a:xfrm>
          <a:prstGeom prst="rect">
            <a:avLst/>
          </a:prstGeom>
          <a:ln w="28575">
            <a:solidFill>
              <a:srgbClr val="002060"/>
            </a:solidFill>
          </a:ln>
        </p:spPr>
      </p:pic>
      <p:cxnSp>
        <p:nvCxnSpPr>
          <p:cNvPr id="5" name="Straight Connector 4"/>
          <p:cNvCxnSpPr/>
          <p:nvPr/>
        </p:nvCxnSpPr>
        <p:spPr>
          <a:xfrm flipV="1">
            <a:off x="7658102" y="2567346"/>
            <a:ext cx="4360706" cy="486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338413" y="2001170"/>
            <a:ext cx="1000083" cy="400110"/>
          </a:xfrm>
          <a:prstGeom prst="rect">
            <a:avLst/>
          </a:prstGeom>
          <a:solidFill>
            <a:schemeClr val="bg1"/>
          </a:solidFill>
        </p:spPr>
        <p:txBody>
          <a:bodyPr wrap="square" rtlCol="0">
            <a:spAutoFit/>
          </a:bodyPr>
          <a:lstStyle/>
          <a:p>
            <a:pPr algn="ctr"/>
            <a:r>
              <a:rPr lang="en-US" sz="2000" dirty="0">
                <a:solidFill>
                  <a:srgbClr val="002060"/>
                </a:solidFill>
                <a:latin typeface="Bahnschrift Condensed" panose="020B0502040204020203" pitchFamily="34" charset="0"/>
              </a:rPr>
              <a:t>PHÍA BẮC</a:t>
            </a:r>
          </a:p>
        </p:txBody>
      </p:sp>
      <p:sp>
        <p:nvSpPr>
          <p:cNvPr id="7" name="TextBox 6"/>
          <p:cNvSpPr txBox="1"/>
          <p:nvPr/>
        </p:nvSpPr>
        <p:spPr>
          <a:xfrm>
            <a:off x="9747095" y="2748004"/>
            <a:ext cx="1133844" cy="400110"/>
          </a:xfrm>
          <a:prstGeom prst="rect">
            <a:avLst/>
          </a:prstGeom>
          <a:solidFill>
            <a:schemeClr val="bg1"/>
          </a:solidFill>
        </p:spPr>
        <p:txBody>
          <a:bodyPr wrap="square" rtlCol="0">
            <a:spAutoFit/>
          </a:bodyPr>
          <a:lstStyle/>
          <a:p>
            <a:pPr algn="ctr"/>
            <a:r>
              <a:rPr lang="en-US" sz="2000" dirty="0">
                <a:solidFill>
                  <a:srgbClr val="002060"/>
                </a:solidFill>
                <a:latin typeface="Bahnschrift Condensed" panose="020B0502040204020203" pitchFamily="34" charset="0"/>
              </a:rPr>
              <a:t>PHÍA NAM</a:t>
            </a:r>
          </a:p>
        </p:txBody>
      </p:sp>
      <p:sp>
        <p:nvSpPr>
          <p:cNvPr id="8" name="Rectangle 7"/>
          <p:cNvSpPr/>
          <p:nvPr/>
        </p:nvSpPr>
        <p:spPr>
          <a:xfrm>
            <a:off x="1902155" y="215790"/>
            <a:ext cx="3787575" cy="587853"/>
          </a:xfrm>
          <a:prstGeom prst="rect">
            <a:avLst/>
          </a:prstGeom>
        </p:spPr>
        <p:txBody>
          <a:bodyPr wrap="none">
            <a:spAutoFit/>
          </a:bodyPr>
          <a:lstStyle/>
          <a:p>
            <a:pPr indent="180340" algn="ctr">
              <a:lnSpc>
                <a:spcPct val="115000"/>
              </a:lnSpc>
              <a:spcAft>
                <a:spcPts val="600"/>
              </a:spcAft>
            </a:pPr>
            <a:r>
              <a:rPr lang="it-IT" sz="2800" b="1" dirty="0">
                <a:solidFill>
                  <a:srgbClr val="002060"/>
                </a:solidFill>
                <a:latin typeface="Bahnschrift Condensed" panose="020B0502040204020203" pitchFamily="34" charset="0"/>
                <a:ea typeface="Times New Roman" panose="02020603050405020304" pitchFamily="18" charset="0"/>
              </a:rPr>
              <a:t>PHẢN HỒI PHIẾU HỌC TẬP SỐ 1</a:t>
            </a:r>
            <a:endParaRPr lang="en-US" sz="2800" dirty="0">
              <a:solidFill>
                <a:srgbClr val="002060"/>
              </a:solidFill>
              <a:effectLst/>
              <a:latin typeface="Bahnschrift Condensed" panose="020B0502040204020203" pitchFamily="34"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78221184"/>
              </p:ext>
            </p:extLst>
          </p:nvPr>
        </p:nvGraphicFramePr>
        <p:xfrm>
          <a:off x="156587" y="803642"/>
          <a:ext cx="7427554" cy="5887715"/>
        </p:xfrm>
        <a:graphic>
          <a:graphicData uri="http://schemas.openxmlformats.org/drawingml/2006/table">
            <a:tbl>
              <a:tblPr firstRow="1" firstCol="1" bandRow="1">
                <a:tableStyleId>{5C22544A-7EE6-4342-B048-85BDC9FD1C3A}</a:tableStyleId>
              </a:tblPr>
              <a:tblGrid>
                <a:gridCol w="1539931">
                  <a:extLst>
                    <a:ext uri="{9D8B030D-6E8A-4147-A177-3AD203B41FA5}">
                      <a16:colId xmlns:a16="http://schemas.microsoft.com/office/drawing/2014/main" val="20000"/>
                    </a:ext>
                  </a:extLst>
                </a:gridCol>
                <a:gridCol w="5887623">
                  <a:extLst>
                    <a:ext uri="{9D8B030D-6E8A-4147-A177-3AD203B41FA5}">
                      <a16:colId xmlns:a16="http://schemas.microsoft.com/office/drawing/2014/main" val="20001"/>
                    </a:ext>
                  </a:extLst>
                </a:gridCol>
              </a:tblGrid>
              <a:tr h="995478">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Thành phần tự nhiên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Phần lãnh thổ phía Bắc</a:t>
                      </a:r>
                      <a:r>
                        <a:rPr lang="en-US" sz="2400" baseline="0" dirty="0">
                          <a:solidFill>
                            <a:srgbClr val="002060"/>
                          </a:solidFill>
                          <a:effectLst/>
                          <a:latin typeface="Bahnschrift Condensed" panose="020B0502040204020203" pitchFamily="34" charset="0"/>
                        </a:rPr>
                        <a:t> </a:t>
                      </a:r>
                    </a:p>
                    <a:p>
                      <a:pPr marL="0" marR="0" indent="0" algn="ctr">
                        <a:lnSpc>
                          <a:spcPct val="107000"/>
                        </a:lnSpc>
                        <a:spcBef>
                          <a:spcPts val="0"/>
                        </a:spcBef>
                        <a:spcAft>
                          <a:spcPts val="0"/>
                        </a:spcAft>
                      </a:pPr>
                      <a:r>
                        <a:rPr lang="it-IT" sz="2400" b="1" i="1" kern="1200" dirty="0">
                          <a:solidFill>
                            <a:srgbClr val="002060"/>
                          </a:solidFill>
                          <a:effectLst/>
                          <a:latin typeface="Bahnschrift Condensed" panose="020B0502040204020203" pitchFamily="34" charset="0"/>
                          <a:ea typeface="+mn-ea"/>
                          <a:cs typeface="+mn-cs"/>
                        </a:rPr>
                        <a:t>(Toàn bộ lãnh thổ phía Bắc đến dãy Bạch Mã)</a:t>
                      </a:r>
                      <a:endParaRPr lang="en-US" sz="2400" i="1"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125264">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a. Khí hậu</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66973">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b. Cảnh</a:t>
                      </a:r>
                      <a:r>
                        <a:rPr lang="it-IT" sz="2400" baseline="0" dirty="0">
                          <a:solidFill>
                            <a:srgbClr val="002060"/>
                          </a:solidFill>
                          <a:effectLst/>
                          <a:latin typeface="Bahnschrift Condensed" panose="020B0502040204020203" pitchFamily="34" charset="0"/>
                        </a:rPr>
                        <a:t> quan thiên nhiên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Rectangle 9"/>
          <p:cNvSpPr/>
          <p:nvPr/>
        </p:nvSpPr>
        <p:spPr>
          <a:xfrm>
            <a:off x="1902155" y="1770319"/>
            <a:ext cx="5327320" cy="830997"/>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ea typeface="Times New Roman" panose="02020603050405020304" pitchFamily="18" charset="0"/>
              </a:rPr>
              <a:t>- Khí hậu đặc trưng là nhiệt đới ẩm gió mùa có 1 mùa đông lạnh.</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1" name="Rectangle 10"/>
          <p:cNvSpPr/>
          <p:nvPr/>
        </p:nvSpPr>
        <p:spPr>
          <a:xfrm>
            <a:off x="1902155" y="2563951"/>
            <a:ext cx="3480440" cy="452175"/>
          </a:xfrm>
          <a:prstGeom prst="rect">
            <a:avLst/>
          </a:prstGeom>
        </p:spPr>
        <p:txBody>
          <a:bodyPr wrap="none">
            <a:spAutoFit/>
          </a:bodyPr>
          <a:lstStyle/>
          <a:p>
            <a:pPr algn="just">
              <a:lnSpc>
                <a:spcPct val="107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Nhiệt độ TB năm cao trên 20</a:t>
            </a:r>
            <a:r>
              <a:rPr lang="it-IT" sz="2400" baseline="30000" dirty="0">
                <a:solidFill>
                  <a:srgbClr val="002060"/>
                </a:solidFill>
                <a:latin typeface="Bahnschrift Condensed" panose="020B0502040204020203" pitchFamily="34" charset="0"/>
                <a:ea typeface="Times New Roman" panose="02020603050405020304" pitchFamily="18" charset="0"/>
              </a:rPr>
              <a:t>0</a:t>
            </a:r>
            <a:r>
              <a:rPr lang="it-IT" sz="2400" dirty="0">
                <a:solidFill>
                  <a:srgbClr val="002060"/>
                </a:solidFill>
                <a:latin typeface="Bahnschrift Condensed" panose="020B0502040204020203" pitchFamily="34" charset="0"/>
                <a:ea typeface="Times New Roman" panose="02020603050405020304" pitchFamily="18" charset="0"/>
              </a:rPr>
              <a:t>C.</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2" name="Rectangle 11"/>
          <p:cNvSpPr/>
          <p:nvPr/>
        </p:nvSpPr>
        <p:spPr>
          <a:xfrm>
            <a:off x="1869047" y="2962647"/>
            <a:ext cx="3746538" cy="452175"/>
          </a:xfrm>
          <a:prstGeom prst="rect">
            <a:avLst/>
          </a:prstGeom>
        </p:spPr>
        <p:txBody>
          <a:bodyPr wrap="none">
            <a:spAutoFit/>
          </a:bodyPr>
          <a:lstStyle/>
          <a:p>
            <a:pPr algn="just">
              <a:lnSpc>
                <a:spcPct val="107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Có 2 – 3 tháng nhiệt độ dưới 18</a:t>
            </a:r>
            <a:r>
              <a:rPr lang="it-IT" sz="2400" baseline="30000" dirty="0">
                <a:solidFill>
                  <a:srgbClr val="002060"/>
                </a:solidFill>
                <a:latin typeface="Bahnschrift Condensed" panose="020B0502040204020203" pitchFamily="34" charset="0"/>
                <a:ea typeface="Times New Roman" panose="02020603050405020304" pitchFamily="18" charset="0"/>
              </a:rPr>
              <a:t>0</a:t>
            </a:r>
            <a:r>
              <a:rPr lang="it-IT" sz="2400" dirty="0">
                <a:solidFill>
                  <a:srgbClr val="002060"/>
                </a:solidFill>
                <a:latin typeface="Bahnschrift Condensed" panose="020B0502040204020203" pitchFamily="34" charset="0"/>
                <a:ea typeface="Times New Roman" panose="02020603050405020304" pitchFamily="18" charset="0"/>
              </a:rPr>
              <a:t>C.</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3" name="Rectangle 12"/>
          <p:cNvSpPr/>
          <p:nvPr/>
        </p:nvSpPr>
        <p:spPr>
          <a:xfrm>
            <a:off x="1904424" y="3349487"/>
            <a:ext cx="3748142" cy="461665"/>
          </a:xfrm>
          <a:prstGeom prst="rect">
            <a:avLst/>
          </a:prstGeom>
        </p:spPr>
        <p:txBody>
          <a:bodyPr wrap="none">
            <a:spAutoFit/>
          </a:bodyPr>
          <a:lstStyle/>
          <a:p>
            <a:r>
              <a:rPr lang="it-IT" sz="2400" dirty="0">
                <a:solidFill>
                  <a:srgbClr val="002060"/>
                </a:solidFill>
                <a:latin typeface="Bahnschrift Condensed" panose="020B0502040204020203" pitchFamily="34" charset="0"/>
                <a:ea typeface="Times New Roman" panose="02020603050405020304" pitchFamily="18" charset="0"/>
              </a:rPr>
              <a:t>- Biên độ nhiệt trung bình năm lớn.</a:t>
            </a:r>
            <a:endParaRPr lang="en-US" sz="2400" dirty="0">
              <a:solidFill>
                <a:srgbClr val="002060"/>
              </a:solidFill>
              <a:latin typeface="Bahnschrift Condensed" panose="020B0502040204020203" pitchFamily="34" charset="0"/>
            </a:endParaRPr>
          </a:p>
        </p:txBody>
      </p:sp>
      <p:sp>
        <p:nvSpPr>
          <p:cNvPr id="14" name="Rectangle 13"/>
          <p:cNvSpPr/>
          <p:nvPr/>
        </p:nvSpPr>
        <p:spPr>
          <a:xfrm>
            <a:off x="1869047" y="3976131"/>
            <a:ext cx="4413388" cy="452175"/>
          </a:xfrm>
          <a:prstGeom prst="rect">
            <a:avLst/>
          </a:prstGeom>
        </p:spPr>
        <p:txBody>
          <a:bodyPr wrap="none">
            <a:spAutoFit/>
          </a:bodyPr>
          <a:lstStyle/>
          <a:p>
            <a:pPr algn="just">
              <a:lnSpc>
                <a:spcPct val="107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HST tiêu biểu là rừng nhiệt đới gió mùa. </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5" name="Rectangle 14"/>
          <p:cNvSpPr/>
          <p:nvPr/>
        </p:nvSpPr>
        <p:spPr>
          <a:xfrm>
            <a:off x="1869047" y="4473590"/>
            <a:ext cx="5589028" cy="1200329"/>
          </a:xfrm>
          <a:prstGeom prst="rect">
            <a:avLst/>
          </a:prstGeom>
        </p:spPr>
        <p:txBody>
          <a:bodyPr wrap="square">
            <a:spAutoFit/>
          </a:bodyPr>
          <a:lstStyle/>
          <a:p>
            <a:pPr algn="just"/>
            <a:r>
              <a:rPr lang="it-IT" sz="2400" dirty="0">
                <a:solidFill>
                  <a:srgbClr val="002060"/>
                </a:solidFill>
                <a:latin typeface="Bahnschrift Condensed" panose="020B0502040204020203" pitchFamily="34" charset="0"/>
                <a:ea typeface="Times New Roman" panose="02020603050405020304" pitchFamily="18" charset="0"/>
              </a:rPr>
              <a:t>- Các HST khác như nhiệt đới ẩm lá rộng thường xanh, rừng ngập mặn, rừng cận nhiệt đới lá rộng thường xanh, rừng lá kim núi cao...</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6" name="Rectangle 15"/>
          <p:cNvSpPr/>
          <p:nvPr/>
        </p:nvSpPr>
        <p:spPr>
          <a:xfrm>
            <a:off x="1869047" y="5643027"/>
            <a:ext cx="5460441" cy="830997"/>
          </a:xfrm>
          <a:prstGeom prst="rect">
            <a:avLst/>
          </a:prstGeom>
        </p:spPr>
        <p:txBody>
          <a:bodyPr wrap="square">
            <a:spAutoFit/>
          </a:bodyPr>
          <a:lstStyle/>
          <a:p>
            <a:r>
              <a:rPr lang="it-IT" sz="2400" dirty="0">
                <a:solidFill>
                  <a:srgbClr val="002060"/>
                </a:solidFill>
                <a:latin typeface="Bahnschrift Condensed" panose="020B0502040204020203" pitchFamily="34" charset="0"/>
                <a:ea typeface="Times New Roman" panose="02020603050405020304" pitchFamily="18" charset="0"/>
              </a:rPr>
              <a:t>- Thành phần loài: nhiệt đới chiếm ưu thế, ngoài ra còn có loài cận nhiệt và ôn đới.</a:t>
            </a:r>
            <a:endParaRPr lang="en-US" sz="2400" dirty="0">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18035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8102" y="283931"/>
            <a:ext cx="4360706" cy="6407426"/>
          </a:xfrm>
          <a:prstGeom prst="rect">
            <a:avLst/>
          </a:prstGeom>
          <a:ln w="28575">
            <a:solidFill>
              <a:srgbClr val="002060"/>
            </a:solidFill>
          </a:ln>
        </p:spPr>
      </p:pic>
      <p:cxnSp>
        <p:nvCxnSpPr>
          <p:cNvPr id="5" name="Straight Connector 4"/>
          <p:cNvCxnSpPr/>
          <p:nvPr/>
        </p:nvCxnSpPr>
        <p:spPr>
          <a:xfrm flipV="1">
            <a:off x="7658102" y="2567346"/>
            <a:ext cx="4360706" cy="486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338413" y="2001170"/>
            <a:ext cx="1000083" cy="400110"/>
          </a:xfrm>
          <a:prstGeom prst="rect">
            <a:avLst/>
          </a:prstGeom>
          <a:solidFill>
            <a:schemeClr val="bg1"/>
          </a:solidFill>
        </p:spPr>
        <p:txBody>
          <a:bodyPr wrap="square" rtlCol="0">
            <a:spAutoFit/>
          </a:bodyPr>
          <a:lstStyle/>
          <a:p>
            <a:pPr algn="ctr"/>
            <a:r>
              <a:rPr lang="en-US" sz="2000" dirty="0">
                <a:solidFill>
                  <a:srgbClr val="002060"/>
                </a:solidFill>
                <a:latin typeface="Bahnschrift Condensed" panose="020B0502040204020203" pitchFamily="34" charset="0"/>
              </a:rPr>
              <a:t>PHÍA BẮC</a:t>
            </a:r>
          </a:p>
        </p:txBody>
      </p:sp>
      <p:sp>
        <p:nvSpPr>
          <p:cNvPr id="7" name="TextBox 6"/>
          <p:cNvSpPr txBox="1"/>
          <p:nvPr/>
        </p:nvSpPr>
        <p:spPr>
          <a:xfrm>
            <a:off x="9747095" y="2748004"/>
            <a:ext cx="1133844" cy="400110"/>
          </a:xfrm>
          <a:prstGeom prst="rect">
            <a:avLst/>
          </a:prstGeom>
          <a:solidFill>
            <a:schemeClr val="bg1"/>
          </a:solidFill>
        </p:spPr>
        <p:txBody>
          <a:bodyPr wrap="square" rtlCol="0">
            <a:spAutoFit/>
          </a:bodyPr>
          <a:lstStyle/>
          <a:p>
            <a:pPr algn="ctr"/>
            <a:r>
              <a:rPr lang="en-US" sz="2000" dirty="0">
                <a:solidFill>
                  <a:srgbClr val="002060"/>
                </a:solidFill>
                <a:latin typeface="Bahnschrift Condensed" panose="020B0502040204020203" pitchFamily="34" charset="0"/>
              </a:rPr>
              <a:t>PHÍA NAM</a:t>
            </a:r>
          </a:p>
        </p:txBody>
      </p:sp>
      <p:sp>
        <p:nvSpPr>
          <p:cNvPr id="8" name="Rectangle 7"/>
          <p:cNvSpPr/>
          <p:nvPr/>
        </p:nvSpPr>
        <p:spPr>
          <a:xfrm>
            <a:off x="1902155" y="158638"/>
            <a:ext cx="3787575" cy="587853"/>
          </a:xfrm>
          <a:prstGeom prst="rect">
            <a:avLst/>
          </a:prstGeom>
        </p:spPr>
        <p:txBody>
          <a:bodyPr wrap="none">
            <a:spAutoFit/>
          </a:bodyPr>
          <a:lstStyle/>
          <a:p>
            <a:pPr indent="180340" algn="ctr">
              <a:lnSpc>
                <a:spcPct val="115000"/>
              </a:lnSpc>
              <a:spcAft>
                <a:spcPts val="600"/>
              </a:spcAft>
            </a:pPr>
            <a:r>
              <a:rPr lang="it-IT" sz="2800" b="1" dirty="0">
                <a:solidFill>
                  <a:srgbClr val="002060"/>
                </a:solidFill>
                <a:latin typeface="Bahnschrift Condensed" panose="020B0502040204020203" pitchFamily="34" charset="0"/>
                <a:ea typeface="Times New Roman" panose="02020603050405020304" pitchFamily="18" charset="0"/>
              </a:rPr>
              <a:t>PHẢN HỒI PHIẾU HỌC TẬP SỐ 1</a:t>
            </a:r>
            <a:endParaRPr lang="en-US" sz="2800" dirty="0">
              <a:solidFill>
                <a:srgbClr val="002060"/>
              </a:solidFill>
              <a:effectLst/>
              <a:latin typeface="Bahnschrift Condensed" panose="020B0502040204020203" pitchFamily="34"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328101822"/>
              </p:ext>
            </p:extLst>
          </p:nvPr>
        </p:nvGraphicFramePr>
        <p:xfrm>
          <a:off x="156587" y="717914"/>
          <a:ext cx="7427554" cy="6147513"/>
        </p:xfrm>
        <a:graphic>
          <a:graphicData uri="http://schemas.openxmlformats.org/drawingml/2006/table">
            <a:tbl>
              <a:tblPr firstRow="1" firstCol="1" bandRow="1">
                <a:tableStyleId>{5C22544A-7EE6-4342-B048-85BDC9FD1C3A}</a:tableStyleId>
              </a:tblPr>
              <a:tblGrid>
                <a:gridCol w="1539931">
                  <a:extLst>
                    <a:ext uri="{9D8B030D-6E8A-4147-A177-3AD203B41FA5}">
                      <a16:colId xmlns:a16="http://schemas.microsoft.com/office/drawing/2014/main" val="20000"/>
                    </a:ext>
                  </a:extLst>
                </a:gridCol>
                <a:gridCol w="5887623">
                  <a:extLst>
                    <a:ext uri="{9D8B030D-6E8A-4147-A177-3AD203B41FA5}">
                      <a16:colId xmlns:a16="http://schemas.microsoft.com/office/drawing/2014/main" val="20001"/>
                    </a:ext>
                  </a:extLst>
                </a:gridCol>
              </a:tblGrid>
              <a:tr h="995478">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Thành phần tự nhiên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Phần lãnh thổ phía Nam</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b="1" i="1" kern="1200" dirty="0">
                          <a:solidFill>
                            <a:srgbClr val="002060"/>
                          </a:solidFill>
                          <a:effectLst/>
                          <a:latin typeface="Bahnschrift Condensed" panose="020B0502040204020203" pitchFamily="34" charset="0"/>
                          <a:ea typeface="+mn-ea"/>
                          <a:cs typeface="+mn-cs"/>
                        </a:rPr>
                        <a:t>(Từ dãy núi Bạch Mã trở vào Nam)</a:t>
                      </a:r>
                      <a:endParaRPr lang="en-US" sz="2400" i="1"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29880">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a. Khí hậu</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766973">
                <a:tc>
                  <a:txBody>
                    <a:bodyPr/>
                    <a:lstStyle/>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b. Cảnh</a:t>
                      </a:r>
                      <a:r>
                        <a:rPr lang="it-IT" sz="2400" baseline="0" dirty="0">
                          <a:solidFill>
                            <a:srgbClr val="002060"/>
                          </a:solidFill>
                          <a:effectLst/>
                          <a:latin typeface="Bahnschrift Condensed" panose="020B0502040204020203" pitchFamily="34" charset="0"/>
                        </a:rPr>
                        <a:t> quan thiên nhiên</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a:lnSpc>
                          <a:spcPct val="107000"/>
                        </a:lnSpc>
                        <a:spcBef>
                          <a:spcPts val="0"/>
                        </a:spcBef>
                        <a:spcAft>
                          <a:spcPts val="0"/>
                        </a:spcAft>
                      </a:pPr>
                      <a:endParaRPr lang="it-IT"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endParaRPr lang="it-IT"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endParaRPr lang="it-IT"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endParaRPr lang="it-IT"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ndParaRPr>
                    </a:p>
                    <a:p>
                      <a:pPr marL="0" marR="0" indent="0" algn="ctr">
                        <a:lnSpc>
                          <a:spcPct val="107000"/>
                        </a:lnSpc>
                        <a:spcBef>
                          <a:spcPts val="0"/>
                        </a:spcBef>
                        <a:spcAft>
                          <a:spcPts val="0"/>
                        </a:spcAft>
                      </a:pPr>
                      <a:r>
                        <a:rPr lang="it-IT" sz="2400" dirty="0">
                          <a:solidFill>
                            <a:srgbClr val="002060"/>
                          </a:solidFill>
                          <a:effectLst/>
                          <a:latin typeface="Bahnschrift Condensed" panose="020B0502040204020203" pitchFamily="34" charset="0"/>
                        </a:rPr>
                        <a:t> </a:t>
                      </a:r>
                      <a:endParaRPr lang="en-US" sz="2400" dirty="0">
                        <a:solidFill>
                          <a:srgbClr val="002060"/>
                        </a:solidFill>
                        <a:effectLst/>
                        <a:latin typeface="Bahnschrift Condensed" panose="020B0502040204020203"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Rectangle 9"/>
          <p:cNvSpPr/>
          <p:nvPr/>
        </p:nvSpPr>
        <p:spPr>
          <a:xfrm>
            <a:off x="1902155" y="1713167"/>
            <a:ext cx="5327320"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Khí hậu đặc trưng là cận xích đạo gió mùa.</a:t>
            </a:r>
            <a:endParaRPr lang="en-US" sz="2400" dirty="0">
              <a:solidFill>
                <a:srgbClr val="002060"/>
              </a:solidFill>
              <a:latin typeface="Bahnschrift Condensed" panose="020B0502040204020203" pitchFamily="34" charset="0"/>
            </a:endParaRPr>
          </a:p>
        </p:txBody>
      </p:sp>
      <p:sp>
        <p:nvSpPr>
          <p:cNvPr id="11" name="Rectangle 10"/>
          <p:cNvSpPr/>
          <p:nvPr/>
        </p:nvSpPr>
        <p:spPr>
          <a:xfrm>
            <a:off x="1929178" y="2160207"/>
            <a:ext cx="5019323" cy="452175"/>
          </a:xfrm>
          <a:prstGeom prst="rect">
            <a:avLst/>
          </a:prstGeom>
        </p:spPr>
        <p:txBody>
          <a:bodyPr wrap="none">
            <a:spAutoFit/>
          </a:bodyPr>
          <a:lstStyle/>
          <a:p>
            <a:pPr algn="just">
              <a:lnSpc>
                <a:spcPct val="107000"/>
              </a:lnSpc>
              <a:spcAft>
                <a:spcPts val="600"/>
              </a:spcAft>
            </a:pPr>
            <a:r>
              <a:rPr lang="it-IT" sz="2400" dirty="0">
                <a:solidFill>
                  <a:srgbClr val="002060"/>
                </a:solidFill>
                <a:latin typeface="Bahnschrift Condensed" panose="020B0502040204020203" pitchFamily="34" charset="0"/>
              </a:rPr>
              <a:t>- Nền nhiệt cao, nhiệt độ TB năm cao trên 25</a:t>
            </a:r>
            <a:r>
              <a:rPr lang="it-IT" sz="2400" baseline="30000" dirty="0">
                <a:solidFill>
                  <a:srgbClr val="002060"/>
                </a:solidFill>
                <a:latin typeface="Bahnschrift Condensed" panose="020B0502040204020203" pitchFamily="34" charset="0"/>
              </a:rPr>
              <a:t>0</a:t>
            </a:r>
            <a:r>
              <a:rPr lang="it-IT" sz="2400" dirty="0">
                <a:solidFill>
                  <a:srgbClr val="002060"/>
                </a:solidFill>
                <a:latin typeface="Bahnschrift Condensed" panose="020B0502040204020203" pitchFamily="34" charset="0"/>
              </a:rPr>
              <a:t>C.</a:t>
            </a:r>
            <a:r>
              <a:rPr lang="it-IT" sz="2400" dirty="0">
                <a:solidFill>
                  <a:srgbClr val="002060"/>
                </a:solidFill>
                <a:latin typeface="Bahnschrift Condensed" panose="020B0502040204020203" pitchFamily="34" charset="0"/>
                <a:ea typeface="Times New Roman" panose="02020603050405020304" pitchFamily="18" charset="0"/>
              </a:rPr>
              <a:t>.</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2" name="Rectangle 11"/>
          <p:cNvSpPr/>
          <p:nvPr/>
        </p:nvSpPr>
        <p:spPr>
          <a:xfrm>
            <a:off x="1929178" y="2549582"/>
            <a:ext cx="3794629" cy="461665"/>
          </a:xfrm>
          <a:prstGeom prst="rect">
            <a:avLst/>
          </a:prstGeom>
        </p:spPr>
        <p:txBody>
          <a:bodyPr wrap="none">
            <a:spAutoFit/>
          </a:bodyPr>
          <a:lstStyle/>
          <a:p>
            <a:r>
              <a:rPr lang="it-IT" sz="2400" dirty="0">
                <a:solidFill>
                  <a:srgbClr val="002060"/>
                </a:solidFill>
                <a:latin typeface="Bahnschrift Condensed" panose="020B0502040204020203" pitchFamily="34" charset="0"/>
              </a:rPr>
              <a:t>- Biên độ nhiệt trung bình năm nhỏ.</a:t>
            </a:r>
            <a:endParaRPr lang="en-US" sz="2400" dirty="0">
              <a:solidFill>
                <a:srgbClr val="002060"/>
              </a:solidFill>
              <a:latin typeface="Bahnschrift Condensed" panose="020B0502040204020203" pitchFamily="34" charset="0"/>
            </a:endParaRPr>
          </a:p>
        </p:txBody>
      </p:sp>
      <p:sp>
        <p:nvSpPr>
          <p:cNvPr id="13" name="Rectangle 12"/>
          <p:cNvSpPr/>
          <p:nvPr/>
        </p:nvSpPr>
        <p:spPr>
          <a:xfrm>
            <a:off x="1929178" y="2920501"/>
            <a:ext cx="3547766" cy="461665"/>
          </a:xfrm>
          <a:prstGeom prst="rect">
            <a:avLst/>
          </a:prstGeom>
        </p:spPr>
        <p:txBody>
          <a:bodyPr wrap="none">
            <a:spAutoFit/>
          </a:bodyPr>
          <a:lstStyle/>
          <a:p>
            <a:r>
              <a:rPr lang="it-IT" sz="2400" dirty="0">
                <a:solidFill>
                  <a:srgbClr val="002060"/>
                </a:solidFill>
                <a:latin typeface="Bahnschrift Condensed" panose="020B0502040204020203" pitchFamily="34" charset="0"/>
              </a:rPr>
              <a:t>- Có 2 mùa: mùa khô – mùa mưa.</a:t>
            </a:r>
            <a:endParaRPr lang="en-US" sz="2400" dirty="0">
              <a:solidFill>
                <a:srgbClr val="002060"/>
              </a:solidFill>
              <a:latin typeface="Bahnschrift Condensed" panose="020B0502040204020203" pitchFamily="34" charset="0"/>
            </a:endParaRPr>
          </a:p>
        </p:txBody>
      </p:sp>
      <p:sp>
        <p:nvSpPr>
          <p:cNvPr id="14" name="Rectangle 13"/>
          <p:cNvSpPr/>
          <p:nvPr/>
        </p:nvSpPr>
        <p:spPr>
          <a:xfrm>
            <a:off x="1931912" y="3400873"/>
            <a:ext cx="4742004" cy="461665"/>
          </a:xfrm>
          <a:prstGeom prst="rect">
            <a:avLst/>
          </a:prstGeom>
        </p:spPr>
        <p:txBody>
          <a:bodyPr wrap="none">
            <a:spAutoFit/>
          </a:bodyPr>
          <a:lstStyle/>
          <a:p>
            <a:r>
              <a:rPr lang="it-IT" sz="2400" dirty="0">
                <a:solidFill>
                  <a:srgbClr val="002060"/>
                </a:solidFill>
                <a:latin typeface="Bahnschrift Condensed" panose="020B0502040204020203" pitchFamily="34" charset="0"/>
              </a:rPr>
              <a:t>- HST tiêu biểu là rừng cận xích đạo gió mùa.</a:t>
            </a:r>
            <a:endParaRPr lang="en-US" sz="2400" dirty="0">
              <a:solidFill>
                <a:srgbClr val="002060"/>
              </a:solidFill>
              <a:latin typeface="Bahnschrift Condensed" panose="020B0502040204020203" pitchFamily="34" charset="0"/>
            </a:endParaRPr>
          </a:p>
        </p:txBody>
      </p:sp>
      <p:sp>
        <p:nvSpPr>
          <p:cNvPr id="15" name="Rectangle 14"/>
          <p:cNvSpPr/>
          <p:nvPr/>
        </p:nvSpPr>
        <p:spPr>
          <a:xfrm>
            <a:off x="1927241" y="3871870"/>
            <a:ext cx="5589028" cy="461665"/>
          </a:xfrm>
          <a:prstGeom prst="rect">
            <a:avLst/>
          </a:prstGeom>
        </p:spPr>
        <p:txBody>
          <a:bodyPr wrap="square">
            <a:spAutoFit/>
          </a:bodyPr>
          <a:lstStyle/>
          <a:p>
            <a:r>
              <a:rPr lang="it-IT" sz="2400" dirty="0">
                <a:solidFill>
                  <a:srgbClr val="002060"/>
                </a:solidFill>
                <a:latin typeface="Bahnschrift Condensed" panose="020B0502040204020203" pitchFamily="34" charset="0"/>
              </a:rPr>
              <a:t>- Thành phần loài thuộc vùng Xích đạo và nhiệt đới.</a:t>
            </a:r>
            <a:endParaRPr lang="en-US" sz="2400" dirty="0">
              <a:solidFill>
                <a:srgbClr val="002060"/>
              </a:solidFill>
              <a:latin typeface="Bahnschrift Condensed" panose="020B0502040204020203" pitchFamily="34" charset="0"/>
            </a:endParaRPr>
          </a:p>
        </p:txBody>
      </p:sp>
      <p:sp>
        <p:nvSpPr>
          <p:cNvPr id="16" name="Rectangle 15"/>
          <p:cNvSpPr/>
          <p:nvPr/>
        </p:nvSpPr>
        <p:spPr>
          <a:xfrm>
            <a:off x="1914697" y="4257144"/>
            <a:ext cx="5460441" cy="830997"/>
          </a:xfrm>
          <a:prstGeom prst="rect">
            <a:avLst/>
          </a:prstGeom>
        </p:spPr>
        <p:txBody>
          <a:bodyPr wrap="square">
            <a:spAutoFit/>
          </a:bodyPr>
          <a:lstStyle/>
          <a:p>
            <a:r>
              <a:rPr lang="it-IT" sz="2400" dirty="0">
                <a:solidFill>
                  <a:srgbClr val="002060"/>
                </a:solidFill>
                <a:latin typeface="Bahnschrift Condensed" panose="020B0502040204020203" pitchFamily="34" charset="0"/>
              </a:rPr>
              <a:t>- Trong rừng xuất hiện nhiều loài cây chịu hạn, rụng lá về mùa khô</a:t>
            </a:r>
            <a:endParaRPr lang="en-US" sz="2400" dirty="0">
              <a:solidFill>
                <a:srgbClr val="002060"/>
              </a:solidFill>
              <a:latin typeface="Bahnschrift Condensed" panose="020B0502040204020203" pitchFamily="34" charset="0"/>
            </a:endParaRPr>
          </a:p>
        </p:txBody>
      </p:sp>
      <p:sp>
        <p:nvSpPr>
          <p:cNvPr id="3" name="Rectangle 2"/>
          <p:cNvSpPr/>
          <p:nvPr/>
        </p:nvSpPr>
        <p:spPr>
          <a:xfrm>
            <a:off x="1885309" y="4987099"/>
            <a:ext cx="5460441" cy="882678"/>
          </a:xfrm>
          <a:prstGeom prst="rect">
            <a:avLst/>
          </a:prstGeom>
        </p:spPr>
        <p:txBody>
          <a:bodyPr wrap="square">
            <a:spAutoFit/>
          </a:bodyPr>
          <a:lstStyle/>
          <a:p>
            <a:pPr algn="just">
              <a:lnSpc>
                <a:spcPct val="107000"/>
              </a:lnSpc>
              <a:spcAft>
                <a:spcPts val="600"/>
              </a:spcAft>
            </a:pPr>
            <a:r>
              <a:rPr lang="it-IT" sz="2400" dirty="0">
                <a:solidFill>
                  <a:srgbClr val="002060"/>
                </a:solidFill>
                <a:latin typeface="Bahnschrift Condensed" panose="020B0502040204020203" pitchFamily="34" charset="0"/>
                <a:ea typeface="Times New Roman" panose="02020603050405020304" pitchFamily="18" charset="0"/>
              </a:rPr>
              <a:t>- Thực vật: họ dầu, săng lẻ...</a:t>
            </a:r>
            <a:r>
              <a:rPr lang="en-US" sz="2400" dirty="0">
                <a:solidFill>
                  <a:srgbClr val="002060"/>
                </a:solidFill>
                <a:latin typeface="Bahnschrift Condensed" panose="020B0502040204020203" pitchFamily="34" charset="0"/>
                <a:ea typeface="Times New Roman" panose="02020603050405020304" pitchFamily="18" charset="0"/>
              </a:rPr>
              <a:t>; </a:t>
            </a:r>
            <a:r>
              <a:rPr lang="it-IT" sz="2400" dirty="0">
                <a:solidFill>
                  <a:srgbClr val="002060"/>
                </a:solidFill>
                <a:latin typeface="Bahnschrift Condensed" panose="020B0502040204020203" pitchFamily="34" charset="0"/>
                <a:ea typeface="Times New Roman" panose="02020603050405020304" pitchFamily="18" charset="0"/>
              </a:rPr>
              <a:t>Động vật: voi, hổ, báo, trăn, rắn, cá sấu... Vùng đầm lầy: trăn, rắn, cá sấu...</a:t>
            </a:r>
            <a:endParaRPr lang="en-US" sz="2400" dirty="0">
              <a:solidFill>
                <a:srgbClr val="002060"/>
              </a:solidFill>
              <a:effectLst/>
              <a:latin typeface="Bahnschrift Condensed" panose="020B0502040204020203" pitchFamily="34" charset="0"/>
              <a:ea typeface="Times New Roman" panose="02020603050405020304" pitchFamily="18" charset="0"/>
            </a:endParaRPr>
          </a:p>
        </p:txBody>
      </p:sp>
      <p:sp>
        <p:nvSpPr>
          <p:cNvPr id="17" name="Rectangle 16"/>
          <p:cNvSpPr/>
          <p:nvPr/>
        </p:nvSpPr>
        <p:spPr>
          <a:xfrm>
            <a:off x="1865517" y="5787248"/>
            <a:ext cx="6096000" cy="830997"/>
          </a:xfrm>
          <a:prstGeom prst="rect">
            <a:avLst/>
          </a:prstGeom>
        </p:spPr>
        <p:txBody>
          <a:bodyPr>
            <a:spAutoFit/>
          </a:bodyPr>
          <a:lstStyle/>
          <a:p>
            <a:r>
              <a:rPr lang="it-IT" sz="2400" dirty="0">
                <a:solidFill>
                  <a:srgbClr val="002060"/>
                </a:solidFill>
                <a:latin typeface="Bahnschrift Condensed" panose="020B0502040204020203" pitchFamily="34" charset="0"/>
                <a:ea typeface="Times New Roman" panose="02020603050405020304" pitchFamily="18" charset="0"/>
              </a:rPr>
              <a:t>- Vùng ven biển, vùng cửa sông ĐBSCL phát triển rừng ngập mặn, rừng tràm.</a:t>
            </a:r>
            <a:endParaRPr lang="en-US" sz="2400" dirty="0">
              <a:solidFill>
                <a:srgbClr val="002060"/>
              </a:solidFill>
              <a:latin typeface="Bahnschrift Condensed" panose="020B0502040204020203" pitchFamily="34" charset="0"/>
            </a:endParaRPr>
          </a:p>
        </p:txBody>
      </p:sp>
    </p:spTree>
    <p:extLst>
      <p:ext uri="{BB962C8B-B14F-4D97-AF65-F5344CB8AC3E}">
        <p14:creationId xmlns:p14="http://schemas.microsoft.com/office/powerpoint/2010/main" val="311458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6" presetClass="entr" presetSubtype="2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barn(inVertical)">
                                      <p:cBhvr>
                                        <p:cTn id="50" dur="5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barn(inVertical)">
                                      <p:cBhvr>
                                        <p:cTn id="55" dur="500"/>
                                        <p:tgtEl>
                                          <p:spTgt spid="14"/>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barn(inVertical)">
                                      <p:cBhvr>
                                        <p:cTn id="60" dur="500"/>
                                        <p:tgtEl>
                                          <p:spTgt spid="1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barn(inVertical)">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barn(inVertical)">
                                      <p:cBhvr>
                                        <p:cTn id="70" dur="5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arn(inVertical)">
                                      <p:cBhvr>
                                        <p:cTn id="7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1" grpId="0"/>
      <p:bldP spid="12" grpId="0"/>
      <p:bldP spid="13" grpId="0"/>
      <p:bldP spid="14" grpId="0"/>
      <p:bldP spid="15" grpId="0"/>
      <p:bldP spid="16" grpId="0"/>
      <p:bldP spid="3"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1405</TotalTime>
  <Words>6279</Words>
  <Application>Microsoft Office PowerPoint</Application>
  <PresentationFormat>Widescreen</PresentationFormat>
  <Paragraphs>738</Paragraphs>
  <Slides>66</Slides>
  <Notes>1</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Bahnschrift Condensed</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10</cp:lastModifiedBy>
  <cp:revision>511</cp:revision>
  <dcterms:created xsi:type="dcterms:W3CDTF">2024-06-20T22:03:02Z</dcterms:created>
  <dcterms:modified xsi:type="dcterms:W3CDTF">2024-10-07T14:08:05Z</dcterms:modified>
</cp:coreProperties>
</file>