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0" r:id="rId5"/>
    <p:sldMasterId id="2147483702" r:id="rId6"/>
    <p:sldMasterId id="2147483714" r:id="rId7"/>
  </p:sldMasterIdLst>
  <p:notesMasterIdLst>
    <p:notesMasterId r:id="rId25"/>
  </p:notesMasterIdLst>
  <p:handoutMasterIdLst>
    <p:handoutMasterId r:id="rId26"/>
  </p:handoutMasterIdLst>
  <p:sldIdLst>
    <p:sldId id="277" r:id="rId8"/>
    <p:sldId id="258" r:id="rId9"/>
    <p:sldId id="278" r:id="rId10"/>
    <p:sldId id="279" r:id="rId11"/>
    <p:sldId id="280" r:id="rId12"/>
    <p:sldId id="257" r:id="rId13"/>
    <p:sldId id="283" r:id="rId14"/>
    <p:sldId id="282" r:id="rId15"/>
    <p:sldId id="285" r:id="rId16"/>
    <p:sldId id="284" r:id="rId17"/>
    <p:sldId id="286" r:id="rId18"/>
    <p:sldId id="261" r:id="rId19"/>
    <p:sldId id="287" r:id="rId20"/>
    <p:sldId id="288" r:id="rId21"/>
    <p:sldId id="289" r:id="rId22"/>
    <p:sldId id="290"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3886E3-D46A-4C09-AE48-0D8562EECC8C}">
          <p14:sldIdLst>
            <p14:sldId id="277"/>
            <p14:sldId id="258"/>
            <p14:sldId id="278"/>
          </p14:sldIdLst>
        </p14:section>
        <p14:section name="Section 1" id="{86456861-44FB-4048-BD1F-C7B387AA9B21}">
          <p14:sldIdLst>
            <p14:sldId id="279"/>
            <p14:sldId id="280"/>
            <p14:sldId id="257"/>
            <p14:sldId id="283"/>
            <p14:sldId id="282"/>
            <p14:sldId id="285"/>
            <p14:sldId id="284"/>
            <p14:sldId id="286"/>
            <p14:sldId id="261"/>
            <p14:sldId id="287"/>
            <p14:sldId id="288"/>
            <p14:sldId id="289"/>
            <p14:sldId id="290"/>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70C0"/>
    <a:srgbClr val="5C2FC2"/>
    <a:srgbClr val="6FDCE3"/>
    <a:srgbClr val="5C88C4"/>
    <a:srgbClr val="FFFEE5"/>
    <a:srgbClr val="FFFDB5"/>
    <a:srgbClr val="538FAA"/>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65" autoAdjust="0"/>
  </p:normalViewPr>
  <p:slideViewPr>
    <p:cSldViewPr snapToGrid="0" showGuides="1">
      <p:cViewPr>
        <p:scale>
          <a:sx n="75" d="100"/>
          <a:sy n="75" d="100"/>
        </p:scale>
        <p:origin x="1044" y="804"/>
      </p:cViewPr>
      <p:guideLst>
        <p:guide orient="horz" pos="2160"/>
        <p:guide pos="3840"/>
      </p:guideLst>
    </p:cSldViewPr>
  </p:slideViewPr>
  <p:notesTextViewPr>
    <p:cViewPr>
      <p:scale>
        <a:sx n="3" d="2"/>
        <a:sy n="3" d="2"/>
      </p:scale>
      <p:origin x="0" y="0"/>
    </p:cViewPr>
  </p:notesTextViewPr>
  <p:sorterViewPr>
    <p:cViewPr>
      <p:scale>
        <a:sx n="100" d="100"/>
        <a:sy n="100" d="100"/>
      </p:scale>
      <p:origin x="0" y="-413"/>
    </p:cViewPr>
  </p:sorterViewPr>
  <p:notesViewPr>
    <p:cSldViewPr snapToGrid="0">
      <p:cViewPr varScale="1">
        <p:scale>
          <a:sx n="60" d="100"/>
          <a:sy n="60" d="100"/>
        </p:scale>
        <p:origin x="2424" y="1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Cơ cấu sản xuất công nghiệp theo thành phần KT</c:v>
                </c:pt>
              </c:strCache>
            </c:strRef>
          </c:tx>
          <c:dPt>
            <c:idx val="0"/>
            <c:bubble3D val="0"/>
            <c:spPr>
              <a:solidFill>
                <a:schemeClr val="accent6"/>
              </a:solidFill>
              <a:ln w="19050">
                <a:solidFill>
                  <a:schemeClr val="lt1"/>
                </a:solidFill>
              </a:ln>
              <a:effectLst/>
            </c:spPr>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9EFB-4B2F-9D67-8D3953C6440D}"/>
              </c:ext>
            </c:extLst>
          </c:dPt>
          <c:dPt>
            <c:idx val="2"/>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Kinh tế Nhà nước</c:v>
                </c:pt>
                <c:pt idx="1">
                  <c:v>Kinh tế ngoài Nhà nước</c:v>
                </c:pt>
                <c:pt idx="2">
                  <c:v>Khu vực có vốn đầu tư nước ngoài</c:v>
                </c:pt>
              </c:strCache>
            </c:strRef>
          </c:cat>
          <c:val>
            <c:numRef>
              <c:f>Sheet1!$B$2:$B$4</c:f>
              <c:numCache>
                <c:formatCode>General</c:formatCode>
                <c:ptCount val="3"/>
                <c:pt idx="0">
                  <c:v>20.9</c:v>
                </c:pt>
                <c:pt idx="1">
                  <c:v>27.7</c:v>
                </c:pt>
                <c:pt idx="2">
                  <c:v>51.4</c:v>
                </c:pt>
              </c:numCache>
            </c:numRef>
          </c:val>
          <c:extLst>
            <c:ext xmlns:c16="http://schemas.microsoft.com/office/drawing/2014/chart" uri="{C3380CC4-5D6E-409C-BE32-E72D297353CC}">
              <c16:uniqueId val="{00000000-9EFB-4B2F-9D67-8D3953C644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Cơ cấu sản xuất công nghiệp theo thành phần KT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1AB-438E-94C9-3E83C7F2CEE7}"/>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9EFB-4B2F-9D67-8D3953C6440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1AB-438E-94C9-3E83C7F2CEE7}"/>
              </c:ext>
            </c:extLst>
          </c:dPt>
          <c:dLbls>
            <c:dLbl>
              <c:idx val="1"/>
              <c:layout>
                <c:manualLayout>
                  <c:x val="-0.16926314017464766"/>
                  <c:y val="-2.286975758089460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FB-4B2F-9D67-8D3953C6440D}"/>
                </c:ext>
              </c:extLst>
            </c:dLbl>
            <c:dLbl>
              <c:idx val="2"/>
              <c:layout>
                <c:manualLayout>
                  <c:x val="0.15756501829438188"/>
                  <c:y val="-0.1019146502986808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AB-438E-94C9-3E83C7F2CEE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Kinh tế Nhà nước</c:v>
                </c:pt>
                <c:pt idx="1">
                  <c:v>Kinh tế ngoài Nhà nước</c:v>
                </c:pt>
                <c:pt idx="2">
                  <c:v>Khu vực có vốn đầu tư nước ngoài</c:v>
                </c:pt>
              </c:strCache>
            </c:strRef>
          </c:cat>
          <c:val>
            <c:numRef>
              <c:f>Sheet1!$B$2:$B$4</c:f>
              <c:numCache>
                <c:formatCode>General</c:formatCode>
                <c:ptCount val="3"/>
                <c:pt idx="0">
                  <c:v>6.5</c:v>
                </c:pt>
                <c:pt idx="1">
                  <c:v>34.4</c:v>
                </c:pt>
                <c:pt idx="2">
                  <c:v>59.1</c:v>
                </c:pt>
              </c:numCache>
            </c:numRef>
          </c:val>
          <c:extLst>
            <c:ext xmlns:c16="http://schemas.microsoft.com/office/drawing/2014/chart" uri="{C3380CC4-5D6E-409C-BE32-E72D297353CC}">
              <c16:uniqueId val="{00000000-9EFB-4B2F-9D67-8D3953C6440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184334272390719"/>
          <c:y val="0.20540970017631907"/>
          <c:w val="0.32266886024248626"/>
          <c:h val="0.6030250057607805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51B4DD-15C8-4661-884B-618628EC1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78A688-EE94-44BF-A9B6-FD51CF6D64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50357-9784-4A90-96B4-0B331B4230FA}" type="datetimeFigureOut">
              <a:rPr lang="en-US" smtClean="0"/>
              <a:t>6/1/2024</a:t>
            </a:fld>
            <a:endParaRPr lang="en-US" dirty="0"/>
          </a:p>
        </p:txBody>
      </p:sp>
      <p:sp>
        <p:nvSpPr>
          <p:cNvPr id="4" name="Footer Placeholder 3">
            <a:extLst>
              <a:ext uri="{FF2B5EF4-FFF2-40B4-BE49-F238E27FC236}">
                <a16:creationId xmlns:a16="http://schemas.microsoft.com/office/drawing/2014/main" id="{97CB2C68-562A-4D2A-9890-4436EDCEC7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41883F-BA65-4049-B6C2-7C1A5A6D08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150802-3B37-42FB-BECC-88074371FEFB}" type="slidenum">
              <a:rPr lang="en-US" smtClean="0"/>
              <a:t>‹#›</a:t>
            </a:fld>
            <a:endParaRPr lang="en-US" dirty="0"/>
          </a:p>
        </p:txBody>
      </p:sp>
    </p:spTree>
    <p:extLst>
      <p:ext uri="{BB962C8B-B14F-4D97-AF65-F5344CB8AC3E}">
        <p14:creationId xmlns:p14="http://schemas.microsoft.com/office/powerpoint/2010/main" val="968079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6/1/2024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425154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95711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109858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17</a:t>
            </a:fld>
            <a:endParaRPr lang="en-US"/>
          </a:p>
        </p:txBody>
      </p:sp>
    </p:spTree>
    <p:extLst>
      <p:ext uri="{BB962C8B-B14F-4D97-AF65-F5344CB8AC3E}">
        <p14:creationId xmlns:p14="http://schemas.microsoft.com/office/powerpoint/2010/main" val="4057122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4"/>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8799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EC519AB8-2D8F-4EE5-B4E4-7A48430A4C96}"/>
              </a:ext>
            </a:extLst>
          </p:cNvPr>
          <p:cNvSpPr>
            <a:spLocks noGrp="1"/>
          </p:cNvSpPr>
          <p:nvPr>
            <p:ph type="title"/>
          </p:nvPr>
        </p:nvSpPr>
        <p:spPr>
          <a:xfrm>
            <a:off x="6372998" y="3309109"/>
            <a:ext cx="5163222" cy="673365"/>
          </a:xfrm>
          <a:noFill/>
        </p:spPr>
        <p:txBody>
          <a:bodyPr wrap="square" rtlCol="0">
            <a:noAutofit/>
          </a:bodyPr>
          <a:lstStyle>
            <a:lvl1pPr>
              <a:defRPr lang="en-US" sz="6000" b="1" cap="all" baseline="0">
                <a:solidFill>
                  <a:schemeClr val="accent4"/>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41475" y="4452337"/>
            <a:ext cx="387795" cy="387795"/>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6347744" y="3275218"/>
            <a:ext cx="5188475" cy="826628"/>
          </a:xfrm>
          <a:noFill/>
        </p:spPr>
        <p:txBody>
          <a:bodyPr wrap="square" rtlCol="0">
            <a:noAutofit/>
          </a:bodyPr>
          <a:lstStyle>
            <a:lvl1pPr>
              <a:defRPr lang="en-US" sz="6000" b="1" cap="all" baseline="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00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671652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4" name="Title 3">
            <a:extLst>
              <a:ext uri="{FF2B5EF4-FFF2-40B4-BE49-F238E27FC236}">
                <a16:creationId xmlns:a16="http://schemas.microsoft.com/office/drawing/2014/main" id="{48706DBD-D7E1-4734-A193-C7FE296EA001}"/>
              </a:ext>
            </a:extLst>
          </p:cNvPr>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80385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 name="Title 1">
            <a:extLst>
              <a:ext uri="{FF2B5EF4-FFF2-40B4-BE49-F238E27FC236}">
                <a16:creationId xmlns:a16="http://schemas.microsoft.com/office/drawing/2014/main" id="{ED1E32FD-35A0-490A-BE40-FBF894A7EC77}"/>
              </a:ext>
            </a:extLst>
          </p:cNvPr>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61618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 name="Title 1">
            <a:extLst>
              <a:ext uri="{FF2B5EF4-FFF2-40B4-BE49-F238E27FC236}">
                <a16:creationId xmlns:a16="http://schemas.microsoft.com/office/drawing/2014/main" id="{ED1E32FD-35A0-490A-BE40-FBF894A7EC77}"/>
              </a:ext>
            </a:extLst>
          </p:cNvPr>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476319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76897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314640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2077-D03E-F42F-7FDB-3410726FF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42809D-5F9B-14D1-F11B-CB62609B2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62F95A-6179-0426-C097-7090D3EB8562}"/>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4B7C0D8A-EDD7-9E51-42E3-35E3B721E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53056-435D-1B02-69D5-3C6DFD0BD6C9}"/>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217371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395D-0095-5E8F-5A43-FE7A6B38AE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50476-57D8-0CA3-4029-133758B21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22709-C9DF-D9D3-AACA-EF60C615E150}"/>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597B05D9-A201-E7C2-AA8B-BAB84710B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F2A16-D170-CC95-8806-429CF0FFF871}"/>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87075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52C-C62F-2492-2938-9C63ACE75B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F358BB-84D4-16B0-707E-E8E2C257E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5B6BC-2888-3344-82E1-C8460C0A8882}"/>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F7731668-04AD-6182-0414-0E92C396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CEF4-FF9A-0A11-E6D1-6274CB2EB2E7}"/>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2146975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8EA5-B2F5-9E7B-2D03-82107BA3A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3C4CC-2A82-391F-24B6-342F43238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8933B-B96D-3350-54F2-8D58DD8CB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F303F-2704-4462-81EE-BE2C933C5ED9}"/>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6" name="Footer Placeholder 5">
            <a:extLst>
              <a:ext uri="{FF2B5EF4-FFF2-40B4-BE49-F238E27FC236}">
                <a16:creationId xmlns:a16="http://schemas.microsoft.com/office/drawing/2014/main" id="{1EA4DF38-A3DA-B2CA-B73B-8FB4ED15C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12B72-E334-7F10-5A36-4F16006BD867}"/>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35364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5A3D-203E-27F6-797A-1C399082B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E094C-F24C-03A9-7C85-5BD5B1979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ECDDB-2323-5AAB-B3D7-4866166A38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2A4FB6-5145-A980-CDBB-5275B064E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26B0EC-047E-DEEA-877F-A982C3649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ED8D6-1A21-BAE6-C408-E8F498204C1A}"/>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8" name="Footer Placeholder 7">
            <a:extLst>
              <a:ext uri="{FF2B5EF4-FFF2-40B4-BE49-F238E27FC236}">
                <a16:creationId xmlns:a16="http://schemas.microsoft.com/office/drawing/2014/main" id="{DFFA660F-353A-D64A-2A5B-644298FE2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8C7EBD-C007-8AEA-4C62-DE3A2A777269}"/>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204255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B6EF-84AE-E508-1EDA-0B5D6D8E45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28F5E-D4DD-D548-F642-99CF73FCDBBE}"/>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4" name="Footer Placeholder 3">
            <a:extLst>
              <a:ext uri="{FF2B5EF4-FFF2-40B4-BE49-F238E27FC236}">
                <a16:creationId xmlns:a16="http://schemas.microsoft.com/office/drawing/2014/main" id="{CE73A9C1-ACE6-C596-3E21-D1D3BBB81C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F5105-16F2-7378-590E-7469E495969B}"/>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3195932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17050C-8291-E4A4-680D-55D28DAB3CE3}"/>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3" name="Footer Placeholder 2">
            <a:extLst>
              <a:ext uri="{FF2B5EF4-FFF2-40B4-BE49-F238E27FC236}">
                <a16:creationId xmlns:a16="http://schemas.microsoft.com/office/drawing/2014/main" id="{64543F60-C058-A7F9-C39E-078189F5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01FC4A-2068-D8B6-839C-3B1A7FFAAA16}"/>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622570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5973-1AFD-6729-84CA-5F8A32795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448C5D-E714-0F70-84E0-A77ACA31F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07E5F1-AD31-82AC-F311-BDF657B0D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9DB0D-56C7-52B6-C769-1E471A7AA586}"/>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6" name="Footer Placeholder 5">
            <a:extLst>
              <a:ext uri="{FF2B5EF4-FFF2-40B4-BE49-F238E27FC236}">
                <a16:creationId xmlns:a16="http://schemas.microsoft.com/office/drawing/2014/main" id="{E60A067F-5ACC-1D4E-EEB0-11BC9C342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46CB0-19F6-6FC5-A01B-CDEBB23632D3}"/>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105924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CE17-CF9E-5748-16A5-0C0CD6661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A587F3-A440-AE0A-F0F5-E3457DEAB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6ACA48-8037-CB2D-3D1D-880DE83D0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B4354-FE55-32C4-F67F-2CB8EAE473E7}"/>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6" name="Footer Placeholder 5">
            <a:extLst>
              <a:ext uri="{FF2B5EF4-FFF2-40B4-BE49-F238E27FC236}">
                <a16:creationId xmlns:a16="http://schemas.microsoft.com/office/drawing/2014/main" id="{2FED3D32-3C25-8B4B-5E93-AD6694291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E3AAD-83B4-4F24-BEC7-8F7BABF56EF1}"/>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289341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8217-EE4C-612C-A212-2034028A3C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6667F6-F611-2281-6ED9-4721FBC91F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BCB43-0DA7-3088-BF9D-79580A15C458}"/>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ED140607-4001-1EF0-4623-0D8BDA992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6E177-A146-5A3B-DA7E-05F5F78A8DFE}"/>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3095738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4F9A40-9175-6161-C334-729805330F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7603BD-EF55-170E-E7DE-4CF32B1D94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3BA78-A195-2518-DB55-0D8EE551E23D}"/>
              </a:ext>
            </a:extLst>
          </p:cNvPr>
          <p:cNvSpPr>
            <a:spLocks noGrp="1"/>
          </p:cNvSpPr>
          <p:nvPr>
            <p:ph type="dt" sz="half" idx="10"/>
          </p:nvPr>
        </p:nvSpPr>
        <p:spPr/>
        <p:txBody>
          <a:body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5DCF0E21-0C85-70F3-03A8-B99153AA3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CF2FD-154F-B787-2CFF-9F04CC74FE83}"/>
              </a:ext>
            </a:extLst>
          </p:cNvPr>
          <p:cNvSpPr>
            <a:spLocks noGrp="1"/>
          </p:cNvSpPr>
          <p:nvPr>
            <p:ph type="sldNum" sz="quarter" idx="12"/>
          </p:nvPr>
        </p:nvSpPr>
        <p:spPr/>
        <p:txBody>
          <a:bodyPr/>
          <a:lstStyle/>
          <a:p>
            <a:fld id="{EE889D14-1FC9-4988-8135-1C922EDF4352}" type="slidenum">
              <a:rPr lang="en-US" smtClean="0"/>
              <a:t>‹#›</a:t>
            </a:fld>
            <a:endParaRPr lang="en-US"/>
          </a:p>
        </p:txBody>
      </p:sp>
    </p:spTree>
    <p:extLst>
      <p:ext uri="{BB962C8B-B14F-4D97-AF65-F5344CB8AC3E}">
        <p14:creationId xmlns:p14="http://schemas.microsoft.com/office/powerpoint/2010/main" val="791654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BFEB-C5A7-4F50-9E04-237B11055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B68B8-E6D2-4112-AAB8-45BA9864F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3FE98-29D0-4338-912E-7DC2C37E0306}"/>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E31232CE-E33D-4296-9CB9-4158D3E39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9BC76-7DBB-4778-ACD1-D45F6BD3BE18}"/>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932629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9457-8CE1-4059-90E0-3616DA16F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DF6FE-3ECE-470F-A747-A05DDE92F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C25FB-1ACA-4106-B2EC-BF2A853384E9}"/>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39F74152-09FD-4C1A-BD37-AA12776AC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AC6AC-FBEF-496A-BF7F-A44B87FA4420}"/>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888891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A51F-51F3-42E7-A40F-1BF2A3E10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C48919-8E6F-4EDC-A80D-9D96B260A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6E6BE2-77A1-43AC-9FBA-1451B1859167}"/>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7BD1B138-47A2-431F-AC8E-0C880653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ED2B6-A7CA-4F7B-AE69-1FA8F5BC1E57}"/>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803388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4D61-E510-421A-AC7D-0E3F7C300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82BC8-C63F-4AF5-8D2C-DB3EA7FC48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478EF-AF05-47B7-B9D2-E713EF8D3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675A94-D67F-4D21-9584-78103BA39E4F}"/>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6" name="Footer Placeholder 5">
            <a:extLst>
              <a:ext uri="{FF2B5EF4-FFF2-40B4-BE49-F238E27FC236}">
                <a16:creationId xmlns:a16="http://schemas.microsoft.com/office/drawing/2014/main" id="{8AD5BE51-9009-4C8F-A48C-297E5ED7D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18312-5E14-4689-B9AF-02395F813555}"/>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880072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75A6-06BE-49CA-AB67-96226383DC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635AAE-D266-46A3-8CF7-6F9A1969C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E60AE-B350-46DF-AEC6-342C3FE65A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CD6E4-7329-460F-8D8C-3463C8184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DCACD-27EE-46FD-8632-1956CFB54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5287B-BF55-41F0-97A1-41FD70BE4FDF}"/>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8" name="Footer Placeholder 7">
            <a:extLst>
              <a:ext uri="{FF2B5EF4-FFF2-40B4-BE49-F238E27FC236}">
                <a16:creationId xmlns:a16="http://schemas.microsoft.com/office/drawing/2014/main" id="{054EC263-AEB7-4C05-AB31-29D6087D3C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66CE2B-329B-4614-B9C2-6F1381D80E7D}"/>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30339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731E-6CBD-4FE7-8C2E-33BD9B4B6D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EBCD89-6E0A-4E80-8D28-9C4DE7C313CC}"/>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4" name="Footer Placeholder 3">
            <a:extLst>
              <a:ext uri="{FF2B5EF4-FFF2-40B4-BE49-F238E27FC236}">
                <a16:creationId xmlns:a16="http://schemas.microsoft.com/office/drawing/2014/main" id="{873ED297-4C86-4EE4-90FD-8AE941E04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3F09EF-FF81-416C-89B6-CFA8D98766F4}"/>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569783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F3491-850A-4535-8158-A2924229CB47}"/>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3" name="Footer Placeholder 2">
            <a:extLst>
              <a:ext uri="{FF2B5EF4-FFF2-40B4-BE49-F238E27FC236}">
                <a16:creationId xmlns:a16="http://schemas.microsoft.com/office/drawing/2014/main"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179859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1FCB-B5EE-48EF-BC63-4C1DBAC0E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757D7-811F-4196-B175-5B9B607C2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D6ED7E-E0C4-4589-A85E-D53C2818C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E7AB5-CDE8-40D5-8CDA-140F26C4AD67}"/>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6" name="Footer Placeholder 5">
            <a:extLst>
              <a:ext uri="{FF2B5EF4-FFF2-40B4-BE49-F238E27FC236}">
                <a16:creationId xmlns:a16="http://schemas.microsoft.com/office/drawing/2014/main" id="{8E578940-85C8-41F6-84F2-2E4F1C2E3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A5ED2-B76E-4B44-85DC-02A9745359CD}"/>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90746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11B6-C6F2-4102-A0D0-34674E3BA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E4F35-8482-48E0-9DFD-EE6B4D2E4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2CFBB0-1A7F-431D-8C17-7757445F5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9BDB7-B946-4CB5-9201-111D0935FDB1}"/>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6" name="Footer Placeholder 5">
            <a:extLst>
              <a:ext uri="{FF2B5EF4-FFF2-40B4-BE49-F238E27FC236}">
                <a16:creationId xmlns:a16="http://schemas.microsoft.com/office/drawing/2014/main" id="{973BDE13-1D01-4F0B-8CC1-8919FFAC3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A233E-10C9-4475-BCEC-DF066EECCDE8}"/>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988120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E41B-ED05-46FF-8888-ED34EB740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711FB1-7E3E-4859-900E-D9D9D3588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6DA01-2DF6-4C30-A2A6-833F92462FB1}"/>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67115DFA-5348-4CF0-9847-5ACF4471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1D617-7BAB-42F3-B9C0-018370015B3A}"/>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890617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306C17-5065-4707-8DE4-7FE85E23F1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3BE079-BF13-4144-AB8A-9E8CEF39FB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DA198-0A29-43E9-9715-1D7D8E9F54D9}"/>
              </a:ext>
            </a:extLst>
          </p:cNvPr>
          <p:cNvSpPr>
            <a:spLocks noGrp="1"/>
          </p:cNvSpPr>
          <p:nvPr>
            <p:ph type="dt" sz="half" idx="10"/>
          </p:nvPr>
        </p:nvSpPr>
        <p:spPr/>
        <p:txBody>
          <a:body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BAD7384D-6914-4306-81D4-4F3316D59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75FB4-256F-487F-99A8-D92A03ACABE2}"/>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909996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F071D4-4B1E-4116-AC79-F0B5CC67DD5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B10813A-AEED-474B-A907-E68B67D86B8C}"/>
              </a:ext>
            </a:extLst>
          </p:cNvPr>
          <p:cNvSpPr>
            <a:spLocks noGrp="1"/>
          </p:cNvSpPr>
          <p:nvPr>
            <p:ph type="subTitle" idx="1"/>
          </p:nvPr>
        </p:nvSpPr>
        <p:spPr>
          <a:xfrm>
            <a:off x="1524000" y="3602038"/>
            <a:ext cx="9144000" cy="1655762"/>
          </a:xfrm>
        </p:spPr>
        <p:txBody>
          <a:bodyPr/>
          <a:lstStyle>
            <a:lvl1pPr marL="0" indent="0" algn="ctr">
              <a:buNone/>
              <a:defRPr sz="2400">
                <a:latin typeface="#9Slide03 SFU Futura_03"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2451F06-1E6A-4EA0-9A88-64140909A738}"/>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5" name="Chỗ dành sẵn cho Chân trang 4">
            <a:extLst>
              <a:ext uri="{FF2B5EF4-FFF2-40B4-BE49-F238E27FC236}">
                <a16:creationId xmlns:a16="http://schemas.microsoft.com/office/drawing/2014/main" id="{8D4AF350-8915-4F41-A1C3-A5F74672CC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CCB68FF-51B0-40CD-A6F6-D108EB13CD45}"/>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401181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DDFDE-63BC-4635-B356-C7CE764B3D1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D76A281-162D-42E7-845E-C32CBE06E1E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C7FCBAD-E791-41BA-B16B-DF9FF7E52348}"/>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5" name="Chỗ dành sẵn cho Chân trang 4">
            <a:extLst>
              <a:ext uri="{FF2B5EF4-FFF2-40B4-BE49-F238E27FC236}">
                <a16:creationId xmlns:a16="http://schemas.microsoft.com/office/drawing/2014/main" id="{768FD39A-609E-4887-9037-8F01146B42D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D0BE5B-130D-4489-8F9B-D126E249B62B}"/>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431312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F91F59-A87D-4829-9836-C6D3DB75B6A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9A57A88-52A2-461B-9F39-5E1FB690DB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E6AA728-2D10-44A0-9398-9B050AAE0EBC}"/>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5" name="Chỗ dành sẵn cho Chân trang 4">
            <a:extLst>
              <a:ext uri="{FF2B5EF4-FFF2-40B4-BE49-F238E27FC236}">
                <a16:creationId xmlns:a16="http://schemas.microsoft.com/office/drawing/2014/main" id="{927AAD61-161C-44EE-A03E-8AE00AD820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64B36C-FAB9-42EC-A859-4BBC2777691A}"/>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304474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1BA61D-7427-4F2E-8579-508508DA838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9DDF1A3-8679-47AF-BC8C-C90C92939DF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95D8C5-DAF0-46AB-BC9A-0053E487D77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85E4EFD-C77B-47DE-807D-681DCB6D5F4B}"/>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6" name="Chỗ dành sẵn cho Chân trang 5">
            <a:extLst>
              <a:ext uri="{FF2B5EF4-FFF2-40B4-BE49-F238E27FC236}">
                <a16:creationId xmlns:a16="http://schemas.microsoft.com/office/drawing/2014/main" id="{B1D3AD38-5F07-4161-9BD0-00EFF36B480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E4EA051-0FF9-42B5-947D-6CDFF48BA4BA}"/>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1007646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5C18B2-C049-4C2C-8ADA-3B461731A06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BAC64BE-DE83-4F24-A5BA-D7B7AA878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B533D7E-89C7-4C02-8383-BD5B123A012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AF3D2F4-49B3-4D1B-8C4C-E543F9AA7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8FA095D-F696-4D91-9D07-730EE193E8E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04F14F7-92E7-49AD-ADCA-DF60BB61CD05}"/>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8" name="Chỗ dành sẵn cho Chân trang 7">
            <a:extLst>
              <a:ext uri="{FF2B5EF4-FFF2-40B4-BE49-F238E27FC236}">
                <a16:creationId xmlns:a16="http://schemas.microsoft.com/office/drawing/2014/main" id="{3C177E00-1281-4FAB-830C-25263356127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54935A-CB84-4E7B-9EC6-E58325C9E90A}"/>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2317914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A78AA-DF2B-4F2E-BB91-F5527BF246F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3EA57CB-76EB-4256-BEB2-6B37953421D4}"/>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4" name="Chỗ dành sẵn cho Chân trang 3">
            <a:extLst>
              <a:ext uri="{FF2B5EF4-FFF2-40B4-BE49-F238E27FC236}">
                <a16:creationId xmlns:a16="http://schemas.microsoft.com/office/drawing/2014/main" id="{6A2F836C-0376-4A59-8E2F-F08DDC9D82A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BDF238D-3E4C-4764-BB66-41649218A799}"/>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4111692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CB8EC2-E4CF-40AF-B52E-70679B456B33}"/>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3" name="Chỗ dành sẵn cho Chân trang 2">
            <a:extLst>
              <a:ext uri="{FF2B5EF4-FFF2-40B4-BE49-F238E27FC236}">
                <a16:creationId xmlns:a16="http://schemas.microsoft.com/office/drawing/2014/main" id="{BCF11ADE-7222-4151-98FB-EE1B9F6701A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4C8A362-805C-4A8E-8F4F-C3B21B60E787}"/>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377390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8B0146-33CC-43C4-A692-A7F6DB66F48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C2B30E8-322D-4D00-B28B-B8311434D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588162F-FB2A-4ECC-A58D-C1E378696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EF48330-56C4-4840-AB3A-1623BE080455}"/>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6" name="Chỗ dành sẵn cho Chân trang 5">
            <a:extLst>
              <a:ext uri="{FF2B5EF4-FFF2-40B4-BE49-F238E27FC236}">
                <a16:creationId xmlns:a16="http://schemas.microsoft.com/office/drawing/2014/main" id="{86145BCB-4B41-4F17-BE82-E5C6C3D6301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44FA5C0-7B56-4BE8-BC71-3B2545B80B72}"/>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3626032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E54DD2-BB81-4041-874E-4024706F05C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57BB1D4-9071-4154-ABED-98DA6AF8C0E3}"/>
              </a:ext>
            </a:extLst>
          </p:cNvPr>
          <p:cNvSpPr>
            <a:spLocks noGrp="1"/>
          </p:cNvSpPr>
          <p:nvPr>
            <p:ph type="pic" idx="1"/>
          </p:nvPr>
        </p:nvSpPr>
        <p:spPr>
          <a:xfrm>
            <a:off x="5183188" y="987425"/>
            <a:ext cx="6172200" cy="4873625"/>
          </a:xfrm>
        </p:spPr>
        <p:txBody>
          <a:bodyPr/>
          <a:lstStyle>
            <a:lvl1pPr marL="0" indent="0">
              <a:buNone/>
              <a:defRPr sz="3200">
                <a:latin typeface="#9Slide03 SFU Futura_03" panose="000004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99B0BD7-3585-40FD-95A8-D780FC168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AB2C52F-5C84-4F4A-8488-00EE80977FDE}"/>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6" name="Chỗ dành sẵn cho Chân trang 5">
            <a:extLst>
              <a:ext uri="{FF2B5EF4-FFF2-40B4-BE49-F238E27FC236}">
                <a16:creationId xmlns:a16="http://schemas.microsoft.com/office/drawing/2014/main" id="{B7FC16EE-7EB2-4D75-BC95-238772A8610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205E6FF-AD5B-4030-B4F8-C19444315D20}"/>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825500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F3A83D-97FB-4E3E-8904-A85F034D4A9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AF7B1F-1547-4A2C-84F4-336E890F339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880B31-A089-4092-B654-942F3F7684B6}"/>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5" name="Chỗ dành sẵn cho Chân trang 4">
            <a:extLst>
              <a:ext uri="{FF2B5EF4-FFF2-40B4-BE49-F238E27FC236}">
                <a16:creationId xmlns:a16="http://schemas.microsoft.com/office/drawing/2014/main" id="{661E81B9-AF8D-4A44-96A9-DD21C72FDF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77D0EEF-1EF8-45CD-BF15-6849DFA42205}"/>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3822387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ED8E0B9-CF34-465B-99CE-B3E29BEF85D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C472F44-65D6-46B0-8C3A-AF680244E25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93643E7-956B-4816-8BC4-3B253FA0A8CD}"/>
              </a:ext>
            </a:extLst>
          </p:cNvPr>
          <p:cNvSpPr>
            <a:spLocks noGrp="1"/>
          </p:cNvSpPr>
          <p:nvPr>
            <p:ph type="dt" sz="half" idx="10"/>
          </p:nvPr>
        </p:nvSpPr>
        <p:spPr/>
        <p:txBody>
          <a:bodyPr/>
          <a:lstStyle/>
          <a:p>
            <a:fld id="{42B54639-762E-495E-A3E9-C4AD75C0899F}" type="datetimeFigureOut">
              <a:rPr lang="en-US" smtClean="0"/>
              <a:t>6/1/2024</a:t>
            </a:fld>
            <a:endParaRPr lang="en-US"/>
          </a:p>
        </p:txBody>
      </p:sp>
      <p:sp>
        <p:nvSpPr>
          <p:cNvPr id="5" name="Chỗ dành sẵn cho Chân trang 4">
            <a:extLst>
              <a:ext uri="{FF2B5EF4-FFF2-40B4-BE49-F238E27FC236}">
                <a16:creationId xmlns:a16="http://schemas.microsoft.com/office/drawing/2014/main" id="{D1655364-429F-4063-B601-81F79BDEA9E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D009823-E057-47F9-BD28-6910EAC47233}"/>
              </a:ext>
            </a:extLst>
          </p:cNvPr>
          <p:cNvSpPr>
            <a:spLocks noGrp="1"/>
          </p:cNvSpPr>
          <p:nvPr>
            <p:ph type="sldNum" sz="quarter" idx="12"/>
          </p:nvPr>
        </p:nvSpPr>
        <p:spPr/>
        <p:txBody>
          <a:bodyPr/>
          <a:lstStyle/>
          <a:p>
            <a:fld id="{9A085011-A5A8-4A07-BFD6-C0253BC5B939}" type="slidenum">
              <a:rPr lang="en-US" smtClean="0"/>
              <a:t>‹#›</a:t>
            </a:fld>
            <a:endParaRPr lang="en-US"/>
          </a:p>
        </p:txBody>
      </p:sp>
    </p:spTree>
    <p:extLst>
      <p:ext uri="{BB962C8B-B14F-4D97-AF65-F5344CB8AC3E}">
        <p14:creationId xmlns:p14="http://schemas.microsoft.com/office/powerpoint/2010/main" val="362799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3" name="Text Placeholder 2">
            <a:extLst>
              <a:ext uri="{FF2B5EF4-FFF2-40B4-BE49-F238E27FC236}">
                <a16:creationId xmlns:a16="http://schemas.microsoft.com/office/drawing/2014/main" id="{7E3A6D02-D902-4B4A-B727-07D0E5BBC359}"/>
              </a:ext>
            </a:extLst>
          </p:cNvPr>
          <p:cNvSpPr>
            <a:spLocks noGrp="1"/>
          </p:cNvSpPr>
          <p:nvPr>
            <p:ph type="body" sz="quarter" idx="13"/>
          </p:nvPr>
        </p:nvSpPr>
        <p:spPr>
          <a:xfrm>
            <a:off x="1447800" y="1847056"/>
            <a:ext cx="9296400" cy="31638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2115755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6/1/2024</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76" r:id="rId9"/>
    <p:sldLayoutId id="2147483675" r:id="rId10"/>
    <p:sldLayoutId id="2147483664" r:id="rId11"/>
    <p:sldLayoutId id="2147483665" r:id="rId12"/>
    <p:sldLayoutId id="2147483666" r:id="rId13"/>
    <p:sldLayoutId id="2147483667" r:id="rId14"/>
    <p:sldLayoutId id="2147483668" r:id="rId15"/>
    <p:sldLayoutId id="2147483669" r:id="rId16"/>
    <p:sldLayoutId id="2147483671" r:id="rId17"/>
    <p:sldLayoutId id="2147483672" r:id="rId18"/>
    <p:sldLayoutId id="2147483674" r:id="rId19"/>
    <p:sldLayoutId id="214748367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4F275-F589-00A0-AD19-8DB255673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02570B-CDF8-25E6-1CF4-ED0BE0DBF9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E314B-1CE4-C509-8213-091BD278A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5A9357-6D13-47FC-9F34-2BBC5E6272C2}" type="datetimeFigureOut">
              <a:rPr lang="en-US" smtClean="0"/>
              <a:t>6/1/2024</a:t>
            </a:fld>
            <a:endParaRPr lang="en-US"/>
          </a:p>
        </p:txBody>
      </p:sp>
      <p:sp>
        <p:nvSpPr>
          <p:cNvPr id="5" name="Footer Placeholder 4">
            <a:extLst>
              <a:ext uri="{FF2B5EF4-FFF2-40B4-BE49-F238E27FC236}">
                <a16:creationId xmlns:a16="http://schemas.microsoft.com/office/drawing/2014/main" id="{F3F91E4D-F3FE-E337-6B8B-404671A12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921FCFE-E8FF-528D-D1F7-3B85844CB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889D14-1FC9-4988-8135-1C922EDF4352}" type="slidenum">
              <a:rPr lang="en-US" smtClean="0"/>
              <a:t>‹#›</a:t>
            </a:fld>
            <a:endParaRPr lang="en-US"/>
          </a:p>
        </p:txBody>
      </p:sp>
    </p:spTree>
    <p:extLst>
      <p:ext uri="{BB962C8B-B14F-4D97-AF65-F5344CB8AC3E}">
        <p14:creationId xmlns:p14="http://schemas.microsoft.com/office/powerpoint/2010/main" val="26095311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A35DD-9E03-450F-B0F9-D7F31D3F0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EA87D6-6B75-43DE-AFF4-F9C2C4E42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3805C-62EA-45F4-A801-425B473CD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50C3E-B7CA-4714-808F-3D130D92CA63}" type="datetimeFigureOut">
              <a:rPr lang="en-US" smtClean="0"/>
              <a:t>6/1/2024</a:t>
            </a:fld>
            <a:endParaRPr lang="en-US"/>
          </a:p>
        </p:txBody>
      </p:sp>
      <p:sp>
        <p:nvSpPr>
          <p:cNvPr id="5" name="Footer Placeholder 4">
            <a:extLst>
              <a:ext uri="{FF2B5EF4-FFF2-40B4-BE49-F238E27FC236}">
                <a16:creationId xmlns:a16="http://schemas.microsoft.com/office/drawing/2014/main" id="{8316FE00-C2A0-474C-B883-9986D7FFE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AC051F-ADFA-41E0-963B-ACE049456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5E42D-552E-42A2-82AE-B11DC37D2AA6}" type="slidenum">
              <a:rPr lang="en-US" smtClean="0"/>
              <a:t>‹#›</a:t>
            </a:fld>
            <a:endParaRPr lang="en-US"/>
          </a:p>
        </p:txBody>
      </p:sp>
    </p:spTree>
    <p:extLst>
      <p:ext uri="{BB962C8B-B14F-4D97-AF65-F5344CB8AC3E}">
        <p14:creationId xmlns:p14="http://schemas.microsoft.com/office/powerpoint/2010/main" val="2815672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4441B-7E3C-491C-A86E-58E57DFD5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75F9C65-399B-4699-89E0-9F4952C562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763B3E0-01A0-4A62-A072-1A148D52C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SFU Futura_03" panose="00000400000000000000" pitchFamily="2" charset="0"/>
              </a:defRPr>
            </a:lvl1pPr>
          </a:lstStyle>
          <a:p>
            <a:fld id="{42B54639-762E-495E-A3E9-C4AD75C0899F}" type="datetimeFigureOut">
              <a:rPr lang="en-US" smtClean="0"/>
              <a:pPr/>
              <a:t>6/1/2024</a:t>
            </a:fld>
            <a:endParaRPr lang="en-US"/>
          </a:p>
        </p:txBody>
      </p:sp>
      <p:sp>
        <p:nvSpPr>
          <p:cNvPr id="5" name="Chỗ dành sẵn cho Chân trang 4">
            <a:extLst>
              <a:ext uri="{FF2B5EF4-FFF2-40B4-BE49-F238E27FC236}">
                <a16:creationId xmlns:a16="http://schemas.microsoft.com/office/drawing/2014/main" id="{29D2DBBA-804C-4FE5-AAC9-D0CB871CF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SFU Futura_03" panose="00000400000000000000" pitchFamily="2" charset="0"/>
              </a:defRPr>
            </a:lvl1pPr>
          </a:lstStyle>
          <a:p>
            <a:endParaRPr lang="en-US"/>
          </a:p>
        </p:txBody>
      </p:sp>
      <p:sp>
        <p:nvSpPr>
          <p:cNvPr id="6" name="Chỗ dành sẵn cho Số hiệu Bản chiếu 5">
            <a:extLst>
              <a:ext uri="{FF2B5EF4-FFF2-40B4-BE49-F238E27FC236}">
                <a16:creationId xmlns:a16="http://schemas.microsoft.com/office/drawing/2014/main" id="{AA994B6E-C4C3-4593-A841-CE081A647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SFU Futura_03" panose="00000400000000000000" pitchFamily="2" charset="0"/>
              </a:defRPr>
            </a:lvl1pPr>
          </a:lstStyle>
          <a:p>
            <a:fld id="{9A085011-A5A8-4A07-BFD6-C0253BC5B939}" type="slidenum">
              <a:rPr lang="en-US" smtClean="0"/>
              <a:pPr/>
              <a:t>‹#›</a:t>
            </a:fld>
            <a:endParaRPr lang="en-US"/>
          </a:p>
        </p:txBody>
      </p:sp>
    </p:spTree>
    <p:extLst>
      <p:ext uri="{BB962C8B-B14F-4D97-AF65-F5344CB8AC3E}">
        <p14:creationId xmlns:p14="http://schemas.microsoft.com/office/powerpoint/2010/main" val="25274888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SFU Futura_03"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1.png"/><Relationship Id="rId3" Type="http://schemas.microsoft.com/office/2007/relationships/hdphoto" Target="../media/hdphoto11.wdp"/><Relationship Id="rId7" Type="http://schemas.openxmlformats.org/officeDocument/2006/relationships/image" Target="../media/image36.png"/><Relationship Id="rId12" Type="http://schemas.microsoft.com/office/2007/relationships/hdphoto" Target="../media/hdphoto13.wdp"/><Relationship Id="rId2" Type="http://schemas.openxmlformats.org/officeDocument/2006/relationships/image" Target="../media/image38.png"/><Relationship Id="rId16" Type="http://schemas.microsoft.com/office/2007/relationships/hdphoto" Target="../media/hdphoto15.wdp"/><Relationship Id="rId1" Type="http://schemas.openxmlformats.org/officeDocument/2006/relationships/slideLayout" Target="../slideLayouts/slideLayout38.xml"/><Relationship Id="rId6" Type="http://schemas.openxmlformats.org/officeDocument/2006/relationships/image" Target="../media/image43.png"/><Relationship Id="rId11" Type="http://schemas.openxmlformats.org/officeDocument/2006/relationships/image" Target="../media/image40.png"/><Relationship Id="rId5" Type="http://schemas.microsoft.com/office/2007/relationships/hdphoto" Target="../media/hdphoto12.wdp"/><Relationship Id="rId15" Type="http://schemas.openxmlformats.org/officeDocument/2006/relationships/image" Target="../media/image42.png"/><Relationship Id="rId10" Type="http://schemas.microsoft.com/office/2007/relationships/hdphoto" Target="../media/hdphoto10.wdp"/><Relationship Id="rId4" Type="http://schemas.openxmlformats.org/officeDocument/2006/relationships/image" Target="../media/image39.png"/><Relationship Id="rId9" Type="http://schemas.openxmlformats.org/officeDocument/2006/relationships/image" Target="../media/image37.png"/><Relationship Id="rId14" Type="http://schemas.microsoft.com/office/2007/relationships/hdphoto" Target="../media/hdphoto14.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38.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7.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2.xml"/><Relationship Id="rId6" Type="http://schemas.microsoft.com/office/2007/relationships/hdphoto" Target="../media/hdphoto8.wdp"/><Relationship Id="rId11" Type="http://schemas.openxmlformats.org/officeDocument/2006/relationships/image" Target="../media/image52.png"/><Relationship Id="rId5" Type="http://schemas.openxmlformats.org/officeDocument/2006/relationships/image" Target="../media/image33.png"/><Relationship Id="rId10" Type="http://schemas.microsoft.com/office/2007/relationships/hdphoto" Target="../media/hdphoto16.wdp"/><Relationship Id="rId4" Type="http://schemas.openxmlformats.org/officeDocument/2006/relationships/image" Target="../media/image32.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7.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2.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12.xml"/><Relationship Id="rId7" Type="http://schemas.openxmlformats.org/officeDocument/2006/relationships/image" Target="../media/image6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20.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29.png"/><Relationship Id="rId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2.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41.png"/><Relationship Id="rId2" Type="http://schemas.openxmlformats.org/officeDocument/2006/relationships/image" Target="../media/image36.png"/><Relationship Id="rId16" Type="http://schemas.openxmlformats.org/officeDocument/2006/relationships/image" Target="../media/image43.png"/><Relationship Id="rId1" Type="http://schemas.openxmlformats.org/officeDocument/2006/relationships/slideLayout" Target="../slideLayouts/slideLayout38.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microsoft.com/office/2007/relationships/hdphoto" Target="../media/hdphoto15.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12.wdp"/><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17F587-2C06-282F-ED96-1F19EC764ADB}"/>
              </a:ext>
            </a:extLst>
          </p:cNvPr>
          <p:cNvSpPr>
            <a:spLocks noGrp="1"/>
          </p:cNvSpPr>
          <p:nvPr>
            <p:ph type="pic" sz="quarter" idx="10"/>
          </p:nvPr>
        </p:nvSpPr>
        <p:spPr/>
        <p:txBody>
          <a:bodyPr/>
          <a:lstStyle/>
          <a:p>
            <a:endParaRPr lang="en-US"/>
          </a:p>
        </p:txBody>
      </p:sp>
      <p:pic>
        <p:nvPicPr>
          <p:cNvPr id="9" name="Picture 8">
            <a:extLst>
              <a:ext uri="{FF2B5EF4-FFF2-40B4-BE49-F238E27FC236}">
                <a16:creationId xmlns:a16="http://schemas.microsoft.com/office/drawing/2014/main" id="{1D46C29B-BC50-A9F3-9127-9B391E3C8638}"/>
              </a:ext>
            </a:extLst>
          </p:cNvPr>
          <p:cNvPicPr>
            <a:picLocks noChangeAspect="1"/>
          </p:cNvPicPr>
          <p:nvPr/>
        </p:nvPicPr>
        <p:blipFill>
          <a:blip r:embed="rId5"/>
          <a:stretch>
            <a:fillRect/>
          </a:stretch>
        </p:blipFill>
        <p:spPr>
          <a:xfrm>
            <a:off x="0" y="0"/>
            <a:ext cx="12192000" cy="6847166"/>
          </a:xfrm>
          <a:prstGeom prst="rect">
            <a:avLst/>
          </a:prstGeom>
        </p:spPr>
      </p:pic>
      <p:sp>
        <p:nvSpPr>
          <p:cNvPr id="11" name="Title 1">
            <a:extLst>
              <a:ext uri="{FF2B5EF4-FFF2-40B4-BE49-F238E27FC236}">
                <a16:creationId xmlns:a16="http://schemas.microsoft.com/office/drawing/2014/main" id="{4719C0E7-D477-6D15-05BD-4113BB4E17E3}"/>
              </a:ext>
            </a:extLst>
          </p:cNvPr>
          <p:cNvSpPr>
            <a:spLocks noGrp="1"/>
          </p:cNvSpPr>
          <p:nvPr>
            <p:ph type="ctrTitle"/>
          </p:nvPr>
        </p:nvSpPr>
        <p:spPr>
          <a:xfrm>
            <a:off x="6337688" y="2173289"/>
            <a:ext cx="5854312" cy="2090808"/>
          </a:xfrm>
        </p:spPr>
        <p:txBody>
          <a:bodyPr anchor="b">
            <a:noAutofit/>
          </a:bodyPr>
          <a:lstStyle/>
          <a:p>
            <a:r>
              <a:rPr lang="en-US" sz="8000" b="0">
                <a:solidFill>
                  <a:srgbClr val="0000FF"/>
                </a:solidFill>
                <a:latin typeface="#9Slide07 SVNBrandon Printed Sh" panose="02000000000000000000" pitchFamily="2" charset="0"/>
              </a:rPr>
              <a:t>WELCOME</a:t>
            </a:r>
            <a:endParaRPr lang="en-US" sz="8000" b="0" dirty="0">
              <a:solidFill>
                <a:srgbClr val="0000FF"/>
              </a:solidFill>
              <a:latin typeface="#9Slide07 SVNBrandon Printed Sh" panose="02000000000000000000" pitchFamily="2" charset="0"/>
            </a:endParaRPr>
          </a:p>
        </p:txBody>
      </p:sp>
    </p:spTree>
    <p:extLst>
      <p:ext uri="{BB962C8B-B14F-4D97-AF65-F5344CB8AC3E}">
        <p14:creationId xmlns:p14="http://schemas.microsoft.com/office/powerpoint/2010/main" val="3874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A8E3084B-42F9-42E4-A59F-76D58FA92CEC}"/>
              </a:ext>
            </a:extLst>
          </p:cNvPr>
          <p:cNvSpPr txBox="1">
            <a:spLocks/>
          </p:cNvSpPr>
          <p:nvPr/>
        </p:nvSpPr>
        <p:spPr>
          <a:xfrm>
            <a:off x="3686084" y="817996"/>
            <a:ext cx="6356057" cy="10629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300038" algn="l" defTabSz="914400" rtl="0" eaLnBrk="1" fontAlgn="auto" latinLnBrk="0" hangingPunct="1">
              <a:lnSpc>
                <a:spcPct val="100000"/>
              </a:lnSpc>
              <a:spcBef>
                <a:spcPts val="0"/>
              </a:spcBef>
              <a:buClrTx/>
              <a:buSzTx/>
              <a:buFontTx/>
              <a:buNone/>
              <a:tabLst/>
              <a:defRPr/>
            </a:pPr>
            <a:r>
              <a:rPr kumimoji="0" lang="vi-VN" sz="3200" b="0" i="0" u="none" strike="noStrike" kern="1200" cap="none" spc="0" normalizeH="0" baseline="0" noProof="0">
                <a:ln>
                  <a:noFill/>
                </a:ln>
                <a:solidFill>
                  <a:srgbClr val="0000FF"/>
                </a:solidFill>
                <a:effectLst/>
                <a:uLnTx/>
                <a:uFillTx/>
                <a:latin typeface="#9Slide05 IcielSanelma" pitchFamily="2" charset="0"/>
              </a:rPr>
              <a:t> </a:t>
            </a:r>
            <a:r>
              <a:rPr kumimoji="0" lang="en-US" sz="3200" b="0" i="0" u="none" strike="noStrike" kern="1200" cap="none" spc="0" normalizeH="0" baseline="0" noProof="0">
                <a:ln>
                  <a:noFill/>
                </a:ln>
                <a:solidFill>
                  <a:srgbClr val="0000FF"/>
                </a:solidFill>
                <a:effectLst/>
                <a:uLnTx/>
                <a:uFillTx/>
                <a:latin typeface="#9Slide05 IcielSanelma" pitchFamily="2" charset="0"/>
              </a:rPr>
              <a:t>- </a:t>
            </a:r>
            <a:r>
              <a:rPr kumimoji="0" lang="vi-VN" sz="3200" b="0" i="0" u="none" strike="noStrike" kern="1200" cap="none" spc="0" normalizeH="0" baseline="0" noProof="0">
                <a:ln>
                  <a:noFill/>
                </a:ln>
                <a:solidFill>
                  <a:srgbClr val="0033CC"/>
                </a:solidFill>
                <a:effectLst/>
                <a:uLnTx/>
                <a:uFillTx/>
                <a:latin typeface="#9Slide05 IcielSanelma" pitchFamily="2" charset="0"/>
              </a:rPr>
              <a:t>Công </a:t>
            </a:r>
            <a:r>
              <a:rPr kumimoji="0" lang="vi-VN" sz="3200" b="0" i="0" u="none" strike="noStrike" kern="1200" cap="none" spc="0" normalizeH="0" baseline="0" noProof="0" dirty="0">
                <a:ln>
                  <a:noFill/>
                </a:ln>
                <a:solidFill>
                  <a:srgbClr val="0033CC"/>
                </a:solidFill>
                <a:effectLst/>
                <a:uLnTx/>
                <a:uFillTx/>
                <a:latin typeface="#9Slide05 IcielSanelma" pitchFamily="2" charset="0"/>
              </a:rPr>
              <a:t>nghiệp </a:t>
            </a:r>
            <a:r>
              <a:rPr kumimoji="0" lang="vi-VN" sz="3200" b="0" i="0" u="none" strike="noStrike" kern="1200" cap="none" spc="0" normalizeH="0" baseline="0" noProof="0">
                <a:ln>
                  <a:noFill/>
                </a:ln>
                <a:solidFill>
                  <a:srgbClr val="0033CC"/>
                </a:solidFill>
                <a:effectLst/>
                <a:uLnTx/>
                <a:uFillTx/>
                <a:latin typeface="#9Slide05 IcielSanelma" pitchFamily="2" charset="0"/>
              </a:rPr>
              <a:t>khai </a:t>
            </a:r>
            <a:r>
              <a:rPr lang="en-US" sz="3200">
                <a:solidFill>
                  <a:srgbClr val="0033CC"/>
                </a:solidFill>
                <a:latin typeface="#9Slide05 IcielSanelma" pitchFamily="2" charset="0"/>
              </a:rPr>
              <a:t>khoáng</a:t>
            </a:r>
          </a:p>
          <a:p>
            <a:pPr marL="571500" indent="-300038">
              <a:lnSpc>
                <a:spcPct val="100000"/>
              </a:lnSpc>
              <a:spcBef>
                <a:spcPts val="0"/>
              </a:spcBef>
              <a:defRPr/>
            </a:pPr>
            <a:r>
              <a:rPr kumimoji="0" lang="en-US" sz="3200" b="0" i="0" u="none" strike="noStrike" kern="1200" cap="none" spc="0" normalizeH="0" baseline="0" noProof="0">
                <a:ln>
                  <a:noFill/>
                </a:ln>
                <a:solidFill>
                  <a:srgbClr val="C00000"/>
                </a:solidFill>
                <a:effectLst/>
                <a:uLnTx/>
                <a:uFillTx/>
                <a:latin typeface="#9Slide05 IcielSanelma" pitchFamily="2" charset="0"/>
              </a:rPr>
              <a:t>-</a:t>
            </a:r>
            <a:r>
              <a:rPr kumimoji="0" lang="en-US" sz="3200" b="0" i="0" u="none" strike="noStrike" kern="1200" cap="none" spc="0" normalizeH="0" baseline="0" noProof="0">
                <a:ln>
                  <a:noFill/>
                </a:ln>
                <a:solidFill>
                  <a:srgbClr val="0033CC"/>
                </a:solidFill>
                <a:effectLst/>
                <a:uLnTx/>
                <a:uFillTx/>
                <a:latin typeface="#9Slide05 IcielSanelma" pitchFamily="2" charset="0"/>
              </a:rPr>
              <a:t> </a:t>
            </a:r>
            <a:r>
              <a:rPr kumimoji="0" lang="vi-VN" sz="3200" b="0" i="0" u="none" strike="noStrike" kern="1200" cap="none" spc="0" normalizeH="0" baseline="0" noProof="0">
                <a:ln>
                  <a:noFill/>
                </a:ln>
                <a:solidFill>
                  <a:srgbClr val="C00000"/>
                </a:solidFill>
                <a:effectLst/>
                <a:uLnTx/>
                <a:uFillTx/>
                <a:latin typeface="#9Slide05 IcielSanelma" pitchFamily="2" charset="0"/>
              </a:rPr>
              <a:t>Công nghiệp chế biến</a:t>
            </a:r>
            <a:r>
              <a:rPr kumimoji="0" lang="en-US" sz="3200" b="0" i="0" u="none" strike="noStrike" kern="1200" cap="none" spc="0" normalizeH="0" baseline="0" noProof="0">
                <a:ln>
                  <a:noFill/>
                </a:ln>
                <a:solidFill>
                  <a:srgbClr val="C00000"/>
                </a:solidFill>
                <a:effectLst/>
                <a:uLnTx/>
                <a:uFillTx/>
                <a:latin typeface="#9Slide05 IcielSanelma" pitchFamily="2" charset="0"/>
              </a:rPr>
              <a:t>, chế tạo</a:t>
            </a:r>
            <a:endParaRPr kumimoji="0" lang="en-AU" sz="3200" b="0" i="0" u="none" strike="noStrike" kern="1200" cap="none" spc="0" normalizeH="0" baseline="0" noProof="0">
              <a:ln>
                <a:noFill/>
              </a:ln>
              <a:solidFill>
                <a:srgbClr val="C00000"/>
              </a:solidFill>
              <a:effectLst/>
              <a:uLnTx/>
              <a:uFillTx/>
              <a:latin typeface="#9Slide05 IcielSanelma" pitchFamily="2" charset="0"/>
            </a:endParaRPr>
          </a:p>
          <a:p>
            <a:pPr marL="571500" marR="0" lvl="0" indent="-300038" algn="l" defTabSz="914400" rtl="0" eaLnBrk="1" fontAlgn="auto" latinLnBrk="0" hangingPunct="1">
              <a:lnSpc>
                <a:spcPct val="100000"/>
              </a:lnSpc>
              <a:spcBef>
                <a:spcPts val="0"/>
              </a:spcBef>
              <a:buClrTx/>
              <a:buSzTx/>
              <a:buFontTx/>
              <a:buNone/>
              <a:tabLst/>
              <a:defRPr/>
            </a:pPr>
            <a:endParaRPr kumimoji="0" lang="en-AU" sz="3200" b="0" i="0" u="none" strike="noStrike" kern="1200" cap="none" spc="0" normalizeH="0" baseline="0" noProof="0" dirty="0">
              <a:ln>
                <a:noFill/>
              </a:ln>
              <a:solidFill>
                <a:srgbClr val="C00000"/>
              </a:solidFill>
              <a:effectLst/>
              <a:uLnTx/>
              <a:uFillTx/>
              <a:latin typeface="#9Slide05 IcielSanelma" pitchFamily="2" charset="0"/>
            </a:endParaRPr>
          </a:p>
        </p:txBody>
      </p:sp>
      <p:sp>
        <p:nvSpPr>
          <p:cNvPr id="8" name="TextBox 7">
            <a:extLst>
              <a:ext uri="{FF2B5EF4-FFF2-40B4-BE49-F238E27FC236}">
                <a16:creationId xmlns:a16="http://schemas.microsoft.com/office/drawing/2014/main" id="{81D75606-F8E4-4D90-ACEC-4673F8F32E3F}"/>
              </a:ext>
            </a:extLst>
          </p:cNvPr>
          <p:cNvSpPr txBox="1"/>
          <p:nvPr/>
        </p:nvSpPr>
        <p:spPr>
          <a:xfrm>
            <a:off x="2915658" y="2136701"/>
            <a:ext cx="8271401"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marR="0" lvl="0" indent="-300038" algn="l" defTabSz="914400" rtl="0" eaLnBrk="1" fontAlgn="auto" latinLnBrk="0" hangingPunct="1">
              <a:lnSpc>
                <a:spcPct val="100000"/>
              </a:lnSpc>
              <a:buClrTx/>
              <a:buSzTx/>
              <a:buFontTx/>
              <a:buChar char="-"/>
              <a:tabLst/>
              <a:defRPr/>
            </a:pPr>
            <a:r>
              <a:rPr kumimoji="0" lang="en-US" sz="3200" b="0" i="0" u="none" strike="noStrike" kern="1200" cap="none" spc="0" normalizeH="0" baseline="0" noProof="0">
                <a:ln>
                  <a:noFill/>
                </a:ln>
                <a:solidFill>
                  <a:srgbClr val="0033CC"/>
                </a:solidFill>
                <a:effectLst/>
                <a:uLnTx/>
                <a:uFillTx/>
                <a:latin typeface="#9Slide05 IcielSanelma" pitchFamily="2" charset="0"/>
              </a:rPr>
              <a:t>C</a:t>
            </a:r>
            <a:r>
              <a:rPr kumimoji="0" lang="vi-VN" sz="3200" b="0" i="0" u="none" strike="noStrike" kern="1200" cap="none" spc="0" normalizeH="0" baseline="0" noProof="0">
                <a:ln>
                  <a:noFill/>
                </a:ln>
                <a:solidFill>
                  <a:srgbClr val="0033CC"/>
                </a:solidFill>
                <a:effectLst/>
                <a:uLnTx/>
                <a:uFillTx/>
                <a:latin typeface="#9Slide05 IcielSanelma" pitchFamily="2" charset="0"/>
              </a:rPr>
              <a:t>ông nghiệp hóa, hiện đại hóa</a:t>
            </a:r>
            <a:r>
              <a:rPr kumimoji="0" lang="en-US" sz="3200" b="0" i="0" u="none" strike="noStrike" kern="1200" cap="none" spc="0" normalizeH="0" baseline="0" noProof="0">
                <a:ln>
                  <a:noFill/>
                </a:ln>
                <a:solidFill>
                  <a:srgbClr val="0033CC"/>
                </a:solidFill>
                <a:effectLst/>
                <a:uLnTx/>
                <a:uFillTx/>
                <a:latin typeface="#9Slide05 IcielSanelma" pitchFamily="2" charset="0"/>
              </a:rPr>
              <a:t>.</a:t>
            </a:r>
            <a:r>
              <a:rPr kumimoji="0" lang="vi-VN" sz="3200" b="0" i="0" u="none" strike="noStrike" kern="1200" cap="none" spc="0" normalizeH="0" baseline="0" noProof="0">
                <a:ln>
                  <a:noFill/>
                </a:ln>
                <a:solidFill>
                  <a:srgbClr val="0033CC"/>
                </a:solidFill>
                <a:effectLst/>
                <a:uLnTx/>
                <a:uFillTx/>
                <a:latin typeface="#9Slide05 IcielSanelma" pitchFamily="2" charset="0"/>
              </a:rPr>
              <a:t> </a:t>
            </a:r>
            <a:endParaRPr kumimoji="0" lang="en-US" sz="3200" b="0" i="0" u="none" strike="noStrike" kern="1200" cap="none" spc="0" normalizeH="0" baseline="0" noProof="0">
              <a:ln>
                <a:noFill/>
              </a:ln>
              <a:solidFill>
                <a:srgbClr val="0033CC"/>
              </a:solidFill>
              <a:effectLst/>
              <a:uLnTx/>
              <a:uFillTx/>
              <a:latin typeface="#9Slide05 IcielSanelma" pitchFamily="2" charset="0"/>
            </a:endParaRPr>
          </a:p>
          <a:p>
            <a:pPr marL="571500" marR="0" lvl="0" indent="-300038" algn="l" defTabSz="914400" rtl="0" eaLnBrk="1" fontAlgn="auto" latinLnBrk="0" hangingPunct="1">
              <a:lnSpc>
                <a:spcPct val="100000"/>
              </a:lnSpc>
              <a:buClrTx/>
              <a:buSzTx/>
              <a:buFontTx/>
              <a:buChar char="-"/>
              <a:tabLst/>
              <a:defRPr/>
            </a:pPr>
            <a:r>
              <a:rPr kumimoji="0" lang="vi-VN" sz="3200" b="0" i="0" u="none" strike="noStrike" kern="1200" cap="none" spc="0" normalizeH="0" baseline="0" noProof="0">
                <a:ln>
                  <a:noFill/>
                </a:ln>
                <a:solidFill>
                  <a:srgbClr val="C00000"/>
                </a:solidFill>
                <a:effectLst/>
                <a:uLnTx/>
                <a:uFillTx/>
                <a:latin typeface="#9Slide05 IcielSanelma" pitchFamily="2" charset="0"/>
              </a:rPr>
              <a:t>Phát triển </a:t>
            </a:r>
            <a:r>
              <a:rPr kumimoji="0" lang="en-US" sz="3200" b="0" i="0" u="none" strike="noStrike" kern="1200" cap="none" spc="0" normalizeH="0" baseline="0" noProof="0">
                <a:ln>
                  <a:noFill/>
                </a:ln>
                <a:solidFill>
                  <a:srgbClr val="C00000"/>
                </a:solidFill>
                <a:effectLst/>
                <a:uLnTx/>
                <a:uFillTx/>
                <a:latin typeface="#9Slide05 IcielSanelma" pitchFamily="2" charset="0"/>
              </a:rPr>
              <a:t>KT </a:t>
            </a:r>
            <a:r>
              <a:rPr kumimoji="0" lang="vi-VN" sz="3200" b="0" i="0" u="none" strike="noStrike" kern="1200" cap="none" spc="0" normalizeH="0" baseline="0" noProof="0">
                <a:ln>
                  <a:noFill/>
                </a:ln>
                <a:solidFill>
                  <a:srgbClr val="C00000"/>
                </a:solidFill>
                <a:effectLst/>
                <a:uLnTx/>
                <a:uFillTx/>
                <a:latin typeface="#9Slide05 IcielSanelma" pitchFamily="2" charset="0"/>
              </a:rPr>
              <a:t>tri thức, giảm phụ thuộc tài nguy</a:t>
            </a:r>
            <a:r>
              <a:rPr lang="en-US" sz="3200">
                <a:solidFill>
                  <a:srgbClr val="C00000"/>
                </a:solidFill>
                <a:latin typeface="#9Slide05 IcielSanelma" pitchFamily="2" charset="0"/>
              </a:rPr>
              <a:t>ên.</a:t>
            </a:r>
          </a:p>
          <a:p>
            <a:pPr marL="571500" marR="0" lvl="0" indent="-300038" algn="l" defTabSz="914400" rtl="0" eaLnBrk="1" fontAlgn="auto" latinLnBrk="0" hangingPunct="1">
              <a:lnSpc>
                <a:spcPct val="100000"/>
              </a:lnSpc>
              <a:buClrTx/>
              <a:buSzTx/>
              <a:buFontTx/>
              <a:buChar char="-"/>
              <a:tabLst/>
              <a:defRPr/>
            </a:pPr>
            <a:r>
              <a:rPr kumimoji="0" lang="en-US" sz="3200" b="0" i="0" u="none" strike="noStrike" kern="1200" cap="none" spc="0" normalizeH="0" baseline="0" noProof="0">
                <a:ln>
                  <a:noFill/>
                </a:ln>
                <a:solidFill>
                  <a:srgbClr val="0033CC"/>
                </a:solidFill>
                <a:effectLst/>
                <a:uLnTx/>
                <a:uFillTx/>
                <a:latin typeface="#9Slide05 IcielSanelma" pitchFamily="2" charset="0"/>
              </a:rPr>
              <a:t>H</a:t>
            </a:r>
            <a:r>
              <a:rPr kumimoji="0" lang="vi-VN" sz="3200" b="0" i="0" u="none" strike="noStrike" kern="1200" cap="none" spc="0" normalizeH="0" baseline="0" noProof="0">
                <a:ln>
                  <a:noFill/>
                </a:ln>
                <a:solidFill>
                  <a:srgbClr val="0033CC"/>
                </a:solidFill>
                <a:effectLst/>
                <a:uLnTx/>
                <a:uFillTx/>
                <a:latin typeface="#9Slide05 IcielSanelma" pitchFamily="2" charset="0"/>
              </a:rPr>
              <a:t>ướng tới phát triển bền vững.</a:t>
            </a:r>
            <a:endParaRPr kumimoji="0" lang="en-AU" sz="3200" b="0" i="0" u="none" strike="noStrike" kern="1200" cap="none" spc="0" normalizeH="0" baseline="0" noProof="0" dirty="0">
              <a:ln>
                <a:noFill/>
              </a:ln>
              <a:solidFill>
                <a:srgbClr val="0033CC"/>
              </a:solidFill>
              <a:effectLst/>
              <a:uLnTx/>
              <a:uFillTx/>
              <a:latin typeface="#9Slide05 IcielSanelma" pitchFamily="2" charset="0"/>
            </a:endParaRPr>
          </a:p>
        </p:txBody>
      </p:sp>
      <p:sp>
        <p:nvSpPr>
          <p:cNvPr id="9" name="TextBox 8">
            <a:extLst>
              <a:ext uri="{FF2B5EF4-FFF2-40B4-BE49-F238E27FC236}">
                <a16:creationId xmlns:a16="http://schemas.microsoft.com/office/drawing/2014/main" id="{D2D9B947-0AF3-9E5A-2FEA-F0C228320C51}"/>
              </a:ext>
            </a:extLst>
          </p:cNvPr>
          <p:cNvSpPr txBox="1"/>
          <p:nvPr/>
        </p:nvSpPr>
        <p:spPr>
          <a:xfrm>
            <a:off x="3922160" y="3912910"/>
            <a:ext cx="7216338" cy="1077218"/>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marL="571500" marR="0" lvl="0" indent="-300038" algn="l" defTabSz="914400" rtl="0" eaLnBrk="1" fontAlgn="auto" latinLnBrk="0" hangingPunct="1">
              <a:lnSpc>
                <a:spcPct val="100000"/>
              </a:lnSpc>
              <a:buClrTx/>
              <a:buSzTx/>
              <a:buFontTx/>
              <a:buChar char="-"/>
              <a:tabLst/>
              <a:defRPr/>
            </a:pPr>
            <a:r>
              <a:rPr lang="en-US" sz="3200">
                <a:solidFill>
                  <a:srgbClr val="0033CC"/>
                </a:solidFill>
                <a:latin typeface="#9Slide05 IcielSanelma" pitchFamily="2" charset="0"/>
              </a:rPr>
              <a:t>Tiếp cận công nghệ tiên tiến.</a:t>
            </a:r>
          </a:p>
          <a:p>
            <a:pPr marL="571500" marR="0" lvl="0" indent="-300038" algn="l" defTabSz="914400" rtl="0" eaLnBrk="1" fontAlgn="auto" latinLnBrk="0" hangingPunct="1">
              <a:lnSpc>
                <a:spcPct val="100000"/>
              </a:lnSpc>
              <a:buClrTx/>
              <a:buSzTx/>
              <a:buFontTx/>
              <a:buChar char="-"/>
              <a:tabLst/>
              <a:defRPr/>
            </a:pPr>
            <a:r>
              <a:rPr kumimoji="0" lang="en-US" sz="3200" b="0" i="0" u="none" strike="noStrike" kern="1200" cap="none" spc="0" normalizeH="0" baseline="0" noProof="0">
                <a:ln>
                  <a:noFill/>
                </a:ln>
                <a:solidFill>
                  <a:srgbClr val="C00000"/>
                </a:solidFill>
                <a:effectLst/>
                <a:uLnTx/>
                <a:uFillTx/>
                <a:latin typeface="#9Slide05 IcielSanelma" pitchFamily="2" charset="0"/>
              </a:rPr>
              <a:t>Sử dụng nhiều lao động --&gt; ngành công nghệ cao</a:t>
            </a:r>
          </a:p>
        </p:txBody>
      </p:sp>
      <p:sp>
        <p:nvSpPr>
          <p:cNvPr id="69" name="TextBox 68">
            <a:extLst>
              <a:ext uri="{FF2B5EF4-FFF2-40B4-BE49-F238E27FC236}">
                <a16:creationId xmlns:a16="http://schemas.microsoft.com/office/drawing/2014/main" id="{0AF2E11E-0EFA-35F8-38D9-3E88B628EBA2}"/>
              </a:ext>
            </a:extLst>
          </p:cNvPr>
          <p:cNvSpPr txBox="1"/>
          <p:nvPr/>
        </p:nvSpPr>
        <p:spPr>
          <a:xfrm>
            <a:off x="3024093" y="5269768"/>
            <a:ext cx="6865477" cy="107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indent="-457200">
              <a:buFontTx/>
              <a:buChar char="-"/>
            </a:pPr>
            <a:r>
              <a:rPr lang="en-US" sz="3200">
                <a:solidFill>
                  <a:srgbClr val="0033CC"/>
                </a:solidFill>
                <a:effectLst/>
                <a:latin typeface="#9Slide05 IcielSanelma" pitchFamily="2" charset="0"/>
                <a:ea typeface="Calibri" panose="020F0502020204030204" pitchFamily="34" charset="0"/>
                <a:cs typeface="Times New Roman" panose="02020603050405020304" pitchFamily="18" charset="0"/>
              </a:rPr>
              <a:t>Phát triển các công đoạn có giá trị gia tăng cao.</a:t>
            </a:r>
          </a:p>
          <a:p>
            <a:pPr marL="457200" indent="-457200">
              <a:buFontTx/>
              <a:buChar char="-"/>
            </a:pPr>
            <a:r>
              <a:rPr lang="en-US" sz="3200">
                <a:solidFill>
                  <a:srgbClr val="C00000"/>
                </a:solidFill>
                <a:latin typeface="#9Slide05 IcielSanelma" pitchFamily="2" charset="0"/>
                <a:cs typeface="Times New Roman" panose="02020603050405020304" pitchFamily="18" charset="0"/>
              </a:rPr>
              <a:t>Tăng tỉ trọng năng lượng tái tạo.</a:t>
            </a:r>
            <a:endParaRPr lang="en-US" sz="3200">
              <a:solidFill>
                <a:srgbClr val="C00000"/>
              </a:solidFill>
              <a:latin typeface="#9Slide05 IcielSanelma" pitchFamily="2" charset="0"/>
            </a:endParaRPr>
          </a:p>
        </p:txBody>
      </p:sp>
      <p:grpSp>
        <p:nvGrpSpPr>
          <p:cNvPr id="32" name="Group 31">
            <a:extLst>
              <a:ext uri="{FF2B5EF4-FFF2-40B4-BE49-F238E27FC236}">
                <a16:creationId xmlns:a16="http://schemas.microsoft.com/office/drawing/2014/main" id="{5CB3B98C-22C6-BCB2-1C2F-604B7577BCBF}"/>
              </a:ext>
            </a:extLst>
          </p:cNvPr>
          <p:cNvGrpSpPr/>
          <p:nvPr/>
        </p:nvGrpSpPr>
        <p:grpSpPr>
          <a:xfrm>
            <a:off x="1537544" y="5070898"/>
            <a:ext cx="1716985" cy="1474957"/>
            <a:chOff x="1537544" y="5070898"/>
            <a:chExt cx="1716985" cy="1474957"/>
          </a:xfrm>
        </p:grpSpPr>
        <p:sp>
          <p:nvSpPr>
            <p:cNvPr id="72" name="Oval 71">
              <a:extLst>
                <a:ext uri="{FF2B5EF4-FFF2-40B4-BE49-F238E27FC236}">
                  <a16:creationId xmlns:a16="http://schemas.microsoft.com/office/drawing/2014/main" id="{7C9D6C42-8FBB-BE30-EFCF-AF437A4CB16F}"/>
                </a:ext>
              </a:extLst>
            </p:cNvPr>
            <p:cNvSpPr/>
            <p:nvPr/>
          </p:nvSpPr>
          <p:spPr>
            <a:xfrm rot="5400000">
              <a:off x="1612036" y="5071781"/>
              <a:ext cx="1474957" cy="1473192"/>
            </a:xfrm>
            <a:prstGeom prst="ellipse">
              <a:avLst/>
            </a:prstGeom>
            <a:solidFill>
              <a:schemeClr val="accent5">
                <a:lumMod val="75000"/>
              </a:schemeClr>
            </a:solidFill>
            <a:ln w="25400" cap="flat" cmpd="sng" algn="ctr">
              <a:solidFill>
                <a:schemeClr val="accent4">
                  <a:lumMod val="60000"/>
                  <a:lumOff val="40000"/>
                </a:scheme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sp>
          <p:nvSpPr>
            <p:cNvPr id="10" name="TextBox 9">
              <a:extLst>
                <a:ext uri="{FF2B5EF4-FFF2-40B4-BE49-F238E27FC236}">
                  <a16:creationId xmlns:a16="http://schemas.microsoft.com/office/drawing/2014/main" id="{C2C6C203-2614-1FB6-8209-7298CED9EB98}"/>
                </a:ext>
              </a:extLst>
            </p:cNvPr>
            <p:cNvSpPr txBox="1"/>
            <p:nvPr/>
          </p:nvSpPr>
          <p:spPr>
            <a:xfrm>
              <a:off x="1537544" y="5093173"/>
              <a:ext cx="1716985" cy="1384995"/>
            </a:xfrm>
            <a:prstGeom prst="rect">
              <a:avLst/>
            </a:prstGeom>
            <a:noFill/>
          </p:spPr>
          <p:txBody>
            <a:bodyPr wrap="square">
              <a:spAutoFit/>
            </a:bodyPr>
            <a:lstStyle/>
            <a:p>
              <a:pPr algn="ctr"/>
              <a:r>
                <a:rPr kumimoji="0" lang="en-US" sz="2800" b="0" i="0" u="none" strike="noStrike" kern="1200" cap="none" spc="0" normalizeH="0" baseline="0" noProof="0">
                  <a:ln>
                    <a:noFill/>
                  </a:ln>
                  <a:solidFill>
                    <a:srgbClr val="FFFF00"/>
                  </a:solidFill>
                  <a:effectLst/>
                  <a:uLnTx/>
                  <a:uFillTx/>
                  <a:latin typeface="#9Slide05 Brannboll Ny" panose="02000000000000000000" pitchFamily="2" charset="0"/>
                </a:rPr>
                <a:t>Trong </a:t>
              </a:r>
            </a:p>
            <a:p>
              <a:pPr algn="ctr"/>
              <a:r>
                <a:rPr kumimoji="0" lang="en-US" sz="2800" b="0" i="0" u="none" strike="noStrike" kern="1200" cap="none" spc="0" normalizeH="0" baseline="0" noProof="0">
                  <a:ln>
                    <a:noFill/>
                  </a:ln>
                  <a:solidFill>
                    <a:srgbClr val="FFFF00"/>
                  </a:solidFill>
                  <a:effectLst/>
                  <a:uLnTx/>
                  <a:uFillTx/>
                  <a:latin typeface="#9Slide05 Brannboll Ny" panose="02000000000000000000" pitchFamily="2" charset="0"/>
                </a:rPr>
                <a:t>từng </a:t>
              </a:r>
            </a:p>
            <a:p>
              <a:pPr algn="ctr"/>
              <a:r>
                <a:rPr kumimoji="0" lang="en-US" sz="2800" b="0" i="0" u="none" strike="noStrike" kern="1200" cap="none" spc="0" normalizeH="0" baseline="0" noProof="0">
                  <a:ln>
                    <a:noFill/>
                  </a:ln>
                  <a:solidFill>
                    <a:srgbClr val="FFFF00"/>
                  </a:solidFill>
                  <a:effectLst/>
                  <a:uLnTx/>
                  <a:uFillTx/>
                  <a:latin typeface="#9Slide05 Brannboll Ny" panose="02000000000000000000" pitchFamily="2" charset="0"/>
                </a:rPr>
                <a:t>ngành</a:t>
              </a:r>
              <a:endParaRPr lang="en-US" sz="2800">
                <a:solidFill>
                  <a:srgbClr val="FFFF00"/>
                </a:solidFill>
                <a:latin typeface="#9Slide05 Brannboll Ny" panose="02000000000000000000" pitchFamily="2" charset="0"/>
              </a:endParaRPr>
            </a:p>
          </p:txBody>
        </p:sp>
      </p:grpSp>
      <p:grpSp>
        <p:nvGrpSpPr>
          <p:cNvPr id="17" name="Group 16">
            <a:extLst>
              <a:ext uri="{FF2B5EF4-FFF2-40B4-BE49-F238E27FC236}">
                <a16:creationId xmlns:a16="http://schemas.microsoft.com/office/drawing/2014/main" id="{14E6459A-4BC4-5C31-BB03-4BC3DC61966B}"/>
              </a:ext>
            </a:extLst>
          </p:cNvPr>
          <p:cNvGrpSpPr/>
          <p:nvPr/>
        </p:nvGrpSpPr>
        <p:grpSpPr>
          <a:xfrm>
            <a:off x="2518484" y="3675967"/>
            <a:ext cx="1577565" cy="1474957"/>
            <a:chOff x="2897304" y="4226293"/>
            <a:chExt cx="1577565" cy="1474957"/>
          </a:xfrm>
        </p:grpSpPr>
        <p:sp>
          <p:nvSpPr>
            <p:cNvPr id="36" name="Oval 35">
              <a:extLst>
                <a:ext uri="{FF2B5EF4-FFF2-40B4-BE49-F238E27FC236}">
                  <a16:creationId xmlns:a16="http://schemas.microsoft.com/office/drawing/2014/main" id="{9FE6DD12-7B07-457D-BB84-86A91EA98747}"/>
                </a:ext>
              </a:extLst>
            </p:cNvPr>
            <p:cNvSpPr/>
            <p:nvPr/>
          </p:nvSpPr>
          <p:spPr>
            <a:xfrm rot="5400000">
              <a:off x="2950742" y="4227173"/>
              <a:ext cx="1474957" cy="1473197"/>
            </a:xfrm>
            <a:prstGeom prst="ellipse">
              <a:avLst/>
            </a:prstGeom>
            <a:solidFill>
              <a:srgbClr val="6FDCE3"/>
            </a:solidFill>
            <a:ln w="25400" cap="flat" cmpd="sng" algn="ctr">
              <a:solidFill>
                <a:srgbClr val="FF3F5F"/>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sp>
          <p:nvSpPr>
            <p:cNvPr id="11" name="TextBox 10">
              <a:extLst>
                <a:ext uri="{FF2B5EF4-FFF2-40B4-BE49-F238E27FC236}">
                  <a16:creationId xmlns:a16="http://schemas.microsoft.com/office/drawing/2014/main" id="{3CE36C7E-B040-FC0C-2EFF-B84E05749905}"/>
                </a:ext>
              </a:extLst>
            </p:cNvPr>
            <p:cNvSpPr txBox="1"/>
            <p:nvPr/>
          </p:nvSpPr>
          <p:spPr>
            <a:xfrm>
              <a:off x="2897304" y="4524792"/>
              <a:ext cx="1577565" cy="954107"/>
            </a:xfrm>
            <a:prstGeom prst="rect">
              <a:avLst/>
            </a:prstGeom>
            <a:noFill/>
          </p:spPr>
          <p:txBody>
            <a:bodyPr wrap="square">
              <a:spAutoFit/>
            </a:bodyPr>
            <a:lstStyle/>
            <a:p>
              <a:pPr algn="ctr"/>
              <a:r>
                <a:rPr kumimoji="0" lang="en-US" sz="2800" b="0" i="0" u="none" strike="noStrike" kern="1200" cap="none" spc="0" normalizeH="0" baseline="0" noProof="0">
                  <a:ln>
                    <a:noFill/>
                  </a:ln>
                  <a:solidFill>
                    <a:srgbClr val="C00000"/>
                  </a:solidFill>
                  <a:effectLst/>
                  <a:uLnTx/>
                  <a:uFillTx/>
                  <a:latin typeface="#9Slide05 Brannboll Ny" panose="02000000000000000000" pitchFamily="2" charset="0"/>
                </a:rPr>
                <a:t>Trong nội bộ ngành</a:t>
              </a:r>
              <a:endParaRPr lang="en-US" sz="2800">
                <a:solidFill>
                  <a:srgbClr val="C00000"/>
                </a:solidFill>
                <a:latin typeface="#9Slide05 Brannboll Ny" panose="02000000000000000000" pitchFamily="2" charset="0"/>
              </a:endParaRPr>
            </a:p>
          </p:txBody>
        </p:sp>
      </p:grpSp>
      <p:grpSp>
        <p:nvGrpSpPr>
          <p:cNvPr id="15" name="Group 14">
            <a:extLst>
              <a:ext uri="{FF2B5EF4-FFF2-40B4-BE49-F238E27FC236}">
                <a16:creationId xmlns:a16="http://schemas.microsoft.com/office/drawing/2014/main" id="{F34A3AE1-904A-129B-C1FD-F0996B006A19}"/>
              </a:ext>
            </a:extLst>
          </p:cNvPr>
          <p:cNvGrpSpPr/>
          <p:nvPr/>
        </p:nvGrpSpPr>
        <p:grpSpPr>
          <a:xfrm>
            <a:off x="3612023" y="-66236"/>
            <a:ext cx="8579977" cy="775855"/>
            <a:chOff x="-1715064" y="48681"/>
            <a:chExt cx="8579977" cy="775855"/>
          </a:xfrm>
        </p:grpSpPr>
        <p:sp>
          <p:nvSpPr>
            <p:cNvPr id="13" name="Parallelogram 12">
              <a:extLst>
                <a:ext uri="{FF2B5EF4-FFF2-40B4-BE49-F238E27FC236}">
                  <a16:creationId xmlns:a16="http://schemas.microsoft.com/office/drawing/2014/main" id="{6B86C486-71BE-794B-8800-6E85967183A9}"/>
                </a:ext>
              </a:extLst>
            </p:cNvPr>
            <p:cNvSpPr/>
            <p:nvPr/>
          </p:nvSpPr>
          <p:spPr>
            <a:xfrm>
              <a:off x="-1715064" y="115491"/>
              <a:ext cx="8579977" cy="642236"/>
            </a:xfrm>
            <a:prstGeom prst="parallelogram">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57EED747-3C3F-4405-B840-24D23DDE8CBB}"/>
                </a:ext>
              </a:extLst>
            </p:cNvPr>
            <p:cNvSpPr txBox="1">
              <a:spLocks/>
            </p:cNvSpPr>
            <p:nvPr/>
          </p:nvSpPr>
          <p:spPr>
            <a:xfrm>
              <a:off x="-1676963" y="48681"/>
              <a:ext cx="8475172" cy="7758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lumMod val="50000"/>
                      <a:lumOff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uLnTx/>
                  <a:uFillTx/>
                  <a:latin typeface="#9Slide05 IcielSanelma" pitchFamily="2" charset="0"/>
                </a:rPr>
                <a:t>Chuyển dịch cơ cấu công nghiệp theo ngành</a:t>
              </a:r>
              <a:endParaRPr kumimoji="0" lang="en-AU" sz="4800" b="0" i="0" u="none" strike="noStrike" kern="1200" cap="none" spc="0" normalizeH="0" baseline="0" noProof="0" dirty="0">
                <a:ln>
                  <a:noFill/>
                </a:ln>
                <a:solidFill>
                  <a:srgbClr val="FFFF00"/>
                </a:solidFill>
                <a:effectLst/>
                <a:uLnTx/>
                <a:uFillTx/>
                <a:latin typeface="#9Slide05 IcielSanelma" pitchFamily="2" charset="0"/>
              </a:endParaRPr>
            </a:p>
          </p:txBody>
        </p:sp>
      </p:grpSp>
      <p:grpSp>
        <p:nvGrpSpPr>
          <p:cNvPr id="19" name="Group 18">
            <a:extLst>
              <a:ext uri="{FF2B5EF4-FFF2-40B4-BE49-F238E27FC236}">
                <a16:creationId xmlns:a16="http://schemas.microsoft.com/office/drawing/2014/main" id="{580DE3EE-6700-43AF-8305-FF9C8ACD56D3}"/>
              </a:ext>
            </a:extLst>
          </p:cNvPr>
          <p:cNvGrpSpPr/>
          <p:nvPr/>
        </p:nvGrpSpPr>
        <p:grpSpPr>
          <a:xfrm>
            <a:off x="1274558" y="644265"/>
            <a:ext cx="2647602" cy="1474957"/>
            <a:chOff x="5278680" y="475008"/>
            <a:chExt cx="2647602" cy="1474957"/>
          </a:xfrm>
        </p:grpSpPr>
        <p:sp>
          <p:nvSpPr>
            <p:cNvPr id="20" name="Oval 19">
              <a:extLst>
                <a:ext uri="{FF2B5EF4-FFF2-40B4-BE49-F238E27FC236}">
                  <a16:creationId xmlns:a16="http://schemas.microsoft.com/office/drawing/2014/main" id="{A3BC4803-493B-4EE1-82DC-AFE995A235C9}"/>
                </a:ext>
              </a:extLst>
            </p:cNvPr>
            <p:cNvSpPr/>
            <p:nvPr/>
          </p:nvSpPr>
          <p:spPr>
            <a:xfrm rot="5400000">
              <a:off x="6452207" y="475891"/>
              <a:ext cx="1474957" cy="1473192"/>
            </a:xfrm>
            <a:prstGeom prst="ellipse">
              <a:avLst/>
            </a:prstGeom>
            <a:solidFill>
              <a:schemeClr val="accent4">
                <a:lumMod val="20000"/>
                <a:lumOff val="80000"/>
              </a:schemeClr>
            </a:solidFill>
            <a:ln w="25400" cap="flat" cmpd="sng" algn="ctr">
              <a:solidFill>
                <a:srgbClr val="0070C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pic>
          <p:nvPicPr>
            <p:cNvPr id="21" name="Picture 20">
              <a:extLst>
                <a:ext uri="{FF2B5EF4-FFF2-40B4-BE49-F238E27FC236}">
                  <a16:creationId xmlns:a16="http://schemas.microsoft.com/office/drawing/2014/main" id="{5329F5CD-841B-4525-8504-7ABE1DEDBC9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5278680" y="1306378"/>
              <a:ext cx="525972" cy="461014"/>
            </a:xfrm>
            <a:prstGeom prst="rect">
              <a:avLst/>
            </a:prstGeom>
          </p:spPr>
        </p:pic>
      </p:grpSp>
      <p:pic>
        <p:nvPicPr>
          <p:cNvPr id="28" name="Picture 27">
            <a:extLst>
              <a:ext uri="{FF2B5EF4-FFF2-40B4-BE49-F238E27FC236}">
                <a16:creationId xmlns:a16="http://schemas.microsoft.com/office/drawing/2014/main" id="{522C085D-B48A-465E-AABB-7B730B6D1D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9592" y1="40000" x2="29592" y2="40000"/>
                        <a14:foregroundMark x1="46939" y1="56842" x2="46939" y2="56842"/>
                        <a14:foregroundMark x1="32653" y1="61053" x2="32653" y2="61053"/>
                        <a14:foregroundMark x1="54082" y1="73684" x2="54082" y2="73684"/>
                        <a14:foregroundMark x1="71429" y1="32632" x2="71429" y2="32632"/>
                      </a14:backgroundRemoval>
                    </a14:imgEffect>
                  </a14:imgLayer>
                </a14:imgProps>
              </a:ext>
            </a:extLst>
          </a:blip>
          <a:stretch>
            <a:fillRect/>
          </a:stretch>
        </p:blipFill>
        <p:spPr>
          <a:xfrm>
            <a:off x="552700" y="6025868"/>
            <a:ext cx="652767" cy="642235"/>
          </a:xfrm>
          <a:prstGeom prst="ellipse">
            <a:avLst/>
          </a:prstGeom>
          <a:solidFill>
            <a:srgbClr val="FFFFFF"/>
          </a:solidFill>
          <a:ln>
            <a:solidFill>
              <a:srgbClr val="0070C0"/>
            </a:solidFill>
          </a:ln>
        </p:spPr>
      </p:pic>
      <p:grpSp>
        <p:nvGrpSpPr>
          <p:cNvPr id="63" name="Group 62">
            <a:extLst>
              <a:ext uri="{FF2B5EF4-FFF2-40B4-BE49-F238E27FC236}">
                <a16:creationId xmlns:a16="http://schemas.microsoft.com/office/drawing/2014/main" id="{E8B6BC74-C4B3-5674-1C76-ABB1932957AA}"/>
              </a:ext>
            </a:extLst>
          </p:cNvPr>
          <p:cNvGrpSpPr/>
          <p:nvPr/>
        </p:nvGrpSpPr>
        <p:grpSpPr>
          <a:xfrm>
            <a:off x="347664" y="852841"/>
            <a:ext cx="2220359" cy="5612717"/>
            <a:chOff x="2019300" y="1709956"/>
            <a:chExt cx="1661617" cy="4320963"/>
          </a:xfrm>
        </p:grpSpPr>
        <p:cxnSp>
          <p:nvCxnSpPr>
            <p:cNvPr id="47" name="Straight Connector 46">
              <a:extLst>
                <a:ext uri="{FF2B5EF4-FFF2-40B4-BE49-F238E27FC236}">
                  <a16:creationId xmlns:a16="http://schemas.microsoft.com/office/drawing/2014/main" id="{DB8DBE71-4863-17D0-7F69-B1DC9C600CAE}"/>
                </a:ext>
              </a:extLst>
            </p:cNvPr>
            <p:cNvCxnSpPr>
              <a:cxnSpLocks/>
            </p:cNvCxnSpPr>
            <p:nvPr/>
          </p:nvCxnSpPr>
          <p:spPr>
            <a:xfrm>
              <a:off x="2019300" y="1709956"/>
              <a:ext cx="0" cy="4320963"/>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80BE1D5-896A-37D6-D15F-4D22D727D732}"/>
                </a:ext>
              </a:extLst>
            </p:cNvPr>
            <p:cNvCxnSpPr>
              <a:cxnSpLocks/>
            </p:cNvCxnSpPr>
            <p:nvPr/>
          </p:nvCxnSpPr>
          <p:spPr>
            <a:xfrm>
              <a:off x="2019300" y="2094908"/>
              <a:ext cx="1270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D554E11-2315-9E02-6C13-CC2D7EBF273F}"/>
                </a:ext>
              </a:extLst>
            </p:cNvPr>
            <p:cNvCxnSpPr>
              <a:cxnSpLocks/>
            </p:cNvCxnSpPr>
            <p:nvPr/>
          </p:nvCxnSpPr>
          <p:spPr>
            <a:xfrm>
              <a:off x="2019300" y="3288923"/>
              <a:ext cx="635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1BAE594-4634-8299-C195-E67D8102377D}"/>
                </a:ext>
              </a:extLst>
            </p:cNvPr>
            <p:cNvCxnSpPr>
              <a:cxnSpLocks/>
            </p:cNvCxnSpPr>
            <p:nvPr/>
          </p:nvCxnSpPr>
          <p:spPr>
            <a:xfrm>
              <a:off x="2019300" y="4463551"/>
              <a:ext cx="1359097"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98A89DE1-6D40-C5AC-CB4A-A7B1FF98D269}"/>
                </a:ext>
              </a:extLst>
            </p:cNvPr>
            <p:cNvSpPr/>
            <p:nvPr/>
          </p:nvSpPr>
          <p:spPr>
            <a:xfrm>
              <a:off x="3289300" y="1950033"/>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C98583C-2FC1-1A8F-3250-F86EE9549226}"/>
                </a:ext>
              </a:extLst>
            </p:cNvPr>
            <p:cNvSpPr/>
            <p:nvPr/>
          </p:nvSpPr>
          <p:spPr>
            <a:xfrm>
              <a:off x="3378397" y="4312289"/>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2216FD9-F1EF-2A95-6D6A-975F57781FA4}"/>
                </a:ext>
              </a:extLst>
            </p:cNvPr>
            <p:cNvSpPr/>
            <p:nvPr/>
          </p:nvSpPr>
          <p:spPr>
            <a:xfrm>
              <a:off x="2629361" y="3129941"/>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9BBD787D-23A8-933C-347A-2DBC6E8270E7}"/>
                </a:ext>
              </a:extLst>
            </p:cNvPr>
            <p:cNvCxnSpPr>
              <a:cxnSpLocks/>
            </p:cNvCxnSpPr>
            <p:nvPr/>
          </p:nvCxnSpPr>
          <p:spPr>
            <a:xfrm>
              <a:off x="2019300" y="5568288"/>
              <a:ext cx="635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1E0469E-CF4F-C14D-4697-926118CEF41B}"/>
                </a:ext>
              </a:extLst>
            </p:cNvPr>
            <p:cNvSpPr/>
            <p:nvPr/>
          </p:nvSpPr>
          <p:spPr>
            <a:xfrm>
              <a:off x="2668182" y="5417024"/>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3D132F27-B260-BE83-A57A-1AE4EFB14604}"/>
              </a:ext>
            </a:extLst>
          </p:cNvPr>
          <p:cNvPicPr>
            <a:picLocks noChangeAspect="1"/>
          </p:cNvPicPr>
          <p:nvPr/>
        </p:nvPicPr>
        <p:blipFill>
          <a:blip r:embed="rId6"/>
          <a:stretch>
            <a:fillRect/>
          </a:stretch>
        </p:blipFill>
        <p:spPr>
          <a:xfrm>
            <a:off x="-2408667" y="709619"/>
            <a:ext cx="2237426" cy="2414225"/>
          </a:xfrm>
          <a:prstGeom prst="rect">
            <a:avLst/>
          </a:prstGeom>
        </p:spPr>
      </p:pic>
      <p:sp>
        <p:nvSpPr>
          <p:cNvPr id="2" name="Arrow: Down 1">
            <a:extLst>
              <a:ext uri="{FF2B5EF4-FFF2-40B4-BE49-F238E27FC236}">
                <a16:creationId xmlns:a16="http://schemas.microsoft.com/office/drawing/2014/main" id="{F56AFD72-FCC7-53B2-B687-EE9AE65E67EC}"/>
              </a:ext>
            </a:extLst>
          </p:cNvPr>
          <p:cNvSpPr/>
          <p:nvPr/>
        </p:nvSpPr>
        <p:spPr>
          <a:xfrm>
            <a:off x="8176438" y="845835"/>
            <a:ext cx="470781" cy="424960"/>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FFD12D33-4566-55FB-CA7B-7444E1112CCE}"/>
              </a:ext>
            </a:extLst>
          </p:cNvPr>
          <p:cNvSpPr/>
          <p:nvPr/>
        </p:nvSpPr>
        <p:spPr>
          <a:xfrm rot="10800000">
            <a:off x="8807367" y="1321008"/>
            <a:ext cx="470781" cy="424960"/>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0ACC258-2F22-24E7-717E-C1EBA1C48136}"/>
              </a:ext>
            </a:extLst>
          </p:cNvPr>
          <p:cNvGrpSpPr/>
          <p:nvPr/>
        </p:nvGrpSpPr>
        <p:grpSpPr>
          <a:xfrm>
            <a:off x="1550901" y="2189013"/>
            <a:ext cx="1626794" cy="1474957"/>
            <a:chOff x="1550901" y="2189013"/>
            <a:chExt cx="1626794" cy="1474957"/>
          </a:xfrm>
        </p:grpSpPr>
        <p:sp>
          <p:nvSpPr>
            <p:cNvPr id="24" name="Oval 23">
              <a:extLst>
                <a:ext uri="{FF2B5EF4-FFF2-40B4-BE49-F238E27FC236}">
                  <a16:creationId xmlns:a16="http://schemas.microsoft.com/office/drawing/2014/main" id="{72FFB143-456F-454B-9507-5D0FC7504735}"/>
                </a:ext>
              </a:extLst>
            </p:cNvPr>
            <p:cNvSpPr/>
            <p:nvPr/>
          </p:nvSpPr>
          <p:spPr>
            <a:xfrm rot="5400000">
              <a:off x="1550018" y="2189896"/>
              <a:ext cx="1474957" cy="1473192"/>
            </a:xfrm>
            <a:prstGeom prst="ellipse">
              <a:avLst/>
            </a:prstGeom>
            <a:ln w="22225">
              <a:solidFill>
                <a:srgbClr val="FFFF00"/>
              </a:solidFill>
              <a:prstDash val="dash"/>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9Slide05 IcielSanelma" pitchFamily="2" charset="0"/>
              </a:endParaRPr>
            </a:p>
          </p:txBody>
        </p:sp>
        <p:sp>
          <p:nvSpPr>
            <p:cNvPr id="5" name="TextBox 4">
              <a:extLst>
                <a:ext uri="{FF2B5EF4-FFF2-40B4-BE49-F238E27FC236}">
                  <a16:creationId xmlns:a16="http://schemas.microsoft.com/office/drawing/2014/main" id="{FE26A4FD-FA75-D75E-2C0D-B87B1B1AEF7D}"/>
                </a:ext>
              </a:extLst>
            </p:cNvPr>
            <p:cNvSpPr txBox="1"/>
            <p:nvPr/>
          </p:nvSpPr>
          <p:spPr>
            <a:xfrm>
              <a:off x="1600130" y="2447250"/>
              <a:ext cx="1577565" cy="954107"/>
            </a:xfrm>
            <a:prstGeom prst="rect">
              <a:avLst/>
            </a:prstGeom>
            <a:noFill/>
          </p:spPr>
          <p:txBody>
            <a:bodyPr wrap="square">
              <a:spAutoFit/>
            </a:bodyPr>
            <a:lstStyle/>
            <a:p>
              <a:r>
                <a:rPr kumimoji="0" lang="vi-VN" sz="2800" b="0" i="0" u="none" strike="noStrike" kern="1200" cap="none" spc="0" normalizeH="0" baseline="0" noProof="0">
                  <a:ln>
                    <a:noFill/>
                  </a:ln>
                  <a:solidFill>
                    <a:srgbClr val="FFFF00"/>
                  </a:solidFill>
                  <a:effectLst/>
                  <a:uLnTx/>
                  <a:uFillTx/>
                  <a:latin typeface="#9Slide05 Brannboll Ny" panose="02000000000000000000" pitchFamily="2" charset="0"/>
                </a:rPr>
                <a:t>Xu hướng</a:t>
              </a:r>
              <a:r>
                <a:rPr kumimoji="0" lang="en-US" sz="2800" b="0" i="0" u="none" strike="noStrike" kern="1200" cap="none" spc="0" normalizeH="0" baseline="0" noProof="0">
                  <a:ln>
                    <a:noFill/>
                  </a:ln>
                  <a:solidFill>
                    <a:srgbClr val="FFFF00"/>
                  </a:solidFill>
                  <a:effectLst/>
                  <a:uLnTx/>
                  <a:uFillTx/>
                  <a:latin typeface="#9Slide05 Brannboll Ny" panose="02000000000000000000" pitchFamily="2" charset="0"/>
                </a:rPr>
                <a:t> </a:t>
              </a:r>
              <a:r>
                <a:rPr kumimoji="0" lang="vi-VN" sz="2800" b="0" i="0" u="none" strike="noStrike" kern="1200" cap="none" spc="0" normalizeH="0" baseline="0" noProof="0">
                  <a:ln>
                    <a:noFill/>
                  </a:ln>
                  <a:solidFill>
                    <a:srgbClr val="FFFF00"/>
                  </a:solidFill>
                  <a:effectLst/>
                  <a:uLnTx/>
                  <a:uFillTx/>
                  <a:latin typeface="#9Slide05 Brannboll Ny" panose="02000000000000000000" pitchFamily="2" charset="0"/>
                </a:rPr>
                <a:t>phát triển </a:t>
              </a:r>
              <a:endParaRPr lang="en-US" sz="2800">
                <a:solidFill>
                  <a:srgbClr val="FFFF00"/>
                </a:solidFill>
                <a:latin typeface="#9Slide05 Brannboll Ny" panose="02000000000000000000" pitchFamily="2" charset="0"/>
              </a:endParaRPr>
            </a:p>
          </p:txBody>
        </p:sp>
      </p:grpSp>
      <p:sp>
        <p:nvSpPr>
          <p:cNvPr id="7" name="TextBox 6">
            <a:extLst>
              <a:ext uri="{FF2B5EF4-FFF2-40B4-BE49-F238E27FC236}">
                <a16:creationId xmlns:a16="http://schemas.microsoft.com/office/drawing/2014/main" id="{59037227-04F8-2A2A-258D-A9347A918E43}"/>
              </a:ext>
            </a:extLst>
          </p:cNvPr>
          <p:cNvSpPr txBox="1"/>
          <p:nvPr/>
        </p:nvSpPr>
        <p:spPr>
          <a:xfrm>
            <a:off x="2460443" y="704670"/>
            <a:ext cx="1461717" cy="1384995"/>
          </a:xfrm>
          <a:prstGeom prst="rect">
            <a:avLst/>
          </a:prstGeom>
          <a:noFill/>
        </p:spPr>
        <p:txBody>
          <a:bodyPr wrap="square">
            <a:spAutoFit/>
          </a:bodyPr>
          <a:lstStyle/>
          <a:p>
            <a:pPr algn="ctr"/>
            <a:r>
              <a:rPr lang="en-US" sz="2800">
                <a:solidFill>
                  <a:srgbClr val="0070C0"/>
                </a:solidFill>
                <a:effectLst/>
                <a:latin typeface="#9Slide05 Brannboll Ny" panose="02000000000000000000" pitchFamily="2" charset="0"/>
                <a:ea typeface="Calibri" panose="020F0502020204030204" pitchFamily="34" charset="0"/>
                <a:cs typeface="Times New Roman" panose="02020603050405020304" pitchFamily="18" charset="0"/>
              </a:rPr>
              <a:t>Hướng c</a:t>
            </a:r>
            <a:r>
              <a:rPr lang="vi-VN" sz="2800">
                <a:solidFill>
                  <a:srgbClr val="0070C0"/>
                </a:solidFill>
                <a:effectLst/>
                <a:latin typeface="#9Slide05 Brannboll Ny" panose="02000000000000000000" pitchFamily="2" charset="0"/>
                <a:ea typeface="Calibri" panose="020F0502020204030204" pitchFamily="34" charset="0"/>
                <a:cs typeface="Times New Roman" panose="02020603050405020304" pitchFamily="18" charset="0"/>
              </a:rPr>
              <a:t>huyển dịch </a:t>
            </a:r>
            <a:endParaRPr lang="en-US" sz="2800">
              <a:solidFill>
                <a:srgbClr val="0070C0"/>
              </a:solidFill>
              <a:latin typeface="#9Slide05 Brannboll Ny" panose="02000000000000000000" pitchFamily="2" charset="0"/>
            </a:endParaRPr>
          </a:p>
        </p:txBody>
      </p:sp>
      <p:sp>
        <p:nvSpPr>
          <p:cNvPr id="25" name="Text Placeholder 4">
            <a:extLst>
              <a:ext uri="{FF2B5EF4-FFF2-40B4-BE49-F238E27FC236}">
                <a16:creationId xmlns:a16="http://schemas.microsoft.com/office/drawing/2014/main" id="{D806CB37-5BC0-55FE-08F3-A12D215CECBF}"/>
              </a:ext>
            </a:extLst>
          </p:cNvPr>
          <p:cNvSpPr txBox="1">
            <a:spLocks/>
          </p:cNvSpPr>
          <p:nvPr/>
        </p:nvSpPr>
        <p:spPr>
          <a:xfrm>
            <a:off x="3824500" y="1290265"/>
            <a:ext cx="6217641" cy="7273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300038" algn="l" defTabSz="914400" rtl="0" eaLnBrk="1" fontAlgn="auto" latinLnBrk="0" hangingPunct="1">
              <a:lnSpc>
                <a:spcPct val="90000"/>
              </a:lnSpc>
              <a:spcBef>
                <a:spcPts val="1000"/>
              </a:spcBef>
              <a:spcAft>
                <a:spcPts val="0"/>
              </a:spcAft>
              <a:buClrTx/>
              <a:buSzTx/>
              <a:buFontTx/>
              <a:buNone/>
              <a:tabLst/>
              <a:defRPr/>
            </a:pPr>
            <a:endParaRPr kumimoji="0" lang="en-AU" sz="3600" b="0" i="0" u="none" strike="noStrike" kern="1200" cap="none" spc="0" normalizeH="0" baseline="0" noProof="0" dirty="0">
              <a:ln>
                <a:noFill/>
              </a:ln>
              <a:solidFill>
                <a:srgbClr val="C00000"/>
              </a:solidFill>
              <a:effectLst/>
              <a:uLnTx/>
              <a:uFillTx/>
              <a:latin typeface="#9Slide05 IcielSanelma" pitchFamily="2" charset="0"/>
            </a:endParaRPr>
          </a:p>
        </p:txBody>
      </p:sp>
      <p:pic>
        <p:nvPicPr>
          <p:cNvPr id="26" name="Picture 25">
            <a:extLst>
              <a:ext uri="{FF2B5EF4-FFF2-40B4-BE49-F238E27FC236}">
                <a16:creationId xmlns:a16="http://schemas.microsoft.com/office/drawing/2014/main" id="{B7BD92C3-FD34-3AB2-968C-C2BD619C97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312" b="93476" l="5895" r="89969">
                        <a14:foregroundMark x1="55843" y1="32396" x2="58325" y2="45557"/>
                        <a14:foregroundMark x1="51810" y1="7312" x2="53257" y2="20922"/>
                        <a14:foregroundMark x1="65357" y1="12148" x2="67942" y2="24072"/>
                        <a14:foregroundMark x1="83351" y1="24859" x2="85522" y2="35996"/>
                        <a14:foregroundMark x1="5895" y1="67154" x2="11789" y2="66704"/>
                        <a14:foregroundMark x1="52844" y1="93476" x2="50672" y2="90326"/>
                      </a14:backgroundRemoval>
                    </a14:imgEffect>
                  </a14:imgLayer>
                </a14:imgProps>
              </a:ext>
            </a:extLst>
          </a:blip>
          <a:stretch>
            <a:fillRect/>
          </a:stretch>
        </p:blipFill>
        <p:spPr>
          <a:xfrm>
            <a:off x="433604" y="3676492"/>
            <a:ext cx="720461" cy="662347"/>
          </a:xfrm>
          <a:prstGeom prst="rect">
            <a:avLst/>
          </a:prstGeom>
        </p:spPr>
      </p:pic>
      <p:pic>
        <p:nvPicPr>
          <p:cNvPr id="27" name="Picture 26">
            <a:extLst>
              <a:ext uri="{FF2B5EF4-FFF2-40B4-BE49-F238E27FC236}">
                <a16:creationId xmlns:a16="http://schemas.microsoft.com/office/drawing/2014/main" id="{C9F8B71E-6391-8217-6DB5-F44534742DD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290" b="88525" l="4000" r="93091">
                        <a14:foregroundMark x1="6182" y1="55738" x2="28364" y2="53552"/>
                        <a14:foregroundMark x1="4727" y1="73224" x2="18545" y2="72678"/>
                        <a14:foregroundMark x1="18545" y1="72678" x2="18545" y2="72678"/>
                        <a14:foregroundMark x1="90545" y1="69399" x2="90545" y2="69399"/>
                        <a14:foregroundMark x1="83273" y1="57377" x2="82545" y2="80328"/>
                        <a14:foregroundMark x1="90909" y1="61202" x2="93091" y2="72131"/>
                        <a14:foregroundMark x1="81818" y1="50820" x2="81818" y2="60656"/>
                        <a14:foregroundMark x1="75636" y1="40437" x2="75636" y2="71038"/>
                        <a14:foregroundMark x1="75273" y1="35519" x2="75636" y2="43169"/>
                        <a14:foregroundMark x1="4000" y1="57377" x2="4000" y2="74317"/>
                      </a14:backgroundRemoval>
                    </a14:imgEffect>
                  </a14:imgLayer>
                </a14:imgProps>
              </a:ext>
            </a:extLst>
          </a:blip>
          <a:stretch>
            <a:fillRect/>
          </a:stretch>
        </p:blipFill>
        <p:spPr>
          <a:xfrm>
            <a:off x="1099459" y="4376962"/>
            <a:ext cx="1059538" cy="705074"/>
          </a:xfrm>
          <a:prstGeom prst="rect">
            <a:avLst/>
          </a:prstGeom>
        </p:spPr>
      </p:pic>
      <p:pic>
        <p:nvPicPr>
          <p:cNvPr id="29" name="Picture 28">
            <a:extLst>
              <a:ext uri="{FF2B5EF4-FFF2-40B4-BE49-F238E27FC236}">
                <a16:creationId xmlns:a16="http://schemas.microsoft.com/office/drawing/2014/main" id="{3D98AD79-FAE9-E7C4-6701-E72B63267B1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383" b="56934" l="75488" r="86133"/>
                    </a14:imgEffect>
                    <a14:imgEffect>
                      <a14:saturation sat="400000"/>
                    </a14:imgEffect>
                  </a14:imgLayer>
                </a14:imgProps>
              </a:ext>
            </a:extLst>
          </a:blip>
          <a:srcRect l="74213" t="42448" r="12494" b="41371"/>
          <a:stretch/>
        </p:blipFill>
        <p:spPr>
          <a:xfrm>
            <a:off x="396895" y="2155383"/>
            <a:ext cx="641414" cy="919597"/>
          </a:xfrm>
          <a:prstGeom prst="ellipse">
            <a:avLst/>
          </a:prstGeom>
        </p:spPr>
      </p:pic>
      <p:pic>
        <p:nvPicPr>
          <p:cNvPr id="30" name="Picture 29">
            <a:extLst>
              <a:ext uri="{FF2B5EF4-FFF2-40B4-BE49-F238E27FC236}">
                <a16:creationId xmlns:a16="http://schemas.microsoft.com/office/drawing/2014/main" id="{86951B61-CA54-E6FD-FED2-081CFF60905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8594">
                        <a14:foregroundMark x1="67500" y1="63438" x2="67500" y2="63438"/>
                        <a14:foregroundMark x1="60156" y1="76250" x2="60156" y2="76250"/>
                        <a14:foregroundMark x1="98594" y1="62187" x2="98594" y2="62187"/>
                      </a14:backgroundRemoval>
                    </a14:imgEffect>
                  </a14:imgLayer>
                </a14:imgProps>
              </a:ext>
            </a:extLst>
          </a:blip>
          <a:stretch>
            <a:fillRect/>
          </a:stretch>
        </p:blipFill>
        <p:spPr>
          <a:xfrm>
            <a:off x="362987" y="4964477"/>
            <a:ext cx="952560" cy="904134"/>
          </a:xfrm>
          <a:prstGeom prst="rect">
            <a:avLst/>
          </a:prstGeom>
        </p:spPr>
      </p:pic>
      <p:pic>
        <p:nvPicPr>
          <p:cNvPr id="31" name="Picture 30">
            <a:extLst>
              <a:ext uri="{FF2B5EF4-FFF2-40B4-BE49-F238E27FC236}">
                <a16:creationId xmlns:a16="http://schemas.microsoft.com/office/drawing/2014/main" id="{B094F586-B630-8B91-2A54-50BFEB87BE4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0750" y1="32583" x2="12833" y2="50167"/>
                        <a14:foregroundMark x1="12833" y1="50167" x2="23634" y2="55471"/>
                        <a14:foregroundMark x1="39194" y1="57406" x2="46020" y2="57586"/>
                        <a14:foregroundMark x1="29853" y1="57160" x2="35833" y2="57318"/>
                        <a14:foregroundMark x1="69369" y1="56388" x2="76333" y2="55667"/>
                        <a14:foregroundMark x1="76333" y1="55667" x2="84917" y2="49083"/>
                        <a14:foregroundMark x1="84917" y1="49083" x2="86667" y2="29667"/>
                        <a14:foregroundMark x1="72583" y1="39083" x2="73333" y2="43500"/>
                        <a14:foregroundMark x1="47000" y1="36083" x2="54083" y2="53000"/>
                        <a14:foregroundMark x1="16500" y1="53917" x2="19833" y2="53917"/>
                        <a14:foregroundMark x1="31833" y1="61667" x2="34833" y2="53000"/>
                        <a14:foregroundMark x1="39417" y1="64833" x2="44833" y2="52583"/>
                        <a14:foregroundMark x1="19250" y1="48333" x2="79667" y2="49083"/>
                        <a14:foregroundMark x1="48500" y1="55583" x2="70167" y2="55583"/>
                        <a14:foregroundMark x1="38333" y1="41833" x2="38333" y2="41833"/>
                        <a14:foregroundMark x1="21833" y1="37417" x2="30333" y2="50333"/>
                        <a14:backgroundMark x1="45917" y1="57750" x2="60833" y2="57583"/>
                        <a14:backgroundMark x1="60833" y1="57583" x2="73333" y2="57583"/>
                        <a14:backgroundMark x1="27417" y1="56667" x2="27417" y2="56667"/>
                        <a14:backgroundMark x1="28917" y1="56833" x2="28917" y2="56833"/>
                        <a14:backgroundMark x1="26667" y1="56500" x2="28917" y2="56500"/>
                        <a14:backgroundMark x1="22250" y1="56667" x2="30167" y2="56667"/>
                        <a14:backgroundMark x1="38333" y1="57000" x2="34083" y2="65333"/>
                        <a14:backgroundMark x1="37250" y1="57000" x2="37250" y2="58917"/>
                      </a14:backgroundRemoval>
                    </a14:imgEffect>
                  </a14:imgLayer>
                </a14:imgProps>
              </a:ext>
            </a:extLst>
          </a:blip>
          <a:srcRect l="8126" t="20416" r="5302" b="32593"/>
          <a:stretch/>
        </p:blipFill>
        <p:spPr>
          <a:xfrm>
            <a:off x="656838" y="842391"/>
            <a:ext cx="741477" cy="402473"/>
          </a:xfrm>
          <a:prstGeom prst="rect">
            <a:avLst/>
          </a:prstGeom>
        </p:spPr>
      </p:pic>
    </p:spTree>
    <p:extLst>
      <p:ext uri="{BB962C8B-B14F-4D97-AF65-F5344CB8AC3E}">
        <p14:creationId xmlns:p14="http://schemas.microsoft.com/office/powerpoint/2010/main" val="2794480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42" presetClass="entr" presetSubtype="0"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1000"/>
                                        <p:tgtEl>
                                          <p:spTgt spid="73"/>
                                        </p:tgtEl>
                                      </p:cBhvr>
                                    </p:animEffect>
                                    <p:anim calcmode="lin" valueType="num">
                                      <p:cBhvr>
                                        <p:cTn id="41" dur="1000" fill="hold"/>
                                        <p:tgtEl>
                                          <p:spTgt spid="73"/>
                                        </p:tgtEl>
                                        <p:attrNameLst>
                                          <p:attrName>ppt_x</p:attrName>
                                        </p:attrNameLst>
                                      </p:cBhvr>
                                      <p:tavLst>
                                        <p:tav tm="0">
                                          <p:val>
                                            <p:strVal val="#ppt_x"/>
                                          </p:val>
                                        </p:tav>
                                        <p:tav tm="100000">
                                          <p:val>
                                            <p:strVal val="#ppt_x"/>
                                          </p:val>
                                        </p:tav>
                                      </p:tavLst>
                                    </p:anim>
                                    <p:anim calcmode="lin" valueType="num">
                                      <p:cBhvr>
                                        <p:cTn id="42" dur="1000" fill="hold"/>
                                        <p:tgtEl>
                                          <p:spTgt spid="7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0"/>
                                  </p:stCondLst>
                                  <p:endCondLst>
                                    <p:cond evt="begin" delay="0">
                                      <p:tn val="43"/>
                                    </p:cond>
                                  </p:end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anim calcmode="lin" valueType="num">
                                      <p:cBhvr>
                                        <p:cTn id="74" dur="1000" fill="hold"/>
                                        <p:tgtEl>
                                          <p:spTgt spid="3"/>
                                        </p:tgtEl>
                                        <p:attrNameLst>
                                          <p:attrName>ppt_x</p:attrName>
                                        </p:attrNameLst>
                                      </p:cBhvr>
                                      <p:tavLst>
                                        <p:tav tm="0">
                                          <p:val>
                                            <p:strVal val="#ppt_x"/>
                                          </p:val>
                                        </p:tav>
                                        <p:tav tm="100000">
                                          <p:val>
                                            <p:strVal val="#ppt_x"/>
                                          </p:val>
                                        </p:tav>
                                      </p:tavLst>
                                    </p:anim>
                                    <p:anim calcmode="lin" valueType="num">
                                      <p:cBhvr>
                                        <p:cTn id="7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anim calcmode="lin" valueType="num">
                                      <p:cBhvr>
                                        <p:cTn id="81" dur="1000" fill="hold"/>
                                        <p:tgtEl>
                                          <p:spTgt spid="33"/>
                                        </p:tgtEl>
                                        <p:attrNameLst>
                                          <p:attrName>ppt_x</p:attrName>
                                        </p:attrNameLst>
                                      </p:cBhvr>
                                      <p:tavLst>
                                        <p:tav tm="0">
                                          <p:val>
                                            <p:strVal val="#ppt_x"/>
                                          </p:val>
                                        </p:tav>
                                        <p:tav tm="100000">
                                          <p:val>
                                            <p:strVal val="#ppt_x"/>
                                          </p:val>
                                        </p:tav>
                                      </p:tavLst>
                                    </p:anim>
                                    <p:anim calcmode="lin" valueType="num">
                                      <p:cBhvr>
                                        <p:cTn id="8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1000"/>
                                        <p:tgtEl>
                                          <p:spTgt spid="17"/>
                                        </p:tgtEl>
                                      </p:cBhvr>
                                    </p:animEffect>
                                    <p:anim calcmode="lin" valueType="num">
                                      <p:cBhvr>
                                        <p:cTn id="95" dur="1000" fill="hold"/>
                                        <p:tgtEl>
                                          <p:spTgt spid="17"/>
                                        </p:tgtEl>
                                        <p:attrNameLst>
                                          <p:attrName>ppt_x</p:attrName>
                                        </p:attrNameLst>
                                      </p:cBhvr>
                                      <p:tavLst>
                                        <p:tav tm="0">
                                          <p:val>
                                            <p:strVal val="#ppt_x"/>
                                          </p:val>
                                        </p:tav>
                                        <p:tav tm="100000">
                                          <p:val>
                                            <p:strVal val="#ppt_x"/>
                                          </p:val>
                                        </p:tav>
                                      </p:tavLst>
                                    </p:anim>
                                    <p:anim calcmode="lin" valueType="num">
                                      <p:cBhvr>
                                        <p:cTn id="9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1000"/>
                                        <p:tgtEl>
                                          <p:spTgt spid="9"/>
                                        </p:tgtEl>
                                      </p:cBhvr>
                                    </p:animEffect>
                                    <p:anim calcmode="lin" valueType="num">
                                      <p:cBhvr>
                                        <p:cTn id="102" dur="1000" fill="hold"/>
                                        <p:tgtEl>
                                          <p:spTgt spid="9"/>
                                        </p:tgtEl>
                                        <p:attrNameLst>
                                          <p:attrName>ppt_x</p:attrName>
                                        </p:attrNameLst>
                                      </p:cBhvr>
                                      <p:tavLst>
                                        <p:tav tm="0">
                                          <p:val>
                                            <p:strVal val="#ppt_x"/>
                                          </p:val>
                                        </p:tav>
                                        <p:tav tm="100000">
                                          <p:val>
                                            <p:strVal val="#ppt_x"/>
                                          </p:val>
                                        </p:tav>
                                      </p:tavLst>
                                    </p:anim>
                                    <p:anim calcmode="lin" valueType="num">
                                      <p:cBhvr>
                                        <p:cTn id="10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1000"/>
                                        <p:tgtEl>
                                          <p:spTgt spid="32"/>
                                        </p:tgtEl>
                                      </p:cBhvr>
                                    </p:animEffect>
                                    <p:anim calcmode="lin" valueType="num">
                                      <p:cBhvr>
                                        <p:cTn id="109" dur="1000" fill="hold"/>
                                        <p:tgtEl>
                                          <p:spTgt spid="32"/>
                                        </p:tgtEl>
                                        <p:attrNameLst>
                                          <p:attrName>ppt_x</p:attrName>
                                        </p:attrNameLst>
                                      </p:cBhvr>
                                      <p:tavLst>
                                        <p:tav tm="0">
                                          <p:val>
                                            <p:strVal val="#ppt_x"/>
                                          </p:val>
                                        </p:tav>
                                        <p:tav tm="100000">
                                          <p:val>
                                            <p:strVal val="#ppt_x"/>
                                          </p:val>
                                        </p:tav>
                                      </p:tavLst>
                                    </p:anim>
                                    <p:anim calcmode="lin" valueType="num">
                                      <p:cBhvr>
                                        <p:cTn id="11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1000"/>
                                        <p:tgtEl>
                                          <p:spTgt spid="69"/>
                                        </p:tgtEl>
                                      </p:cBhvr>
                                    </p:animEffect>
                                    <p:anim calcmode="lin" valueType="num">
                                      <p:cBhvr>
                                        <p:cTn id="116" dur="1000" fill="hold"/>
                                        <p:tgtEl>
                                          <p:spTgt spid="69"/>
                                        </p:tgtEl>
                                        <p:attrNameLst>
                                          <p:attrName>ppt_x</p:attrName>
                                        </p:attrNameLst>
                                      </p:cBhvr>
                                      <p:tavLst>
                                        <p:tav tm="0">
                                          <p:val>
                                            <p:strVal val="#ppt_x"/>
                                          </p:val>
                                        </p:tav>
                                        <p:tav tm="100000">
                                          <p:val>
                                            <p:strVal val="#ppt_x"/>
                                          </p:val>
                                        </p:tav>
                                      </p:tavLst>
                                    </p:anim>
                                    <p:anim calcmode="lin" valueType="num">
                                      <p:cBhvr>
                                        <p:cTn id="11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animBg="1"/>
      <p:bldP spid="69" grpId="0" animBg="1"/>
      <p:bldP spid="2" grpId="0" animBg="1"/>
      <p:bldP spid="3" grpId="0" animBg="1"/>
      <p:bldP spid="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425957D-12E9-60A6-EE51-81C979FD54BF}"/>
              </a:ext>
            </a:extLst>
          </p:cNvPr>
          <p:cNvPicPr>
            <a:picLocks noChangeAspect="1"/>
          </p:cNvPicPr>
          <p:nvPr/>
        </p:nvPicPr>
        <p:blipFill rotWithShape="1">
          <a:blip r:embed="rId2"/>
          <a:srcRect l="8641" r="16295" b="4"/>
          <a:stretch/>
        </p:blipFill>
        <p:spPr>
          <a:xfrm>
            <a:off x="20" y="10"/>
            <a:ext cx="2970445" cy="3383269"/>
          </a:xfrm>
          <a:prstGeom prst="rect">
            <a:avLst/>
          </a:prstGeom>
        </p:spPr>
      </p:pic>
      <p:pic>
        <p:nvPicPr>
          <p:cNvPr id="18" name="Picture 17">
            <a:extLst>
              <a:ext uri="{FF2B5EF4-FFF2-40B4-BE49-F238E27FC236}">
                <a16:creationId xmlns:a16="http://schemas.microsoft.com/office/drawing/2014/main" id="{ED326E84-0CDD-555D-A480-A8C9F5B02095}"/>
              </a:ext>
            </a:extLst>
          </p:cNvPr>
          <p:cNvPicPr>
            <a:picLocks noChangeAspect="1"/>
          </p:cNvPicPr>
          <p:nvPr/>
        </p:nvPicPr>
        <p:blipFill rotWithShape="1">
          <a:blip r:embed="rId3"/>
          <a:srcRect l="30448" r="11165"/>
          <a:stretch/>
        </p:blipFill>
        <p:spPr>
          <a:xfrm>
            <a:off x="3072956" y="10"/>
            <a:ext cx="2970465" cy="3383268"/>
          </a:xfrm>
          <a:prstGeom prst="rect">
            <a:avLst/>
          </a:prstGeom>
        </p:spPr>
      </p:pic>
      <p:pic>
        <p:nvPicPr>
          <p:cNvPr id="11" name="Picture 10">
            <a:extLst>
              <a:ext uri="{FF2B5EF4-FFF2-40B4-BE49-F238E27FC236}">
                <a16:creationId xmlns:a16="http://schemas.microsoft.com/office/drawing/2014/main" id="{5AAD81B8-9495-1A1D-7552-37DD375E2DBE}"/>
              </a:ext>
            </a:extLst>
          </p:cNvPr>
          <p:cNvPicPr>
            <a:picLocks noChangeAspect="1"/>
          </p:cNvPicPr>
          <p:nvPr/>
        </p:nvPicPr>
        <p:blipFill rotWithShape="1">
          <a:blip r:embed="rId4"/>
          <a:srcRect l="17379" r="23987" b="-3"/>
          <a:stretch/>
        </p:blipFill>
        <p:spPr>
          <a:xfrm>
            <a:off x="6145909" y="10"/>
            <a:ext cx="2971800" cy="3383268"/>
          </a:xfrm>
          <a:prstGeom prst="rect">
            <a:avLst/>
          </a:prstGeom>
        </p:spPr>
      </p:pic>
      <p:pic>
        <p:nvPicPr>
          <p:cNvPr id="12" name="Picture 11">
            <a:extLst>
              <a:ext uri="{FF2B5EF4-FFF2-40B4-BE49-F238E27FC236}">
                <a16:creationId xmlns:a16="http://schemas.microsoft.com/office/drawing/2014/main" id="{5F9A1B98-BE9B-1778-22A0-B20FE2BF4712}"/>
              </a:ext>
            </a:extLst>
          </p:cNvPr>
          <p:cNvPicPr>
            <a:picLocks noChangeAspect="1"/>
          </p:cNvPicPr>
          <p:nvPr/>
        </p:nvPicPr>
        <p:blipFill rotWithShape="1">
          <a:blip r:embed="rId5"/>
          <a:srcRect l="24771" r="25821" b="2"/>
          <a:stretch/>
        </p:blipFill>
        <p:spPr>
          <a:xfrm>
            <a:off x="9220200" y="10"/>
            <a:ext cx="2971800" cy="3383268"/>
          </a:xfrm>
          <a:prstGeom prst="rect">
            <a:avLst/>
          </a:prstGeom>
        </p:spPr>
      </p:pic>
      <p:pic>
        <p:nvPicPr>
          <p:cNvPr id="3" name="Picture 2">
            <a:extLst>
              <a:ext uri="{FF2B5EF4-FFF2-40B4-BE49-F238E27FC236}">
                <a16:creationId xmlns:a16="http://schemas.microsoft.com/office/drawing/2014/main" id="{8D844285-9392-2236-68A3-2F433DFFFF5C}"/>
              </a:ext>
            </a:extLst>
          </p:cNvPr>
          <p:cNvPicPr>
            <a:picLocks noChangeAspect="1"/>
          </p:cNvPicPr>
          <p:nvPr/>
        </p:nvPicPr>
        <p:blipFill rotWithShape="1">
          <a:blip r:embed="rId6"/>
          <a:srcRect r="401" b="2"/>
          <a:stretch/>
        </p:blipFill>
        <p:spPr>
          <a:xfrm>
            <a:off x="-1018" y="3474720"/>
            <a:ext cx="6044438" cy="3383280"/>
          </a:xfrm>
          <a:prstGeom prst="rect">
            <a:avLst/>
          </a:prstGeom>
        </p:spPr>
      </p:pic>
      <p:sp>
        <p:nvSpPr>
          <p:cNvPr id="25" name="Rectangle 24">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63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Diamond 1">
            <a:extLst>
              <a:ext uri="{FF2B5EF4-FFF2-40B4-BE49-F238E27FC236}">
                <a16:creationId xmlns:a16="http://schemas.microsoft.com/office/drawing/2014/main" id="{1566BACE-E37C-26FA-223E-F87A8D31D45B}"/>
              </a:ext>
            </a:extLst>
          </p:cNvPr>
          <p:cNvSpPr/>
          <p:nvPr/>
        </p:nvSpPr>
        <p:spPr>
          <a:xfrm>
            <a:off x="6479648" y="3474720"/>
            <a:ext cx="5366610" cy="1068251"/>
          </a:xfrm>
          <a:prstGeom prst="diamond">
            <a:avLst/>
          </a:prstGeom>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p>
            <a:pPr algn="ctr">
              <a:lnSpc>
                <a:spcPct val="90000"/>
              </a:lnSpc>
              <a:spcAft>
                <a:spcPts val="600"/>
              </a:spcAft>
            </a:pPr>
            <a:r>
              <a:rPr lang="en-US" sz="4000">
                <a:solidFill>
                  <a:srgbClr val="C00000"/>
                </a:solidFill>
                <a:latin typeface="#9Slide05 SVNKitten" pitchFamily="2" charset="0"/>
              </a:rPr>
              <a:t>Em có biết </a:t>
            </a:r>
            <a:r>
              <a:rPr lang="en-US" sz="4000">
                <a:solidFill>
                  <a:srgbClr val="FFFF00"/>
                </a:solidFill>
                <a:latin typeface="#9Slide05 SVNKitten" pitchFamily="2" charset="0"/>
              </a:rPr>
              <a:t>???</a:t>
            </a:r>
          </a:p>
        </p:txBody>
      </p:sp>
      <p:sp>
        <p:nvSpPr>
          <p:cNvPr id="20" name="TextBox 19">
            <a:extLst>
              <a:ext uri="{FF2B5EF4-FFF2-40B4-BE49-F238E27FC236}">
                <a16:creationId xmlns:a16="http://schemas.microsoft.com/office/drawing/2014/main" id="{69269498-3A79-9BA8-17C9-48561CB15A3D}"/>
              </a:ext>
            </a:extLst>
          </p:cNvPr>
          <p:cNvSpPr txBox="1"/>
          <p:nvPr/>
        </p:nvSpPr>
        <p:spPr>
          <a:xfrm>
            <a:off x="6940566" y="4974409"/>
            <a:ext cx="4354286" cy="125572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5 lĩnh vực công nghiệp công nghệ cao </a:t>
            </a:r>
            <a:r>
              <a:rPr kumimoji="0" lang="en-US" sz="2800" b="0" i="0" u="none" strike="noStrike" kern="1200" cap="none" spc="0" normalizeH="0" baseline="0" noProof="0">
                <a:ln>
                  <a:noFill/>
                </a:ln>
                <a:effectLst/>
                <a:uLnTx/>
                <a:uFillTx/>
                <a:latin typeface="#9Slide07 IcielBC Cubano Normal" panose="00000500000000000000" pitchFamily="2" charset="0"/>
                <a:ea typeface="+mn-ea"/>
                <a:cs typeface="+mn-cs"/>
              </a:rPr>
              <a:t>ưu tiên phát triển ở nước ta</a:t>
            </a:r>
          </a:p>
        </p:txBody>
      </p:sp>
    </p:spTree>
    <p:extLst>
      <p:ext uri="{BB962C8B-B14F-4D97-AF65-F5344CB8AC3E}">
        <p14:creationId xmlns:p14="http://schemas.microsoft.com/office/powerpoint/2010/main" val="3142077820"/>
      </p:ext>
    </p:extLst>
  </p:cSld>
  <p:clrMapOvr>
    <a:overrideClrMapping bg1="dk1" tx1="lt1" bg2="dk2" tx2="lt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2000"/>
                                        <p:tgtEl>
                                          <p:spTgt spid="23"/>
                                        </p:tgtEl>
                                      </p:cBhvr>
                                    </p:animEffect>
                                  </p:childTnLst>
                                </p:cTn>
                              </p:par>
                              <p:par>
                                <p:cTn id="8" presetID="6" presetClass="entr" presetSubtype="3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2000"/>
                                        <p:tgtEl>
                                          <p:spTgt spid="11"/>
                                        </p:tgtEl>
                                      </p:cBhvr>
                                    </p:animEffect>
                                  </p:childTnLst>
                                </p:cTn>
                              </p:par>
                              <p:par>
                                <p:cTn id="17" presetID="6"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2000"/>
                                        <p:tgtEl>
                                          <p:spTgt spid="12"/>
                                        </p:tgtEl>
                                      </p:cBhvr>
                                    </p:animEffect>
                                  </p:childTnLst>
                                </p:cTn>
                              </p:par>
                              <p:par>
                                <p:cTn id="20" presetID="6" presetClass="entr" presetSubtype="3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out)">
                                      <p:cBhvr>
                                        <p:cTn id="22" dur="2000"/>
                                        <p:tgtEl>
                                          <p:spTgt spid="3"/>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2000"/>
                                        <p:tgtEl>
                                          <p:spTgt spid="25"/>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out)">
                                      <p:cBhvr>
                                        <p:cTn id="28" dur="2000"/>
                                        <p:tgtEl>
                                          <p:spTgt spid="2"/>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out)">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8D7ECA6-21A1-9763-B9C9-7A42138B12E5}"/>
              </a:ext>
            </a:extLst>
          </p:cNvPr>
          <p:cNvPicPr>
            <a:picLocks noChangeAspect="1"/>
          </p:cNvPicPr>
          <p:nvPr/>
        </p:nvPicPr>
        <p:blipFill>
          <a:blip r:embed="rId2">
            <a:alphaModFix amt="20000"/>
          </a:blip>
          <a:stretch>
            <a:fillRect/>
          </a:stretch>
        </p:blipFill>
        <p:spPr>
          <a:xfrm rot="6877897">
            <a:off x="-633765" y="5030437"/>
            <a:ext cx="2206818" cy="2206818"/>
          </a:xfrm>
          <a:prstGeom prst="rect">
            <a:avLst/>
          </a:prstGeom>
        </p:spPr>
      </p:pic>
      <p:grpSp>
        <p:nvGrpSpPr>
          <p:cNvPr id="15" name="Group 14">
            <a:extLst>
              <a:ext uri="{FF2B5EF4-FFF2-40B4-BE49-F238E27FC236}">
                <a16:creationId xmlns:a16="http://schemas.microsoft.com/office/drawing/2014/main" id="{F34A3AE1-904A-129B-C1FD-F0996B006A19}"/>
              </a:ext>
            </a:extLst>
          </p:cNvPr>
          <p:cNvGrpSpPr/>
          <p:nvPr/>
        </p:nvGrpSpPr>
        <p:grpSpPr>
          <a:xfrm>
            <a:off x="3612023" y="-66236"/>
            <a:ext cx="8579977" cy="775855"/>
            <a:chOff x="-1715064" y="48681"/>
            <a:chExt cx="8579977" cy="775855"/>
          </a:xfrm>
        </p:grpSpPr>
        <p:sp>
          <p:nvSpPr>
            <p:cNvPr id="13" name="Parallelogram 12">
              <a:extLst>
                <a:ext uri="{FF2B5EF4-FFF2-40B4-BE49-F238E27FC236}">
                  <a16:creationId xmlns:a16="http://schemas.microsoft.com/office/drawing/2014/main" id="{6B86C486-71BE-794B-8800-6E85967183A9}"/>
                </a:ext>
              </a:extLst>
            </p:cNvPr>
            <p:cNvSpPr/>
            <p:nvPr/>
          </p:nvSpPr>
          <p:spPr>
            <a:xfrm>
              <a:off x="-1715064" y="115491"/>
              <a:ext cx="8579977" cy="642236"/>
            </a:xfrm>
            <a:prstGeom prst="parallelogram">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57EED747-3C3F-4405-B840-24D23DDE8CBB}"/>
                </a:ext>
              </a:extLst>
            </p:cNvPr>
            <p:cNvSpPr txBox="1">
              <a:spLocks/>
            </p:cNvSpPr>
            <p:nvPr/>
          </p:nvSpPr>
          <p:spPr>
            <a:xfrm>
              <a:off x="-1676963" y="48681"/>
              <a:ext cx="8475172" cy="7758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lumMod val="50000"/>
                      <a:lumOff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uLnTx/>
                  <a:uFillTx/>
                  <a:latin typeface="#9Slide05 IcielSanelma" pitchFamily="2" charset="0"/>
                </a:rPr>
                <a:t>Chuyển dịch cơ cấu CN theo thành phần KT</a:t>
              </a:r>
              <a:endParaRPr kumimoji="0" lang="en-AU" sz="4800" b="0" i="0" u="none" strike="noStrike" kern="1200" cap="none" spc="0" normalizeH="0" baseline="0" noProof="0" dirty="0">
                <a:ln>
                  <a:noFill/>
                </a:ln>
                <a:solidFill>
                  <a:srgbClr val="FFFF00"/>
                </a:solidFill>
                <a:effectLst/>
                <a:uLnTx/>
                <a:uFillTx/>
                <a:latin typeface="#9Slide05 IcielSanelma" pitchFamily="2" charset="0"/>
              </a:endParaRPr>
            </a:p>
          </p:txBody>
        </p:sp>
      </p:grpSp>
      <p:sp>
        <p:nvSpPr>
          <p:cNvPr id="4" name="Arrow: Up 3">
            <a:extLst>
              <a:ext uri="{FF2B5EF4-FFF2-40B4-BE49-F238E27FC236}">
                <a16:creationId xmlns:a16="http://schemas.microsoft.com/office/drawing/2014/main" id="{8460688F-AFC0-4F46-10F1-D29A4E12826E}"/>
              </a:ext>
            </a:extLst>
          </p:cNvPr>
          <p:cNvSpPr/>
          <p:nvPr/>
        </p:nvSpPr>
        <p:spPr>
          <a:xfrm>
            <a:off x="4953872" y="5361002"/>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Arrow: Up 4">
            <a:extLst>
              <a:ext uri="{FF2B5EF4-FFF2-40B4-BE49-F238E27FC236}">
                <a16:creationId xmlns:a16="http://schemas.microsoft.com/office/drawing/2014/main" id="{452BBEA3-996A-E32C-E2DE-F239E4D8FA41}"/>
              </a:ext>
            </a:extLst>
          </p:cNvPr>
          <p:cNvSpPr/>
          <p:nvPr/>
        </p:nvSpPr>
        <p:spPr>
          <a:xfrm rot="10800000">
            <a:off x="4953872" y="4541542"/>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A93512FC-7CC5-0EE1-E267-8335145C488F}"/>
              </a:ext>
            </a:extLst>
          </p:cNvPr>
          <p:cNvPicPr>
            <a:picLocks noChangeAspect="1"/>
          </p:cNvPicPr>
          <p:nvPr/>
        </p:nvPicPr>
        <p:blipFill>
          <a:blip r:embed="rId3"/>
          <a:stretch>
            <a:fillRect/>
          </a:stretch>
        </p:blipFill>
        <p:spPr>
          <a:xfrm>
            <a:off x="0" y="-66236"/>
            <a:ext cx="2661477" cy="1871351"/>
          </a:xfrm>
          <a:prstGeom prst="ellipse">
            <a:avLst/>
          </a:prstGeom>
          <a:ln>
            <a:noFill/>
          </a:ln>
          <a:effectLst>
            <a:softEdge rad="112500"/>
          </a:effectLst>
        </p:spPr>
      </p:pic>
      <p:sp>
        <p:nvSpPr>
          <p:cNvPr id="7" name="Arrow: Up 6">
            <a:extLst>
              <a:ext uri="{FF2B5EF4-FFF2-40B4-BE49-F238E27FC236}">
                <a16:creationId xmlns:a16="http://schemas.microsoft.com/office/drawing/2014/main" id="{A01A870C-1996-74A0-B502-581E9CA4ACF8}"/>
              </a:ext>
            </a:extLst>
          </p:cNvPr>
          <p:cNvSpPr/>
          <p:nvPr/>
        </p:nvSpPr>
        <p:spPr>
          <a:xfrm>
            <a:off x="4953871" y="6090061"/>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72696515-53A0-AA7D-8B66-BE075834ECFD}"/>
              </a:ext>
            </a:extLst>
          </p:cNvPr>
          <p:cNvSpPr/>
          <p:nvPr/>
        </p:nvSpPr>
        <p:spPr>
          <a:xfrm>
            <a:off x="1113417" y="4469046"/>
            <a:ext cx="3317609" cy="584179"/>
          </a:xfrm>
          <a:prstGeom prst="roundRect">
            <a:avLst>
              <a:gd name="adj" fmla="val 50000"/>
            </a:avLst>
          </a:prstGeom>
          <a:solidFill>
            <a:srgbClr val="FFCC66"/>
          </a:solidFill>
          <a:ln w="19050" cap="flat" cmpd="sng" algn="ctr">
            <a:noFill/>
            <a:prstDash val="solid"/>
            <a:miter lim="800000"/>
          </a:ln>
          <a:effectLst/>
          <a:scene3d>
            <a:camera prst="perspectiveRight"/>
            <a:lightRig rig="threePt" dir="t"/>
          </a:scene3d>
        </p:spPr>
        <p:txBody>
          <a:bodyPr wrap="none" rtlCol="0" anchor="t"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B61B5B"/>
                </a:solidFill>
                <a:effectLst/>
                <a:uLnTx/>
                <a:uFillTx/>
                <a:latin typeface="#9Slide07 SVNBeachwood Sans" pitchFamily="2" charset="0"/>
                <a:ea typeface="+mn-ea"/>
                <a:cs typeface="+mn-cs"/>
              </a:rPr>
              <a:t>Kinh tế Nhà nước</a:t>
            </a:r>
          </a:p>
        </p:txBody>
      </p:sp>
      <p:sp>
        <p:nvSpPr>
          <p:cNvPr id="9" name="Rectangle: Rounded Corners 8">
            <a:extLst>
              <a:ext uri="{FF2B5EF4-FFF2-40B4-BE49-F238E27FC236}">
                <a16:creationId xmlns:a16="http://schemas.microsoft.com/office/drawing/2014/main" id="{FF22C21B-911E-AC01-3F56-9737B8EAF926}"/>
              </a:ext>
            </a:extLst>
          </p:cNvPr>
          <p:cNvSpPr/>
          <p:nvPr/>
        </p:nvSpPr>
        <p:spPr>
          <a:xfrm>
            <a:off x="838200" y="5276443"/>
            <a:ext cx="3868043" cy="584179"/>
          </a:xfrm>
          <a:prstGeom prst="roundRect">
            <a:avLst>
              <a:gd name="adj" fmla="val 50000"/>
            </a:avLst>
          </a:prstGeom>
          <a:solidFill>
            <a:srgbClr val="FFCC66"/>
          </a:solidFill>
          <a:ln w="19050" cap="flat" cmpd="sng" algn="ctr">
            <a:noFill/>
            <a:prstDash val="solid"/>
            <a:miter lim="800000"/>
          </a:ln>
          <a:effectLst/>
          <a:scene3d>
            <a:camera prst="perspectiveRight"/>
            <a:lightRig rig="threePt" dir="t"/>
          </a:scene3d>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B61B5B"/>
                </a:solidFill>
                <a:effectLst/>
                <a:uLnTx/>
                <a:uFillTx/>
                <a:latin typeface="#9Slide07 SVNBeachwood Sans" pitchFamily="2" charset="0"/>
                <a:ea typeface="+mn-ea"/>
                <a:cs typeface="+mn-cs"/>
              </a:rPr>
              <a:t>Kinh tế ngoài Nhà nước</a:t>
            </a:r>
          </a:p>
        </p:txBody>
      </p:sp>
      <p:sp>
        <p:nvSpPr>
          <p:cNvPr id="10" name="Rectangle: Rounded Corners 9">
            <a:extLst>
              <a:ext uri="{FF2B5EF4-FFF2-40B4-BE49-F238E27FC236}">
                <a16:creationId xmlns:a16="http://schemas.microsoft.com/office/drawing/2014/main" id="{D5ADC81E-EEBD-C0FD-86A0-C924748E216D}"/>
              </a:ext>
            </a:extLst>
          </p:cNvPr>
          <p:cNvSpPr/>
          <p:nvPr/>
        </p:nvSpPr>
        <p:spPr>
          <a:xfrm>
            <a:off x="1058451" y="6083841"/>
            <a:ext cx="3427540" cy="584179"/>
          </a:xfrm>
          <a:prstGeom prst="roundRect">
            <a:avLst>
              <a:gd name="adj" fmla="val 50000"/>
            </a:avLst>
          </a:prstGeom>
          <a:solidFill>
            <a:srgbClr val="FFCC66"/>
          </a:solidFill>
          <a:ln w="19050" cap="flat" cmpd="sng" algn="ctr">
            <a:noFill/>
            <a:prstDash val="solid"/>
            <a:miter lim="800000"/>
          </a:ln>
          <a:effectLst/>
          <a:scene3d>
            <a:camera prst="perspectiveRight"/>
            <a:lightRig rig="threePt" dir="t"/>
          </a:scene3d>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B61B5B"/>
                </a:solidFill>
                <a:effectLst/>
                <a:uLnTx/>
                <a:uFillTx/>
                <a:latin typeface="#9Slide07 SVNBeachwood Sans" pitchFamily="2" charset="0"/>
                <a:ea typeface="+mn-ea"/>
                <a:cs typeface="+mn-cs"/>
              </a:rPr>
              <a:t>Kinh tế có vốn FDI</a:t>
            </a:r>
          </a:p>
        </p:txBody>
      </p:sp>
      <p:sp>
        <p:nvSpPr>
          <p:cNvPr id="17" name="Rectangle: Rounded Corners 16">
            <a:extLst>
              <a:ext uri="{FF2B5EF4-FFF2-40B4-BE49-F238E27FC236}">
                <a16:creationId xmlns:a16="http://schemas.microsoft.com/office/drawing/2014/main" id="{9A183745-28D9-CF42-F109-17C383B746F2}"/>
              </a:ext>
            </a:extLst>
          </p:cNvPr>
          <p:cNvSpPr/>
          <p:nvPr/>
        </p:nvSpPr>
        <p:spPr>
          <a:xfrm>
            <a:off x="6283763" y="4469657"/>
            <a:ext cx="3729765" cy="584179"/>
          </a:xfrm>
          <a:prstGeom prst="roundRect">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C00000"/>
                </a:solidFill>
                <a:latin typeface="#9Slide05 SVNKitten" pitchFamily="2" charset="0"/>
              </a:rPr>
              <a:t>Giữ vai trò chủ đạo</a:t>
            </a:r>
          </a:p>
        </p:txBody>
      </p:sp>
      <p:sp>
        <p:nvSpPr>
          <p:cNvPr id="25" name="Rectangle: Rounded Corners 24">
            <a:extLst>
              <a:ext uri="{FF2B5EF4-FFF2-40B4-BE49-F238E27FC236}">
                <a16:creationId xmlns:a16="http://schemas.microsoft.com/office/drawing/2014/main" id="{36ADDD94-16C2-D128-9362-0A560D365FF3}"/>
              </a:ext>
            </a:extLst>
          </p:cNvPr>
          <p:cNvSpPr/>
          <p:nvPr/>
        </p:nvSpPr>
        <p:spPr>
          <a:xfrm>
            <a:off x="6283763" y="5302745"/>
            <a:ext cx="4160546" cy="584180"/>
          </a:xfrm>
          <a:prstGeom prst="roundRect">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C00000"/>
                </a:solidFill>
                <a:latin typeface="#9Slide05 SVNKitten" pitchFamily="2" charset="0"/>
              </a:rPr>
              <a:t>Động lực cho phát triển KT</a:t>
            </a:r>
          </a:p>
        </p:txBody>
      </p:sp>
      <p:sp>
        <p:nvSpPr>
          <p:cNvPr id="26" name="Rectangle: Rounded Corners 25">
            <a:extLst>
              <a:ext uri="{FF2B5EF4-FFF2-40B4-BE49-F238E27FC236}">
                <a16:creationId xmlns:a16="http://schemas.microsoft.com/office/drawing/2014/main" id="{2DB5FC6F-54B6-9F4A-9FBE-3BF05FA76BAD}"/>
              </a:ext>
            </a:extLst>
          </p:cNvPr>
          <p:cNvSpPr/>
          <p:nvPr/>
        </p:nvSpPr>
        <p:spPr>
          <a:xfrm>
            <a:off x="6283763" y="6072383"/>
            <a:ext cx="4756976" cy="584179"/>
          </a:xfrm>
          <a:prstGeom prst="roundRect">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C00000"/>
                </a:solidFill>
                <a:latin typeface="#9Slide05 SVNKitten" pitchFamily="2" charset="0"/>
              </a:rPr>
              <a:t>Giá trị cao, phục vụ xuất khẩu</a:t>
            </a:r>
          </a:p>
        </p:txBody>
      </p:sp>
      <p:graphicFrame>
        <p:nvGraphicFramePr>
          <p:cNvPr id="30" name="Chart 29">
            <a:extLst>
              <a:ext uri="{FF2B5EF4-FFF2-40B4-BE49-F238E27FC236}">
                <a16:creationId xmlns:a16="http://schemas.microsoft.com/office/drawing/2014/main" id="{5BD591E9-BCF8-46D5-4BA7-DFDB90E3DF37}"/>
              </a:ext>
            </a:extLst>
          </p:cNvPr>
          <p:cNvGraphicFramePr/>
          <p:nvPr>
            <p:extLst>
              <p:ext uri="{D42A27DB-BD31-4B8C-83A1-F6EECF244321}">
                <p14:modId xmlns:p14="http://schemas.microsoft.com/office/powerpoint/2010/main" val="2129638890"/>
              </p:ext>
            </p:extLst>
          </p:nvPr>
        </p:nvGraphicFramePr>
        <p:xfrm>
          <a:off x="2024866" y="1251694"/>
          <a:ext cx="5397500" cy="22042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B5D6F542-4F5B-FD53-3338-722DAD49EF98}"/>
              </a:ext>
            </a:extLst>
          </p:cNvPr>
          <p:cNvGraphicFramePr/>
          <p:nvPr>
            <p:extLst>
              <p:ext uri="{D42A27DB-BD31-4B8C-83A1-F6EECF244321}">
                <p14:modId xmlns:p14="http://schemas.microsoft.com/office/powerpoint/2010/main" val="1498204087"/>
              </p:ext>
            </p:extLst>
          </p:nvPr>
        </p:nvGraphicFramePr>
        <p:xfrm>
          <a:off x="5712263" y="460126"/>
          <a:ext cx="6700691" cy="3692737"/>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78A84880-5C94-5FE9-C45B-35BA1AF4C956}"/>
              </a:ext>
            </a:extLst>
          </p:cNvPr>
          <p:cNvSpPr txBox="1"/>
          <p:nvPr/>
        </p:nvSpPr>
        <p:spPr>
          <a:xfrm>
            <a:off x="3836854" y="3319918"/>
            <a:ext cx="1725953" cy="494302"/>
          </a:xfrm>
          <a:prstGeom prst="rect">
            <a:avLst/>
          </a:prstGeom>
          <a:noFill/>
        </p:spPr>
        <p:txBody>
          <a:bodyPr wrap="square">
            <a:spAutoFit/>
          </a:bodyPr>
          <a:lstStyle/>
          <a:p>
            <a:pPr algn="ctr">
              <a:lnSpc>
                <a:spcPct val="120000"/>
              </a:lnSpc>
              <a:tabLst>
                <a:tab pos="203835" algn="l"/>
              </a:tabLst>
              <a:defRPr/>
            </a:pPr>
            <a:r>
              <a:rPr lang="en-US" sz="2400">
                <a:solidFill>
                  <a:srgbClr val="002060"/>
                </a:solidFill>
                <a:latin typeface="#9Slide03 SFU Futura_12" panose="00000400000000000000" pitchFamily="2" charset="0"/>
                <a:ea typeface="Times New Roman" panose="02020603050405020304" pitchFamily="18" charset="0"/>
              </a:rPr>
              <a:t>Năm 2010</a:t>
            </a:r>
          </a:p>
        </p:txBody>
      </p:sp>
      <p:sp>
        <p:nvSpPr>
          <p:cNvPr id="33" name="TextBox 32">
            <a:extLst>
              <a:ext uri="{FF2B5EF4-FFF2-40B4-BE49-F238E27FC236}">
                <a16:creationId xmlns:a16="http://schemas.microsoft.com/office/drawing/2014/main" id="{46C89C92-AA25-184B-6E18-E061D5CE484F}"/>
              </a:ext>
            </a:extLst>
          </p:cNvPr>
          <p:cNvSpPr txBox="1"/>
          <p:nvPr/>
        </p:nvSpPr>
        <p:spPr>
          <a:xfrm>
            <a:off x="7285668" y="3832898"/>
            <a:ext cx="1725953" cy="494302"/>
          </a:xfrm>
          <a:prstGeom prst="rect">
            <a:avLst/>
          </a:prstGeom>
          <a:noFill/>
        </p:spPr>
        <p:txBody>
          <a:bodyPr wrap="square">
            <a:spAutoFit/>
          </a:bodyPr>
          <a:lstStyle/>
          <a:p>
            <a:pPr algn="ctr">
              <a:lnSpc>
                <a:spcPct val="120000"/>
              </a:lnSpc>
              <a:tabLst>
                <a:tab pos="203835" algn="l"/>
              </a:tabLst>
              <a:defRPr/>
            </a:pPr>
            <a:r>
              <a:rPr lang="en-US" sz="2400">
                <a:solidFill>
                  <a:srgbClr val="002060"/>
                </a:solidFill>
                <a:latin typeface="#9Slide03 SFU Futura_12" panose="00000400000000000000" pitchFamily="2" charset="0"/>
                <a:ea typeface="Times New Roman" panose="02020603050405020304" pitchFamily="18" charset="0"/>
              </a:rPr>
              <a:t>Năm 2021</a:t>
            </a:r>
          </a:p>
        </p:txBody>
      </p:sp>
    </p:spTree>
    <p:extLst>
      <p:ext uri="{BB962C8B-B14F-4D97-AF65-F5344CB8AC3E}">
        <p14:creationId xmlns:p14="http://schemas.microsoft.com/office/powerpoint/2010/main" val="823493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1000"/>
                                        <p:tgtEl>
                                          <p:spTgt spid="26"/>
                                        </p:tgtEl>
                                      </p:cBhvr>
                                    </p:animEffect>
                                    <p:anim calcmode="lin" valueType="num">
                                      <p:cBhvr>
                                        <p:cTn id="90" dur="1000" fill="hold"/>
                                        <p:tgtEl>
                                          <p:spTgt spid="26"/>
                                        </p:tgtEl>
                                        <p:attrNameLst>
                                          <p:attrName>ppt_x</p:attrName>
                                        </p:attrNameLst>
                                      </p:cBhvr>
                                      <p:tavLst>
                                        <p:tav tm="0">
                                          <p:val>
                                            <p:strVal val="#ppt_x"/>
                                          </p:val>
                                        </p:tav>
                                        <p:tav tm="100000">
                                          <p:val>
                                            <p:strVal val="#ppt_x"/>
                                          </p:val>
                                        </p:tav>
                                      </p:tavLst>
                                    </p:anim>
                                    <p:anim calcmode="lin" valueType="num">
                                      <p:cBhvr>
                                        <p:cTn id="9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7" grpId="0" animBg="1"/>
      <p:bldP spid="25" grpId="0" animBg="1"/>
      <p:bldP spid="26" grpId="0" animBg="1"/>
      <p:bldGraphic spid="30" grpId="0">
        <p:bldAsOne/>
      </p:bldGraphic>
      <p:bldGraphic spid="31" grpId="0">
        <p:bldAsOne/>
      </p:bldGraphic>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95A19-D2B1-A72D-78BB-F13C3FC3B51A}"/>
              </a:ext>
            </a:extLst>
          </p:cNvPr>
          <p:cNvSpPr txBox="1"/>
          <p:nvPr/>
        </p:nvSpPr>
        <p:spPr>
          <a:xfrm>
            <a:off x="0" y="0"/>
            <a:ext cx="12192000" cy="83099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400" b="1">
                <a:solidFill>
                  <a:schemeClr val="bg1"/>
                </a:solidFill>
                <a:latin typeface="#9Slide07 SVNDessert Menu Scrip" panose="00000500000000000000" pitchFamily="2" charset="0"/>
                <a:ea typeface="SimSun" panose="02010600030101010101" pitchFamily="2" charset="-122"/>
              </a:rPr>
              <a:t>Hoạt động 2.2: </a:t>
            </a:r>
            <a:r>
              <a:rPr lang="vi-VN" sz="2400" b="1">
                <a:solidFill>
                  <a:srgbClr val="FFFF00"/>
                </a:solidFill>
                <a:latin typeface="#9Slide07 SVNDessert Menu Scrip" panose="00000500000000000000" pitchFamily="2" charset="0"/>
                <a:ea typeface="SimSun" panose="02010600030101010101" pitchFamily="2" charset="-122"/>
              </a:rPr>
              <a:t>Tìm hiểu về sự CHUYỂN DỊCH CƠ CẤU CÔNG NGHIỆP </a:t>
            </a:r>
            <a:endParaRPr lang="en-US" sz="2400" b="1">
              <a:solidFill>
                <a:srgbClr val="FFFF00"/>
              </a:solidFill>
              <a:latin typeface="#9Slide07 SVNDessert Menu Scrip" panose="00000500000000000000" pitchFamily="2" charset="0"/>
              <a:ea typeface="SimSun" panose="02010600030101010101" pitchFamily="2" charset="-122"/>
            </a:endParaRPr>
          </a:p>
          <a:p>
            <a:pPr algn="ctr"/>
            <a:r>
              <a:rPr lang="vi-VN" sz="2400" b="1">
                <a:solidFill>
                  <a:srgbClr val="FFFF00"/>
                </a:solidFill>
                <a:latin typeface="#9Slide07 SVNDessert Menu Scrip" panose="00000500000000000000" pitchFamily="2" charset="0"/>
                <a:ea typeface="SimSun" panose="02010600030101010101" pitchFamily="2" charset="-122"/>
              </a:rPr>
              <a:t>THEO LÃNH THỔ</a:t>
            </a:r>
            <a:endParaRPr lang="en-US" sz="2400">
              <a:solidFill>
                <a:srgbClr val="FFFF00"/>
              </a:solidFill>
              <a:latin typeface="#9Slide07 SVNDessert Menu Scrip" panose="00000500000000000000" pitchFamily="2" charset="0"/>
            </a:endParaRPr>
          </a:p>
        </p:txBody>
      </p:sp>
      <p:grpSp>
        <p:nvGrpSpPr>
          <p:cNvPr id="15" name="Group 14">
            <a:extLst>
              <a:ext uri="{FF2B5EF4-FFF2-40B4-BE49-F238E27FC236}">
                <a16:creationId xmlns:a16="http://schemas.microsoft.com/office/drawing/2014/main" id="{8175D7D1-5F85-B9A1-110B-059FCA114860}"/>
              </a:ext>
            </a:extLst>
          </p:cNvPr>
          <p:cNvGrpSpPr/>
          <p:nvPr/>
        </p:nvGrpSpPr>
        <p:grpSpPr>
          <a:xfrm rot="2637670">
            <a:off x="10707889" y="7290026"/>
            <a:ext cx="4422956" cy="4422956"/>
            <a:chOff x="4307090" y="1386338"/>
            <a:chExt cx="4422956" cy="4422956"/>
          </a:xfrm>
        </p:grpSpPr>
        <p:pic>
          <p:nvPicPr>
            <p:cNvPr id="8" name="Picture 7">
              <a:extLst>
                <a:ext uri="{FF2B5EF4-FFF2-40B4-BE49-F238E27FC236}">
                  <a16:creationId xmlns:a16="http://schemas.microsoft.com/office/drawing/2014/main" id="{A9D5F298-0480-23BC-D5D4-22143B4228B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53333" y1="37222" x2="53333" y2="37222"/>
                          <a14:foregroundMark x1="51389" y1="54167" x2="51389" y2="54167"/>
                          <a14:foregroundMark x1="49444" y1="74722" x2="49444" y2="74722"/>
                        </a14:backgroundRemoval>
                      </a14:imgEffect>
                    </a14:imgLayer>
                  </a14:imgProps>
                </a:ext>
              </a:extLst>
            </a:blip>
            <a:stretch>
              <a:fillRect/>
            </a:stretch>
          </p:blipFill>
          <p:spPr>
            <a:xfrm rot="15841203">
              <a:off x="5008615" y="2469177"/>
              <a:ext cx="2418553" cy="2418553"/>
            </a:xfrm>
            <a:prstGeom prst="rect">
              <a:avLst/>
            </a:prstGeom>
          </p:spPr>
        </p:pic>
        <p:sp>
          <p:nvSpPr>
            <p:cNvPr id="13" name="Oval 12">
              <a:extLst>
                <a:ext uri="{FF2B5EF4-FFF2-40B4-BE49-F238E27FC236}">
                  <a16:creationId xmlns:a16="http://schemas.microsoft.com/office/drawing/2014/main" id="{F89B51DC-5625-649A-9373-CF82ED1E128E}"/>
                </a:ext>
              </a:extLst>
            </p:cNvPr>
            <p:cNvSpPr/>
            <p:nvPr/>
          </p:nvSpPr>
          <p:spPr>
            <a:xfrm>
              <a:off x="4307090" y="1386338"/>
              <a:ext cx="4422956" cy="4422956"/>
            </a:xfrm>
            <a:prstGeom prst="ellipse">
              <a:avLst/>
            </a:prstGeom>
            <a:noFill/>
            <a:ln w="33655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38D5AD4-241E-4ACB-C354-FC8A5D62D737}"/>
                </a:ext>
              </a:extLst>
            </p:cNvPr>
            <p:cNvPicPr>
              <a:picLocks noChangeAspect="1"/>
            </p:cNvPicPr>
            <p:nvPr/>
          </p:nvPicPr>
          <p:blipFill rotWithShape="1">
            <a:blip r:embed="rId4"/>
            <a:srcRect r="53190"/>
            <a:stretch/>
          </p:blipFill>
          <p:spPr>
            <a:xfrm>
              <a:off x="4887693" y="2018815"/>
              <a:ext cx="1475400" cy="3158002"/>
            </a:xfrm>
            <a:prstGeom prst="rect">
              <a:avLst/>
            </a:prstGeom>
          </p:spPr>
        </p:pic>
      </p:grpSp>
      <p:pic>
        <p:nvPicPr>
          <p:cNvPr id="21" name="Picture 20">
            <a:extLst>
              <a:ext uri="{FF2B5EF4-FFF2-40B4-BE49-F238E27FC236}">
                <a16:creationId xmlns:a16="http://schemas.microsoft.com/office/drawing/2014/main" id="{20516584-BD2C-D690-5F09-AE3A23E406E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9219" y1="25469" x2="39219" y2="25469"/>
                        <a14:foregroundMark x1="46875" y1="22813" x2="46875" y2="22813"/>
                        <a14:foregroundMark x1="54219" y1="25469" x2="54219" y2="25469"/>
                        <a14:foregroundMark x1="58594" y1="31094" x2="58594" y2="31094"/>
                        <a14:foregroundMark x1="39531" y1="25625" x2="39531" y2="25625"/>
                        <a14:foregroundMark x1="34531" y1="30625" x2="34531" y2="30625"/>
                        <a14:foregroundMark x1="31406" y1="38281" x2="31406" y2="38281"/>
                        <a14:foregroundMark x1="33594" y1="45156" x2="33594" y2="45156"/>
                        <a14:foregroundMark x1="60938" y1="37813" x2="60938" y2="37813"/>
                      </a14:backgroundRemoval>
                    </a14:imgEffect>
                  </a14:imgLayer>
                </a14:imgProps>
              </a:ext>
            </a:extLst>
          </a:blip>
          <a:srcRect l="30000" t="20894" r="33810" b="24583"/>
          <a:stretch/>
        </p:blipFill>
        <p:spPr>
          <a:xfrm rot="5400000">
            <a:off x="168344" y="1179697"/>
            <a:ext cx="623046" cy="938669"/>
          </a:xfrm>
          <a:prstGeom prst="rect">
            <a:avLst/>
          </a:prstGeom>
        </p:spPr>
      </p:pic>
      <p:pic>
        <p:nvPicPr>
          <p:cNvPr id="4" name="Picture 3">
            <a:extLst>
              <a:ext uri="{FF2B5EF4-FFF2-40B4-BE49-F238E27FC236}">
                <a16:creationId xmlns:a16="http://schemas.microsoft.com/office/drawing/2014/main" id="{3B2D2CE5-DFE5-38A3-DF4C-E068677BBFBF}"/>
              </a:ext>
            </a:extLst>
          </p:cNvPr>
          <p:cNvPicPr>
            <a:picLocks noChangeAspect="1"/>
          </p:cNvPicPr>
          <p:nvPr/>
        </p:nvPicPr>
        <p:blipFill>
          <a:blip r:embed="rId7">
            <a:alphaModFix amt="20000"/>
          </a:blip>
          <a:stretch>
            <a:fillRect/>
          </a:stretch>
        </p:blipFill>
        <p:spPr>
          <a:xfrm rot="6877897">
            <a:off x="-633765" y="5030437"/>
            <a:ext cx="2206818" cy="2206818"/>
          </a:xfrm>
          <a:prstGeom prst="rect">
            <a:avLst/>
          </a:prstGeom>
        </p:spPr>
      </p:pic>
      <p:pic>
        <p:nvPicPr>
          <p:cNvPr id="5" name="Picture 4">
            <a:extLst>
              <a:ext uri="{FF2B5EF4-FFF2-40B4-BE49-F238E27FC236}">
                <a16:creationId xmlns:a16="http://schemas.microsoft.com/office/drawing/2014/main" id="{780F85C7-5B56-2EBB-8659-0BA3DC8C620E}"/>
              </a:ext>
            </a:extLst>
          </p:cNvPr>
          <p:cNvPicPr>
            <a:picLocks noChangeAspect="1"/>
          </p:cNvPicPr>
          <p:nvPr/>
        </p:nvPicPr>
        <p:blipFill>
          <a:blip r:embed="rId8"/>
          <a:stretch>
            <a:fillRect/>
          </a:stretch>
        </p:blipFill>
        <p:spPr>
          <a:xfrm>
            <a:off x="1776845" y="4478653"/>
            <a:ext cx="2490356" cy="2490356"/>
          </a:xfrm>
          <a:prstGeom prst="rect">
            <a:avLst/>
          </a:prstGeom>
        </p:spPr>
      </p:pic>
      <p:pic>
        <p:nvPicPr>
          <p:cNvPr id="12" name="Picture 11">
            <a:extLst>
              <a:ext uri="{FF2B5EF4-FFF2-40B4-BE49-F238E27FC236}">
                <a16:creationId xmlns:a16="http://schemas.microsoft.com/office/drawing/2014/main" id="{619BF17E-A26B-A431-9AED-AD8B989D56B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2483" r="28678"/>
          <a:stretch/>
        </p:blipFill>
        <p:spPr bwMode="auto">
          <a:xfrm>
            <a:off x="9110993" y="866775"/>
            <a:ext cx="2994660" cy="5991225"/>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42E94366-7503-48F1-9BFD-43D76267F874}"/>
              </a:ext>
            </a:extLst>
          </p:cNvPr>
          <p:cNvPicPr>
            <a:picLocks noChangeAspect="1"/>
          </p:cNvPicPr>
          <p:nvPr/>
        </p:nvPicPr>
        <p:blipFill>
          <a:blip r:embed="rId11"/>
          <a:stretch>
            <a:fillRect/>
          </a:stretch>
        </p:blipFill>
        <p:spPr>
          <a:xfrm>
            <a:off x="6212476" y="830997"/>
            <a:ext cx="2814843" cy="5991226"/>
          </a:xfrm>
          <a:prstGeom prst="rect">
            <a:avLst/>
          </a:prstGeom>
        </p:spPr>
      </p:pic>
      <p:sp>
        <p:nvSpPr>
          <p:cNvPr id="11" name="TextBox 10">
            <a:extLst>
              <a:ext uri="{FF2B5EF4-FFF2-40B4-BE49-F238E27FC236}">
                <a16:creationId xmlns:a16="http://schemas.microsoft.com/office/drawing/2014/main" id="{C2CA0FC0-97C7-F940-EB60-A92E4DF473CE}"/>
              </a:ext>
            </a:extLst>
          </p:cNvPr>
          <p:cNvSpPr txBox="1"/>
          <p:nvPr/>
        </p:nvSpPr>
        <p:spPr>
          <a:xfrm>
            <a:off x="817891" y="1104172"/>
            <a:ext cx="535274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0070C0"/>
                </a:solidFill>
                <a:effectLst/>
                <a:uLnTx/>
                <a:uFillTx/>
                <a:latin typeface="#9Slide07 IcielBaliho Script" pitchFamily="2" charset="0"/>
              </a:rPr>
              <a:t>- Quan sát các bản đồ, nhận xét sự phân bố các trung tâm công nghiệp ở nước ta theo không gian vào năm 2005 và năm 2020.</a:t>
            </a:r>
          </a:p>
        </p:txBody>
      </p:sp>
      <p:sp>
        <p:nvSpPr>
          <p:cNvPr id="22" name="TextBox 21">
            <a:extLst>
              <a:ext uri="{FF2B5EF4-FFF2-40B4-BE49-F238E27FC236}">
                <a16:creationId xmlns:a16="http://schemas.microsoft.com/office/drawing/2014/main" id="{3DC4C1ED-EA25-6592-3460-5E03451DE671}"/>
              </a:ext>
            </a:extLst>
          </p:cNvPr>
          <p:cNvSpPr txBox="1"/>
          <p:nvPr/>
        </p:nvSpPr>
        <p:spPr>
          <a:xfrm>
            <a:off x="626777" y="2656732"/>
            <a:ext cx="535274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C00000"/>
                </a:solidFill>
                <a:effectLst/>
                <a:uLnTx/>
                <a:uFillTx/>
                <a:latin typeface="#9Slide07 IcielBaliho Script" pitchFamily="2" charset="0"/>
                <a:sym typeface="Wingdings" panose="05000000000000000000" pitchFamily="2" charset="2"/>
              </a:rPr>
              <a:t></a:t>
            </a:r>
            <a:r>
              <a:rPr kumimoji="0" lang="vi-VN" sz="2400" i="0" u="none" strike="noStrike" kern="1200" cap="none" spc="0" normalizeH="0" baseline="0" noProof="0">
                <a:ln>
                  <a:noFill/>
                </a:ln>
                <a:solidFill>
                  <a:srgbClr val="C00000"/>
                </a:solidFill>
                <a:effectLst/>
                <a:uLnTx/>
                <a:uFillTx/>
                <a:latin typeface="#9Slide07 IcielBaliho Script" pitchFamily="2" charset="0"/>
              </a:rPr>
              <a:t> </a:t>
            </a:r>
            <a:r>
              <a:rPr kumimoji="0" lang="en-US" sz="2400" i="0" u="none" strike="noStrike" kern="1200" cap="none" spc="0" normalizeH="0" baseline="0" noProof="0">
                <a:ln>
                  <a:noFill/>
                </a:ln>
                <a:solidFill>
                  <a:srgbClr val="C00000"/>
                </a:solidFill>
                <a:effectLst/>
                <a:uLnTx/>
                <a:uFillTx/>
                <a:latin typeface="#9Slide07 IcielBaliho Script" pitchFamily="2" charset="0"/>
              </a:rPr>
              <a:t>Xuất</a:t>
            </a:r>
            <a:r>
              <a:rPr kumimoji="0" lang="en-US" sz="2400" i="0" u="none" strike="noStrike" kern="1200" cap="none" spc="0" normalizeH="0" noProof="0">
                <a:ln>
                  <a:noFill/>
                </a:ln>
                <a:solidFill>
                  <a:srgbClr val="C00000"/>
                </a:solidFill>
                <a:effectLst/>
                <a:uLnTx/>
                <a:uFillTx/>
                <a:latin typeface="#9Slide07 IcielBaliho Script" pitchFamily="2" charset="0"/>
              </a:rPr>
              <a:t> hiện thêm nhiều trung tâm công nghiệp ở Tây Bắc, Tây Nguyên và ven biển miền Trung (d/c).</a:t>
            </a:r>
            <a:endParaRPr kumimoji="0" lang="vi-VN" sz="2400" i="0" u="none" strike="noStrike" kern="1200" cap="none" spc="0" normalizeH="0" baseline="0" noProof="0">
              <a:ln>
                <a:noFill/>
              </a:ln>
              <a:solidFill>
                <a:srgbClr val="C00000"/>
              </a:solidFill>
              <a:effectLst/>
              <a:uLnTx/>
              <a:uFillTx/>
              <a:latin typeface="#9Slide07 IcielBaliho Script" pitchFamily="2" charset="0"/>
            </a:endParaRPr>
          </a:p>
        </p:txBody>
      </p:sp>
    </p:spTree>
    <p:extLst>
      <p:ext uri="{BB962C8B-B14F-4D97-AF65-F5344CB8AC3E}">
        <p14:creationId xmlns:p14="http://schemas.microsoft.com/office/powerpoint/2010/main" val="116075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95A19-D2B1-A72D-78BB-F13C3FC3B51A}"/>
              </a:ext>
            </a:extLst>
          </p:cNvPr>
          <p:cNvSpPr txBox="1"/>
          <p:nvPr/>
        </p:nvSpPr>
        <p:spPr>
          <a:xfrm>
            <a:off x="0" y="0"/>
            <a:ext cx="12192000" cy="83099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400" b="1">
                <a:solidFill>
                  <a:schemeClr val="bg1"/>
                </a:solidFill>
                <a:latin typeface="#9Slide07 SVNDessert Menu Scrip" panose="00000500000000000000" pitchFamily="2" charset="0"/>
                <a:ea typeface="SimSun" panose="02010600030101010101" pitchFamily="2" charset="-122"/>
              </a:rPr>
              <a:t>Hoạt động 2.2: </a:t>
            </a:r>
            <a:r>
              <a:rPr lang="vi-VN" sz="2400" b="1">
                <a:solidFill>
                  <a:srgbClr val="FFFF00"/>
                </a:solidFill>
                <a:latin typeface="#9Slide07 SVNDessert Menu Scrip" panose="00000500000000000000" pitchFamily="2" charset="0"/>
                <a:ea typeface="SimSun" panose="02010600030101010101" pitchFamily="2" charset="-122"/>
              </a:rPr>
              <a:t>Tìm hiểu về sự CHUYỂN DỊCH CƠ CẤU CÔNG NGHIỆP </a:t>
            </a:r>
            <a:endParaRPr lang="en-US" sz="2400" b="1">
              <a:solidFill>
                <a:srgbClr val="FFFF00"/>
              </a:solidFill>
              <a:latin typeface="#9Slide07 SVNDessert Menu Scrip" panose="00000500000000000000" pitchFamily="2" charset="0"/>
              <a:ea typeface="SimSun" panose="02010600030101010101" pitchFamily="2" charset="-122"/>
            </a:endParaRPr>
          </a:p>
          <a:p>
            <a:pPr algn="ctr"/>
            <a:r>
              <a:rPr lang="vi-VN" sz="2400" b="1">
                <a:solidFill>
                  <a:srgbClr val="FFFF00"/>
                </a:solidFill>
                <a:latin typeface="#9Slide07 SVNDessert Menu Scrip" panose="00000500000000000000" pitchFamily="2" charset="0"/>
                <a:ea typeface="SimSun" panose="02010600030101010101" pitchFamily="2" charset="-122"/>
              </a:rPr>
              <a:t>THEO LÃNH THỔ</a:t>
            </a:r>
            <a:endParaRPr lang="en-US" sz="2400">
              <a:solidFill>
                <a:srgbClr val="FFFF00"/>
              </a:solidFill>
              <a:latin typeface="#9Slide07 SVNDessert Menu Scrip" panose="00000500000000000000" pitchFamily="2" charset="0"/>
            </a:endParaRPr>
          </a:p>
        </p:txBody>
      </p:sp>
      <p:grpSp>
        <p:nvGrpSpPr>
          <p:cNvPr id="15" name="Group 14">
            <a:extLst>
              <a:ext uri="{FF2B5EF4-FFF2-40B4-BE49-F238E27FC236}">
                <a16:creationId xmlns:a16="http://schemas.microsoft.com/office/drawing/2014/main" id="{8175D7D1-5F85-B9A1-110B-059FCA114860}"/>
              </a:ext>
            </a:extLst>
          </p:cNvPr>
          <p:cNvGrpSpPr/>
          <p:nvPr/>
        </p:nvGrpSpPr>
        <p:grpSpPr>
          <a:xfrm rot="2637670">
            <a:off x="10707889" y="7290026"/>
            <a:ext cx="4422956" cy="4422956"/>
            <a:chOff x="4307090" y="1386338"/>
            <a:chExt cx="4422956" cy="4422956"/>
          </a:xfrm>
        </p:grpSpPr>
        <p:pic>
          <p:nvPicPr>
            <p:cNvPr id="8" name="Picture 7">
              <a:extLst>
                <a:ext uri="{FF2B5EF4-FFF2-40B4-BE49-F238E27FC236}">
                  <a16:creationId xmlns:a16="http://schemas.microsoft.com/office/drawing/2014/main" id="{A9D5F298-0480-23BC-D5D4-22143B4228B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53333" y1="37222" x2="53333" y2="37222"/>
                          <a14:foregroundMark x1="51389" y1="54167" x2="51389" y2="54167"/>
                          <a14:foregroundMark x1="49444" y1="74722" x2="49444" y2="74722"/>
                        </a14:backgroundRemoval>
                      </a14:imgEffect>
                    </a14:imgLayer>
                  </a14:imgProps>
                </a:ext>
              </a:extLst>
            </a:blip>
            <a:stretch>
              <a:fillRect/>
            </a:stretch>
          </p:blipFill>
          <p:spPr>
            <a:xfrm rot="15841203">
              <a:off x="5008615" y="2469177"/>
              <a:ext cx="2418553" cy="2418553"/>
            </a:xfrm>
            <a:prstGeom prst="rect">
              <a:avLst/>
            </a:prstGeom>
          </p:spPr>
        </p:pic>
        <p:sp>
          <p:nvSpPr>
            <p:cNvPr id="13" name="Oval 12">
              <a:extLst>
                <a:ext uri="{FF2B5EF4-FFF2-40B4-BE49-F238E27FC236}">
                  <a16:creationId xmlns:a16="http://schemas.microsoft.com/office/drawing/2014/main" id="{F89B51DC-5625-649A-9373-CF82ED1E128E}"/>
                </a:ext>
              </a:extLst>
            </p:cNvPr>
            <p:cNvSpPr/>
            <p:nvPr/>
          </p:nvSpPr>
          <p:spPr>
            <a:xfrm>
              <a:off x="4307090" y="1386338"/>
              <a:ext cx="4422956" cy="4422956"/>
            </a:xfrm>
            <a:prstGeom prst="ellipse">
              <a:avLst/>
            </a:prstGeom>
            <a:noFill/>
            <a:ln w="33655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38D5AD4-241E-4ACB-C354-FC8A5D62D737}"/>
                </a:ext>
              </a:extLst>
            </p:cNvPr>
            <p:cNvPicPr>
              <a:picLocks noChangeAspect="1"/>
            </p:cNvPicPr>
            <p:nvPr/>
          </p:nvPicPr>
          <p:blipFill rotWithShape="1">
            <a:blip r:embed="rId4"/>
            <a:srcRect r="53190"/>
            <a:stretch/>
          </p:blipFill>
          <p:spPr>
            <a:xfrm>
              <a:off x="4887693" y="2018815"/>
              <a:ext cx="1475400" cy="3158002"/>
            </a:xfrm>
            <a:prstGeom prst="rect">
              <a:avLst/>
            </a:prstGeom>
          </p:spPr>
        </p:pic>
      </p:grpSp>
      <p:pic>
        <p:nvPicPr>
          <p:cNvPr id="25" name="Picture 24">
            <a:extLst>
              <a:ext uri="{FF2B5EF4-FFF2-40B4-BE49-F238E27FC236}">
                <a16:creationId xmlns:a16="http://schemas.microsoft.com/office/drawing/2014/main" id="{3097A283-49FB-E643-CC04-EAF4370B7D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9219" y1="25469" x2="39219" y2="25469"/>
                        <a14:foregroundMark x1="46875" y1="22813" x2="46875" y2="22813"/>
                        <a14:foregroundMark x1="54219" y1="25469" x2="54219" y2="25469"/>
                        <a14:foregroundMark x1="58594" y1="31094" x2="58594" y2="31094"/>
                        <a14:foregroundMark x1="39531" y1="25625" x2="39531" y2="25625"/>
                        <a14:foregroundMark x1="34531" y1="30625" x2="34531" y2="30625"/>
                        <a14:foregroundMark x1="31406" y1="38281" x2="31406" y2="38281"/>
                        <a14:foregroundMark x1="33594" y1="45156" x2="33594" y2="45156"/>
                        <a14:foregroundMark x1="60938" y1="37813" x2="60938" y2="37813"/>
                      </a14:backgroundRemoval>
                    </a14:imgEffect>
                  </a14:imgLayer>
                </a14:imgProps>
              </a:ext>
            </a:extLst>
          </a:blip>
          <a:srcRect l="30000" t="20894" r="33810" b="24583"/>
          <a:stretch/>
        </p:blipFill>
        <p:spPr>
          <a:xfrm rot="5400000">
            <a:off x="158165" y="1217337"/>
            <a:ext cx="623046" cy="938668"/>
          </a:xfrm>
          <a:prstGeom prst="rect">
            <a:avLst/>
          </a:prstGeom>
        </p:spPr>
      </p:pic>
      <p:pic>
        <p:nvPicPr>
          <p:cNvPr id="4" name="Picture 3">
            <a:extLst>
              <a:ext uri="{FF2B5EF4-FFF2-40B4-BE49-F238E27FC236}">
                <a16:creationId xmlns:a16="http://schemas.microsoft.com/office/drawing/2014/main" id="{3B2D2CE5-DFE5-38A3-DF4C-E068677BBFBF}"/>
              </a:ext>
            </a:extLst>
          </p:cNvPr>
          <p:cNvPicPr>
            <a:picLocks noChangeAspect="1"/>
          </p:cNvPicPr>
          <p:nvPr/>
        </p:nvPicPr>
        <p:blipFill>
          <a:blip r:embed="rId7">
            <a:alphaModFix amt="20000"/>
          </a:blip>
          <a:stretch>
            <a:fillRect/>
          </a:stretch>
        </p:blipFill>
        <p:spPr>
          <a:xfrm rot="6877897">
            <a:off x="-633765" y="5030437"/>
            <a:ext cx="2206818" cy="2206818"/>
          </a:xfrm>
          <a:prstGeom prst="rect">
            <a:avLst/>
          </a:prstGeom>
        </p:spPr>
      </p:pic>
      <p:pic>
        <p:nvPicPr>
          <p:cNvPr id="5" name="Picture 4">
            <a:extLst>
              <a:ext uri="{FF2B5EF4-FFF2-40B4-BE49-F238E27FC236}">
                <a16:creationId xmlns:a16="http://schemas.microsoft.com/office/drawing/2014/main" id="{780F85C7-5B56-2EBB-8659-0BA3DC8C620E}"/>
              </a:ext>
            </a:extLst>
          </p:cNvPr>
          <p:cNvPicPr>
            <a:picLocks noChangeAspect="1"/>
          </p:cNvPicPr>
          <p:nvPr/>
        </p:nvPicPr>
        <p:blipFill>
          <a:blip r:embed="rId8"/>
          <a:stretch>
            <a:fillRect/>
          </a:stretch>
        </p:blipFill>
        <p:spPr>
          <a:xfrm>
            <a:off x="2957390" y="4535158"/>
            <a:ext cx="2643310" cy="2643310"/>
          </a:xfrm>
          <a:prstGeom prst="rect">
            <a:avLst/>
          </a:prstGeom>
        </p:spPr>
      </p:pic>
      <p:sp>
        <p:nvSpPr>
          <p:cNvPr id="9" name="TextBox 8">
            <a:extLst>
              <a:ext uri="{FF2B5EF4-FFF2-40B4-BE49-F238E27FC236}">
                <a16:creationId xmlns:a16="http://schemas.microsoft.com/office/drawing/2014/main" id="{B71F0468-5D8E-A9C0-207F-E0BAAD0DE0C9}"/>
              </a:ext>
            </a:extLst>
          </p:cNvPr>
          <p:cNvSpPr txBox="1"/>
          <p:nvPr/>
        </p:nvSpPr>
        <p:spPr>
          <a:xfrm>
            <a:off x="846029" y="1061829"/>
            <a:ext cx="6532671" cy="1200329"/>
          </a:xfrm>
          <a:prstGeom prst="rect">
            <a:avLst/>
          </a:prstGeom>
          <a:noFill/>
        </p:spPr>
        <p:txBody>
          <a:bodyPr wrap="square">
            <a:spAutoFit/>
          </a:bodyPr>
          <a:lstStyle/>
          <a:p>
            <a:pPr algn="just"/>
            <a:r>
              <a:rPr lang="vi-VN" sz="2400">
                <a:solidFill>
                  <a:srgbClr val="C00000"/>
                </a:solidFill>
                <a:latin typeface="#9Slide07 IcielBaliho Script" pitchFamily="2" charset="0"/>
              </a:rPr>
              <a:t>- Quan sát hình 15.2, nhận xét sự thay đổi tỉ trọng giá trị sản xuất công nghiệp phân theo các vùng kinh tế ở nước ta giai đoạn 2010 – 2020.</a:t>
            </a:r>
          </a:p>
        </p:txBody>
      </p:sp>
      <p:pic>
        <p:nvPicPr>
          <p:cNvPr id="19" name="Picture 18">
            <a:extLst>
              <a:ext uri="{FF2B5EF4-FFF2-40B4-BE49-F238E27FC236}">
                <a16:creationId xmlns:a16="http://schemas.microsoft.com/office/drawing/2014/main" id="{8574F254-4809-BB06-0273-A96FD382B435}"/>
              </a:ext>
            </a:extLst>
          </p:cNvPr>
          <p:cNvPicPr>
            <a:picLocks noChangeAspect="1"/>
          </p:cNvPicPr>
          <p:nvPr/>
        </p:nvPicPr>
        <p:blipFill rotWithShape="1">
          <a:blip r:embed="rId9"/>
          <a:srcRect r="62500"/>
          <a:stretch/>
        </p:blipFill>
        <p:spPr>
          <a:xfrm>
            <a:off x="8264338" y="912172"/>
            <a:ext cx="3927662" cy="5891493"/>
          </a:xfrm>
          <a:prstGeom prst="rect">
            <a:avLst/>
          </a:prstGeom>
        </p:spPr>
      </p:pic>
      <p:graphicFrame>
        <p:nvGraphicFramePr>
          <p:cNvPr id="7" name="Table 6">
            <a:extLst>
              <a:ext uri="{FF2B5EF4-FFF2-40B4-BE49-F238E27FC236}">
                <a16:creationId xmlns:a16="http://schemas.microsoft.com/office/drawing/2014/main" id="{838467E0-251F-7E81-7EF4-2698E272BF95}"/>
              </a:ext>
            </a:extLst>
          </p:cNvPr>
          <p:cNvGraphicFramePr>
            <a:graphicFrameLocks noGrp="1"/>
          </p:cNvGraphicFramePr>
          <p:nvPr>
            <p:extLst>
              <p:ext uri="{D42A27DB-BD31-4B8C-83A1-F6EECF244321}">
                <p14:modId xmlns:p14="http://schemas.microsoft.com/office/powerpoint/2010/main" val="4184790602"/>
              </p:ext>
            </p:extLst>
          </p:nvPr>
        </p:nvGraphicFramePr>
        <p:xfrm>
          <a:off x="462899" y="2520557"/>
          <a:ext cx="8128001" cy="230124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1678212508"/>
                    </a:ext>
                  </a:extLst>
                </a:gridCol>
                <a:gridCol w="1161143">
                  <a:extLst>
                    <a:ext uri="{9D8B030D-6E8A-4147-A177-3AD203B41FA5}">
                      <a16:colId xmlns:a16="http://schemas.microsoft.com/office/drawing/2014/main" val="322358170"/>
                    </a:ext>
                  </a:extLst>
                </a:gridCol>
                <a:gridCol w="1161143">
                  <a:extLst>
                    <a:ext uri="{9D8B030D-6E8A-4147-A177-3AD203B41FA5}">
                      <a16:colId xmlns:a16="http://schemas.microsoft.com/office/drawing/2014/main" val="1243531524"/>
                    </a:ext>
                  </a:extLst>
                </a:gridCol>
                <a:gridCol w="1161143">
                  <a:extLst>
                    <a:ext uri="{9D8B030D-6E8A-4147-A177-3AD203B41FA5}">
                      <a16:colId xmlns:a16="http://schemas.microsoft.com/office/drawing/2014/main" val="1423397515"/>
                    </a:ext>
                  </a:extLst>
                </a:gridCol>
                <a:gridCol w="1161143">
                  <a:extLst>
                    <a:ext uri="{9D8B030D-6E8A-4147-A177-3AD203B41FA5}">
                      <a16:colId xmlns:a16="http://schemas.microsoft.com/office/drawing/2014/main" val="258640831"/>
                    </a:ext>
                  </a:extLst>
                </a:gridCol>
                <a:gridCol w="1161143">
                  <a:extLst>
                    <a:ext uri="{9D8B030D-6E8A-4147-A177-3AD203B41FA5}">
                      <a16:colId xmlns:a16="http://schemas.microsoft.com/office/drawing/2014/main" val="2845684137"/>
                    </a:ext>
                  </a:extLst>
                </a:gridCol>
                <a:gridCol w="1161143">
                  <a:extLst>
                    <a:ext uri="{9D8B030D-6E8A-4147-A177-3AD203B41FA5}">
                      <a16:colId xmlns:a16="http://schemas.microsoft.com/office/drawing/2014/main" val="707194292"/>
                    </a:ext>
                  </a:extLst>
                </a:gridCol>
              </a:tblGrid>
              <a:tr h="370840">
                <a:tc>
                  <a:txBody>
                    <a:bodyPr/>
                    <a:lstStyle/>
                    <a:p>
                      <a:pPr algn="r"/>
                      <a:r>
                        <a:rPr lang="en-US">
                          <a:latin typeface="#9Slide03 SFU Futura_12" panose="00000400000000000000" pitchFamily="2" charset="0"/>
                        </a:rPr>
                        <a:t>Vùng</a:t>
                      </a:r>
                    </a:p>
                    <a:p>
                      <a:pPr algn="ctr"/>
                      <a:endParaRPr lang="en-US">
                        <a:latin typeface="#9Slide03 SFU Futura_12" panose="00000400000000000000" pitchFamily="2" charset="0"/>
                      </a:endParaRPr>
                    </a:p>
                    <a:p>
                      <a:pPr algn="ctr"/>
                      <a:endParaRPr lang="en-US">
                        <a:latin typeface="#9Slide03 SFU Futura_12" panose="00000400000000000000" pitchFamily="2" charset="0"/>
                      </a:endParaRPr>
                    </a:p>
                    <a:p>
                      <a:pPr algn="l"/>
                      <a:r>
                        <a:rPr lang="en-US">
                          <a:latin typeface="#9Slide03 SFU Futura_12" panose="00000400000000000000" pitchFamily="2" charset="0"/>
                        </a:rPr>
                        <a:t> Năm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Trung du và miền núi Bắc Bố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Đồng bằng sông Hồng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BTB và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Tây Nguyên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Đông Nam Bộ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ĐB sông Cửu Long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72374"/>
                  </a:ext>
                </a:extLst>
              </a:tr>
              <a:tr h="370840">
                <a:tc>
                  <a:txBody>
                    <a:bodyPr/>
                    <a:lstStyle/>
                    <a:p>
                      <a:pPr algn="ctr"/>
                      <a:r>
                        <a:rPr lang="en-US">
                          <a:latin typeface="#9Slide03 SFU Futura_12" panose="00000400000000000000" pitchFamily="2" charset="0"/>
                        </a:rPr>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28,5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49,0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455078"/>
                  </a:ext>
                </a:extLst>
              </a:tr>
              <a:tr h="370840">
                <a:tc>
                  <a:txBody>
                    <a:bodyPr/>
                    <a:lstStyle/>
                    <a:p>
                      <a:pPr algn="ctr"/>
                      <a:r>
                        <a:rPr lang="en-US">
                          <a:latin typeface="#9Slide03 SFU Futura_12" panose="00000400000000000000" pitchFamily="2" charset="0"/>
                        </a:rPr>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39,5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0731991"/>
                  </a:ext>
                </a:extLst>
              </a:tr>
              <a:tr h="370840">
                <a:tc>
                  <a:txBody>
                    <a:bodyPr/>
                    <a:lstStyle/>
                    <a:p>
                      <a:pPr algn="ctr"/>
                      <a:r>
                        <a:rPr lang="en-US">
                          <a:latin typeface="#9Slide03 SFU Futura_12" panose="00000400000000000000" pitchFamily="2"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37,9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9Slide03 SFU Futura_12" panose="00000400000000000000" pitchFamily="2"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489663"/>
                  </a:ext>
                </a:extLst>
              </a:tr>
            </a:tbl>
          </a:graphicData>
        </a:graphic>
      </p:graphicFrame>
      <p:cxnSp>
        <p:nvCxnSpPr>
          <p:cNvPr id="16" name="Straight Connector 15">
            <a:extLst>
              <a:ext uri="{FF2B5EF4-FFF2-40B4-BE49-F238E27FC236}">
                <a16:creationId xmlns:a16="http://schemas.microsoft.com/office/drawing/2014/main" id="{A5CD02FA-BE21-D14F-6BEB-813AA79A0AA0}"/>
              </a:ext>
            </a:extLst>
          </p:cNvPr>
          <p:cNvCxnSpPr/>
          <p:nvPr/>
        </p:nvCxnSpPr>
        <p:spPr>
          <a:xfrm>
            <a:off x="469644" y="2542345"/>
            <a:ext cx="1155956" cy="115595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4FB1305-691C-4967-55DF-7AC1B55B255D}"/>
              </a:ext>
            </a:extLst>
          </p:cNvPr>
          <p:cNvSpPr txBox="1"/>
          <p:nvPr/>
        </p:nvSpPr>
        <p:spPr>
          <a:xfrm>
            <a:off x="939022" y="2638157"/>
            <a:ext cx="7175756" cy="2032801"/>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it-IT" sz="2800">
                <a:solidFill>
                  <a:srgbClr val="0033CC"/>
                </a:solidFill>
                <a:effectLst/>
                <a:latin typeface="#9Slide07 IcielBaliho Script" pitchFamily="2" charset="0"/>
                <a:ea typeface="Times New Roman" panose="02020603050405020304" pitchFamily="18" charset="0"/>
              </a:rPr>
              <a:t>Vùng có tỉ trọng công nghiệp tăng: TD&amp;MN BB, ĐBSH, BTB&amp;DH miền Trung.</a:t>
            </a:r>
            <a:endParaRPr lang="en-US" sz="2800">
              <a:solidFill>
                <a:srgbClr val="0033CC"/>
              </a:solidFill>
              <a:effectLst/>
              <a:latin typeface="#9Slide07 IcielBaliho Script" pitchFamily="2"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it-IT" sz="2800">
                <a:solidFill>
                  <a:srgbClr val="0033CC"/>
                </a:solidFill>
                <a:effectLst/>
                <a:latin typeface="#9Slide07 IcielBaliho Script" pitchFamily="2" charset="0"/>
                <a:ea typeface="Times New Roman" panose="02020603050405020304" pitchFamily="18" charset="0"/>
              </a:rPr>
              <a:t>Vùng có tỉ trọng công nghiệp giảm: ĐNB, ĐBSCL, Tây Nguyên.</a:t>
            </a:r>
            <a:endParaRPr lang="en-US" sz="2800">
              <a:solidFill>
                <a:srgbClr val="0033CC"/>
              </a:solidFill>
              <a:effectLst/>
              <a:latin typeface="#9Slide07 IcielBaliho Script" pitchFamily="2" charset="0"/>
              <a:ea typeface="Times New Roman" panose="02020603050405020304" pitchFamily="18" charset="0"/>
            </a:endParaRPr>
          </a:p>
        </p:txBody>
      </p:sp>
    </p:spTree>
    <p:extLst>
      <p:ext uri="{BB962C8B-B14F-4D97-AF65-F5344CB8AC3E}">
        <p14:creationId xmlns:p14="http://schemas.microsoft.com/office/powerpoint/2010/main" val="408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D32F685-98ED-1983-3A4E-EA54E1929ED8}"/>
              </a:ext>
            </a:extLst>
          </p:cNvPr>
          <p:cNvPicPr>
            <a:picLocks noChangeAspect="1"/>
          </p:cNvPicPr>
          <p:nvPr/>
        </p:nvPicPr>
        <p:blipFill>
          <a:blip r:embed="rId2"/>
          <a:stretch>
            <a:fillRect/>
          </a:stretch>
        </p:blipFill>
        <p:spPr>
          <a:xfrm>
            <a:off x="5461000" y="2183776"/>
            <a:ext cx="5233122" cy="4217024"/>
          </a:xfrm>
          <a:prstGeom prst="rect">
            <a:avLst/>
          </a:prstGeom>
        </p:spPr>
      </p:pic>
      <p:grpSp>
        <p:nvGrpSpPr>
          <p:cNvPr id="15" name="Group 14">
            <a:extLst>
              <a:ext uri="{FF2B5EF4-FFF2-40B4-BE49-F238E27FC236}">
                <a16:creationId xmlns:a16="http://schemas.microsoft.com/office/drawing/2014/main" id="{F34A3AE1-904A-129B-C1FD-F0996B006A19}"/>
              </a:ext>
            </a:extLst>
          </p:cNvPr>
          <p:cNvGrpSpPr/>
          <p:nvPr/>
        </p:nvGrpSpPr>
        <p:grpSpPr>
          <a:xfrm>
            <a:off x="0" y="-104336"/>
            <a:ext cx="3750029" cy="1323536"/>
            <a:chOff x="-1781767" y="48681"/>
            <a:chExt cx="8646680" cy="775855"/>
          </a:xfrm>
        </p:grpSpPr>
        <p:sp>
          <p:nvSpPr>
            <p:cNvPr id="13" name="Parallelogram 12">
              <a:extLst>
                <a:ext uri="{FF2B5EF4-FFF2-40B4-BE49-F238E27FC236}">
                  <a16:creationId xmlns:a16="http://schemas.microsoft.com/office/drawing/2014/main" id="{6B86C486-71BE-794B-8800-6E85967183A9}"/>
                </a:ext>
              </a:extLst>
            </p:cNvPr>
            <p:cNvSpPr/>
            <p:nvPr/>
          </p:nvSpPr>
          <p:spPr>
            <a:xfrm>
              <a:off x="-1715064" y="115491"/>
              <a:ext cx="8579977" cy="642236"/>
            </a:xfrm>
            <a:prstGeom prst="parallelogram">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57EED747-3C3F-4405-B840-24D23DDE8CBB}"/>
                </a:ext>
              </a:extLst>
            </p:cNvPr>
            <p:cNvSpPr txBox="1">
              <a:spLocks/>
            </p:cNvSpPr>
            <p:nvPr/>
          </p:nvSpPr>
          <p:spPr>
            <a:xfrm>
              <a:off x="-1781767" y="48681"/>
              <a:ext cx="8579977" cy="7758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lumMod val="50000"/>
                      <a:lumOff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uLnTx/>
                  <a:uFillTx/>
                  <a:latin typeface="#9Slide07 IcielBC Cubano Normal" panose="00000500000000000000" pitchFamily="2" charset="0"/>
                </a:rPr>
                <a:t>LUYỆN TẬP</a:t>
              </a:r>
              <a:endParaRPr kumimoji="0" lang="en-AU" sz="4800" b="0" i="0" u="none" strike="noStrike" kern="1200" cap="none" spc="0" normalizeH="0" baseline="0" noProof="0" dirty="0">
                <a:ln>
                  <a:noFill/>
                </a:ln>
                <a:solidFill>
                  <a:srgbClr val="FFFF00"/>
                </a:solidFill>
                <a:effectLst/>
                <a:uLnTx/>
                <a:uFillTx/>
                <a:latin typeface="#9Slide07 IcielBC Cubano Normal" panose="00000500000000000000" pitchFamily="2" charset="0"/>
              </a:endParaRPr>
            </a:p>
          </p:txBody>
        </p:sp>
      </p:grpSp>
      <p:sp>
        <p:nvSpPr>
          <p:cNvPr id="3" name="TextBox 2">
            <a:extLst>
              <a:ext uri="{FF2B5EF4-FFF2-40B4-BE49-F238E27FC236}">
                <a16:creationId xmlns:a16="http://schemas.microsoft.com/office/drawing/2014/main" id="{0C0B2D4E-5449-CE09-78DA-6F479FD03D79}"/>
              </a:ext>
            </a:extLst>
          </p:cNvPr>
          <p:cNvSpPr txBox="1"/>
          <p:nvPr/>
        </p:nvSpPr>
        <p:spPr>
          <a:xfrm>
            <a:off x="180975" y="1461642"/>
            <a:ext cx="3832225" cy="5255991"/>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spcAft>
                <a:spcPts val="800"/>
              </a:spcAft>
            </a:pP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Mỗi nhóm nhận 1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thẻ kiến thức</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tìm ra phần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nội dung còn thiếu </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trong đoạn kiến thức trên thẻ.</a:t>
            </a:r>
            <a:endParaRPr lang="en-US" sz="2400">
              <a:solidFill>
                <a:srgbClr val="0033CC"/>
              </a:solidFill>
              <a:effectLst/>
              <a:latin typeface="#9Slide07 IcielBaliho Script" pitchFamily="2" charset="0"/>
              <a:ea typeface="Arial" panose="020B0604020202020204" pitchFamily="34" charset="0"/>
              <a:cs typeface="Times New Roman" panose="02020603050405020304" pitchFamily="18" charset="0"/>
            </a:endParaRPr>
          </a:p>
          <a:p>
            <a:pPr algn="just">
              <a:lnSpc>
                <a:spcPct val="115000"/>
              </a:lnSpc>
              <a:spcAft>
                <a:spcPts val="800"/>
              </a:spcAft>
            </a:pP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Học sinh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ngồi yên tại chỗ</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chia lớp thành 4 nhóm theo 4 dãy bàn dọc, thẻ kiến thức sẽ được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chuyền tay</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lần lượt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từ trên xuống</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mỗi học sinh nhận thẻ đọc nhanh đoạn kiến thức và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tìm ra nội dung thiếu trong thẻ</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nhóm nào tìm ra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nhanh nhất sẽ chiến thắng</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 được </a:t>
            </a:r>
            <a:r>
              <a:rPr lang="it-IT" sz="2400">
                <a:solidFill>
                  <a:srgbClr val="C00000"/>
                </a:solidFill>
                <a:effectLst/>
                <a:latin typeface="#9Slide07 IcielBaliho Script" pitchFamily="2" charset="0"/>
                <a:ea typeface="Arial" panose="020B0604020202020204" pitchFamily="34" charset="0"/>
                <a:cs typeface="Times New Roman" panose="02020603050405020304" pitchFamily="18" charset="0"/>
              </a:rPr>
              <a:t>cộng điểm</a:t>
            </a:r>
            <a:r>
              <a:rPr lang="it-IT" sz="2400">
                <a:solidFill>
                  <a:srgbClr val="0033CC"/>
                </a:solidFill>
                <a:effectLst/>
                <a:latin typeface="#9Slide07 IcielBaliho Script" pitchFamily="2" charset="0"/>
                <a:ea typeface="Arial" panose="020B0604020202020204" pitchFamily="34" charset="0"/>
                <a:cs typeface="Times New Roman" panose="02020603050405020304" pitchFamily="18" charset="0"/>
              </a:rPr>
              <a:t>.</a:t>
            </a:r>
            <a:endParaRPr lang="en-US" sz="2400">
              <a:solidFill>
                <a:srgbClr val="0033CC"/>
              </a:solidFill>
              <a:effectLst/>
              <a:latin typeface="#9Slide07 IcielBaliho Script" pitchFamily="2" charset="0"/>
              <a:ea typeface="Arial" panose="020B06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06F2D8B5-7DCD-D400-8AD0-AF7D8BAC95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2068" y="-7807"/>
            <a:ext cx="2781703" cy="2085874"/>
          </a:xfrm>
          <a:prstGeom prst="rect">
            <a:avLst/>
          </a:prstGeom>
          <a:ln>
            <a:noFill/>
          </a:ln>
          <a:effectLst>
            <a:softEdge rad="112500"/>
          </a:effectLst>
        </p:spPr>
      </p:pic>
      <p:graphicFrame>
        <p:nvGraphicFramePr>
          <p:cNvPr id="12" name="Table 11">
            <a:extLst>
              <a:ext uri="{FF2B5EF4-FFF2-40B4-BE49-F238E27FC236}">
                <a16:creationId xmlns:a16="http://schemas.microsoft.com/office/drawing/2014/main" id="{CD18162E-DCDE-DAE2-74DC-524E0CF6C442}"/>
              </a:ext>
            </a:extLst>
          </p:cNvPr>
          <p:cNvGraphicFramePr>
            <a:graphicFrameLocks noGrp="1"/>
          </p:cNvGraphicFramePr>
          <p:nvPr>
            <p:extLst>
              <p:ext uri="{D42A27DB-BD31-4B8C-83A1-F6EECF244321}">
                <p14:modId xmlns:p14="http://schemas.microsoft.com/office/powerpoint/2010/main" val="810752835"/>
              </p:ext>
            </p:extLst>
          </p:nvPr>
        </p:nvGraphicFramePr>
        <p:xfrm>
          <a:off x="4204971" y="2078067"/>
          <a:ext cx="7733029" cy="4354483"/>
        </p:xfrm>
        <a:graphic>
          <a:graphicData uri="http://schemas.openxmlformats.org/drawingml/2006/table">
            <a:tbl>
              <a:tblPr firstRow="1" firstCol="1" bandRow="1"/>
              <a:tblGrid>
                <a:gridCol w="7733029">
                  <a:extLst>
                    <a:ext uri="{9D8B030D-6E8A-4147-A177-3AD203B41FA5}">
                      <a16:colId xmlns:a16="http://schemas.microsoft.com/office/drawing/2014/main" val="1130552473"/>
                    </a:ext>
                  </a:extLst>
                </a:gridCol>
              </a:tblGrid>
              <a:tr h="463882">
                <a:tc>
                  <a:txBody>
                    <a:bodyPr/>
                    <a:lstStyle/>
                    <a:p>
                      <a:pPr algn="ctr">
                        <a:lnSpc>
                          <a:spcPct val="100000"/>
                        </a:lnSpc>
                        <a:spcAft>
                          <a:spcPts val="800"/>
                        </a:spcAft>
                      </a:pPr>
                      <a:r>
                        <a:rPr lang="en-US" sz="2400" b="0">
                          <a:solidFill>
                            <a:srgbClr val="C000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Hãy tìm ra PHẦN </a:t>
                      </a:r>
                      <a:r>
                        <a:rPr lang="en-US" sz="2400" b="0">
                          <a:solidFill>
                            <a:srgbClr val="0033CC"/>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CÒN THIẾU </a:t>
                      </a:r>
                      <a:r>
                        <a:rPr lang="en-US" sz="2400" b="0">
                          <a:solidFill>
                            <a:srgbClr val="C000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cho đoạn kiến thức sau</a:t>
                      </a:r>
                      <a:endParaRPr lang="en-US" sz="2400" b="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704497139"/>
                  </a:ext>
                </a:extLst>
              </a:tr>
              <a:tr h="3890601">
                <a:tc>
                  <a:txBody>
                    <a:bodyPr/>
                    <a:lstStyle/>
                    <a:p>
                      <a:pPr marL="0" indent="355600" algn="just" fontAlgn="base">
                        <a:lnSpc>
                          <a:spcPct val="100000"/>
                        </a:lnSpc>
                      </a:pPr>
                      <a:r>
                        <a:rPr lang="en-US" sz="20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Cơ cấu kinh tế, là một đặc trưng của hệ thống kinh tế, phản ánh bản chất và trình độ phát triển của hệ thống kinh tế. Trong thời gần đây, sự quan tâm của các nhà nghiên cứu và quản lý đã tập trung nhiều vào việc chuyển dịch cơ cấu kinh tế theo hướng phát triển bền vững ở mức quốc gia, nhưng chưa được chú ý đúng mức ở mức địa phương (các tỉnh, thành phố trực thuộc trung ương). </a:t>
                      </a:r>
                      <a:endParaRPr lang="en-US" sz="2000">
                        <a:effectLst/>
                        <a:latin typeface="#9Slide03 SFU Futura_12" panose="00000400000000000000" pitchFamily="2" charset="0"/>
                        <a:ea typeface="Times New Roman" panose="02020603050405020304" pitchFamily="18" charset="0"/>
                        <a:cs typeface="Times New Roman" panose="02020603050405020304" pitchFamily="18" charset="0"/>
                      </a:endParaRPr>
                    </a:p>
                    <a:p>
                      <a:pPr algn="just" fontAlgn="base">
                        <a:lnSpc>
                          <a:spcPct val="100000"/>
                        </a:lnSpc>
                      </a:pPr>
                      <a:r>
                        <a:rPr lang="en-US" sz="20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là một quá trình mà trong đó cơ cấu kinh tế của một quốc gia hoặc khu vực thay đổi dựa trên sự phân bố và phát triển của các ngành kinh tế tại các địa phương cụ thể bên trong lãnh thổ đó. Quá trình này có thể bao gồm sự thay đổi về quy mô, tầm quan trọng, và đóng góp của các ngành kinh tế khác nhau tại từng vùng hoặc tỉnh thành trong quốc gia.</a:t>
                      </a:r>
                      <a:endParaRPr lang="en-US" sz="2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3710820"/>
                  </a:ext>
                </a:extLst>
              </a:tr>
            </a:tbl>
          </a:graphicData>
        </a:graphic>
      </p:graphicFrame>
      <p:sp>
        <p:nvSpPr>
          <p:cNvPr id="18" name="TextBox 17">
            <a:extLst>
              <a:ext uri="{FF2B5EF4-FFF2-40B4-BE49-F238E27FC236}">
                <a16:creationId xmlns:a16="http://schemas.microsoft.com/office/drawing/2014/main" id="{FFBF2A07-0F0B-8235-05C9-20EF1BE7BF30}"/>
              </a:ext>
            </a:extLst>
          </p:cNvPr>
          <p:cNvSpPr txBox="1"/>
          <p:nvPr/>
        </p:nvSpPr>
        <p:spPr>
          <a:xfrm>
            <a:off x="3515218" y="128509"/>
            <a:ext cx="6584832" cy="1938992"/>
          </a:xfrm>
          <a:prstGeom prst="rect">
            <a:avLst/>
          </a:prstGeom>
          <a:noFill/>
        </p:spPr>
        <p:txBody>
          <a:bodyPr wrap="square">
            <a:spAutoFit/>
          </a:bodyPr>
          <a:lstStyle/>
          <a:p>
            <a:pPr algn="ctr"/>
            <a:r>
              <a:rPr lang="en-US" sz="12000">
                <a:solidFill>
                  <a:srgbClr val="0033CC"/>
                </a:solidFill>
                <a:effectLst/>
                <a:latin typeface="#9Slide06 Imogen Agnes" pitchFamily="2" charset="0"/>
                <a:ea typeface="Times New Roman" panose="02020603050405020304" pitchFamily="18" charset="0"/>
              </a:rPr>
              <a:t>tiếp sức tìm tri thức …</a:t>
            </a:r>
            <a:endParaRPr lang="en-US" sz="12000">
              <a:solidFill>
                <a:srgbClr val="0033CC"/>
              </a:solidFill>
              <a:latin typeface="#9Slide06 Imogen Agnes" pitchFamily="2" charset="0"/>
            </a:endParaRPr>
          </a:p>
        </p:txBody>
      </p:sp>
      <p:sp>
        <p:nvSpPr>
          <p:cNvPr id="21" name="TextBox 20">
            <a:extLst>
              <a:ext uri="{FF2B5EF4-FFF2-40B4-BE49-F238E27FC236}">
                <a16:creationId xmlns:a16="http://schemas.microsoft.com/office/drawing/2014/main" id="{1C0A8D46-1A48-A527-E107-9C65A23E73C1}"/>
              </a:ext>
            </a:extLst>
          </p:cNvPr>
          <p:cNvSpPr txBox="1"/>
          <p:nvPr/>
        </p:nvSpPr>
        <p:spPr>
          <a:xfrm>
            <a:off x="4471122" y="4268008"/>
            <a:ext cx="5658556" cy="495200"/>
          </a:xfrm>
          <a:prstGeom prst="rect">
            <a:avLst/>
          </a:prstGeom>
          <a:solidFill>
            <a:schemeClr val="bg2"/>
          </a:solidFill>
        </p:spPr>
        <p:txBody>
          <a:bodyPr wrap="square">
            <a:spAutoFit/>
          </a:bodyPr>
          <a:lstStyle/>
          <a:p>
            <a:pPr algn="just">
              <a:lnSpc>
                <a:spcPct val="120000"/>
              </a:lnSpc>
              <a:spcAft>
                <a:spcPts val="800"/>
              </a:spcAft>
            </a:pPr>
            <a:r>
              <a:rPr lang="en-US" sz="2400" b="1">
                <a:solidFill>
                  <a:srgbClr val="0000FF"/>
                </a:solidFill>
                <a:effectLst/>
                <a:latin typeface="#9Slide07 IcielBaliho Script" pitchFamily="2" charset="0"/>
                <a:ea typeface="Times New Roman" panose="02020603050405020304" pitchFamily="18" charset="0"/>
                <a:cs typeface="Times New Roman" panose="02020603050405020304" pitchFamily="18" charset="0"/>
              </a:rPr>
              <a:t>CHUYỂN DỊCH CƠ CẤU KINH TẾ THEO LÃNH THỔ</a:t>
            </a:r>
            <a:endParaRPr lang="en-US" sz="2400">
              <a:solidFill>
                <a:srgbClr val="0000FF"/>
              </a:solidFill>
              <a:effectLst/>
              <a:latin typeface="#9Slide07 IcielBaliho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770130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endParaRPr>
            </a:p>
          </p:txBody>
        </p:sp>
        <p:sp>
          <p:nvSpPr>
            <p:cNvPr id="1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endParaRPr>
            </a:p>
          </p:txBody>
        </p:sp>
      </p:grpSp>
      <p:grpSp>
        <p:nvGrpSpPr>
          <p:cNvPr id="26" name="Group 25">
            <a:extLst>
              <a:ext uri="{FF2B5EF4-FFF2-40B4-BE49-F238E27FC236}">
                <a16:creationId xmlns:a16="http://schemas.microsoft.com/office/drawing/2014/main" id="{34F70C86-3750-1190-31D0-7E2EB02F0F3B}"/>
              </a:ext>
            </a:extLst>
          </p:cNvPr>
          <p:cNvGrpSpPr/>
          <p:nvPr/>
        </p:nvGrpSpPr>
        <p:grpSpPr>
          <a:xfrm>
            <a:off x="233896" y="299574"/>
            <a:ext cx="4895614" cy="4845739"/>
            <a:chOff x="481546" y="329731"/>
            <a:chExt cx="4895614" cy="5066555"/>
          </a:xfrm>
          <a:blipFill dpi="0" rotWithShape="1">
            <a:blip r:embed="rId2"/>
            <a:srcRect/>
            <a:stretch>
              <a:fillRect/>
            </a:stretch>
          </a:blipFill>
        </p:grpSpPr>
        <p:sp>
          <p:nvSpPr>
            <p:cNvPr id="7" name="Hexagon 6">
              <a:extLst>
                <a:ext uri="{FF2B5EF4-FFF2-40B4-BE49-F238E27FC236}">
                  <a16:creationId xmlns:a16="http://schemas.microsoft.com/office/drawing/2014/main" id="{D4CAB9CF-E879-9C5D-1826-3C90E5C20C98}"/>
                </a:ext>
              </a:extLst>
            </p:cNvPr>
            <p:cNvSpPr/>
            <p:nvPr/>
          </p:nvSpPr>
          <p:spPr>
            <a:xfrm>
              <a:off x="2076391" y="1515751"/>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4356502B-E57F-40EC-3190-25F93A2E968C}"/>
                </a:ext>
              </a:extLst>
            </p:cNvPr>
            <p:cNvSpPr/>
            <p:nvPr/>
          </p:nvSpPr>
          <p:spPr>
            <a:xfrm>
              <a:off x="2874835" y="1122781"/>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56797EFB-34CC-C7FC-7B21-C6471B872FF3}"/>
                </a:ext>
              </a:extLst>
            </p:cNvPr>
            <p:cNvSpPr/>
            <p:nvPr/>
          </p:nvSpPr>
          <p:spPr>
            <a:xfrm>
              <a:off x="2874835" y="329731"/>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472E36D6-95F0-5CFC-AD8F-E8F379FDC200}"/>
                </a:ext>
              </a:extLst>
            </p:cNvPr>
            <p:cNvSpPr/>
            <p:nvPr/>
          </p:nvSpPr>
          <p:spPr>
            <a:xfrm>
              <a:off x="2073897" y="731362"/>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7DAA025A-17D3-273D-E381-59984CCFDE2B}"/>
                </a:ext>
              </a:extLst>
            </p:cNvPr>
            <p:cNvSpPr/>
            <p:nvPr/>
          </p:nvSpPr>
          <p:spPr>
            <a:xfrm>
              <a:off x="491071" y="3088063"/>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BF37CDA8-4CB9-CB2B-73BA-5F5C5277FDE7}"/>
                </a:ext>
              </a:extLst>
            </p:cNvPr>
            <p:cNvSpPr/>
            <p:nvPr/>
          </p:nvSpPr>
          <p:spPr>
            <a:xfrm>
              <a:off x="1291812" y="2684282"/>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B231024C-62FF-8C0C-7EF5-9773AF8E97A2}"/>
                </a:ext>
              </a:extLst>
            </p:cNvPr>
            <p:cNvSpPr/>
            <p:nvPr/>
          </p:nvSpPr>
          <p:spPr>
            <a:xfrm>
              <a:off x="1272959" y="1903429"/>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50104EF1-9AEA-CAF0-E543-BD8EC5C01C65}"/>
                </a:ext>
              </a:extLst>
            </p:cNvPr>
            <p:cNvSpPr/>
            <p:nvPr/>
          </p:nvSpPr>
          <p:spPr>
            <a:xfrm>
              <a:off x="481546" y="2309567"/>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98DFB13E-38D0-6320-D04D-EB3E6C366DCA}"/>
                </a:ext>
              </a:extLst>
            </p:cNvPr>
            <p:cNvSpPr/>
            <p:nvPr/>
          </p:nvSpPr>
          <p:spPr>
            <a:xfrm>
              <a:off x="1272959" y="1116290"/>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C18F29DE-05A8-21C9-DEFD-D79EF774EBB0}"/>
                </a:ext>
              </a:extLst>
            </p:cNvPr>
            <p:cNvSpPr/>
            <p:nvPr/>
          </p:nvSpPr>
          <p:spPr>
            <a:xfrm>
              <a:off x="481546" y="1497290"/>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47113E85-673F-6D9D-2EA7-E4CECBF22892}"/>
                </a:ext>
              </a:extLst>
            </p:cNvPr>
            <p:cNvSpPr/>
            <p:nvPr/>
          </p:nvSpPr>
          <p:spPr>
            <a:xfrm>
              <a:off x="3659217" y="1509260"/>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38089D46-49C9-A84E-74C6-C5CC915E55B0}"/>
                </a:ext>
              </a:extLst>
            </p:cNvPr>
            <p:cNvSpPr/>
            <p:nvPr/>
          </p:nvSpPr>
          <p:spPr>
            <a:xfrm>
              <a:off x="3678267" y="720983"/>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C763BA5A-4749-DB0F-688F-08F4D64162A2}"/>
                </a:ext>
              </a:extLst>
            </p:cNvPr>
            <p:cNvSpPr/>
            <p:nvPr/>
          </p:nvSpPr>
          <p:spPr>
            <a:xfrm>
              <a:off x="2855785" y="1896938"/>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EDFA4127-B976-DCED-F94C-4F5B3F66ABEE}"/>
                </a:ext>
              </a:extLst>
            </p:cNvPr>
            <p:cNvSpPr/>
            <p:nvPr/>
          </p:nvSpPr>
          <p:spPr>
            <a:xfrm>
              <a:off x="2073897" y="2303076"/>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AF840546-C047-B22A-7EC0-3833AB90B1B4}"/>
                </a:ext>
              </a:extLst>
            </p:cNvPr>
            <p:cNvSpPr/>
            <p:nvPr/>
          </p:nvSpPr>
          <p:spPr>
            <a:xfrm>
              <a:off x="1266334" y="3481642"/>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F774ACA7-6B56-C0F3-FC9B-363995475362}"/>
                </a:ext>
              </a:extLst>
            </p:cNvPr>
            <p:cNvSpPr/>
            <p:nvPr/>
          </p:nvSpPr>
          <p:spPr>
            <a:xfrm>
              <a:off x="2067075" y="3096911"/>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4C36CB6F-3189-6AAF-1E2B-55E47300EAAB}"/>
                </a:ext>
              </a:extLst>
            </p:cNvPr>
            <p:cNvSpPr/>
            <p:nvPr/>
          </p:nvSpPr>
          <p:spPr>
            <a:xfrm>
              <a:off x="4434480" y="1921889"/>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812BADFC-C00D-E19C-B73A-68E6F88C214F}"/>
                </a:ext>
              </a:extLst>
            </p:cNvPr>
            <p:cNvSpPr/>
            <p:nvPr/>
          </p:nvSpPr>
          <p:spPr>
            <a:xfrm>
              <a:off x="3643748" y="2296289"/>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FD6E130A-E02D-EE7F-6673-1FB47990E565}"/>
                </a:ext>
              </a:extLst>
            </p:cNvPr>
            <p:cNvSpPr/>
            <p:nvPr/>
          </p:nvSpPr>
          <p:spPr>
            <a:xfrm>
              <a:off x="2858685" y="2687130"/>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2399460D-EC9C-2C34-FF46-491411BDBE13}"/>
                </a:ext>
              </a:extLst>
            </p:cNvPr>
            <p:cNvSpPr/>
            <p:nvPr/>
          </p:nvSpPr>
          <p:spPr>
            <a:xfrm>
              <a:off x="1253909" y="4251311"/>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6D3C119B-9D3A-6352-7B62-B1F82FCF1668}"/>
                </a:ext>
              </a:extLst>
            </p:cNvPr>
            <p:cNvSpPr/>
            <p:nvPr/>
          </p:nvSpPr>
          <p:spPr>
            <a:xfrm>
              <a:off x="2054650" y="3866580"/>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31C1FEFA-D8C7-5512-EC08-766AFEF4049A}"/>
                </a:ext>
              </a:extLst>
            </p:cNvPr>
            <p:cNvSpPr/>
            <p:nvPr/>
          </p:nvSpPr>
          <p:spPr>
            <a:xfrm>
              <a:off x="4422055" y="2691558"/>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4D322AB1-7668-3254-5AC4-84DE122422F0}"/>
                </a:ext>
              </a:extLst>
            </p:cNvPr>
            <p:cNvSpPr/>
            <p:nvPr/>
          </p:nvSpPr>
          <p:spPr>
            <a:xfrm>
              <a:off x="3644023" y="3065957"/>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F6C50F60-D2CB-66E9-F768-774686A15032}"/>
                </a:ext>
              </a:extLst>
            </p:cNvPr>
            <p:cNvSpPr/>
            <p:nvPr/>
          </p:nvSpPr>
          <p:spPr>
            <a:xfrm>
              <a:off x="2846260" y="3456799"/>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exagon 1">
              <a:extLst>
                <a:ext uri="{FF2B5EF4-FFF2-40B4-BE49-F238E27FC236}">
                  <a16:creationId xmlns:a16="http://schemas.microsoft.com/office/drawing/2014/main" id="{9B4B8A32-BFA8-3B8A-FFD8-F44C61D56823}"/>
                </a:ext>
              </a:extLst>
            </p:cNvPr>
            <p:cNvSpPr/>
            <p:nvPr/>
          </p:nvSpPr>
          <p:spPr>
            <a:xfrm>
              <a:off x="2067075" y="4651568"/>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exagon 2">
              <a:extLst>
                <a:ext uri="{FF2B5EF4-FFF2-40B4-BE49-F238E27FC236}">
                  <a16:creationId xmlns:a16="http://schemas.microsoft.com/office/drawing/2014/main" id="{C2EBCAB8-A2B4-64EC-4DC3-F1B9600AB4A5}"/>
                </a:ext>
              </a:extLst>
            </p:cNvPr>
            <p:cNvSpPr/>
            <p:nvPr/>
          </p:nvSpPr>
          <p:spPr>
            <a:xfrm>
              <a:off x="4434480" y="3476546"/>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xagon 3">
              <a:extLst>
                <a:ext uri="{FF2B5EF4-FFF2-40B4-BE49-F238E27FC236}">
                  <a16:creationId xmlns:a16="http://schemas.microsoft.com/office/drawing/2014/main" id="{FB310F09-447C-3B6E-49A5-6D0E30DEFF5C}"/>
                </a:ext>
              </a:extLst>
            </p:cNvPr>
            <p:cNvSpPr/>
            <p:nvPr/>
          </p:nvSpPr>
          <p:spPr>
            <a:xfrm>
              <a:off x="3643748" y="3837667"/>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exagon 4">
              <a:extLst>
                <a:ext uri="{FF2B5EF4-FFF2-40B4-BE49-F238E27FC236}">
                  <a16:creationId xmlns:a16="http://schemas.microsoft.com/office/drawing/2014/main" id="{194DCFE9-C1DE-D1D3-05AE-56C6BA43E156}"/>
                </a:ext>
              </a:extLst>
            </p:cNvPr>
            <p:cNvSpPr/>
            <p:nvPr/>
          </p:nvSpPr>
          <p:spPr>
            <a:xfrm>
              <a:off x="2858685" y="4241787"/>
              <a:ext cx="942680" cy="744718"/>
            </a:xfrm>
            <a:prstGeom prst="hexagon">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46A892C5-3CC5-84CE-58C8-CB3B14A7F574}"/>
              </a:ext>
            </a:extLst>
          </p:cNvPr>
          <p:cNvSpPr/>
          <p:nvPr/>
        </p:nvSpPr>
        <p:spPr>
          <a:xfrm>
            <a:off x="7949388" y="51240"/>
            <a:ext cx="3599062"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FF0000"/>
                </a:solidFill>
                <a:effectLst>
                  <a:reflection blurRad="6350" stA="53000" endA="300" endPos="35500" dir="5400000" sy="-90000" algn="bl" rotWithShape="0"/>
                </a:effectLst>
                <a:uLnTx/>
                <a:uFillTx/>
                <a:latin typeface="#9Slide06 SVNBlow Brush" pitchFamily="2" charset="0"/>
                <a:ea typeface="+mn-ea"/>
                <a:cs typeface="+mn-cs"/>
              </a:rPr>
              <a:t>VẬN DỤNG</a:t>
            </a:r>
          </a:p>
        </p:txBody>
      </p:sp>
      <p:sp>
        <p:nvSpPr>
          <p:cNvPr id="35" name="Hexagon 34">
            <a:extLst>
              <a:ext uri="{FF2B5EF4-FFF2-40B4-BE49-F238E27FC236}">
                <a16:creationId xmlns:a16="http://schemas.microsoft.com/office/drawing/2014/main" id="{0231FF9A-561C-655A-EE4D-7C8A3D45E0E2}"/>
              </a:ext>
            </a:extLst>
          </p:cNvPr>
          <p:cNvSpPr/>
          <p:nvPr/>
        </p:nvSpPr>
        <p:spPr>
          <a:xfrm>
            <a:off x="4620907" y="1702999"/>
            <a:ext cx="6013568" cy="4981575"/>
          </a:xfrm>
          <a:prstGeom prst="hexagon">
            <a:avLst>
              <a:gd name="adj" fmla="val 23631"/>
              <a:gd name="vf" fmla="val 11547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5508960-7751-9901-54A5-B63565C9F41A}"/>
              </a:ext>
            </a:extLst>
          </p:cNvPr>
          <p:cNvSpPr txBox="1"/>
          <p:nvPr/>
        </p:nvSpPr>
        <p:spPr>
          <a:xfrm>
            <a:off x="5622047" y="2228876"/>
            <a:ext cx="4020081" cy="3899401"/>
          </a:xfrm>
          <a:prstGeom prst="rect">
            <a:avLst/>
          </a:prstGeom>
          <a:noFill/>
        </p:spPr>
        <p:txBody>
          <a:bodyPr wrap="square">
            <a:spAutoFit/>
          </a:bodyPr>
          <a:lstStyle/>
          <a:p>
            <a:pPr lvl="0" algn="ctr">
              <a:lnSpc>
                <a:spcPct val="150000"/>
              </a:lnSpc>
              <a:spcAft>
                <a:spcPts val="800"/>
              </a:spcAft>
            </a:pPr>
            <a:r>
              <a:rPr lang="vi-VN" sz="2800" b="1">
                <a:solidFill>
                  <a:srgbClr val="0033CC"/>
                </a:solidFill>
                <a:latin typeface="#9Slide07 IcielNabila" pitchFamily="2" charset="0"/>
                <a:ea typeface="Cambria" panose="02040503050406030204" pitchFamily="18" charset="0"/>
                <a:cs typeface="Times New Roman" panose="02020603050405020304" pitchFamily="18" charset="0"/>
              </a:rPr>
              <a:t>Sưu tầm thông tin, tìm hiểu về </a:t>
            </a:r>
            <a:r>
              <a:rPr lang="vi-VN" sz="2800" b="1">
                <a:solidFill>
                  <a:srgbClr val="C00000"/>
                </a:solidFill>
                <a:latin typeface="#9Slide07 IcielNabila" pitchFamily="2" charset="0"/>
                <a:ea typeface="Cambria" panose="02040503050406030204" pitchFamily="18" charset="0"/>
                <a:cs typeface="Times New Roman" panose="02020603050405020304" pitchFamily="18" charset="0"/>
              </a:rPr>
              <a:t>sự chuyển dịch cơ cấu công nghiệp theo ngành hoặc theo thành phần kinh tế </a:t>
            </a:r>
            <a:r>
              <a:rPr lang="vi-VN" sz="2800" b="1">
                <a:solidFill>
                  <a:srgbClr val="0033CC"/>
                </a:solidFill>
                <a:latin typeface="#9Slide07 IcielNabila" pitchFamily="2" charset="0"/>
                <a:ea typeface="Cambria" panose="02040503050406030204" pitchFamily="18" charset="0"/>
                <a:cs typeface="Times New Roman" panose="02020603050405020304" pitchFamily="18" charset="0"/>
              </a:rPr>
              <a:t>ở địa phương em</a:t>
            </a:r>
            <a:endParaRPr kumimoji="0" lang="en-US" sz="2800" b="0" i="0" u="none" strike="noStrike" kern="1200" cap="none" spc="0" normalizeH="0" baseline="0" noProof="0">
              <a:ln>
                <a:noFill/>
              </a:ln>
              <a:solidFill>
                <a:srgbClr val="0033CC"/>
              </a:solidFill>
              <a:effectLst/>
              <a:uLnTx/>
              <a:uFillTx/>
              <a:latin typeface="#9Slide07 IcielNabila" pitchFamily="2" charset="0"/>
              <a:ea typeface="Arial" panose="020B0604020202020204" pitchFamily="34" charset="0"/>
              <a:cs typeface="Times New Roman" panose="02020603050405020304" pitchFamily="18" charset="0"/>
            </a:endParaRPr>
          </a:p>
        </p:txBody>
      </p:sp>
      <p:sp>
        <p:nvSpPr>
          <p:cNvPr id="42" name="Hexagon 41">
            <a:extLst>
              <a:ext uri="{FF2B5EF4-FFF2-40B4-BE49-F238E27FC236}">
                <a16:creationId xmlns:a16="http://schemas.microsoft.com/office/drawing/2014/main" id="{B74450F8-F697-E9B3-8A99-E38B4BA73D74}"/>
              </a:ext>
            </a:extLst>
          </p:cNvPr>
          <p:cNvSpPr/>
          <p:nvPr/>
        </p:nvSpPr>
        <p:spPr>
          <a:xfrm>
            <a:off x="3420757" y="5441708"/>
            <a:ext cx="1629472" cy="1242866"/>
          </a:xfrm>
          <a:prstGeom prst="hexagon">
            <a:avLst>
              <a:gd name="adj" fmla="val 23631"/>
              <a:gd name="vf" fmla="val 11547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66511D4C-1821-5C36-D52F-4553DC79CD8F}"/>
              </a:ext>
            </a:extLst>
          </p:cNvPr>
          <p:cNvSpPr/>
          <p:nvPr/>
        </p:nvSpPr>
        <p:spPr>
          <a:xfrm>
            <a:off x="11369220" y="934147"/>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4B2F396D-681D-2870-FABD-70123AAE7F4F}"/>
              </a:ext>
            </a:extLst>
          </p:cNvPr>
          <p:cNvSpPr/>
          <p:nvPr/>
        </p:nvSpPr>
        <p:spPr>
          <a:xfrm>
            <a:off x="11369220" y="1960413"/>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52240A2E-C34B-36D7-1639-A36E5268C4AB}"/>
              </a:ext>
            </a:extLst>
          </p:cNvPr>
          <p:cNvSpPr/>
          <p:nvPr/>
        </p:nvSpPr>
        <p:spPr>
          <a:xfrm>
            <a:off x="11369220" y="6065476"/>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959608EB-BC1D-2EA2-1326-81C797E79813}"/>
              </a:ext>
            </a:extLst>
          </p:cNvPr>
          <p:cNvSpPr/>
          <p:nvPr/>
        </p:nvSpPr>
        <p:spPr>
          <a:xfrm>
            <a:off x="11369220" y="5039211"/>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43BEEBCE-7AF7-05EA-A46B-A975863C8A8F}"/>
              </a:ext>
            </a:extLst>
          </p:cNvPr>
          <p:cNvSpPr/>
          <p:nvPr/>
        </p:nvSpPr>
        <p:spPr>
          <a:xfrm>
            <a:off x="11369220" y="4012945"/>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31FDAE49-0034-BE25-6CEB-2743509BFE2B}"/>
              </a:ext>
            </a:extLst>
          </p:cNvPr>
          <p:cNvSpPr/>
          <p:nvPr/>
        </p:nvSpPr>
        <p:spPr>
          <a:xfrm>
            <a:off x="11369220" y="2986679"/>
            <a:ext cx="820062" cy="735737"/>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Hexagon 50">
            <a:extLst>
              <a:ext uri="{FF2B5EF4-FFF2-40B4-BE49-F238E27FC236}">
                <a16:creationId xmlns:a16="http://schemas.microsoft.com/office/drawing/2014/main" id="{ACA97619-E8E3-AB39-AF5F-B279524F74C3}"/>
              </a:ext>
            </a:extLst>
          </p:cNvPr>
          <p:cNvSpPr/>
          <p:nvPr/>
        </p:nvSpPr>
        <p:spPr>
          <a:xfrm>
            <a:off x="10901135" y="1565128"/>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exagon 51">
            <a:extLst>
              <a:ext uri="{FF2B5EF4-FFF2-40B4-BE49-F238E27FC236}">
                <a16:creationId xmlns:a16="http://schemas.microsoft.com/office/drawing/2014/main" id="{E60B8B07-7867-1F6E-C317-CE0D7395EBCE}"/>
              </a:ext>
            </a:extLst>
          </p:cNvPr>
          <p:cNvSpPr/>
          <p:nvPr/>
        </p:nvSpPr>
        <p:spPr>
          <a:xfrm>
            <a:off x="10901135" y="2591394"/>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exagon 52">
            <a:extLst>
              <a:ext uri="{FF2B5EF4-FFF2-40B4-BE49-F238E27FC236}">
                <a16:creationId xmlns:a16="http://schemas.microsoft.com/office/drawing/2014/main" id="{CBAD5568-D0E7-50A0-9C05-61EEB7115B00}"/>
              </a:ext>
            </a:extLst>
          </p:cNvPr>
          <p:cNvSpPr/>
          <p:nvPr/>
        </p:nvSpPr>
        <p:spPr>
          <a:xfrm>
            <a:off x="10901135" y="6696457"/>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exagon 53">
            <a:extLst>
              <a:ext uri="{FF2B5EF4-FFF2-40B4-BE49-F238E27FC236}">
                <a16:creationId xmlns:a16="http://schemas.microsoft.com/office/drawing/2014/main" id="{973517FB-DC4E-5333-2086-AF23B9E43C9D}"/>
              </a:ext>
            </a:extLst>
          </p:cNvPr>
          <p:cNvSpPr/>
          <p:nvPr/>
        </p:nvSpPr>
        <p:spPr>
          <a:xfrm>
            <a:off x="10901135" y="5670192"/>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exagon 54">
            <a:extLst>
              <a:ext uri="{FF2B5EF4-FFF2-40B4-BE49-F238E27FC236}">
                <a16:creationId xmlns:a16="http://schemas.microsoft.com/office/drawing/2014/main" id="{A4EF4A03-8944-ECF1-F203-91AD59B4EAB5}"/>
              </a:ext>
            </a:extLst>
          </p:cNvPr>
          <p:cNvSpPr/>
          <p:nvPr/>
        </p:nvSpPr>
        <p:spPr>
          <a:xfrm>
            <a:off x="10901132" y="4643926"/>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Hexagon 55">
            <a:extLst>
              <a:ext uri="{FF2B5EF4-FFF2-40B4-BE49-F238E27FC236}">
                <a16:creationId xmlns:a16="http://schemas.microsoft.com/office/drawing/2014/main" id="{6AE7DFB3-0D55-D5CE-F874-6A20D7233C81}"/>
              </a:ext>
            </a:extLst>
          </p:cNvPr>
          <p:cNvSpPr/>
          <p:nvPr/>
        </p:nvSpPr>
        <p:spPr>
          <a:xfrm>
            <a:off x="10901135" y="3617660"/>
            <a:ext cx="568782" cy="466698"/>
          </a:xfrm>
          <a:prstGeom prst="hexagon">
            <a:avLst>
              <a:gd name="adj" fmla="val 23631"/>
              <a:gd name="vf" fmla="val 115470"/>
            </a:avLst>
          </a:prstGeom>
          <a:blipFill>
            <a:blip r:embed="rId3"/>
            <a:stretch>
              <a:fillRect/>
            </a:stretch>
          </a:bli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4D635EAD-6DA4-88FD-0651-AD0AB1C0D9E7}"/>
              </a:ext>
            </a:extLst>
          </p:cNvPr>
          <p:cNvSpPr/>
          <p:nvPr/>
        </p:nvSpPr>
        <p:spPr>
          <a:xfrm>
            <a:off x="773069" y="5972313"/>
            <a:ext cx="845011" cy="712261"/>
          </a:xfrm>
          <a:prstGeom prst="hexagon">
            <a:avLst>
              <a:gd name="adj" fmla="val 23631"/>
              <a:gd name="vf" fmla="val 11547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DCE1C222-2A79-85A8-02F6-1A51CA338B29}"/>
              </a:ext>
            </a:extLst>
          </p:cNvPr>
          <p:cNvSpPr/>
          <p:nvPr/>
        </p:nvSpPr>
        <p:spPr>
          <a:xfrm>
            <a:off x="1926919" y="5716880"/>
            <a:ext cx="1159181" cy="967694"/>
          </a:xfrm>
          <a:prstGeom prst="hexagon">
            <a:avLst>
              <a:gd name="adj" fmla="val 23631"/>
              <a:gd name="vf" fmla="val 11547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47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0-#ppt_w/2"/>
                                          </p:val>
                                        </p:tav>
                                        <p:tav tm="100000">
                                          <p:val>
                                            <p:strVal val="#ppt_x"/>
                                          </p:val>
                                        </p:tav>
                                      </p:tavLst>
                                    </p:anim>
                                    <p:anim calcmode="lin" valueType="num">
                                      <p:cBhvr additive="base">
                                        <p:cTn id="17" dur="5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0-#ppt_w/2"/>
                                          </p:val>
                                        </p:tav>
                                        <p:tav tm="100000">
                                          <p:val>
                                            <p:strVal val="#ppt_x"/>
                                          </p:val>
                                        </p:tav>
                                      </p:tavLst>
                                    </p:anim>
                                    <p:anim calcmode="lin" valueType="num">
                                      <p:cBhvr additive="base">
                                        <p:cTn id="25" dur="50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0-#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4" grpId="0"/>
      <p:bldP spid="42"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kyscrappers">
            <a:extLst>
              <a:ext uri="{FF2B5EF4-FFF2-40B4-BE49-F238E27FC236}">
                <a16:creationId xmlns:a16="http://schemas.microsoft.com/office/drawing/2014/main" id="{3A7EDB62-3E60-F44C-AE34-9495623E004A}"/>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pic>
        <p:nvPicPr>
          <p:cNvPr id="4" name="Video 3" title="Moving Gears">
            <a:hlinkClick r:id="" action="ppaction://media"/>
            <a:extLst>
              <a:ext uri="{FF2B5EF4-FFF2-40B4-BE49-F238E27FC236}">
                <a16:creationId xmlns:a16="http://schemas.microsoft.com/office/drawing/2014/main" id="{6E508975-F220-0DD0-F857-437D4739FA6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8958" t="12012" r="28692" b="13518"/>
          <a:stretch/>
        </p:blipFill>
        <p:spPr>
          <a:xfrm>
            <a:off x="782031" y="823794"/>
            <a:ext cx="5163222" cy="5107106"/>
          </a:xfrm>
          <a:prstGeom prst="ellipse">
            <a:avLst/>
          </a:prstGeom>
          <a:ln>
            <a:noFill/>
          </a:ln>
          <a:effectLst>
            <a:softEdge rad="112500"/>
          </a:effectLst>
        </p:spPr>
      </p:pic>
      <p:pic>
        <p:nvPicPr>
          <p:cNvPr id="14" name="Picture 2" descr="Goodbye, Summer ... | LearnEnglish Teens - British Council">
            <a:extLst>
              <a:ext uri="{FF2B5EF4-FFF2-40B4-BE49-F238E27FC236}">
                <a16:creationId xmlns:a16="http://schemas.microsoft.com/office/drawing/2014/main" id="{F4F71290-4D6A-323B-2DA1-840E1620A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85375"/>
            <a:ext cx="4894870" cy="29369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2" descr="Goodbye. Thank you! - YouTube">
            <a:extLst>
              <a:ext uri="{FF2B5EF4-FFF2-40B4-BE49-F238E27FC236}">
                <a16:creationId xmlns:a16="http://schemas.microsoft.com/office/drawing/2014/main" id="{41FB98D3-139A-A9E9-C443-356D6DE2DF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7340" y="3850005"/>
            <a:ext cx="4759587" cy="2677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8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A641A29-FB2D-F530-F72D-B9C38A5F36CC}"/>
              </a:ext>
            </a:extLst>
          </p:cNvPr>
          <p:cNvPicPr>
            <a:picLocks noChangeAspect="1"/>
          </p:cNvPicPr>
          <p:nvPr/>
        </p:nvPicPr>
        <p:blipFill rotWithShape="1">
          <a:blip r:embed="rId4"/>
          <a:srcRect l="2584" t="1839" r="2067" b="3173"/>
          <a:stretch/>
        </p:blipFill>
        <p:spPr>
          <a:xfrm>
            <a:off x="0" y="87333"/>
            <a:ext cx="5963509" cy="3506997"/>
          </a:xfrm>
          <a:prstGeom prst="rect">
            <a:avLst/>
          </a:prstGeom>
        </p:spPr>
      </p:pic>
      <p:pic>
        <p:nvPicPr>
          <p:cNvPr id="17" name="Picture 16">
            <a:extLst>
              <a:ext uri="{FF2B5EF4-FFF2-40B4-BE49-F238E27FC236}">
                <a16:creationId xmlns:a16="http://schemas.microsoft.com/office/drawing/2014/main" id="{B4DE1F8A-EC58-E9EB-E939-11925B480368}"/>
              </a:ext>
            </a:extLst>
          </p:cNvPr>
          <p:cNvPicPr>
            <a:picLocks noChangeAspect="1"/>
          </p:cNvPicPr>
          <p:nvPr/>
        </p:nvPicPr>
        <p:blipFill>
          <a:blip r:embed="rId5"/>
          <a:stretch>
            <a:fillRect/>
          </a:stretch>
        </p:blipFill>
        <p:spPr>
          <a:xfrm>
            <a:off x="0" y="5232400"/>
            <a:ext cx="1625600" cy="1625600"/>
          </a:xfrm>
          <a:prstGeom prst="rect">
            <a:avLst/>
          </a:prstGeom>
        </p:spPr>
      </p:pic>
      <p:sp>
        <p:nvSpPr>
          <p:cNvPr id="20" name="TextBox 19">
            <a:extLst>
              <a:ext uri="{FF2B5EF4-FFF2-40B4-BE49-F238E27FC236}">
                <a16:creationId xmlns:a16="http://schemas.microsoft.com/office/drawing/2014/main" id="{0E4BCC53-995D-2942-E841-2B774D217B3F}"/>
              </a:ext>
            </a:extLst>
          </p:cNvPr>
          <p:cNvSpPr txBox="1"/>
          <p:nvPr/>
        </p:nvSpPr>
        <p:spPr>
          <a:xfrm>
            <a:off x="2528179" y="3890309"/>
            <a:ext cx="8462727" cy="2635017"/>
          </a:xfrm>
          <a:prstGeom prst="rect">
            <a:avLst/>
          </a:prstGeom>
          <a:noFill/>
        </p:spPr>
        <p:txBody>
          <a:bodyPr wrap="square">
            <a:spAutoFit/>
          </a:bodyPr>
          <a:lstStyle/>
          <a:p>
            <a:pPr algn="just">
              <a:lnSpc>
                <a:spcPct val="120000"/>
              </a:lnSpc>
              <a:spcAft>
                <a:spcPts val="800"/>
              </a:spcAft>
            </a:pPr>
            <a:r>
              <a:rPr lang="vi-VN" sz="3200">
                <a:solidFill>
                  <a:srgbClr val="0072C7"/>
                </a:solidFill>
                <a:effectLst/>
                <a:latin typeface="#9Slide05 SVNKitten" pitchFamily="2" charset="0"/>
                <a:ea typeface="Times New Roman" panose="02020603050405020304" pitchFamily="18" charset="0"/>
                <a:cs typeface="Times New Roman" panose="02020603050405020304" pitchFamily="18" charset="0"/>
              </a:rPr>
              <a:t>- </a:t>
            </a:r>
            <a:r>
              <a:rPr lang="en-US" sz="3200">
                <a:solidFill>
                  <a:srgbClr val="0072C7"/>
                </a:solidFill>
                <a:effectLst/>
                <a:latin typeface="#9Slide05 SVNKitten" pitchFamily="2" charset="0"/>
                <a:ea typeface="Times New Roman" panose="02020603050405020304" pitchFamily="18" charset="0"/>
                <a:cs typeface="Times New Roman" panose="02020603050405020304" pitchFamily="18" charset="0"/>
              </a:rPr>
              <a:t>Quan sát c</a:t>
            </a:r>
            <a:r>
              <a:rPr lang="en-US" sz="3200">
                <a:solidFill>
                  <a:srgbClr val="0072C7"/>
                </a:solidFill>
                <a:latin typeface="#9Slide05 SVNKitten" pitchFamily="2" charset="0"/>
                <a:ea typeface="Times New Roman" panose="02020603050405020304" pitchFamily="18" charset="0"/>
                <a:cs typeface="Times New Roman" panose="02020603050405020304" pitchFamily="18" charset="0"/>
              </a:rPr>
              <a:t>ác </a:t>
            </a:r>
            <a:r>
              <a:rPr lang="en-US" sz="3200">
                <a:solidFill>
                  <a:srgbClr val="0072C7"/>
                </a:solidFill>
                <a:effectLst/>
                <a:latin typeface="#9Slide05 SVNKitten" pitchFamily="2" charset="0"/>
                <a:ea typeface="Times New Roman" panose="02020603050405020304" pitchFamily="18" charset="0"/>
                <a:cs typeface="Times New Roman" panose="02020603050405020304" pitchFamily="18" charset="0"/>
              </a:rPr>
              <a:t>hình ảnh:</a:t>
            </a:r>
            <a:endParaRPr lang="en-US" sz="3200">
              <a:solidFill>
                <a:srgbClr val="0072C7"/>
              </a:solidFill>
              <a:effectLst/>
              <a:latin typeface="#9Slide05 SVNKitten" pitchFamily="2" charset="0"/>
              <a:ea typeface="Arial" panose="020B0604020202020204" pitchFamily="34" charset="0"/>
              <a:cs typeface="Times New Roman" panose="02020603050405020304" pitchFamily="18" charset="0"/>
            </a:endParaRPr>
          </a:p>
          <a:p>
            <a:pPr algn="just">
              <a:lnSpc>
                <a:spcPct val="120000"/>
              </a:lnSpc>
              <a:spcAft>
                <a:spcPts val="800"/>
              </a:spcAft>
            </a:pPr>
            <a:r>
              <a:rPr lang="en-US" sz="3200">
                <a:solidFill>
                  <a:srgbClr val="FF0000"/>
                </a:solidFill>
                <a:effectLst/>
                <a:latin typeface="#9Slide05 SVNKitten" pitchFamily="2" charset="0"/>
                <a:ea typeface="Times New Roman" panose="02020603050405020304" pitchFamily="18" charset="0"/>
                <a:cs typeface="Times New Roman" panose="02020603050405020304" pitchFamily="18" charset="0"/>
              </a:rPr>
              <a:t>+ Đặt tên hoặc nêu vấn đề được đề cập đến trong hình ảnh.</a:t>
            </a:r>
            <a:endParaRPr lang="en-US" sz="3200">
              <a:solidFill>
                <a:srgbClr val="FF0000"/>
              </a:solidFill>
              <a:effectLst/>
              <a:latin typeface="#9Slide05 SVNKitten" pitchFamily="2" charset="0"/>
              <a:ea typeface="Arial" panose="020B0604020202020204" pitchFamily="34" charset="0"/>
              <a:cs typeface="Times New Roman" panose="02020603050405020304" pitchFamily="18" charset="0"/>
            </a:endParaRPr>
          </a:p>
          <a:p>
            <a:pPr algn="just">
              <a:lnSpc>
                <a:spcPct val="120000"/>
              </a:lnSpc>
              <a:spcAft>
                <a:spcPts val="800"/>
              </a:spcAft>
            </a:pPr>
            <a:r>
              <a:rPr lang="en-US" sz="3200">
                <a:solidFill>
                  <a:srgbClr val="0000FF"/>
                </a:solidFill>
                <a:effectLst/>
                <a:latin typeface="#9Slide05 SVNKitten" pitchFamily="2" charset="0"/>
                <a:ea typeface="Times New Roman" panose="02020603050405020304" pitchFamily="18" charset="0"/>
                <a:cs typeface="Times New Roman" panose="02020603050405020304" pitchFamily="18" charset="0"/>
              </a:rPr>
              <a:t>+ Cho biết đặc điểm chung của từng dãy hình 1, 2, 3.</a:t>
            </a:r>
            <a:endParaRPr lang="en-US" sz="3200">
              <a:solidFill>
                <a:srgbClr val="0000FF"/>
              </a:solidFill>
              <a:effectLst/>
              <a:latin typeface="#9Slide05 SVNKitten" pitchFamily="2"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E8C225D-77F0-3FAA-798C-4DBD0B2976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3482" y1="60703" x2="23482" y2="60703"/>
                        <a14:foregroundMark x1="25080" y1="34026" x2="25080" y2="34026"/>
                        <a14:foregroundMark x1="80511" y1="54952" x2="80511" y2="54952"/>
                      </a14:backgroundRemoval>
                    </a14:imgEffect>
                  </a14:imgLayer>
                </a14:imgProps>
              </a:ext>
            </a:extLst>
          </a:blip>
          <a:stretch>
            <a:fillRect/>
          </a:stretch>
        </p:blipFill>
        <p:spPr>
          <a:xfrm>
            <a:off x="9027343" y="-734733"/>
            <a:ext cx="3164657" cy="3164657"/>
          </a:xfrm>
          <a:prstGeom prst="rect">
            <a:avLst/>
          </a:prstGeom>
        </p:spPr>
      </p:pic>
    </p:spTree>
    <p:extLst>
      <p:ext uri="{BB962C8B-B14F-4D97-AF65-F5344CB8AC3E}">
        <p14:creationId xmlns:p14="http://schemas.microsoft.com/office/powerpoint/2010/main" val="316717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par>
                                <p:cTn id="8" presetID="14" presetClass="entr" presetSubtype="5"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vertical)">
                                      <p:cBhvr>
                                        <p:cTn id="10" dur="500"/>
                                        <p:tgtEl>
                                          <p:spTgt spid="16"/>
                                        </p:tgtEl>
                                      </p:cBhvr>
                                    </p:animEffect>
                                  </p:childTnLst>
                                </p:cTn>
                              </p:par>
                              <p:par>
                                <p:cTn id="11" presetID="2"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randombar(vertical)">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randombar(vertical)">
                                      <p:cBhvr>
                                        <p:cTn id="24" dur="500"/>
                                        <p:tgtEl>
                                          <p:spTgt spid="2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grpId="0"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randombar(vertical)">
                                      <p:cBhvr>
                                        <p:cTn id="2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26F45E9-EE71-F7AE-DB15-C5AE2622B91E}"/>
              </a:ext>
            </a:extLst>
          </p:cNvPr>
          <p:cNvPicPr>
            <a:picLocks noChangeAspect="1"/>
          </p:cNvPicPr>
          <p:nvPr/>
        </p:nvPicPr>
        <p:blipFill>
          <a:blip r:embed="rId3"/>
          <a:stretch>
            <a:fillRect/>
          </a:stretch>
        </p:blipFill>
        <p:spPr>
          <a:xfrm>
            <a:off x="-87087" y="1"/>
            <a:ext cx="12279088" cy="6858000"/>
          </a:xfrm>
          <a:prstGeom prst="rect">
            <a:avLst/>
          </a:prstGeom>
        </p:spPr>
      </p:pic>
      <p:pic>
        <p:nvPicPr>
          <p:cNvPr id="17" name="Picture 16">
            <a:extLst>
              <a:ext uri="{FF2B5EF4-FFF2-40B4-BE49-F238E27FC236}">
                <a16:creationId xmlns:a16="http://schemas.microsoft.com/office/drawing/2014/main" id="{B4DE1F8A-EC58-E9EB-E939-11925B4803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1667" y1="41944" x2="69722" y2="30278"/>
                        <a14:foregroundMark x1="66111" y1="42778" x2="66111" y2="42778"/>
                        <a14:foregroundMark x1="66111" y1="43889" x2="60833" y2="46389"/>
                        <a14:foregroundMark x1="68611" y1="36667" x2="59722" y2="50833"/>
                        <a14:foregroundMark x1="67778" y1="37500" x2="67778" y2="37500"/>
                        <a14:foregroundMark x1="70556" y1="35833" x2="63333" y2="40278"/>
                        <a14:foregroundMark x1="65278" y1="45556" x2="65278" y2="36667"/>
                        <a14:foregroundMark x1="67778" y1="38333" x2="67778" y2="38333"/>
                        <a14:foregroundMark x1="68611" y1="40278" x2="68611" y2="40278"/>
                      </a14:backgroundRemoval>
                    </a14:imgEffect>
                  </a14:imgLayer>
                </a14:imgProps>
              </a:ext>
            </a:extLst>
          </a:blip>
          <a:stretch>
            <a:fillRect/>
          </a:stretch>
        </p:blipFill>
        <p:spPr>
          <a:xfrm>
            <a:off x="-420914" y="1135741"/>
            <a:ext cx="2017486" cy="2017486"/>
          </a:xfrm>
          <a:prstGeom prst="rect">
            <a:avLst/>
          </a:prstGeom>
        </p:spPr>
      </p:pic>
      <p:pic>
        <p:nvPicPr>
          <p:cNvPr id="2" name="Picture 1">
            <a:extLst>
              <a:ext uri="{FF2B5EF4-FFF2-40B4-BE49-F238E27FC236}">
                <a16:creationId xmlns:a16="http://schemas.microsoft.com/office/drawing/2014/main" id="{C25A9E4B-5FA6-F2E6-2498-3BFFDA3635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1667" y1="41944" x2="69722" y2="30278"/>
                        <a14:foregroundMark x1="66111" y1="42778" x2="66111" y2="42778"/>
                        <a14:foregroundMark x1="66111" y1="43889" x2="60833" y2="46389"/>
                        <a14:foregroundMark x1="68611" y1="36667" x2="59722" y2="50833"/>
                        <a14:foregroundMark x1="67778" y1="37500" x2="67778" y2="37500"/>
                        <a14:foregroundMark x1="70556" y1="35833" x2="63333" y2="40278"/>
                        <a14:foregroundMark x1="65278" y1="45556" x2="65278" y2="36667"/>
                        <a14:foregroundMark x1="67778" y1="38333" x2="67778" y2="38333"/>
                        <a14:foregroundMark x1="68611" y1="40278" x2="68611" y2="40278"/>
                      </a14:backgroundRemoval>
                    </a14:imgEffect>
                  </a14:imgLayer>
                </a14:imgProps>
              </a:ext>
            </a:extLst>
          </a:blip>
          <a:stretch>
            <a:fillRect/>
          </a:stretch>
        </p:blipFill>
        <p:spPr>
          <a:xfrm>
            <a:off x="-529771" y="3704773"/>
            <a:ext cx="2017486" cy="2017486"/>
          </a:xfrm>
          <a:prstGeom prst="rect">
            <a:avLst/>
          </a:prstGeom>
        </p:spPr>
      </p:pic>
      <p:pic>
        <p:nvPicPr>
          <p:cNvPr id="3" name="Picture 2">
            <a:extLst>
              <a:ext uri="{FF2B5EF4-FFF2-40B4-BE49-F238E27FC236}">
                <a16:creationId xmlns:a16="http://schemas.microsoft.com/office/drawing/2014/main" id="{66120BCA-2188-9202-257F-259BC4E35D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494" b="89888" l="10000" r="90400">
                        <a14:foregroundMark x1="27600" y1="5056" x2="27600" y2="5056"/>
                        <a14:foregroundMark x1="90400" y1="46629" x2="90400" y2="46629"/>
                      </a14:backgroundRemoval>
                    </a14:imgEffect>
                  </a14:imgLayer>
                </a14:imgProps>
              </a:ext>
            </a:extLst>
          </a:blip>
          <a:stretch>
            <a:fillRect/>
          </a:stretch>
        </p:blipFill>
        <p:spPr>
          <a:xfrm rot="18923934" flipH="1">
            <a:off x="7298192" y="-2205663"/>
            <a:ext cx="2077866" cy="1479441"/>
          </a:xfrm>
          <a:prstGeom prst="rect">
            <a:avLst/>
          </a:prstGeom>
        </p:spPr>
      </p:pic>
      <p:pic>
        <p:nvPicPr>
          <p:cNvPr id="4" name="Picture 3">
            <a:extLst>
              <a:ext uri="{FF2B5EF4-FFF2-40B4-BE49-F238E27FC236}">
                <a16:creationId xmlns:a16="http://schemas.microsoft.com/office/drawing/2014/main" id="{AA9467E0-09CB-D216-F28C-6833AECD1D96}"/>
              </a:ext>
            </a:extLst>
          </p:cNvPr>
          <p:cNvPicPr>
            <a:picLocks noChangeAspect="1"/>
          </p:cNvPicPr>
          <p:nvPr/>
        </p:nvPicPr>
        <p:blipFill>
          <a:blip r:embed="rId8"/>
          <a:stretch>
            <a:fillRect/>
          </a:stretch>
        </p:blipFill>
        <p:spPr>
          <a:xfrm>
            <a:off x="5834741" y="7286172"/>
            <a:ext cx="1405225" cy="1480457"/>
          </a:xfrm>
          <a:prstGeom prst="rect">
            <a:avLst/>
          </a:prstGeom>
        </p:spPr>
      </p:pic>
    </p:spTree>
    <p:extLst>
      <p:ext uri="{BB962C8B-B14F-4D97-AF65-F5344CB8AC3E}">
        <p14:creationId xmlns:p14="http://schemas.microsoft.com/office/powerpoint/2010/main" val="4209368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workers working in a factory&#10;&#10;Description automatically generated">
            <a:extLst>
              <a:ext uri="{FF2B5EF4-FFF2-40B4-BE49-F238E27FC236}">
                <a16:creationId xmlns:a16="http://schemas.microsoft.com/office/drawing/2014/main" id="{8D116C87-B0BF-0C0C-EAF5-EFD3208BD25F}"/>
              </a:ext>
            </a:extLst>
          </p:cNvPr>
          <p:cNvPicPr>
            <a:picLocks noChangeAspect="1"/>
          </p:cNvPicPr>
          <p:nvPr/>
        </p:nvPicPr>
        <p:blipFill>
          <a:blip r:embed="rId3"/>
          <a:stretch>
            <a:fillRect/>
          </a:stretch>
        </p:blipFill>
        <p:spPr>
          <a:xfrm>
            <a:off x="0" y="-188685"/>
            <a:ext cx="12192000" cy="6874040"/>
          </a:xfrm>
          <a:prstGeom prst="rect">
            <a:avLst/>
          </a:prstGeom>
        </p:spPr>
      </p:pic>
      <p:pic>
        <p:nvPicPr>
          <p:cNvPr id="4" name="Picture 3">
            <a:extLst>
              <a:ext uri="{FF2B5EF4-FFF2-40B4-BE49-F238E27FC236}">
                <a16:creationId xmlns:a16="http://schemas.microsoft.com/office/drawing/2014/main" id="{9EBD0974-989C-8363-5388-3B22FAD8B7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94" b="89888" l="10000" r="90400">
                        <a14:foregroundMark x1="27600" y1="5056" x2="27600" y2="5056"/>
                        <a14:foregroundMark x1="90400" y1="46629" x2="90400" y2="46629"/>
                      </a14:backgroundRemoval>
                    </a14:imgEffect>
                  </a14:imgLayer>
                </a14:imgProps>
              </a:ext>
            </a:extLst>
          </a:blip>
          <a:stretch>
            <a:fillRect/>
          </a:stretch>
        </p:blipFill>
        <p:spPr>
          <a:xfrm rot="18923934" flipH="1">
            <a:off x="-205693" y="1118109"/>
            <a:ext cx="2077866" cy="1479441"/>
          </a:xfrm>
          <a:prstGeom prst="rect">
            <a:avLst/>
          </a:prstGeom>
        </p:spPr>
      </p:pic>
      <p:pic>
        <p:nvPicPr>
          <p:cNvPr id="5" name="Picture 4">
            <a:extLst>
              <a:ext uri="{FF2B5EF4-FFF2-40B4-BE49-F238E27FC236}">
                <a16:creationId xmlns:a16="http://schemas.microsoft.com/office/drawing/2014/main" id="{EE11CAB0-265E-28EC-9CC5-4ED5BE5AF826}"/>
              </a:ext>
            </a:extLst>
          </p:cNvPr>
          <p:cNvPicPr>
            <a:picLocks noChangeAspect="1"/>
          </p:cNvPicPr>
          <p:nvPr/>
        </p:nvPicPr>
        <p:blipFill>
          <a:blip r:embed="rId6"/>
          <a:stretch>
            <a:fillRect/>
          </a:stretch>
        </p:blipFill>
        <p:spPr>
          <a:xfrm>
            <a:off x="130628" y="3904344"/>
            <a:ext cx="1405225" cy="1480457"/>
          </a:xfrm>
          <a:prstGeom prst="rect">
            <a:avLst/>
          </a:prstGeom>
        </p:spPr>
      </p:pic>
    </p:spTree>
    <p:extLst>
      <p:ext uri="{BB962C8B-B14F-4D97-AF65-F5344CB8AC3E}">
        <p14:creationId xmlns:p14="http://schemas.microsoft.com/office/powerpoint/2010/main" val="2252629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E27799-D6DD-EC1E-86FB-8C5B7B5C1A50}"/>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4" name="Picture Placeholder 3">
            <a:extLst>
              <a:ext uri="{FF2B5EF4-FFF2-40B4-BE49-F238E27FC236}">
                <a16:creationId xmlns:a16="http://schemas.microsoft.com/office/drawing/2014/main" id="{936BFCDD-4DB4-17DB-768B-1831FD9CB525}"/>
              </a:ext>
            </a:extLst>
          </p:cNvPr>
          <p:cNvSpPr>
            <a:spLocks noGrp="1"/>
          </p:cNvSpPr>
          <p:nvPr>
            <p:ph type="pic" sz="quarter" idx="13"/>
          </p:nvPr>
        </p:nvSpPr>
        <p:spPr>
          <a:xfrm>
            <a:off x="5992812" y="-29029"/>
            <a:ext cx="6307353" cy="5780372"/>
          </a:xfrm>
        </p:spPr>
        <p:txBody>
          <a:bodyPr/>
          <a:lstStyle/>
          <a:p>
            <a:pPr marL="900113" indent="-188913"/>
            <a:r>
              <a:rPr lang="en-US" sz="3600">
                <a:solidFill>
                  <a:srgbClr val="FF0000"/>
                </a:solidFill>
                <a:latin typeface="#9Slide07 SVNUT Triumph Press" panose="00000500000000000000" pitchFamily="2" charset="0"/>
              </a:rPr>
              <a:t>Đặc điểm chung:</a:t>
            </a:r>
          </a:p>
          <a:p>
            <a:pPr marL="900113" indent="-188913" algn="l">
              <a:buFontTx/>
              <a:buChar char="-"/>
            </a:pPr>
            <a:r>
              <a:rPr lang="en-US" sz="3600">
                <a:solidFill>
                  <a:srgbClr val="0070C0"/>
                </a:solidFill>
                <a:latin typeface="#9Slide05 SVNSteady" pitchFamily="2" charset="0"/>
              </a:rPr>
              <a:t>Dãy  hình 1: CN khai thác</a:t>
            </a:r>
          </a:p>
          <a:p>
            <a:pPr marL="900113" indent="-188913" algn="l">
              <a:buFontTx/>
              <a:buChar char="-"/>
            </a:pPr>
            <a:r>
              <a:rPr lang="en-US" sz="3600">
                <a:solidFill>
                  <a:srgbClr val="C00000"/>
                </a:solidFill>
                <a:latin typeface="#9Slide05 SVNSteady" pitchFamily="2" charset="0"/>
              </a:rPr>
              <a:t>Dãy hình 2: CN chế biến</a:t>
            </a:r>
          </a:p>
          <a:p>
            <a:pPr marL="900113" indent="-188913" algn="l">
              <a:buFontTx/>
              <a:buChar char="-"/>
            </a:pPr>
            <a:r>
              <a:rPr lang="en-US" sz="3600">
                <a:solidFill>
                  <a:srgbClr val="0070C0"/>
                </a:solidFill>
                <a:latin typeface="#9Slide05 SVNSteady" pitchFamily="2" charset="0"/>
              </a:rPr>
              <a:t>Dãy hình 3: CN sản xuất hàng hóa.</a:t>
            </a:r>
          </a:p>
        </p:txBody>
      </p:sp>
      <mc:AlternateContent xmlns:mc="http://schemas.openxmlformats.org/markup-compatibility/2006">
        <mc:Choice xmlns:psuz="http://schemas.microsoft.com/office/powerpoint/2016/summaryzoom" Requires="psuz">
          <p:graphicFrame>
            <p:nvGraphicFramePr>
              <p:cNvPr id="7" name="Summary Zoom 6">
                <a:extLst>
                  <a:ext uri="{FF2B5EF4-FFF2-40B4-BE49-F238E27FC236}">
                    <a16:creationId xmlns:a16="http://schemas.microsoft.com/office/drawing/2014/main" id="{958FCECB-FF69-AB72-CC9B-2113735B41DB}"/>
                  </a:ext>
                </a:extLst>
              </p:cNvPr>
              <p:cNvGraphicFramePr>
                <a:graphicFrameLocks noChangeAspect="1"/>
              </p:cNvGraphicFramePr>
              <p:nvPr>
                <p:extLst>
                  <p:ext uri="{D42A27DB-BD31-4B8C-83A1-F6EECF244321}">
                    <p14:modId xmlns:p14="http://schemas.microsoft.com/office/powerpoint/2010/main" val="1853069096"/>
                  </p:ext>
                </p:extLst>
              </p:nvPr>
            </p:nvGraphicFramePr>
            <p:xfrm>
              <a:off x="539750" y="1825625"/>
              <a:ext cx="4913313" cy="4351338"/>
            </p:xfrm>
            <a:graphic>
              <a:graphicData uri="http://schemas.microsoft.com/office/powerpoint/2016/summaryzoom">
                <psuz:summaryZm>
                  <psuz:summaryZmObj sectionId="{86456861-44FB-4048-BD1F-C7B387AA9B21}" scaleFactorX="111111" scaleFactorY="111111">
                    <psuz:zmPr id="{A6A9369B-11DC-44F8-8539-7111E4799597}" transitionDur="1000">
                      <p166:blipFill xmlns:p166="http://schemas.microsoft.com/office/powerpoint/2016/6/main">
                        <a:blip r:embed="rId2"/>
                        <a:stretch>
                          <a:fillRect/>
                        </a:stretch>
                      </p166:blipFill>
                      <p166:spPr xmlns:p166="http://schemas.microsoft.com/office/powerpoint/2016/6/main">
                        <a:xfrm>
                          <a:off x="3" y="793802"/>
                          <a:ext cx="4913308" cy="2763735"/>
                        </a:xfrm>
                        <a:prstGeom prst="rect">
                          <a:avLst/>
                        </a:prstGeom>
                        <a:ln w="3175">
                          <a:solidFill>
                            <a:prstClr val="ltGray"/>
                          </a:solidFill>
                        </a:ln>
                      </p166:spPr>
                    </psuz:zmPr>
                  </psuz:summaryZmObj>
                  <psuz:gridLayout/>
                </psuz:summaryZm>
              </a:graphicData>
            </a:graphic>
          </p:graphicFrame>
        </mc:Choice>
        <mc:Fallback>
          <p:grpSp>
            <p:nvGrpSpPr>
              <p:cNvPr id="7" name="Summary Zoom 6">
                <a:extLst>
                  <a:ext uri="{FF2B5EF4-FFF2-40B4-BE49-F238E27FC236}">
                    <a16:creationId xmlns:a16="http://schemas.microsoft.com/office/drawing/2014/main" id="{958FCECB-FF69-AB72-CC9B-2113735B41DB}"/>
                  </a:ext>
                </a:extLst>
              </p:cNvPr>
              <p:cNvGrpSpPr>
                <a:grpSpLocks noGrp="1" noUngrp="1" noRot="1" noChangeAspect="1" noMove="1" noResize="1"/>
              </p:cNvGrpSpPr>
              <p:nvPr/>
            </p:nvGrpSpPr>
            <p:grpSpPr>
              <a:xfrm>
                <a:off x="539750" y="1825625"/>
                <a:ext cx="4913313" cy="4351338"/>
                <a:chOff x="539750" y="1825625"/>
                <a:chExt cx="4913313" cy="4351338"/>
              </a:xfrm>
            </p:grpSpPr>
            <p:pic>
              <p:nvPicPr>
                <p:cNvPr id="2" name="Picture 2">
                  <a:hlinkClick r:id="rId3"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39753" y="2619427"/>
                  <a:ext cx="4913308" cy="2763735"/>
                </a:xfrm>
                <a:prstGeom prst="rect">
                  <a:avLst/>
                </a:prstGeom>
                <a:ln w="3175">
                  <a:solidFill>
                    <a:prstClr val="ltGray"/>
                  </a:solidFill>
                </a:ln>
              </p:spPr>
            </p:pic>
          </p:grpSp>
        </mc:Fallback>
      </mc:AlternateContent>
      <p:pic>
        <p:nvPicPr>
          <p:cNvPr id="8" name="Picture 7">
            <a:extLst>
              <a:ext uri="{FF2B5EF4-FFF2-40B4-BE49-F238E27FC236}">
                <a16:creationId xmlns:a16="http://schemas.microsoft.com/office/drawing/2014/main" id="{D8954F43-4AB3-AD27-1195-610A2EBB699D}"/>
              </a:ext>
            </a:extLst>
          </p:cNvPr>
          <p:cNvPicPr>
            <a:picLocks noChangeAspect="1"/>
          </p:cNvPicPr>
          <p:nvPr/>
        </p:nvPicPr>
        <p:blipFill rotWithShape="1">
          <a:blip r:embed="rId4"/>
          <a:srcRect l="2584" t="1839" r="2067" b="3173"/>
          <a:stretch/>
        </p:blipFill>
        <p:spPr>
          <a:xfrm>
            <a:off x="1" y="87333"/>
            <a:ext cx="3997896" cy="2351067"/>
          </a:xfrm>
          <a:prstGeom prst="rect">
            <a:avLst/>
          </a:prstGeom>
        </p:spPr>
      </p:pic>
      <p:pic>
        <p:nvPicPr>
          <p:cNvPr id="9" name="Picture 8">
            <a:extLst>
              <a:ext uri="{FF2B5EF4-FFF2-40B4-BE49-F238E27FC236}">
                <a16:creationId xmlns:a16="http://schemas.microsoft.com/office/drawing/2014/main" id="{155D04B8-B79F-B9BE-FB30-EE88B0AC39DC}"/>
              </a:ext>
            </a:extLst>
          </p:cNvPr>
          <p:cNvPicPr>
            <a:picLocks noChangeAspect="1"/>
          </p:cNvPicPr>
          <p:nvPr/>
        </p:nvPicPr>
        <p:blipFill>
          <a:blip r:embed="rId5"/>
          <a:stretch>
            <a:fillRect/>
          </a:stretch>
        </p:blipFill>
        <p:spPr>
          <a:xfrm>
            <a:off x="0" y="5232400"/>
            <a:ext cx="1625600" cy="1625600"/>
          </a:xfrm>
          <a:prstGeom prst="rect">
            <a:avLst/>
          </a:prstGeom>
        </p:spPr>
      </p:pic>
      <p:pic>
        <p:nvPicPr>
          <p:cNvPr id="10" name="Picture 9">
            <a:extLst>
              <a:ext uri="{FF2B5EF4-FFF2-40B4-BE49-F238E27FC236}">
                <a16:creationId xmlns:a16="http://schemas.microsoft.com/office/drawing/2014/main" id="{9D5CC9F9-E4DD-7DEC-4B33-0A750777940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3482" y1="60703" x2="23482" y2="60703"/>
                        <a14:foregroundMark x1="25080" y1="34026" x2="25080" y2="34026"/>
                        <a14:foregroundMark x1="80511" y1="54952" x2="80511" y2="54952"/>
                      </a14:backgroundRemoval>
                    </a14:imgEffect>
                  </a14:imgLayer>
                </a14:imgProps>
              </a:ext>
            </a:extLst>
          </a:blip>
          <a:stretch>
            <a:fillRect/>
          </a:stretch>
        </p:blipFill>
        <p:spPr>
          <a:xfrm>
            <a:off x="10142086" y="4797687"/>
            <a:ext cx="2495025" cy="2495025"/>
          </a:xfrm>
          <a:prstGeom prst="rect">
            <a:avLst/>
          </a:prstGeom>
        </p:spPr>
      </p:pic>
      <p:pic>
        <p:nvPicPr>
          <p:cNvPr id="12" name="Picture 11">
            <a:extLst>
              <a:ext uri="{FF2B5EF4-FFF2-40B4-BE49-F238E27FC236}">
                <a16:creationId xmlns:a16="http://schemas.microsoft.com/office/drawing/2014/main" id="{C5E552E8-B4DA-A754-8046-117A9458EF66}"/>
              </a:ext>
            </a:extLst>
          </p:cNvPr>
          <p:cNvPicPr>
            <a:picLocks noChangeAspect="1"/>
          </p:cNvPicPr>
          <p:nvPr/>
        </p:nvPicPr>
        <p:blipFill>
          <a:blip r:embed="rId8"/>
          <a:stretch>
            <a:fillRect/>
          </a:stretch>
        </p:blipFill>
        <p:spPr>
          <a:xfrm>
            <a:off x="5180425" y="5162649"/>
            <a:ext cx="1405225" cy="1480457"/>
          </a:xfrm>
          <a:prstGeom prst="rect">
            <a:avLst/>
          </a:prstGeom>
        </p:spPr>
      </p:pic>
    </p:spTree>
    <p:extLst>
      <p:ext uri="{BB962C8B-B14F-4D97-AF65-F5344CB8AC3E}">
        <p14:creationId xmlns:p14="http://schemas.microsoft.com/office/powerpoint/2010/main" val="19948311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vertical)">
                                      <p:cBhvr>
                                        <p:cTn id="10" dur="500"/>
                                        <p:tgtEl>
                                          <p:spTgt spid="8"/>
                                        </p:tgtEl>
                                      </p:cBhvr>
                                    </p:animEffect>
                                  </p:childTnLst>
                                </p:cTn>
                              </p:par>
                              <p:par>
                                <p:cTn id="11" presetID="2" presetClass="entr" presetSubtype="1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barn(outVertical)">
                                      <p:cBhvr>
                                        <p:cTn id="19" dur="500"/>
                                        <p:tgtEl>
                                          <p:spTgt spid="4">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outVertic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barn(outVertic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arn(outVertic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barn(outVertical)">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ông nghiệp trọng điểm là những ngành gì? - Halana điện nước kim khí">
            <a:extLst>
              <a:ext uri="{FF2B5EF4-FFF2-40B4-BE49-F238E27FC236}">
                <a16:creationId xmlns:a16="http://schemas.microsoft.com/office/drawing/2014/main" id="{D402A55A-A028-C279-96DA-2BA8F217E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2" y="0"/>
            <a:ext cx="12240024"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0A341EA-E9C8-F804-2DCF-FE31DE3F29C4}"/>
              </a:ext>
            </a:extLst>
          </p:cNvPr>
          <p:cNvGrpSpPr/>
          <p:nvPr/>
        </p:nvGrpSpPr>
        <p:grpSpPr>
          <a:xfrm>
            <a:off x="-1567543" y="-2475597"/>
            <a:ext cx="15356114" cy="3665765"/>
            <a:chOff x="-1567543" y="-2649765"/>
            <a:chExt cx="15356114" cy="3665765"/>
          </a:xfrm>
        </p:grpSpPr>
        <p:sp>
          <p:nvSpPr>
            <p:cNvPr id="5" name="Oval 4">
              <a:extLst>
                <a:ext uri="{FF2B5EF4-FFF2-40B4-BE49-F238E27FC236}">
                  <a16:creationId xmlns:a16="http://schemas.microsoft.com/office/drawing/2014/main" id="{F11D10D4-B0BB-4D13-C1E4-983DE891B1D2}"/>
                </a:ext>
              </a:extLst>
            </p:cNvPr>
            <p:cNvSpPr/>
            <p:nvPr/>
          </p:nvSpPr>
          <p:spPr>
            <a:xfrm>
              <a:off x="-1567543" y="-2649765"/>
              <a:ext cx="15356114" cy="3665765"/>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A0B015-C1F9-F83A-7E27-339A6AED6B78}"/>
                </a:ext>
              </a:extLst>
            </p:cNvPr>
            <p:cNvSpPr txBox="1"/>
            <p:nvPr/>
          </p:nvSpPr>
          <p:spPr>
            <a:xfrm>
              <a:off x="3599541" y="0"/>
              <a:ext cx="4426857" cy="1015663"/>
            </a:xfrm>
            <a:prstGeom prst="rect">
              <a:avLst/>
            </a:prstGeom>
            <a:noFill/>
          </p:spPr>
          <p:txBody>
            <a:bodyPr wrap="square" rtlCol="0">
              <a:spAutoFit/>
            </a:bodyPr>
            <a:lstStyle/>
            <a:p>
              <a:pPr algn="ctr"/>
              <a:r>
                <a:rPr lang="en-US" sz="6000" b="1">
                  <a:solidFill>
                    <a:srgbClr val="0000FF"/>
                  </a:solidFill>
                  <a:latin typeface="#9Slide05 Beautiful Caps" panose="02040603050506020204" pitchFamily="18" charset="0"/>
                </a:rPr>
                <a:t>Bài 15</a:t>
              </a:r>
            </a:p>
          </p:txBody>
        </p:sp>
      </p:grpSp>
      <p:grpSp>
        <p:nvGrpSpPr>
          <p:cNvPr id="12" name="Group 11">
            <a:extLst>
              <a:ext uri="{FF2B5EF4-FFF2-40B4-BE49-F238E27FC236}">
                <a16:creationId xmlns:a16="http://schemas.microsoft.com/office/drawing/2014/main" id="{AEAD9942-4FA4-A3DA-AFBF-1E886282C94D}"/>
              </a:ext>
            </a:extLst>
          </p:cNvPr>
          <p:cNvGrpSpPr/>
          <p:nvPr/>
        </p:nvGrpSpPr>
        <p:grpSpPr>
          <a:xfrm>
            <a:off x="-1567543" y="5254172"/>
            <a:ext cx="15356114" cy="3886653"/>
            <a:chOff x="-1567543" y="5268686"/>
            <a:chExt cx="15356114" cy="3886653"/>
          </a:xfrm>
        </p:grpSpPr>
        <p:sp>
          <p:nvSpPr>
            <p:cNvPr id="6" name="Oval 5">
              <a:extLst>
                <a:ext uri="{FF2B5EF4-FFF2-40B4-BE49-F238E27FC236}">
                  <a16:creationId xmlns:a16="http://schemas.microsoft.com/office/drawing/2014/main" id="{806986E6-4671-C9D8-37C5-C388719844AD}"/>
                </a:ext>
              </a:extLst>
            </p:cNvPr>
            <p:cNvSpPr/>
            <p:nvPr/>
          </p:nvSpPr>
          <p:spPr>
            <a:xfrm>
              <a:off x="-1567543" y="5268686"/>
              <a:ext cx="15356114" cy="3886653"/>
            </a:xfrm>
            <a:prstGeom prst="ellipse">
              <a:avLst/>
            </a:prstGeom>
            <a:gradFill flip="none" rotWithShape="1">
              <a:gsLst>
                <a:gs pos="0">
                  <a:schemeClr val="accent1">
                    <a:lumMod val="0"/>
                    <a:lumOff val="100000"/>
                  </a:schemeClr>
                </a:gs>
                <a:gs pos="6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DC5AFB2-60B6-B11F-845D-5FB4823EA18F}"/>
                </a:ext>
              </a:extLst>
            </p:cNvPr>
            <p:cNvSpPr txBox="1"/>
            <p:nvPr/>
          </p:nvSpPr>
          <p:spPr>
            <a:xfrm>
              <a:off x="-1092201" y="6045194"/>
              <a:ext cx="14376401" cy="830997"/>
            </a:xfrm>
            <a:prstGeom prst="rect">
              <a:avLst/>
            </a:prstGeom>
            <a:noFill/>
          </p:spPr>
          <p:txBody>
            <a:bodyPr wrap="square" rtlCol="0">
              <a:spAutoFit/>
            </a:bodyPr>
            <a:lstStyle/>
            <a:p>
              <a:pPr algn="ctr"/>
              <a:r>
                <a:rPr lang="en-US" sz="4800">
                  <a:solidFill>
                    <a:srgbClr val="0000FF"/>
                  </a:solidFill>
                  <a:latin typeface="#9Slide07 IcielCrocante" panose="02000000000000000000" pitchFamily="2" charset="0"/>
                </a:rPr>
                <a:t>CHUYỂN DỊCH CƠ CẤU NGÀNH CÔNG NGHIỆP</a:t>
              </a:r>
            </a:p>
          </p:txBody>
        </p:sp>
      </p:grpSp>
    </p:spTree>
    <p:extLst>
      <p:ext uri="{BB962C8B-B14F-4D97-AF65-F5344CB8AC3E}">
        <p14:creationId xmlns:p14="http://schemas.microsoft.com/office/powerpoint/2010/main" val="268903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8)">
                                      <p:cBhvr>
                                        <p:cTn id="7" dur="125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ông nghiệp trọng điểm là những ngành gì? - Halana điện nước kim khí">
            <a:extLst>
              <a:ext uri="{FF2B5EF4-FFF2-40B4-BE49-F238E27FC236}">
                <a16:creationId xmlns:a16="http://schemas.microsoft.com/office/drawing/2014/main" id="{D402A55A-A028-C279-96DA-2BA8F217E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958" y="1015566"/>
            <a:ext cx="2203051" cy="13528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C5AFB2-60B6-B11F-845D-5FB4823EA18F}"/>
              </a:ext>
            </a:extLst>
          </p:cNvPr>
          <p:cNvSpPr txBox="1"/>
          <p:nvPr/>
        </p:nvSpPr>
        <p:spPr>
          <a:xfrm>
            <a:off x="-990601" y="0"/>
            <a:ext cx="14376401" cy="769441"/>
          </a:xfrm>
          <a:prstGeom prst="rect">
            <a:avLst/>
          </a:prstGeom>
          <a:noFill/>
        </p:spPr>
        <p:txBody>
          <a:bodyPr wrap="square" rtlCol="0">
            <a:spAutoFit/>
          </a:bodyPr>
          <a:lstStyle/>
          <a:p>
            <a:pPr algn="ctr"/>
            <a:r>
              <a:rPr lang="en-US" sz="4400">
                <a:solidFill>
                  <a:srgbClr val="0000FF"/>
                </a:solidFill>
                <a:latin typeface="#9Slide07 IcielCrocante" panose="02000000000000000000" pitchFamily="2" charset="0"/>
              </a:rPr>
              <a:t>CHUYỂN DỊCH CƠ CẤU NGÀNH CÔNG NGHIỆP</a:t>
            </a:r>
          </a:p>
        </p:txBody>
      </p:sp>
      <p:pic>
        <p:nvPicPr>
          <p:cNvPr id="3" name="Picture 2">
            <a:extLst>
              <a:ext uri="{FF2B5EF4-FFF2-40B4-BE49-F238E27FC236}">
                <a16:creationId xmlns:a16="http://schemas.microsoft.com/office/drawing/2014/main" id="{EE7E45F3-4ABD-8957-3612-C2E637882676}"/>
              </a:ext>
            </a:extLst>
          </p:cNvPr>
          <p:cNvPicPr>
            <a:picLocks noChangeAspect="1"/>
          </p:cNvPicPr>
          <p:nvPr/>
        </p:nvPicPr>
        <p:blipFill>
          <a:blip r:embed="rId3"/>
          <a:stretch>
            <a:fillRect/>
          </a:stretch>
        </p:blipFill>
        <p:spPr>
          <a:xfrm>
            <a:off x="6840545" y="5259543"/>
            <a:ext cx="2718755" cy="1702247"/>
          </a:xfrm>
          <a:prstGeom prst="rect">
            <a:avLst/>
          </a:prstGeom>
        </p:spPr>
      </p:pic>
      <p:pic>
        <p:nvPicPr>
          <p:cNvPr id="4" name="Picture 3">
            <a:extLst>
              <a:ext uri="{FF2B5EF4-FFF2-40B4-BE49-F238E27FC236}">
                <a16:creationId xmlns:a16="http://schemas.microsoft.com/office/drawing/2014/main" id="{5462D28E-4F15-2355-B083-8094E9E4BD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3667">
                        <a14:foregroundMark x1="9000" y1="52407" x2="10556" y2="52407"/>
                        <a14:foregroundMark x1="8111" y1="58704" x2="13667" y2="58889"/>
                        <a14:foregroundMark x1="35778" y1="58148" x2="45222" y2="73889"/>
                        <a14:foregroundMark x1="35000" y1="72407" x2="53444" y2="75741"/>
                        <a14:foregroundMark x1="35778" y1="64074" x2="42000" y2="74259"/>
                        <a14:foregroundMark x1="92333" y1="66481" x2="88111" y2="65000"/>
                        <a14:foregroundMark x1="78111" y1="87778" x2="74778" y2="74815"/>
                        <a14:foregroundMark x1="74778" y1="74815" x2="74778" y2="74444"/>
                        <a14:foregroundMark x1="59000" y1="82593" x2="93667" y2="82593"/>
                        <a14:foregroundMark x1="57556" y1="81111" x2="62111" y2="81111"/>
                        <a14:foregroundMark x1="56778" y1="80370" x2="60667" y2="81296"/>
                        <a14:foregroundMark x1="57000" y1="81852" x2="71111" y2="87222"/>
                        <a14:foregroundMark x1="71111" y1="87222" x2="77444" y2="86296"/>
                        <a14:foregroundMark x1="66556" y1="88519" x2="90444" y2="84815"/>
                        <a14:foregroundMark x1="16667" y1="81667" x2="28222" y2="83148"/>
                        <a14:foregroundMark x1="17667" y1="76481" x2="15667" y2="84259"/>
                        <a14:foregroundMark x1="13889" y1="79630" x2="28222" y2="82037"/>
                        <a14:foregroundMark x1="13667" y1="82778" x2="28333" y2="86481"/>
                        <a14:foregroundMark x1="15667" y1="85370" x2="24333" y2="87037"/>
                      </a14:backgroundRemoval>
                    </a14:imgEffect>
                  </a14:imgLayer>
                </a14:imgProps>
              </a:ext>
            </a:extLst>
          </a:blip>
          <a:stretch>
            <a:fillRect/>
          </a:stretch>
        </p:blipFill>
        <p:spPr>
          <a:xfrm>
            <a:off x="9236077" y="2494956"/>
            <a:ext cx="2886815" cy="1732089"/>
          </a:xfrm>
          <a:prstGeom prst="rect">
            <a:avLst/>
          </a:prstGeom>
        </p:spPr>
      </p:pic>
      <p:pic>
        <p:nvPicPr>
          <p:cNvPr id="30" name="Picture 29">
            <a:extLst>
              <a:ext uri="{FF2B5EF4-FFF2-40B4-BE49-F238E27FC236}">
                <a16:creationId xmlns:a16="http://schemas.microsoft.com/office/drawing/2014/main" id="{F59D8326-4088-FDC7-1A28-7DECC1A2FE0B}"/>
              </a:ext>
            </a:extLst>
          </p:cNvPr>
          <p:cNvPicPr>
            <a:picLocks noChangeAspect="1"/>
          </p:cNvPicPr>
          <p:nvPr/>
        </p:nvPicPr>
        <p:blipFill>
          <a:blip r:embed="rId6"/>
          <a:stretch>
            <a:fillRect/>
          </a:stretch>
        </p:blipFill>
        <p:spPr>
          <a:xfrm>
            <a:off x="3195057" y="5653538"/>
            <a:ext cx="3468641" cy="1191973"/>
          </a:xfrm>
          <a:prstGeom prst="rect">
            <a:avLst/>
          </a:prstGeom>
        </p:spPr>
      </p:pic>
      <p:pic>
        <p:nvPicPr>
          <p:cNvPr id="31" name="Picture 30">
            <a:extLst>
              <a:ext uri="{FF2B5EF4-FFF2-40B4-BE49-F238E27FC236}">
                <a16:creationId xmlns:a16="http://schemas.microsoft.com/office/drawing/2014/main" id="{C40C2793-B60D-ECBC-856B-DD32F474666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6429" l="2000" r="95000">
                        <a14:foregroundMark x1="9444" y1="46964" x2="9444" y2="46964"/>
                        <a14:foregroundMark x1="7667" y1="86964" x2="8778" y2="79821"/>
                        <a14:foregroundMark x1="11444" y1="37143" x2="14556" y2="45000"/>
                        <a14:foregroundMark x1="9000" y1="35536" x2="9000" y2="35536"/>
                        <a14:foregroundMark x1="2111" y1="40893" x2="2111" y2="40893"/>
                        <a14:foregroundMark x1="12778" y1="30714" x2="12778" y2="30714"/>
                        <a14:foregroundMark x1="13000" y1="28036" x2="13000" y2="28036"/>
                        <a14:foregroundMark x1="13000" y1="34286" x2="13000" y2="34286"/>
                        <a14:foregroundMark x1="26889" y1="16964" x2="26889" y2="16964"/>
                        <a14:foregroundMark x1="27333" y1="15179" x2="27333" y2="15179"/>
                        <a14:foregroundMark x1="27333" y1="13571" x2="27333" y2="13571"/>
                        <a14:foregroundMark x1="89889" y1="75893" x2="89889" y2="75893"/>
                        <a14:foregroundMark x1="87889" y1="41607" x2="90333" y2="94107"/>
                        <a14:foregroundMark x1="92667" y1="66429" x2="95333" y2="65536"/>
                        <a14:foregroundMark x1="76111" y1="43750" x2="76111" y2="43750"/>
                        <a14:foregroundMark x1="76111" y1="41429" x2="76111" y2="41429"/>
                        <a14:foregroundMark x1="83778" y1="46607" x2="86111" y2="46964"/>
                        <a14:foregroundMark x1="51778" y1="81250" x2="51778" y2="81250"/>
                        <a14:foregroundMark x1="17111" y1="96429" x2="71000" y2="88571"/>
                        <a14:foregroundMark x1="71000" y1="88571" x2="71889" y2="88571"/>
                        <a14:foregroundMark x1="80333" y1="57321" x2="80333" y2="57321"/>
                        <a14:foregroundMark x1="76556" y1="66429" x2="76111" y2="61964"/>
                        <a14:foregroundMark x1="74556" y1="63571" x2="74556" y2="63571"/>
                        <a14:foregroundMark x1="82889" y1="50000" x2="82889" y2="50000"/>
                        <a14:foregroundMark x1="67444" y1="16964" x2="67444" y2="16964"/>
                        <a14:foregroundMark x1="67444" y1="15000" x2="67444" y2="15000"/>
                        <a14:foregroundMark x1="69000" y1="14821" x2="69000" y2="14821"/>
                        <a14:foregroundMark x1="48222" y1="8036" x2="48222" y2="8036"/>
                        <a14:foregroundMark x1="54889" y1="6250" x2="54889" y2="6250"/>
                        <a14:foregroundMark x1="35000" y1="8571" x2="35000" y2="8571"/>
                        <a14:foregroundMark x1="35000" y1="7321" x2="35000" y2="7321"/>
                        <a14:foregroundMark x1="34889" y1="9286" x2="34889" y2="9286"/>
                      </a14:backgroundRemoval>
                    </a14:imgEffect>
                  </a14:imgLayer>
                </a14:imgProps>
              </a:ext>
            </a:extLst>
          </a:blip>
          <a:stretch>
            <a:fillRect/>
          </a:stretch>
        </p:blipFill>
        <p:spPr>
          <a:xfrm>
            <a:off x="9915056" y="5391811"/>
            <a:ext cx="2419821" cy="1505666"/>
          </a:xfrm>
          <a:prstGeom prst="rect">
            <a:avLst/>
          </a:prstGeom>
        </p:spPr>
      </p:pic>
      <p:pic>
        <p:nvPicPr>
          <p:cNvPr id="1024" name="Picture 1023">
            <a:extLst>
              <a:ext uri="{FF2B5EF4-FFF2-40B4-BE49-F238E27FC236}">
                <a16:creationId xmlns:a16="http://schemas.microsoft.com/office/drawing/2014/main" id="{B437937C-3E25-6697-3961-6ABB7961F99B}"/>
              </a:ext>
            </a:extLst>
          </p:cNvPr>
          <p:cNvPicPr>
            <a:picLocks noChangeAspect="1"/>
          </p:cNvPicPr>
          <p:nvPr/>
        </p:nvPicPr>
        <p:blipFill>
          <a:blip r:embed="rId9"/>
          <a:stretch>
            <a:fillRect/>
          </a:stretch>
        </p:blipFill>
        <p:spPr>
          <a:xfrm>
            <a:off x="-12786" y="5597842"/>
            <a:ext cx="3030996" cy="1363948"/>
          </a:xfrm>
          <a:prstGeom prst="ellipse">
            <a:avLst/>
          </a:prstGeom>
          <a:ln>
            <a:noFill/>
          </a:ln>
          <a:effectLst>
            <a:softEdge rad="112500"/>
          </a:effectLst>
        </p:spPr>
      </p:pic>
      <p:grpSp>
        <p:nvGrpSpPr>
          <p:cNvPr id="1031" name="Group 1030">
            <a:extLst>
              <a:ext uri="{FF2B5EF4-FFF2-40B4-BE49-F238E27FC236}">
                <a16:creationId xmlns:a16="http://schemas.microsoft.com/office/drawing/2014/main" id="{ADAE7C16-F5F4-AF63-FC20-1AD7AD6C4FB7}"/>
              </a:ext>
            </a:extLst>
          </p:cNvPr>
          <p:cNvGrpSpPr/>
          <p:nvPr/>
        </p:nvGrpSpPr>
        <p:grpSpPr>
          <a:xfrm>
            <a:off x="303624" y="1068751"/>
            <a:ext cx="8687976" cy="988650"/>
            <a:chOff x="303624" y="1068751"/>
            <a:chExt cx="8687976" cy="988650"/>
          </a:xfrm>
        </p:grpSpPr>
        <p:grpSp>
          <p:nvGrpSpPr>
            <p:cNvPr id="17" name="Group 16">
              <a:extLst>
                <a:ext uri="{FF2B5EF4-FFF2-40B4-BE49-F238E27FC236}">
                  <a16:creationId xmlns:a16="http://schemas.microsoft.com/office/drawing/2014/main" id="{32E77569-0302-CC4D-B616-3F732EA6A060}"/>
                </a:ext>
              </a:extLst>
            </p:cNvPr>
            <p:cNvGrpSpPr/>
            <p:nvPr/>
          </p:nvGrpSpPr>
          <p:grpSpPr>
            <a:xfrm>
              <a:off x="303624" y="1068751"/>
              <a:ext cx="8687976" cy="988650"/>
              <a:chOff x="858396" y="1585330"/>
              <a:chExt cx="8687976" cy="988650"/>
            </a:xfrm>
            <a:solidFill>
              <a:srgbClr val="6FDCE3"/>
            </a:solidFill>
          </p:grpSpPr>
          <p:sp>
            <p:nvSpPr>
              <p:cNvPr id="21" name="Oval 20">
                <a:extLst>
                  <a:ext uri="{FF2B5EF4-FFF2-40B4-BE49-F238E27FC236}">
                    <a16:creationId xmlns:a16="http://schemas.microsoft.com/office/drawing/2014/main" id="{25B9BF78-F2B4-1195-6271-882056D8EA10}"/>
                  </a:ext>
                </a:extLst>
              </p:cNvPr>
              <p:cNvSpPr/>
              <p:nvPr/>
            </p:nvSpPr>
            <p:spPr>
              <a:xfrm>
                <a:off x="858396" y="1585330"/>
                <a:ext cx="962242" cy="95410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lowchart: Terminator 18">
                <a:extLst>
                  <a:ext uri="{FF2B5EF4-FFF2-40B4-BE49-F238E27FC236}">
                    <a16:creationId xmlns:a16="http://schemas.microsoft.com/office/drawing/2014/main" id="{E324F67B-53A7-7FC3-2957-897B384780CA}"/>
                  </a:ext>
                </a:extLst>
              </p:cNvPr>
              <p:cNvSpPr/>
              <p:nvPr/>
            </p:nvSpPr>
            <p:spPr>
              <a:xfrm>
                <a:off x="1987091" y="1619873"/>
                <a:ext cx="7559281" cy="954107"/>
              </a:xfrm>
              <a:prstGeom prst="flowChartTerminator">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B8FDEF8-5730-3639-B297-7DF7E3ED4498}"/>
                  </a:ext>
                </a:extLst>
              </p:cNvPr>
              <p:cNvSpPr txBox="1"/>
              <p:nvPr/>
            </p:nvSpPr>
            <p:spPr>
              <a:xfrm>
                <a:off x="2367547" y="1824317"/>
                <a:ext cx="7017047" cy="480131"/>
              </a:xfrm>
              <a:prstGeom prst="rect">
                <a:avLst/>
              </a:prstGeom>
              <a:noFill/>
              <a:ln>
                <a:noFill/>
              </a:ln>
            </p:spPr>
            <p:txBody>
              <a:bodyPr wrap="square">
                <a:spAutoFit/>
              </a:bodyPr>
              <a:lstStyle/>
              <a:p>
                <a:pPr marL="0" marR="0" lvl="0" indent="0" algn="just" defTabSz="91440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C</a:t>
                </a:r>
                <a:r>
                  <a:rPr lang="en-US" sz="2800" b="1" kern="0">
                    <a:solidFill>
                      <a:prstClr val="white"/>
                    </a:solidFill>
                    <a:latin typeface="#9Slide03 SFU Futura_12" panose="00000400000000000000" pitchFamily="2" charset="0"/>
                  </a:rPr>
                  <a:t>huyển dịch c</a:t>
                </a: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ơ cấu công nghiệp theo ngành</a:t>
                </a:r>
                <a:endParaRPr kumimoji="0" lang="en-AU" sz="2800" b="1" i="0" u="none" strike="noStrike" kern="0" cap="none" spc="0" normalizeH="0" baseline="0" noProof="0" dirty="0">
                  <a:ln>
                    <a:noFill/>
                  </a:ln>
                  <a:solidFill>
                    <a:prstClr val="white"/>
                  </a:solidFill>
                  <a:effectLst/>
                  <a:uLnTx/>
                  <a:uFillTx/>
                  <a:latin typeface="#9Slide03 SFU Futura_12" panose="00000400000000000000" pitchFamily="2" charset="0"/>
                </a:endParaRPr>
              </a:p>
            </p:txBody>
          </p:sp>
        </p:grpSp>
        <p:pic>
          <p:nvPicPr>
            <p:cNvPr id="1026" name="Picture 1025">
              <a:extLst>
                <a:ext uri="{FF2B5EF4-FFF2-40B4-BE49-F238E27FC236}">
                  <a16:creationId xmlns:a16="http://schemas.microsoft.com/office/drawing/2014/main" id="{4F8E82FB-C23F-0264-A2D6-2389EB269A47}"/>
                </a:ext>
              </a:extLst>
            </p:cNvPr>
            <p:cNvPicPr>
              <a:picLocks noChangeAspect="1"/>
            </p:cNvPicPr>
            <p:nvPr/>
          </p:nvPicPr>
          <p:blipFill>
            <a:blip r:embed="rId10"/>
            <a:stretch>
              <a:fillRect/>
            </a:stretch>
          </p:blipFill>
          <p:spPr>
            <a:xfrm>
              <a:off x="367429" y="1167313"/>
              <a:ext cx="834632" cy="725767"/>
            </a:xfrm>
            <a:prstGeom prst="rect">
              <a:avLst/>
            </a:prstGeom>
            <a:ln>
              <a:noFill/>
            </a:ln>
            <a:effectLst>
              <a:softEdge rad="112500"/>
            </a:effectLst>
          </p:spPr>
        </p:pic>
      </p:grpSp>
      <p:grpSp>
        <p:nvGrpSpPr>
          <p:cNvPr id="1032" name="Group 1031">
            <a:extLst>
              <a:ext uri="{FF2B5EF4-FFF2-40B4-BE49-F238E27FC236}">
                <a16:creationId xmlns:a16="http://schemas.microsoft.com/office/drawing/2014/main" id="{E55C9D18-B927-2C25-36CD-48C9BF5E129F}"/>
              </a:ext>
            </a:extLst>
          </p:cNvPr>
          <p:cNvGrpSpPr/>
          <p:nvPr/>
        </p:nvGrpSpPr>
        <p:grpSpPr>
          <a:xfrm>
            <a:off x="313484" y="2410570"/>
            <a:ext cx="8715902" cy="1031505"/>
            <a:chOff x="313484" y="2410570"/>
            <a:chExt cx="8715902" cy="1031505"/>
          </a:xfrm>
        </p:grpSpPr>
        <p:grpSp>
          <p:nvGrpSpPr>
            <p:cNvPr id="23" name="Group 22">
              <a:extLst>
                <a:ext uri="{FF2B5EF4-FFF2-40B4-BE49-F238E27FC236}">
                  <a16:creationId xmlns:a16="http://schemas.microsoft.com/office/drawing/2014/main" id="{3FE432A9-C356-FA79-F4F3-BE847E9E9CE6}"/>
                </a:ext>
              </a:extLst>
            </p:cNvPr>
            <p:cNvGrpSpPr/>
            <p:nvPr/>
          </p:nvGrpSpPr>
          <p:grpSpPr>
            <a:xfrm>
              <a:off x="313484" y="2410570"/>
              <a:ext cx="8715902" cy="1031505"/>
              <a:chOff x="821920" y="3314306"/>
              <a:chExt cx="8715902" cy="1031505"/>
            </a:xfrm>
            <a:solidFill>
              <a:srgbClr val="5C88C4"/>
            </a:solidFill>
          </p:grpSpPr>
          <p:sp>
            <p:nvSpPr>
              <p:cNvPr id="27" name="Oval 26">
                <a:extLst>
                  <a:ext uri="{FF2B5EF4-FFF2-40B4-BE49-F238E27FC236}">
                    <a16:creationId xmlns:a16="http://schemas.microsoft.com/office/drawing/2014/main" id="{E4126E84-7CC6-711F-8A88-A0D587036CEC}"/>
                  </a:ext>
                </a:extLst>
              </p:cNvPr>
              <p:cNvSpPr/>
              <p:nvPr/>
            </p:nvSpPr>
            <p:spPr>
              <a:xfrm>
                <a:off x="821920" y="3314306"/>
                <a:ext cx="969718" cy="961520"/>
              </a:xfrm>
              <a:prstGeom prst="ellipse">
                <a:avLst/>
              </a:prstGeom>
              <a:grpFill/>
              <a:ln w="12700" cap="flat" cmpd="sng" algn="ctr">
                <a:solidFill>
                  <a:srgbClr val="179E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lowchart: Terminator 24">
                <a:extLst>
                  <a:ext uri="{FF2B5EF4-FFF2-40B4-BE49-F238E27FC236}">
                    <a16:creationId xmlns:a16="http://schemas.microsoft.com/office/drawing/2014/main" id="{9366FA78-08CB-1B92-ECDD-ED8579ED4303}"/>
                  </a:ext>
                </a:extLst>
              </p:cNvPr>
              <p:cNvSpPr/>
              <p:nvPr/>
            </p:nvSpPr>
            <p:spPr>
              <a:xfrm>
                <a:off x="1978541" y="3391704"/>
                <a:ext cx="7559281" cy="954107"/>
              </a:xfrm>
              <a:prstGeom prst="flowChartTerminator">
                <a:avLst/>
              </a:prstGeom>
              <a:grp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4FD281B-8715-13BB-26A0-4A561FE9676F}"/>
                  </a:ext>
                </a:extLst>
              </p:cNvPr>
              <p:cNvSpPr txBox="1"/>
              <p:nvPr/>
            </p:nvSpPr>
            <p:spPr>
              <a:xfrm>
                <a:off x="2321211" y="3617189"/>
                <a:ext cx="7216611"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C</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huyển dịch c</a:t>
                </a: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ơ cấu </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CN </a:t>
                </a: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theo </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thành phần KT</a:t>
                </a:r>
                <a:endParaRPr kumimoji="0" lang="en-AU" sz="2800" b="1" i="0" u="none" strike="noStrike" kern="0" cap="none" spc="0" normalizeH="0" baseline="0" noProof="0" dirty="0">
                  <a:ln>
                    <a:noFill/>
                  </a:ln>
                  <a:solidFill>
                    <a:prstClr val="white"/>
                  </a:solidFill>
                  <a:effectLst/>
                  <a:uLnTx/>
                  <a:uFillTx/>
                  <a:latin typeface="#9Slide03 SFU Futura_12" panose="00000400000000000000" pitchFamily="2" charset="0"/>
                </a:endParaRPr>
              </a:p>
            </p:txBody>
          </p:sp>
        </p:grpSp>
        <p:pic>
          <p:nvPicPr>
            <p:cNvPr id="1029" name="Picture 1028">
              <a:extLst>
                <a:ext uri="{FF2B5EF4-FFF2-40B4-BE49-F238E27FC236}">
                  <a16:creationId xmlns:a16="http://schemas.microsoft.com/office/drawing/2014/main" id="{7C37C0A8-5747-58AF-60A1-2B1D22BAA138}"/>
                </a:ext>
              </a:extLst>
            </p:cNvPr>
            <p:cNvPicPr>
              <a:picLocks noChangeAspect="1"/>
            </p:cNvPicPr>
            <p:nvPr/>
          </p:nvPicPr>
          <p:blipFill>
            <a:blip r:embed="rId11"/>
            <a:stretch>
              <a:fillRect/>
            </a:stretch>
          </p:blipFill>
          <p:spPr>
            <a:xfrm>
              <a:off x="327979" y="2490624"/>
              <a:ext cx="967763" cy="741717"/>
            </a:xfrm>
            <a:prstGeom prst="rect">
              <a:avLst/>
            </a:prstGeom>
            <a:ln>
              <a:noFill/>
            </a:ln>
            <a:effectLst>
              <a:softEdge rad="112500"/>
            </a:effectLst>
          </p:spPr>
        </p:pic>
      </p:grpSp>
      <p:grpSp>
        <p:nvGrpSpPr>
          <p:cNvPr id="1033" name="Group 1032">
            <a:extLst>
              <a:ext uri="{FF2B5EF4-FFF2-40B4-BE49-F238E27FC236}">
                <a16:creationId xmlns:a16="http://schemas.microsoft.com/office/drawing/2014/main" id="{E6B8B9C2-4FE9-AC07-E62B-B979F6FC0B6F}"/>
              </a:ext>
            </a:extLst>
          </p:cNvPr>
          <p:cNvGrpSpPr/>
          <p:nvPr/>
        </p:nvGrpSpPr>
        <p:grpSpPr>
          <a:xfrm>
            <a:off x="323849" y="3795245"/>
            <a:ext cx="8727187" cy="1054541"/>
            <a:chOff x="323849" y="3795245"/>
            <a:chExt cx="8727187" cy="1054541"/>
          </a:xfrm>
        </p:grpSpPr>
        <p:grpSp>
          <p:nvGrpSpPr>
            <p:cNvPr id="7" name="Group 6">
              <a:extLst>
                <a:ext uri="{FF2B5EF4-FFF2-40B4-BE49-F238E27FC236}">
                  <a16:creationId xmlns:a16="http://schemas.microsoft.com/office/drawing/2014/main" id="{7849E28D-71AA-FFDF-1820-FFF04444CCD4}"/>
                </a:ext>
              </a:extLst>
            </p:cNvPr>
            <p:cNvGrpSpPr/>
            <p:nvPr/>
          </p:nvGrpSpPr>
          <p:grpSpPr>
            <a:xfrm>
              <a:off x="323849" y="3795245"/>
              <a:ext cx="8727187" cy="1054541"/>
              <a:chOff x="840057" y="5022582"/>
              <a:chExt cx="8727187" cy="1054541"/>
            </a:xfrm>
            <a:solidFill>
              <a:srgbClr val="5C2FC2"/>
            </a:solidFill>
          </p:grpSpPr>
          <p:sp>
            <p:nvSpPr>
              <p:cNvPr id="8" name="Flowchart: Terminator 7">
                <a:extLst>
                  <a:ext uri="{FF2B5EF4-FFF2-40B4-BE49-F238E27FC236}">
                    <a16:creationId xmlns:a16="http://schemas.microsoft.com/office/drawing/2014/main" id="{6C07884D-CACB-A54A-20F6-FDFB2424565A}"/>
                  </a:ext>
                </a:extLst>
              </p:cNvPr>
              <p:cNvSpPr/>
              <p:nvPr/>
            </p:nvSpPr>
            <p:spPr>
              <a:xfrm>
                <a:off x="2007963" y="5123016"/>
                <a:ext cx="7559281" cy="954107"/>
              </a:xfrm>
              <a:prstGeom prst="flowChartTerminator">
                <a:avLst/>
              </a:prstGeom>
              <a:grp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8C40D98-6F90-F46E-4368-D5561E16A4C6}"/>
                  </a:ext>
                </a:extLst>
              </p:cNvPr>
              <p:cNvSpPr txBox="1"/>
              <p:nvPr/>
            </p:nvSpPr>
            <p:spPr>
              <a:xfrm>
                <a:off x="2539526" y="5340919"/>
                <a:ext cx="6377281"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C</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huyển dịch c</a:t>
                </a: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ơ cấu </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CN </a:t>
                </a:r>
                <a:r>
                  <a:rPr kumimoji="0" lang="vi-VN" sz="2800" b="1" i="0" u="none" strike="noStrike" kern="0" cap="none" spc="0" normalizeH="0" baseline="0" noProof="0">
                    <a:ln>
                      <a:noFill/>
                    </a:ln>
                    <a:solidFill>
                      <a:prstClr val="white"/>
                    </a:solidFill>
                    <a:effectLst/>
                    <a:uLnTx/>
                    <a:uFillTx/>
                    <a:latin typeface="#9Slide03 SFU Futura_12" panose="00000400000000000000" pitchFamily="2" charset="0"/>
                  </a:rPr>
                  <a:t>theo </a:t>
                </a:r>
                <a:r>
                  <a:rPr kumimoji="0" lang="en-US" sz="2800" b="1" i="0" u="none" strike="noStrike" kern="0" cap="none" spc="0" normalizeH="0" baseline="0" noProof="0">
                    <a:ln>
                      <a:noFill/>
                    </a:ln>
                    <a:solidFill>
                      <a:prstClr val="white"/>
                    </a:solidFill>
                    <a:effectLst/>
                    <a:uLnTx/>
                    <a:uFillTx/>
                    <a:latin typeface="#9Slide03 SFU Futura_12" panose="00000400000000000000" pitchFamily="2" charset="0"/>
                  </a:rPr>
                  <a:t>lãnh thổ</a:t>
                </a:r>
                <a:endParaRPr kumimoji="0" lang="en-AU" sz="2800" b="1" i="0" u="none" strike="noStrike" kern="0" cap="none" spc="0" normalizeH="0" baseline="0" noProof="0" dirty="0">
                  <a:ln>
                    <a:noFill/>
                  </a:ln>
                  <a:solidFill>
                    <a:prstClr val="white"/>
                  </a:solidFill>
                  <a:effectLst/>
                  <a:uLnTx/>
                  <a:uFillTx/>
                  <a:latin typeface="#9Slide03 SFU Futura_12" panose="00000400000000000000" pitchFamily="2" charset="0"/>
                </a:endParaRPr>
              </a:p>
            </p:txBody>
          </p:sp>
          <p:sp>
            <p:nvSpPr>
              <p:cNvPr id="15" name="Oval 14">
                <a:extLst>
                  <a:ext uri="{FF2B5EF4-FFF2-40B4-BE49-F238E27FC236}">
                    <a16:creationId xmlns:a16="http://schemas.microsoft.com/office/drawing/2014/main" id="{5F12C59F-5349-4651-35CE-BD392CC83ADD}"/>
                  </a:ext>
                </a:extLst>
              </p:cNvPr>
              <p:cNvSpPr/>
              <p:nvPr/>
            </p:nvSpPr>
            <p:spPr>
              <a:xfrm>
                <a:off x="840057" y="5022582"/>
                <a:ext cx="971893" cy="963676"/>
              </a:xfrm>
              <a:prstGeom prst="ellipse">
                <a:avLst/>
              </a:prstGeom>
              <a:grp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030" name="Picture 1029">
              <a:extLst>
                <a:ext uri="{FF2B5EF4-FFF2-40B4-BE49-F238E27FC236}">
                  <a16:creationId xmlns:a16="http://schemas.microsoft.com/office/drawing/2014/main" id="{E9B30DB1-6DC8-226B-999E-89CD3A624807}"/>
                </a:ext>
              </a:extLst>
            </p:cNvPr>
            <p:cNvPicPr>
              <a:picLocks noChangeAspect="1"/>
            </p:cNvPicPr>
            <p:nvPr/>
          </p:nvPicPr>
          <p:blipFill>
            <a:blip r:embed="rId12"/>
            <a:stretch>
              <a:fillRect/>
            </a:stretch>
          </p:blipFill>
          <p:spPr>
            <a:xfrm>
              <a:off x="412790" y="3950131"/>
              <a:ext cx="794009" cy="666301"/>
            </a:xfrm>
            <a:prstGeom prst="rect">
              <a:avLst/>
            </a:prstGeom>
            <a:ln>
              <a:noFill/>
            </a:ln>
            <a:effectLst>
              <a:softEdge rad="112500"/>
            </a:effectLst>
          </p:spPr>
        </p:pic>
      </p:grpSp>
    </p:spTree>
    <p:extLst>
      <p:ext uri="{BB962C8B-B14F-4D97-AF65-F5344CB8AC3E}">
        <p14:creationId xmlns:p14="http://schemas.microsoft.com/office/powerpoint/2010/main" val="252589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8"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8)">
                                      <p:cBhvr>
                                        <p:cTn id="12" dur="800"/>
                                        <p:tgtEl>
                                          <p:spTgt spid="1028"/>
                                        </p:tgtEl>
                                      </p:cBhvr>
                                    </p:animEffect>
                                  </p:childTnLst>
                                </p:cTn>
                              </p:par>
                              <p:par>
                                <p:cTn id="13" presetID="21"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8)">
                                      <p:cBhvr>
                                        <p:cTn id="15" dur="1000"/>
                                        <p:tgtEl>
                                          <p:spTgt spid="4"/>
                                        </p:tgtEl>
                                      </p:cBhvr>
                                    </p:animEffect>
                                  </p:childTnLst>
                                </p:cTn>
                              </p:par>
                              <p:par>
                                <p:cTn id="16" presetID="21" presetClass="entr" presetSubtype="8"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8)">
                                      <p:cBhvr>
                                        <p:cTn id="18" dur="1000"/>
                                        <p:tgtEl>
                                          <p:spTgt spid="31"/>
                                        </p:tgtEl>
                                      </p:cBhvr>
                                    </p:animEffect>
                                  </p:childTnLst>
                                </p:cTn>
                              </p:par>
                              <p:par>
                                <p:cTn id="19" presetID="21"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8)">
                                      <p:cBhvr>
                                        <p:cTn id="21" dur="1000"/>
                                        <p:tgtEl>
                                          <p:spTgt spid="3"/>
                                        </p:tgtEl>
                                      </p:cBhvr>
                                    </p:animEffect>
                                  </p:childTnLst>
                                </p:cTn>
                              </p:par>
                              <p:par>
                                <p:cTn id="22" presetID="21" presetClass="entr" presetSubtype="8"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heel(8)">
                                      <p:cBhvr>
                                        <p:cTn id="24" dur="1000"/>
                                        <p:tgtEl>
                                          <p:spTgt spid="30"/>
                                        </p:tgtEl>
                                      </p:cBhvr>
                                    </p:animEffect>
                                  </p:childTnLst>
                                </p:cTn>
                              </p:par>
                              <p:par>
                                <p:cTn id="25" presetID="21" presetClass="entr" presetSubtype="8" fill="hold" nodeType="withEffect">
                                  <p:stCondLst>
                                    <p:cond delay="0"/>
                                  </p:stCondLst>
                                  <p:childTnLst>
                                    <p:set>
                                      <p:cBhvr>
                                        <p:cTn id="26" dur="1" fill="hold">
                                          <p:stCondLst>
                                            <p:cond delay="0"/>
                                          </p:stCondLst>
                                        </p:cTn>
                                        <p:tgtEl>
                                          <p:spTgt spid="1024"/>
                                        </p:tgtEl>
                                        <p:attrNameLst>
                                          <p:attrName>style.visibility</p:attrName>
                                        </p:attrNameLst>
                                      </p:cBhvr>
                                      <p:to>
                                        <p:strVal val="visible"/>
                                      </p:to>
                                    </p:set>
                                    <p:animEffect transition="in" filter="wheel(8)">
                                      <p:cBhvr>
                                        <p:cTn id="27" dur="1000"/>
                                        <p:tgtEl>
                                          <p:spTgt spid="102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randombar(horizontal)">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randombar(horizontal)">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randombar(horizontal)">
                                      <p:cBhvr>
                                        <p:cTn id="42"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95A19-D2B1-A72D-78BB-F13C3FC3B51A}"/>
              </a:ext>
            </a:extLst>
          </p:cNvPr>
          <p:cNvSpPr txBox="1"/>
          <p:nvPr/>
        </p:nvSpPr>
        <p:spPr>
          <a:xfrm>
            <a:off x="0" y="0"/>
            <a:ext cx="12192000" cy="83099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400" b="1">
                <a:solidFill>
                  <a:schemeClr val="bg1"/>
                </a:solidFill>
                <a:effectLst/>
                <a:latin typeface="#9Slide07 SVNDessert Menu Scrip" panose="00000500000000000000" pitchFamily="2" charset="0"/>
                <a:ea typeface="SimSun" panose="02010600030101010101" pitchFamily="2" charset="-122"/>
              </a:rPr>
              <a:t>Hoạt động 2.1. </a:t>
            </a:r>
            <a:r>
              <a:rPr lang="vi-VN" sz="2400" b="1">
                <a:solidFill>
                  <a:srgbClr val="FFFF00"/>
                </a:solidFill>
                <a:effectLst/>
                <a:latin typeface="#9Slide07 SVNDessert Menu Scrip" panose="00000500000000000000" pitchFamily="2" charset="0"/>
                <a:ea typeface="SimSun" panose="02010600030101010101" pitchFamily="2" charset="-122"/>
              </a:rPr>
              <a:t>Tìm hiểu CHUYỂN DỊCH CƠ CẤU CÔNG NGHIỆP THEO NGÀNH và CHUYỂN DỊCH CƠ CẤU CÔNG NGHIỆP THEO THÀNH PHẦN KINH TẾ</a:t>
            </a:r>
            <a:endParaRPr lang="en-US" sz="2400">
              <a:solidFill>
                <a:srgbClr val="FFFF00"/>
              </a:solidFill>
              <a:latin typeface="#9Slide07 SVNDessert Menu Scrip" panose="00000500000000000000" pitchFamily="2" charset="0"/>
            </a:endParaRPr>
          </a:p>
        </p:txBody>
      </p:sp>
      <p:grpSp>
        <p:nvGrpSpPr>
          <p:cNvPr id="15" name="Group 14">
            <a:extLst>
              <a:ext uri="{FF2B5EF4-FFF2-40B4-BE49-F238E27FC236}">
                <a16:creationId xmlns:a16="http://schemas.microsoft.com/office/drawing/2014/main" id="{8175D7D1-5F85-B9A1-110B-059FCA114860}"/>
              </a:ext>
            </a:extLst>
          </p:cNvPr>
          <p:cNvGrpSpPr/>
          <p:nvPr/>
        </p:nvGrpSpPr>
        <p:grpSpPr>
          <a:xfrm rot="2637670">
            <a:off x="10707889" y="7290026"/>
            <a:ext cx="4422956" cy="4422956"/>
            <a:chOff x="4307090" y="1386338"/>
            <a:chExt cx="4422956" cy="4422956"/>
          </a:xfrm>
        </p:grpSpPr>
        <p:pic>
          <p:nvPicPr>
            <p:cNvPr id="8" name="Picture 7">
              <a:extLst>
                <a:ext uri="{FF2B5EF4-FFF2-40B4-BE49-F238E27FC236}">
                  <a16:creationId xmlns:a16="http://schemas.microsoft.com/office/drawing/2014/main" id="{A9D5F298-0480-23BC-D5D4-22143B4228B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53333" y1="37222" x2="53333" y2="37222"/>
                          <a14:foregroundMark x1="51389" y1="54167" x2="51389" y2="54167"/>
                          <a14:foregroundMark x1="49444" y1="74722" x2="49444" y2="74722"/>
                        </a14:backgroundRemoval>
                      </a14:imgEffect>
                    </a14:imgLayer>
                  </a14:imgProps>
                </a:ext>
              </a:extLst>
            </a:blip>
            <a:stretch>
              <a:fillRect/>
            </a:stretch>
          </p:blipFill>
          <p:spPr>
            <a:xfrm rot="15841203">
              <a:off x="5008615" y="2469177"/>
              <a:ext cx="2418553" cy="2418553"/>
            </a:xfrm>
            <a:prstGeom prst="rect">
              <a:avLst/>
            </a:prstGeom>
          </p:spPr>
        </p:pic>
        <p:sp>
          <p:nvSpPr>
            <p:cNvPr id="13" name="Oval 12">
              <a:extLst>
                <a:ext uri="{FF2B5EF4-FFF2-40B4-BE49-F238E27FC236}">
                  <a16:creationId xmlns:a16="http://schemas.microsoft.com/office/drawing/2014/main" id="{F89B51DC-5625-649A-9373-CF82ED1E128E}"/>
                </a:ext>
              </a:extLst>
            </p:cNvPr>
            <p:cNvSpPr/>
            <p:nvPr/>
          </p:nvSpPr>
          <p:spPr>
            <a:xfrm>
              <a:off x="4307090" y="1386338"/>
              <a:ext cx="4422956" cy="4422956"/>
            </a:xfrm>
            <a:prstGeom prst="ellipse">
              <a:avLst/>
            </a:prstGeom>
            <a:noFill/>
            <a:ln w="336550">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38D5AD4-241E-4ACB-C354-FC8A5D62D737}"/>
                </a:ext>
              </a:extLst>
            </p:cNvPr>
            <p:cNvPicPr>
              <a:picLocks noChangeAspect="1"/>
            </p:cNvPicPr>
            <p:nvPr/>
          </p:nvPicPr>
          <p:blipFill rotWithShape="1">
            <a:blip r:embed="rId6"/>
            <a:srcRect r="53190"/>
            <a:stretch/>
          </p:blipFill>
          <p:spPr>
            <a:xfrm>
              <a:off x="4887693" y="2018815"/>
              <a:ext cx="1475400" cy="3158002"/>
            </a:xfrm>
            <a:prstGeom prst="rect">
              <a:avLst/>
            </a:prstGeom>
          </p:spPr>
        </p:pic>
      </p:grpSp>
      <p:sp>
        <p:nvSpPr>
          <p:cNvPr id="20" name="TextBox 19">
            <a:extLst>
              <a:ext uri="{FF2B5EF4-FFF2-40B4-BE49-F238E27FC236}">
                <a16:creationId xmlns:a16="http://schemas.microsoft.com/office/drawing/2014/main" id="{D076D678-A2FD-E912-8852-DA051A15485B}"/>
              </a:ext>
            </a:extLst>
          </p:cNvPr>
          <p:cNvSpPr txBox="1"/>
          <p:nvPr/>
        </p:nvSpPr>
        <p:spPr>
          <a:xfrm>
            <a:off x="1049139" y="1171977"/>
            <a:ext cx="3804714" cy="954107"/>
          </a:xfrm>
          <a:prstGeom prst="rect">
            <a:avLst/>
          </a:prstGeom>
          <a:noFill/>
        </p:spPr>
        <p:txBody>
          <a:bodyPr wrap="square">
            <a:spAutoFit/>
          </a:bodyPr>
          <a:lstStyle/>
          <a:p>
            <a:r>
              <a:rPr lang="it-IT" sz="2800">
                <a:solidFill>
                  <a:srgbClr val="0070C0"/>
                </a:solidFill>
                <a:latin typeface="#9Slide05 Brannboll Ny" panose="02000000000000000000" pitchFamily="2" charset="0"/>
                <a:ea typeface="Arial" panose="020B0604020202020204" pitchFamily="34" charset="0"/>
                <a:cs typeface="Times New Roman" panose="02020603050405020304" pitchFamily="18" charset="0"/>
              </a:rPr>
              <a:t>C</a:t>
            </a:r>
            <a:r>
              <a:rPr kumimoji="0" lang="it-IT" sz="2800" b="0" i="0" u="none" strike="noStrike" kern="1200" cap="none" spc="0" normalizeH="0" baseline="0" noProof="0">
                <a:ln>
                  <a:noFill/>
                </a:ln>
                <a:solidFill>
                  <a:srgbClr val="0070C0"/>
                </a:solidFill>
                <a:effectLst/>
                <a:uLnTx/>
                <a:uFillTx/>
                <a:latin typeface="#9Slide05 Brannboll Ny" panose="02000000000000000000" pitchFamily="2" charset="0"/>
                <a:ea typeface="Arial" panose="020B0604020202020204" pitchFamily="34" charset="0"/>
                <a:cs typeface="Times New Roman" panose="02020603050405020304" pitchFamily="18" charset="0"/>
              </a:rPr>
              <a:t>hia lớp thành 8 nhóm, nhận phiếu học tập.</a:t>
            </a:r>
            <a:endParaRPr lang="en-US" sz="2800">
              <a:solidFill>
                <a:srgbClr val="0070C0"/>
              </a:solidFill>
              <a:latin typeface="#9Slide05 Brannboll Ny" panose="02000000000000000000" pitchFamily="2" charset="0"/>
            </a:endParaRPr>
          </a:p>
        </p:txBody>
      </p:sp>
      <p:pic>
        <p:nvPicPr>
          <p:cNvPr id="21" name="Picture 20">
            <a:extLst>
              <a:ext uri="{FF2B5EF4-FFF2-40B4-BE49-F238E27FC236}">
                <a16:creationId xmlns:a16="http://schemas.microsoft.com/office/drawing/2014/main" id="{20516584-BD2C-D690-5F09-AE3A23E406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9219" y1="25469" x2="39219" y2="25469"/>
                        <a14:foregroundMark x1="46875" y1="22813" x2="46875" y2="22813"/>
                        <a14:foregroundMark x1="54219" y1="25469" x2="54219" y2="25469"/>
                        <a14:foregroundMark x1="58594" y1="31094" x2="58594" y2="31094"/>
                        <a14:foregroundMark x1="39531" y1="25625" x2="39531" y2="25625"/>
                        <a14:foregroundMark x1="34531" y1="30625" x2="34531" y2="30625"/>
                        <a14:foregroundMark x1="31406" y1="38281" x2="31406" y2="38281"/>
                        <a14:foregroundMark x1="33594" y1="45156" x2="33594" y2="45156"/>
                        <a14:foregroundMark x1="60938" y1="37813" x2="60938" y2="37813"/>
                      </a14:backgroundRemoval>
                    </a14:imgEffect>
                  </a14:imgLayer>
                </a14:imgProps>
              </a:ext>
            </a:extLst>
          </a:blip>
          <a:srcRect l="30000" t="20894" r="33810" b="24583"/>
          <a:stretch/>
        </p:blipFill>
        <p:spPr>
          <a:xfrm rot="5400000">
            <a:off x="168344" y="1179697"/>
            <a:ext cx="623046" cy="938669"/>
          </a:xfrm>
          <a:prstGeom prst="rect">
            <a:avLst/>
          </a:prstGeom>
        </p:spPr>
      </p:pic>
      <p:sp>
        <p:nvSpPr>
          <p:cNvPr id="23" name="TextBox 22">
            <a:extLst>
              <a:ext uri="{FF2B5EF4-FFF2-40B4-BE49-F238E27FC236}">
                <a16:creationId xmlns:a16="http://schemas.microsoft.com/office/drawing/2014/main" id="{E970A799-3669-08D4-C5B0-3BEF8BAC3AFB}"/>
              </a:ext>
            </a:extLst>
          </p:cNvPr>
          <p:cNvSpPr txBox="1"/>
          <p:nvPr/>
        </p:nvSpPr>
        <p:spPr>
          <a:xfrm>
            <a:off x="949202" y="2301964"/>
            <a:ext cx="3457698" cy="155734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it-IT" sz="2800">
                <a:solidFill>
                  <a:srgbClr val="0070C0"/>
                </a:solidFill>
                <a:latin typeface="#9Slide05 Brannboll Ny" panose="02000000000000000000" pitchFamily="2" charset="0"/>
                <a:ea typeface="Arial" panose="020B0604020202020204" pitchFamily="34" charset="0"/>
                <a:cs typeface="Times New Roman" panose="02020603050405020304" pitchFamily="18" charset="0"/>
              </a:rPr>
              <a:t>C</a:t>
            </a:r>
            <a:r>
              <a:rPr kumimoji="0" lang="it-IT" sz="2800" b="0" i="0" u="none" strike="noStrike" kern="1200" cap="none" spc="0" normalizeH="0" baseline="0" noProof="0">
                <a:ln>
                  <a:noFill/>
                </a:ln>
                <a:solidFill>
                  <a:srgbClr val="0070C0"/>
                </a:solidFill>
                <a:effectLst/>
                <a:uLnTx/>
                <a:uFillTx/>
                <a:latin typeface="#9Slide05 Brannboll Ny" panose="02000000000000000000" pitchFamily="2" charset="0"/>
                <a:ea typeface="Arial" panose="020B0604020202020204" pitchFamily="34" charset="0"/>
                <a:cs typeface="Times New Roman" panose="02020603050405020304" pitchFamily="18" charset="0"/>
              </a:rPr>
              <a:t>ác nhóm đọc SGK,  thảo luận tìm phương án trả lời cho PHT. </a:t>
            </a:r>
            <a:endParaRPr kumimoji="0" lang="en-US" sz="2800" b="0" i="0" u="none" strike="noStrike" kern="1200" cap="none" spc="0" normalizeH="0" baseline="0" noProof="0">
              <a:ln>
                <a:noFill/>
              </a:ln>
              <a:solidFill>
                <a:srgbClr val="0070C0"/>
              </a:solidFill>
              <a:effectLst/>
              <a:uLnTx/>
              <a:uFillTx/>
              <a:latin typeface="#9Slide05 Brannboll Ny" panose="02000000000000000000" pitchFamily="2"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2135D3C0-2E1C-52A9-3630-7FF6C2CE6593}"/>
              </a:ext>
            </a:extLst>
          </p:cNvPr>
          <p:cNvSpPr txBox="1"/>
          <p:nvPr/>
        </p:nvSpPr>
        <p:spPr>
          <a:xfrm>
            <a:off x="949202" y="4125669"/>
            <a:ext cx="3804714" cy="56630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it-IT" sz="2800">
                <a:solidFill>
                  <a:srgbClr val="0070C0"/>
                </a:solidFill>
                <a:latin typeface="#9Slide05 Brannboll Ny" panose="02000000000000000000" pitchFamily="2" charset="0"/>
                <a:ea typeface="Arial" panose="020B0604020202020204" pitchFamily="34" charset="0"/>
                <a:cs typeface="Times New Roman" panose="02020603050405020304" pitchFamily="18" charset="0"/>
              </a:rPr>
              <a:t>Bốc thăm báo cáo kết quả.</a:t>
            </a:r>
            <a:endParaRPr kumimoji="0" lang="en-US" sz="2800" b="0" i="0" u="none" strike="noStrike" kern="1200" cap="none" spc="0" normalizeH="0" baseline="0" noProof="0">
              <a:ln>
                <a:noFill/>
              </a:ln>
              <a:solidFill>
                <a:srgbClr val="0070C0"/>
              </a:solidFill>
              <a:effectLst/>
              <a:uLnTx/>
              <a:uFillTx/>
              <a:latin typeface="#9Slide05 Brannboll Ny" panose="02000000000000000000" pitchFamily="2" charset="0"/>
              <a:ea typeface="Arial" panose="020B060402020202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097A283-49FB-E643-CC04-EAF4370B7D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9219" y1="25469" x2="39219" y2="25469"/>
                        <a14:foregroundMark x1="46875" y1="22813" x2="46875" y2="22813"/>
                        <a14:foregroundMark x1="54219" y1="25469" x2="54219" y2="25469"/>
                        <a14:foregroundMark x1="58594" y1="31094" x2="58594" y2="31094"/>
                        <a14:foregroundMark x1="39531" y1="25625" x2="39531" y2="25625"/>
                        <a14:foregroundMark x1="34531" y1="30625" x2="34531" y2="30625"/>
                        <a14:foregroundMark x1="31406" y1="38281" x2="31406" y2="38281"/>
                        <a14:foregroundMark x1="33594" y1="45156" x2="33594" y2="45156"/>
                        <a14:foregroundMark x1="60938" y1="37813" x2="60938" y2="37813"/>
                      </a14:backgroundRemoval>
                    </a14:imgEffect>
                  </a14:imgLayer>
                </a14:imgProps>
              </a:ext>
            </a:extLst>
          </a:blip>
          <a:srcRect l="30000" t="20894" r="33810" b="24583"/>
          <a:stretch/>
        </p:blipFill>
        <p:spPr>
          <a:xfrm rot="5400000">
            <a:off x="158121" y="2565944"/>
            <a:ext cx="623046" cy="938668"/>
          </a:xfrm>
          <a:prstGeom prst="rect">
            <a:avLst/>
          </a:prstGeom>
        </p:spPr>
      </p:pic>
      <p:pic>
        <p:nvPicPr>
          <p:cNvPr id="26" name="Picture 25">
            <a:extLst>
              <a:ext uri="{FF2B5EF4-FFF2-40B4-BE49-F238E27FC236}">
                <a16:creationId xmlns:a16="http://schemas.microsoft.com/office/drawing/2014/main" id="{4D0068EB-C520-8D69-90AD-5D7A554A3D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9219" y1="25469" x2="39219" y2="25469"/>
                        <a14:foregroundMark x1="46875" y1="22813" x2="46875" y2="22813"/>
                        <a14:foregroundMark x1="54219" y1="25469" x2="54219" y2="25469"/>
                        <a14:foregroundMark x1="58594" y1="31094" x2="58594" y2="31094"/>
                        <a14:foregroundMark x1="39531" y1="25625" x2="39531" y2="25625"/>
                        <a14:foregroundMark x1="34531" y1="30625" x2="34531" y2="30625"/>
                        <a14:foregroundMark x1="31406" y1="38281" x2="31406" y2="38281"/>
                        <a14:foregroundMark x1="33594" y1="45156" x2="33594" y2="45156"/>
                        <a14:foregroundMark x1="60938" y1="37813" x2="60938" y2="37813"/>
                      </a14:backgroundRemoval>
                    </a14:imgEffect>
                  </a14:imgLayer>
                </a14:imgProps>
              </a:ext>
            </a:extLst>
          </a:blip>
          <a:srcRect l="30000" t="20894" r="33810" b="24583"/>
          <a:stretch/>
        </p:blipFill>
        <p:spPr>
          <a:xfrm rot="5400000">
            <a:off x="168345" y="3939490"/>
            <a:ext cx="623046" cy="938668"/>
          </a:xfrm>
          <a:prstGeom prst="rect">
            <a:avLst/>
          </a:prstGeom>
        </p:spPr>
      </p:pic>
      <p:graphicFrame>
        <p:nvGraphicFramePr>
          <p:cNvPr id="2" name="Table 1">
            <a:extLst>
              <a:ext uri="{FF2B5EF4-FFF2-40B4-BE49-F238E27FC236}">
                <a16:creationId xmlns:a16="http://schemas.microsoft.com/office/drawing/2014/main" id="{A5231B02-9960-6DED-3BAF-0C3EABB201BC}"/>
              </a:ext>
            </a:extLst>
          </p:cNvPr>
          <p:cNvGraphicFramePr>
            <a:graphicFrameLocks noGrp="1"/>
          </p:cNvGraphicFramePr>
          <p:nvPr>
            <p:extLst>
              <p:ext uri="{D42A27DB-BD31-4B8C-83A1-F6EECF244321}">
                <p14:modId xmlns:p14="http://schemas.microsoft.com/office/powerpoint/2010/main" val="3658684542"/>
              </p:ext>
            </p:extLst>
          </p:nvPr>
        </p:nvGraphicFramePr>
        <p:xfrm>
          <a:off x="4697338" y="898948"/>
          <a:ext cx="7395230" cy="5867232"/>
        </p:xfrm>
        <a:graphic>
          <a:graphicData uri="http://schemas.openxmlformats.org/drawingml/2006/table">
            <a:tbl>
              <a:tblPr firstRow="1" firstCol="1" bandRow="1"/>
              <a:tblGrid>
                <a:gridCol w="5119425">
                  <a:extLst>
                    <a:ext uri="{9D8B030D-6E8A-4147-A177-3AD203B41FA5}">
                      <a16:colId xmlns:a16="http://schemas.microsoft.com/office/drawing/2014/main" val="2590177785"/>
                    </a:ext>
                  </a:extLst>
                </a:gridCol>
                <a:gridCol w="724533">
                  <a:extLst>
                    <a:ext uri="{9D8B030D-6E8A-4147-A177-3AD203B41FA5}">
                      <a16:colId xmlns:a16="http://schemas.microsoft.com/office/drawing/2014/main" val="3046782361"/>
                    </a:ext>
                  </a:extLst>
                </a:gridCol>
                <a:gridCol w="775636">
                  <a:extLst>
                    <a:ext uri="{9D8B030D-6E8A-4147-A177-3AD203B41FA5}">
                      <a16:colId xmlns:a16="http://schemas.microsoft.com/office/drawing/2014/main" val="734274623"/>
                    </a:ext>
                  </a:extLst>
                </a:gridCol>
                <a:gridCol w="775636">
                  <a:extLst>
                    <a:ext uri="{9D8B030D-6E8A-4147-A177-3AD203B41FA5}">
                      <a16:colId xmlns:a16="http://schemas.microsoft.com/office/drawing/2014/main" val="1212366765"/>
                    </a:ext>
                  </a:extLst>
                </a:gridCol>
              </a:tblGrid>
              <a:tr h="237846">
                <a:tc gridSpan="4">
                  <a:txBody>
                    <a:bodyPr/>
                    <a:lstStyle/>
                    <a:p>
                      <a:pPr algn="ctr">
                        <a:lnSpc>
                          <a:spcPct val="100000"/>
                        </a:lnSpc>
                        <a:spcAft>
                          <a:spcPts val="0"/>
                        </a:spcAft>
                      </a:pPr>
                      <a:r>
                        <a:rPr lang="en-US" sz="2800" b="1" i="0">
                          <a:solidFill>
                            <a:srgbClr val="C00000"/>
                          </a:solidFill>
                          <a:effectLst/>
                          <a:latin typeface="#9Slide07 SVNHemi Head" panose="02040603050506020204" pitchFamily="18" charset="0"/>
                          <a:ea typeface="Calibri" panose="020F0502020204030204" pitchFamily="34" charset="0"/>
                          <a:cs typeface="Times New Roman" panose="02020603050405020304" pitchFamily="18" charset="0"/>
                        </a:rPr>
                        <a:t>PHIẾU HỌC TẬP</a:t>
                      </a:r>
                      <a:endParaRPr lang="en-US" sz="2800" i="0">
                        <a:solidFill>
                          <a:srgbClr val="C00000"/>
                        </a:solidFill>
                        <a:effectLst/>
                        <a:latin typeface="#9Slide07 SVNHemi Head" panose="02040603050506020204" pitchFamily="18" charset="0"/>
                        <a:ea typeface="Arial" panose="020B0604020202020204" pitchFamily="34" charset="0"/>
                        <a:cs typeface="Times New Roman" panose="02020603050405020304" pitchFamily="18" charset="0"/>
                      </a:endParaRPr>
                    </a:p>
                  </a:txBody>
                  <a:tcPr marL="44596" marR="44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hMerge="1">
                  <a:txBody>
                    <a:bodyPr/>
                    <a:lstStyle/>
                    <a:p>
                      <a:endParaRPr lang="en-US" sz="1600" i="0">
                        <a:latin typeface="#9Slide03 SFU Futura_07" panose="00000900000000000000" pitchFamily="2" charset="0"/>
                      </a:endParaRPr>
                    </a:p>
                  </a:txBody>
                  <a:tcPr marL="59461" marR="59461" marT="29731" marB="29731">
                    <a:lnL w="12700" cap="flat" cmpd="sng" algn="ctr">
                      <a:solidFill>
                        <a:srgbClr val="000000"/>
                      </a:solidFill>
                      <a:prstDash val="solid"/>
                      <a:round/>
                      <a:headEnd type="none" w="med" len="med"/>
                      <a:tailEnd type="none" w="med" len="med"/>
                    </a:lnL>
                  </a:tcPr>
                </a:tc>
                <a:tc hMerge="1">
                  <a:txBody>
                    <a:bodyPr/>
                    <a:lstStyle/>
                    <a:p>
                      <a:endParaRPr lang="en-US" sz="1600" i="0">
                        <a:latin typeface="#9Slide03 SFU Futura_07" panose="00000900000000000000" pitchFamily="2" charset="0"/>
                      </a:endParaRPr>
                    </a:p>
                  </a:txBody>
                  <a:tcPr marL="59461" marR="59461" marT="29731" marB="29731"/>
                </a:tc>
                <a:tc hMerge="1">
                  <a:txBody>
                    <a:bodyPr/>
                    <a:lstStyle/>
                    <a:p>
                      <a:endParaRPr lang="en-US" sz="1600" i="0">
                        <a:latin typeface="#9Slide03 SFU Futura_07" panose="00000900000000000000" pitchFamily="2" charset="0"/>
                      </a:endParaRPr>
                    </a:p>
                  </a:txBody>
                  <a:tcPr marL="59461" marR="59461" marT="29731" marB="29731"/>
                </a:tc>
                <a:extLst>
                  <a:ext uri="{0D108BD9-81ED-4DB2-BD59-A6C34878D82A}">
                    <a16:rowId xmlns:a16="http://schemas.microsoft.com/office/drawing/2014/main" val="3568299119"/>
                  </a:ext>
                </a:extLst>
              </a:tr>
              <a:tr h="2514432">
                <a:tc gridSpan="4">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1. Trong nền kinh tế nước ta, ngành công nghiệp được phân chia như thế nào?</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p>
                      <a:pPr algn="just">
                        <a:lnSpc>
                          <a:spcPct val="100000"/>
                        </a:lnSpc>
                        <a:spcAft>
                          <a:spcPts val="0"/>
                        </a:spcAft>
                      </a:pPr>
                      <a:r>
                        <a:rPr lang="en-US" sz="1600" i="0">
                          <a:solidFill>
                            <a:srgbClr val="5C2FC2"/>
                          </a:solidFill>
                          <a:effectLst/>
                          <a:latin typeface="+mj-lt"/>
                          <a:ea typeface="Calibri" panose="020F0502020204030204" pitchFamily="34" charset="0"/>
                          <a:cs typeface="Times New Roman" panose="02020603050405020304" pitchFamily="18" charset="0"/>
                        </a:rPr>
                        <a:t>……………………………………………………………………………………………………………………………………………………………………………………………………………………………………………………</a:t>
                      </a:r>
                      <a:endParaRPr lang="en-US" sz="1600" i="0">
                        <a:solidFill>
                          <a:srgbClr val="5C2FC2"/>
                        </a:solidFill>
                        <a:effectLst/>
                        <a:latin typeface="+mj-lt"/>
                        <a:ea typeface="Arial" panose="020B0604020202020204" pitchFamily="34" charset="0"/>
                        <a:cs typeface="Times New Roman" panose="02020603050405020304" pitchFamily="18" charset="0"/>
                      </a:endParaRPr>
                    </a:p>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2. Nêu xu hướng chuyển dịch chung của các ngành công nghiệp. </a:t>
                      </a:r>
                      <a:r>
                        <a:rPr lang="en-US" sz="1600" i="0">
                          <a:solidFill>
                            <a:srgbClr val="5C2FC2"/>
                          </a:solidFill>
                          <a:effectLst/>
                          <a:latin typeface="+mj-lt"/>
                          <a:ea typeface="Calibri" panose="020F0502020204030204" pitchFamily="34" charset="0"/>
                          <a:cs typeface="Times New Roman" panose="02020603050405020304" pitchFamily="18" charset="0"/>
                        </a:rPr>
                        <a:t>……………………………………………………………………………………………………………………………………………………………………………………………………………………………………………………</a:t>
                      </a:r>
                      <a:endParaRPr lang="en-US" sz="1600" i="0">
                        <a:solidFill>
                          <a:srgbClr val="5C2FC2"/>
                        </a:solidFill>
                        <a:effectLst/>
                        <a:latin typeface="+mj-lt"/>
                        <a:ea typeface="Arial" panose="020B0604020202020204" pitchFamily="34" charset="0"/>
                        <a:cs typeface="Times New Roman" panose="02020603050405020304" pitchFamily="18" charset="0"/>
                      </a:endParaRPr>
                    </a:p>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3. Quan sát bảng 15.1 và hình 15, đánh dấu tích vào các đặc điểm tương ứng về  những biểu hiện của sự chuyển dịch cơ cấu công nghiệp theo ngành và theo thành phần kinh tế:</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hMerge="1">
                  <a:txBody>
                    <a:bodyPr/>
                    <a:lstStyle/>
                    <a:p>
                      <a:endParaRPr lang="en-US" sz="1600" i="0">
                        <a:latin typeface="#9Slide03 SFU Futura_07" panose="00000900000000000000" pitchFamily="2" charset="0"/>
                      </a:endParaRPr>
                    </a:p>
                  </a:txBody>
                  <a:tcPr marL="59461" marR="59461" marT="29731" marB="29731">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600" i="0">
                        <a:latin typeface="#9Slide03 SFU Futura_07" panose="00000900000000000000" pitchFamily="2" charset="0"/>
                      </a:endParaRPr>
                    </a:p>
                  </a:txBody>
                  <a:tcPr marL="59461" marR="59461" marT="29731" marB="29731">
                    <a:lnB w="12700" cap="flat" cmpd="sng" algn="ctr">
                      <a:solidFill>
                        <a:srgbClr val="000000"/>
                      </a:solidFill>
                      <a:prstDash val="solid"/>
                      <a:round/>
                      <a:headEnd type="none" w="med" len="med"/>
                      <a:tailEnd type="none" w="med" len="med"/>
                    </a:lnB>
                  </a:tcPr>
                </a:tc>
                <a:tc hMerge="1">
                  <a:txBody>
                    <a:bodyPr/>
                    <a:lstStyle/>
                    <a:p>
                      <a:endParaRPr lang="en-US" sz="1600" i="0">
                        <a:latin typeface="#9Slide03 SFU Futura_07" panose="00000900000000000000" pitchFamily="2" charset="0"/>
                      </a:endParaRPr>
                    </a:p>
                  </a:txBody>
                  <a:tcPr marL="59461" marR="59461" marT="29731" marB="29731">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7956499"/>
                  </a:ext>
                </a:extLst>
              </a:tr>
              <a:tr h="151833">
                <a:tc rowSpan="2">
                  <a:txBody>
                    <a:bodyPr/>
                    <a:lstStyle/>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Nhóm ngành công nghiệp/Khu vực công nghiệp</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gridSpan="3">
                  <a:txBody>
                    <a:bodyPr/>
                    <a:lstStyle/>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Xu hướng chuyển dịch</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8166509"/>
                  </a:ext>
                </a:extLst>
              </a:tr>
              <a:tr h="384393">
                <a:tc vMerge="1">
                  <a:txBody>
                    <a:bodyPr/>
                    <a:lstStyle/>
                    <a:p>
                      <a:endParaRPr lang="en-US"/>
                    </a:p>
                  </a:txBody>
                  <a:tcPr/>
                </a:tc>
                <a:tc>
                  <a:txBody>
                    <a:bodyPr/>
                    <a:lstStyle/>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Tăng</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tỉ trọng</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Giảm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tỉ trọng</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ctr">
                        <a:lnSpc>
                          <a:spcPct val="100000"/>
                        </a:lnSpc>
                        <a:spcAft>
                          <a:spcPts val="0"/>
                        </a:spcAft>
                      </a:pPr>
                      <a:r>
                        <a:rPr lang="en-US" sz="1600" b="1"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Khác</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862807698"/>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Khai khoáng</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30376901"/>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Chế biến, chế tạo</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1424279944"/>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SX, </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phân phối điện</a:t>
                      </a: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khí đốt</a:t>
                      </a: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nước nóng</a:t>
                      </a: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hơi nước và điều hòa không khí</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2518220543"/>
                  </a:ext>
                </a:extLst>
              </a:tr>
              <a:tr h="151833">
                <a:tc>
                  <a:txBody>
                    <a:bodyPr/>
                    <a:lstStyle/>
                    <a:p>
                      <a:pPr algn="just">
                        <a:lnSpc>
                          <a:spcPct val="100000"/>
                        </a:lnSpc>
                        <a:spcAft>
                          <a:spcPts val="0"/>
                        </a:spcAft>
                      </a:pP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Cung cấp nước</a:t>
                      </a: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hoạt động quản lý và xử lý rác thải</a:t>
                      </a: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a:t>
                      </a:r>
                      <a:r>
                        <a:rPr lang="vi-VN"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nước thải</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1577144745"/>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Khu vực công nghiệp thuộc nhóm kinh tế Nhà nước</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4049688323"/>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Khu vực công nghiệp thuộc nhóm KT ngoài Nhà nước</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1890355369"/>
                  </a:ext>
                </a:extLst>
              </a:tr>
              <a:tr h="151833">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Khu vực công nghiệp có vốn đầu tư nước ngoài</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tc>
                  <a:txBody>
                    <a:bodyPr/>
                    <a:lstStyle/>
                    <a:p>
                      <a:pPr algn="just">
                        <a:lnSpc>
                          <a:spcPct val="100000"/>
                        </a:lnSpc>
                        <a:spcAft>
                          <a:spcPts val="0"/>
                        </a:spcAft>
                      </a:pPr>
                      <a:r>
                        <a:rPr lang="en-US" sz="1600" i="0">
                          <a:solidFill>
                            <a:srgbClr val="5C2FC2"/>
                          </a:solidFill>
                          <a:effectLst/>
                          <a:latin typeface="#9Slide03 SFU Futura_07" panose="00000900000000000000" pitchFamily="2" charset="0"/>
                          <a:ea typeface="Calibri" panose="020F0502020204030204" pitchFamily="34" charset="0"/>
                          <a:cs typeface="Times New Roman" panose="02020603050405020304" pitchFamily="18" charset="0"/>
                        </a:rPr>
                        <a:t> </a:t>
                      </a:r>
                      <a:endParaRPr lang="en-US" sz="1600" i="0">
                        <a:solidFill>
                          <a:srgbClr val="5C2FC2"/>
                        </a:solidFill>
                        <a:effectLst/>
                        <a:latin typeface="#9Slide03 SFU Futura_07" panose="00000900000000000000" pitchFamily="2" charset="0"/>
                        <a:ea typeface="Arial" panose="020B0604020202020204" pitchFamily="34" charset="0"/>
                        <a:cs typeface="Times New Roman" panose="02020603050405020304" pitchFamily="18" charset="0"/>
                      </a:endParaRPr>
                    </a:p>
                  </a:txBody>
                  <a:tcPr marL="44596" marR="44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E5"/>
                    </a:solidFill>
                  </a:tcPr>
                </a:tc>
                <a:extLst>
                  <a:ext uri="{0D108BD9-81ED-4DB2-BD59-A6C34878D82A}">
                    <a16:rowId xmlns:a16="http://schemas.microsoft.com/office/drawing/2014/main" val="739461803"/>
                  </a:ext>
                </a:extLst>
              </a:tr>
            </a:tbl>
          </a:graphicData>
        </a:graphic>
      </p:graphicFrame>
      <p:pic>
        <p:nvPicPr>
          <p:cNvPr id="4" name="Picture 3">
            <a:extLst>
              <a:ext uri="{FF2B5EF4-FFF2-40B4-BE49-F238E27FC236}">
                <a16:creationId xmlns:a16="http://schemas.microsoft.com/office/drawing/2014/main" id="{3B2D2CE5-DFE5-38A3-DF4C-E068677BBFBF}"/>
              </a:ext>
            </a:extLst>
          </p:cNvPr>
          <p:cNvPicPr>
            <a:picLocks noChangeAspect="1"/>
          </p:cNvPicPr>
          <p:nvPr/>
        </p:nvPicPr>
        <p:blipFill>
          <a:blip r:embed="rId9">
            <a:alphaModFix amt="20000"/>
          </a:blip>
          <a:stretch>
            <a:fillRect/>
          </a:stretch>
        </p:blipFill>
        <p:spPr>
          <a:xfrm rot="6877897">
            <a:off x="-633765" y="5030437"/>
            <a:ext cx="2206818" cy="2206818"/>
          </a:xfrm>
          <a:prstGeom prst="rect">
            <a:avLst/>
          </a:prstGeom>
        </p:spPr>
      </p:pic>
      <p:pic>
        <p:nvPicPr>
          <p:cNvPr id="7" name="5 Minute Countdown Timer for Kids with Alarm and Fun Music Under the Sea 🐟">
            <a:hlinkClick r:id="" action="ppaction://media"/>
            <a:extLst>
              <a:ext uri="{FF2B5EF4-FFF2-40B4-BE49-F238E27FC236}">
                <a16:creationId xmlns:a16="http://schemas.microsoft.com/office/drawing/2014/main" id="{BAE675BD-AC7F-3BA3-BE25-ACDDE715C40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32296" y="5043279"/>
            <a:ext cx="2438400" cy="1371600"/>
          </a:xfrm>
          <a:prstGeom prst="rect">
            <a:avLst/>
          </a:prstGeom>
        </p:spPr>
      </p:pic>
    </p:spTree>
    <p:extLst>
      <p:ext uri="{BB962C8B-B14F-4D97-AF65-F5344CB8AC3E}">
        <p14:creationId xmlns:p14="http://schemas.microsoft.com/office/powerpoint/2010/main" val="4053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7"/>
                </p:tgtEl>
              </p:cMediaNode>
            </p:video>
          </p:childTnLst>
        </p:cTn>
      </p:par>
    </p:tnLst>
    <p:bldLst>
      <p:bldP spid="3" grpId="0" animBg="1"/>
      <p:bldP spid="20"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E4AA4998-66AB-CF10-8BB2-6B0A73644764}"/>
              </a:ext>
            </a:extLst>
          </p:cNvPr>
          <p:cNvGrpSpPr/>
          <p:nvPr/>
        </p:nvGrpSpPr>
        <p:grpSpPr>
          <a:xfrm>
            <a:off x="1618990" y="5312143"/>
            <a:ext cx="8934709" cy="1474957"/>
            <a:chOff x="1618990" y="5312143"/>
            <a:chExt cx="8934709" cy="1474957"/>
          </a:xfrm>
        </p:grpSpPr>
        <p:sp>
          <p:nvSpPr>
            <p:cNvPr id="72" name="Oval 71">
              <a:extLst>
                <a:ext uri="{FF2B5EF4-FFF2-40B4-BE49-F238E27FC236}">
                  <a16:creationId xmlns:a16="http://schemas.microsoft.com/office/drawing/2014/main" id="{7C9D6C42-8FBB-BE30-EFCF-AF437A4CB16F}"/>
                </a:ext>
              </a:extLst>
            </p:cNvPr>
            <p:cNvSpPr/>
            <p:nvPr/>
          </p:nvSpPr>
          <p:spPr>
            <a:xfrm rot="5400000">
              <a:off x="1618107" y="5313026"/>
              <a:ext cx="1474957" cy="1473192"/>
            </a:xfrm>
            <a:prstGeom prst="ellipse">
              <a:avLst/>
            </a:prstGeom>
            <a:solidFill>
              <a:schemeClr val="accent5">
                <a:lumMod val="75000"/>
              </a:schemeClr>
            </a:solidFill>
            <a:ln w="25400" cap="flat" cmpd="sng" algn="ctr">
              <a:solidFill>
                <a:schemeClr val="accent4">
                  <a:lumMod val="60000"/>
                  <a:lumOff val="40000"/>
                </a:scheme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pic>
          <p:nvPicPr>
            <p:cNvPr id="70" name="Picture 69">
              <a:extLst>
                <a:ext uri="{FF2B5EF4-FFF2-40B4-BE49-F238E27FC236}">
                  <a16:creationId xmlns:a16="http://schemas.microsoft.com/office/drawing/2014/main" id="{B0E67F9F-8F77-BD97-7F15-06EBB96139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12" b="93476" l="5895" r="89969">
                          <a14:foregroundMark x1="55843" y1="32396" x2="58325" y2="45557"/>
                          <a14:foregroundMark x1="51810" y1="7312" x2="53257" y2="20922"/>
                          <a14:foregroundMark x1="65357" y1="12148" x2="67942" y2="24072"/>
                          <a14:foregroundMark x1="83351" y1="24859" x2="85522" y2="35996"/>
                          <a14:foregroundMark x1="5895" y1="67154" x2="11789" y2="66704"/>
                          <a14:foregroundMark x1="52844" y1="93476" x2="50672" y2="90326"/>
                        </a14:backgroundRemoval>
                      </a14:imgEffect>
                    </a14:imgLayer>
                  </a14:imgProps>
                </a:ext>
              </a:extLst>
            </a:blip>
            <a:stretch>
              <a:fillRect/>
            </a:stretch>
          </p:blipFill>
          <p:spPr>
            <a:xfrm>
              <a:off x="1982473" y="5400998"/>
              <a:ext cx="720461" cy="662347"/>
            </a:xfrm>
            <a:prstGeom prst="rect">
              <a:avLst/>
            </a:prstGeom>
          </p:spPr>
        </p:pic>
        <p:pic>
          <p:nvPicPr>
            <p:cNvPr id="71" name="Picture 70">
              <a:extLst>
                <a:ext uri="{FF2B5EF4-FFF2-40B4-BE49-F238E27FC236}">
                  <a16:creationId xmlns:a16="http://schemas.microsoft.com/office/drawing/2014/main" id="{EAFEF973-25E8-5DAB-359B-756D2A1CE4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90" b="88525" l="4000" r="93091">
                          <a14:foregroundMark x1="6182" y1="55738" x2="28364" y2="53552"/>
                          <a14:foregroundMark x1="4727" y1="73224" x2="18545" y2="72678"/>
                          <a14:foregroundMark x1="18545" y1="72678" x2="18545" y2="72678"/>
                          <a14:foregroundMark x1="90545" y1="69399" x2="90545" y2="69399"/>
                          <a14:foregroundMark x1="83273" y1="57377" x2="82545" y2="80328"/>
                          <a14:foregroundMark x1="90909" y1="61202" x2="93091" y2="72131"/>
                          <a14:foregroundMark x1="81818" y1="50820" x2="81818" y2="60656"/>
                          <a14:foregroundMark x1="75636" y1="40437" x2="75636" y2="71038"/>
                          <a14:foregroundMark x1="75273" y1="35519" x2="75636" y2="43169"/>
                          <a14:foregroundMark x1="4000" y1="57377" x2="4000" y2="74317"/>
                        </a14:backgroundRemoval>
                      </a14:imgEffect>
                    </a14:imgLayer>
                  </a14:imgProps>
                </a:ext>
              </a:extLst>
            </a:blip>
            <a:stretch>
              <a:fillRect/>
            </a:stretch>
          </p:blipFill>
          <p:spPr>
            <a:xfrm>
              <a:off x="1842982" y="5993624"/>
              <a:ext cx="1059538" cy="705074"/>
            </a:xfrm>
            <a:prstGeom prst="rect">
              <a:avLst/>
            </a:prstGeom>
          </p:spPr>
        </p:pic>
        <p:sp>
          <p:nvSpPr>
            <p:cNvPr id="69" name="TextBox 68">
              <a:extLst>
                <a:ext uri="{FF2B5EF4-FFF2-40B4-BE49-F238E27FC236}">
                  <a16:creationId xmlns:a16="http://schemas.microsoft.com/office/drawing/2014/main" id="{0AF2E11E-0EFA-35F8-38D9-3E88B628EBA2}"/>
                </a:ext>
              </a:extLst>
            </p:cNvPr>
            <p:cNvSpPr txBox="1"/>
            <p:nvPr/>
          </p:nvSpPr>
          <p:spPr>
            <a:xfrm>
              <a:off x="3688222" y="5624635"/>
              <a:ext cx="6865477" cy="1077218"/>
            </a:xfrm>
            <a:prstGeom prst="rect">
              <a:avLst/>
            </a:prstGeom>
            <a:noFill/>
          </p:spPr>
          <p:txBody>
            <a:bodyPr wrap="square">
              <a:spAutoFit/>
            </a:bodyPr>
            <a:lstStyle/>
            <a:p>
              <a:r>
                <a:rPr lang="en-US" sz="3200">
                  <a:solidFill>
                    <a:srgbClr val="0033CC"/>
                  </a:solidFill>
                  <a:effectLst/>
                  <a:latin typeface="#9Slide05 IcielSanelma" pitchFamily="2" charset="0"/>
                  <a:ea typeface="Calibri" panose="020F0502020204030204" pitchFamily="34" charset="0"/>
                  <a:cs typeface="Times New Roman" panose="02020603050405020304" pitchFamily="18" charset="0"/>
                </a:rPr>
                <a:t>C</a:t>
              </a:r>
              <a:r>
                <a:rPr lang="vi-VN" sz="3200">
                  <a:solidFill>
                    <a:srgbClr val="0033CC"/>
                  </a:solidFill>
                  <a:effectLst/>
                  <a:latin typeface="#9Slide05 IcielSanelma" pitchFamily="2" charset="0"/>
                  <a:ea typeface="Calibri" panose="020F0502020204030204" pitchFamily="34" charset="0"/>
                  <a:cs typeface="Times New Roman" panose="02020603050405020304" pitchFamily="18" charset="0"/>
                </a:rPr>
                <a:t>ung cấp nước</a:t>
              </a:r>
              <a:r>
                <a:rPr lang="en-US" sz="3200">
                  <a:solidFill>
                    <a:srgbClr val="0033CC"/>
                  </a:solidFill>
                  <a:effectLst/>
                  <a:latin typeface="#9Slide05 IcielSanelma" pitchFamily="2" charset="0"/>
                  <a:ea typeface="Calibri" panose="020F0502020204030204" pitchFamily="34" charset="0"/>
                  <a:cs typeface="Times New Roman" panose="02020603050405020304" pitchFamily="18" charset="0"/>
                </a:rPr>
                <a:t>,</a:t>
              </a:r>
              <a:r>
                <a:rPr lang="vi-VN" sz="3200">
                  <a:solidFill>
                    <a:srgbClr val="0033CC"/>
                  </a:solidFill>
                  <a:effectLst/>
                  <a:latin typeface="#9Slide05 IcielSanelma" pitchFamily="2" charset="0"/>
                  <a:ea typeface="Calibri" panose="020F0502020204030204" pitchFamily="34" charset="0"/>
                  <a:cs typeface="Times New Roman" panose="02020603050405020304" pitchFamily="18" charset="0"/>
                </a:rPr>
                <a:t> hoạt động quản lý và xử lý rác thải</a:t>
              </a:r>
              <a:r>
                <a:rPr lang="en-US" sz="3200">
                  <a:solidFill>
                    <a:srgbClr val="0033CC"/>
                  </a:solidFill>
                  <a:effectLst/>
                  <a:latin typeface="#9Slide05 IcielSanelma" pitchFamily="2" charset="0"/>
                  <a:ea typeface="Calibri" panose="020F0502020204030204" pitchFamily="34" charset="0"/>
                  <a:cs typeface="Times New Roman" panose="02020603050405020304" pitchFamily="18" charset="0"/>
                </a:rPr>
                <a:t>,</a:t>
              </a:r>
              <a:r>
                <a:rPr lang="vi-VN" sz="3200">
                  <a:solidFill>
                    <a:srgbClr val="0033CC"/>
                  </a:solidFill>
                  <a:effectLst/>
                  <a:latin typeface="#9Slide05 IcielSanelma" pitchFamily="2" charset="0"/>
                  <a:ea typeface="Calibri" panose="020F0502020204030204" pitchFamily="34" charset="0"/>
                  <a:cs typeface="Times New Roman" panose="02020603050405020304" pitchFamily="18" charset="0"/>
                </a:rPr>
                <a:t> nước thải </a:t>
              </a:r>
              <a:r>
                <a:rPr lang="en-US" sz="3200">
                  <a:solidFill>
                    <a:srgbClr val="C00000"/>
                  </a:solidFill>
                  <a:effectLst/>
                  <a:latin typeface="#9Slide05 IcielSanelma" pitchFamily="2" charset="0"/>
                  <a:ea typeface="Calibri" panose="020F0502020204030204" pitchFamily="34" charset="0"/>
                  <a:cs typeface="Times New Roman" panose="02020603050405020304" pitchFamily="18" charset="0"/>
                </a:rPr>
                <a:t>(</a:t>
              </a:r>
              <a:r>
                <a:rPr lang="vi-VN" sz="3200">
                  <a:solidFill>
                    <a:srgbClr val="C00000"/>
                  </a:solidFill>
                  <a:effectLst/>
                  <a:latin typeface="#9Slide05 IcielSanelma" pitchFamily="2" charset="0"/>
                  <a:ea typeface="Calibri" panose="020F0502020204030204" pitchFamily="34" charset="0"/>
                  <a:cs typeface="Times New Roman" panose="02020603050405020304" pitchFamily="18" charset="0"/>
                </a:rPr>
                <a:t>4 ngành</a:t>
              </a:r>
              <a:r>
                <a:rPr lang="en-US" sz="3200">
                  <a:solidFill>
                    <a:srgbClr val="C00000"/>
                  </a:solidFill>
                  <a:effectLst/>
                  <a:latin typeface="#9Slide05 IcielSanelma" pitchFamily="2" charset="0"/>
                  <a:ea typeface="Calibri" panose="020F0502020204030204" pitchFamily="34" charset="0"/>
                  <a:cs typeface="Times New Roman" panose="02020603050405020304" pitchFamily="18" charset="0"/>
                </a:rPr>
                <a:t>)</a:t>
              </a:r>
              <a:endParaRPr lang="en-US" sz="3200">
                <a:solidFill>
                  <a:srgbClr val="C00000"/>
                </a:solidFill>
                <a:latin typeface="#9Slide05 IcielSanelma" pitchFamily="2" charset="0"/>
              </a:endParaRPr>
            </a:p>
          </p:txBody>
        </p:sp>
      </p:grpSp>
      <p:grpSp>
        <p:nvGrpSpPr>
          <p:cNvPr id="15" name="Group 14">
            <a:extLst>
              <a:ext uri="{FF2B5EF4-FFF2-40B4-BE49-F238E27FC236}">
                <a16:creationId xmlns:a16="http://schemas.microsoft.com/office/drawing/2014/main" id="{F34A3AE1-904A-129B-C1FD-F0996B006A19}"/>
              </a:ext>
            </a:extLst>
          </p:cNvPr>
          <p:cNvGrpSpPr/>
          <p:nvPr/>
        </p:nvGrpSpPr>
        <p:grpSpPr>
          <a:xfrm>
            <a:off x="3612023" y="-66236"/>
            <a:ext cx="8579977" cy="775855"/>
            <a:chOff x="-1715064" y="48681"/>
            <a:chExt cx="8579977" cy="775855"/>
          </a:xfrm>
        </p:grpSpPr>
        <p:sp>
          <p:nvSpPr>
            <p:cNvPr id="13" name="Parallelogram 12">
              <a:extLst>
                <a:ext uri="{FF2B5EF4-FFF2-40B4-BE49-F238E27FC236}">
                  <a16:creationId xmlns:a16="http://schemas.microsoft.com/office/drawing/2014/main" id="{6B86C486-71BE-794B-8800-6E85967183A9}"/>
                </a:ext>
              </a:extLst>
            </p:cNvPr>
            <p:cNvSpPr/>
            <p:nvPr/>
          </p:nvSpPr>
          <p:spPr>
            <a:xfrm>
              <a:off x="-1715064" y="115491"/>
              <a:ext cx="8579977" cy="642236"/>
            </a:xfrm>
            <a:prstGeom prst="parallelogram">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57EED747-3C3F-4405-B840-24D23DDE8CBB}"/>
                </a:ext>
              </a:extLst>
            </p:cNvPr>
            <p:cNvSpPr txBox="1">
              <a:spLocks/>
            </p:cNvSpPr>
            <p:nvPr/>
          </p:nvSpPr>
          <p:spPr>
            <a:xfrm>
              <a:off x="-1676963" y="48681"/>
              <a:ext cx="8475172" cy="7758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lumMod val="50000"/>
                      <a:lumOff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uLnTx/>
                  <a:uFillTx/>
                  <a:latin typeface="#9Slide05 IcielSanelma" pitchFamily="2" charset="0"/>
                </a:rPr>
                <a:t>Chuyển dịch cơ cấu công nghiệp theo ngành</a:t>
              </a:r>
              <a:endParaRPr kumimoji="0" lang="en-AU" sz="4800" b="0" i="0" u="none" strike="noStrike" kern="1200" cap="none" spc="0" normalizeH="0" baseline="0" noProof="0" dirty="0">
                <a:ln>
                  <a:noFill/>
                </a:ln>
                <a:solidFill>
                  <a:srgbClr val="FFFF00"/>
                </a:solidFill>
                <a:effectLst/>
                <a:uLnTx/>
                <a:uFillTx/>
                <a:latin typeface="#9Slide05 IcielSanelma" pitchFamily="2" charset="0"/>
              </a:endParaRPr>
            </a:p>
          </p:txBody>
        </p:sp>
      </p:grpSp>
      <p:grpSp>
        <p:nvGrpSpPr>
          <p:cNvPr id="49" name="Group 48">
            <a:extLst>
              <a:ext uri="{FF2B5EF4-FFF2-40B4-BE49-F238E27FC236}">
                <a16:creationId xmlns:a16="http://schemas.microsoft.com/office/drawing/2014/main" id="{207E176A-F8DD-4FA7-96DB-69496BE8018D}"/>
              </a:ext>
            </a:extLst>
          </p:cNvPr>
          <p:cNvGrpSpPr/>
          <p:nvPr/>
        </p:nvGrpSpPr>
        <p:grpSpPr>
          <a:xfrm>
            <a:off x="2436346" y="382232"/>
            <a:ext cx="8371910" cy="1474957"/>
            <a:chOff x="6453090" y="481981"/>
            <a:chExt cx="8371910" cy="1474957"/>
          </a:xfrm>
        </p:grpSpPr>
        <p:sp>
          <p:nvSpPr>
            <p:cNvPr id="18" name="Text Placeholder 4">
              <a:extLst>
                <a:ext uri="{FF2B5EF4-FFF2-40B4-BE49-F238E27FC236}">
                  <a16:creationId xmlns:a16="http://schemas.microsoft.com/office/drawing/2014/main" id="{A8E3084B-42F9-42E4-A59F-76D58FA92CEC}"/>
                </a:ext>
              </a:extLst>
            </p:cNvPr>
            <p:cNvSpPr txBox="1">
              <a:spLocks/>
            </p:cNvSpPr>
            <p:nvPr/>
          </p:nvSpPr>
          <p:spPr>
            <a:xfrm>
              <a:off x="8330529" y="864043"/>
              <a:ext cx="6494471" cy="7013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0" i="0" u="none" strike="noStrike" kern="1200" cap="none" spc="0" normalizeH="0" baseline="0" noProof="0">
                  <a:ln>
                    <a:noFill/>
                  </a:ln>
                  <a:solidFill>
                    <a:srgbClr val="0000FF"/>
                  </a:solidFill>
                  <a:effectLst/>
                  <a:uLnTx/>
                  <a:uFillTx/>
                  <a:latin typeface="#9Slide05 IcielSanelma" pitchFamily="2" charset="0"/>
                </a:rPr>
                <a:t> </a:t>
              </a:r>
              <a:r>
                <a:rPr kumimoji="0" lang="vi-VN" sz="3600" b="0" i="0" u="none" strike="noStrike" kern="1200" cap="none" spc="0" normalizeH="0" baseline="0" noProof="0">
                  <a:ln>
                    <a:noFill/>
                  </a:ln>
                  <a:solidFill>
                    <a:srgbClr val="0033CC"/>
                  </a:solidFill>
                  <a:effectLst/>
                  <a:uLnTx/>
                  <a:uFillTx/>
                  <a:latin typeface="#9Slide05 IcielSanelma" pitchFamily="2" charset="0"/>
                </a:rPr>
                <a:t>Công </a:t>
              </a:r>
              <a:r>
                <a:rPr kumimoji="0" lang="vi-VN" sz="3600" b="0" i="0" u="none" strike="noStrike" kern="1200" cap="none" spc="0" normalizeH="0" baseline="0" noProof="0" dirty="0">
                  <a:ln>
                    <a:noFill/>
                  </a:ln>
                  <a:solidFill>
                    <a:srgbClr val="0033CC"/>
                  </a:solidFill>
                  <a:effectLst/>
                  <a:uLnTx/>
                  <a:uFillTx/>
                  <a:latin typeface="#9Slide05 IcielSanelma" pitchFamily="2" charset="0"/>
                </a:rPr>
                <a:t>nghiệp </a:t>
              </a:r>
              <a:r>
                <a:rPr kumimoji="0" lang="vi-VN" sz="3600" b="0" i="0" u="none" strike="noStrike" kern="1200" cap="none" spc="0" normalizeH="0" baseline="0" noProof="0">
                  <a:ln>
                    <a:noFill/>
                  </a:ln>
                  <a:solidFill>
                    <a:srgbClr val="0033CC"/>
                  </a:solidFill>
                  <a:effectLst/>
                  <a:uLnTx/>
                  <a:uFillTx/>
                  <a:latin typeface="#9Slide05 IcielSanelma" pitchFamily="2" charset="0"/>
                </a:rPr>
                <a:t>khai </a:t>
              </a:r>
              <a:r>
                <a:rPr lang="en-US" sz="3600">
                  <a:solidFill>
                    <a:srgbClr val="0033CC"/>
                  </a:solidFill>
                  <a:latin typeface="#9Slide05 IcielSanelma" pitchFamily="2" charset="0"/>
                </a:rPr>
                <a:t>khoáng </a:t>
              </a:r>
              <a:r>
                <a:rPr lang="en-US" sz="3600">
                  <a:solidFill>
                    <a:srgbClr val="C00000"/>
                  </a:solidFill>
                  <a:latin typeface="#9Slide05 IcielSanelma" pitchFamily="2" charset="0"/>
                </a:rPr>
                <a:t>(5 ngành)</a:t>
              </a:r>
              <a:endParaRPr kumimoji="0" lang="en-AU" sz="3600" b="0" i="0" u="none" strike="noStrike" kern="1200" cap="none" spc="0" normalizeH="0" baseline="0" noProof="0" dirty="0">
                <a:ln>
                  <a:noFill/>
                </a:ln>
                <a:solidFill>
                  <a:srgbClr val="C00000"/>
                </a:solidFill>
                <a:effectLst/>
                <a:uLnTx/>
                <a:uFillTx/>
                <a:latin typeface="#9Slide05 IcielSanelma" pitchFamily="2" charset="0"/>
              </a:endParaRPr>
            </a:p>
          </p:txBody>
        </p:sp>
        <p:grpSp>
          <p:nvGrpSpPr>
            <p:cNvPr id="19" name="Group 18">
              <a:extLst>
                <a:ext uri="{FF2B5EF4-FFF2-40B4-BE49-F238E27FC236}">
                  <a16:creationId xmlns:a16="http://schemas.microsoft.com/office/drawing/2014/main" id="{580DE3EE-6700-43AF-8305-FF9C8ACD56D3}"/>
                </a:ext>
              </a:extLst>
            </p:cNvPr>
            <p:cNvGrpSpPr/>
            <p:nvPr/>
          </p:nvGrpSpPr>
          <p:grpSpPr>
            <a:xfrm>
              <a:off x="6453090" y="481981"/>
              <a:ext cx="1473192" cy="1474957"/>
              <a:chOff x="6453090" y="475008"/>
              <a:chExt cx="1473192" cy="1474957"/>
            </a:xfrm>
          </p:grpSpPr>
          <p:sp>
            <p:nvSpPr>
              <p:cNvPr id="20" name="Oval 19">
                <a:extLst>
                  <a:ext uri="{FF2B5EF4-FFF2-40B4-BE49-F238E27FC236}">
                    <a16:creationId xmlns:a16="http://schemas.microsoft.com/office/drawing/2014/main" id="{A3BC4803-493B-4EE1-82DC-AFE995A235C9}"/>
                  </a:ext>
                </a:extLst>
              </p:cNvPr>
              <p:cNvSpPr/>
              <p:nvPr/>
            </p:nvSpPr>
            <p:spPr>
              <a:xfrm rot="5400000">
                <a:off x="6452207" y="475891"/>
                <a:ext cx="1474957" cy="1473192"/>
              </a:xfrm>
              <a:prstGeom prst="ellipse">
                <a:avLst/>
              </a:prstGeom>
              <a:solidFill>
                <a:schemeClr val="accent4">
                  <a:lumMod val="20000"/>
                  <a:lumOff val="80000"/>
                </a:schemeClr>
              </a:solidFill>
              <a:ln w="25400" cap="flat" cmpd="sng" algn="ctr">
                <a:solidFill>
                  <a:srgbClr val="0070C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pic>
            <p:nvPicPr>
              <p:cNvPr id="21" name="Picture 20">
                <a:extLst>
                  <a:ext uri="{FF2B5EF4-FFF2-40B4-BE49-F238E27FC236}">
                    <a16:creationId xmlns:a16="http://schemas.microsoft.com/office/drawing/2014/main" id="{5329F5CD-841B-4525-8504-7ABE1DEDBC98}"/>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605490" y="676624"/>
                <a:ext cx="1165976" cy="1021977"/>
              </a:xfrm>
              <a:prstGeom prst="rect">
                <a:avLst/>
              </a:prstGeom>
            </p:spPr>
          </p:pic>
        </p:grpSp>
      </p:grpSp>
      <p:grpSp>
        <p:nvGrpSpPr>
          <p:cNvPr id="52" name="Group 51">
            <a:extLst>
              <a:ext uri="{FF2B5EF4-FFF2-40B4-BE49-F238E27FC236}">
                <a16:creationId xmlns:a16="http://schemas.microsoft.com/office/drawing/2014/main" id="{67297BDB-94B3-422B-8E11-708EC83DB576}"/>
              </a:ext>
            </a:extLst>
          </p:cNvPr>
          <p:cNvGrpSpPr/>
          <p:nvPr/>
        </p:nvGrpSpPr>
        <p:grpSpPr>
          <a:xfrm>
            <a:off x="1537434" y="2034990"/>
            <a:ext cx="8235142" cy="1474957"/>
            <a:chOff x="-1888852" y="2892383"/>
            <a:chExt cx="8235142" cy="1474957"/>
          </a:xfrm>
        </p:grpSpPr>
        <p:grpSp>
          <p:nvGrpSpPr>
            <p:cNvPr id="50" name="Group 49">
              <a:extLst>
                <a:ext uri="{FF2B5EF4-FFF2-40B4-BE49-F238E27FC236}">
                  <a16:creationId xmlns:a16="http://schemas.microsoft.com/office/drawing/2014/main" id="{14EF0721-D53F-4B25-96AC-57EC0D1A9A6D}"/>
                </a:ext>
              </a:extLst>
            </p:cNvPr>
            <p:cNvGrpSpPr/>
            <p:nvPr/>
          </p:nvGrpSpPr>
          <p:grpSpPr>
            <a:xfrm>
              <a:off x="-1888852" y="2892383"/>
              <a:ext cx="8235142" cy="1474957"/>
              <a:chOff x="-1887625" y="2892383"/>
              <a:chExt cx="8235142" cy="1474957"/>
            </a:xfrm>
          </p:grpSpPr>
          <p:sp>
            <p:nvSpPr>
              <p:cNvPr id="22" name="Text Placeholder 4">
                <a:extLst>
                  <a:ext uri="{FF2B5EF4-FFF2-40B4-BE49-F238E27FC236}">
                    <a16:creationId xmlns:a16="http://schemas.microsoft.com/office/drawing/2014/main" id="{8A617A4B-2FA8-4B60-97B1-A872D48FADCE}"/>
                  </a:ext>
                </a:extLst>
              </p:cNvPr>
              <p:cNvSpPr txBox="1">
                <a:spLocks/>
              </p:cNvSpPr>
              <p:nvPr/>
            </p:nvSpPr>
            <p:spPr>
              <a:xfrm>
                <a:off x="129876" y="3316061"/>
                <a:ext cx="6217641" cy="7273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0" i="0" u="none" strike="noStrike" kern="1200" cap="none" spc="0" normalizeH="0" baseline="0" noProof="0">
                    <a:ln>
                      <a:noFill/>
                    </a:ln>
                    <a:solidFill>
                      <a:srgbClr val="0033CC"/>
                    </a:solidFill>
                    <a:effectLst/>
                    <a:uLnTx/>
                    <a:uFillTx/>
                    <a:latin typeface="#9Slide05 IcielSanelma" pitchFamily="2" charset="0"/>
                  </a:rPr>
                  <a:t>Công nghiệp chế biến</a:t>
                </a:r>
                <a:r>
                  <a:rPr kumimoji="0" lang="en-US" sz="3600" b="0" i="0" u="none" strike="noStrike" kern="1200" cap="none" spc="0" normalizeH="0" baseline="0" noProof="0">
                    <a:ln>
                      <a:noFill/>
                    </a:ln>
                    <a:solidFill>
                      <a:srgbClr val="0033CC"/>
                    </a:solidFill>
                    <a:effectLst/>
                    <a:uLnTx/>
                    <a:uFillTx/>
                    <a:latin typeface="#9Slide05 IcielSanelma" pitchFamily="2" charset="0"/>
                  </a:rPr>
                  <a:t>, chế tạo </a:t>
                </a:r>
                <a:r>
                  <a:rPr kumimoji="0" lang="en-US" sz="3600" b="0" i="0" u="none" strike="noStrike" kern="1200" cap="none" spc="0" normalizeH="0" baseline="0" noProof="0">
                    <a:ln>
                      <a:noFill/>
                    </a:ln>
                    <a:solidFill>
                      <a:srgbClr val="C00000"/>
                    </a:solidFill>
                    <a:effectLst/>
                    <a:uLnTx/>
                    <a:uFillTx/>
                    <a:latin typeface="#9Slide05 IcielSanelma" pitchFamily="2" charset="0"/>
                  </a:rPr>
                  <a:t>(24 ngành) </a:t>
                </a:r>
                <a:endParaRPr kumimoji="0" lang="en-AU" sz="3600" b="0" i="0" u="none" strike="noStrike" kern="1200" cap="none" spc="0" normalizeH="0" baseline="0" noProof="0" dirty="0">
                  <a:ln>
                    <a:noFill/>
                  </a:ln>
                  <a:solidFill>
                    <a:srgbClr val="C00000"/>
                  </a:solidFill>
                  <a:effectLst/>
                  <a:uLnTx/>
                  <a:uFillTx/>
                  <a:latin typeface="#9Slide05 IcielSanelma" pitchFamily="2" charset="0"/>
                </a:endParaRPr>
              </a:p>
            </p:txBody>
          </p:sp>
          <p:sp>
            <p:nvSpPr>
              <p:cNvPr id="24" name="Oval 23">
                <a:extLst>
                  <a:ext uri="{FF2B5EF4-FFF2-40B4-BE49-F238E27FC236}">
                    <a16:creationId xmlns:a16="http://schemas.microsoft.com/office/drawing/2014/main" id="{72FFB143-456F-454B-9507-5D0FC7504735}"/>
                  </a:ext>
                </a:extLst>
              </p:cNvPr>
              <p:cNvSpPr/>
              <p:nvPr/>
            </p:nvSpPr>
            <p:spPr>
              <a:xfrm rot="5400000">
                <a:off x="-1888508" y="2893266"/>
                <a:ext cx="1474957" cy="1473192"/>
              </a:xfrm>
              <a:prstGeom prst="ellipse">
                <a:avLst/>
              </a:prstGeom>
              <a:ln w="22225">
                <a:solidFill>
                  <a:srgbClr val="FFFF00"/>
                </a:solidFill>
                <a:prstDash val="dash"/>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9Slide05 IcielSanelma" pitchFamily="2" charset="0"/>
                </a:endParaRPr>
              </a:p>
            </p:txBody>
          </p:sp>
        </p:grpSp>
        <p:pic>
          <p:nvPicPr>
            <p:cNvPr id="28" name="Picture 27">
              <a:extLst>
                <a:ext uri="{FF2B5EF4-FFF2-40B4-BE49-F238E27FC236}">
                  <a16:creationId xmlns:a16="http://schemas.microsoft.com/office/drawing/2014/main" id="{522C085D-B48A-465E-AABB-7B730B6D1D3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9592" y1="40000" x2="29592" y2="40000"/>
                          <a14:foregroundMark x1="46939" y1="56842" x2="46939" y2="56842"/>
                          <a14:foregroundMark x1="32653" y1="61053" x2="32653" y2="61053"/>
                          <a14:foregroundMark x1="54082" y1="73684" x2="54082" y2="73684"/>
                          <a14:foregroundMark x1="71429" y1="32632" x2="71429" y2="32632"/>
                        </a14:backgroundRemoval>
                      </a14:imgEffect>
                    </a14:imgLayer>
                  </a14:imgProps>
                </a:ext>
              </a:extLst>
            </a:blip>
            <a:stretch>
              <a:fillRect/>
            </a:stretch>
          </p:blipFill>
          <p:spPr>
            <a:xfrm>
              <a:off x="-1695149" y="3084397"/>
              <a:ext cx="1108819" cy="1090930"/>
            </a:xfrm>
            <a:prstGeom prst="ellipse">
              <a:avLst/>
            </a:prstGeom>
            <a:solidFill>
              <a:srgbClr val="FFFFFF"/>
            </a:solidFill>
            <a:ln>
              <a:solidFill>
                <a:srgbClr val="0070C0"/>
              </a:solidFill>
            </a:ln>
          </p:spPr>
        </p:pic>
      </p:grpSp>
      <p:grpSp>
        <p:nvGrpSpPr>
          <p:cNvPr id="64" name="Group 63">
            <a:extLst>
              <a:ext uri="{FF2B5EF4-FFF2-40B4-BE49-F238E27FC236}">
                <a16:creationId xmlns:a16="http://schemas.microsoft.com/office/drawing/2014/main" id="{31097B1E-E35C-64D7-7F11-F5578F9B496C}"/>
              </a:ext>
            </a:extLst>
          </p:cNvPr>
          <p:cNvGrpSpPr/>
          <p:nvPr/>
        </p:nvGrpSpPr>
        <p:grpSpPr>
          <a:xfrm>
            <a:off x="2914613" y="3751938"/>
            <a:ext cx="8046807" cy="1474957"/>
            <a:chOff x="3482097" y="5052033"/>
            <a:chExt cx="8046807" cy="1474957"/>
          </a:xfrm>
        </p:grpSpPr>
        <p:grpSp>
          <p:nvGrpSpPr>
            <p:cNvPr id="51" name="Group 50">
              <a:extLst>
                <a:ext uri="{FF2B5EF4-FFF2-40B4-BE49-F238E27FC236}">
                  <a16:creationId xmlns:a16="http://schemas.microsoft.com/office/drawing/2014/main" id="{ADDE1E6D-CFB8-4709-88DE-B4EC17D2B463}"/>
                </a:ext>
              </a:extLst>
            </p:cNvPr>
            <p:cNvGrpSpPr/>
            <p:nvPr/>
          </p:nvGrpSpPr>
          <p:grpSpPr>
            <a:xfrm>
              <a:off x="3482097" y="5052033"/>
              <a:ext cx="8046807" cy="1474957"/>
              <a:chOff x="6479297" y="4098790"/>
              <a:chExt cx="8046807" cy="1474957"/>
            </a:xfrm>
          </p:grpSpPr>
          <p:sp>
            <p:nvSpPr>
              <p:cNvPr id="36" name="Oval 35">
                <a:extLst>
                  <a:ext uri="{FF2B5EF4-FFF2-40B4-BE49-F238E27FC236}">
                    <a16:creationId xmlns:a16="http://schemas.microsoft.com/office/drawing/2014/main" id="{9FE6DD12-7B07-457D-BB84-86A91EA98747}"/>
                  </a:ext>
                </a:extLst>
              </p:cNvPr>
              <p:cNvSpPr/>
              <p:nvPr/>
            </p:nvSpPr>
            <p:spPr>
              <a:xfrm rot="5400000">
                <a:off x="6478417" y="4099670"/>
                <a:ext cx="1474957" cy="1473197"/>
              </a:xfrm>
              <a:prstGeom prst="ellipse">
                <a:avLst/>
              </a:prstGeom>
              <a:solidFill>
                <a:srgbClr val="6FDCE3"/>
              </a:solidFill>
              <a:ln w="25400" cap="flat" cmpd="sng" algn="ctr">
                <a:solidFill>
                  <a:srgbClr val="FF3F5F"/>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9Slide05 IcielSanelma" pitchFamily="2" charset="0"/>
                </a:endParaRPr>
              </a:p>
            </p:txBody>
          </p:sp>
          <p:pic>
            <p:nvPicPr>
              <p:cNvPr id="37" name="Picture 36">
                <a:extLst>
                  <a:ext uri="{FF2B5EF4-FFF2-40B4-BE49-F238E27FC236}">
                    <a16:creationId xmlns:a16="http://schemas.microsoft.com/office/drawing/2014/main" id="{2D133A0C-4C68-4EE0-AC61-5591C25D0DB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383" b="56934" l="75488" r="86133"/>
                        </a14:imgEffect>
                        <a14:imgEffect>
                          <a14:saturation sat="400000"/>
                        </a14:imgEffect>
                      </a14:imgLayer>
                    </a14:imgProps>
                  </a:ext>
                </a:extLst>
              </a:blip>
              <a:srcRect l="74213" t="42448" r="12494" b="41371"/>
              <a:stretch/>
            </p:blipFill>
            <p:spPr>
              <a:xfrm>
                <a:off x="6679402" y="4181058"/>
                <a:ext cx="641414" cy="919597"/>
              </a:xfrm>
              <a:prstGeom prst="ellipse">
                <a:avLst/>
              </a:prstGeom>
            </p:spPr>
          </p:pic>
          <p:pic>
            <p:nvPicPr>
              <p:cNvPr id="38" name="Picture 37">
                <a:extLst>
                  <a:ext uri="{FF2B5EF4-FFF2-40B4-BE49-F238E27FC236}">
                    <a16:creationId xmlns:a16="http://schemas.microsoft.com/office/drawing/2014/main" id="{4EB7BAE5-3B70-45CC-A0CF-8DB4C7364D6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8594">
                            <a14:foregroundMark x1="67500" y1="63438" x2="67500" y2="63438"/>
                            <a14:foregroundMark x1="60156" y1="76250" x2="60156" y2="76250"/>
                            <a14:foregroundMark x1="98594" y1="62187" x2="98594" y2="62187"/>
                          </a14:backgroundRemoval>
                        </a14:imgEffect>
                      </a14:imgLayer>
                    </a14:imgProps>
                  </a:ext>
                </a:extLst>
              </a:blip>
              <a:stretch>
                <a:fillRect/>
              </a:stretch>
            </p:blipFill>
            <p:spPr>
              <a:xfrm>
                <a:off x="7127180" y="4196521"/>
                <a:ext cx="952560" cy="904134"/>
              </a:xfrm>
              <a:prstGeom prst="rect">
                <a:avLst/>
              </a:prstGeom>
            </p:spPr>
          </p:pic>
          <p:sp>
            <p:nvSpPr>
              <p:cNvPr id="48" name="TextBox 47">
                <a:extLst>
                  <a:ext uri="{FF2B5EF4-FFF2-40B4-BE49-F238E27FC236}">
                    <a16:creationId xmlns:a16="http://schemas.microsoft.com/office/drawing/2014/main" id="{81D75606-F8E4-4D90-ACEC-4673F8F32E3F}"/>
                  </a:ext>
                </a:extLst>
              </p:cNvPr>
              <p:cNvSpPr txBox="1"/>
              <p:nvPr/>
            </p:nvSpPr>
            <p:spPr>
              <a:xfrm>
                <a:off x="8612526" y="4235221"/>
                <a:ext cx="591357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33CC"/>
                    </a:solidFill>
                    <a:effectLst/>
                    <a:uLnTx/>
                    <a:uFillTx/>
                    <a:latin typeface="#9Slide05 IcielSanelma" pitchFamily="2" charset="0"/>
                  </a:rPr>
                  <a:t>Sản xuất,</a:t>
                </a:r>
                <a:r>
                  <a:rPr kumimoji="0" lang="en-US" sz="3600" b="0" i="0" u="none" strike="noStrike" kern="1200" cap="none" spc="0" normalizeH="0" baseline="0" noProof="0">
                    <a:ln>
                      <a:noFill/>
                    </a:ln>
                    <a:solidFill>
                      <a:srgbClr val="0033CC"/>
                    </a:solidFill>
                    <a:effectLst/>
                    <a:uLnTx/>
                    <a:uFillTx/>
                    <a:latin typeface="#9Slide05 IcielSanelma" pitchFamily="2" charset="0"/>
                  </a:rPr>
                  <a:t> </a:t>
                </a:r>
                <a:r>
                  <a:rPr kumimoji="0" lang="vi-VN" sz="3600" b="0" i="0" u="none" strike="noStrike" kern="1200" cap="none" spc="0" normalizeH="0" baseline="0" noProof="0">
                    <a:ln>
                      <a:noFill/>
                    </a:ln>
                    <a:solidFill>
                      <a:srgbClr val="0033CC"/>
                    </a:solidFill>
                    <a:effectLst/>
                    <a:uLnTx/>
                    <a:uFillTx/>
                    <a:latin typeface="#9Slide05 IcielSanelma" pitchFamily="2" charset="0"/>
                  </a:rPr>
                  <a:t>phân phối</a:t>
                </a:r>
                <a:r>
                  <a:rPr kumimoji="0" lang="en-US" sz="3600" b="0" i="0" u="none" strike="noStrike" kern="1200" cap="none" spc="0" normalizeH="0" baseline="0" noProof="0">
                    <a:ln>
                      <a:noFill/>
                    </a:ln>
                    <a:solidFill>
                      <a:srgbClr val="0033CC"/>
                    </a:solidFill>
                    <a:effectLst/>
                    <a:uLnTx/>
                    <a:uFillTx/>
                    <a:latin typeface="#9Slide05 IcielSanelma" pitchFamily="2" charset="0"/>
                  </a:rPr>
                  <a:t> </a:t>
                </a:r>
                <a:r>
                  <a:rPr kumimoji="0" lang="vi-VN" sz="3600" b="0" i="0" u="none" strike="noStrike" kern="1200" cap="none" spc="0" normalizeH="0" baseline="0" noProof="0">
                    <a:ln>
                      <a:noFill/>
                    </a:ln>
                    <a:solidFill>
                      <a:srgbClr val="0033CC"/>
                    </a:solidFill>
                    <a:effectLst/>
                    <a:uLnTx/>
                    <a:uFillTx/>
                    <a:latin typeface="#9Slide05 IcielSanelma" pitchFamily="2" charset="0"/>
                  </a:rPr>
                  <a:t>điện, khí đốt, nước</a:t>
                </a:r>
                <a:r>
                  <a:rPr kumimoji="0" lang="en-US" sz="3600" b="0" i="0" u="none" strike="noStrike" kern="1200" cap="none" spc="0" normalizeH="0" baseline="0" noProof="0">
                    <a:ln>
                      <a:noFill/>
                    </a:ln>
                    <a:solidFill>
                      <a:srgbClr val="0033CC"/>
                    </a:solidFill>
                    <a:effectLst/>
                    <a:uLnTx/>
                    <a:uFillTx/>
                    <a:latin typeface="#9Slide05 IcielSanelma" pitchFamily="2" charset="0"/>
                  </a:rPr>
                  <a:t> nóng, hơi nước và điều hòa không khí</a:t>
                </a:r>
                <a:endParaRPr kumimoji="0" lang="en-AU" sz="3600" b="0" i="0" u="none" strike="noStrike" kern="1200" cap="none" spc="0" normalizeH="0" baseline="0" noProof="0" dirty="0">
                  <a:ln>
                    <a:noFill/>
                  </a:ln>
                  <a:solidFill>
                    <a:srgbClr val="0033CC"/>
                  </a:solidFill>
                  <a:effectLst/>
                  <a:uLnTx/>
                  <a:uFillTx/>
                  <a:latin typeface="#9Slide05 IcielSanelma" pitchFamily="2" charset="0"/>
                </a:endParaRPr>
              </a:p>
            </p:txBody>
          </p:sp>
        </p:grpSp>
        <p:pic>
          <p:nvPicPr>
            <p:cNvPr id="14" name="Picture 13">
              <a:extLst>
                <a:ext uri="{FF2B5EF4-FFF2-40B4-BE49-F238E27FC236}">
                  <a16:creationId xmlns:a16="http://schemas.microsoft.com/office/drawing/2014/main" id="{02634F75-0F57-1A61-8349-960AEFD5424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10750" y1="32583" x2="12833" y2="50167"/>
                          <a14:foregroundMark x1="12833" y1="50167" x2="23634" y2="55471"/>
                          <a14:foregroundMark x1="39194" y1="57406" x2="46020" y2="57586"/>
                          <a14:foregroundMark x1="29853" y1="57160" x2="35833" y2="57318"/>
                          <a14:foregroundMark x1="69369" y1="56388" x2="76333" y2="55667"/>
                          <a14:foregroundMark x1="76333" y1="55667" x2="84917" y2="49083"/>
                          <a14:foregroundMark x1="84917" y1="49083" x2="86667" y2="29667"/>
                          <a14:foregroundMark x1="72583" y1="39083" x2="73333" y2="43500"/>
                          <a14:foregroundMark x1="47000" y1="36083" x2="54083" y2="53000"/>
                          <a14:foregroundMark x1="16500" y1="53917" x2="19833" y2="53917"/>
                          <a14:foregroundMark x1="31833" y1="61667" x2="34833" y2="53000"/>
                          <a14:foregroundMark x1="39417" y1="64833" x2="44833" y2="52583"/>
                          <a14:foregroundMark x1="19250" y1="48333" x2="79667" y2="49083"/>
                          <a14:foregroundMark x1="48500" y1="55583" x2="70167" y2="55583"/>
                          <a14:foregroundMark x1="38333" y1="41833" x2="38333" y2="41833"/>
                          <a14:foregroundMark x1="21833" y1="37417" x2="30333" y2="50333"/>
                          <a14:backgroundMark x1="45917" y1="57750" x2="60833" y2="57583"/>
                          <a14:backgroundMark x1="60833" y1="57583" x2="73333" y2="57583"/>
                          <a14:backgroundMark x1="27417" y1="56667" x2="27417" y2="56667"/>
                          <a14:backgroundMark x1="28917" y1="56833" x2="28917" y2="56833"/>
                          <a14:backgroundMark x1="26667" y1="56500" x2="28917" y2="56500"/>
                          <a14:backgroundMark x1="22250" y1="56667" x2="30167" y2="56667"/>
                          <a14:backgroundMark x1="38333" y1="57000" x2="34083" y2="65333"/>
                          <a14:backgroundMark x1="37250" y1="57000" x2="37250" y2="58917"/>
                        </a14:backgroundRemoval>
                      </a14:imgEffect>
                    </a14:imgLayer>
                  </a14:imgProps>
                </a:ext>
              </a:extLst>
            </a:blip>
            <a:srcRect l="8126" t="20416" r="5302" b="32593"/>
            <a:stretch/>
          </p:blipFill>
          <p:spPr>
            <a:xfrm>
              <a:off x="3868322" y="5918755"/>
              <a:ext cx="741477" cy="402473"/>
            </a:xfrm>
            <a:prstGeom prst="rect">
              <a:avLst/>
            </a:prstGeom>
          </p:spPr>
        </p:pic>
      </p:grpSp>
      <p:grpSp>
        <p:nvGrpSpPr>
          <p:cNvPr id="63" name="Group 62">
            <a:extLst>
              <a:ext uri="{FF2B5EF4-FFF2-40B4-BE49-F238E27FC236}">
                <a16:creationId xmlns:a16="http://schemas.microsoft.com/office/drawing/2014/main" id="{E8B6BC74-C4B3-5674-1C76-ABB1932957AA}"/>
              </a:ext>
            </a:extLst>
          </p:cNvPr>
          <p:cNvGrpSpPr/>
          <p:nvPr/>
        </p:nvGrpSpPr>
        <p:grpSpPr>
          <a:xfrm>
            <a:off x="347665" y="572182"/>
            <a:ext cx="2590800" cy="5651876"/>
            <a:chOff x="2019300" y="1709956"/>
            <a:chExt cx="1938838" cy="4351109"/>
          </a:xfrm>
        </p:grpSpPr>
        <p:cxnSp>
          <p:nvCxnSpPr>
            <p:cNvPr id="47" name="Straight Connector 46">
              <a:extLst>
                <a:ext uri="{FF2B5EF4-FFF2-40B4-BE49-F238E27FC236}">
                  <a16:creationId xmlns:a16="http://schemas.microsoft.com/office/drawing/2014/main" id="{DB8DBE71-4863-17D0-7F69-B1DC9C600CAE}"/>
                </a:ext>
              </a:extLst>
            </p:cNvPr>
            <p:cNvCxnSpPr>
              <a:cxnSpLocks/>
            </p:cNvCxnSpPr>
            <p:nvPr/>
          </p:nvCxnSpPr>
          <p:spPr>
            <a:xfrm>
              <a:off x="2019300" y="1709956"/>
              <a:ext cx="0" cy="4320963"/>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80BE1D5-896A-37D6-D15F-4D22D727D732}"/>
                </a:ext>
              </a:extLst>
            </p:cNvPr>
            <p:cNvCxnSpPr>
              <a:cxnSpLocks/>
            </p:cNvCxnSpPr>
            <p:nvPr/>
          </p:nvCxnSpPr>
          <p:spPr>
            <a:xfrm>
              <a:off x="2019300" y="2094908"/>
              <a:ext cx="1270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D554E11-2315-9E02-6C13-CC2D7EBF273F}"/>
                </a:ext>
              </a:extLst>
            </p:cNvPr>
            <p:cNvCxnSpPr>
              <a:cxnSpLocks/>
            </p:cNvCxnSpPr>
            <p:nvPr/>
          </p:nvCxnSpPr>
          <p:spPr>
            <a:xfrm>
              <a:off x="2019300" y="3442255"/>
              <a:ext cx="635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1BAE594-4634-8299-C195-E67D8102377D}"/>
                </a:ext>
              </a:extLst>
            </p:cNvPr>
            <p:cNvCxnSpPr/>
            <p:nvPr/>
          </p:nvCxnSpPr>
          <p:spPr>
            <a:xfrm>
              <a:off x="2019300" y="4756284"/>
              <a:ext cx="16383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98A89DE1-6D40-C5AC-CB4A-A7B1FF98D269}"/>
                </a:ext>
              </a:extLst>
            </p:cNvPr>
            <p:cNvSpPr/>
            <p:nvPr/>
          </p:nvSpPr>
          <p:spPr>
            <a:xfrm>
              <a:off x="3289300" y="1950033"/>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C98583C-2FC1-1A8F-3250-F86EE9549226}"/>
                </a:ext>
              </a:extLst>
            </p:cNvPr>
            <p:cNvSpPr/>
            <p:nvPr/>
          </p:nvSpPr>
          <p:spPr>
            <a:xfrm>
              <a:off x="3655618" y="4605025"/>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2216FD9-F1EF-2A95-6D6A-975F57781FA4}"/>
                </a:ext>
              </a:extLst>
            </p:cNvPr>
            <p:cNvSpPr/>
            <p:nvPr/>
          </p:nvSpPr>
          <p:spPr>
            <a:xfrm>
              <a:off x="2629361" y="3283274"/>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9BBD787D-23A8-933C-347A-2DBC6E8270E7}"/>
                </a:ext>
              </a:extLst>
            </p:cNvPr>
            <p:cNvCxnSpPr>
              <a:cxnSpLocks/>
            </p:cNvCxnSpPr>
            <p:nvPr/>
          </p:nvCxnSpPr>
          <p:spPr>
            <a:xfrm>
              <a:off x="2019300" y="5909806"/>
              <a:ext cx="635000" cy="0"/>
            </a:xfrm>
            <a:prstGeom prst="line">
              <a:avLst/>
            </a:prstGeom>
            <a:ln w="92075" cmpd="sng">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1E0469E-CF4F-C14D-4697-926118CEF41B}"/>
                </a:ext>
              </a:extLst>
            </p:cNvPr>
            <p:cNvSpPr/>
            <p:nvPr/>
          </p:nvSpPr>
          <p:spPr>
            <a:xfrm>
              <a:off x="2668182" y="5758545"/>
              <a:ext cx="302520" cy="302520"/>
            </a:xfrm>
            <a:prstGeom prst="ellipse">
              <a:avLst/>
            </a:prstGeom>
            <a:noFill/>
            <a:ln w="92075" cmpd="sng">
              <a:solidFill>
                <a:schemeClr val="accent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3D132F27-B260-BE83-A57A-1AE4EFB14604}"/>
              </a:ext>
            </a:extLst>
          </p:cNvPr>
          <p:cNvPicPr>
            <a:picLocks noChangeAspect="1"/>
          </p:cNvPicPr>
          <p:nvPr/>
        </p:nvPicPr>
        <p:blipFill>
          <a:blip r:embed="rId16"/>
          <a:stretch>
            <a:fillRect/>
          </a:stretch>
        </p:blipFill>
        <p:spPr>
          <a:xfrm>
            <a:off x="-2408667" y="709619"/>
            <a:ext cx="2237426" cy="2414225"/>
          </a:xfrm>
          <a:prstGeom prst="rect">
            <a:avLst/>
          </a:prstGeom>
        </p:spPr>
      </p:pic>
    </p:spTree>
    <p:extLst>
      <p:ext uri="{BB962C8B-B14F-4D97-AF65-F5344CB8AC3E}">
        <p14:creationId xmlns:p14="http://schemas.microsoft.com/office/powerpoint/2010/main" val="11894997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randombar(horizontal)">
                                      <p:cBhvr>
                                        <p:cTn id="14" dur="5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randombar(horizont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randombar(horizontal)">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randombar(horizontal)">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randombar(horizontal)">
                                      <p:cBhvr>
                                        <p:cTn id="3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E7E6E6"/>
      </a:lt2>
      <a:accent1>
        <a:srgbClr val="FFBF53"/>
      </a:accent1>
      <a:accent2>
        <a:srgbClr val="F17475"/>
      </a:accent2>
      <a:accent3>
        <a:srgbClr val="01B3C5"/>
      </a:accent3>
      <a:accent4>
        <a:srgbClr val="985CB0"/>
      </a:accent4>
      <a:accent5>
        <a:srgbClr val="C65885"/>
      </a:accent5>
      <a:accent6>
        <a:srgbClr val="00AF92"/>
      </a:accent6>
      <a:hlink>
        <a:srgbClr val="FCC79F"/>
      </a:hlink>
      <a:folHlink>
        <a:srgbClr val="869FB7"/>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8997677_Rose suite presentation_AAS_v4" id="{97C8BA14-D802-4795-89C7-EAA620DD846B}" vid="{D162D178-FB75-4B8B-B67A-CA51C6DCA181}"/>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72F8CF-3688-4B14-A13A-EB7FF46D2F4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94996C2-A795-46F9-93BE-0C463FDCD1BC}">
  <ds:schemaRefs>
    <ds:schemaRef ds:uri="http://schemas.microsoft.com/sharepoint/v3/contenttype/forms"/>
  </ds:schemaRefs>
</ds:datastoreItem>
</file>

<file path=customXml/itemProps3.xml><?xml version="1.0" encoding="utf-8"?>
<ds:datastoreItem xmlns:ds="http://schemas.openxmlformats.org/officeDocument/2006/customXml" ds:itemID="{75D9C8E3-B635-4963-8B68-3FC691872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Rose suite presentation</Template>
  <TotalTime>361</TotalTime>
  <Words>1140</Words>
  <Application>Microsoft Office PowerPoint</Application>
  <PresentationFormat>Widescreen</PresentationFormat>
  <Paragraphs>148</Paragraphs>
  <Slides>17</Slides>
  <Notes>5</Notes>
  <HiddenSlides>0</HiddenSlides>
  <MMClips>2</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17</vt:i4>
      </vt:variant>
    </vt:vector>
  </HeadingPairs>
  <TitlesOfParts>
    <vt:vector size="48" baseType="lpstr">
      <vt:lpstr>#9Slide03 SFU Futura_03</vt:lpstr>
      <vt:lpstr>#9Slide03 SFU Futura_07</vt:lpstr>
      <vt:lpstr>#9Slide03 SFU Futura_12</vt:lpstr>
      <vt:lpstr>#9Slide05 Beautiful Caps</vt:lpstr>
      <vt:lpstr>#9Slide05 Brannboll Ny</vt:lpstr>
      <vt:lpstr>#9Slide05 IcielSanelma</vt:lpstr>
      <vt:lpstr>#9Slide05 SVNKitten</vt:lpstr>
      <vt:lpstr>#9Slide05 SVNSteady</vt:lpstr>
      <vt:lpstr>#9Slide06 Imogen Agnes</vt:lpstr>
      <vt:lpstr>#9Slide06 SVNBlow Brush</vt:lpstr>
      <vt:lpstr>#9Slide07 IcielBaliho Script</vt:lpstr>
      <vt:lpstr>#9Slide07 IcielBC Cubano Normal</vt:lpstr>
      <vt:lpstr>#9Slide07 IcielCrocante</vt:lpstr>
      <vt:lpstr>#9Slide07 IcielNabila</vt:lpstr>
      <vt:lpstr>#9Slide07 SVNBeachwood Sans</vt:lpstr>
      <vt:lpstr>#9Slide07 SVNBrandon Printed Sh</vt:lpstr>
      <vt:lpstr>#9Slide07 SVNDessert Menu Scrip</vt:lpstr>
      <vt:lpstr>#9Slide07 SVNUT Triumph Press</vt:lpstr>
      <vt:lpstr>#9Slide07 SVNHemi Head</vt:lpstr>
      <vt:lpstr>Aptos</vt:lpstr>
      <vt:lpstr>Aptos Display</vt:lpstr>
      <vt:lpstr>Arial</vt:lpstr>
      <vt:lpstr>Calibri</vt:lpstr>
      <vt:lpstr>Calibri Light</vt:lpstr>
      <vt:lpstr>Corbel</vt:lpstr>
      <vt:lpstr>Times New Roman</vt:lpstr>
      <vt:lpstr>Wingdings</vt:lpstr>
      <vt:lpstr>Office Theme</vt:lpstr>
      <vt:lpstr>2_Office Theme</vt:lpstr>
      <vt:lpstr>1_Office Theme</vt:lpstr>
      <vt:lpstr>Chủ đề Office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Chan Tran</dc:creator>
  <cp:lastModifiedBy>Chan Tran</cp:lastModifiedBy>
  <cp:revision>11</cp:revision>
  <dcterms:created xsi:type="dcterms:W3CDTF">2024-05-30T05:48:19Z</dcterms:created>
  <dcterms:modified xsi:type="dcterms:W3CDTF">2024-06-01T06:04:27Z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