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71" r:id="rId3"/>
    <p:sldId id="268" r:id="rId4"/>
    <p:sldId id="267" r:id="rId5"/>
    <p:sldId id="257" r:id="rId6"/>
    <p:sldId id="260" r:id="rId7"/>
    <p:sldId id="272" r:id="rId8"/>
    <p:sldId id="273" r:id="rId9"/>
    <p:sldId id="275" r:id="rId10"/>
    <p:sldId id="277" r:id="rId11"/>
    <p:sldId id="261" r:id="rId12"/>
    <p:sldId id="278" r:id="rId13"/>
    <p:sldId id="279" r:id="rId14"/>
    <p:sldId id="26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3B15"/>
    <a:srgbClr val="F27219"/>
    <a:srgbClr val="488119"/>
    <a:srgbClr val="954F99"/>
    <a:srgbClr val="FA98FF"/>
    <a:srgbClr val="9ACBF3"/>
    <a:srgbClr val="88D02C"/>
    <a:srgbClr val="D6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103" d="100"/>
          <a:sy n="103" d="100"/>
        </p:scale>
        <p:origin x="180" y="21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5/30/2024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5/30/2024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5/30/2024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5/30/2024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5/30/2024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5/30/2024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5/30/2024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4.xml"/><Relationship Id="rId5" Type="http://schemas.microsoft.com/office/2007/relationships/hdphoto" Target="../media/hdphoto8.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4.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86DE84-F0B5-55D0-6028-2716067E9F24}"/>
              </a:ext>
            </a:extLst>
          </p:cNvPr>
          <p:cNvSpPr txBox="1"/>
          <p:nvPr/>
        </p:nvSpPr>
        <p:spPr>
          <a:xfrm>
            <a:off x="2744771" y="2243579"/>
            <a:ext cx="6702457" cy="1569660"/>
          </a:xfrm>
          <a:prstGeom prst="rect">
            <a:avLst/>
          </a:prstGeom>
          <a:noFill/>
        </p:spPr>
        <p:txBody>
          <a:bodyPr wrap="square" rtlCol="0">
            <a:spAutoFit/>
          </a:bodyPr>
          <a:lstStyle/>
          <a:p>
            <a:pPr algn="ctr"/>
            <a:r>
              <a:rPr lang="en-US" sz="9600" b="1">
                <a:ln w="9525">
                  <a:solidFill>
                    <a:schemeClr val="bg1"/>
                  </a:solidFill>
                  <a:prstDash val="solid"/>
                </a:ln>
                <a:solidFill>
                  <a:schemeClr val="bg2">
                    <a:lumMod val="75000"/>
                  </a:schemeClr>
                </a:solidFill>
                <a:effectLst>
                  <a:glow rad="101600">
                    <a:schemeClr val="accent3">
                      <a:satMod val="175000"/>
                      <a:alpha val="40000"/>
                    </a:schemeClr>
                  </a:glow>
                  <a:outerShdw blurRad="12700" dist="38100" dir="2700000" algn="tl" rotWithShape="0">
                    <a:schemeClr val="accent5">
                      <a:lumMod val="60000"/>
                      <a:lumOff val="40000"/>
                    </a:schemeClr>
                  </a:outerShdw>
                  <a:reflection blurRad="6350" stA="60000" endA="900" endPos="58000" dir="5400000" sy="-100000" algn="bl" rotWithShape="0"/>
                </a:effectLst>
                <a:latin typeface="VNI-Fato" pitchFamily="2" charset="0"/>
              </a:rPr>
              <a:t>WELCOME</a:t>
            </a:r>
          </a:p>
        </p:txBody>
      </p:sp>
      <p:sp>
        <p:nvSpPr>
          <p:cNvPr id="7" name="Right Triangle 6">
            <a:extLst>
              <a:ext uri="{FF2B5EF4-FFF2-40B4-BE49-F238E27FC236}">
                <a16:creationId xmlns:a16="http://schemas.microsoft.com/office/drawing/2014/main" id="{695210B8-9B71-3025-069F-FBC37920CD82}"/>
              </a:ext>
            </a:extLst>
          </p:cNvPr>
          <p:cNvSpPr/>
          <p:nvPr/>
        </p:nvSpPr>
        <p:spPr>
          <a:xfrm>
            <a:off x="-1" y="1493003"/>
            <a:ext cx="12192000" cy="5364997"/>
          </a:xfrm>
          <a:custGeom>
            <a:avLst/>
            <a:gdLst>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5364997 h 5364997"/>
              <a:gd name="connsiteX1" fmla="*/ 9427 w 12192000"/>
              <a:gd name="connsiteY1" fmla="*/ 0 h 5364997"/>
              <a:gd name="connsiteX2" fmla="*/ 12192000 w 12192000"/>
              <a:gd name="connsiteY2" fmla="*/ 5364997 h 5364997"/>
              <a:gd name="connsiteX3" fmla="*/ 0 w 12192000"/>
              <a:gd name="connsiteY3" fmla="*/ 5364997 h 5364997"/>
            </a:gdLst>
            <a:ahLst/>
            <a:cxnLst>
              <a:cxn ang="0">
                <a:pos x="connsiteX0" y="connsiteY0"/>
              </a:cxn>
              <a:cxn ang="0">
                <a:pos x="connsiteX1" y="connsiteY1"/>
              </a:cxn>
              <a:cxn ang="0">
                <a:pos x="connsiteX2" y="connsiteY2"/>
              </a:cxn>
              <a:cxn ang="0">
                <a:pos x="connsiteX3" y="connsiteY3"/>
              </a:cxn>
            </a:cxnLst>
            <a:rect l="l" t="t" r="r" b="b"/>
            <a:pathLst>
              <a:path w="12192000" h="5364997">
                <a:moveTo>
                  <a:pt x="0" y="5364997"/>
                </a:moveTo>
                <a:cubicBezTo>
                  <a:pt x="3142" y="3576665"/>
                  <a:pt x="6285" y="1788332"/>
                  <a:pt x="9427" y="0"/>
                </a:cubicBezTo>
                <a:cubicBezTo>
                  <a:pt x="4912412" y="6666"/>
                  <a:pt x="7845196" y="5094381"/>
                  <a:pt x="12192000" y="5364997"/>
                </a:cubicBezTo>
                <a:lnTo>
                  <a:pt x="0" y="5364997"/>
                </a:lnTo>
                <a:close/>
              </a:path>
            </a:pathLst>
          </a:custGeom>
          <a:solidFill>
            <a:schemeClr val="accent2">
              <a:lumMod val="40000"/>
              <a:lumOff val="60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6">
            <a:extLst>
              <a:ext uri="{FF2B5EF4-FFF2-40B4-BE49-F238E27FC236}">
                <a16:creationId xmlns:a16="http://schemas.microsoft.com/office/drawing/2014/main" id="{431DD3C3-7694-D0AB-84B7-C604677B113C}"/>
              </a:ext>
            </a:extLst>
          </p:cNvPr>
          <p:cNvSpPr/>
          <p:nvPr/>
        </p:nvSpPr>
        <p:spPr>
          <a:xfrm rot="10800000">
            <a:off x="0" y="0"/>
            <a:ext cx="12192000" cy="5364997"/>
          </a:xfrm>
          <a:custGeom>
            <a:avLst/>
            <a:gdLst>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4629706 h 4629706"/>
              <a:gd name="connsiteX1" fmla="*/ 0 w 12192000"/>
              <a:gd name="connsiteY1" fmla="*/ 0 h 4629706"/>
              <a:gd name="connsiteX2" fmla="*/ 12192000 w 12192000"/>
              <a:gd name="connsiteY2" fmla="*/ 4629706 h 4629706"/>
              <a:gd name="connsiteX3" fmla="*/ 0 w 12192000"/>
              <a:gd name="connsiteY3" fmla="*/ 4629706 h 4629706"/>
              <a:gd name="connsiteX0" fmla="*/ 0 w 12192000"/>
              <a:gd name="connsiteY0" fmla="*/ 5364997 h 5364997"/>
              <a:gd name="connsiteX1" fmla="*/ 9427 w 12192000"/>
              <a:gd name="connsiteY1" fmla="*/ 0 h 5364997"/>
              <a:gd name="connsiteX2" fmla="*/ 12192000 w 12192000"/>
              <a:gd name="connsiteY2" fmla="*/ 5364997 h 5364997"/>
              <a:gd name="connsiteX3" fmla="*/ 0 w 12192000"/>
              <a:gd name="connsiteY3" fmla="*/ 5364997 h 5364997"/>
            </a:gdLst>
            <a:ahLst/>
            <a:cxnLst>
              <a:cxn ang="0">
                <a:pos x="connsiteX0" y="connsiteY0"/>
              </a:cxn>
              <a:cxn ang="0">
                <a:pos x="connsiteX1" y="connsiteY1"/>
              </a:cxn>
              <a:cxn ang="0">
                <a:pos x="connsiteX2" y="connsiteY2"/>
              </a:cxn>
              <a:cxn ang="0">
                <a:pos x="connsiteX3" y="connsiteY3"/>
              </a:cxn>
            </a:cxnLst>
            <a:rect l="l" t="t" r="r" b="b"/>
            <a:pathLst>
              <a:path w="12192000" h="5364997">
                <a:moveTo>
                  <a:pt x="0" y="5364997"/>
                </a:moveTo>
                <a:cubicBezTo>
                  <a:pt x="3142" y="3576665"/>
                  <a:pt x="6285" y="1788332"/>
                  <a:pt x="9427" y="0"/>
                </a:cubicBezTo>
                <a:cubicBezTo>
                  <a:pt x="4912412" y="6666"/>
                  <a:pt x="7845196" y="5094381"/>
                  <a:pt x="12192000" y="5364997"/>
                </a:cubicBezTo>
                <a:lnTo>
                  <a:pt x="0" y="5364997"/>
                </a:lnTo>
                <a:close/>
              </a:path>
            </a:pathLst>
          </a:cu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grpId="0" nodeType="withEffect">
                                  <p:stCondLst>
                                    <p:cond delay="0"/>
                                  </p:stCondLst>
                                  <p:childTnLst>
                                    <p:animMotion origin="layout" path="M -0.00026 -0.08935 L -0.00026 -0.33935 " pathEditMode="relative" rAng="0" ptsTypes="AA">
                                      <p:cBhvr>
                                        <p:cTn id="6" dur="3750" fill="hold"/>
                                        <p:tgtEl>
                                          <p:spTgt spid="9"/>
                                        </p:tgtEl>
                                        <p:attrNameLst>
                                          <p:attrName>ppt_x</p:attrName>
                                          <p:attrName>ppt_y</p:attrName>
                                        </p:attrNameLst>
                                      </p:cBhvr>
                                      <p:rCtr x="0" y="-12500"/>
                                    </p:animMotion>
                                  </p:childTnLst>
                                </p:cTn>
                              </p:par>
                              <p:par>
                                <p:cTn id="7" presetID="42" presetClass="path" presetSubtype="0" repeatCount="indefinite" accel="50000" decel="50000" fill="hold" grpId="0" nodeType="withEffect">
                                  <p:stCondLst>
                                    <p:cond delay="0"/>
                                  </p:stCondLst>
                                  <p:childTnLst>
                                    <p:animMotion origin="layout" path="M 0 3.7037E-6 L 0 0.25 " pathEditMode="relative" rAng="0" ptsTypes="AA">
                                      <p:cBhvr>
                                        <p:cTn id="8" dur="375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248613" y="-5081"/>
            <a:ext cx="11791950" cy="1323439"/>
          </a:xfrm>
          <a:prstGeom prst="rect">
            <a:avLst/>
          </a:prstGeom>
          <a:noFill/>
        </p:spPr>
        <p:txBody>
          <a:bodyPr wrap="square">
            <a:spAutoFit/>
          </a:bodyPr>
          <a:lstStyle/>
          <a:p>
            <a:pPr algn="ctr"/>
            <a:r>
              <a:rPr lang="vi-VN" sz="4000" b="1">
                <a:solidFill>
                  <a:srgbClr val="002060"/>
                </a:solidFill>
                <a:latin typeface="#9Slide07 SVNBeachwood Sans" pitchFamily="2" charset="0"/>
                <a:ea typeface="Arial" panose="020B0604020202020204" pitchFamily="34" charset="0"/>
              </a:rPr>
              <a:t>Hoạt động 2.2. </a:t>
            </a:r>
            <a:r>
              <a:rPr lang="vi-VN" sz="4000" b="1">
                <a:solidFill>
                  <a:srgbClr val="488119"/>
                </a:solidFill>
                <a:latin typeface="#9Slide07 SVNBeachwood Sans" pitchFamily="2" charset="0"/>
                <a:ea typeface="Arial" panose="020B0604020202020204" pitchFamily="34" charset="0"/>
              </a:rPr>
              <a:t>Vẽ biểu đồ quy mô hoặc cơ cấu ngành nông nghiệp, lâm nghiệp và thủy sản nước ta năm 2010 và 2021</a:t>
            </a:r>
            <a:endParaRPr lang="en-US" sz="4000">
              <a:solidFill>
                <a:srgbClr val="488119"/>
              </a:solidFill>
              <a:latin typeface="#9Slide07 SVNBeachwood Sans" pitchFamily="2" charset="0"/>
            </a:endParaRPr>
          </a:p>
        </p:txBody>
      </p:sp>
      <p:sp>
        <p:nvSpPr>
          <p:cNvPr id="15" name="TextBox 14">
            <a:extLst>
              <a:ext uri="{FF2B5EF4-FFF2-40B4-BE49-F238E27FC236}">
                <a16:creationId xmlns:a16="http://schemas.microsoft.com/office/drawing/2014/main" id="{E0D4A4BD-6E4C-9DC0-0713-05673CD49E37}"/>
              </a:ext>
            </a:extLst>
          </p:cNvPr>
          <p:cNvSpPr txBox="1"/>
          <p:nvPr/>
        </p:nvSpPr>
        <p:spPr>
          <a:xfrm>
            <a:off x="3388899" y="1900403"/>
            <a:ext cx="7212587" cy="481607"/>
          </a:xfrm>
          <a:prstGeom prst="rect">
            <a:avLst/>
          </a:prstGeom>
          <a:noFill/>
        </p:spPr>
        <p:txBody>
          <a:bodyPr wrap="square">
            <a:spAutoFit/>
          </a:bodyPr>
          <a:lstStyle/>
          <a:p>
            <a:pPr algn="just">
              <a:lnSpc>
                <a:spcPct val="115000"/>
              </a:lnSpc>
              <a:spcAft>
                <a:spcPts val="800"/>
              </a:spcAft>
            </a:pP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Bước 1: Dựa vào yêu cầu của đề bài, xác định loại biểu đồ cần vẽ.</a:t>
            </a:r>
          </a:p>
        </p:txBody>
      </p:sp>
      <p:sp>
        <p:nvSpPr>
          <p:cNvPr id="17" name="TextBox 16">
            <a:extLst>
              <a:ext uri="{FF2B5EF4-FFF2-40B4-BE49-F238E27FC236}">
                <a16:creationId xmlns:a16="http://schemas.microsoft.com/office/drawing/2014/main" id="{B84899E1-30D3-F1D2-306E-0AF8F5EA268E}"/>
              </a:ext>
            </a:extLst>
          </p:cNvPr>
          <p:cNvSpPr txBox="1"/>
          <p:nvPr/>
        </p:nvSpPr>
        <p:spPr>
          <a:xfrm>
            <a:off x="3360327" y="3667557"/>
            <a:ext cx="7124160" cy="1331070"/>
          </a:xfrm>
          <a:prstGeom prst="rect">
            <a:avLst/>
          </a:prstGeom>
          <a:noFill/>
        </p:spPr>
        <p:txBody>
          <a:bodyPr wrap="square">
            <a:spAutoFit/>
          </a:bodyPr>
          <a:lstStyle/>
          <a:p>
            <a:pPr algn="just">
              <a:lnSpc>
                <a:spcPct val="115000"/>
              </a:lnSpc>
              <a:spcAft>
                <a:spcPts val="800"/>
              </a:spcAft>
            </a:pP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Bước 2: Xử lí số liệu - tính tỉ trọng % giá trị sản xuất của từng nhóm ngành trong cơ cấu toàn ngành nông nghiệp, lâm nghiệp và thủy sản</a:t>
            </a:r>
          </a:p>
        </p:txBody>
      </p:sp>
      <p:sp>
        <p:nvSpPr>
          <p:cNvPr id="19" name="TextBox 18">
            <a:extLst>
              <a:ext uri="{FF2B5EF4-FFF2-40B4-BE49-F238E27FC236}">
                <a16:creationId xmlns:a16="http://schemas.microsoft.com/office/drawing/2014/main" id="{829D5C9B-4D92-1C70-5747-6C8F206AEA99}"/>
              </a:ext>
            </a:extLst>
          </p:cNvPr>
          <p:cNvSpPr txBox="1"/>
          <p:nvPr/>
        </p:nvSpPr>
        <p:spPr>
          <a:xfrm>
            <a:off x="3476367" y="5309230"/>
            <a:ext cx="1770966" cy="481607"/>
          </a:xfrm>
          <a:prstGeom prst="rect">
            <a:avLst/>
          </a:prstGeom>
          <a:noFill/>
        </p:spPr>
        <p:txBody>
          <a:bodyPr wrap="square">
            <a:spAutoFit/>
          </a:bodyPr>
          <a:lstStyle/>
          <a:p>
            <a:pPr algn="just">
              <a:lnSpc>
                <a:spcPct val="115000"/>
              </a:lnSpc>
              <a:spcAft>
                <a:spcPts val="800"/>
              </a:spcAft>
            </a:pPr>
            <a:r>
              <a:rPr lang="en-US"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Công thức tính: </a:t>
            </a:r>
          </a:p>
        </p:txBody>
      </p:sp>
      <p:grpSp>
        <p:nvGrpSpPr>
          <p:cNvPr id="25" name="Group 24">
            <a:extLst>
              <a:ext uri="{FF2B5EF4-FFF2-40B4-BE49-F238E27FC236}">
                <a16:creationId xmlns:a16="http://schemas.microsoft.com/office/drawing/2014/main" id="{F2F83FAF-8C49-6D6F-F98C-123FCA55E1FC}"/>
              </a:ext>
            </a:extLst>
          </p:cNvPr>
          <p:cNvGrpSpPr/>
          <p:nvPr/>
        </p:nvGrpSpPr>
        <p:grpSpPr>
          <a:xfrm>
            <a:off x="2822482" y="2021697"/>
            <a:ext cx="497679" cy="219075"/>
            <a:chOff x="419101" y="1905000"/>
            <a:chExt cx="497679" cy="219075"/>
          </a:xfrm>
        </p:grpSpPr>
        <p:sp>
          <p:nvSpPr>
            <p:cNvPr id="22" name="Arrow: Chevron 21">
              <a:extLst>
                <a:ext uri="{FF2B5EF4-FFF2-40B4-BE49-F238E27FC236}">
                  <a16:creationId xmlns:a16="http://schemas.microsoft.com/office/drawing/2014/main" id="{3849480C-85AC-1CB3-B861-9DD4E244182D}"/>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2564B7BF-7660-4C1C-6716-7DF585C17575}"/>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B5802D16-71AF-BDB4-0366-075FADA6B33D}"/>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970188D5-FC92-EFD2-4BAB-4ADB9B394103}"/>
              </a:ext>
            </a:extLst>
          </p:cNvPr>
          <p:cNvGrpSpPr/>
          <p:nvPr/>
        </p:nvGrpSpPr>
        <p:grpSpPr>
          <a:xfrm>
            <a:off x="2822482" y="3836048"/>
            <a:ext cx="497679" cy="219075"/>
            <a:chOff x="419101" y="1905000"/>
            <a:chExt cx="497679" cy="219075"/>
          </a:xfrm>
        </p:grpSpPr>
        <p:sp>
          <p:nvSpPr>
            <p:cNvPr id="31" name="Arrow: Chevron 30">
              <a:extLst>
                <a:ext uri="{FF2B5EF4-FFF2-40B4-BE49-F238E27FC236}">
                  <a16:creationId xmlns:a16="http://schemas.microsoft.com/office/drawing/2014/main" id="{F27C2BEC-2136-EE75-DCD5-5F6EE9BD74AA}"/>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24ED443C-E7F6-B240-A8CB-265AACC78D8F}"/>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85559907-F470-F069-FBC8-D6D7028A5B60}"/>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08598EDE-2CAF-D916-E4B4-D1E3C4DE85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7928" t="20772" r="17236" b="19744"/>
          <a:stretch/>
        </p:blipFill>
        <p:spPr>
          <a:xfrm>
            <a:off x="126934" y="1079920"/>
            <a:ext cx="1962925" cy="2604180"/>
          </a:xfrm>
          <a:prstGeom prst="rect">
            <a:avLst/>
          </a:prstGeom>
        </p:spPr>
      </p:pic>
      <p:pic>
        <p:nvPicPr>
          <p:cNvPr id="4" name="Picture 3">
            <a:extLst>
              <a:ext uri="{FF2B5EF4-FFF2-40B4-BE49-F238E27FC236}">
                <a16:creationId xmlns:a16="http://schemas.microsoft.com/office/drawing/2014/main" id="{8C4FD4DB-9275-D77B-6251-6F1B8A9B6997}"/>
              </a:ext>
            </a:extLst>
          </p:cNvPr>
          <p:cNvPicPr>
            <a:picLocks noChangeAspect="1"/>
          </p:cNvPicPr>
          <p:nvPr/>
        </p:nvPicPr>
        <p:blipFill>
          <a:blip r:embed="rId4"/>
          <a:stretch>
            <a:fillRect/>
          </a:stretch>
        </p:blipFill>
        <p:spPr>
          <a:xfrm>
            <a:off x="10804537" y="1475462"/>
            <a:ext cx="1236026" cy="1035759"/>
          </a:xfrm>
          <a:prstGeom prst="rect">
            <a:avLst/>
          </a:prstGeom>
          <a:ln>
            <a:noFill/>
          </a:ln>
          <a:effectLst>
            <a:softEdge rad="112500"/>
          </a:effectLst>
        </p:spPr>
      </p:pic>
      <p:pic>
        <p:nvPicPr>
          <p:cNvPr id="5" name="Picture 4">
            <a:extLst>
              <a:ext uri="{FF2B5EF4-FFF2-40B4-BE49-F238E27FC236}">
                <a16:creationId xmlns:a16="http://schemas.microsoft.com/office/drawing/2014/main" id="{15A978E7-5AA7-701E-3267-0E138EAB847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889" b="90000" l="9167" r="90000">
                        <a14:foregroundMark x1="9444" y1="22778" x2="9444" y2="22778"/>
                        <a14:foregroundMark x1="61389" y1="8889" x2="61389" y2="8889"/>
                        <a14:foregroundMark x1="47500" y1="75833" x2="47500" y2="75833"/>
                        <a14:foregroundMark x1="13333" y1="68889" x2="13333" y2="68889"/>
                        <a14:foregroundMark x1="14167" y1="68333" x2="14167" y2="68333"/>
                      </a14:backgroundRemoval>
                    </a14:imgEffect>
                  </a14:imgLayer>
                </a14:imgProps>
              </a:ext>
            </a:extLst>
          </a:blip>
          <a:srcRect l="5687" t="6381" r="8692" b="11675"/>
          <a:stretch/>
        </p:blipFill>
        <p:spPr>
          <a:xfrm>
            <a:off x="10601486" y="4647510"/>
            <a:ext cx="1382816" cy="1323439"/>
          </a:xfrm>
          <a:prstGeom prst="rect">
            <a:avLst/>
          </a:prstGeom>
        </p:spPr>
      </p:pic>
      <p:pic>
        <p:nvPicPr>
          <p:cNvPr id="9" name="Picture 8">
            <a:extLst>
              <a:ext uri="{FF2B5EF4-FFF2-40B4-BE49-F238E27FC236}">
                <a16:creationId xmlns:a16="http://schemas.microsoft.com/office/drawing/2014/main" id="{5167618F-CDC7-A51C-6441-D09FFCC17483}"/>
              </a:ext>
            </a:extLst>
          </p:cNvPr>
          <p:cNvPicPr>
            <a:picLocks noChangeAspect="1"/>
          </p:cNvPicPr>
          <p:nvPr/>
        </p:nvPicPr>
        <p:blipFill rotWithShape="1">
          <a:blip r:embed="rId7"/>
          <a:srcRect l="3003" t="1" r="3003" b="1369"/>
          <a:stretch/>
        </p:blipFill>
        <p:spPr>
          <a:xfrm>
            <a:off x="8231029" y="2433234"/>
            <a:ext cx="1315410" cy="1315410"/>
          </a:xfrm>
          <a:prstGeom prst="ellipse">
            <a:avLst/>
          </a:prstGeom>
          <a:ln>
            <a:noFill/>
          </a:ln>
          <a:effectLst>
            <a:softEdge rad="112500"/>
          </a:effectLst>
        </p:spPr>
      </p:pic>
      <p:grpSp>
        <p:nvGrpSpPr>
          <p:cNvPr id="18" name="Group 17">
            <a:extLst>
              <a:ext uri="{FF2B5EF4-FFF2-40B4-BE49-F238E27FC236}">
                <a16:creationId xmlns:a16="http://schemas.microsoft.com/office/drawing/2014/main" id="{EA03FCB5-C0DC-8DE5-1886-C978E41EA083}"/>
              </a:ext>
            </a:extLst>
          </p:cNvPr>
          <p:cNvGrpSpPr/>
          <p:nvPr/>
        </p:nvGrpSpPr>
        <p:grpSpPr>
          <a:xfrm>
            <a:off x="5589916" y="4998627"/>
            <a:ext cx="3205764" cy="1151405"/>
            <a:chOff x="5510021" y="3872354"/>
            <a:chExt cx="3205764" cy="1151405"/>
          </a:xfrm>
        </p:grpSpPr>
        <p:sp>
          <p:nvSpPr>
            <p:cNvPr id="20" name="TextBox 19">
              <a:extLst>
                <a:ext uri="{FF2B5EF4-FFF2-40B4-BE49-F238E27FC236}">
                  <a16:creationId xmlns:a16="http://schemas.microsoft.com/office/drawing/2014/main" id="{ACEBA49C-AE61-A2F8-F0E3-AECC23928990}"/>
                </a:ext>
              </a:extLst>
            </p:cNvPr>
            <p:cNvSpPr txBox="1"/>
            <p:nvPr/>
          </p:nvSpPr>
          <p:spPr>
            <a:xfrm>
              <a:off x="5510021" y="4191958"/>
              <a:ext cx="900025" cy="48160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0000FF"/>
                  </a:solidFill>
                  <a:effectLst/>
                  <a:uLnTx/>
                  <a:uFillTx/>
                  <a:latin typeface="#9Slide05 SVNShintia Script" panose="02000804000000020003" pitchFamily="2" charset="0"/>
                  <a:ea typeface="Calibri" panose="020F0502020204030204" pitchFamily="34" charset="0"/>
                  <a:cs typeface="Times New Roman" panose="02020603050405020304" pitchFamily="18" charset="0"/>
                </a:rPr>
                <a:t>%A =</a:t>
              </a:r>
              <a:endParaRPr kumimoji="0" lang="vi-VN" sz="2400" b="0" i="0" u="none" strike="noStrike" kern="1200" cap="none" spc="0" normalizeH="0" baseline="0" noProof="0">
                <a:ln>
                  <a:noFill/>
                </a:ln>
                <a:solidFill>
                  <a:srgbClr val="0000FF"/>
                </a:solidFill>
                <a:effectLst/>
                <a:uLnTx/>
                <a:uFillTx/>
                <a:latin typeface="#9Slide05 SVNShintia Script" panose="02000804000000020003" pitchFamily="2"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68B2F0CE-FDF9-E8D1-BEC4-ABC6FAA224DB}"/>
                </a:ext>
              </a:extLst>
            </p:cNvPr>
            <p:cNvSpPr txBox="1"/>
            <p:nvPr/>
          </p:nvSpPr>
          <p:spPr>
            <a:xfrm>
              <a:off x="6403001" y="3872354"/>
              <a:ext cx="2065073" cy="461665"/>
            </a:xfrm>
            <a:prstGeom prst="rect">
              <a:avLst/>
            </a:prstGeom>
            <a:noFill/>
          </p:spPr>
          <p:txBody>
            <a:bodyPr wrap="square">
              <a:spAutoFit/>
            </a:bodyPr>
            <a:lstStyle/>
            <a:p>
              <a:r>
                <a:rPr lang="en-US"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G</a:t>
              </a:r>
              <a:r>
                <a:rPr kumimoji="0" lang="en-US" sz="2400" b="0" i="0" u="none" strike="noStrike" kern="1200" cap="none" spc="0" normalizeH="0" baseline="0" noProof="0">
                  <a:ln>
                    <a:noFill/>
                  </a:ln>
                  <a:solidFill>
                    <a:srgbClr val="0000FF"/>
                  </a:solidFill>
                  <a:effectLst/>
                  <a:uLnTx/>
                  <a:uFillTx/>
                  <a:latin typeface="#9Slide05 SVNShintia Script" panose="02000804000000020003" pitchFamily="2" charset="0"/>
                  <a:ea typeface="Calibri" panose="020F0502020204030204" pitchFamily="34" charset="0"/>
                  <a:cs typeface="Times New Roman" panose="02020603050405020304" pitchFamily="18" charset="0"/>
                </a:rPr>
                <a:t>iá trị A * 100</a:t>
              </a:r>
              <a:endParaRPr lang="en-US">
                <a:solidFill>
                  <a:srgbClr val="0000FF"/>
                </a:solidFill>
              </a:endParaRPr>
            </a:p>
          </p:txBody>
        </p:sp>
        <p:sp>
          <p:nvSpPr>
            <p:cNvPr id="39" name="TextBox 38">
              <a:extLst>
                <a:ext uri="{FF2B5EF4-FFF2-40B4-BE49-F238E27FC236}">
                  <a16:creationId xmlns:a16="http://schemas.microsoft.com/office/drawing/2014/main" id="{DE50739C-4A78-6429-C7D6-400D8ABCA8FD}"/>
                </a:ext>
              </a:extLst>
            </p:cNvPr>
            <p:cNvSpPr txBox="1"/>
            <p:nvPr/>
          </p:nvSpPr>
          <p:spPr>
            <a:xfrm>
              <a:off x="6650712" y="4562094"/>
              <a:ext cx="2065073" cy="461665"/>
            </a:xfrm>
            <a:prstGeom prst="rect">
              <a:avLst/>
            </a:prstGeom>
            <a:noFill/>
          </p:spPr>
          <p:txBody>
            <a:bodyPr wrap="square">
              <a:spAutoFit/>
            </a:bodyPr>
            <a:lstStyle/>
            <a:p>
              <a:r>
                <a:rPr kumimoji="0" lang="en-US" sz="2400" b="0" i="0" u="none" strike="noStrike" kern="1200" cap="none" spc="0" normalizeH="0" baseline="0" noProof="0">
                  <a:ln>
                    <a:noFill/>
                  </a:ln>
                  <a:solidFill>
                    <a:srgbClr val="0000FF"/>
                  </a:solidFill>
                  <a:effectLst/>
                  <a:uLnTx/>
                  <a:uFillTx/>
                  <a:latin typeface="#9Slide05 SVNShintia Script" panose="02000804000000020003" pitchFamily="2" charset="0"/>
                  <a:ea typeface="Calibri" panose="020F0502020204030204" pitchFamily="34" charset="0"/>
                  <a:cs typeface="Times New Roman" panose="02020603050405020304" pitchFamily="18" charset="0"/>
                </a:rPr>
                <a:t>Tổng giá trị</a:t>
              </a:r>
              <a:endParaRPr lang="en-US">
                <a:solidFill>
                  <a:srgbClr val="0000FF"/>
                </a:solidFill>
              </a:endParaRPr>
            </a:p>
          </p:txBody>
        </p:sp>
        <p:cxnSp>
          <p:nvCxnSpPr>
            <p:cNvPr id="40" name="Straight Connector 39">
              <a:extLst>
                <a:ext uri="{FF2B5EF4-FFF2-40B4-BE49-F238E27FC236}">
                  <a16:creationId xmlns:a16="http://schemas.microsoft.com/office/drawing/2014/main" id="{DF9B707B-1D8E-9EC1-D692-6C77B0A03A7E}"/>
                </a:ext>
              </a:extLst>
            </p:cNvPr>
            <p:cNvCxnSpPr>
              <a:stCxn id="20" idx="3"/>
            </p:cNvCxnSpPr>
            <p:nvPr/>
          </p:nvCxnSpPr>
          <p:spPr>
            <a:xfrm flipV="1">
              <a:off x="6410046" y="4432761"/>
              <a:ext cx="1988230"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3" name="TextBox 2">
            <a:extLst>
              <a:ext uri="{FF2B5EF4-FFF2-40B4-BE49-F238E27FC236}">
                <a16:creationId xmlns:a16="http://schemas.microsoft.com/office/drawing/2014/main" id="{C16C77E2-3D50-B4D6-D1F2-BF36551FFC37}"/>
              </a:ext>
            </a:extLst>
          </p:cNvPr>
          <p:cNvSpPr txBox="1"/>
          <p:nvPr/>
        </p:nvSpPr>
        <p:spPr>
          <a:xfrm>
            <a:off x="2763262" y="2741247"/>
            <a:ext cx="5285459" cy="481607"/>
          </a:xfrm>
          <a:prstGeom prst="rect">
            <a:avLst/>
          </a:prstGeom>
          <a:noFill/>
        </p:spPr>
        <p:txBody>
          <a:bodyPr wrap="square">
            <a:spAutoFit/>
          </a:bodyPr>
          <a:lstStyle/>
          <a:p>
            <a:pPr algn="just">
              <a:lnSpc>
                <a:spcPct val="115000"/>
              </a:lnSpc>
              <a:spcAft>
                <a:spcPts val="800"/>
              </a:spcAft>
            </a:pPr>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Đề bài yêu cầu: </a:t>
            </a:r>
            <a:r>
              <a:rPr lang="en-US"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Vẽ biểu đồ qui mô và cơ cấu </a:t>
            </a:r>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sym typeface="Wingdings" panose="05000000000000000000" pitchFamily="2" charset="2"/>
              </a:rPr>
              <a:t> </a:t>
            </a:r>
            <a:endPar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4171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vertical)">
                                      <p:cBhvr>
                                        <p:cTn id="12" dur="500"/>
                                        <p:tgtEl>
                                          <p:spTgt spid="25"/>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vertical)">
                                      <p:cBhvr>
                                        <p:cTn id="15" dur="500"/>
                                        <p:tgtEl>
                                          <p:spTgt spid="15"/>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vertical)">
                                      <p:cBhvr>
                                        <p:cTn id="18" dur="500"/>
                                        <p:tgtEl>
                                          <p:spTgt spid="3"/>
                                        </p:tgtEl>
                                      </p:cBhvr>
                                    </p:animEffect>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vertical)">
                                      <p:cBhvr>
                                        <p:cTn id="33" dur="500"/>
                                        <p:tgtEl>
                                          <p:spTgt spid="30"/>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vertical)">
                                      <p:cBhvr>
                                        <p:cTn id="36" dur="500"/>
                                        <p:tgtEl>
                                          <p:spTgt spid="17"/>
                                        </p:tgtEl>
                                      </p:cBhvr>
                                    </p:animEffect>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5"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vertical)">
                                      <p:cBhvr>
                                        <p:cTn id="46" dur="500"/>
                                        <p:tgtEl>
                                          <p:spTgt spid="19"/>
                                        </p:tgtEl>
                                      </p:cBhvr>
                                    </p:animEffect>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89F005-194C-A530-1C37-3E6321236398}"/>
              </a:ext>
            </a:extLst>
          </p:cNvPr>
          <p:cNvSpPr txBox="1"/>
          <p:nvPr/>
        </p:nvSpPr>
        <p:spPr>
          <a:xfrm>
            <a:off x="190023" y="3559223"/>
            <a:ext cx="6339432" cy="2677656"/>
          </a:xfrm>
          <a:prstGeom prst="rect">
            <a:avLst/>
          </a:prstGeom>
          <a:noFill/>
        </p:spPr>
        <p:txBody>
          <a:bodyPr wrap="square">
            <a:spAutoFit/>
          </a:bodyPr>
          <a:lstStyle/>
          <a:p>
            <a:pPr>
              <a:tabLst>
                <a:tab pos="354013" algn="l"/>
              </a:tabLst>
            </a:pPr>
            <a:r>
              <a:rPr lang="en-US" sz="2400">
                <a:solidFill>
                  <a:srgbClr val="C00000"/>
                </a:solidFill>
                <a:latin typeface="#9Slide05 SVNKitten" pitchFamily="2" charset="0"/>
              </a:rPr>
              <a:t>Các bước vẽ biểu đồ tròn:</a:t>
            </a:r>
            <a:r>
              <a:rPr lang="vi-VN" sz="2400">
                <a:solidFill>
                  <a:srgbClr val="C00000"/>
                </a:solidFill>
                <a:latin typeface="#9Slide05 SVNKitten" pitchFamily="2" charset="0"/>
              </a:rPr>
              <a:t></a:t>
            </a:r>
            <a:endParaRPr lang="en-US" sz="2400">
              <a:solidFill>
                <a:srgbClr val="C00000"/>
              </a:solidFill>
              <a:latin typeface="#9Slide05 SVNKitten" pitchFamily="2" charset="0"/>
            </a:endParaRPr>
          </a:p>
          <a:p>
            <a:pPr marL="285750" indent="-285750">
              <a:buFont typeface="Wingdings" panose="05000000000000000000" pitchFamily="2" charset="2"/>
              <a:buChar char="ü"/>
              <a:tabLst>
                <a:tab pos="354013" algn="l"/>
              </a:tabLst>
            </a:pPr>
            <a:r>
              <a:rPr lang="vi-VN" sz="2400">
                <a:solidFill>
                  <a:srgbClr val="488119"/>
                </a:solidFill>
                <a:latin typeface="#9Slide05 SVNKitten" pitchFamily="2" charset="0"/>
              </a:rPr>
              <a:t>Vẽ vòng tròn, kẻ đoạn nối từ tâm đến điểm 12 giờ.</a:t>
            </a:r>
          </a:p>
          <a:p>
            <a:pPr marL="285750" indent="-285750">
              <a:buFont typeface="Wingdings" panose="05000000000000000000" pitchFamily="2" charset="2"/>
              <a:buChar char="ü"/>
            </a:pPr>
            <a:r>
              <a:rPr lang="vi-VN" sz="2400">
                <a:solidFill>
                  <a:srgbClr val="488119"/>
                </a:solidFill>
                <a:latin typeface="#9Slide05 SVNKitten" pitchFamily="2" charset="0"/>
              </a:rPr>
              <a:t>Vẽ các thành phần theo chiều kim đồng hồ</a:t>
            </a:r>
            <a:r>
              <a:rPr lang="en-US" sz="2400">
                <a:solidFill>
                  <a:srgbClr val="488119"/>
                </a:solidFill>
                <a:latin typeface="#9Slide05 SVNKitten" pitchFamily="2" charset="0"/>
              </a:rPr>
              <a:t>.</a:t>
            </a:r>
            <a:endParaRPr lang="vi-VN" sz="2400">
              <a:solidFill>
                <a:srgbClr val="488119"/>
              </a:solidFill>
              <a:latin typeface="#9Slide05 SVNKitten" pitchFamily="2" charset="0"/>
            </a:endParaRPr>
          </a:p>
          <a:p>
            <a:pPr marL="285750" indent="-285750">
              <a:buFont typeface="Wingdings" panose="05000000000000000000" pitchFamily="2" charset="2"/>
              <a:buChar char="ü"/>
            </a:pPr>
            <a:r>
              <a:rPr lang="vi-VN" sz="2400">
                <a:solidFill>
                  <a:srgbClr val="488119"/>
                </a:solidFill>
                <a:latin typeface="#9Slide05 SVNKitten" pitchFamily="2" charset="0"/>
              </a:rPr>
              <a:t>Có 2 năm nên cần so sánh quy mô, tính bán kính (hoặc đơn giản quy mô lớn hơn thì vòng tròn lớn hơn)</a:t>
            </a:r>
            <a:r>
              <a:rPr lang="en-US" sz="2400">
                <a:solidFill>
                  <a:srgbClr val="488119"/>
                </a:solidFill>
                <a:latin typeface="#9Slide05 SVNKitten" pitchFamily="2" charset="0"/>
              </a:rPr>
              <a:t>.</a:t>
            </a:r>
            <a:endParaRPr lang="vi-VN" sz="2400">
              <a:solidFill>
                <a:srgbClr val="488119"/>
              </a:solidFill>
              <a:latin typeface="#9Slide05 SVNKitten" pitchFamily="2" charset="0"/>
            </a:endParaRPr>
          </a:p>
          <a:p>
            <a:pPr marL="285750" indent="-285750">
              <a:buFont typeface="Wingdings" panose="05000000000000000000" pitchFamily="2" charset="2"/>
              <a:buChar char="ü"/>
            </a:pPr>
            <a:r>
              <a:rPr lang="vi-VN" sz="2400">
                <a:solidFill>
                  <a:srgbClr val="488119"/>
                </a:solidFill>
                <a:latin typeface="#9Slide05 SVNKitten" pitchFamily="2" charset="0"/>
              </a:rPr>
              <a:t>Có chú thích, tên biểu đồ.</a:t>
            </a:r>
          </a:p>
        </p:txBody>
      </p:sp>
      <p:pic>
        <p:nvPicPr>
          <p:cNvPr id="11" name="Picture 10" descr="A pie chart with numbers and a number on it with Crust in the background&#10;&#10;Description automatically generated">
            <a:extLst>
              <a:ext uri="{FF2B5EF4-FFF2-40B4-BE49-F238E27FC236}">
                <a16:creationId xmlns:a16="http://schemas.microsoft.com/office/drawing/2014/main" id="{30A4A004-861D-5DE6-D542-53BAEAB71BA6}"/>
              </a:ext>
            </a:extLst>
          </p:cNvPr>
          <p:cNvPicPr>
            <a:picLocks noChangeAspect="1"/>
          </p:cNvPicPr>
          <p:nvPr/>
        </p:nvPicPr>
        <p:blipFill rotWithShape="1">
          <a:blip r:embed="rId2">
            <a:extLst>
              <a:ext uri="{28A0092B-C50C-407E-A947-70E740481C1C}">
                <a14:useLocalDpi xmlns:a14="http://schemas.microsoft.com/office/drawing/2010/main" val="0"/>
              </a:ext>
            </a:extLst>
          </a:blip>
          <a:srcRect t="21199" r="11551"/>
          <a:stretch/>
        </p:blipFill>
        <p:spPr bwMode="auto">
          <a:xfrm>
            <a:off x="8681578" y="2695921"/>
            <a:ext cx="3242945" cy="2604135"/>
          </a:xfrm>
          <a:prstGeom prst="rect">
            <a:avLst/>
          </a:prstGeom>
          <a:ln>
            <a:noFill/>
          </a:ln>
          <a:effectLst>
            <a:softEdge rad="112500"/>
          </a:effectLst>
          <a:extLst>
            <a:ext uri="{53640926-AAD7-44D8-BBD7-CCE9431645EC}">
              <a14:shadowObscured xmlns:a14="http://schemas.microsoft.com/office/drawing/2010/main"/>
            </a:ext>
          </a:extLst>
        </p:spPr>
      </p:pic>
      <p:pic>
        <p:nvPicPr>
          <p:cNvPr id="12" name="Picture 11" descr="A pie chart with numbers and a number on it&#10;&#10;Description automatically generated">
            <a:extLst>
              <a:ext uri="{FF2B5EF4-FFF2-40B4-BE49-F238E27FC236}">
                <a16:creationId xmlns:a16="http://schemas.microsoft.com/office/drawing/2014/main" id="{FCEDC7F7-CAC7-F461-E748-711F376862C7}"/>
              </a:ext>
            </a:extLst>
          </p:cNvPr>
          <p:cNvPicPr>
            <a:picLocks noChangeAspect="1"/>
          </p:cNvPicPr>
          <p:nvPr/>
        </p:nvPicPr>
        <p:blipFill rotWithShape="1">
          <a:blip r:embed="rId3">
            <a:extLst>
              <a:ext uri="{28A0092B-C50C-407E-A947-70E740481C1C}">
                <a14:useLocalDpi xmlns:a14="http://schemas.microsoft.com/office/drawing/2010/main" val="0"/>
              </a:ext>
            </a:extLst>
          </a:blip>
          <a:srcRect l="13954" t="20470" r="21762" b="14306"/>
          <a:stretch/>
        </p:blipFill>
        <p:spPr bwMode="auto">
          <a:xfrm>
            <a:off x="6366943" y="3324571"/>
            <a:ext cx="2026920" cy="1664335"/>
          </a:xfrm>
          <a:prstGeom prst="rect">
            <a:avLst/>
          </a:prstGeom>
          <a:ln>
            <a:noFill/>
          </a:ln>
          <a:effectLst>
            <a:softEdge rad="112500"/>
          </a:effectLst>
          <a:extLst>
            <a:ext uri="{53640926-AAD7-44D8-BBD7-CCE9431645EC}">
              <a14:shadowObscured xmlns:a14="http://schemas.microsoft.com/office/drawing/2010/main"/>
            </a:ext>
          </a:extLst>
        </p:spPr>
      </p:pic>
      <p:sp>
        <p:nvSpPr>
          <p:cNvPr id="13" name="Text Box 3">
            <a:extLst>
              <a:ext uri="{FF2B5EF4-FFF2-40B4-BE49-F238E27FC236}">
                <a16:creationId xmlns:a16="http://schemas.microsoft.com/office/drawing/2014/main" id="{EE5C3D7E-622D-C6ED-0F45-47EC9E292B72}"/>
              </a:ext>
            </a:extLst>
          </p:cNvPr>
          <p:cNvSpPr txBox="1"/>
          <p:nvPr/>
        </p:nvSpPr>
        <p:spPr>
          <a:xfrm>
            <a:off x="6819219" y="5422611"/>
            <a:ext cx="1353185" cy="4273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C00000"/>
                </a:solidFill>
                <a:effectLst/>
                <a:uLnTx/>
                <a:uFillTx/>
                <a:latin typeface="#9Slide03 SFU Futura_01" panose="00000700000000000000" pitchFamily="2" charset="0"/>
                <a:ea typeface="Arial" panose="020B0604020202020204" pitchFamily="34" charset="0"/>
                <a:cs typeface="Times New Roman" panose="02020603050405020304" pitchFamily="18" charset="0"/>
              </a:rPr>
              <a:t>Năm 2010</a:t>
            </a:r>
            <a:endParaRPr kumimoji="0" lang="en-US" sz="1100" b="0" i="0" u="none" strike="noStrike" kern="0" cap="none" spc="0" normalizeH="0" baseline="0" noProof="0">
              <a:ln>
                <a:noFill/>
              </a:ln>
              <a:solidFill>
                <a:sysClr val="windowText" lastClr="000000"/>
              </a:solidFill>
              <a:effectLst/>
              <a:uLnTx/>
              <a:uFillTx/>
              <a:latin typeface="#9Slide03 SFU Futura_01" panose="00000700000000000000" pitchFamily="2" charset="0"/>
              <a:ea typeface="Arial" panose="020B0604020202020204" pitchFamily="34" charset="0"/>
              <a:cs typeface="Times New Roman" panose="02020603050405020304" pitchFamily="18" charset="0"/>
            </a:endParaRPr>
          </a:p>
        </p:txBody>
      </p:sp>
      <p:sp>
        <p:nvSpPr>
          <p:cNvPr id="14" name="Text Box 3">
            <a:extLst>
              <a:ext uri="{FF2B5EF4-FFF2-40B4-BE49-F238E27FC236}">
                <a16:creationId xmlns:a16="http://schemas.microsoft.com/office/drawing/2014/main" id="{F997F2AC-EA25-6F71-6B92-07CD95EBA023}"/>
              </a:ext>
            </a:extLst>
          </p:cNvPr>
          <p:cNvSpPr txBox="1"/>
          <p:nvPr/>
        </p:nvSpPr>
        <p:spPr>
          <a:xfrm>
            <a:off x="9866154" y="5380385"/>
            <a:ext cx="1353185" cy="4273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rgbClr val="C00000"/>
                </a:solidFill>
                <a:effectLst/>
                <a:uLnTx/>
                <a:uFillTx/>
                <a:latin typeface="#9Slide03 SFU Futura_01" panose="00000700000000000000" pitchFamily="2" charset="0"/>
                <a:ea typeface="Arial" panose="020B0604020202020204" pitchFamily="34" charset="0"/>
                <a:cs typeface="Times New Roman" panose="02020603050405020304" pitchFamily="18" charset="0"/>
              </a:rPr>
              <a:t>Năm 2021</a:t>
            </a:r>
            <a:endParaRPr kumimoji="0" lang="en-US" sz="1100" b="0" i="0" u="none" strike="noStrike" kern="0" cap="none" spc="0" normalizeH="0" baseline="0" noProof="0">
              <a:ln>
                <a:noFill/>
              </a:ln>
              <a:solidFill>
                <a:sysClr val="windowText" lastClr="000000"/>
              </a:solidFill>
              <a:effectLst/>
              <a:uLnTx/>
              <a:uFillTx/>
              <a:latin typeface="#9Slide03 SFU Futura_01" panose="00000700000000000000" pitchFamily="2" charset="0"/>
              <a:ea typeface="Arial" panose="020B06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1704DA8-52B3-783A-6522-9DB49782E207}"/>
              </a:ext>
            </a:extLst>
          </p:cNvPr>
          <p:cNvGraphicFramePr>
            <a:graphicFrameLocks noGrp="1"/>
          </p:cNvGraphicFramePr>
          <p:nvPr>
            <p:extLst>
              <p:ext uri="{D42A27DB-BD31-4B8C-83A1-F6EECF244321}">
                <p14:modId xmlns:p14="http://schemas.microsoft.com/office/powerpoint/2010/main" val="2428236531"/>
              </p:ext>
            </p:extLst>
          </p:nvPr>
        </p:nvGraphicFramePr>
        <p:xfrm>
          <a:off x="1209036" y="885477"/>
          <a:ext cx="10790135" cy="1559625"/>
        </p:xfrm>
        <a:graphic>
          <a:graphicData uri="http://schemas.openxmlformats.org/drawingml/2006/table">
            <a:tbl>
              <a:tblPr firstRow="1" firstCol="1" bandRow="1"/>
              <a:tblGrid>
                <a:gridCol w="1493817">
                  <a:extLst>
                    <a:ext uri="{9D8B030D-6E8A-4147-A177-3AD203B41FA5}">
                      <a16:colId xmlns:a16="http://schemas.microsoft.com/office/drawing/2014/main" val="1419949401"/>
                    </a:ext>
                  </a:extLst>
                </a:gridCol>
                <a:gridCol w="2755558">
                  <a:extLst>
                    <a:ext uri="{9D8B030D-6E8A-4147-A177-3AD203B41FA5}">
                      <a16:colId xmlns:a16="http://schemas.microsoft.com/office/drawing/2014/main" val="1661239509"/>
                    </a:ext>
                  </a:extLst>
                </a:gridCol>
                <a:gridCol w="2463808">
                  <a:extLst>
                    <a:ext uri="{9D8B030D-6E8A-4147-A177-3AD203B41FA5}">
                      <a16:colId xmlns:a16="http://schemas.microsoft.com/office/drawing/2014/main" val="4290844984"/>
                    </a:ext>
                  </a:extLst>
                </a:gridCol>
                <a:gridCol w="2038476">
                  <a:extLst>
                    <a:ext uri="{9D8B030D-6E8A-4147-A177-3AD203B41FA5}">
                      <a16:colId xmlns:a16="http://schemas.microsoft.com/office/drawing/2014/main" val="632046793"/>
                    </a:ext>
                  </a:extLst>
                </a:gridCol>
                <a:gridCol w="2038476">
                  <a:extLst>
                    <a:ext uri="{9D8B030D-6E8A-4147-A177-3AD203B41FA5}">
                      <a16:colId xmlns:a16="http://schemas.microsoft.com/office/drawing/2014/main" val="3420356836"/>
                    </a:ext>
                  </a:extLst>
                </a:gridCol>
              </a:tblGrid>
              <a:tr h="0">
                <a:tc rowSpan="2">
                  <a:txBody>
                    <a:bodyPr/>
                    <a:lstStyle/>
                    <a:p>
                      <a:pPr algn="just">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Năm</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Tỉ trọng giá trị sản xuất (%)</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Chia ra</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164793"/>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Nông nghiệp</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Lâm nghiệp</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Thủy sản</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990255"/>
                  </a:ext>
                </a:extLst>
              </a:tr>
              <a:tr h="0">
                <a:tc>
                  <a:txBody>
                    <a:bodyPr/>
                    <a:lstStyle/>
                    <a:p>
                      <a:pPr algn="just">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2010</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100</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77,1</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2,6</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20,3</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649960"/>
                  </a:ext>
                </a:extLst>
              </a:tr>
              <a:tr h="0">
                <a:tc>
                  <a:txBody>
                    <a:bodyPr/>
                    <a:lstStyle/>
                    <a:p>
                      <a:pPr algn="just">
                        <a:lnSpc>
                          <a:spcPct val="115000"/>
                        </a:lnSpc>
                        <a:spcAft>
                          <a:spcPts val="800"/>
                        </a:spcAft>
                      </a:pPr>
                      <a:r>
                        <a:rPr lang="it-IT" sz="2400" b="1">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rPr>
                        <a:t>2020</a:t>
                      </a:r>
                      <a:endParaRPr lang="en-US" sz="2400">
                        <a:solidFill>
                          <a:srgbClr val="0070C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100</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70,7</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2,9</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rPr>
                        <a:t>26,3</a:t>
                      </a:r>
                      <a:endParaRPr lang="en-US" sz="2400">
                        <a:solidFill>
                          <a:srgbClr val="C00000"/>
                        </a:solidFill>
                        <a:effectLst/>
                        <a:latin typeface="#9Slide03 SFU Futura_01" panose="000007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2905636"/>
                  </a:ext>
                </a:extLst>
              </a:tr>
            </a:tbl>
          </a:graphicData>
        </a:graphic>
      </p:graphicFrame>
      <p:sp>
        <p:nvSpPr>
          <p:cNvPr id="3" name="TextBox 2">
            <a:extLst>
              <a:ext uri="{FF2B5EF4-FFF2-40B4-BE49-F238E27FC236}">
                <a16:creationId xmlns:a16="http://schemas.microsoft.com/office/drawing/2014/main" id="{1C3D0CCE-B780-D65B-8866-BAACD8762FC8}"/>
              </a:ext>
            </a:extLst>
          </p:cNvPr>
          <p:cNvSpPr txBox="1"/>
          <p:nvPr/>
        </p:nvSpPr>
        <p:spPr>
          <a:xfrm>
            <a:off x="4118266" y="146111"/>
            <a:ext cx="3644804" cy="624595"/>
          </a:xfrm>
          <a:prstGeom prst="rect">
            <a:avLst/>
          </a:prstGeom>
          <a:noFill/>
        </p:spPr>
        <p:txBody>
          <a:bodyPr wrap="square">
            <a:spAutoFit/>
          </a:bodyPr>
          <a:lstStyle/>
          <a:p>
            <a:pPr algn="ctr">
              <a:lnSpc>
                <a:spcPct val="115000"/>
              </a:lnSpc>
              <a:spcAft>
                <a:spcPts val="800"/>
              </a:spcAft>
            </a:pPr>
            <a:r>
              <a:rPr lang="en-US" sz="3200">
                <a:solidFill>
                  <a:srgbClr val="C00000"/>
                </a:solidFill>
                <a:latin typeface="#9Slide05 SVNUT Triumph" panose="00000500000000000000" pitchFamily="2" charset="0"/>
                <a:ea typeface="Calibri" panose="020F0502020204030204" pitchFamily="34" charset="0"/>
                <a:cs typeface="Times New Roman" panose="02020603050405020304" pitchFamily="18" charset="0"/>
              </a:rPr>
              <a:t>Số liệu theo tỉ lệ %</a:t>
            </a:r>
            <a:endParaRPr lang="vi-VN" sz="32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
        <p:nvSpPr>
          <p:cNvPr id="6" name="Text Box 3">
            <a:extLst>
              <a:ext uri="{FF2B5EF4-FFF2-40B4-BE49-F238E27FC236}">
                <a16:creationId xmlns:a16="http://schemas.microsoft.com/office/drawing/2014/main" id="{59BAFF83-83EA-2FFB-8266-BADB4531694F}"/>
              </a:ext>
            </a:extLst>
          </p:cNvPr>
          <p:cNvSpPr txBox="1"/>
          <p:nvPr/>
        </p:nvSpPr>
        <p:spPr>
          <a:xfrm>
            <a:off x="6529455" y="5888070"/>
            <a:ext cx="5283835"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i="0" u="none" strike="noStrike" kern="0" cap="none" spc="0" normalizeH="0" baseline="0" noProof="0">
                <a:ln>
                  <a:noFill/>
                </a:ln>
                <a:solidFill>
                  <a:srgbClr val="0033CC"/>
                </a:solidFill>
                <a:effectLst/>
                <a:uLnTx/>
                <a:uFillTx/>
                <a:latin typeface="#9Slide05 SVNKitten" pitchFamily="2" charset="0"/>
                <a:ea typeface="Calibri" panose="020F0502020204030204" pitchFamily="34" charset="0"/>
                <a:cs typeface="Times New Roman" panose="02020603050405020304" pitchFamily="18" charset="0"/>
              </a:rPr>
              <a:t>Quy mô và cơ cấu </a:t>
            </a:r>
            <a:r>
              <a:rPr kumimoji="0" lang="vi-VN" sz="2000" i="0" u="none" strike="noStrike" kern="0" cap="none" spc="0" normalizeH="0" baseline="0" noProof="0">
                <a:ln>
                  <a:noFill/>
                </a:ln>
                <a:solidFill>
                  <a:srgbClr val="0033CC"/>
                </a:solidFill>
                <a:effectLst/>
                <a:uLnTx/>
                <a:uFillTx/>
                <a:latin typeface="#9Slide05 SVNKitten" pitchFamily="2" charset="0"/>
                <a:ea typeface="SimSun" panose="02010600030101010101" pitchFamily="2" charset="-122"/>
                <a:cs typeface="Times New Roman" panose="02020603050405020304" pitchFamily="18" charset="0"/>
              </a:rPr>
              <a:t>ngành nông nghiệp</a:t>
            </a:r>
            <a:r>
              <a:rPr kumimoji="0" lang="en-US" sz="2000" i="0" u="none" strike="noStrike" kern="0" cap="none" spc="0" normalizeH="0" baseline="0" noProof="0">
                <a:ln>
                  <a:noFill/>
                </a:ln>
                <a:solidFill>
                  <a:srgbClr val="0033CC"/>
                </a:solidFill>
                <a:effectLst/>
                <a:uLnTx/>
                <a:uFillTx/>
                <a:latin typeface="#9Slide05 SVNKitten" pitchFamily="2" charset="0"/>
                <a:ea typeface="SimSun" panose="02010600030101010101" pitchFamily="2" charset="-122"/>
                <a:cs typeface="Times New Roman" panose="02020603050405020304" pitchFamily="18" charset="0"/>
              </a:rPr>
              <a:t>,</a:t>
            </a:r>
            <a:r>
              <a:rPr kumimoji="0" lang="vi-VN" sz="2000" i="0" u="none" strike="noStrike" kern="0" cap="none" spc="0" normalizeH="0" baseline="0" noProof="0">
                <a:ln>
                  <a:noFill/>
                </a:ln>
                <a:solidFill>
                  <a:srgbClr val="0033CC"/>
                </a:solidFill>
                <a:effectLst/>
                <a:uLnTx/>
                <a:uFillTx/>
                <a:latin typeface="#9Slide05 SVNKitten" pitchFamily="2" charset="0"/>
                <a:ea typeface="SimSun" panose="02010600030101010101" pitchFamily="2" charset="-122"/>
                <a:cs typeface="Times New Roman" panose="02020603050405020304" pitchFamily="18" charset="0"/>
              </a:rPr>
              <a:t> lâm nghiệp và thủy sản nước ta </a:t>
            </a:r>
            <a:r>
              <a:rPr kumimoji="0" lang="en-US" sz="2000" i="0" u="none" strike="noStrike" kern="0" cap="none" spc="0" normalizeH="0" baseline="0" noProof="0">
                <a:ln>
                  <a:noFill/>
                </a:ln>
                <a:solidFill>
                  <a:srgbClr val="0033CC"/>
                </a:solidFill>
                <a:effectLst/>
                <a:uLnTx/>
                <a:uFillTx/>
                <a:latin typeface="#9Slide05 SVNKitten" pitchFamily="2" charset="0"/>
                <a:ea typeface="SimSun" panose="02010600030101010101" pitchFamily="2" charset="-122"/>
                <a:cs typeface="Times New Roman" panose="02020603050405020304" pitchFamily="18" charset="0"/>
              </a:rPr>
              <a:t>năm</a:t>
            </a:r>
            <a:r>
              <a:rPr kumimoji="0" lang="vi-VN" sz="2000" i="0" u="none" strike="noStrike" kern="0" cap="none" spc="0" normalizeH="0" baseline="0" noProof="0">
                <a:ln>
                  <a:noFill/>
                </a:ln>
                <a:solidFill>
                  <a:srgbClr val="0033CC"/>
                </a:solidFill>
                <a:effectLst/>
                <a:uLnTx/>
                <a:uFillTx/>
                <a:latin typeface="#9Slide05 SVNKitten" pitchFamily="2" charset="0"/>
                <a:ea typeface="SimSun" panose="02010600030101010101" pitchFamily="2" charset="-122"/>
                <a:cs typeface="Times New Roman" panose="02020603050405020304" pitchFamily="18" charset="0"/>
              </a:rPr>
              <a:t> 2010 và 2021</a:t>
            </a:r>
            <a:endParaRPr kumimoji="0" lang="en-US" sz="2000" i="0" u="none" strike="noStrike" kern="0" cap="none" spc="0" normalizeH="0" baseline="0" noProof="0">
              <a:ln>
                <a:noFill/>
              </a:ln>
              <a:solidFill>
                <a:sysClr val="windowText" lastClr="000000"/>
              </a:solidFill>
              <a:effectLst/>
              <a:uLnTx/>
              <a:uFillTx/>
              <a:latin typeface="#9Slide05 SVNKitten" pitchFamily="2" charset="0"/>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5EC159C-3118-E972-00B3-12C2AA80AE2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7928" t="20772" r="17236" b="19744"/>
          <a:stretch/>
        </p:blipFill>
        <p:spPr>
          <a:xfrm>
            <a:off x="0" y="770706"/>
            <a:ext cx="1259182" cy="1670536"/>
          </a:xfrm>
          <a:prstGeom prst="rect">
            <a:avLst/>
          </a:prstGeo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P spid="14"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248613" y="-5081"/>
            <a:ext cx="11791950" cy="1323439"/>
          </a:xfrm>
          <a:prstGeom prst="rect">
            <a:avLst/>
          </a:prstGeom>
          <a:noFill/>
        </p:spPr>
        <p:txBody>
          <a:bodyPr wrap="square">
            <a:spAutoFit/>
          </a:bodyPr>
          <a:lstStyle/>
          <a:p>
            <a:pPr algn="ctr"/>
            <a:r>
              <a:rPr lang="vi-VN" sz="4000" b="1">
                <a:solidFill>
                  <a:srgbClr val="002060"/>
                </a:solidFill>
                <a:latin typeface="#9Slide07 SVNBeachwood Sans" pitchFamily="2" charset="0"/>
                <a:ea typeface="Arial" panose="020B0604020202020204" pitchFamily="34" charset="0"/>
              </a:rPr>
              <a:t>Hoạt động 2.2. </a:t>
            </a:r>
            <a:r>
              <a:rPr lang="vi-VN" sz="4000" b="1">
                <a:solidFill>
                  <a:srgbClr val="488119"/>
                </a:solidFill>
                <a:latin typeface="#9Slide07 SVNBeachwood Sans" pitchFamily="2" charset="0"/>
                <a:ea typeface="Arial" panose="020B0604020202020204" pitchFamily="34" charset="0"/>
              </a:rPr>
              <a:t>Vẽ biểu đồ quy mô hoặc cơ cấu ngành nông nghiệp, lâm nghiệp và thủy sản nước ta năm 2010 và 2021</a:t>
            </a:r>
            <a:endParaRPr lang="en-US" sz="4000">
              <a:solidFill>
                <a:srgbClr val="488119"/>
              </a:solidFill>
              <a:latin typeface="#9Slide07 SVNBeachwood Sans" pitchFamily="2" charset="0"/>
            </a:endParaRPr>
          </a:p>
        </p:txBody>
      </p:sp>
      <p:pic>
        <p:nvPicPr>
          <p:cNvPr id="2" name="Picture 1">
            <a:extLst>
              <a:ext uri="{FF2B5EF4-FFF2-40B4-BE49-F238E27FC236}">
                <a16:creationId xmlns:a16="http://schemas.microsoft.com/office/drawing/2014/main" id="{08598EDE-2CAF-D916-E4B4-D1E3C4DE85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7928" t="20772" r="17236" b="19744"/>
          <a:stretch/>
        </p:blipFill>
        <p:spPr>
          <a:xfrm>
            <a:off x="-124794" y="1596985"/>
            <a:ext cx="2842956" cy="3771702"/>
          </a:xfrm>
          <a:prstGeom prst="rect">
            <a:avLst/>
          </a:prstGeom>
        </p:spPr>
      </p:pic>
      <p:pic>
        <p:nvPicPr>
          <p:cNvPr id="6" name="Picture 5">
            <a:extLst>
              <a:ext uri="{FF2B5EF4-FFF2-40B4-BE49-F238E27FC236}">
                <a16:creationId xmlns:a16="http://schemas.microsoft.com/office/drawing/2014/main" id="{7F2A7B30-084C-BCD4-F776-505AC62BF59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04924" y="1333640"/>
            <a:ext cx="2065073" cy="2065073"/>
          </a:xfrm>
          <a:prstGeom prst="rect">
            <a:avLst/>
          </a:prstGeom>
        </p:spPr>
      </p:pic>
      <p:grpSp>
        <p:nvGrpSpPr>
          <p:cNvPr id="46" name="Group 45">
            <a:extLst>
              <a:ext uri="{FF2B5EF4-FFF2-40B4-BE49-F238E27FC236}">
                <a16:creationId xmlns:a16="http://schemas.microsoft.com/office/drawing/2014/main" id="{A01FB68B-F997-C198-2DAC-FC4063E591CC}"/>
              </a:ext>
            </a:extLst>
          </p:cNvPr>
          <p:cNvGrpSpPr/>
          <p:nvPr/>
        </p:nvGrpSpPr>
        <p:grpSpPr>
          <a:xfrm>
            <a:off x="2718162" y="2202372"/>
            <a:ext cx="497679" cy="219075"/>
            <a:chOff x="419101" y="1905000"/>
            <a:chExt cx="497679" cy="219075"/>
          </a:xfrm>
        </p:grpSpPr>
        <p:sp>
          <p:nvSpPr>
            <p:cNvPr id="47" name="Arrow: Chevron 46">
              <a:extLst>
                <a:ext uri="{FF2B5EF4-FFF2-40B4-BE49-F238E27FC236}">
                  <a16:creationId xmlns:a16="http://schemas.microsoft.com/office/drawing/2014/main" id="{9AF9E6B4-05A2-D4D5-958F-05F98B2F73A9}"/>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8" name="Arrow: Chevron 47">
              <a:extLst>
                <a:ext uri="{FF2B5EF4-FFF2-40B4-BE49-F238E27FC236}">
                  <a16:creationId xmlns:a16="http://schemas.microsoft.com/office/drawing/2014/main" id="{D03C1D6A-3B9C-1975-EA7C-D22A521924AD}"/>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id="{8E0ACC17-BC64-A290-E4D2-10D894B41106}"/>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sp>
        <p:nvSpPr>
          <p:cNvPr id="50" name="TextBox 49">
            <a:extLst>
              <a:ext uri="{FF2B5EF4-FFF2-40B4-BE49-F238E27FC236}">
                <a16:creationId xmlns:a16="http://schemas.microsoft.com/office/drawing/2014/main" id="{9CD866F7-831B-5844-4B84-AF3DFAFE1AD4}"/>
              </a:ext>
            </a:extLst>
          </p:cNvPr>
          <p:cNvSpPr txBox="1"/>
          <p:nvPr/>
        </p:nvSpPr>
        <p:spPr>
          <a:xfrm>
            <a:off x="3322996" y="1845686"/>
            <a:ext cx="7124160" cy="13310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just">
              <a:lnSpc>
                <a:spcPct val="115000"/>
              </a:lnSpc>
              <a:spcAft>
                <a:spcPts val="800"/>
              </a:spcAft>
            </a:pP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Bước 4: Nhận xét và giải thích sự thay đổi quy mô và cơ cấu giá trị sản xuất ngành nông nghiệp lâm nghiệp và thủy sản nước ta năm 2021 so với năm 2010</a:t>
            </a:r>
          </a:p>
        </p:txBody>
      </p:sp>
      <p:sp>
        <p:nvSpPr>
          <p:cNvPr id="3" name="TextBox 2">
            <a:extLst>
              <a:ext uri="{FF2B5EF4-FFF2-40B4-BE49-F238E27FC236}">
                <a16:creationId xmlns:a16="http://schemas.microsoft.com/office/drawing/2014/main" id="{4FAB3941-7633-097F-1E5F-E11C70075081}"/>
              </a:ext>
            </a:extLst>
          </p:cNvPr>
          <p:cNvSpPr txBox="1"/>
          <p:nvPr/>
        </p:nvSpPr>
        <p:spPr>
          <a:xfrm>
            <a:off x="3322995" y="3078503"/>
            <a:ext cx="7519175" cy="906338"/>
          </a:xfrm>
          <a:prstGeom prst="rect">
            <a:avLst/>
          </a:prstGeom>
          <a:noFill/>
        </p:spPr>
        <p:txBody>
          <a:bodyPr wrap="square">
            <a:spAutoFit/>
          </a:bodyPr>
          <a:lstStyle/>
          <a:p>
            <a:pPr algn="just">
              <a:lnSpc>
                <a:spcPct val="115000"/>
              </a:lnSpc>
              <a:spcAft>
                <a:spcPts val="800"/>
              </a:spcAft>
            </a:pPr>
            <a:r>
              <a:rPr lang="en-US"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 Giá trị sản xuất ngành nông lâm nghiệp và thủy sản ngày càng tăng với tổng giá trị từ 2010 dến 2021 tăng 2,4 lần (d/c)</a:t>
            </a:r>
            <a:endPar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DFF0452-10FE-B43E-EADB-2B6A82FD8762}"/>
              </a:ext>
            </a:extLst>
          </p:cNvPr>
          <p:cNvSpPr txBox="1"/>
          <p:nvPr/>
        </p:nvSpPr>
        <p:spPr>
          <a:xfrm>
            <a:off x="3301879" y="3892331"/>
            <a:ext cx="7519175" cy="906338"/>
          </a:xfrm>
          <a:prstGeom prst="rect">
            <a:avLst/>
          </a:prstGeom>
          <a:noFill/>
        </p:spPr>
        <p:txBody>
          <a:bodyPr wrap="square">
            <a:spAutoFit/>
          </a:bodyPr>
          <a:lstStyle/>
          <a:p>
            <a:pPr algn="just">
              <a:lnSpc>
                <a:spcPct val="115000"/>
              </a:lnSpc>
              <a:spcAft>
                <a:spcPts val="800"/>
              </a:spcAft>
            </a:pPr>
            <a:r>
              <a:rPr lang="en-US"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Giá trị các ngành nông nghiệp, lâm nghiệp, thủy sản đều tăng, trong đó thủy sản tăng nhiều nhất – 3,14 lần (d/c)</a:t>
            </a:r>
            <a:endPar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36246A9-5B65-1F89-85DE-0B14FB5E7D6D}"/>
              </a:ext>
            </a:extLst>
          </p:cNvPr>
          <p:cNvSpPr txBox="1"/>
          <p:nvPr/>
        </p:nvSpPr>
        <p:spPr>
          <a:xfrm>
            <a:off x="3280764" y="4764489"/>
            <a:ext cx="7124160" cy="1200329"/>
          </a:xfrm>
          <a:prstGeom prst="rect">
            <a:avLst/>
          </a:prstGeom>
          <a:noFill/>
        </p:spPr>
        <p:txBody>
          <a:bodyPr wrap="square">
            <a:spAutoFit/>
          </a:bodyPr>
          <a:lstStyle/>
          <a:p>
            <a:pPr marL="342900" indent="-342900" algn="just">
              <a:buFontTx/>
              <a:buChar char="-"/>
            </a:pPr>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Về tỉ trọng: 	+ Nông nghiệp giảm: d/c </a:t>
            </a:r>
          </a:p>
          <a:p>
            <a:pPr algn="just"/>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		+ Lâm nghiệp tăng: d/c</a:t>
            </a:r>
          </a:p>
          <a:p>
            <a:pPr algn="just"/>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		+ Thủy sản tăng: d/c </a:t>
            </a:r>
            <a:endPar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EBEB942-32D0-9AA8-C0AD-EAC9FD941FFE}"/>
              </a:ext>
            </a:extLst>
          </p:cNvPr>
          <p:cNvSpPr txBox="1"/>
          <p:nvPr/>
        </p:nvSpPr>
        <p:spPr>
          <a:xfrm>
            <a:off x="3280764" y="5980100"/>
            <a:ext cx="7990616" cy="481478"/>
          </a:xfrm>
          <a:prstGeom prst="rect">
            <a:avLst/>
          </a:prstGeom>
          <a:noFill/>
        </p:spPr>
        <p:txBody>
          <a:bodyPr wrap="square">
            <a:spAutoFit/>
          </a:bodyPr>
          <a:lstStyle/>
          <a:p>
            <a:pPr algn="just">
              <a:lnSpc>
                <a:spcPct val="115000"/>
              </a:lnSpc>
              <a:spcAft>
                <a:spcPts val="800"/>
              </a:spcAft>
            </a:pPr>
            <a:r>
              <a:rPr lang="en-US"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sym typeface="Wingdings" panose="05000000000000000000" pitchFamily="2" charset="2"/>
              </a:rPr>
              <a:t> Quy mô và cơ cấu nông nghiệp, lâm nghiệp và thủy sản có sự biến động.</a:t>
            </a:r>
            <a:endPar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6876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vertical)">
                                      <p:cBhvr>
                                        <p:cTn id="12" dur="500"/>
                                        <p:tgtEl>
                                          <p:spTgt spid="46"/>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0" grpId="0"/>
      <p:bldP spid="3"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E52EDB8D-6E27-C18B-91BA-A573CE7863E6}"/>
              </a:ext>
            </a:extLst>
          </p:cNvPr>
          <p:cNvSpPr/>
          <p:nvPr/>
        </p:nvSpPr>
        <p:spPr>
          <a:xfrm>
            <a:off x="0" y="0"/>
            <a:ext cx="5036223" cy="1219200"/>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A6E07442-A791-DE07-FEAF-FD738DB81729}"/>
              </a:ext>
            </a:extLst>
          </p:cNvPr>
          <p:cNvSpPr>
            <a:spLocks noGrp="1"/>
          </p:cNvSpPr>
          <p:nvPr>
            <p:ph type="title"/>
          </p:nvPr>
        </p:nvSpPr>
        <p:spPr>
          <a:xfrm>
            <a:off x="52635" y="745064"/>
            <a:ext cx="4665306" cy="1219200"/>
          </a:xfrm>
        </p:spPr>
        <p:txBody>
          <a:bodyPr>
            <a:noAutofit/>
            <a:scene3d>
              <a:camera prst="obliqueTopLeft"/>
              <a:lightRig rig="threePt" dir="t"/>
            </a:scene3d>
          </a:bodyPr>
          <a:lstStyle/>
          <a:p>
            <a:r>
              <a:rPr lang="en-US" sz="6000" b="1">
                <a:ln w="13462">
                  <a:solidFill>
                    <a:schemeClr val="bg1"/>
                  </a:solidFill>
                  <a:prstDash val="solid"/>
                </a:ln>
                <a:solidFill>
                  <a:schemeClr val="tx1">
                    <a:lumMod val="85000"/>
                    <a:lumOff val="15000"/>
                  </a:schemeClr>
                </a:solidFill>
                <a:effectLst>
                  <a:glow rad="228600">
                    <a:schemeClr val="accent3">
                      <a:satMod val="175000"/>
                      <a:alpha val="40000"/>
                    </a:schemeClr>
                  </a:glow>
                  <a:outerShdw dist="38100" dir="2700000" algn="bl" rotWithShape="0">
                    <a:schemeClr val="accent5"/>
                  </a:outerShdw>
                </a:effectLst>
                <a:latin typeface="#9Slide05 SVNKitten" pitchFamily="2" charset="0"/>
              </a:rPr>
              <a:t>LUYỆN TẬP</a:t>
            </a:r>
            <a:br>
              <a:rPr lang="en-US" sz="6000" b="1">
                <a:ln w="13462">
                  <a:solidFill>
                    <a:schemeClr val="bg1"/>
                  </a:solidFill>
                  <a:prstDash val="solid"/>
                </a:ln>
                <a:solidFill>
                  <a:schemeClr val="tx1">
                    <a:lumMod val="85000"/>
                    <a:lumOff val="15000"/>
                  </a:schemeClr>
                </a:solidFill>
                <a:effectLst>
                  <a:glow rad="228600">
                    <a:schemeClr val="accent3">
                      <a:satMod val="175000"/>
                      <a:alpha val="40000"/>
                    </a:schemeClr>
                  </a:glow>
                  <a:outerShdw dist="38100" dir="2700000" algn="bl" rotWithShape="0">
                    <a:schemeClr val="accent5"/>
                  </a:outerShdw>
                </a:effectLst>
                <a:latin typeface="#9Slide05 SVNKitten" pitchFamily="2" charset="0"/>
              </a:rPr>
            </a:br>
            <a:endParaRPr lang="en-US" sz="6000" b="1">
              <a:ln w="13462">
                <a:solidFill>
                  <a:schemeClr val="bg1"/>
                </a:solidFill>
                <a:prstDash val="solid"/>
              </a:ln>
              <a:solidFill>
                <a:schemeClr val="tx1">
                  <a:lumMod val="85000"/>
                  <a:lumOff val="15000"/>
                </a:schemeClr>
              </a:solidFill>
              <a:effectLst>
                <a:glow rad="228600">
                  <a:schemeClr val="accent3">
                    <a:satMod val="175000"/>
                    <a:alpha val="40000"/>
                  </a:schemeClr>
                </a:glow>
                <a:outerShdw dist="38100" dir="2700000" algn="bl" rotWithShape="0">
                  <a:schemeClr val="accent5"/>
                </a:outerShdw>
              </a:effectLst>
            </a:endParaRPr>
          </a:p>
        </p:txBody>
      </p:sp>
      <p:pic>
        <p:nvPicPr>
          <p:cNvPr id="7" name="Content Placeholder 6">
            <a:extLst>
              <a:ext uri="{FF2B5EF4-FFF2-40B4-BE49-F238E27FC236}">
                <a16:creationId xmlns:a16="http://schemas.microsoft.com/office/drawing/2014/main" id="{90D03B40-873F-5D90-E3A0-91AE6B7F8BEA}"/>
              </a:ext>
            </a:extLst>
          </p:cNvPr>
          <p:cNvPicPr>
            <a:picLocks noGrp="1" noChangeAspect="1"/>
          </p:cNvPicPr>
          <p:nvPr>
            <p:ph sz="half" idx="2"/>
          </p:nvPr>
        </p:nvPicPr>
        <p:blipFill>
          <a:blip r:embed="rId2"/>
          <a:stretch>
            <a:fillRect/>
          </a:stretch>
        </p:blipFill>
        <p:spPr>
          <a:xfrm>
            <a:off x="10280421" y="-160539"/>
            <a:ext cx="1874258" cy="1879269"/>
          </a:xfrm>
          <a:prstGeom prst="rect">
            <a:avLst/>
          </a:prstGeom>
        </p:spPr>
      </p:pic>
      <p:sp>
        <p:nvSpPr>
          <p:cNvPr id="8" name="Picture Placeholder 7" descr="An empty placeholder to add an image. Click on the placeholder and select the image that you wish to add."/>
          <p:cNvSpPr txBox="1">
            <a:spLocks/>
          </p:cNvSpPr>
          <p:nvPr/>
        </p:nvSpPr>
        <p:spPr>
          <a:xfrm>
            <a:off x="5106282" y="135464"/>
            <a:ext cx="4735557" cy="1219200"/>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3200">
                <a:solidFill>
                  <a:srgbClr val="C00000"/>
                </a:solidFill>
                <a:latin typeface="#9Slide05 SVNKitten" pitchFamily="2" charset="0"/>
              </a:rPr>
              <a:t>Tìm thông tin đúng của các đặc điểm để </a:t>
            </a:r>
            <a:r>
              <a:rPr lang="en-US" sz="3200">
                <a:solidFill>
                  <a:srgbClr val="0000FF"/>
                </a:solidFill>
                <a:latin typeface="#9Slide05 SVNKitten" pitchFamily="2" charset="0"/>
              </a:rPr>
              <a:t>kết nối </a:t>
            </a:r>
            <a:r>
              <a:rPr lang="en-US" sz="3200">
                <a:solidFill>
                  <a:srgbClr val="C00000"/>
                </a:solidFill>
                <a:latin typeface="#9Slide05 SVNKitten" pitchFamily="2" charset="0"/>
              </a:rPr>
              <a:t>với nhau. </a:t>
            </a:r>
          </a:p>
        </p:txBody>
      </p:sp>
      <p:graphicFrame>
        <p:nvGraphicFramePr>
          <p:cNvPr id="12" name="Table 11">
            <a:extLst>
              <a:ext uri="{FF2B5EF4-FFF2-40B4-BE49-F238E27FC236}">
                <a16:creationId xmlns:a16="http://schemas.microsoft.com/office/drawing/2014/main" id="{B7A814FF-DDF1-23A4-83DB-166D4CD0D8C0}"/>
              </a:ext>
            </a:extLst>
          </p:cNvPr>
          <p:cNvGraphicFramePr>
            <a:graphicFrameLocks noGrp="1"/>
          </p:cNvGraphicFramePr>
          <p:nvPr>
            <p:extLst>
              <p:ext uri="{D42A27DB-BD31-4B8C-83A1-F6EECF244321}">
                <p14:modId xmlns:p14="http://schemas.microsoft.com/office/powerpoint/2010/main" val="1916586100"/>
              </p:ext>
            </p:extLst>
          </p:nvPr>
        </p:nvGraphicFramePr>
        <p:xfrm>
          <a:off x="469640" y="1677857"/>
          <a:ext cx="11252719" cy="5172710"/>
        </p:xfrm>
        <a:graphic>
          <a:graphicData uri="http://schemas.openxmlformats.org/drawingml/2006/table">
            <a:tbl>
              <a:tblPr firstRow="1" firstCol="1" bandRow="1"/>
              <a:tblGrid>
                <a:gridCol w="4273420">
                  <a:extLst>
                    <a:ext uri="{9D8B030D-6E8A-4147-A177-3AD203B41FA5}">
                      <a16:colId xmlns:a16="http://schemas.microsoft.com/office/drawing/2014/main" val="2358945793"/>
                    </a:ext>
                  </a:extLst>
                </a:gridCol>
                <a:gridCol w="1205666">
                  <a:extLst>
                    <a:ext uri="{9D8B030D-6E8A-4147-A177-3AD203B41FA5}">
                      <a16:colId xmlns:a16="http://schemas.microsoft.com/office/drawing/2014/main" val="871958189"/>
                    </a:ext>
                  </a:extLst>
                </a:gridCol>
                <a:gridCol w="5773633">
                  <a:extLst>
                    <a:ext uri="{9D8B030D-6E8A-4147-A177-3AD203B41FA5}">
                      <a16:colId xmlns:a16="http://schemas.microsoft.com/office/drawing/2014/main" val="56391769"/>
                    </a:ext>
                  </a:extLst>
                </a:gridCol>
              </a:tblGrid>
              <a:tr h="0">
                <a:tc>
                  <a:txBody>
                    <a:bodyPr/>
                    <a:lstStyle/>
                    <a:p>
                      <a:pPr algn="ctr">
                        <a:lnSpc>
                          <a:spcPct val="115000"/>
                        </a:lnSpc>
                        <a:spcAft>
                          <a:spcPts val="800"/>
                        </a:spcAft>
                      </a:pPr>
                      <a:r>
                        <a:rPr lang="it-IT" sz="2400" b="1">
                          <a:solidFill>
                            <a:srgbClr val="C00000"/>
                          </a:solidFill>
                          <a:effectLst/>
                          <a:latin typeface="#9Slide05 SVNUT Triumph" panose="00000500000000000000" pitchFamily="2" charset="0"/>
                          <a:ea typeface="Arial" panose="020B0604020202020204" pitchFamily="34" charset="0"/>
                          <a:cs typeface="Times New Roman" panose="02020603050405020304" pitchFamily="18" charset="0"/>
                        </a:rPr>
                        <a:t>Yếu tố</a:t>
                      </a:r>
                      <a:endParaRPr lang="en-US" sz="2400">
                        <a:solidFill>
                          <a:srgbClr val="2F5496"/>
                        </a:solidFill>
                        <a:effectLst/>
                        <a:latin typeface="#9Slide05 SVNUT Triumph" panose="000005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2400">
                          <a:solidFill>
                            <a:srgbClr val="2F5496"/>
                          </a:solidFill>
                          <a:effectLst/>
                          <a:latin typeface="#9Slide05 SVNUT Triumph" panose="00000500000000000000" pitchFamily="2" charset="0"/>
                          <a:ea typeface="Arial" panose="020B0604020202020204" pitchFamily="34" charset="0"/>
                          <a:cs typeface="Times New Roman" panose="02020603050405020304" pitchFamily="18" charset="0"/>
                        </a:rPr>
                        <a:t> </a:t>
                      </a:r>
                      <a:endParaRPr lang="en-US" sz="2400">
                        <a:solidFill>
                          <a:srgbClr val="2F5496"/>
                        </a:solidFill>
                        <a:effectLst/>
                        <a:latin typeface="#9Slide05 SVNUT Triumph" panose="000005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2400" b="1">
                          <a:solidFill>
                            <a:srgbClr val="C00000"/>
                          </a:solidFill>
                          <a:effectLst/>
                          <a:latin typeface="#9Slide05 SVNUT Triumph" panose="00000500000000000000" pitchFamily="2" charset="0"/>
                          <a:ea typeface="Arial" panose="020B0604020202020204" pitchFamily="34" charset="0"/>
                          <a:cs typeface="Times New Roman" panose="02020603050405020304" pitchFamily="18" charset="0"/>
                        </a:rPr>
                        <a:t>Đặc điểm</a:t>
                      </a:r>
                      <a:endParaRPr lang="en-US" sz="2400">
                        <a:solidFill>
                          <a:srgbClr val="2F5496"/>
                        </a:solidFill>
                        <a:effectLst/>
                        <a:latin typeface="#9Slide05 SVNUT Triumph" panose="000005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607335"/>
                  </a:ext>
                </a:extLst>
              </a:tr>
              <a:tr h="0">
                <a:tc>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1. Thủy sản</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rowSpan="7">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 </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A. Bao gồm thủy sản nước ngọt, nước mặn, nước lợ</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4133387710"/>
                  </a:ext>
                </a:extLst>
              </a:tr>
              <a:tr h="0">
                <a:tc>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2. Ngành lâm nghiệp</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B. Có tỉ trọng ổn định.</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069482"/>
                  </a:ext>
                </a:extLst>
              </a:tr>
              <a:tr h="0">
                <a:tc>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3. Vai trò quan trọng nhất của thủy sản</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C. Có xu hướng tăng nhẹ</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248090477"/>
                  </a:ext>
                </a:extLst>
              </a:tr>
              <a:tr h="0">
                <a:tc>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4. Tỉ trọng ngành nông nghiệp</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D. Ngày càng tăng, nhất là lĩnh vực nuôi trồng</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9798428"/>
                  </a:ext>
                </a:extLst>
              </a:tr>
              <a:tr h="0">
                <a:tc>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5. Tỉ trọng ngành lâm nghiệp</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E. Có xu hướng giảm.</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1594375382"/>
                  </a:ext>
                </a:extLst>
              </a:tr>
              <a:tr h="0">
                <a:tc rowSpan="2">
                  <a:txBody>
                    <a:bodyPr/>
                    <a:lstStyle/>
                    <a:p>
                      <a:pPr algn="just">
                        <a:lnSpc>
                          <a:spcPct val="115000"/>
                        </a:lnSpc>
                        <a:spcAft>
                          <a:spcPts val="800"/>
                        </a:spcAft>
                      </a:pPr>
                      <a:r>
                        <a:rPr lang="it-IT" sz="2400" b="1">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 </a:t>
                      </a:r>
                    </a:p>
                    <a:p>
                      <a:pPr algn="just">
                        <a:lnSpc>
                          <a:spcPct val="115000"/>
                        </a:lnSpc>
                        <a:spcAft>
                          <a:spcPts val="800"/>
                        </a:spcAft>
                      </a:pPr>
                      <a:r>
                        <a:rPr lang="it-IT" sz="2400" b="1">
                          <a:solidFill>
                            <a:srgbClr val="2F5496"/>
                          </a:solidFill>
                          <a:effectLst/>
                          <a:latin typeface="#9Slide03 SFU Futura_07" panose="00000900000000000000" pitchFamily="2" charset="0"/>
                          <a:cs typeface="Times New Roman" panose="02020603050405020304" pitchFamily="18" charset="0"/>
                        </a:rPr>
                        <a:t> </a:t>
                      </a:r>
                      <a:endParaRPr lang="en-US" sz="2400">
                        <a:solidFill>
                          <a:srgbClr val="2F5496"/>
                        </a:solidFill>
                        <a:effectLst/>
                        <a:latin typeface="#9Slide03 SFU Futura_07" panose="000009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F. Cung cấp sản phẩm cho nhu cầu tiêu dùng và xuất khẩu thu ngoại tệ</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792241"/>
                  </a:ext>
                </a:extLst>
              </a:tr>
              <a:tr h="0">
                <a:tc vMerge="1">
                  <a:txBody>
                    <a:bodyPr/>
                    <a:lstStyle/>
                    <a:p>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tc vMerge="1">
                  <a:txBody>
                    <a:bodyPr/>
                    <a:lstStyle/>
                    <a:p>
                      <a:endParaRPr lang="en-US"/>
                    </a:p>
                  </a:txBody>
                  <a:tcPr/>
                </a:tc>
                <a:tc>
                  <a:txBody>
                    <a:bodyPr/>
                    <a:lstStyle/>
                    <a:p>
                      <a:pPr algn="just">
                        <a:lnSpc>
                          <a:spcPct val="115000"/>
                        </a:lnSpc>
                        <a:spcAft>
                          <a:spcPts val="800"/>
                        </a:spcAft>
                      </a:pPr>
                      <a:r>
                        <a:rPr lang="it-IT"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rPr>
                        <a:t>G. Bao gồm trồng rừng, khoanh nuôi và bảo vệ rừng</a:t>
                      </a:r>
                      <a:endParaRPr lang="en-US" sz="2400">
                        <a:solidFill>
                          <a:srgbClr val="2F5496"/>
                        </a:solidFill>
                        <a:effectLst/>
                        <a:latin typeface="#9Slide03 SFU Futura_07" panose="00000900000000000000" pitchFamily="2"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2F3"/>
                    </a:solidFill>
                  </a:tcPr>
                </a:tc>
                <a:extLst>
                  <a:ext uri="{0D108BD9-81ED-4DB2-BD59-A6C34878D82A}">
                    <a16:rowId xmlns:a16="http://schemas.microsoft.com/office/drawing/2014/main" val="2332214028"/>
                  </a:ext>
                </a:extLst>
              </a:tr>
            </a:tbl>
          </a:graphicData>
        </a:graphic>
      </p:graphicFrame>
      <p:sp>
        <p:nvSpPr>
          <p:cNvPr id="10" name="Arrow: Striped Right 9">
            <a:extLst>
              <a:ext uri="{FF2B5EF4-FFF2-40B4-BE49-F238E27FC236}">
                <a16:creationId xmlns:a16="http://schemas.microsoft.com/office/drawing/2014/main" id="{CDA1ABDC-E2F1-F8C2-A05C-38F7B199458E}"/>
              </a:ext>
            </a:extLst>
          </p:cNvPr>
          <p:cNvSpPr/>
          <p:nvPr/>
        </p:nvSpPr>
        <p:spPr>
          <a:xfrm>
            <a:off x="4868273" y="3722914"/>
            <a:ext cx="963361" cy="746449"/>
          </a:xfrm>
          <a:prstGeom prst="stripedRightArrow">
            <a:avLst>
              <a:gd name="adj1" fmla="val 47500"/>
              <a:gd name="adj2" fmla="val 57500"/>
            </a:avLst>
          </a:prstGeom>
          <a:gradFill flip="none" rotWithShape="1">
            <a:gsLst>
              <a:gs pos="0">
                <a:srgbClr val="DF3B15">
                  <a:shade val="30000"/>
                  <a:satMod val="115000"/>
                </a:srgbClr>
              </a:gs>
              <a:gs pos="50000">
                <a:srgbClr val="DF3B15">
                  <a:shade val="67500"/>
                  <a:satMod val="115000"/>
                </a:srgbClr>
              </a:gs>
              <a:gs pos="100000">
                <a:srgbClr val="DF3B15">
                  <a:shade val="100000"/>
                  <a:satMod val="115000"/>
                </a:srgbClr>
              </a:gs>
            </a:gsLst>
            <a:lin ang="2700000" scaled="1"/>
            <a:tileRect/>
          </a:gradFill>
          <a:ln>
            <a:no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498306-D2AE-E1DC-BDF9-102FF83DD55F}"/>
              </a:ext>
            </a:extLst>
          </p:cNvPr>
          <p:cNvSpPr txBox="1"/>
          <p:nvPr/>
        </p:nvSpPr>
        <p:spPr>
          <a:xfrm>
            <a:off x="410547" y="5784539"/>
            <a:ext cx="4553340" cy="523220"/>
          </a:xfrm>
          <a:prstGeom prst="rect">
            <a:avLst/>
          </a:prstGeom>
          <a:noFill/>
        </p:spPr>
        <p:txBody>
          <a:bodyPr wrap="square" rtlCol="0">
            <a:spAutoFit/>
          </a:bodyPr>
          <a:lstStyle/>
          <a:p>
            <a:r>
              <a:rPr lang="en-US" sz="2800">
                <a:solidFill>
                  <a:srgbClr val="FF0000"/>
                </a:solidFill>
                <a:latin typeface="#9Slide05 SVNKitten" pitchFamily="2" charset="0"/>
              </a:rPr>
              <a:t>Kết quả: </a:t>
            </a:r>
            <a:r>
              <a:rPr lang="en-US" sz="2800">
                <a:solidFill>
                  <a:srgbClr val="FF0000"/>
                </a:solidFill>
                <a:latin typeface="#9Slide03 SFU Futura_07" panose="00000900000000000000" pitchFamily="2" charset="0"/>
              </a:rPr>
              <a:t>1A; 2G; 3F; 4E; 5C</a:t>
            </a:r>
          </a:p>
        </p:txBody>
      </p:sp>
    </p:spTree>
    <p:extLst>
      <p:ext uri="{BB962C8B-B14F-4D97-AF65-F5344CB8AC3E}">
        <p14:creationId xmlns:p14="http://schemas.microsoft.com/office/powerpoint/2010/main" val="3291473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500"/>
                                        <p:tgtEl>
                                          <p:spTgt spid="20"/>
                                        </p:tgtEl>
                                      </p:cBhvr>
                                    </p:animEffect>
                                  </p:childTnLst>
                                </p:cTn>
                              </p:par>
                              <p:par>
                                <p:cTn id="11" presetID="16" presetClass="entr" presetSubtype="37"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37"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8" grpId="0"/>
      <p:bldP spid="10"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descr="An empty placeholder to add an image. Click on the placeholder and select the image that you wish to add."/>
          <p:cNvSpPr>
            <a:spLocks noGrp="1"/>
          </p:cNvSpPr>
          <p:nvPr>
            <p:ph type="pic" sz="quarter" idx="17"/>
          </p:nvPr>
        </p:nvSpPr>
        <p:spPr/>
        <p:txBody>
          <a:bodyPr>
            <a:normAutofit/>
          </a:bodyPr>
          <a:lstStyle/>
          <a:p>
            <a:r>
              <a:rPr lang="en-US" sz="3600" b="1">
                <a:solidFill>
                  <a:srgbClr val="DF3B15"/>
                </a:solidFill>
                <a:effectLst/>
                <a:latin typeface="#9Slide05 SVNKitten" pitchFamily="2" charset="0"/>
                <a:ea typeface="Cambria" panose="02040503050406030204" pitchFamily="18" charset="0"/>
              </a:rPr>
              <a:t>“Vai trò của ngành</a:t>
            </a:r>
            <a:r>
              <a:rPr lang="en-US" sz="3600">
                <a:solidFill>
                  <a:srgbClr val="DF3B15"/>
                </a:solidFill>
                <a:effectLst/>
                <a:latin typeface="#9Slide05 SVNKitten" pitchFamily="2" charset="0"/>
                <a:ea typeface="Cambria" panose="02040503050406030204" pitchFamily="18" charset="0"/>
              </a:rPr>
              <a:t> </a:t>
            </a:r>
            <a:r>
              <a:rPr lang="vi-VN" sz="3600" b="1">
                <a:solidFill>
                  <a:srgbClr val="DF3B15"/>
                </a:solidFill>
                <a:effectLst/>
                <a:latin typeface="#9Slide05 SVNKitten" pitchFamily="2" charset="0"/>
                <a:ea typeface="Times New Roman" panose="02020603050405020304" pitchFamily="18" charset="0"/>
              </a:rPr>
              <a:t>nông nghiệp</a:t>
            </a:r>
            <a:r>
              <a:rPr lang="en-US" sz="3600" b="1">
                <a:solidFill>
                  <a:srgbClr val="DF3B15"/>
                </a:solidFill>
                <a:effectLst/>
                <a:latin typeface="#9Slide05 SVNKitten" pitchFamily="2" charset="0"/>
                <a:ea typeface="Times New Roman" panose="02020603050405020304" pitchFamily="18" charset="0"/>
              </a:rPr>
              <a:t>,</a:t>
            </a:r>
            <a:r>
              <a:rPr lang="vi-VN" sz="3600" b="1">
                <a:solidFill>
                  <a:srgbClr val="DF3B15"/>
                </a:solidFill>
                <a:effectLst/>
                <a:latin typeface="#9Slide05 SVNKitten" pitchFamily="2" charset="0"/>
                <a:ea typeface="Times New Roman" panose="02020603050405020304" pitchFamily="18" charset="0"/>
              </a:rPr>
              <a:t> lâm nghiệp</a:t>
            </a:r>
            <a:r>
              <a:rPr lang="en-US" sz="3600" b="1">
                <a:solidFill>
                  <a:srgbClr val="DF3B15"/>
                </a:solidFill>
                <a:effectLst/>
                <a:latin typeface="#9Slide05 SVNKitten" pitchFamily="2" charset="0"/>
                <a:ea typeface="Times New Roman" panose="02020603050405020304" pitchFamily="18" charset="0"/>
              </a:rPr>
              <a:t>,</a:t>
            </a:r>
            <a:r>
              <a:rPr lang="vi-VN" sz="3600" b="1">
                <a:solidFill>
                  <a:srgbClr val="DF3B15"/>
                </a:solidFill>
                <a:effectLst/>
                <a:latin typeface="#9Slide05 SVNKitten" pitchFamily="2" charset="0"/>
                <a:ea typeface="Times New Roman" panose="02020603050405020304" pitchFamily="18" charset="0"/>
              </a:rPr>
              <a:t> thủy sản đối với phát triển các ngành kinh tế khác</a:t>
            </a:r>
            <a:r>
              <a:rPr lang="en-US" sz="3600" b="1">
                <a:solidFill>
                  <a:srgbClr val="DF3B15"/>
                </a:solidFill>
                <a:effectLst/>
                <a:latin typeface="#9Slide05 SVNKitten" pitchFamily="2" charset="0"/>
                <a:ea typeface="Times New Roman" panose="02020603050405020304" pitchFamily="18" charset="0"/>
              </a:rPr>
              <a:t>,</a:t>
            </a:r>
            <a:r>
              <a:rPr lang="vi-VN" sz="3600" b="1">
                <a:solidFill>
                  <a:srgbClr val="DF3B15"/>
                </a:solidFill>
                <a:effectLst/>
                <a:latin typeface="#9Slide05 SVNKitten" pitchFamily="2" charset="0"/>
                <a:ea typeface="Times New Roman" panose="02020603050405020304" pitchFamily="18" charset="0"/>
              </a:rPr>
              <a:t> đối với xã hội</a:t>
            </a:r>
            <a:r>
              <a:rPr lang="en-US" sz="3600" b="1">
                <a:solidFill>
                  <a:srgbClr val="DF3B15"/>
                </a:solidFill>
                <a:effectLst/>
                <a:latin typeface="#9Slide05 SVNKitten" pitchFamily="2" charset="0"/>
                <a:ea typeface="Times New Roman" panose="02020603050405020304" pitchFamily="18" charset="0"/>
              </a:rPr>
              <a:t>,</a:t>
            </a:r>
            <a:r>
              <a:rPr lang="vi-VN" sz="3600" b="1">
                <a:solidFill>
                  <a:srgbClr val="DF3B15"/>
                </a:solidFill>
                <a:effectLst/>
                <a:latin typeface="#9Slide05 SVNKitten" pitchFamily="2" charset="0"/>
                <a:ea typeface="Times New Roman" panose="02020603050405020304" pitchFamily="18" charset="0"/>
              </a:rPr>
              <a:t> đối với việc xây dựng nông thôn mới</a:t>
            </a:r>
            <a:r>
              <a:rPr lang="en-US" sz="3600" b="1">
                <a:solidFill>
                  <a:srgbClr val="DF3B15"/>
                </a:solidFill>
                <a:effectLst/>
                <a:latin typeface="#9Slide05 SVNKitten" pitchFamily="2" charset="0"/>
                <a:ea typeface="Times New Roman" panose="02020603050405020304" pitchFamily="18" charset="0"/>
              </a:rPr>
              <a:t>” </a:t>
            </a:r>
            <a:endParaRPr lang="en-US" sz="3600">
              <a:solidFill>
                <a:srgbClr val="DF3B15"/>
              </a:solidFill>
              <a:latin typeface="#9Slide05 SVNKitten" pitchFamily="2" charset="0"/>
            </a:endParaRPr>
          </a:p>
        </p:txBody>
      </p:sp>
      <p:sp>
        <p:nvSpPr>
          <p:cNvPr id="14" name="Picture Placeholder 13">
            <a:extLst>
              <a:ext uri="{FF2B5EF4-FFF2-40B4-BE49-F238E27FC236}">
                <a16:creationId xmlns:a16="http://schemas.microsoft.com/office/drawing/2014/main" id="{5F186006-5A73-C0D0-B335-E28B008A3DCB}"/>
              </a:ext>
            </a:extLst>
          </p:cNvPr>
          <p:cNvSpPr>
            <a:spLocks noGrp="1"/>
          </p:cNvSpPr>
          <p:nvPr>
            <p:ph type="pic" sz="quarter" idx="18"/>
          </p:nvPr>
        </p:nvSpPr>
        <p:spPr/>
        <p:txBody>
          <a:bodyPr>
            <a:normAutofit/>
          </a:bodyPr>
          <a:lstStyle/>
          <a:p>
            <a:r>
              <a:rPr lang="en-US" sz="6000">
                <a:solidFill>
                  <a:srgbClr val="0000FF"/>
                </a:solidFill>
                <a:latin typeface="#9Slide07 SVNBrandon Printed Sh" panose="02000000000000000000" pitchFamily="2" charset="0"/>
              </a:rPr>
              <a:t>Vận dụng</a:t>
            </a:r>
          </a:p>
        </p:txBody>
      </p:sp>
      <p:sp>
        <p:nvSpPr>
          <p:cNvPr id="15" name="Picture Placeholder 13">
            <a:extLst>
              <a:ext uri="{FF2B5EF4-FFF2-40B4-BE49-F238E27FC236}">
                <a16:creationId xmlns:a16="http://schemas.microsoft.com/office/drawing/2014/main" id="{DE0ED193-FA0D-9405-E114-06508E6D272B}"/>
              </a:ext>
            </a:extLst>
          </p:cNvPr>
          <p:cNvSpPr txBox="1">
            <a:spLocks/>
          </p:cNvSpPr>
          <p:nvPr/>
        </p:nvSpPr>
        <p:spPr>
          <a:xfrm>
            <a:off x="5546780" y="3429000"/>
            <a:ext cx="2993366" cy="2305338"/>
          </a:xfrm>
          <a:prstGeom prst="rect">
            <a:avLst/>
          </a:prstGeom>
          <a:solidFill>
            <a:schemeClr val="bg2"/>
          </a:solidFill>
          <a:ln w="38100">
            <a:solidFill>
              <a:schemeClr val="bg1"/>
            </a:solidFill>
          </a:ln>
        </p:spPr>
        <p:txBody>
          <a:bodyPr vert="horz" lIns="91440" tIns="45720" rIns="91440" bIns="45720" rtlCol="0">
            <a:normAutofit/>
          </a:bodyPr>
          <a:lstStyle>
            <a:lvl1pPr marL="0" indent="0" algn="ctr" defTabSz="914400" rtl="0" eaLnBrk="1" latinLnBrk="0" hangingPunct="1">
              <a:lnSpc>
                <a:spcPct val="100000"/>
              </a:lnSpc>
              <a:spcBef>
                <a:spcPts val="1800"/>
              </a:spcBef>
              <a:buFont typeface="Arial" panose="020B0604020202020204" pitchFamily="34" charset="0"/>
              <a:buNone/>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0"/>
              </a:spcBef>
            </a:pPr>
            <a:r>
              <a:rPr lang="en-US">
                <a:solidFill>
                  <a:srgbClr val="DF3B15"/>
                </a:solidFill>
                <a:latin typeface="#9Slide05 SVNKitten" pitchFamily="2" charset="0"/>
              </a:rPr>
              <a:t>Hoàn thiện bài báo cáo vào tập của cá nhân</a:t>
            </a:r>
          </a:p>
        </p:txBody>
      </p:sp>
      <p:pic>
        <p:nvPicPr>
          <p:cNvPr id="19" name="Picture 18">
            <a:extLst>
              <a:ext uri="{FF2B5EF4-FFF2-40B4-BE49-F238E27FC236}">
                <a16:creationId xmlns:a16="http://schemas.microsoft.com/office/drawing/2014/main" id="{CF637459-5A25-E528-CB57-330A39D28E9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1538" b="78462" l="1800" r="95300">
                        <a14:foregroundMark x1="54700" y1="32949" x2="54700" y2="36538"/>
                        <a14:foregroundMark x1="53500" y1="59744" x2="55700" y2="59744"/>
                        <a14:foregroundMark x1="28500" y1="71795" x2="30300" y2="68590"/>
                        <a14:foregroundMark x1="3800" y1="75897" x2="75300" y2="72949"/>
                        <a14:foregroundMark x1="75300" y1="72949" x2="94600" y2="73205"/>
                        <a14:foregroundMark x1="5500" y1="74744" x2="11200" y2="65256"/>
                        <a14:foregroundMark x1="12300" y1="65256" x2="24700" y2="66026"/>
                        <a14:foregroundMark x1="1800" y1="77179" x2="9300" y2="77179"/>
                        <a14:foregroundMark x1="10300" y1="77821" x2="19100" y2="77308"/>
                        <a14:foregroundMark x1="19100" y1="77308" x2="79400" y2="78462"/>
                        <a14:foregroundMark x1="86200" y1="77436" x2="91700" y2="77436"/>
                        <a14:foregroundMark x1="95300" y1="77436" x2="92200" y2="77436"/>
                        <a14:foregroundMark x1="55400" y1="59359" x2="52000" y2="52436"/>
                        <a14:foregroundMark x1="57200" y1="31667" x2="57200" y2="38590"/>
                        <a14:foregroundMark x1="59400" y1="11538" x2="59400" y2="16154"/>
                        <a14:foregroundMark x1="27000" y1="70513" x2="29700" y2="70513"/>
                      </a14:backgroundRemoval>
                    </a14:imgEffect>
                  </a14:imgLayer>
                </a14:imgProps>
              </a:ext>
            </a:extLst>
          </a:blip>
          <a:srcRect t="5714" r="1643" b="18458"/>
          <a:stretch/>
        </p:blipFill>
        <p:spPr>
          <a:xfrm>
            <a:off x="6096000" y="4432041"/>
            <a:ext cx="1933445" cy="1160152"/>
          </a:xfrm>
          <a:prstGeom prst="rect">
            <a:avLst/>
          </a:prstGeom>
        </p:spPr>
      </p:pic>
      <p:pic>
        <p:nvPicPr>
          <p:cNvPr id="21" name="Picture 20">
            <a:extLst>
              <a:ext uri="{FF2B5EF4-FFF2-40B4-BE49-F238E27FC236}">
                <a16:creationId xmlns:a16="http://schemas.microsoft.com/office/drawing/2014/main" id="{A7080A00-2531-DF26-C355-58797D0A03B2}"/>
              </a:ext>
            </a:extLst>
          </p:cNvPr>
          <p:cNvPicPr>
            <a:picLocks noChangeAspect="1"/>
          </p:cNvPicPr>
          <p:nvPr/>
        </p:nvPicPr>
        <p:blipFill>
          <a:blip r:embed="rId4"/>
          <a:stretch>
            <a:fillRect/>
          </a:stretch>
        </p:blipFill>
        <p:spPr>
          <a:xfrm>
            <a:off x="8917788" y="1902321"/>
            <a:ext cx="3274212" cy="2921605"/>
          </a:xfrm>
          <a:prstGeom prst="rect">
            <a:avLst/>
          </a:prstGeom>
          <a:ln>
            <a:noFill/>
          </a:ln>
          <a:effectLst>
            <a:softEdge rad="112500"/>
          </a:effectLst>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332970-8747-6FC0-C218-836EC47AB94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91" b="94000" l="6000" r="94000">
                        <a14:foregroundMark x1="9091" y1="53273" x2="47091" y2="63818"/>
                        <a14:foregroundMark x1="47091" y1="63818" x2="79818" y2="79455"/>
                        <a14:foregroundMark x1="82545" y1="60000" x2="90000" y2="65273"/>
                        <a14:foregroundMark x1="75818" y1="23818" x2="93636" y2="50727"/>
                        <a14:foregroundMark x1="93636" y1="50727" x2="93818" y2="51273"/>
                        <a14:foregroundMark x1="20182" y1="12909" x2="26727" y2="19818"/>
                        <a14:foregroundMark x1="29273" y1="8182" x2="43455" y2="8364"/>
                        <a14:foregroundMark x1="43455" y1="8364" x2="64364" y2="17818"/>
                        <a14:foregroundMark x1="19636" y1="13455" x2="7636" y2="36000"/>
                        <a14:foregroundMark x1="7636" y1="36000" x2="7455" y2="62545"/>
                        <a14:foregroundMark x1="8909" y1="29636" x2="9273" y2="27818"/>
                        <a14:foregroundMark x1="13091" y1="22545" x2="19273" y2="14727"/>
                        <a14:foregroundMark x1="20182" y1="13455" x2="32364" y2="7636"/>
                        <a14:foregroundMark x1="25636" y1="8727" x2="44545" y2="7091"/>
                        <a14:foregroundMark x1="30000" y1="7455" x2="48182" y2="8182"/>
                        <a14:foregroundMark x1="48182" y1="8182" x2="51636" y2="10545"/>
                        <a14:foregroundMark x1="50182" y1="8000" x2="68909" y2="22727"/>
                        <a14:foregroundMark x1="56000" y1="10727" x2="66727" y2="19818"/>
                        <a14:foregroundMark x1="69636" y1="20182" x2="84545" y2="29818"/>
                        <a14:foregroundMark x1="79273" y1="24727" x2="84545" y2="28909"/>
                        <a14:foregroundMark x1="85455" y1="31091" x2="92000" y2="39636"/>
                        <a14:foregroundMark x1="92000" y1="39636" x2="92182" y2="40000"/>
                        <a14:foregroundMark x1="92182" y1="43818" x2="93091" y2="57091"/>
                        <a14:foregroundMark x1="93091" y1="44545" x2="94000" y2="50000"/>
                        <a14:foregroundMark x1="39818" y1="94000" x2="49636" y2="77818"/>
                        <a14:foregroundMark x1="42727" y1="92727" x2="61636" y2="86364"/>
                        <a14:foregroundMark x1="61636" y1="86364" x2="64182" y2="84364"/>
                        <a14:foregroundMark x1="73455" y1="81455" x2="79273" y2="78909"/>
                        <a14:foregroundMark x1="86364" y1="71273" x2="90000" y2="64545"/>
                        <a14:foregroundMark x1="88000" y1="71091" x2="80000" y2="78364"/>
                        <a14:foregroundMark x1="6545" y1="66727" x2="12000" y2="77273"/>
                        <a14:foregroundMark x1="12000" y1="77273" x2="12000" y2="77273"/>
                        <a14:foregroundMark x1="6000" y1="59091" x2="7273" y2="67273"/>
                        <a14:foregroundMark x1="12000" y1="77818" x2="38000" y2="92909"/>
                        <a14:foregroundMark x1="16000" y1="82364" x2="20727" y2="89091"/>
                        <a14:foregroundMark x1="21636" y1="88364" x2="36909" y2="92182"/>
                        <a14:foregroundMark x1="30909" y1="93273" x2="30909" y2="93273"/>
                        <a14:foregroundMark x1="49818" y1="92727" x2="49818" y2="92727"/>
                      </a14:backgroundRemoval>
                    </a14:imgEffect>
                  </a14:imgLayer>
                </a14:imgProps>
              </a:ext>
            </a:extLst>
          </a:blip>
          <a:stretch>
            <a:fillRect/>
          </a:stretch>
        </p:blipFill>
        <p:spPr>
          <a:xfrm>
            <a:off x="8813736" y="3114287"/>
            <a:ext cx="3183877" cy="3183877"/>
          </a:xfrm>
          <a:prstGeom prst="rect">
            <a:avLst/>
          </a:prstGeom>
        </p:spPr>
      </p:pic>
      <p:pic>
        <p:nvPicPr>
          <p:cNvPr id="9" name="Picture 8">
            <a:extLst>
              <a:ext uri="{FF2B5EF4-FFF2-40B4-BE49-F238E27FC236}">
                <a16:creationId xmlns:a16="http://schemas.microsoft.com/office/drawing/2014/main" id="{C6AC37F9-CBE5-096D-4A5A-8C0D6661F30E}"/>
              </a:ext>
            </a:extLst>
          </p:cNvPr>
          <p:cNvPicPr>
            <a:picLocks noChangeAspect="1"/>
          </p:cNvPicPr>
          <p:nvPr/>
        </p:nvPicPr>
        <p:blipFill>
          <a:blip r:embed="rId4">
            <a:duotone>
              <a:schemeClr val="accent1">
                <a:shade val="45000"/>
                <a:satMod val="135000"/>
              </a:schemeClr>
              <a:prstClr val="white"/>
            </a:duotone>
          </a:blip>
          <a:stretch>
            <a:fillRect/>
          </a:stretch>
        </p:blipFill>
        <p:spPr>
          <a:xfrm>
            <a:off x="3616390" y="1569292"/>
            <a:ext cx="4959220" cy="3719415"/>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750"/>
                                        <p:tgtEl>
                                          <p:spTgt spid="8"/>
                                        </p:tgtEl>
                                      </p:cBhvr>
                                    </p:animEffect>
                                  </p:childTnLst>
                                </p:cTn>
                              </p:par>
                              <p:par>
                                <p:cTn id="8" presetID="21"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8)">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8AC28-08DD-9DD1-5161-FB3DE7A5DCB4}"/>
              </a:ext>
            </a:extLst>
          </p:cNvPr>
          <p:cNvPicPr>
            <a:picLocks noChangeAspect="1"/>
          </p:cNvPicPr>
          <p:nvPr/>
        </p:nvPicPr>
        <p:blipFill rotWithShape="1">
          <a:blip r:embed="rId2"/>
          <a:srcRect t="2251" b="12455"/>
          <a:stretch/>
        </p:blipFill>
        <p:spPr>
          <a:xfrm>
            <a:off x="9380766" y="87930"/>
            <a:ext cx="2725509" cy="1629624"/>
          </a:xfrm>
          <a:prstGeom prst="round2DiagRect">
            <a:avLst>
              <a:gd name="adj1" fmla="val 16667"/>
              <a:gd name="adj2" fmla="val 0"/>
            </a:avLst>
          </a:prstGeom>
          <a:ln w="25400" cap="sq">
            <a:solidFill>
              <a:srgbClr val="FFFFFF"/>
            </a:solidFill>
            <a:miter lim="800000"/>
          </a:ln>
          <a:effectLst>
            <a:glow rad="63500">
              <a:schemeClr val="accent2">
                <a:satMod val="175000"/>
                <a:alpha val="40000"/>
              </a:schemeClr>
            </a:glow>
            <a:outerShdw blurRad="254000" algn="tl" rotWithShape="0">
              <a:srgbClr val="000000">
                <a:alpha val="43000"/>
              </a:srgbClr>
            </a:outerShdw>
          </a:effectLst>
        </p:spPr>
      </p:pic>
      <p:pic>
        <p:nvPicPr>
          <p:cNvPr id="15" name="Picture Placeholder 14" descr="A notepad with lines and dots&#10;&#10;Description automatically generated">
            <a:extLst>
              <a:ext uri="{FF2B5EF4-FFF2-40B4-BE49-F238E27FC236}">
                <a16:creationId xmlns:a16="http://schemas.microsoft.com/office/drawing/2014/main" id="{BC6B8A49-D464-02DB-FBD6-91022280B0D2}"/>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115" r="1115"/>
          <a:stretch>
            <a:fillRect/>
          </a:stretch>
        </p:blipFill>
        <p:spPr/>
      </p:pic>
      <p:sp>
        <p:nvSpPr>
          <p:cNvPr id="9" name="Text Placeholder 8"/>
          <p:cNvSpPr>
            <a:spLocks noGrp="1"/>
          </p:cNvSpPr>
          <p:nvPr>
            <p:ph type="body" sz="half" idx="2"/>
          </p:nvPr>
        </p:nvSpPr>
        <p:spPr>
          <a:xfrm>
            <a:off x="933371" y="4947405"/>
            <a:ext cx="2984711" cy="914400"/>
          </a:xfrm>
        </p:spPr>
        <p:txBody>
          <a:bodyPr>
            <a:noAutofit/>
          </a:bodyPr>
          <a:lstStyle/>
          <a:p>
            <a:pPr algn="ctr"/>
            <a:r>
              <a:rPr lang="it-IT" sz="2400">
                <a:solidFill>
                  <a:srgbClr val="0000FF"/>
                </a:solidFill>
                <a:effectLst/>
                <a:latin typeface="#9Slide05 SVNShintia Script" panose="02000804000000020003" pitchFamily="2" charset="0"/>
                <a:ea typeface="Arial" panose="020B0604020202020204" pitchFamily="34" charset="0"/>
              </a:rPr>
              <a:t>Mỗi học sinh chuẩn bị 1 tờ giấy note để ghi câu trả lời.</a:t>
            </a:r>
            <a:endParaRPr lang="en-US" sz="2400">
              <a:solidFill>
                <a:srgbClr val="0000FF"/>
              </a:solidFill>
              <a:latin typeface="#9Slide05 SVNShintia Script" panose="02000804000000020003" pitchFamily="2" charset="0"/>
            </a:endParaRPr>
          </a:p>
        </p:txBody>
      </p:sp>
      <p:pic>
        <p:nvPicPr>
          <p:cNvPr id="17" name="Picture Placeholder 16" descr="A group of yellow question marks&#10;&#10;Description automatically generated">
            <a:extLst>
              <a:ext uri="{FF2B5EF4-FFF2-40B4-BE49-F238E27FC236}">
                <a16:creationId xmlns:a16="http://schemas.microsoft.com/office/drawing/2014/main" id="{3CDF1BD6-DB9D-516F-5CB9-B2553CFD6A3B}"/>
              </a:ext>
            </a:extLst>
          </p:cNvPr>
          <p:cNvPicPr>
            <a:picLocks noGrp="1" noChangeAspect="1"/>
          </p:cNvPicPr>
          <p:nvPr>
            <p:ph type="pic" sz="quarter" idx="18"/>
          </p:nvPr>
        </p:nvPicPr>
        <p:blipFill rotWithShape="1">
          <a:blip r:embed="rId4" cstate="print">
            <a:extLst>
              <a:ext uri="{BEBA8EAE-BF5A-486C-A8C5-ECC9F3942E4B}">
                <a14:imgProps xmlns:a14="http://schemas.microsoft.com/office/drawing/2010/main">
                  <a14:imgLayer r:embed="rId5">
                    <a14:imgEffect>
                      <a14:backgroundRemoval t="10000" b="90000" l="10869" r="89131">
                        <a14:foregroundMark x1="20667" y1="32167" x2="26750" y2="34667"/>
                        <a14:foregroundMark x1="30250" y1="20333" x2="31833" y2="20333"/>
                        <a14:foregroundMark x1="14583" y1="45917" x2="14583" y2="45917"/>
                        <a14:foregroundMark x1="15250" y1="49417" x2="15250" y2="49417"/>
                        <a14:foregroundMark x1="25750" y1="53250" x2="25750" y2="53250"/>
                        <a14:foregroundMark x1="50417" y1="54167" x2="50417" y2="54167"/>
                        <a14:foregroundMark x1="78250" y1="49417" x2="78250" y2="49417"/>
                        <a14:foregroundMark x1="69583" y1="68583" x2="69583" y2="68583"/>
                        <a14:foregroundMark x1="79500" y1="29917" x2="79500" y2="29917"/>
                        <a14:foregroundMark x1="74750" y1="34667" x2="74750" y2="34667"/>
                        <a14:foregroundMark x1="38250" y1="39833" x2="38250" y2="39833"/>
                        <a14:foregroundMark x1="39250" y1="48417" x2="39250" y2="48417"/>
                        <a14:foregroundMark x1="33417" y1="25417" x2="33417" y2="25417"/>
                      </a14:backgroundRemoval>
                    </a14:imgEffect>
                  </a14:imgLayer>
                </a14:imgProps>
              </a:ext>
              <a:ext uri="{28A0092B-C50C-407E-A947-70E740481C1C}">
                <a14:useLocalDpi xmlns:a14="http://schemas.microsoft.com/office/drawing/2010/main" val="0"/>
              </a:ext>
            </a:extLst>
          </a:blip>
          <a:srcRect l="7554" t="6558" r="13777" b="19256"/>
          <a:stretch/>
        </p:blipFill>
        <p:spPr>
          <a:xfrm>
            <a:off x="4707207" y="1824284"/>
            <a:ext cx="2715289" cy="2776307"/>
          </a:xfrm>
        </p:spPr>
      </p:pic>
      <p:sp>
        <p:nvSpPr>
          <p:cNvPr id="13" name="Text Placeholder 12"/>
          <p:cNvSpPr>
            <a:spLocks noGrp="1"/>
          </p:cNvSpPr>
          <p:nvPr>
            <p:ph type="body" sz="half" idx="21"/>
          </p:nvPr>
        </p:nvSpPr>
        <p:spPr>
          <a:xfrm>
            <a:off x="4405367" y="4947405"/>
            <a:ext cx="3131775" cy="914400"/>
          </a:xfrm>
        </p:spPr>
        <p:txBody>
          <a:bodyPr>
            <a:noAutofit/>
          </a:bodyPr>
          <a:lstStyle/>
          <a:p>
            <a:pPr algn="ctr"/>
            <a:r>
              <a:rPr lang="it-IT" sz="2400">
                <a:solidFill>
                  <a:srgbClr val="C00000"/>
                </a:solidFill>
                <a:effectLst/>
                <a:latin typeface="#9Slide05 SVNShintia Script" panose="02000804000000020003" pitchFamily="2" charset="0"/>
                <a:ea typeface="Arial" panose="020B0604020202020204" pitchFamily="34" charset="0"/>
              </a:rPr>
              <a:t>Có 3 lượt câu hỏi, mỗi lượt có 1 phút suy nghĩ và ghi câu trả lời ra giấy note.</a:t>
            </a:r>
            <a:endParaRPr lang="en-US" sz="2400">
              <a:solidFill>
                <a:srgbClr val="C00000"/>
              </a:solidFill>
              <a:latin typeface="#9Slide05 SVNShintia Script" panose="02000804000000020003" pitchFamily="2" charset="0"/>
            </a:endParaRPr>
          </a:p>
        </p:txBody>
      </p:sp>
      <p:sp>
        <p:nvSpPr>
          <p:cNvPr id="14" name="Text Placeholder 13"/>
          <p:cNvSpPr>
            <a:spLocks noGrp="1"/>
          </p:cNvSpPr>
          <p:nvPr>
            <p:ph type="body" sz="half" idx="22"/>
          </p:nvPr>
        </p:nvSpPr>
        <p:spPr>
          <a:xfrm>
            <a:off x="7907241" y="4947405"/>
            <a:ext cx="3376278" cy="914400"/>
          </a:xfrm>
        </p:spPr>
        <p:txBody>
          <a:bodyPr>
            <a:noAutofit/>
          </a:bodyPr>
          <a:lstStyle/>
          <a:p>
            <a:pPr algn="ctr"/>
            <a:r>
              <a:rPr lang="it-IT" sz="2400">
                <a:solidFill>
                  <a:srgbClr val="0000FF"/>
                </a:solidFill>
                <a:effectLst/>
                <a:latin typeface="#9Slide05 SVNShintia Script" panose="02000804000000020003" pitchFamily="2" charset="0"/>
                <a:ea typeface="Arial" panose="020B0604020202020204" pitchFamily="34" charset="0"/>
              </a:rPr>
              <a:t>Người chiến thắng là người trả lời được cả 3 câu hỏi liên tục đúng theo yêu cầu của chủ đề. </a:t>
            </a:r>
            <a:endParaRPr lang="en-US" sz="2400">
              <a:solidFill>
                <a:srgbClr val="0000FF"/>
              </a:solidFill>
              <a:latin typeface="#9Slide05 SVNShintia Script" panose="02000804000000020003" pitchFamily="2" charset="0"/>
            </a:endParaRPr>
          </a:p>
        </p:txBody>
      </p:sp>
      <p:pic>
        <p:nvPicPr>
          <p:cNvPr id="20" name="Picture 19">
            <a:extLst>
              <a:ext uri="{FF2B5EF4-FFF2-40B4-BE49-F238E27FC236}">
                <a16:creationId xmlns:a16="http://schemas.microsoft.com/office/drawing/2014/main" id="{567652FC-A9FD-A96A-224E-998F3323F40C}"/>
              </a:ext>
            </a:extLst>
          </p:cNvPr>
          <p:cNvPicPr>
            <a:picLocks noChangeAspect="1"/>
          </p:cNvPicPr>
          <p:nvPr/>
        </p:nvPicPr>
        <p:blipFill rotWithShape="1">
          <a:blip r:embed="rId6"/>
          <a:srcRect l="14273" t="17488" r="14273" b="15667"/>
          <a:stretch/>
        </p:blipFill>
        <p:spPr>
          <a:xfrm rot="1831689">
            <a:off x="-2174220" y="755069"/>
            <a:ext cx="1817222" cy="1699996"/>
          </a:xfrm>
          <a:prstGeom prst="ellipse">
            <a:avLst/>
          </a:prstGeom>
          <a:ln>
            <a:noFill/>
          </a:ln>
          <a:effectLst>
            <a:softEdge rad="112500"/>
          </a:effectLst>
        </p:spPr>
      </p:pic>
      <p:pic>
        <p:nvPicPr>
          <p:cNvPr id="19" name="Picture Placeholder 18" descr="A group of men standing on a trophy&#10;&#10;Description automatically generated">
            <a:extLst>
              <a:ext uri="{FF2B5EF4-FFF2-40B4-BE49-F238E27FC236}">
                <a16:creationId xmlns:a16="http://schemas.microsoft.com/office/drawing/2014/main" id="{283A6828-2A48-FCC1-E57F-155FAE64E7A1}"/>
              </a:ext>
            </a:extLst>
          </p:cNvPr>
          <p:cNvPicPr>
            <a:picLocks noGrp="1" noChangeAspect="1"/>
          </p:cNvPicPr>
          <p:nvPr>
            <p:ph type="pic" sz="quarter" idx="20"/>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t="2513" b="6424"/>
          <a:stretch/>
        </p:blipFill>
        <p:spPr>
          <a:xfrm>
            <a:off x="8222798" y="1824285"/>
            <a:ext cx="2715768" cy="2776306"/>
          </a:xfrm>
        </p:spPr>
      </p:pic>
      <p:pic>
        <p:nvPicPr>
          <p:cNvPr id="21" name="Picture 20">
            <a:extLst>
              <a:ext uri="{FF2B5EF4-FFF2-40B4-BE49-F238E27FC236}">
                <a16:creationId xmlns:a16="http://schemas.microsoft.com/office/drawing/2014/main" id="{8355A144-941E-41F3-11A4-128020E50107}"/>
              </a:ext>
            </a:extLst>
          </p:cNvPr>
          <p:cNvPicPr>
            <a:picLocks noChangeAspect="1"/>
          </p:cNvPicPr>
          <p:nvPr/>
        </p:nvPicPr>
        <p:blipFill>
          <a:blip r:embed="rId9"/>
          <a:stretch>
            <a:fillRect/>
          </a:stretch>
        </p:blipFill>
        <p:spPr>
          <a:xfrm>
            <a:off x="-406128" y="-101500"/>
            <a:ext cx="2195389" cy="2195389"/>
          </a:xfrm>
          <a:prstGeom prst="rect">
            <a:avLst/>
          </a:prstGeom>
        </p:spPr>
      </p:pic>
      <p:sp>
        <p:nvSpPr>
          <p:cNvPr id="22" name="TextBox 21">
            <a:extLst>
              <a:ext uri="{FF2B5EF4-FFF2-40B4-BE49-F238E27FC236}">
                <a16:creationId xmlns:a16="http://schemas.microsoft.com/office/drawing/2014/main" id="{D6B5AC7D-E042-ECEF-3B4B-7C19273A21EA}"/>
              </a:ext>
            </a:extLst>
          </p:cNvPr>
          <p:cNvSpPr txBox="1"/>
          <p:nvPr/>
        </p:nvSpPr>
        <p:spPr>
          <a:xfrm>
            <a:off x="1438469" y="153405"/>
            <a:ext cx="2479613" cy="1142998"/>
          </a:xfrm>
          <a:prstGeom prst="rect">
            <a:avLst/>
          </a:prstGeom>
          <a:noFill/>
        </p:spPr>
        <p:txBody>
          <a:bodyPr wrap="square" rtlCol="0">
            <a:prstTxWarp prst="textTriangle">
              <a:avLst/>
            </a:prstTxWarp>
            <a:spAutoFit/>
          </a:bodyPr>
          <a:lstStyle/>
          <a:p>
            <a:r>
              <a:rPr lang="en-US" sz="8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Star</a:t>
            </a:r>
          </a:p>
        </p:txBody>
      </p:sp>
    </p:spTree>
    <p:extLst>
      <p:ext uri="{BB962C8B-B14F-4D97-AF65-F5344CB8AC3E}">
        <p14:creationId xmlns:p14="http://schemas.microsoft.com/office/powerpoint/2010/main" val="918888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par>
                                <p:cTn id="8" presetID="14" presetClass="entr" presetSubtype="5"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vertical)">
                                      <p:cBhvr>
                                        <p:cTn id="10" dur="500"/>
                                        <p:tgtEl>
                                          <p:spTgt spid="15"/>
                                        </p:tgtEl>
                                      </p:cBhvr>
                                    </p:animEffect>
                                  </p:childTnLst>
                                </p:cTn>
                              </p:par>
                              <p:par>
                                <p:cTn id="11" presetID="14" presetClass="entr" presetSubtype="5"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vertical)">
                                      <p:cBhvr>
                                        <p:cTn id="13" dur="500"/>
                                        <p:tgtEl>
                                          <p:spTgt spid="17"/>
                                        </p:tgtEl>
                                      </p:cBhvr>
                                    </p:animEffect>
                                  </p:childTnLst>
                                </p:cTn>
                              </p:par>
                              <p:par>
                                <p:cTn id="14" presetID="14" presetClass="entr" presetSubtype="5"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vertical)">
                                      <p:cBhvr>
                                        <p:cTn id="16" dur="500"/>
                                        <p:tgtEl>
                                          <p:spTgt spid="20"/>
                                        </p:tgtEl>
                                      </p:cBhvr>
                                    </p:animEffect>
                                  </p:childTnLst>
                                </p:cTn>
                              </p:par>
                              <p:par>
                                <p:cTn id="17" presetID="14" presetClass="entr" presetSubtype="5"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vertical)">
                                      <p:cBhvr>
                                        <p:cTn id="19" dur="500"/>
                                        <p:tgtEl>
                                          <p:spTgt spid="19"/>
                                        </p:tgtEl>
                                      </p:cBhvr>
                                    </p:animEffect>
                                  </p:childTnLst>
                                </p:cTn>
                              </p:par>
                              <p:par>
                                <p:cTn id="20" presetID="14" presetClass="entr" presetSubtype="5"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vertical)">
                                      <p:cBhvr>
                                        <p:cTn id="22" dur="500"/>
                                        <p:tgtEl>
                                          <p:spTgt spid="21"/>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1000"/>
                                        <p:tgtEl>
                                          <p:spTgt spid="13">
                                            <p:txEl>
                                              <p:pRg st="0" end="0"/>
                                            </p:txEl>
                                          </p:spTgt>
                                        </p:tgtEl>
                                      </p:cBhvr>
                                    </p:animEffect>
                                    <p:anim calcmode="lin" valueType="num">
                                      <p:cBhvr>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1000"/>
                                        <p:tgtEl>
                                          <p:spTgt spid="14">
                                            <p:txEl>
                                              <p:pRg st="0" end="0"/>
                                            </p:txEl>
                                          </p:spTgt>
                                        </p:tgtEl>
                                      </p:cBhvr>
                                    </p:animEffect>
                                    <p:anim calcmode="lin" valueType="num">
                                      <p:cBhvr>
                                        <p:cTn id="4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4" grpId="0" build="p"/>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8AC28-08DD-9DD1-5161-FB3DE7A5DCB4}"/>
              </a:ext>
            </a:extLst>
          </p:cNvPr>
          <p:cNvPicPr>
            <a:picLocks noChangeAspect="1"/>
          </p:cNvPicPr>
          <p:nvPr/>
        </p:nvPicPr>
        <p:blipFill rotWithShape="1">
          <a:blip r:embed="rId2"/>
          <a:srcRect t="2251" b="12455"/>
          <a:stretch/>
        </p:blipFill>
        <p:spPr>
          <a:xfrm>
            <a:off x="9380766" y="87930"/>
            <a:ext cx="2725509" cy="1629624"/>
          </a:xfrm>
          <a:prstGeom prst="round2DiagRect">
            <a:avLst>
              <a:gd name="adj1" fmla="val 16667"/>
              <a:gd name="adj2" fmla="val 0"/>
            </a:avLst>
          </a:prstGeom>
          <a:ln w="25400" cap="sq">
            <a:solidFill>
              <a:srgbClr val="FFFFFF"/>
            </a:solidFill>
            <a:miter lim="800000"/>
          </a:ln>
          <a:effectLst>
            <a:glow rad="63500">
              <a:schemeClr val="accent2">
                <a:satMod val="175000"/>
                <a:alpha val="40000"/>
              </a:schemeClr>
            </a:glow>
            <a:outerShdw blurRad="254000" algn="tl" rotWithShape="0">
              <a:srgbClr val="000000">
                <a:alpha val="43000"/>
              </a:srgbClr>
            </a:outerShdw>
          </a:effectLst>
        </p:spPr>
      </p:pic>
      <p:sp>
        <p:nvSpPr>
          <p:cNvPr id="9" name="Text Placeholder 8"/>
          <p:cNvSpPr>
            <a:spLocks noGrp="1"/>
          </p:cNvSpPr>
          <p:nvPr>
            <p:ph type="body" sz="half" idx="2"/>
          </p:nvPr>
        </p:nvSpPr>
        <p:spPr>
          <a:xfrm>
            <a:off x="933371" y="4947405"/>
            <a:ext cx="2984711" cy="914400"/>
          </a:xfrm>
        </p:spPr>
        <p:txBody>
          <a:bodyPr>
            <a:noAutofit/>
          </a:bodyPr>
          <a:lstStyle/>
          <a:p>
            <a:pPr algn="ctr"/>
            <a:r>
              <a:rPr lang="it-IT" sz="2400">
                <a:solidFill>
                  <a:srgbClr val="0000FF"/>
                </a:solidFill>
                <a:effectLst/>
                <a:latin typeface="#9Slide05 SVNShintia Script" panose="02000804000000020003" pitchFamily="2" charset="0"/>
                <a:ea typeface="Arial" panose="020B0604020202020204" pitchFamily="34" charset="0"/>
              </a:rPr>
              <a:t>Lượt 1</a:t>
            </a:r>
            <a:endParaRPr lang="en-US" sz="2400">
              <a:solidFill>
                <a:srgbClr val="0000FF"/>
              </a:solidFill>
              <a:latin typeface="#9Slide05 SVNShintia Script" panose="02000804000000020003" pitchFamily="2" charset="0"/>
            </a:endParaRPr>
          </a:p>
        </p:txBody>
      </p:sp>
      <p:sp>
        <p:nvSpPr>
          <p:cNvPr id="13" name="Text Placeholder 12"/>
          <p:cNvSpPr>
            <a:spLocks noGrp="1"/>
          </p:cNvSpPr>
          <p:nvPr>
            <p:ph type="body" sz="half" idx="21"/>
          </p:nvPr>
        </p:nvSpPr>
        <p:spPr>
          <a:xfrm>
            <a:off x="4405367" y="4947405"/>
            <a:ext cx="3131775" cy="914400"/>
          </a:xfrm>
        </p:spPr>
        <p:txBody>
          <a:bodyPr>
            <a:noAutofit/>
          </a:bodyPr>
          <a:lstStyle/>
          <a:p>
            <a:pPr algn="ctr"/>
            <a:r>
              <a:rPr lang="it-IT" sz="2400">
                <a:solidFill>
                  <a:srgbClr val="C00000"/>
                </a:solidFill>
                <a:effectLst/>
                <a:latin typeface="#9Slide05 SVNShintia Script" panose="02000804000000020003" pitchFamily="2" charset="0"/>
                <a:ea typeface="Arial" panose="020B0604020202020204" pitchFamily="34" charset="0"/>
              </a:rPr>
              <a:t>Lượt 2</a:t>
            </a:r>
            <a:endParaRPr lang="en-US" sz="2400">
              <a:solidFill>
                <a:srgbClr val="C00000"/>
              </a:solidFill>
              <a:latin typeface="#9Slide05 SVNShintia Script" panose="02000804000000020003" pitchFamily="2" charset="0"/>
            </a:endParaRPr>
          </a:p>
        </p:txBody>
      </p:sp>
      <p:sp>
        <p:nvSpPr>
          <p:cNvPr id="14" name="Text Placeholder 13"/>
          <p:cNvSpPr>
            <a:spLocks noGrp="1"/>
          </p:cNvSpPr>
          <p:nvPr>
            <p:ph type="body" sz="half" idx="22"/>
          </p:nvPr>
        </p:nvSpPr>
        <p:spPr>
          <a:xfrm>
            <a:off x="7907241" y="4947405"/>
            <a:ext cx="3376278" cy="914400"/>
          </a:xfrm>
        </p:spPr>
        <p:txBody>
          <a:bodyPr>
            <a:noAutofit/>
          </a:bodyPr>
          <a:lstStyle/>
          <a:p>
            <a:pPr algn="ctr"/>
            <a:r>
              <a:rPr lang="it-IT" sz="2400">
                <a:solidFill>
                  <a:srgbClr val="0000FF"/>
                </a:solidFill>
                <a:effectLst/>
                <a:latin typeface="#9Slide05 SVNShintia Script" panose="02000804000000020003" pitchFamily="2" charset="0"/>
                <a:ea typeface="Arial" panose="020B0604020202020204" pitchFamily="34" charset="0"/>
              </a:rPr>
              <a:t>Lượt 3</a:t>
            </a:r>
            <a:endParaRPr lang="en-US" sz="2400">
              <a:solidFill>
                <a:srgbClr val="0000FF"/>
              </a:solidFill>
              <a:latin typeface="#9Slide05 SVNShintia Script" panose="02000804000000020003" pitchFamily="2" charset="0"/>
            </a:endParaRPr>
          </a:p>
        </p:txBody>
      </p:sp>
      <p:pic>
        <p:nvPicPr>
          <p:cNvPr id="20" name="Picture 19">
            <a:extLst>
              <a:ext uri="{FF2B5EF4-FFF2-40B4-BE49-F238E27FC236}">
                <a16:creationId xmlns:a16="http://schemas.microsoft.com/office/drawing/2014/main" id="{567652FC-A9FD-A96A-224E-998F3323F40C}"/>
              </a:ext>
            </a:extLst>
          </p:cNvPr>
          <p:cNvPicPr>
            <a:picLocks noChangeAspect="1"/>
          </p:cNvPicPr>
          <p:nvPr/>
        </p:nvPicPr>
        <p:blipFill rotWithShape="1">
          <a:blip r:embed="rId3"/>
          <a:srcRect l="14273" t="17488" r="14273" b="15667"/>
          <a:stretch/>
        </p:blipFill>
        <p:spPr>
          <a:xfrm rot="1831689">
            <a:off x="-2174220" y="755069"/>
            <a:ext cx="1817222" cy="1699996"/>
          </a:xfrm>
          <a:prstGeom prst="ellipse">
            <a:avLst/>
          </a:prstGeom>
          <a:ln>
            <a:noFill/>
          </a:ln>
          <a:effectLst>
            <a:softEdge rad="112500"/>
          </a:effectLst>
        </p:spPr>
      </p:pic>
      <p:pic>
        <p:nvPicPr>
          <p:cNvPr id="21" name="Picture 20">
            <a:extLst>
              <a:ext uri="{FF2B5EF4-FFF2-40B4-BE49-F238E27FC236}">
                <a16:creationId xmlns:a16="http://schemas.microsoft.com/office/drawing/2014/main" id="{8355A144-941E-41F3-11A4-128020E50107}"/>
              </a:ext>
            </a:extLst>
          </p:cNvPr>
          <p:cNvPicPr>
            <a:picLocks noChangeAspect="1"/>
          </p:cNvPicPr>
          <p:nvPr/>
        </p:nvPicPr>
        <p:blipFill>
          <a:blip r:embed="rId4"/>
          <a:stretch>
            <a:fillRect/>
          </a:stretch>
        </p:blipFill>
        <p:spPr>
          <a:xfrm>
            <a:off x="-406128" y="-101500"/>
            <a:ext cx="2195389" cy="2195389"/>
          </a:xfrm>
          <a:prstGeom prst="rect">
            <a:avLst/>
          </a:prstGeom>
        </p:spPr>
      </p:pic>
      <p:sp>
        <p:nvSpPr>
          <p:cNvPr id="22" name="TextBox 21">
            <a:extLst>
              <a:ext uri="{FF2B5EF4-FFF2-40B4-BE49-F238E27FC236}">
                <a16:creationId xmlns:a16="http://schemas.microsoft.com/office/drawing/2014/main" id="{D6B5AC7D-E042-ECEF-3B4B-7C19273A21EA}"/>
              </a:ext>
            </a:extLst>
          </p:cNvPr>
          <p:cNvSpPr txBox="1"/>
          <p:nvPr/>
        </p:nvSpPr>
        <p:spPr>
          <a:xfrm>
            <a:off x="1438469" y="153405"/>
            <a:ext cx="2479613" cy="1142998"/>
          </a:xfrm>
          <a:prstGeom prst="rect">
            <a:avLst/>
          </a:prstGeom>
          <a:noFill/>
        </p:spPr>
        <p:txBody>
          <a:bodyPr wrap="square" rtlCol="0">
            <a:prstTxWarp prst="textTriangle">
              <a:avLst/>
            </a:prstTxWarp>
            <a:spAutoFit/>
          </a:bodyPr>
          <a:lstStyle/>
          <a:p>
            <a:r>
              <a:rPr lang="en-US" sz="80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Star</a:t>
            </a:r>
          </a:p>
        </p:txBody>
      </p:sp>
      <p:sp>
        <p:nvSpPr>
          <p:cNvPr id="24" name="Picture Placeholder 23">
            <a:extLst>
              <a:ext uri="{FF2B5EF4-FFF2-40B4-BE49-F238E27FC236}">
                <a16:creationId xmlns:a16="http://schemas.microsoft.com/office/drawing/2014/main" id="{A7C5C944-3252-178F-658E-907929395091}"/>
              </a:ext>
            </a:extLst>
          </p:cNvPr>
          <p:cNvSpPr>
            <a:spLocks noGrp="1"/>
          </p:cNvSpPr>
          <p:nvPr>
            <p:ph type="pic" sz="quarter" idx="19"/>
          </p:nvPr>
        </p:nvSpPr>
        <p:spPr>
          <a:xfrm>
            <a:off x="1253434" y="2410079"/>
            <a:ext cx="2715289" cy="1604715"/>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C00000"/>
                </a:solidFill>
                <a:effectLst/>
                <a:uLnTx/>
                <a:uFillTx/>
                <a:latin typeface="#9Slide05 SVNKitten" pitchFamily="2" charset="0"/>
                <a:ea typeface="+mn-ea"/>
                <a:cs typeface="+mn-cs"/>
              </a:rPr>
              <a:t>Kể tên các nông sản xuất khẩu của nước ta mà em ấn tượng nhất.</a:t>
            </a:r>
          </a:p>
          <a:p>
            <a:pPr>
              <a:spcBef>
                <a:spcPts val="0"/>
              </a:spcBef>
            </a:pPr>
            <a:endParaRPr lang="en-US">
              <a:solidFill>
                <a:srgbClr val="C00000"/>
              </a:solidFill>
              <a:latin typeface="#9Slide05 SVNKitten" pitchFamily="2" charset="0"/>
            </a:endParaRPr>
          </a:p>
        </p:txBody>
      </p:sp>
      <p:sp>
        <p:nvSpPr>
          <p:cNvPr id="26" name="Picture Placeholder 25">
            <a:extLst>
              <a:ext uri="{FF2B5EF4-FFF2-40B4-BE49-F238E27FC236}">
                <a16:creationId xmlns:a16="http://schemas.microsoft.com/office/drawing/2014/main" id="{3B8FB71F-7926-70C9-F48E-3143EC9AEF6C}"/>
              </a:ext>
            </a:extLst>
          </p:cNvPr>
          <p:cNvSpPr>
            <a:spLocks noGrp="1"/>
          </p:cNvSpPr>
          <p:nvPr>
            <p:ph type="pic" sz="quarter" idx="18"/>
          </p:nvPr>
        </p:nvSpPr>
        <p:spPr>
          <a:xfrm>
            <a:off x="4737876" y="2410078"/>
            <a:ext cx="2715768" cy="1604715"/>
          </a:xfrm>
        </p:spPr>
        <p:txBody>
          <a:bodyPr/>
          <a:lstStyle/>
          <a:p>
            <a:r>
              <a:rPr kumimoji="0" lang="en-US" sz="2400" b="0" i="0" u="none" strike="noStrike" kern="1200" cap="none" spc="0" normalizeH="0" baseline="0" noProof="0">
                <a:ln>
                  <a:noFill/>
                </a:ln>
                <a:solidFill>
                  <a:srgbClr val="0000FF"/>
                </a:solidFill>
                <a:effectLst/>
                <a:uLnTx/>
                <a:uFillTx/>
                <a:latin typeface="#9Slide05 SVNKitten" pitchFamily="2" charset="0"/>
                <a:ea typeface="+mn-ea"/>
                <a:cs typeface="+mn-cs"/>
              </a:rPr>
              <a:t>Ghi tên 3 tỉnh thành tương ứng có các nông sản em đã kể.</a:t>
            </a:r>
          </a:p>
          <a:p>
            <a:endParaRPr lang="en-US">
              <a:solidFill>
                <a:srgbClr val="0000FF"/>
              </a:solidFill>
            </a:endParaRPr>
          </a:p>
        </p:txBody>
      </p:sp>
      <p:sp>
        <p:nvSpPr>
          <p:cNvPr id="28" name="Picture Placeholder 27">
            <a:extLst>
              <a:ext uri="{FF2B5EF4-FFF2-40B4-BE49-F238E27FC236}">
                <a16:creationId xmlns:a16="http://schemas.microsoft.com/office/drawing/2014/main" id="{F3F4DBAE-38B6-C1F6-109B-0D72AD78A857}"/>
              </a:ext>
            </a:extLst>
          </p:cNvPr>
          <p:cNvSpPr>
            <a:spLocks noGrp="1"/>
          </p:cNvSpPr>
          <p:nvPr>
            <p:ph type="pic" sz="quarter" idx="20"/>
          </p:nvPr>
        </p:nvSpPr>
        <p:spPr>
          <a:xfrm>
            <a:off x="8222797" y="2415088"/>
            <a:ext cx="2715768" cy="1604715"/>
          </a:xfrm>
        </p:spPr>
        <p:txBody>
          <a:bodyPr/>
          <a:lstStyle/>
          <a:p>
            <a:r>
              <a:rPr lang="it-IT" sz="2400">
                <a:solidFill>
                  <a:srgbClr val="C00000"/>
                </a:solidFill>
                <a:effectLst/>
                <a:latin typeface="#9Slide05 SVNKitten" pitchFamily="2" charset="0"/>
                <a:ea typeface="Arial" panose="020B0604020202020204" pitchFamily="34" charset="0"/>
                <a:cs typeface="Times New Roman" panose="02020603050405020304" pitchFamily="18" charset="0"/>
              </a:rPr>
              <a:t>Kể tên 1 nông sản có chỉ dẫn địa lí của 3 tỉnh/thành trên.</a:t>
            </a:r>
            <a:endParaRPr lang="en-US">
              <a:solidFill>
                <a:srgbClr val="C00000"/>
              </a:solidFill>
              <a:latin typeface="#9Slide05 SVNKitten" pitchFamily="2" charset="0"/>
            </a:endParaRPr>
          </a:p>
        </p:txBody>
      </p:sp>
      <p:pic>
        <p:nvPicPr>
          <p:cNvPr id="29" name="Picture Placeholder 14" descr="A notepad with lines and dots&#10;&#10;Description automatically generated">
            <a:extLst>
              <a:ext uri="{FF2B5EF4-FFF2-40B4-BE49-F238E27FC236}">
                <a16:creationId xmlns:a16="http://schemas.microsoft.com/office/drawing/2014/main" id="{64BB6501-A15C-D155-C4A6-339634984AD0}"/>
              </a:ext>
            </a:extLst>
          </p:cNvPr>
          <p:cNvPicPr>
            <a:picLocks noChangeAspect="1"/>
          </p:cNvPicPr>
          <p:nvPr/>
        </p:nvPicPr>
        <p:blipFill>
          <a:blip r:embed="rId5" cstate="print">
            <a:extLst>
              <a:ext uri="{28A0092B-C50C-407E-A947-70E740481C1C}">
                <a14:useLocalDpi xmlns:a14="http://schemas.microsoft.com/office/drawing/2010/main" val="0"/>
              </a:ext>
            </a:extLst>
          </a:blip>
          <a:srcRect l="1115" r="1115"/>
          <a:stretch>
            <a:fillRect/>
          </a:stretch>
        </p:blipFill>
        <p:spPr>
          <a:xfrm>
            <a:off x="1872823" y="5517088"/>
            <a:ext cx="1211275" cy="1238495"/>
          </a:xfrm>
          <a:prstGeom prst="rect">
            <a:avLst/>
          </a:prstGeom>
          <a:solidFill>
            <a:schemeClr val="bg2"/>
          </a:solidFill>
          <a:ln w="38100">
            <a:solidFill>
              <a:schemeClr val="bg1"/>
            </a:solidFill>
          </a:ln>
        </p:spPr>
      </p:pic>
      <p:pic>
        <p:nvPicPr>
          <p:cNvPr id="30" name="Picture Placeholder 16" descr="A group of yellow question marks&#10;&#10;Description automatically generated">
            <a:extLst>
              <a:ext uri="{FF2B5EF4-FFF2-40B4-BE49-F238E27FC236}">
                <a16:creationId xmlns:a16="http://schemas.microsoft.com/office/drawing/2014/main" id="{0BC565C0-7AF0-AA70-C578-8444C810CE0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869" r="89131">
                        <a14:foregroundMark x1="20667" y1="32167" x2="26750" y2="34667"/>
                        <a14:foregroundMark x1="30250" y1="20333" x2="31833" y2="20333"/>
                        <a14:foregroundMark x1="14583" y1="45917" x2="14583" y2="45917"/>
                        <a14:foregroundMark x1="15250" y1="49417" x2="15250" y2="49417"/>
                        <a14:foregroundMark x1="25750" y1="53250" x2="25750" y2="53250"/>
                        <a14:foregroundMark x1="50417" y1="54167" x2="50417" y2="54167"/>
                        <a14:foregroundMark x1="78250" y1="49417" x2="78250" y2="49417"/>
                        <a14:foregroundMark x1="69583" y1="68583" x2="69583" y2="68583"/>
                        <a14:foregroundMark x1="79500" y1="29917" x2="79500" y2="29917"/>
                        <a14:foregroundMark x1="74750" y1="34667" x2="74750" y2="34667"/>
                        <a14:foregroundMark x1="38250" y1="39833" x2="38250" y2="39833"/>
                        <a14:foregroundMark x1="39250" y1="48417" x2="39250" y2="48417"/>
                        <a14:foregroundMark x1="33417" y1="25417" x2="33417" y2="25417"/>
                      </a14:backgroundRemoval>
                    </a14:imgEffect>
                  </a14:imgLayer>
                </a14:imgProps>
              </a:ext>
              <a:ext uri="{28A0092B-C50C-407E-A947-70E740481C1C}">
                <a14:useLocalDpi xmlns:a14="http://schemas.microsoft.com/office/drawing/2010/main" val="0"/>
              </a:ext>
            </a:extLst>
          </a:blip>
          <a:srcRect l="7554" t="6558" r="13777" b="19256"/>
          <a:stretch/>
        </p:blipFill>
        <p:spPr>
          <a:xfrm>
            <a:off x="5418352" y="5504582"/>
            <a:ext cx="1211274" cy="1238494"/>
          </a:xfrm>
          <a:prstGeom prst="rect">
            <a:avLst/>
          </a:prstGeom>
          <a:solidFill>
            <a:schemeClr val="bg2"/>
          </a:solidFill>
          <a:ln w="38100">
            <a:solidFill>
              <a:schemeClr val="bg1"/>
            </a:solidFill>
          </a:ln>
        </p:spPr>
      </p:pic>
      <p:pic>
        <p:nvPicPr>
          <p:cNvPr id="31" name="Picture Placeholder 18" descr="A group of men standing on a trophy&#10;&#10;Description automatically generated">
            <a:extLst>
              <a:ext uri="{FF2B5EF4-FFF2-40B4-BE49-F238E27FC236}">
                <a16:creationId xmlns:a16="http://schemas.microsoft.com/office/drawing/2014/main" id="{75BD1F6F-52C5-480A-FD60-EB8EAE6726C4}"/>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t="2513" b="6424"/>
          <a:stretch/>
        </p:blipFill>
        <p:spPr>
          <a:xfrm>
            <a:off x="9037412" y="5526002"/>
            <a:ext cx="1211488" cy="1238493"/>
          </a:xfrm>
          <a:prstGeom prst="rect">
            <a:avLst/>
          </a:prstGeom>
          <a:solidFill>
            <a:schemeClr val="bg2"/>
          </a:solidFill>
          <a:ln w="38100">
            <a:solidFill>
              <a:schemeClr val="bg1"/>
            </a:solidFill>
          </a:ln>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23">
            <a:extLst>
              <a:ext uri="{FF2B5EF4-FFF2-40B4-BE49-F238E27FC236}">
                <a16:creationId xmlns:a16="http://schemas.microsoft.com/office/drawing/2014/main" id="{C8325E78-89F6-19B2-69CB-40EDB3883BF5}"/>
              </a:ext>
            </a:extLst>
          </p:cNvPr>
          <p:cNvSpPr>
            <a:spLocks noGrp="1"/>
          </p:cNvSpPr>
          <p:nvPr>
            <p:ph type="pic" sz="quarter" idx="19"/>
          </p:nvPr>
        </p:nvSpPr>
        <p:spPr>
          <a:xfrm>
            <a:off x="1495590" y="2009397"/>
            <a:ext cx="3558846" cy="1657096"/>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2400" b="0" i="0" u="none" strike="noStrike" kern="1200" cap="none" spc="0" normalizeH="0" baseline="0" noProof="0">
                <a:ln>
                  <a:noFill/>
                </a:ln>
                <a:solidFill>
                  <a:srgbClr val="C00000"/>
                </a:solidFill>
                <a:effectLst/>
                <a:uLnTx/>
                <a:uFillTx/>
                <a:latin typeface="#9Slide05 SVNKitten" pitchFamily="2" charset="0"/>
                <a:ea typeface="+mn-ea"/>
                <a:cs typeface="+mn-cs"/>
              </a:rPr>
              <a:t>Học sinh tự chấm điểm cá nhân sau 3 lượt, giơ tay báo cáo nếu bản thân </a:t>
            </a:r>
            <a:r>
              <a:rPr kumimoji="0" lang="vi-VN" sz="2400" b="0" i="0" u="none" strike="noStrike" kern="1200" cap="none" spc="0" normalizeH="0" baseline="0" noProof="0">
                <a:ln>
                  <a:noFill/>
                </a:ln>
                <a:solidFill>
                  <a:srgbClr val="0000FF"/>
                </a:solidFill>
                <a:effectLst/>
                <a:uLnTx/>
                <a:uFillTx/>
                <a:latin typeface="#9Slide05 SVNKitten" pitchFamily="2" charset="0"/>
                <a:ea typeface="+mn-ea"/>
                <a:cs typeface="+mn-cs"/>
              </a:rPr>
              <a:t>trả lời hoàn chỉnh </a:t>
            </a:r>
            <a:r>
              <a:rPr kumimoji="0" lang="vi-VN" sz="2400" b="0" i="0" u="none" strike="noStrike" kern="1200" cap="none" spc="0" normalizeH="0" baseline="0" noProof="0">
                <a:ln>
                  <a:noFill/>
                </a:ln>
                <a:solidFill>
                  <a:srgbClr val="C00000"/>
                </a:solidFill>
                <a:effectLst/>
                <a:uLnTx/>
                <a:uFillTx/>
                <a:latin typeface="#9Slide05 SVNKitten" pitchFamily="2" charset="0"/>
                <a:ea typeface="+mn-ea"/>
                <a:cs typeface="+mn-cs"/>
              </a:rPr>
              <a:t>cả 3 câu hỏi.</a:t>
            </a:r>
            <a:endParaRPr lang="en-US">
              <a:solidFill>
                <a:srgbClr val="C00000"/>
              </a:solidFill>
              <a:latin typeface="#9Slide05 SVNKitten" pitchFamily="2" charset="0"/>
            </a:endParaRPr>
          </a:p>
        </p:txBody>
      </p:sp>
      <p:pic>
        <p:nvPicPr>
          <p:cNvPr id="3" name="Picture 2">
            <a:extLst>
              <a:ext uri="{FF2B5EF4-FFF2-40B4-BE49-F238E27FC236}">
                <a16:creationId xmlns:a16="http://schemas.microsoft.com/office/drawing/2014/main" id="{BF25D8C5-0F6F-1242-A6D0-B22AE3BD660A}"/>
              </a:ext>
            </a:extLst>
          </p:cNvPr>
          <p:cNvPicPr>
            <a:picLocks noChangeAspect="1"/>
          </p:cNvPicPr>
          <p:nvPr/>
        </p:nvPicPr>
        <p:blipFill>
          <a:blip r:embed="rId2"/>
          <a:stretch>
            <a:fillRect/>
          </a:stretch>
        </p:blipFill>
        <p:spPr>
          <a:xfrm>
            <a:off x="3801898" y="3917648"/>
            <a:ext cx="1252538" cy="1255631"/>
          </a:xfrm>
          <a:prstGeom prst="rect">
            <a:avLst/>
          </a:prstGeom>
        </p:spPr>
      </p:pic>
      <p:pic>
        <p:nvPicPr>
          <p:cNvPr id="4" name="Picture 3">
            <a:extLst>
              <a:ext uri="{FF2B5EF4-FFF2-40B4-BE49-F238E27FC236}">
                <a16:creationId xmlns:a16="http://schemas.microsoft.com/office/drawing/2014/main" id="{9A746A0D-7873-0BE8-6A61-DB360DAF67FE}"/>
              </a:ext>
            </a:extLst>
          </p:cNvPr>
          <p:cNvPicPr>
            <a:picLocks noChangeAspect="1"/>
          </p:cNvPicPr>
          <p:nvPr/>
        </p:nvPicPr>
        <p:blipFill>
          <a:blip r:embed="rId3"/>
          <a:stretch>
            <a:fillRect/>
          </a:stretch>
        </p:blipFill>
        <p:spPr>
          <a:xfrm>
            <a:off x="2455670" y="4032988"/>
            <a:ext cx="1137482" cy="1140291"/>
          </a:xfrm>
          <a:prstGeom prst="rect">
            <a:avLst/>
          </a:prstGeom>
        </p:spPr>
      </p:pic>
      <p:pic>
        <p:nvPicPr>
          <p:cNvPr id="5" name="Picture 4">
            <a:extLst>
              <a:ext uri="{FF2B5EF4-FFF2-40B4-BE49-F238E27FC236}">
                <a16:creationId xmlns:a16="http://schemas.microsoft.com/office/drawing/2014/main" id="{434A17A2-2FF7-2B02-8E90-BDC551436391}"/>
              </a:ext>
            </a:extLst>
          </p:cNvPr>
          <p:cNvPicPr>
            <a:picLocks noChangeAspect="1"/>
          </p:cNvPicPr>
          <p:nvPr/>
        </p:nvPicPr>
        <p:blipFill>
          <a:blip r:embed="rId4"/>
          <a:stretch>
            <a:fillRect/>
          </a:stretch>
        </p:blipFill>
        <p:spPr>
          <a:xfrm>
            <a:off x="1333742" y="4257842"/>
            <a:ext cx="913182" cy="915437"/>
          </a:xfrm>
          <a:prstGeom prst="rect">
            <a:avLst/>
          </a:prstGeom>
        </p:spPr>
      </p:pic>
      <p:sp>
        <p:nvSpPr>
          <p:cNvPr id="12" name="Title 11">
            <a:extLst>
              <a:ext uri="{FF2B5EF4-FFF2-40B4-BE49-F238E27FC236}">
                <a16:creationId xmlns:a16="http://schemas.microsoft.com/office/drawing/2014/main" id="{2D15CA5B-7E57-F519-AF60-EF9F3AD204AA}"/>
              </a:ext>
            </a:extLst>
          </p:cNvPr>
          <p:cNvSpPr>
            <a:spLocks noGrp="1"/>
          </p:cNvSpPr>
          <p:nvPr>
            <p:ph type="title"/>
          </p:nvPr>
        </p:nvSpPr>
        <p:spPr>
          <a:xfrm>
            <a:off x="4209256" y="0"/>
            <a:ext cx="3773488" cy="1216152"/>
          </a:xfrm>
        </p:spPr>
        <p:txBody>
          <a:bodyPr>
            <a:prstTxWarp prst="textTriangle">
              <a:avLst/>
            </a:prstTxWarp>
          </a:bodyPr>
          <a:lstStyle/>
          <a:p>
            <a:r>
              <a:rPr lang="en-US"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9Slide05 SVNKitten" pitchFamily="2" charset="0"/>
              </a:rPr>
              <a:t>Kết quả </a:t>
            </a:r>
          </a:p>
        </p:txBody>
      </p:sp>
      <p:sp>
        <p:nvSpPr>
          <p:cNvPr id="20" name="Picture Placeholder 19">
            <a:extLst>
              <a:ext uri="{FF2B5EF4-FFF2-40B4-BE49-F238E27FC236}">
                <a16:creationId xmlns:a16="http://schemas.microsoft.com/office/drawing/2014/main" id="{7B410AF2-3132-E49D-D07A-9F13D8510C01}"/>
              </a:ext>
            </a:extLst>
          </p:cNvPr>
          <p:cNvSpPr>
            <a:spLocks noGrp="1"/>
          </p:cNvSpPr>
          <p:nvPr>
            <p:ph type="pic" sz="quarter" idx="18"/>
          </p:nvPr>
        </p:nvSpPr>
        <p:spPr/>
        <p:txBody>
          <a:bodyPr/>
          <a:lstStyle/>
          <a:p>
            <a:endParaRPr lang="en-US"/>
          </a:p>
        </p:txBody>
      </p:sp>
      <p:pic>
        <p:nvPicPr>
          <p:cNvPr id="23" name="Picture 22">
            <a:extLst>
              <a:ext uri="{FF2B5EF4-FFF2-40B4-BE49-F238E27FC236}">
                <a16:creationId xmlns:a16="http://schemas.microsoft.com/office/drawing/2014/main" id="{42540ACD-471C-71DF-1343-C99809FE182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87" b="91848" l="10000" r="90000">
                        <a14:foregroundMark x1="31222" y1="12681" x2="33778" y2="23188"/>
                        <a14:foregroundMark x1="35111" y1="28261" x2="38444" y2="31703"/>
                        <a14:foregroundMark x1="49778" y1="7246" x2="52333" y2="23913"/>
                        <a14:foregroundMark x1="44000" y1="20471" x2="50556" y2="20471"/>
                        <a14:foregroundMark x1="45000" y1="1268" x2="46333" y2="8333"/>
                        <a14:foregroundMark x1="32000" y1="10145" x2="32000" y2="10145"/>
                        <a14:foregroundMark x1="29174" y1="16451" x2="31444" y2="21196"/>
                        <a14:foregroundMark x1="31444" y1="21196" x2="31556" y2="21196"/>
                        <a14:foregroundMark x1="41333" y1="17935" x2="41333" y2="17935"/>
                        <a14:foregroundMark x1="33556" y1="93116" x2="59889" y2="91123"/>
                        <a14:foregroundMark x1="59889" y1="91123" x2="70444" y2="91848"/>
                        <a14:foregroundMark x1="64556" y1="21014" x2="64556" y2="21014"/>
                        <a14:foregroundMark x1="26667" y1="11051" x2="26667" y2="11051"/>
                        <a14:foregroundMark x1="26333" y1="11775" x2="26333" y2="11775"/>
                        <a14:foregroundMark x1="27333" y1="15217" x2="27333" y2="15217"/>
                        <a14:foregroundMark x1="27889" y1="16667" x2="27889" y2="16667"/>
                        <a14:foregroundMark x1="29000" y1="17754" x2="29000" y2="17754"/>
                        <a14:foregroundMark x1="28889" y1="16667" x2="28889" y2="16667"/>
                        <a14:foregroundMark x1="28444" y1="16667" x2="28444" y2="16667"/>
                        <a14:foregroundMark x1="28778" y1="16667" x2="28778" y2="16667"/>
                        <a14:foregroundMark x1="28778" y1="16848" x2="28778" y2="16848"/>
                        <a14:foregroundMark x1="29000" y1="16304" x2="29000" y2="16304"/>
                        <a14:foregroundMark x1="28778" y1="16304" x2="28778" y2="16304"/>
                        <a14:foregroundMark x1="28889" y1="16486" x2="28889" y2="16486"/>
                        <a14:foregroundMark x1="28667" y1="16486" x2="28667" y2="16486"/>
                        <a14:foregroundMark x1="27000" y1="9058" x2="27000" y2="9058"/>
                        <a14:foregroundMark x1="29000" y1="8514" x2="29000" y2="8514"/>
                        <a14:foregroundMark x1="29111" y1="8152" x2="29111" y2="8152"/>
                        <a14:backgroundMark x1="28333" y1="11775" x2="28333" y2="11775"/>
                        <a14:backgroundMark x1="27778" y1="11594" x2="28000" y2="14493"/>
                        <a14:backgroundMark x1="29111" y1="10145" x2="29111" y2="12862"/>
                        <a14:backgroundMark x1="28778" y1="9964" x2="28333" y2="11232"/>
                        <a14:backgroundMark x1="28909" y1="9058" x2="28667" y2="10507"/>
                        <a14:backgroundMark x1="29000" y1="8514" x2="28909" y2="9058"/>
                        <a14:backgroundMark x1="28444" y1="15217" x2="28778" y2="16304"/>
                        <a14:backgroundMark x1="28000" y1="13768" x2="28444" y2="15217"/>
                      </a14:backgroundRemoval>
                    </a14:imgEffect>
                  </a14:imgLayer>
                </a14:imgProps>
              </a:ext>
            </a:extLst>
          </a:blip>
          <a:stretch>
            <a:fillRect/>
          </a:stretch>
        </p:blipFill>
        <p:spPr>
          <a:xfrm>
            <a:off x="7312710" y="2471529"/>
            <a:ext cx="3261550" cy="2000417"/>
          </a:xfrm>
          <a:prstGeom prst="rect">
            <a:avLst/>
          </a:prstGeom>
        </p:spPr>
      </p:pic>
      <p:pic>
        <p:nvPicPr>
          <p:cNvPr id="24" name="Picture 23">
            <a:extLst>
              <a:ext uri="{FF2B5EF4-FFF2-40B4-BE49-F238E27FC236}">
                <a16:creationId xmlns:a16="http://schemas.microsoft.com/office/drawing/2014/main" id="{791BADBA-A56B-74AC-9C57-BD5ED1216686}"/>
              </a:ext>
            </a:extLst>
          </p:cNvPr>
          <p:cNvPicPr>
            <a:picLocks noChangeAspect="1"/>
          </p:cNvPicPr>
          <p:nvPr/>
        </p:nvPicPr>
        <p:blipFill>
          <a:blip r:embed="rId7"/>
          <a:stretch>
            <a:fillRect/>
          </a:stretch>
        </p:blipFill>
        <p:spPr>
          <a:xfrm>
            <a:off x="9072224" y="4851205"/>
            <a:ext cx="3420152" cy="2328874"/>
          </a:xfrm>
          <a:prstGeom prst="rect">
            <a:avLst/>
          </a:prstGeom>
        </p:spPr>
      </p:pic>
      <p:pic>
        <p:nvPicPr>
          <p:cNvPr id="1026" name="Picture 2" descr="TTXVN-Infographics.vn">
            <a:extLst>
              <a:ext uri="{FF2B5EF4-FFF2-40B4-BE49-F238E27FC236}">
                <a16:creationId xmlns:a16="http://schemas.microsoft.com/office/drawing/2014/main" id="{4AAECBE9-60ED-AFA4-742A-7994816B9E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0478" y="-219075"/>
            <a:ext cx="3261550" cy="326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1000"/>
                                        <p:tgtEl>
                                          <p:spTgt spid="1026"/>
                                        </p:tgtEl>
                                      </p:cBhvr>
                                    </p:animEffect>
                                    <p:anim calcmode="lin" valueType="num">
                                      <p:cBhvr>
                                        <p:cTn id="48" dur="1000" fill="hold"/>
                                        <p:tgtEl>
                                          <p:spTgt spid="1026"/>
                                        </p:tgtEl>
                                        <p:attrNameLst>
                                          <p:attrName>ppt_x</p:attrName>
                                        </p:attrNameLst>
                                      </p:cBhvr>
                                      <p:tavLst>
                                        <p:tav tm="0">
                                          <p:val>
                                            <p:strVal val="#ppt_x"/>
                                          </p:val>
                                        </p:tav>
                                        <p:tav tm="100000">
                                          <p:val>
                                            <p:strVal val="#ppt_x"/>
                                          </p:val>
                                        </p:tav>
                                      </p:tavLst>
                                    </p:anim>
                                    <p:anim calcmode="lin" valueType="num">
                                      <p:cBhvr>
                                        <p:cTn id="4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5135" y="333375"/>
            <a:ext cx="6858002" cy="18288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a:ln/>
                <a:solidFill>
                  <a:srgbClr val="DF3B15"/>
                </a:solidFill>
                <a:latin typeface="#9Slide05 SVNKitten" pitchFamily="2" charset="0"/>
              </a:rPr>
              <a:t>Bài 14. THỰC HÀNH</a:t>
            </a:r>
          </a:p>
        </p:txBody>
      </p:sp>
      <p:sp>
        <p:nvSpPr>
          <p:cNvPr id="3" name="Subtitle 2"/>
          <p:cNvSpPr>
            <a:spLocks noGrp="1"/>
          </p:cNvSpPr>
          <p:nvPr>
            <p:ph type="subTitle" idx="1"/>
          </p:nvPr>
        </p:nvSpPr>
        <p:spPr>
          <a:xfrm>
            <a:off x="3602828" y="2295525"/>
            <a:ext cx="7960522" cy="914400"/>
          </a:xfrm>
        </p:spPr>
        <p:txBody>
          <a:bodyPr>
            <a:noAutofit/>
          </a:bodyPr>
          <a:lstStyle/>
          <a:p>
            <a:pPr algn="ctr"/>
            <a:r>
              <a:rPr lang="en-US" sz="4800">
                <a:solidFill>
                  <a:srgbClr val="0000FF"/>
                </a:solidFill>
                <a:latin typeface="#9Slide07 SVNBeachwood Sans" pitchFamily="2" charset="0"/>
              </a:rPr>
              <a:t>TÌM HIỂU VAI TRÒ NGÀNH NÔNG NGHIỆP, LÂM NGHIỆP VÀ THỦY SẢN</a:t>
            </a:r>
          </a:p>
          <a:p>
            <a:pPr algn="ctr"/>
            <a:r>
              <a:rPr lang="en-US" sz="4800">
                <a:solidFill>
                  <a:srgbClr val="0000FF"/>
                </a:solidFill>
                <a:latin typeface="#9Slide07 SVNBeachwood Sans" pitchFamily="2" charset="0"/>
              </a:rPr>
              <a:t> </a:t>
            </a:r>
            <a:r>
              <a:rPr lang="en-US" sz="4800">
                <a:solidFill>
                  <a:srgbClr val="C00000"/>
                </a:solidFill>
                <a:latin typeface="#9Slide07 SVNBeachwood Sans" pitchFamily="2" charset="0"/>
              </a:rPr>
              <a:t>VẼ BIỂU ĐỒ VÀ NHẬN XÉT VỀ NGÀNH NÔNG NGHIỆP &amp; LÂM NGHIỆP VÀ THỦY SẢN</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750"/>
                                        <p:tgtEl>
                                          <p:spTgt spid="3">
                                            <p:txEl>
                                              <p:pRg st="1" end="1"/>
                                            </p:txEl>
                                          </p:spTgt>
                                        </p:tgtEl>
                                      </p:cBhvr>
                                    </p:animEffect>
                                    <p:anim calcmode="lin" valueType="num">
                                      <p:cBhvr>
                                        <p:cTn id="20"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76200" y="0"/>
            <a:ext cx="12115800" cy="1323439"/>
          </a:xfrm>
          <a:prstGeom prst="rect">
            <a:avLst/>
          </a:prstGeom>
          <a:noFill/>
        </p:spPr>
        <p:txBody>
          <a:bodyPr wrap="square">
            <a:spAutoFit/>
          </a:bodyPr>
          <a:lstStyle/>
          <a:p>
            <a:pPr algn="ctr"/>
            <a:r>
              <a:rPr lang="it-IT" sz="4000" b="1">
                <a:solidFill>
                  <a:srgbClr val="002060"/>
                </a:solidFill>
                <a:effectLst/>
                <a:latin typeface="#9Slide07 SVNBeachwood Sans" pitchFamily="2" charset="0"/>
                <a:ea typeface="Arial" panose="020B0604020202020204" pitchFamily="34" charset="0"/>
              </a:rPr>
              <a:t>Hoạt động 2.1</a:t>
            </a:r>
            <a:r>
              <a:rPr lang="it-IT" sz="4000" b="1">
                <a:solidFill>
                  <a:srgbClr val="002060"/>
                </a:solidFill>
                <a:latin typeface="#9Slide07 SVNBeachwood Sans" pitchFamily="2" charset="0"/>
                <a:ea typeface="Arial" panose="020B0604020202020204" pitchFamily="34" charset="0"/>
              </a:rPr>
              <a:t>. </a:t>
            </a:r>
            <a:r>
              <a:rPr lang="it-IT" sz="4000" b="1">
                <a:solidFill>
                  <a:srgbClr val="488119"/>
                </a:solidFill>
                <a:latin typeface="#9Slide07 SVNBeachwood Sans" pitchFamily="2" charset="0"/>
                <a:ea typeface="Arial" panose="020B0604020202020204" pitchFamily="34" charset="0"/>
              </a:rPr>
              <a:t>Viết báo cáo về vai trò của ngành </a:t>
            </a:r>
          </a:p>
          <a:p>
            <a:pPr algn="ctr"/>
            <a:r>
              <a:rPr lang="it-IT" sz="4000" b="1">
                <a:solidFill>
                  <a:srgbClr val="488119"/>
                </a:solidFill>
                <a:latin typeface="#9Slide07 SVNBeachwood Sans" pitchFamily="2" charset="0"/>
                <a:ea typeface="Arial" panose="020B0604020202020204" pitchFamily="34" charset="0"/>
              </a:rPr>
              <a:t>nông nghiệp - lâm nghiệp - thủy sản</a:t>
            </a:r>
            <a:endParaRPr lang="en-US" sz="4000">
              <a:solidFill>
                <a:srgbClr val="488119"/>
              </a:solidFill>
              <a:latin typeface="#9Slide07 SVNBeachwood Sans" pitchFamily="2" charset="0"/>
            </a:endParaRPr>
          </a:p>
        </p:txBody>
      </p:sp>
      <p:pic>
        <p:nvPicPr>
          <p:cNvPr id="13" name="Picture 12">
            <a:extLst>
              <a:ext uri="{FF2B5EF4-FFF2-40B4-BE49-F238E27FC236}">
                <a16:creationId xmlns:a16="http://schemas.microsoft.com/office/drawing/2014/main" id="{5150D7C8-88DD-1487-41C4-17F4D42910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13" y="1827053"/>
            <a:ext cx="3398265" cy="1781165"/>
          </a:xfrm>
          <a:prstGeom prst="rect">
            <a:avLst/>
          </a:prstGeom>
          <a:noFill/>
        </p:spPr>
      </p:pic>
      <p:sp>
        <p:nvSpPr>
          <p:cNvPr id="15" name="TextBox 14">
            <a:extLst>
              <a:ext uri="{FF2B5EF4-FFF2-40B4-BE49-F238E27FC236}">
                <a16:creationId xmlns:a16="http://schemas.microsoft.com/office/drawing/2014/main" id="{E0D4A4BD-6E4C-9DC0-0713-05673CD49E37}"/>
              </a:ext>
            </a:extLst>
          </p:cNvPr>
          <p:cNvSpPr txBox="1"/>
          <p:nvPr/>
        </p:nvSpPr>
        <p:spPr>
          <a:xfrm>
            <a:off x="4646038" y="1869630"/>
            <a:ext cx="3543300" cy="461665"/>
          </a:xfrm>
          <a:prstGeom prst="rect">
            <a:avLst/>
          </a:prstGeom>
          <a:noFill/>
        </p:spPr>
        <p:txBody>
          <a:bodyPr wrap="square">
            <a:spAutoFit/>
          </a:bodyPr>
          <a:lstStyle/>
          <a:p>
            <a:r>
              <a:rPr lang="it-IT" sz="2400">
                <a:solidFill>
                  <a:srgbClr val="0070C0"/>
                </a:solidFill>
                <a:latin typeface="#9Slide05 SVNShintia Script" panose="02000804000000020003" pitchFamily="2" charset="0"/>
                <a:ea typeface="Arial" panose="020B0604020202020204" pitchFamily="34" charset="0"/>
              </a:rPr>
              <a:t>C</a:t>
            </a:r>
            <a:r>
              <a:rPr lang="it-IT" sz="2400">
                <a:solidFill>
                  <a:srgbClr val="0070C0"/>
                </a:solidFill>
                <a:effectLst/>
                <a:latin typeface="#9Slide05 SVNShintia Script" panose="02000804000000020003" pitchFamily="2" charset="0"/>
                <a:ea typeface="Arial" panose="020B0604020202020204" pitchFamily="34" charset="0"/>
              </a:rPr>
              <a:t>hia lớp thành các </a:t>
            </a:r>
            <a:r>
              <a:rPr lang="it-IT" sz="2400">
                <a:solidFill>
                  <a:srgbClr val="C00000"/>
                </a:solidFill>
                <a:effectLst/>
                <a:latin typeface="#9Slide05 SVNShintia Script" panose="02000804000000020003" pitchFamily="2" charset="0"/>
                <a:ea typeface="Arial" panose="020B0604020202020204" pitchFamily="34" charset="0"/>
              </a:rPr>
              <a:t>nhóm 4</a:t>
            </a:r>
            <a:r>
              <a:rPr lang="it-IT" sz="2400">
                <a:solidFill>
                  <a:srgbClr val="0070C0"/>
                </a:solidFill>
                <a:effectLst/>
                <a:latin typeface="#9Slide05 SVNShintia Script" panose="02000804000000020003" pitchFamily="2" charset="0"/>
                <a:ea typeface="Arial" panose="020B0604020202020204" pitchFamily="34" charset="0"/>
              </a:rPr>
              <a:t>.</a:t>
            </a:r>
            <a:endParaRPr lang="en-US" sz="2400">
              <a:solidFill>
                <a:srgbClr val="0070C0"/>
              </a:solidFill>
              <a:latin typeface="#9Slide05 SVNShintia Script" panose="02000804000000020003" pitchFamily="2" charset="0"/>
            </a:endParaRPr>
          </a:p>
        </p:txBody>
      </p:sp>
      <p:sp>
        <p:nvSpPr>
          <p:cNvPr id="17" name="TextBox 16">
            <a:extLst>
              <a:ext uri="{FF2B5EF4-FFF2-40B4-BE49-F238E27FC236}">
                <a16:creationId xmlns:a16="http://schemas.microsoft.com/office/drawing/2014/main" id="{B84899E1-30D3-F1D2-306E-0AF8F5EA268E}"/>
              </a:ext>
            </a:extLst>
          </p:cNvPr>
          <p:cNvSpPr txBox="1"/>
          <p:nvPr/>
        </p:nvSpPr>
        <p:spPr>
          <a:xfrm>
            <a:off x="4617464" y="2352989"/>
            <a:ext cx="7478089" cy="1755802"/>
          </a:xfrm>
          <a:prstGeom prst="rect">
            <a:avLst/>
          </a:prstGeom>
          <a:noFill/>
        </p:spPr>
        <p:txBody>
          <a:bodyPr wrap="square">
            <a:spAutoFit/>
          </a:bodyPr>
          <a:lstStyle/>
          <a:p>
            <a:pPr algn="just">
              <a:lnSpc>
                <a:spcPct val="115000"/>
              </a:lnSpc>
              <a:spcAft>
                <a:spcPts val="800"/>
              </a:spcAft>
            </a:pPr>
            <a:r>
              <a:rPr lang="en-US" sz="2400">
                <a:solidFill>
                  <a:srgbClr val="C00000"/>
                </a:solidFill>
                <a:effectLst/>
                <a:latin typeface="#9Slide05 SVNShintia Script" panose="02000804000000020003" pitchFamily="2" charset="0"/>
                <a:ea typeface="Calibri" panose="020F0502020204030204" pitchFamily="34" charset="0"/>
                <a:cs typeface="Times New Roman" panose="02020603050405020304" pitchFamily="18" charset="0"/>
              </a:rPr>
              <a:t>Tổng hợp kiến thức </a:t>
            </a:r>
            <a:r>
              <a:rPr lang="en-US" sz="2400">
                <a:solidFill>
                  <a:srgbClr val="0070C0"/>
                </a:solidFill>
                <a:effectLst/>
                <a:latin typeface="#9Slide05 SVNShintia Script" panose="02000804000000020003" pitchFamily="2" charset="0"/>
                <a:ea typeface="Calibri" panose="020F0502020204030204" pitchFamily="34" charset="0"/>
                <a:cs typeface="Times New Roman" panose="02020603050405020304" pitchFamily="18" charset="0"/>
              </a:rPr>
              <a:t>từ các bài học trước và các video được cung cấp, </a:t>
            </a:r>
            <a:r>
              <a:rPr lang="en-US" sz="2400">
                <a:solidFill>
                  <a:srgbClr val="C00000"/>
                </a:solidFill>
                <a:effectLst/>
                <a:latin typeface="#9Slide05 SVNShintia Script" panose="02000804000000020003" pitchFamily="2" charset="0"/>
                <a:ea typeface="Calibri" panose="020F0502020204030204" pitchFamily="34" charset="0"/>
                <a:cs typeface="Times New Roman" panose="02020603050405020304" pitchFamily="18" charset="0"/>
              </a:rPr>
              <a:t>viết báo cáo</a:t>
            </a:r>
            <a:r>
              <a:rPr lang="en-US" sz="2400">
                <a:solidFill>
                  <a:srgbClr val="0070C0"/>
                </a:solidFill>
                <a:effectLst/>
                <a:latin typeface="#9Slide05 SVNShintia Script" panose="02000804000000020003" pitchFamily="2" charset="0"/>
                <a:ea typeface="Calibri" panose="020F0502020204030204" pitchFamily="34" charset="0"/>
                <a:cs typeface="Times New Roman" panose="02020603050405020304" pitchFamily="18" charset="0"/>
              </a:rPr>
              <a:t> về </a:t>
            </a:r>
            <a:r>
              <a:rPr lang="en-US" sz="2400">
                <a:solidFill>
                  <a:srgbClr val="C00000"/>
                </a:solidFill>
                <a:effectLst/>
                <a:latin typeface="#9Slide05 SVNShintia Script" panose="02000804000000020003" pitchFamily="2" charset="0"/>
                <a:ea typeface="Calibri" panose="020F0502020204030204" pitchFamily="34" charset="0"/>
                <a:cs typeface="Times New Roman" panose="02020603050405020304" pitchFamily="18" charset="0"/>
              </a:rPr>
              <a:t>vai trò của nông nghiệp, lâm nghiệp, thủy sản </a:t>
            </a:r>
            <a:r>
              <a:rPr lang="en-US" sz="2400">
                <a:solidFill>
                  <a:srgbClr val="0070C0"/>
                </a:solidFill>
                <a:effectLst/>
                <a:latin typeface="#9Slide05 SVNShintia Script" panose="02000804000000020003" pitchFamily="2" charset="0"/>
                <a:ea typeface="Calibri" panose="020F0502020204030204" pitchFamily="34" charset="0"/>
                <a:cs typeface="Times New Roman" panose="02020603050405020304" pitchFamily="18" charset="0"/>
              </a:rPr>
              <a:t>đối với phát triển các ngành kinh tế khác, đối với xã hội, đối với việc xây dựng nông thôn mới.</a:t>
            </a:r>
            <a:endParaRPr lang="en-US" sz="2400">
              <a:solidFill>
                <a:srgbClr val="0070C0"/>
              </a:solidFill>
              <a:effectLst/>
              <a:latin typeface="#9Slide05 SVNShintia Script" panose="02000804000000020003" pitchFamily="2"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29D5C9B-4D92-1C70-5747-6C8F206AEA99}"/>
              </a:ext>
            </a:extLst>
          </p:cNvPr>
          <p:cNvSpPr txBox="1"/>
          <p:nvPr/>
        </p:nvSpPr>
        <p:spPr>
          <a:xfrm>
            <a:off x="4617464" y="4130485"/>
            <a:ext cx="7478089" cy="1755802"/>
          </a:xfrm>
          <a:prstGeom prst="rect">
            <a:avLst/>
          </a:prstGeom>
          <a:noFill/>
        </p:spPr>
        <p:txBody>
          <a:bodyPr wrap="square">
            <a:spAutoFit/>
          </a:bodyPr>
          <a:lstStyle/>
          <a:p>
            <a:pPr lvl="0" algn="just">
              <a:lnSpc>
                <a:spcPct val="115000"/>
              </a:lnSpc>
            </a:pPr>
            <a:r>
              <a:rPr lang="en-US" sz="2400">
                <a:solidFill>
                  <a:srgbClr val="FF0000"/>
                </a:solidFill>
                <a:effectLst/>
                <a:latin typeface="#9Slide05 SVNShintia Script" panose="02000804000000020003" pitchFamily="2" charset="0"/>
                <a:ea typeface="Times New Roman" panose="02020603050405020304" pitchFamily="18" charset="0"/>
              </a:rPr>
              <a:t>Yêu cầu với bài báo cáo:</a:t>
            </a:r>
          </a:p>
          <a:p>
            <a:pPr marL="342900" lvl="0" indent="-342900" algn="just">
              <a:lnSpc>
                <a:spcPct val="115000"/>
              </a:lnSpc>
              <a:buFont typeface="Wingdings" panose="05000000000000000000" pitchFamily="2" charset="2"/>
              <a:buChar char=""/>
            </a:pPr>
            <a:r>
              <a:rPr lang="en-US" sz="2400">
                <a:solidFill>
                  <a:srgbClr val="0070C0"/>
                </a:solidFill>
                <a:effectLst/>
                <a:latin typeface="#9Slide05 SVNShintia Script" panose="02000804000000020003" pitchFamily="2" charset="0"/>
                <a:ea typeface="Times New Roman" panose="02020603050405020304" pitchFamily="18" charset="0"/>
              </a:rPr>
              <a:t>cấu trúc bài báo cáo có đủ 3 phần (mở đầu, nội dung và kết luận)</a:t>
            </a:r>
          </a:p>
          <a:p>
            <a:pPr marL="342900" lvl="0" indent="-342900" algn="just">
              <a:lnSpc>
                <a:spcPct val="115000"/>
              </a:lnSpc>
              <a:buFont typeface="Wingdings" panose="05000000000000000000" pitchFamily="2" charset="2"/>
              <a:buChar char=""/>
            </a:pPr>
            <a:r>
              <a:rPr lang="en-US" sz="2400">
                <a:solidFill>
                  <a:srgbClr val="0070C0"/>
                </a:solidFill>
                <a:effectLst/>
                <a:latin typeface="#9Slide05 SVNShintia Script" panose="02000804000000020003" pitchFamily="2" charset="0"/>
                <a:ea typeface="Times New Roman" panose="02020603050405020304" pitchFamily="18" charset="0"/>
              </a:rPr>
              <a:t>Viết tối đa 2 trang giấy tập.</a:t>
            </a:r>
          </a:p>
          <a:p>
            <a:pPr marL="342900" lvl="0" indent="-342900" algn="just">
              <a:lnSpc>
                <a:spcPct val="115000"/>
              </a:lnSpc>
              <a:buFont typeface="Wingdings" panose="05000000000000000000" pitchFamily="2" charset="2"/>
              <a:buChar char=""/>
            </a:pPr>
            <a:r>
              <a:rPr lang="en-US" sz="2400">
                <a:solidFill>
                  <a:srgbClr val="0070C0"/>
                </a:solidFill>
                <a:effectLst/>
                <a:latin typeface="#9Slide05 SVNShintia Script" panose="02000804000000020003" pitchFamily="2" charset="0"/>
                <a:ea typeface="Times New Roman" panose="02020603050405020304" pitchFamily="18" charset="0"/>
              </a:rPr>
              <a:t>Có số liệu dẫn chứng cho các ý kiến.</a:t>
            </a:r>
          </a:p>
        </p:txBody>
      </p:sp>
      <p:sp>
        <p:nvSpPr>
          <p:cNvPr id="21" name="TextBox 20">
            <a:extLst>
              <a:ext uri="{FF2B5EF4-FFF2-40B4-BE49-F238E27FC236}">
                <a16:creationId xmlns:a16="http://schemas.microsoft.com/office/drawing/2014/main" id="{5C1D9BCA-6B54-4CF4-58B9-3D553B3F2048}"/>
              </a:ext>
            </a:extLst>
          </p:cNvPr>
          <p:cNvSpPr txBox="1"/>
          <p:nvPr/>
        </p:nvSpPr>
        <p:spPr>
          <a:xfrm>
            <a:off x="4617464" y="5907981"/>
            <a:ext cx="6096000" cy="461665"/>
          </a:xfrm>
          <a:prstGeom prst="rect">
            <a:avLst/>
          </a:prstGeom>
          <a:noFill/>
        </p:spPr>
        <p:txBody>
          <a:bodyPr wrap="square">
            <a:spAutoFit/>
          </a:bodyPr>
          <a:lstStyle/>
          <a:p>
            <a:r>
              <a:rPr kumimoji="0" lang="it-IT" sz="2400" b="0" i="0" u="none" strike="noStrike" kern="1200" cap="none" spc="0" normalizeH="0" baseline="0" noProof="0">
                <a:ln>
                  <a:noFill/>
                </a:ln>
                <a:solidFill>
                  <a:srgbClr val="0070C0"/>
                </a:solidFill>
                <a:effectLst/>
                <a:uLnTx/>
                <a:uFillTx/>
                <a:latin typeface="#9Slide05 SVNShintia Script" panose="02000804000000020003" pitchFamily="2" charset="0"/>
                <a:ea typeface="Arial" panose="020B0604020202020204" pitchFamily="34" charset="0"/>
                <a:cs typeface="Times New Roman" panose="02020603050405020304" pitchFamily="18" charset="0"/>
              </a:rPr>
              <a:t>Thời gian thực hiện: </a:t>
            </a:r>
            <a:r>
              <a:rPr kumimoji="0" lang="it-IT" sz="2400" b="0" i="0" u="none" strike="noStrike" kern="1200" cap="none" spc="0" normalizeH="0" baseline="0" noProof="0">
                <a:ln>
                  <a:noFill/>
                </a:ln>
                <a:solidFill>
                  <a:srgbClr val="FF0000"/>
                </a:solidFill>
                <a:effectLst/>
                <a:uLnTx/>
                <a:uFillTx/>
                <a:latin typeface="#9Slide05 SVNShintia Script" panose="02000804000000020003" pitchFamily="2" charset="0"/>
                <a:ea typeface="Arial" panose="020B0604020202020204" pitchFamily="34" charset="0"/>
                <a:cs typeface="Times New Roman" panose="02020603050405020304" pitchFamily="18" charset="0"/>
              </a:rPr>
              <a:t>25 phút.</a:t>
            </a:r>
            <a:endParaRPr lang="en-US">
              <a:solidFill>
                <a:srgbClr val="FF0000"/>
              </a:solidFill>
            </a:endParaRPr>
          </a:p>
        </p:txBody>
      </p:sp>
      <p:grpSp>
        <p:nvGrpSpPr>
          <p:cNvPr id="25" name="Group 24">
            <a:extLst>
              <a:ext uri="{FF2B5EF4-FFF2-40B4-BE49-F238E27FC236}">
                <a16:creationId xmlns:a16="http://schemas.microsoft.com/office/drawing/2014/main" id="{F2F83FAF-8C49-6D6F-F98C-123FCA55E1FC}"/>
              </a:ext>
            </a:extLst>
          </p:cNvPr>
          <p:cNvGrpSpPr/>
          <p:nvPr/>
        </p:nvGrpSpPr>
        <p:grpSpPr>
          <a:xfrm>
            <a:off x="4079620" y="1990924"/>
            <a:ext cx="497679" cy="219075"/>
            <a:chOff x="419101" y="1905000"/>
            <a:chExt cx="497679" cy="219075"/>
          </a:xfrm>
        </p:grpSpPr>
        <p:sp>
          <p:nvSpPr>
            <p:cNvPr id="22" name="Arrow: Chevron 21">
              <a:extLst>
                <a:ext uri="{FF2B5EF4-FFF2-40B4-BE49-F238E27FC236}">
                  <a16:creationId xmlns:a16="http://schemas.microsoft.com/office/drawing/2014/main" id="{3849480C-85AC-1CB3-B861-9DD4E244182D}"/>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2564B7BF-7660-4C1C-6716-7DF585C17575}"/>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B5802D16-71AF-BDB4-0366-075FADA6B33D}"/>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D7C8ED07-1806-1767-10F1-3A1F74A10E32}"/>
              </a:ext>
            </a:extLst>
          </p:cNvPr>
          <p:cNvGrpSpPr/>
          <p:nvPr/>
        </p:nvGrpSpPr>
        <p:grpSpPr>
          <a:xfrm>
            <a:off x="4079620" y="6012705"/>
            <a:ext cx="497679" cy="219075"/>
            <a:chOff x="419101" y="1905000"/>
            <a:chExt cx="497679" cy="219075"/>
          </a:xfrm>
        </p:grpSpPr>
        <p:sp>
          <p:nvSpPr>
            <p:cNvPr id="27" name="Arrow: Chevron 26">
              <a:extLst>
                <a:ext uri="{FF2B5EF4-FFF2-40B4-BE49-F238E27FC236}">
                  <a16:creationId xmlns:a16="http://schemas.microsoft.com/office/drawing/2014/main" id="{07121455-5E8B-5487-CEE5-D3418460CD76}"/>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04253B6B-13D1-52B2-AA36-777C2E2D6BE3}"/>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BCAEECF4-B10B-06BF-9870-AEE527B6EE36}"/>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970188D5-FC92-EFD2-4BAB-4ADB9B394103}"/>
              </a:ext>
            </a:extLst>
          </p:cNvPr>
          <p:cNvGrpSpPr/>
          <p:nvPr/>
        </p:nvGrpSpPr>
        <p:grpSpPr>
          <a:xfrm>
            <a:off x="4079620" y="2521480"/>
            <a:ext cx="497679" cy="219075"/>
            <a:chOff x="419101" y="1905000"/>
            <a:chExt cx="497679" cy="219075"/>
          </a:xfrm>
        </p:grpSpPr>
        <p:sp>
          <p:nvSpPr>
            <p:cNvPr id="31" name="Arrow: Chevron 30">
              <a:extLst>
                <a:ext uri="{FF2B5EF4-FFF2-40B4-BE49-F238E27FC236}">
                  <a16:creationId xmlns:a16="http://schemas.microsoft.com/office/drawing/2014/main" id="{F27C2BEC-2136-EE75-DCD5-5F6EE9BD74AA}"/>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24ED443C-E7F6-B240-A8CB-265AACC78D8F}"/>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85559907-F470-F069-FBC8-D6D7028A5B60}"/>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FD06E1D6-A189-562E-6CB7-A4126E93B9DC}"/>
              </a:ext>
            </a:extLst>
          </p:cNvPr>
          <p:cNvGrpSpPr/>
          <p:nvPr/>
        </p:nvGrpSpPr>
        <p:grpSpPr>
          <a:xfrm>
            <a:off x="4084382" y="4275377"/>
            <a:ext cx="497679" cy="219075"/>
            <a:chOff x="419101" y="1905000"/>
            <a:chExt cx="497679" cy="219075"/>
          </a:xfrm>
        </p:grpSpPr>
        <p:sp>
          <p:nvSpPr>
            <p:cNvPr id="35" name="Arrow: Chevron 34">
              <a:extLst>
                <a:ext uri="{FF2B5EF4-FFF2-40B4-BE49-F238E27FC236}">
                  <a16:creationId xmlns:a16="http://schemas.microsoft.com/office/drawing/2014/main" id="{92BDC925-7427-E630-0413-E96EAFE48DD7}"/>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6" name="Arrow: Chevron 35">
              <a:extLst>
                <a:ext uri="{FF2B5EF4-FFF2-40B4-BE49-F238E27FC236}">
                  <a16:creationId xmlns:a16="http://schemas.microsoft.com/office/drawing/2014/main" id="{C305973B-1FF3-86F0-04EC-6483439E99AA}"/>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7" name="Arrow: Chevron 36">
              <a:extLst>
                <a:ext uri="{FF2B5EF4-FFF2-40B4-BE49-F238E27FC236}">
                  <a16:creationId xmlns:a16="http://schemas.microsoft.com/office/drawing/2014/main" id="{863002B6-3CF2-2BB0-81DF-9A0A3A11207C}"/>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pic>
        <p:nvPicPr>
          <p:cNvPr id="38" name="Picture 37">
            <a:extLst>
              <a:ext uri="{FF2B5EF4-FFF2-40B4-BE49-F238E27FC236}">
                <a16:creationId xmlns:a16="http://schemas.microsoft.com/office/drawing/2014/main" id="{1CB326E8-D71E-B104-88B0-A4E5DBF9C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250" r="94583">
                        <a14:foregroundMark x1="9833" y1="52500" x2="9833" y2="52500"/>
                        <a14:foregroundMark x1="14000" y1="54833" x2="18917" y2="58167"/>
                        <a14:foregroundMark x1="6250" y1="53583" x2="6250" y2="53583"/>
                        <a14:foregroundMark x1="6917" y1="66917" x2="6917" y2="66917"/>
                        <a14:foregroundMark x1="3333" y1="68500" x2="3333" y2="68500"/>
                        <a14:foregroundMark x1="62667" y1="26417" x2="62667" y2="26417"/>
                        <a14:foregroundMark x1="78333" y1="49000" x2="78333" y2="49000"/>
                        <a14:foregroundMark x1="77750" y1="47667" x2="77750" y2="47667"/>
                        <a14:foregroundMark x1="77500" y1="47667" x2="77500" y2="47667"/>
                        <a14:foregroundMark x1="76500" y1="48333" x2="76500" y2="48333"/>
                        <a14:foregroundMark x1="76667" y1="48333" x2="82333" y2="44333"/>
                        <a14:foregroundMark x1="62333" y1="26917" x2="62333" y2="26917"/>
                        <a14:foregroundMark x1="67333" y1="58167" x2="71500" y2="56083"/>
                        <a14:foregroundMark x1="84750" y1="40583" x2="87500" y2="40000"/>
                        <a14:foregroundMark x1="92667" y1="33750" x2="94583" y2="33500"/>
                        <a14:foregroundMark x1="37667" y1="51500" x2="37667" y2="51500"/>
                        <a14:foregroundMark x1="80667" y1="71417" x2="80667" y2="71417"/>
                        <a14:foregroundMark x1="78583" y1="66250" x2="81000" y2="72750"/>
                        <a14:foregroundMark x1="88583" y1="68750" x2="88583" y2="68750"/>
                        <a14:foregroundMark x1="92500" y1="68500" x2="92500" y2="68500"/>
                        <a14:foregroundMark x1="31417" y1="67667" x2="31417" y2="67667"/>
                      </a14:backgroundRemoval>
                    </a14:imgEffect>
                  </a14:imgLayer>
                </a14:imgProps>
              </a:ext>
            </a:extLst>
          </a:blip>
          <a:stretch>
            <a:fillRect/>
          </a:stretch>
        </p:blipFill>
        <p:spPr>
          <a:xfrm>
            <a:off x="475175" y="3912860"/>
            <a:ext cx="2945140" cy="2945140"/>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par>
                                <p:cTn id="8" presetID="14" presetClass="entr" presetSubtype="5"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vertical)">
                                      <p:cBhvr>
                                        <p:cTn id="10" dur="500"/>
                                        <p:tgtEl>
                                          <p:spTgt spid="13"/>
                                        </p:tgtEl>
                                      </p:cBhvr>
                                    </p:animEffect>
                                  </p:childTnLst>
                                </p:cTn>
                              </p:par>
                              <p:par>
                                <p:cTn id="11" presetID="14" presetClass="entr" presetSubtype="5"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vertical)">
                                      <p:cBhvr>
                                        <p:cTn id="18" dur="500"/>
                                        <p:tgtEl>
                                          <p:spTgt spid="25"/>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vertical)">
                                      <p:cBhvr>
                                        <p:cTn id="26" dur="500"/>
                                        <p:tgtEl>
                                          <p:spTgt spid="30"/>
                                        </p:tgtEl>
                                      </p:cBhvr>
                                    </p:animEffect>
                                  </p:childTnLst>
                                </p:cTn>
                              </p:par>
                              <p:par>
                                <p:cTn id="27" presetID="14" presetClass="entr" presetSubtype="5"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vertical)">
                                      <p:cBhvr>
                                        <p:cTn id="34" dur="500"/>
                                        <p:tgtEl>
                                          <p:spTgt spid="34"/>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vertical)">
                                      <p:cBhvr>
                                        <p:cTn id="42" dur="500"/>
                                        <p:tgtEl>
                                          <p:spTgt spid="26"/>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76200" y="0"/>
            <a:ext cx="12115800" cy="1323439"/>
          </a:xfrm>
          <a:prstGeom prst="rect">
            <a:avLst/>
          </a:prstGeom>
          <a:noFill/>
        </p:spPr>
        <p:txBody>
          <a:bodyPr wrap="square">
            <a:spAutoFit/>
          </a:bodyPr>
          <a:lstStyle/>
          <a:p>
            <a:pPr algn="ctr"/>
            <a:r>
              <a:rPr lang="it-IT" sz="4000" b="1">
                <a:solidFill>
                  <a:srgbClr val="002060"/>
                </a:solidFill>
                <a:effectLst/>
                <a:latin typeface="#9Slide07 SVNBeachwood Sans" pitchFamily="2" charset="0"/>
                <a:ea typeface="Arial" panose="020B0604020202020204" pitchFamily="34" charset="0"/>
              </a:rPr>
              <a:t>Hoạt động 2.1</a:t>
            </a:r>
            <a:r>
              <a:rPr lang="it-IT" sz="4000" b="1">
                <a:solidFill>
                  <a:srgbClr val="002060"/>
                </a:solidFill>
                <a:latin typeface="#9Slide07 SVNBeachwood Sans" pitchFamily="2" charset="0"/>
                <a:ea typeface="Arial" panose="020B0604020202020204" pitchFamily="34" charset="0"/>
              </a:rPr>
              <a:t>. </a:t>
            </a:r>
            <a:r>
              <a:rPr lang="it-IT" sz="4000" b="1">
                <a:solidFill>
                  <a:srgbClr val="488119"/>
                </a:solidFill>
                <a:latin typeface="#9Slide07 SVNBeachwood Sans" pitchFamily="2" charset="0"/>
                <a:ea typeface="Arial" panose="020B0604020202020204" pitchFamily="34" charset="0"/>
              </a:rPr>
              <a:t>Viết báo cáo về vai trò của ngành </a:t>
            </a:r>
          </a:p>
          <a:p>
            <a:pPr algn="ctr"/>
            <a:r>
              <a:rPr lang="it-IT" sz="4000" b="1">
                <a:solidFill>
                  <a:srgbClr val="488119"/>
                </a:solidFill>
                <a:latin typeface="#9Slide07 SVNBeachwood Sans" pitchFamily="2" charset="0"/>
                <a:ea typeface="Arial" panose="020B0604020202020204" pitchFamily="34" charset="0"/>
              </a:rPr>
              <a:t>nông nghiệp - lâm nghiệp - thủy sản</a:t>
            </a:r>
            <a:endParaRPr lang="en-US" sz="4000">
              <a:solidFill>
                <a:srgbClr val="488119"/>
              </a:solidFill>
              <a:latin typeface="#9Slide07 SVNBeachwood Sans" pitchFamily="2" charset="0"/>
            </a:endParaRPr>
          </a:p>
        </p:txBody>
      </p:sp>
      <p:pic>
        <p:nvPicPr>
          <p:cNvPr id="13" name="Picture 12">
            <a:extLst>
              <a:ext uri="{FF2B5EF4-FFF2-40B4-BE49-F238E27FC236}">
                <a16:creationId xmlns:a16="http://schemas.microsoft.com/office/drawing/2014/main" id="{5150D7C8-88DD-1487-41C4-17F4D42910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424" y="1904471"/>
            <a:ext cx="3146907" cy="1649418"/>
          </a:xfrm>
          <a:prstGeom prst="rect">
            <a:avLst/>
          </a:prstGeom>
          <a:noFill/>
        </p:spPr>
      </p:pic>
      <p:sp>
        <p:nvSpPr>
          <p:cNvPr id="17" name="TextBox 16">
            <a:extLst>
              <a:ext uri="{FF2B5EF4-FFF2-40B4-BE49-F238E27FC236}">
                <a16:creationId xmlns:a16="http://schemas.microsoft.com/office/drawing/2014/main" id="{B84899E1-30D3-F1D2-306E-0AF8F5EA268E}"/>
              </a:ext>
            </a:extLst>
          </p:cNvPr>
          <p:cNvSpPr txBox="1"/>
          <p:nvPr/>
        </p:nvSpPr>
        <p:spPr>
          <a:xfrm>
            <a:off x="1902839" y="4287972"/>
            <a:ext cx="7478089" cy="481607"/>
          </a:xfrm>
          <a:prstGeom prst="rect">
            <a:avLst/>
          </a:prstGeom>
          <a:noFill/>
        </p:spPr>
        <p:txBody>
          <a:bodyPr wrap="square">
            <a:spAutoFit/>
          </a:bodyPr>
          <a:lstStyle/>
          <a:p>
            <a:pPr algn="just">
              <a:lnSpc>
                <a:spcPct val="115000"/>
              </a:lnSpc>
              <a:spcAft>
                <a:spcPts val="800"/>
              </a:spcAft>
            </a:pPr>
            <a:r>
              <a:rPr lang="en-US" sz="2400">
                <a:solidFill>
                  <a:srgbClr val="C00000"/>
                </a:solidFill>
                <a:effectLst/>
                <a:latin typeface="#9Slide05 SVNShintia Script" panose="02000804000000020003" pitchFamily="2" charset="0"/>
                <a:ea typeface="Calibri" panose="020F0502020204030204" pitchFamily="34" charset="0"/>
                <a:cs typeface="Times New Roman" panose="02020603050405020304" pitchFamily="18" charset="0"/>
              </a:rPr>
              <a:t>Xung phong báo cáo</a:t>
            </a:r>
            <a:endParaRPr lang="en-US" sz="2400">
              <a:solidFill>
                <a:srgbClr val="0070C0"/>
              </a:solidFill>
              <a:effectLst/>
              <a:latin typeface="#9Slide05 SVNShintia Script" panose="02000804000000020003" pitchFamily="2"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29D5C9B-4D92-1C70-5747-6C8F206AEA99}"/>
              </a:ext>
            </a:extLst>
          </p:cNvPr>
          <p:cNvSpPr txBox="1"/>
          <p:nvPr/>
        </p:nvSpPr>
        <p:spPr>
          <a:xfrm>
            <a:off x="1902839" y="4911543"/>
            <a:ext cx="7478089" cy="481607"/>
          </a:xfrm>
          <a:prstGeom prst="rect">
            <a:avLst/>
          </a:prstGeom>
          <a:noFill/>
        </p:spPr>
        <p:txBody>
          <a:bodyPr wrap="square">
            <a:spAutoFit/>
          </a:bodyPr>
          <a:lstStyle/>
          <a:p>
            <a:pPr lvl="0" algn="just">
              <a:lnSpc>
                <a:spcPct val="115000"/>
              </a:lnSpc>
            </a:pPr>
            <a:r>
              <a:rPr lang="en-US" sz="2400">
                <a:solidFill>
                  <a:srgbClr val="0070C0"/>
                </a:solidFill>
                <a:effectLst/>
                <a:latin typeface="#9Slide05 SVNShintia Script" panose="02000804000000020003" pitchFamily="2" charset="0"/>
                <a:ea typeface="Times New Roman" panose="02020603050405020304" pitchFamily="18" charset="0"/>
              </a:rPr>
              <a:t>Các nhóm khác: nhận xét, nêu ý kiến, bổ sung nếu có.</a:t>
            </a:r>
          </a:p>
        </p:txBody>
      </p:sp>
      <p:grpSp>
        <p:nvGrpSpPr>
          <p:cNvPr id="30" name="Group 29">
            <a:extLst>
              <a:ext uri="{FF2B5EF4-FFF2-40B4-BE49-F238E27FC236}">
                <a16:creationId xmlns:a16="http://schemas.microsoft.com/office/drawing/2014/main" id="{970188D5-FC92-EFD2-4BAB-4ADB9B394103}"/>
              </a:ext>
            </a:extLst>
          </p:cNvPr>
          <p:cNvGrpSpPr/>
          <p:nvPr/>
        </p:nvGrpSpPr>
        <p:grpSpPr>
          <a:xfrm>
            <a:off x="1364995" y="4456463"/>
            <a:ext cx="497679" cy="219075"/>
            <a:chOff x="419101" y="1905000"/>
            <a:chExt cx="497679" cy="219075"/>
          </a:xfrm>
        </p:grpSpPr>
        <p:sp>
          <p:nvSpPr>
            <p:cNvPr id="31" name="Arrow: Chevron 30">
              <a:extLst>
                <a:ext uri="{FF2B5EF4-FFF2-40B4-BE49-F238E27FC236}">
                  <a16:creationId xmlns:a16="http://schemas.microsoft.com/office/drawing/2014/main" id="{F27C2BEC-2136-EE75-DCD5-5F6EE9BD74AA}"/>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24ED443C-E7F6-B240-A8CB-265AACC78D8F}"/>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85559907-F470-F069-FBC8-D6D7028A5B60}"/>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FD06E1D6-A189-562E-6CB7-A4126E93B9DC}"/>
              </a:ext>
            </a:extLst>
          </p:cNvPr>
          <p:cNvGrpSpPr/>
          <p:nvPr/>
        </p:nvGrpSpPr>
        <p:grpSpPr>
          <a:xfrm>
            <a:off x="1367915" y="5042808"/>
            <a:ext cx="497679" cy="219075"/>
            <a:chOff x="419101" y="1905000"/>
            <a:chExt cx="497679" cy="219075"/>
          </a:xfrm>
        </p:grpSpPr>
        <p:sp>
          <p:nvSpPr>
            <p:cNvPr id="35" name="Arrow: Chevron 34">
              <a:extLst>
                <a:ext uri="{FF2B5EF4-FFF2-40B4-BE49-F238E27FC236}">
                  <a16:creationId xmlns:a16="http://schemas.microsoft.com/office/drawing/2014/main" id="{92BDC925-7427-E630-0413-E96EAFE48DD7}"/>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6" name="Arrow: Chevron 35">
              <a:extLst>
                <a:ext uri="{FF2B5EF4-FFF2-40B4-BE49-F238E27FC236}">
                  <a16:creationId xmlns:a16="http://schemas.microsoft.com/office/drawing/2014/main" id="{C305973B-1FF3-86F0-04EC-6483439E99AA}"/>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7" name="Arrow: Chevron 36">
              <a:extLst>
                <a:ext uri="{FF2B5EF4-FFF2-40B4-BE49-F238E27FC236}">
                  <a16:creationId xmlns:a16="http://schemas.microsoft.com/office/drawing/2014/main" id="{863002B6-3CF2-2BB0-81DF-9A0A3A11207C}"/>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pic>
        <p:nvPicPr>
          <p:cNvPr id="38" name="Picture 37">
            <a:extLst>
              <a:ext uri="{FF2B5EF4-FFF2-40B4-BE49-F238E27FC236}">
                <a16:creationId xmlns:a16="http://schemas.microsoft.com/office/drawing/2014/main" id="{1CB326E8-D71E-B104-88B0-A4E5DBF9C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250" r="94583">
                        <a14:foregroundMark x1="9833" y1="52500" x2="9833" y2="52500"/>
                        <a14:foregroundMark x1="14000" y1="54833" x2="18917" y2="58167"/>
                        <a14:foregroundMark x1="6250" y1="53583" x2="6250" y2="53583"/>
                        <a14:foregroundMark x1="6917" y1="66917" x2="6917" y2="66917"/>
                        <a14:foregroundMark x1="3333" y1="68500" x2="3333" y2="68500"/>
                        <a14:foregroundMark x1="62667" y1="26417" x2="62667" y2="26417"/>
                        <a14:foregroundMark x1="78333" y1="49000" x2="78333" y2="49000"/>
                        <a14:foregroundMark x1="77750" y1="47667" x2="77750" y2="47667"/>
                        <a14:foregroundMark x1="77500" y1="47667" x2="77500" y2="47667"/>
                        <a14:foregroundMark x1="76500" y1="48333" x2="76500" y2="48333"/>
                        <a14:foregroundMark x1="76667" y1="48333" x2="82333" y2="44333"/>
                        <a14:foregroundMark x1="62333" y1="26917" x2="62333" y2="26917"/>
                        <a14:foregroundMark x1="67333" y1="58167" x2="71500" y2="56083"/>
                        <a14:foregroundMark x1="84750" y1="40583" x2="87500" y2="40000"/>
                        <a14:foregroundMark x1="92667" y1="33750" x2="94583" y2="33500"/>
                        <a14:foregroundMark x1="37667" y1="51500" x2="37667" y2="51500"/>
                        <a14:foregroundMark x1="80667" y1="71417" x2="80667" y2="71417"/>
                        <a14:foregroundMark x1="78583" y1="66250" x2="81000" y2="72750"/>
                        <a14:foregroundMark x1="88583" y1="68750" x2="88583" y2="68750"/>
                        <a14:foregroundMark x1="92500" y1="68500" x2="92500" y2="68500"/>
                        <a14:foregroundMark x1="31417" y1="67667" x2="31417" y2="67667"/>
                      </a14:backgroundRemoval>
                    </a14:imgEffect>
                  </a14:imgLayer>
                </a14:imgProps>
              </a:ext>
            </a:extLst>
          </a:blip>
          <a:stretch>
            <a:fillRect/>
          </a:stretch>
        </p:blipFill>
        <p:spPr>
          <a:xfrm>
            <a:off x="6911591" y="1224005"/>
            <a:ext cx="2945140" cy="2945140"/>
          </a:xfrm>
          <a:prstGeom prst="rect">
            <a:avLst/>
          </a:prstGeom>
        </p:spPr>
      </p:pic>
    </p:spTree>
    <p:extLst>
      <p:ext uri="{BB962C8B-B14F-4D97-AF65-F5344CB8AC3E}">
        <p14:creationId xmlns:p14="http://schemas.microsoft.com/office/powerpoint/2010/main" val="3060561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vertical)">
                                      <p:cBhvr>
                                        <p:cTn id="12" dur="500"/>
                                        <p:tgtEl>
                                          <p:spTgt spid="30"/>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vertical)">
                                      <p:cBhvr>
                                        <p:cTn id="20" dur="500"/>
                                        <p:tgtEl>
                                          <p:spTgt spid="34"/>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248613" y="-5081"/>
            <a:ext cx="11791950" cy="1323439"/>
          </a:xfrm>
          <a:prstGeom prst="rect">
            <a:avLst/>
          </a:prstGeom>
          <a:noFill/>
        </p:spPr>
        <p:txBody>
          <a:bodyPr wrap="square">
            <a:spAutoFit/>
          </a:bodyPr>
          <a:lstStyle/>
          <a:p>
            <a:pPr algn="ctr"/>
            <a:r>
              <a:rPr lang="vi-VN" sz="4000" b="1">
                <a:solidFill>
                  <a:srgbClr val="002060"/>
                </a:solidFill>
                <a:latin typeface="#9Slide07 SVNBeachwood Sans" pitchFamily="2" charset="0"/>
                <a:ea typeface="Arial" panose="020B0604020202020204" pitchFamily="34" charset="0"/>
              </a:rPr>
              <a:t>Hoạt động 2.2. </a:t>
            </a:r>
            <a:r>
              <a:rPr lang="vi-VN" sz="4000" b="1">
                <a:solidFill>
                  <a:srgbClr val="488119"/>
                </a:solidFill>
                <a:latin typeface="#9Slide07 SVNBeachwood Sans" pitchFamily="2" charset="0"/>
                <a:ea typeface="Arial" panose="020B0604020202020204" pitchFamily="34" charset="0"/>
              </a:rPr>
              <a:t>Vẽ biểu đồ quy mô hoặc cơ cấu ngành nông nghiệp, lâm nghiệp và thủy sản nước ta năm 2010 và 2021</a:t>
            </a:r>
            <a:endParaRPr lang="en-US" sz="4000">
              <a:solidFill>
                <a:srgbClr val="488119"/>
              </a:solidFill>
              <a:latin typeface="#9Slide07 SVNBeachwood Sans" pitchFamily="2" charset="0"/>
            </a:endParaRPr>
          </a:p>
        </p:txBody>
      </p:sp>
      <p:sp>
        <p:nvSpPr>
          <p:cNvPr id="15" name="TextBox 14">
            <a:extLst>
              <a:ext uri="{FF2B5EF4-FFF2-40B4-BE49-F238E27FC236}">
                <a16:creationId xmlns:a16="http://schemas.microsoft.com/office/drawing/2014/main" id="{E0D4A4BD-6E4C-9DC0-0713-05673CD49E37}"/>
              </a:ext>
            </a:extLst>
          </p:cNvPr>
          <p:cNvSpPr txBox="1"/>
          <p:nvPr/>
        </p:nvSpPr>
        <p:spPr>
          <a:xfrm>
            <a:off x="3388899" y="1900403"/>
            <a:ext cx="7212587" cy="481607"/>
          </a:xfrm>
          <a:prstGeom prst="rect">
            <a:avLst/>
          </a:prstGeom>
          <a:noFill/>
        </p:spPr>
        <p:txBody>
          <a:bodyPr wrap="square">
            <a:spAutoFit/>
          </a:bodyPr>
          <a:lstStyle/>
          <a:p>
            <a:pPr algn="just">
              <a:lnSpc>
                <a:spcPct val="115000"/>
              </a:lnSpc>
              <a:spcAft>
                <a:spcPts val="800"/>
              </a:spcAft>
            </a:pP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Bước 1: Dựa vào yêu cầu của đề bài, xác định loại biểu đồ cần vẽ.</a:t>
            </a:r>
          </a:p>
        </p:txBody>
      </p:sp>
      <p:sp>
        <p:nvSpPr>
          <p:cNvPr id="17" name="TextBox 16">
            <a:extLst>
              <a:ext uri="{FF2B5EF4-FFF2-40B4-BE49-F238E27FC236}">
                <a16:creationId xmlns:a16="http://schemas.microsoft.com/office/drawing/2014/main" id="{B84899E1-30D3-F1D2-306E-0AF8F5EA268E}"/>
              </a:ext>
            </a:extLst>
          </p:cNvPr>
          <p:cNvSpPr txBox="1"/>
          <p:nvPr/>
        </p:nvSpPr>
        <p:spPr>
          <a:xfrm>
            <a:off x="3360327" y="2696777"/>
            <a:ext cx="7124160" cy="1331070"/>
          </a:xfrm>
          <a:prstGeom prst="rect">
            <a:avLst/>
          </a:prstGeom>
          <a:noFill/>
        </p:spPr>
        <p:txBody>
          <a:bodyPr wrap="square">
            <a:spAutoFit/>
          </a:bodyPr>
          <a:lstStyle/>
          <a:p>
            <a:pPr algn="just">
              <a:lnSpc>
                <a:spcPct val="115000"/>
              </a:lnSpc>
              <a:spcAft>
                <a:spcPts val="800"/>
              </a:spcAft>
            </a:pP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Bước 2: Xử lí số liệu - tính tỉ trọng % giá trị sản xuất của từng nhóm ngành trong cơ cấu toàn ngành nông nghiệp, lâm nghiệp và thủy sản</a:t>
            </a:r>
          </a:p>
        </p:txBody>
      </p:sp>
      <p:grpSp>
        <p:nvGrpSpPr>
          <p:cNvPr id="25" name="Group 24">
            <a:extLst>
              <a:ext uri="{FF2B5EF4-FFF2-40B4-BE49-F238E27FC236}">
                <a16:creationId xmlns:a16="http://schemas.microsoft.com/office/drawing/2014/main" id="{F2F83FAF-8C49-6D6F-F98C-123FCA55E1FC}"/>
              </a:ext>
            </a:extLst>
          </p:cNvPr>
          <p:cNvGrpSpPr/>
          <p:nvPr/>
        </p:nvGrpSpPr>
        <p:grpSpPr>
          <a:xfrm>
            <a:off x="2822482" y="2021697"/>
            <a:ext cx="497679" cy="219075"/>
            <a:chOff x="419101" y="1905000"/>
            <a:chExt cx="497679" cy="219075"/>
          </a:xfrm>
        </p:grpSpPr>
        <p:sp>
          <p:nvSpPr>
            <p:cNvPr id="22" name="Arrow: Chevron 21">
              <a:extLst>
                <a:ext uri="{FF2B5EF4-FFF2-40B4-BE49-F238E27FC236}">
                  <a16:creationId xmlns:a16="http://schemas.microsoft.com/office/drawing/2014/main" id="{3849480C-85AC-1CB3-B861-9DD4E244182D}"/>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2564B7BF-7660-4C1C-6716-7DF585C17575}"/>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B5802D16-71AF-BDB4-0366-075FADA6B33D}"/>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970188D5-FC92-EFD2-4BAB-4ADB9B394103}"/>
              </a:ext>
            </a:extLst>
          </p:cNvPr>
          <p:cNvGrpSpPr/>
          <p:nvPr/>
        </p:nvGrpSpPr>
        <p:grpSpPr>
          <a:xfrm>
            <a:off x="2822482" y="2865268"/>
            <a:ext cx="497679" cy="219075"/>
            <a:chOff x="419101" y="1905000"/>
            <a:chExt cx="497679" cy="219075"/>
          </a:xfrm>
        </p:grpSpPr>
        <p:sp>
          <p:nvSpPr>
            <p:cNvPr id="31" name="Arrow: Chevron 30">
              <a:extLst>
                <a:ext uri="{FF2B5EF4-FFF2-40B4-BE49-F238E27FC236}">
                  <a16:creationId xmlns:a16="http://schemas.microsoft.com/office/drawing/2014/main" id="{F27C2BEC-2136-EE75-DCD5-5F6EE9BD74AA}"/>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24ED443C-E7F6-B240-A8CB-265AACC78D8F}"/>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33" name="Arrow: Chevron 32">
              <a:extLst>
                <a:ext uri="{FF2B5EF4-FFF2-40B4-BE49-F238E27FC236}">
                  <a16:creationId xmlns:a16="http://schemas.microsoft.com/office/drawing/2014/main" id="{85559907-F470-F069-FBC8-D6D7028A5B60}"/>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08598EDE-2CAF-D916-E4B4-D1E3C4DE85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7928" t="20772" r="17236" b="19744"/>
          <a:stretch/>
        </p:blipFill>
        <p:spPr>
          <a:xfrm>
            <a:off x="-124794" y="1596985"/>
            <a:ext cx="2842956" cy="3771702"/>
          </a:xfrm>
          <a:prstGeom prst="rect">
            <a:avLst/>
          </a:prstGeom>
        </p:spPr>
      </p:pic>
      <p:pic>
        <p:nvPicPr>
          <p:cNvPr id="4" name="Picture 3">
            <a:extLst>
              <a:ext uri="{FF2B5EF4-FFF2-40B4-BE49-F238E27FC236}">
                <a16:creationId xmlns:a16="http://schemas.microsoft.com/office/drawing/2014/main" id="{8C4FD4DB-9275-D77B-6251-6F1B8A9B6997}"/>
              </a:ext>
            </a:extLst>
          </p:cNvPr>
          <p:cNvPicPr>
            <a:picLocks noChangeAspect="1"/>
          </p:cNvPicPr>
          <p:nvPr/>
        </p:nvPicPr>
        <p:blipFill>
          <a:blip r:embed="rId4"/>
          <a:stretch>
            <a:fillRect/>
          </a:stretch>
        </p:blipFill>
        <p:spPr>
          <a:xfrm>
            <a:off x="10804537" y="1475462"/>
            <a:ext cx="1236026" cy="1035759"/>
          </a:xfrm>
          <a:prstGeom prst="rect">
            <a:avLst/>
          </a:prstGeom>
          <a:ln>
            <a:noFill/>
          </a:ln>
          <a:effectLst>
            <a:softEdge rad="112500"/>
          </a:effectLst>
        </p:spPr>
      </p:pic>
      <p:pic>
        <p:nvPicPr>
          <p:cNvPr id="5" name="Picture 4">
            <a:extLst>
              <a:ext uri="{FF2B5EF4-FFF2-40B4-BE49-F238E27FC236}">
                <a16:creationId xmlns:a16="http://schemas.microsoft.com/office/drawing/2014/main" id="{15A978E7-5AA7-701E-3267-0E138EAB847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889" b="90000" l="9167" r="90000">
                        <a14:foregroundMark x1="9444" y1="22778" x2="9444" y2="22778"/>
                        <a14:foregroundMark x1="61389" y1="8889" x2="61389" y2="8889"/>
                        <a14:foregroundMark x1="47500" y1="75833" x2="47500" y2="75833"/>
                        <a14:foregroundMark x1="13333" y1="68889" x2="13333" y2="68889"/>
                        <a14:foregroundMark x1="14167" y1="68333" x2="14167" y2="68333"/>
                      </a14:backgroundRemoval>
                    </a14:imgEffect>
                  </a14:imgLayer>
                </a14:imgProps>
              </a:ext>
            </a:extLst>
          </a:blip>
          <a:srcRect l="5687" t="6381" r="8692" b="11675"/>
          <a:stretch/>
        </p:blipFill>
        <p:spPr>
          <a:xfrm>
            <a:off x="10782374" y="2548915"/>
            <a:ext cx="1382816" cy="1323439"/>
          </a:xfrm>
          <a:prstGeom prst="rect">
            <a:avLst/>
          </a:prstGeom>
        </p:spPr>
      </p:pic>
      <p:pic>
        <p:nvPicPr>
          <p:cNvPr id="6" name="Picture 5">
            <a:extLst>
              <a:ext uri="{FF2B5EF4-FFF2-40B4-BE49-F238E27FC236}">
                <a16:creationId xmlns:a16="http://schemas.microsoft.com/office/drawing/2014/main" id="{7F2A7B30-084C-BCD4-F776-505AC62BF59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126927" y="4792927"/>
            <a:ext cx="2065073" cy="2065073"/>
          </a:xfrm>
          <a:prstGeom prst="rect">
            <a:avLst/>
          </a:prstGeom>
        </p:spPr>
      </p:pic>
      <p:pic>
        <p:nvPicPr>
          <p:cNvPr id="9" name="Picture 8">
            <a:extLst>
              <a:ext uri="{FF2B5EF4-FFF2-40B4-BE49-F238E27FC236}">
                <a16:creationId xmlns:a16="http://schemas.microsoft.com/office/drawing/2014/main" id="{5167618F-CDC7-A51C-6441-D09FFCC17483}"/>
              </a:ext>
            </a:extLst>
          </p:cNvPr>
          <p:cNvPicPr>
            <a:picLocks noChangeAspect="1"/>
          </p:cNvPicPr>
          <p:nvPr/>
        </p:nvPicPr>
        <p:blipFill rotWithShape="1">
          <a:blip r:embed="rId9"/>
          <a:srcRect l="3003" t="1" r="3003" b="1369"/>
          <a:stretch/>
        </p:blipFill>
        <p:spPr>
          <a:xfrm>
            <a:off x="10725153" y="3775057"/>
            <a:ext cx="1315410" cy="1315410"/>
          </a:xfrm>
          <a:prstGeom prst="ellipse">
            <a:avLst/>
          </a:prstGeom>
          <a:ln>
            <a:noFill/>
          </a:ln>
          <a:effectLst>
            <a:softEdge rad="112500"/>
          </a:effectLst>
        </p:spPr>
      </p:pic>
      <p:sp>
        <p:nvSpPr>
          <p:cNvPr id="41" name="TextBox 40">
            <a:extLst>
              <a:ext uri="{FF2B5EF4-FFF2-40B4-BE49-F238E27FC236}">
                <a16:creationId xmlns:a16="http://schemas.microsoft.com/office/drawing/2014/main" id="{DF06086E-0251-7EC7-CC50-965DF72CD875}"/>
              </a:ext>
            </a:extLst>
          </p:cNvPr>
          <p:cNvSpPr txBox="1"/>
          <p:nvPr/>
        </p:nvSpPr>
        <p:spPr>
          <a:xfrm>
            <a:off x="3358376" y="4169583"/>
            <a:ext cx="7212587" cy="481607"/>
          </a:xfrm>
          <a:prstGeom prst="rect">
            <a:avLst/>
          </a:prstGeom>
          <a:noFill/>
        </p:spPr>
        <p:txBody>
          <a:bodyPr wrap="square">
            <a:spAutoFit/>
          </a:bodyPr>
          <a:lstStyle/>
          <a:p>
            <a:pPr algn="just">
              <a:lnSpc>
                <a:spcPct val="115000"/>
              </a:lnSpc>
              <a:spcAft>
                <a:spcPts val="800"/>
              </a:spcAft>
            </a:pP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Bước 3: Vẽ biểu đồ</a:t>
            </a:r>
          </a:p>
        </p:txBody>
      </p:sp>
      <p:grpSp>
        <p:nvGrpSpPr>
          <p:cNvPr id="42" name="Group 41">
            <a:extLst>
              <a:ext uri="{FF2B5EF4-FFF2-40B4-BE49-F238E27FC236}">
                <a16:creationId xmlns:a16="http://schemas.microsoft.com/office/drawing/2014/main" id="{9B0EA66E-A8BA-C6F9-67D5-01DB2E655E00}"/>
              </a:ext>
            </a:extLst>
          </p:cNvPr>
          <p:cNvGrpSpPr/>
          <p:nvPr/>
        </p:nvGrpSpPr>
        <p:grpSpPr>
          <a:xfrm>
            <a:off x="2821125" y="4300848"/>
            <a:ext cx="497679" cy="219075"/>
            <a:chOff x="419101" y="1905000"/>
            <a:chExt cx="497679" cy="219075"/>
          </a:xfrm>
        </p:grpSpPr>
        <p:sp>
          <p:nvSpPr>
            <p:cNvPr id="43" name="Arrow: Chevron 42">
              <a:extLst>
                <a:ext uri="{FF2B5EF4-FFF2-40B4-BE49-F238E27FC236}">
                  <a16:creationId xmlns:a16="http://schemas.microsoft.com/office/drawing/2014/main" id="{C980D718-A6F0-05AF-BB29-793B0FEDB964}"/>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4" name="Arrow: Chevron 43">
              <a:extLst>
                <a:ext uri="{FF2B5EF4-FFF2-40B4-BE49-F238E27FC236}">
                  <a16:creationId xmlns:a16="http://schemas.microsoft.com/office/drawing/2014/main" id="{49BFFA16-6DE1-2DC9-7E3F-BB77F7FE1D12}"/>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5" name="Arrow: Chevron 44">
              <a:extLst>
                <a:ext uri="{FF2B5EF4-FFF2-40B4-BE49-F238E27FC236}">
                  <a16:creationId xmlns:a16="http://schemas.microsoft.com/office/drawing/2014/main" id="{86A94928-593B-3AB3-ABAB-92DAED8D8517}"/>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grpSp>
        <p:nvGrpSpPr>
          <p:cNvPr id="46" name="Group 45">
            <a:extLst>
              <a:ext uri="{FF2B5EF4-FFF2-40B4-BE49-F238E27FC236}">
                <a16:creationId xmlns:a16="http://schemas.microsoft.com/office/drawing/2014/main" id="{A01FB68B-F997-C198-2DAC-FC4063E591CC}"/>
              </a:ext>
            </a:extLst>
          </p:cNvPr>
          <p:cNvGrpSpPr/>
          <p:nvPr/>
        </p:nvGrpSpPr>
        <p:grpSpPr>
          <a:xfrm>
            <a:off x="2822482" y="5149612"/>
            <a:ext cx="497679" cy="219075"/>
            <a:chOff x="419101" y="1905000"/>
            <a:chExt cx="497679" cy="219075"/>
          </a:xfrm>
        </p:grpSpPr>
        <p:sp>
          <p:nvSpPr>
            <p:cNvPr id="47" name="Arrow: Chevron 46">
              <a:extLst>
                <a:ext uri="{FF2B5EF4-FFF2-40B4-BE49-F238E27FC236}">
                  <a16:creationId xmlns:a16="http://schemas.microsoft.com/office/drawing/2014/main" id="{9AF9E6B4-05A2-D4D5-958F-05F98B2F73A9}"/>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8" name="Arrow: Chevron 47">
              <a:extLst>
                <a:ext uri="{FF2B5EF4-FFF2-40B4-BE49-F238E27FC236}">
                  <a16:creationId xmlns:a16="http://schemas.microsoft.com/office/drawing/2014/main" id="{D03C1D6A-3B9C-1975-EA7C-D22A521924AD}"/>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id="{8E0ACC17-BC64-A290-E4D2-10D894B41106}"/>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sp>
        <p:nvSpPr>
          <p:cNvPr id="50" name="TextBox 49">
            <a:extLst>
              <a:ext uri="{FF2B5EF4-FFF2-40B4-BE49-F238E27FC236}">
                <a16:creationId xmlns:a16="http://schemas.microsoft.com/office/drawing/2014/main" id="{9CD866F7-831B-5844-4B84-AF3DFAFE1AD4}"/>
              </a:ext>
            </a:extLst>
          </p:cNvPr>
          <p:cNvSpPr txBox="1"/>
          <p:nvPr/>
        </p:nvSpPr>
        <p:spPr>
          <a:xfrm>
            <a:off x="3427316" y="4792926"/>
            <a:ext cx="7124160" cy="1331070"/>
          </a:xfrm>
          <a:prstGeom prst="rect">
            <a:avLst/>
          </a:prstGeom>
          <a:noFill/>
        </p:spPr>
        <p:txBody>
          <a:bodyPr wrap="square">
            <a:spAutoFit/>
          </a:bodyPr>
          <a:lstStyle/>
          <a:p>
            <a:pPr algn="just">
              <a:lnSpc>
                <a:spcPct val="115000"/>
              </a:lnSpc>
              <a:spcAft>
                <a:spcPts val="800"/>
              </a:spcAft>
            </a:pP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Bước 4: Nhận xét và giải thích sự thay đổi quy mô và cơ cấu giá trị sản xuất ngành nông nghiệp lâm nghiệp và thủy sản nước ta năm 2021 so với năm 2010</a:t>
            </a:r>
          </a:p>
        </p:txBody>
      </p:sp>
    </p:spTree>
    <p:extLst>
      <p:ext uri="{BB962C8B-B14F-4D97-AF65-F5344CB8AC3E}">
        <p14:creationId xmlns:p14="http://schemas.microsoft.com/office/powerpoint/2010/main" val="2871901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vertical)">
                                      <p:cBhvr>
                                        <p:cTn id="12" dur="500"/>
                                        <p:tgtEl>
                                          <p:spTgt spid="25"/>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vertical)">
                                      <p:cBhvr>
                                        <p:cTn id="15" dur="500"/>
                                        <p:tgtEl>
                                          <p:spTgt spid="15"/>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vertical)">
                                      <p:cBhvr>
                                        <p:cTn id="25" dur="500"/>
                                        <p:tgtEl>
                                          <p:spTgt spid="30"/>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vertical)">
                                      <p:cBhvr>
                                        <p:cTn id="28" dur="500"/>
                                        <p:tgtEl>
                                          <p:spTgt spid="17"/>
                                        </p:tgtEl>
                                      </p:cBhvr>
                                    </p:animEffect>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vertical)">
                                      <p:cBhvr>
                                        <p:cTn id="38" dur="500"/>
                                        <p:tgtEl>
                                          <p:spTgt spid="42"/>
                                        </p:tgtEl>
                                      </p:cBhvr>
                                    </p:animEffect>
                                  </p:childTnLst>
                                </p:cTn>
                              </p:par>
                              <p:par>
                                <p:cTn id="39" presetID="14" presetClass="entr" presetSubtype="5"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randombar(vertical)">
                                      <p:cBhvr>
                                        <p:cTn id="41" dur="500"/>
                                        <p:tgtEl>
                                          <p:spTgt spid="41"/>
                                        </p:tgtEl>
                                      </p:cBhvr>
                                    </p:animEffect>
                                  </p:childTnLst>
                                </p:cTn>
                              </p:par>
                              <p:par>
                                <p:cTn id="42" presetID="42"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vertical)">
                                      <p:cBhvr>
                                        <p:cTn id="51" dur="500"/>
                                        <p:tgtEl>
                                          <p:spTgt spid="46"/>
                                        </p:tgtEl>
                                      </p:cBhvr>
                                    </p:animEffect>
                                  </p:childTnLst>
                                </p:cTn>
                              </p:par>
                              <p:par>
                                <p:cTn id="52" presetID="14" presetClass="entr" presetSubtype="5"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randombar(vertical)">
                                      <p:cBhvr>
                                        <p:cTn id="54" dur="500"/>
                                        <p:tgtEl>
                                          <p:spTgt spid="50"/>
                                        </p:tgtEl>
                                      </p:cBhvr>
                                    </p:animEffect>
                                  </p:childTnLst>
                                </p:cTn>
                              </p:par>
                              <p:par>
                                <p:cTn id="55" presetID="42"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41"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F81F05-FC9B-AA76-B125-71CC3461BD33}"/>
              </a:ext>
            </a:extLst>
          </p:cNvPr>
          <p:cNvSpPr txBox="1"/>
          <p:nvPr/>
        </p:nvSpPr>
        <p:spPr>
          <a:xfrm>
            <a:off x="248613" y="-5081"/>
            <a:ext cx="11791950" cy="1323439"/>
          </a:xfrm>
          <a:prstGeom prst="rect">
            <a:avLst/>
          </a:prstGeom>
          <a:noFill/>
        </p:spPr>
        <p:txBody>
          <a:bodyPr wrap="square">
            <a:spAutoFit/>
          </a:bodyPr>
          <a:lstStyle/>
          <a:p>
            <a:pPr algn="ctr"/>
            <a:r>
              <a:rPr lang="vi-VN" sz="4000" b="1">
                <a:solidFill>
                  <a:srgbClr val="002060"/>
                </a:solidFill>
                <a:latin typeface="#9Slide07 SVNBeachwood Sans" pitchFamily="2" charset="0"/>
                <a:ea typeface="Arial" panose="020B0604020202020204" pitchFamily="34" charset="0"/>
              </a:rPr>
              <a:t>Hoạt động 2.2. </a:t>
            </a:r>
            <a:r>
              <a:rPr lang="vi-VN" sz="4000" b="1">
                <a:solidFill>
                  <a:srgbClr val="488119"/>
                </a:solidFill>
                <a:latin typeface="#9Slide07 SVNBeachwood Sans" pitchFamily="2" charset="0"/>
                <a:ea typeface="Arial" panose="020B0604020202020204" pitchFamily="34" charset="0"/>
              </a:rPr>
              <a:t>Vẽ biểu đồ quy mô hoặc cơ cấu ngành nông nghiệp, lâm nghiệp và thủy sản nước ta năm 2010 và 2021</a:t>
            </a:r>
            <a:endParaRPr lang="en-US" sz="4000">
              <a:solidFill>
                <a:srgbClr val="488119"/>
              </a:solidFill>
              <a:latin typeface="#9Slide07 SVNBeachwood Sans" pitchFamily="2" charset="0"/>
            </a:endParaRPr>
          </a:p>
        </p:txBody>
      </p:sp>
      <p:sp>
        <p:nvSpPr>
          <p:cNvPr id="15" name="TextBox 14">
            <a:extLst>
              <a:ext uri="{FF2B5EF4-FFF2-40B4-BE49-F238E27FC236}">
                <a16:creationId xmlns:a16="http://schemas.microsoft.com/office/drawing/2014/main" id="{E0D4A4BD-6E4C-9DC0-0713-05673CD49E37}"/>
              </a:ext>
            </a:extLst>
          </p:cNvPr>
          <p:cNvSpPr txBox="1"/>
          <p:nvPr/>
        </p:nvSpPr>
        <p:spPr>
          <a:xfrm>
            <a:off x="2971649" y="1693244"/>
            <a:ext cx="7212587" cy="481607"/>
          </a:xfrm>
          <a:prstGeom prst="rect">
            <a:avLst/>
          </a:prstGeom>
          <a:noFill/>
        </p:spPr>
        <p:txBody>
          <a:bodyPr wrap="square">
            <a:spAutoFit/>
          </a:bodyPr>
          <a:lstStyle/>
          <a:p>
            <a:pPr algn="just">
              <a:lnSpc>
                <a:spcPct val="115000"/>
              </a:lnSpc>
              <a:spcAft>
                <a:spcPts val="800"/>
              </a:spcAft>
            </a:pP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Bước 1: Dựa vào yêu cầu của đề bài, xác định </a:t>
            </a:r>
            <a:r>
              <a:rPr lang="en-US"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dạng</a:t>
            </a:r>
            <a:r>
              <a:rPr lang="vi-VN" sz="2400">
                <a:solidFill>
                  <a:srgbClr val="C00000"/>
                </a:solidFill>
                <a:latin typeface="#9Slide05 SVNShintia Script" panose="02000804000000020003" pitchFamily="2" charset="0"/>
                <a:ea typeface="Calibri" panose="020F0502020204030204" pitchFamily="34" charset="0"/>
                <a:cs typeface="Times New Roman" panose="02020603050405020304" pitchFamily="18" charset="0"/>
              </a:rPr>
              <a:t> biểu đồ cần vẽ.</a:t>
            </a:r>
          </a:p>
        </p:txBody>
      </p:sp>
      <p:sp>
        <p:nvSpPr>
          <p:cNvPr id="17" name="TextBox 16">
            <a:extLst>
              <a:ext uri="{FF2B5EF4-FFF2-40B4-BE49-F238E27FC236}">
                <a16:creationId xmlns:a16="http://schemas.microsoft.com/office/drawing/2014/main" id="{B84899E1-30D3-F1D2-306E-0AF8F5EA268E}"/>
              </a:ext>
            </a:extLst>
          </p:cNvPr>
          <p:cNvSpPr txBox="1"/>
          <p:nvPr/>
        </p:nvSpPr>
        <p:spPr>
          <a:xfrm>
            <a:off x="265059" y="2342579"/>
            <a:ext cx="11597195" cy="4154984"/>
          </a:xfrm>
          <a:prstGeom prst="rect">
            <a:avLst/>
          </a:prstGeom>
          <a:noFill/>
        </p:spPr>
        <p:txBody>
          <a:bodyPr wrap="square">
            <a:spAutoFit/>
          </a:bodyPr>
          <a:lstStyle/>
          <a:p>
            <a:pPr algn="just"/>
            <a:r>
              <a:rPr lang="en-US" sz="2400">
                <a:solidFill>
                  <a:srgbClr val="FF0000"/>
                </a:solidFill>
                <a:latin typeface="#9Slide05 SVNUT Triumph" panose="00000500000000000000" pitchFamily="2" charset="0"/>
                <a:ea typeface="Calibri" panose="020F0502020204030204" pitchFamily="34" charset="0"/>
                <a:cs typeface="Times New Roman" panose="02020603050405020304" pitchFamily="18" charset="0"/>
              </a:rPr>
              <a:t>Dấu hiệu nhận biết các dạng biểu đồ:</a:t>
            </a:r>
          </a:p>
          <a:p>
            <a:pPr algn="just"/>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1. Khi nào vẽ </a:t>
            </a:r>
            <a:r>
              <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biểu đồ TRÒN</a:t>
            </a:r>
            <a:r>
              <a:rPr lang="vi-VN" sz="2400">
                <a:solidFill>
                  <a:srgbClr val="0070C0"/>
                </a:solidFill>
                <a:latin typeface="#9Slide05 SVNShintia Script" panose="02000804000000020003" pitchFamily="2" charset="0"/>
                <a:ea typeface="Calibri" panose="020F0502020204030204" pitchFamily="34" charset="0"/>
                <a:cs typeface="Times New Roman" panose="02020603050405020304" pitchFamily="18" charset="0"/>
              </a:rPr>
              <a:t>: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Trong đề bài có từ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cơ cấu, tỉ lệ, tỉ trọng, quy mô và cơ cấu</a:t>
            </a:r>
            <a:r>
              <a:rPr lang="en-US"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(Số năm: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 3 năm</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thì vẽ biểu đồ tròn.</a:t>
            </a:r>
          </a:p>
          <a:p>
            <a:pPr algn="just"/>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2. Khi nào vẽ </a:t>
            </a:r>
            <a:r>
              <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biểu đồ MIỀN</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Trong đề bài có từ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“thay đổi cơ cấu”, “chuyển dịch cơ cấu”</a:t>
            </a:r>
            <a:r>
              <a:rPr lang="en-US"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(Số năm: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 3 năm</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thì vẽ biểu đồ miền.</a:t>
            </a:r>
          </a:p>
          <a:p>
            <a:pPr algn="just"/>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3. Khi nào vẽ </a:t>
            </a:r>
            <a:r>
              <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biểu đồ ĐƯỜNG</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Trong đề bài có từ như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“tốc độ tăng trưởng”, “phát triển”, “biến động”,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(Số năm &gt; 3 năm). </a:t>
            </a:r>
            <a:endParaRPr lang="en-US"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endParaRPr>
          </a:p>
          <a:p>
            <a:pPr algn="just"/>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4. Khi nào vẽ </a:t>
            </a:r>
            <a:r>
              <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biểu đồ CỘT</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Yêu cầu của đề bài thể hiện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trực tiếp đối tượng có tên trong tên bảng số liệu</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có từ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“Sản lượng; số lượng; so sánh, tình hình, qui mô”,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a:t>
            </a:r>
          </a:p>
          <a:p>
            <a:pPr algn="just"/>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5. Khi nào vẽ </a:t>
            </a:r>
            <a:r>
              <a:rPr lang="vi-VN" sz="2400">
                <a:solidFill>
                  <a:srgbClr val="0000FF"/>
                </a:solidFill>
                <a:latin typeface="#9Slide05 SVNShintia Script" panose="02000804000000020003" pitchFamily="2" charset="0"/>
                <a:ea typeface="Calibri" panose="020F0502020204030204" pitchFamily="34" charset="0"/>
                <a:cs typeface="Times New Roman" panose="02020603050405020304" pitchFamily="18" charset="0"/>
              </a:rPr>
              <a:t>biểu đồ KẾT HỢP</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 Khi đề bài có </a:t>
            </a:r>
            <a:r>
              <a:rPr lang="vi-VN" sz="2400">
                <a:solidFill>
                  <a:srgbClr val="FF0000"/>
                </a:solidFill>
                <a:latin typeface="#9Slide05 SVNShintia Script" panose="02000804000000020003" pitchFamily="2" charset="0"/>
                <a:ea typeface="Calibri" panose="020F0502020204030204" pitchFamily="34" charset="0"/>
                <a:cs typeface="Times New Roman" panose="02020603050405020304" pitchFamily="18" charset="0"/>
              </a:rPr>
              <a:t>hai đơn vị tính </a:t>
            </a:r>
            <a:r>
              <a:rPr lang="vi-VN" sz="2400">
                <a:solidFill>
                  <a:srgbClr val="488119"/>
                </a:solidFill>
                <a:latin typeface="#9Slide05 SVNShintia Script" panose="02000804000000020003" pitchFamily="2" charset="0"/>
                <a:ea typeface="Calibri" panose="020F0502020204030204" pitchFamily="34" charset="0"/>
                <a:cs typeface="Times New Roman" panose="02020603050405020304" pitchFamily="18" charset="0"/>
              </a:rPr>
              <a:t>khác nhau, số năm &gt; 3 năm: thì vẽ biểu đồ kết hợp (cột với đường).</a:t>
            </a:r>
          </a:p>
        </p:txBody>
      </p:sp>
      <p:grpSp>
        <p:nvGrpSpPr>
          <p:cNvPr id="25" name="Group 24">
            <a:extLst>
              <a:ext uri="{FF2B5EF4-FFF2-40B4-BE49-F238E27FC236}">
                <a16:creationId xmlns:a16="http://schemas.microsoft.com/office/drawing/2014/main" id="{F2F83FAF-8C49-6D6F-F98C-123FCA55E1FC}"/>
              </a:ext>
            </a:extLst>
          </p:cNvPr>
          <p:cNvGrpSpPr/>
          <p:nvPr/>
        </p:nvGrpSpPr>
        <p:grpSpPr>
          <a:xfrm>
            <a:off x="2405232" y="1814538"/>
            <a:ext cx="497679" cy="219075"/>
            <a:chOff x="419101" y="1905000"/>
            <a:chExt cx="497679" cy="219075"/>
          </a:xfrm>
        </p:grpSpPr>
        <p:sp>
          <p:nvSpPr>
            <p:cNvPr id="22" name="Arrow: Chevron 21">
              <a:extLst>
                <a:ext uri="{FF2B5EF4-FFF2-40B4-BE49-F238E27FC236}">
                  <a16:creationId xmlns:a16="http://schemas.microsoft.com/office/drawing/2014/main" id="{3849480C-85AC-1CB3-B861-9DD4E244182D}"/>
                </a:ext>
              </a:extLst>
            </p:cNvPr>
            <p:cNvSpPr/>
            <p:nvPr/>
          </p:nvSpPr>
          <p:spPr>
            <a:xfrm>
              <a:off x="419101"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3" name="Arrow: Chevron 22">
              <a:extLst>
                <a:ext uri="{FF2B5EF4-FFF2-40B4-BE49-F238E27FC236}">
                  <a16:creationId xmlns:a16="http://schemas.microsoft.com/office/drawing/2014/main" id="{2564B7BF-7660-4C1C-6716-7DF585C17575}"/>
                </a:ext>
              </a:extLst>
            </p:cNvPr>
            <p:cNvSpPr/>
            <p:nvPr/>
          </p:nvSpPr>
          <p:spPr>
            <a:xfrm>
              <a:off x="604839"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24" name="Arrow: Chevron 23">
              <a:extLst>
                <a:ext uri="{FF2B5EF4-FFF2-40B4-BE49-F238E27FC236}">
                  <a16:creationId xmlns:a16="http://schemas.microsoft.com/office/drawing/2014/main" id="{B5802D16-71AF-BDB4-0366-075FADA6B33D}"/>
                </a:ext>
              </a:extLst>
            </p:cNvPr>
            <p:cNvSpPr/>
            <p:nvPr/>
          </p:nvSpPr>
          <p:spPr>
            <a:xfrm>
              <a:off x="721518" y="1905000"/>
              <a:ext cx="195262" cy="219075"/>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id="{08598EDE-2CAF-D916-E4B4-D1E3C4DE85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7928" t="20772" r="17236" b="19744"/>
          <a:stretch/>
        </p:blipFill>
        <p:spPr>
          <a:xfrm>
            <a:off x="10476692" y="489489"/>
            <a:ext cx="1715308" cy="2275670"/>
          </a:xfrm>
          <a:prstGeom prst="rect">
            <a:avLst/>
          </a:prstGeom>
        </p:spPr>
      </p:pic>
      <p:pic>
        <p:nvPicPr>
          <p:cNvPr id="4" name="Picture 3">
            <a:extLst>
              <a:ext uri="{FF2B5EF4-FFF2-40B4-BE49-F238E27FC236}">
                <a16:creationId xmlns:a16="http://schemas.microsoft.com/office/drawing/2014/main" id="{8C4FD4DB-9275-D77B-6251-6F1B8A9B6997}"/>
              </a:ext>
            </a:extLst>
          </p:cNvPr>
          <p:cNvPicPr>
            <a:picLocks noChangeAspect="1"/>
          </p:cNvPicPr>
          <p:nvPr/>
        </p:nvPicPr>
        <p:blipFill>
          <a:blip r:embed="rId4"/>
          <a:stretch>
            <a:fillRect/>
          </a:stretch>
        </p:blipFill>
        <p:spPr>
          <a:xfrm>
            <a:off x="312247" y="1043909"/>
            <a:ext cx="1549772" cy="1298670"/>
          </a:xfrm>
          <a:prstGeom prst="rect">
            <a:avLst/>
          </a:prstGeom>
          <a:ln>
            <a:noFill/>
          </a:ln>
          <a:effectLst>
            <a:softEdge rad="112500"/>
          </a:effectLst>
        </p:spPr>
      </p:pic>
    </p:spTree>
    <p:extLst>
      <p:ext uri="{BB962C8B-B14F-4D97-AF65-F5344CB8AC3E}">
        <p14:creationId xmlns:p14="http://schemas.microsoft.com/office/powerpoint/2010/main" val="25071348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vertical)">
                                      <p:cBhvr>
                                        <p:cTn id="12" dur="500"/>
                                        <p:tgtEl>
                                          <p:spTgt spid="25"/>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14" presetClass="entr" presetSubtype="5"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theme/theme1.xml><?xml version="1.0" encoding="utf-8"?>
<a:theme xmlns:a="http://schemas.openxmlformats.org/drawingml/2006/main" name="Nature Illustration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294</TotalTime>
  <Words>1344</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#9Slide03 SFU Futura_01</vt:lpstr>
      <vt:lpstr>#9Slide03 SFU Futura_07</vt:lpstr>
      <vt:lpstr>#9Slide05 SVNKitten</vt:lpstr>
      <vt:lpstr>#9Slide05 SVNShintia Script</vt:lpstr>
      <vt:lpstr>#9Slide05 SVNUT Triumph</vt:lpstr>
      <vt:lpstr>#9Slide07 SVNBeachwood Sans</vt:lpstr>
      <vt:lpstr>#9Slide07 SVNBrandon Printed Sh</vt:lpstr>
      <vt:lpstr>Arial</vt:lpstr>
      <vt:lpstr>Segoe Print</vt:lpstr>
      <vt:lpstr>Times New Roman</vt:lpstr>
      <vt:lpstr>VNI-Fato</vt:lpstr>
      <vt:lpstr>Wingdings</vt:lpstr>
      <vt:lpstr>Nature Illustration 16x9</vt:lpstr>
      <vt:lpstr>PowerPoint Presentation</vt:lpstr>
      <vt:lpstr>PowerPoint Presentation</vt:lpstr>
      <vt:lpstr>PowerPoint Presentation</vt:lpstr>
      <vt:lpstr>Kết quả </vt:lpstr>
      <vt:lpstr>Bài 14.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Tran</dc:creator>
  <cp:lastModifiedBy>Chan Tran</cp:lastModifiedBy>
  <cp:revision>9</cp:revision>
  <dcterms:created xsi:type="dcterms:W3CDTF">2024-05-29T12:40:31Z</dcterms:created>
  <dcterms:modified xsi:type="dcterms:W3CDTF">2024-05-30T05:29:00Z</dcterms:modified>
</cp:coreProperties>
</file>