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8" r:id="rId5"/>
    <p:sldMasterId id="2147483693" r:id="rId6"/>
    <p:sldMasterId id="2147483705" r:id="rId7"/>
  </p:sldMasterIdLst>
  <p:notesMasterIdLst>
    <p:notesMasterId r:id="rId24"/>
  </p:notesMasterIdLst>
  <p:handoutMasterIdLst>
    <p:handoutMasterId r:id="rId25"/>
  </p:handoutMasterIdLst>
  <p:sldIdLst>
    <p:sldId id="256" r:id="rId8"/>
    <p:sldId id="257" r:id="rId9"/>
    <p:sldId id="541" r:id="rId10"/>
    <p:sldId id="551" r:id="rId11"/>
    <p:sldId id="552" r:id="rId12"/>
    <p:sldId id="542" r:id="rId13"/>
    <p:sldId id="540" r:id="rId14"/>
    <p:sldId id="544" r:id="rId15"/>
    <p:sldId id="545" r:id="rId16"/>
    <p:sldId id="553" r:id="rId17"/>
    <p:sldId id="546" r:id="rId18"/>
    <p:sldId id="547" r:id="rId19"/>
    <p:sldId id="548" r:id="rId20"/>
    <p:sldId id="288" r:id="rId21"/>
    <p:sldId id="550" r:id="rId22"/>
    <p:sldId id="2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208E2"/>
    <a:srgbClr val="ED4754"/>
    <a:srgbClr val="549E39"/>
    <a:srgbClr val="455F51"/>
    <a:srgbClr val="0033CC"/>
    <a:srgbClr val="3484FE"/>
    <a:srgbClr val="2473AB"/>
    <a:srgbClr val="F7D5A7"/>
    <a:srgbClr val="F1B8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646" autoAdjust="0"/>
  </p:normalViewPr>
  <p:slideViewPr>
    <p:cSldViewPr snapToGrid="0">
      <p:cViewPr varScale="1">
        <p:scale>
          <a:sx n="103" d="100"/>
          <a:sy n="103" d="100"/>
        </p:scale>
        <p:origin x="828" y="96"/>
      </p:cViewPr>
      <p:guideLst/>
    </p:cSldViewPr>
  </p:slideViewPr>
  <p:outlineViewPr>
    <p:cViewPr>
      <p:scale>
        <a:sx n="33" d="100"/>
        <a:sy n="33" d="100"/>
      </p:scale>
      <p:origin x="0" y="-57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58" d="100"/>
          <a:sy n="58" d="100"/>
        </p:scale>
        <p:origin x="2371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190EA-5EEC-4300-B6AE-D9734C6C648E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3A6F-DEFA-45E0-9496-BEE7C2C6F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E-BPYFwj00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17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519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it-IT" sz="1800" b="1" u="sng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https://www.youtube.com/watch?v=ZE-BPYFwj00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68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Copy địa chỉ trang web đưa vào trình duyệt để đi đến nội dung trò chơi.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43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8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nhấp vào mũi tên để liên kết đến trang Web giới thiệu các nông sản và chỉ dẫn địa lí hoặc vào link </a:t>
            </a:r>
            <a:r>
              <a:rPr lang="en-US" b="1">
                <a:solidFill>
                  <a:srgbClr val="00B050"/>
                </a:solidFill>
              </a:rPr>
              <a:t>https://foodmap.asia/bandonongsan </a:t>
            </a:r>
            <a:r>
              <a:rPr lang="en-US"/>
              <a:t>để chỉ dẫn các nông sản cho học sinh.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62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nhấp vào mũi tên để liên kết đến trang Web giới thiệu các nông sản và chỉ dẫn địa lí hoặc vào link </a:t>
            </a:r>
            <a:r>
              <a:rPr lang="en-US" b="1">
                <a:solidFill>
                  <a:srgbClr val="00B050"/>
                </a:solidFill>
              </a:rPr>
              <a:t>https://foodmap.asia/bandonongsan </a:t>
            </a:r>
            <a:r>
              <a:rPr lang="en-US"/>
              <a:t>để chỉ dẫn các nông sản cho học sinh.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719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nhấp vào mũi tên để liên kết đến trang Web giới thiệu các nông sản và chỉ dẫn địa lí hoặc vào link </a:t>
            </a:r>
            <a:r>
              <a:rPr lang="en-US" b="1">
                <a:solidFill>
                  <a:srgbClr val="00B050"/>
                </a:solidFill>
              </a:rPr>
              <a:t>https://foodmap.asia/bandonongsan </a:t>
            </a:r>
            <a:r>
              <a:rPr lang="en-US"/>
              <a:t>để chỉ dẫn các nông sản cho học sinh.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981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qui định thời gian cho các nhóm làm việc tùy thiết kế bài dạy của cá nhân. Có thể từ 10 đến 20 phút.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83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0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670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DC217-DF71-1A49-B3EA-559F1F43B0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1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AD52EA-B01E-8D38-D87A-BF7EB5B5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192001" cy="6864796"/>
            <a:chOff x="0" y="-1"/>
            <a:chExt cx="12192001" cy="68647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C79249-FDC0-364D-A734-AE1DE1605D28}"/>
                </a:ext>
              </a:extLst>
            </p:cNvPr>
            <p:cNvSpPr/>
            <p:nvPr userDrawn="1"/>
          </p:nvSpPr>
          <p:spPr>
            <a:xfrm>
              <a:off x="8264426" y="0"/>
              <a:ext cx="392757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3685939"/>
              <a:ext cx="3927573" cy="3178856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63C76-BC00-DE47-88F5-C24D3CE3325A}"/>
                </a:ext>
              </a:extLst>
            </p:cNvPr>
            <p:cNvSpPr/>
            <p:nvPr userDrawn="1"/>
          </p:nvSpPr>
          <p:spPr>
            <a:xfrm>
              <a:off x="10228214" y="-1"/>
              <a:ext cx="1963787" cy="3178856"/>
            </a:xfrm>
            <a:custGeom>
              <a:avLst/>
              <a:gdLst>
                <a:gd name="connsiteX0" fmla="*/ 0 w 1963787"/>
                <a:gd name="connsiteY0" fmla="*/ 0 h 3178856"/>
                <a:gd name="connsiteX1" fmla="*/ 1963787 w 1963787"/>
                <a:gd name="connsiteY1" fmla="*/ 0 h 3178856"/>
                <a:gd name="connsiteX2" fmla="*/ 1963787 w 1963787"/>
                <a:gd name="connsiteY2" fmla="*/ 1967129 h 3178856"/>
                <a:gd name="connsiteX3" fmla="*/ 1963787 w 1963787"/>
                <a:gd name="connsiteY3" fmla="*/ 2349671 h 3178856"/>
                <a:gd name="connsiteX4" fmla="*/ 1963787 w 1963787"/>
                <a:gd name="connsiteY4" fmla="*/ 3178856 h 3178856"/>
                <a:gd name="connsiteX5" fmla="*/ 1963753 w 1963787"/>
                <a:gd name="connsiteY5" fmla="*/ 3178856 h 3178856"/>
                <a:gd name="connsiteX6" fmla="*/ 1763002 w 1963787"/>
                <a:gd name="connsiteY6" fmla="*/ 3168629 h 3178856"/>
                <a:gd name="connsiteX7" fmla="*/ 0 w 1963787"/>
                <a:gd name="connsiteY7" fmla="*/ 1197921 h 3178856"/>
                <a:gd name="connsiteX8" fmla="*/ 0 w 1963787"/>
                <a:gd name="connsiteY8" fmla="*/ 1039961 h 3178856"/>
                <a:gd name="connsiteX9" fmla="*/ 0 w 1963787"/>
                <a:gd name="connsiteY9" fmla="*/ 0 h 31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3787" h="3178856">
                  <a:moveTo>
                    <a:pt x="0" y="0"/>
                  </a:moveTo>
                  <a:lnTo>
                    <a:pt x="1963787" y="0"/>
                  </a:lnTo>
                  <a:lnTo>
                    <a:pt x="1963787" y="1967129"/>
                  </a:lnTo>
                  <a:lnTo>
                    <a:pt x="1963787" y="2349671"/>
                  </a:lnTo>
                  <a:lnTo>
                    <a:pt x="1963787" y="3178856"/>
                  </a:lnTo>
                  <a:lnTo>
                    <a:pt x="1963753" y="3178856"/>
                  </a:lnTo>
                  <a:lnTo>
                    <a:pt x="1763002" y="3168629"/>
                  </a:lnTo>
                  <a:cubicBezTo>
                    <a:pt x="772749" y="3067186"/>
                    <a:pt x="0" y="2223585"/>
                    <a:pt x="0" y="1197921"/>
                  </a:cubicBezTo>
                  <a:lnTo>
                    <a:pt x="0" y="103996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252549"/>
            <a:ext cx="6220278" cy="3262811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85939"/>
            <a:ext cx="6220277" cy="291951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>
            <a:extLst>
              <a:ext uri="{FF2B5EF4-FFF2-40B4-BE49-F238E27FC236}">
                <a16:creationId xmlns:a16="http://schemas.microsoft.com/office/drawing/2014/main" id="{EE133853-CF95-4163-B69D-C115AD72E01C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9237452">
            <a:off x="6194135" y="51780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sz="1800"/>
          </a:p>
        </p:txBody>
      </p:sp>
      <p:pic>
        <p:nvPicPr>
          <p:cNvPr id="5" name="Picture 21" descr="padandpen">
            <a:extLst>
              <a:ext uri="{FF2B5EF4-FFF2-40B4-BE49-F238E27FC236}">
                <a16:creationId xmlns:a16="http://schemas.microsoft.com/office/drawing/2014/main" id="{285D02E2-4AC7-4CF0-9AAC-0426FD46F6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253" r="1352" b="27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EAB7D15-DFEC-4468-8EF1-605FCF7257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DA7D66D-E58B-4CFB-A892-0667D586D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703D53B-899F-4C3D-949C-4F85C91CB4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DB75E-AE05-4121-B0EC-4FE6EBAB4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77C129-1AF9-4B35-87F0-1FF2A2E2DC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3DA461-5924-4675-87B3-F698CAF24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F2FA37-80E5-4772-A1F8-D3F0D4077C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A1B64-10C8-410A-9BD6-15E2B6D98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69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B33DF5-8103-40AD-95E9-4F592E8EFF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F524D1-2318-4AF8-B600-DBAB99BDD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54015C-7AB5-493F-BEBB-C809F55974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6219-A9A2-49A2-8FD0-A4FC63418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5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EB7659-4745-4AE6-BAB1-12898579D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85D27-9BE1-4014-B31E-5AB067B876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3A82FD-BDB7-4BFA-9362-11FD367221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7010E-CA4B-41BD-B771-1428F56A2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53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163F0D-6D7A-445A-8E62-77B607B4D9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9170E3-B6D4-47D1-9568-7C334BA2C8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24A7CE-8AF6-40E8-AE33-EED111D05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AF772-6857-436F-BEA9-A2814E94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47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AC0899-BF83-44EC-8456-9961C1309B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4C5B1C-B8C0-461A-BF08-F31674DE05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6D1EFA-C0FB-4E93-BF08-935BDFE906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56D2D-BA17-4EA2-A312-2C81145B9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3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BD2B8C-F124-4E65-8EE9-99A9BDA1B9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B20847-CFFE-444A-94F5-47ADA4CEBD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3F6C5D-14E6-42F4-9F54-A4390C1222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3E70A-E121-44B1-8DFC-A9E8A3914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22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7AD585-E266-4645-BE0A-C662521BF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2421FF-F0BC-4D01-BC96-281D2A3B4D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109906-55F5-4165-B25C-A1478035A7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5EC49-62DA-471F-8558-B6A2A0B02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22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A5691F-2C0C-4BA8-A7C9-C3DAA721A5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FF56D6-C1FA-4294-BFEB-B0BDB5AA68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6BC89-19E7-4311-9E63-F203F7886C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5692A-E5FA-4591-9977-5F4475889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864" y="102021"/>
            <a:ext cx="9779183" cy="174441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8865" y="2017467"/>
            <a:ext cx="9779182" cy="3366815"/>
          </a:xfr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5BC0F0-DDCF-4804-BCBE-BABA3ED715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E3E332-B3D6-40F0-BA4C-6F9387157D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7BDA05-D3B1-46CD-A6A3-3544879504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E3A8C-910C-4516-B373-61FD4AAB4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41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B95672-4504-4EFD-8FCE-96D9A82B7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BC58F0-74E6-49E0-8F06-89AA54767C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F9C5C6-E9F4-4C20-9E1F-487CAB7D00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DCADD-1AB1-460E-AC4B-F07E836F1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36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EB2EC8-7031-42EE-9D63-F3B699577A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9A8967-CFDF-4D8B-B10C-DF70536A5E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27C6AF-B5C0-4E0B-B1EB-E7C2985DE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D7F70-9269-49BF-BFAC-17A313B0C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86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093016-8C1D-49E6-9FC6-5E3911F6DC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51E457-EE78-466A-BDB5-80883CACF9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71FFAC-F8B7-4E89-BC4C-B84589AA3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1802D-5B4E-48D8-9371-8BBFA2F0A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07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7688421" y="1368189"/>
            <a:ext cx="2526892" cy="21814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207931" y="1368189"/>
            <a:ext cx="2526892" cy="21814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2402547" y="962963"/>
            <a:ext cx="3387267" cy="28826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111763" y="962963"/>
            <a:ext cx="3387267" cy="28826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043111" y="609600"/>
            <a:ext cx="4105779" cy="349406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0DA554D-E8BA-4B51-BB26-9B6D9CC41D6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D8F87-AC6F-410C-9317-BAE6EF251146}" type="datetime1">
              <a:rPr lang="en-US"/>
              <a:pPr>
                <a:defRPr/>
              </a:pPr>
              <a:t>6/19/2024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47FB22D-1578-4861-8C5B-0E125DD5D1D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35BA068-6415-41CC-A63B-5FA8D1C016C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4B5AA-186C-4924-9BDD-EDC678A81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0001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653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98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387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55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457200"/>
            <a:ext cx="5120640" cy="3200400"/>
          </a:xfrm>
        </p:spPr>
        <p:txBody>
          <a:bodyPr anchor="b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3DBBF-E63D-81E5-E7CE-32F6F2C2F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598" y="3657600"/>
            <a:ext cx="5120640" cy="18288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033732-ADA1-C540-7276-3FF5CDEF2C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4238" y="1157224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56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62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52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085CD17-C377-4DE5-9FCA-CC7471605C58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5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61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06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96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34913-1712-0635-E61C-C2D25254F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248767-7E81-DD3E-02D9-EBB03763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34212-1508-DA46-5B89-CB731641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F3938-DB2D-36B1-1262-A72D849EC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8AD3A-07A7-F3DC-FBF4-370D83FC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64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A290-D000-7637-8DAA-F0360D75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4C13C-FD49-B7BE-3A93-FED1D8100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BC680-F765-48A1-6E64-BED18D8F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9DB4E-447C-936B-3E8F-12BA29C2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ACC60-61FF-6EFA-4FD4-60E93285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94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D1D-037E-A171-C8C2-5D395C20E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AECB9-8A84-9101-83A3-AED9734C9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5B65F-8F15-2428-F25B-7F7081F17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AA3BC-A410-46D2-DDB0-C5A1EAFA6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67072-E3F4-38E6-E979-DF0F4DED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83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654C-6D9F-CA6E-E1D5-039D9F74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5E41-83F3-D7C5-E42D-8EA630ED4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E390F-697D-4478-011A-18E2FAD0F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B01B9-7EFD-B5CC-C280-C915EF424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C335F-E9DB-2FC4-1B0B-92666EBA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C65E9-87BB-AD17-3E27-9E503CF6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38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085"/>
            <a:ext cx="9779183" cy="160083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ED44-783E-8705-4119-D7E9F7D4F2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66087" y="2652713"/>
            <a:ext cx="9780587" cy="3436936"/>
          </a:xfrm>
        </p:spPr>
        <p:txBody>
          <a:bodyPr>
            <a:normAutofit/>
          </a:bodyPr>
          <a:lstStyle>
            <a:lvl1pPr marL="3429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09728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3716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76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07B6-D1D3-3319-B8BF-DCD336F7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3536E-3421-216A-EF17-E3FE608D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A46B2-747E-9917-D28B-85E5610D6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55564-7F7C-32D7-B4B2-0D7B717DF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26EE0-0C69-DC54-7F1B-E7FF6E999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1E17F4-430D-F555-347C-3EA9318C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245683-B2E6-0075-BC37-DA534CD9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3FFCB-204A-DA8F-A762-46BF843B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23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6A99F-099C-08F4-DE43-4DD97BCE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A7C9A7-A049-B726-4370-07A4BB857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2F67D-04E0-FBF7-CBF5-9017D46F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5D507-7818-6086-5C3E-CB1724C8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90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0838D-A7D4-7591-0F94-DD535F45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 smtClean="0"/>
              <a:t>6/19/2024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AD9FC-7B47-2945-099C-94DF00E43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85500-FA31-467F-3903-42CE2CD8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30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A79A-9A32-AA6C-CA2D-1AE183FD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DA86C-C0F1-0E6F-DC8F-F02A4FDF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B85D9-4295-7446-55F1-CF9323ABE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76329-E7A4-C497-2DED-6AB245380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9E192-8FDD-52BF-C3FC-85C3E68EC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A1651-87EC-AA7E-7FB3-868CE2E5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84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7309-907C-2828-BFF6-9CEE4CA5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0EC161-4611-E920-58A0-04FF883D0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24D30-6528-457A-AA6D-B9E73A182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EB35A-3255-68BA-4895-5BFDBE74F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5DA95-D73E-3B90-FE94-A2146AE6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CF5F8-DAF8-F1E0-1116-F7E8B851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07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2F9EE-9E76-3F85-321E-E22AFD0EA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8F2B-DC45-ADEB-7AFE-853902803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8D650-97D8-9834-A8A9-3EC28363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EAFB5-6EDE-A889-A51F-83AE39A4B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D9E14-3132-D021-2AE6-5B9D5964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81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53E53B-95C8-4478-2AAF-5E4851CEE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766A43-4FCB-A4BC-390D-235C85130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75925-0148-72C8-8500-E5044376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0C6D8-BF09-73FD-B07D-DBF5FCDA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30E84-0CF7-88D9-2D34-B0850E32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69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BCE6F-2AA9-31FE-8148-33B480735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67EACEC-C2DD-EA42-8504-176673AD1F20}"/>
                </a:ext>
              </a:extLst>
            </p:cNvPr>
            <p:cNvSpPr/>
            <p:nvPr userDrawn="1"/>
          </p:nvSpPr>
          <p:spPr>
            <a:xfrm>
              <a:off x="0" y="0"/>
              <a:ext cx="8025490" cy="6858000"/>
            </a:xfrm>
            <a:custGeom>
              <a:avLst/>
              <a:gdLst>
                <a:gd name="connsiteX0" fmla="*/ 0 w 8025490"/>
                <a:gd name="connsiteY0" fmla="*/ 0 h 6858000"/>
                <a:gd name="connsiteX1" fmla="*/ 4596490 w 8025490"/>
                <a:gd name="connsiteY1" fmla="*/ 0 h 6858000"/>
                <a:gd name="connsiteX2" fmla="*/ 8025490 w 8025490"/>
                <a:gd name="connsiteY2" fmla="*/ 3429000 h 6858000"/>
                <a:gd name="connsiteX3" fmla="*/ 4596490 w 8025490"/>
                <a:gd name="connsiteY3" fmla="*/ 6858000 h 6858000"/>
                <a:gd name="connsiteX4" fmla="*/ 0 w 802549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5490" h="6858000">
                  <a:moveTo>
                    <a:pt x="0" y="0"/>
                  </a:moveTo>
                  <a:lnTo>
                    <a:pt x="4596490" y="0"/>
                  </a:lnTo>
                  <a:cubicBezTo>
                    <a:pt x="6490274" y="0"/>
                    <a:pt x="8025490" y="1535216"/>
                    <a:pt x="8025490" y="3429000"/>
                  </a:cubicBezTo>
                  <a:cubicBezTo>
                    <a:pt x="8025490" y="5322784"/>
                    <a:pt x="6490274" y="6858000"/>
                    <a:pt x="4596490" y="6858000"/>
                  </a:cubicBez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843C7E-5704-7A46-8974-F3BFA42E7310}"/>
                </a:ext>
              </a:extLst>
            </p:cNvPr>
            <p:cNvGrpSpPr/>
            <p:nvPr userDrawn="1"/>
          </p:nvGrpSpPr>
          <p:grpSpPr>
            <a:xfrm rot="16200000">
              <a:off x="8286528" y="2207195"/>
              <a:ext cx="3032351" cy="2443610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B179973-08D2-EF40-B516-35E75E906394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C811FF3-E48A-194D-8022-65F8C3A17449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77553"/>
            <a:ext cx="6245912" cy="3269447"/>
          </a:xfrm>
        </p:spPr>
        <p:txBody>
          <a:bodyPr bIns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492896"/>
            <a:ext cx="6245912" cy="91285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601200" cy="1653371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4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0E8D4A-B13C-C7EE-5E27-278124A1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69008"/>
            <a:ext cx="9779183" cy="1706563"/>
          </a:xfrm>
        </p:spPr>
        <p:txBody>
          <a:bodyPr anchor="b">
            <a:noAutofit/>
          </a:bodyPr>
          <a:lstStyle>
            <a:lvl1pPr>
              <a:defRPr sz="4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6B296A-EB6A-9BE9-E813-B15C46524F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530352" indent="-530352">
              <a:spcBef>
                <a:spcPts val="1000"/>
              </a:spcBef>
              <a:buFont typeface="+mj-lt"/>
              <a:buAutoNum type="arabicPeriod"/>
              <a:defRPr sz="2000">
                <a:solidFill>
                  <a:schemeClr val="bg1"/>
                </a:solidFill>
                <a:latin typeface="+mn-lt"/>
              </a:defRPr>
            </a:lvl1pPr>
            <a:lvl2pPr marL="1097280" indent="-530352">
              <a:spcBef>
                <a:spcPts val="1000"/>
              </a:spcBef>
              <a:buFont typeface="+mj-lt"/>
              <a:buAutoNum type="alphaLcPeriod"/>
              <a:defRPr sz="2000">
                <a:solidFill>
                  <a:schemeClr val="bg1"/>
                </a:solidFill>
                <a:latin typeface="+mn-lt"/>
              </a:defRPr>
            </a:lvl2pPr>
            <a:lvl3pPr marL="1645920" indent="-530352">
              <a:spcBef>
                <a:spcPts val="1000"/>
              </a:spcBef>
              <a:buFont typeface="+mj-lt"/>
              <a:buAutoNum type="arabicParenR"/>
              <a:defRPr sz="2000">
                <a:solidFill>
                  <a:schemeClr val="bg1"/>
                </a:solidFill>
                <a:latin typeface="+mn-lt"/>
              </a:defRPr>
            </a:lvl3pPr>
            <a:lvl4pPr marL="1920240" indent="-530352">
              <a:spcBef>
                <a:spcPts val="1000"/>
              </a:spcBef>
              <a:buFont typeface="+mj-lt"/>
              <a:buAutoNum type="alphaLcParenR"/>
              <a:defRPr sz="2000">
                <a:solidFill>
                  <a:schemeClr val="bg1"/>
                </a:solidFill>
                <a:latin typeface="+mn-lt"/>
              </a:defRPr>
            </a:lvl4pPr>
            <a:lvl5pPr marL="2560320" indent="-514350">
              <a:spcBef>
                <a:spcPts val="1000"/>
              </a:spcBef>
              <a:buFont typeface="+mj-lt"/>
              <a:buAutoNum type="romanLcPeriod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5B7D5-E7F8-1267-8942-3C97BE836B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2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9F46B00-4AE8-52A2-6926-FC2F5DD1F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364" y="0"/>
            <a:ext cx="12194364" cy="6858000"/>
            <a:chOff x="-2364" y="0"/>
            <a:chExt cx="12194364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rot="5400000">
              <a:off x="8580896" y="0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>
              <a:off x="-2364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2587417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9489" y="457199"/>
            <a:ext cx="5943599" cy="192024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BDFA0C-B372-969D-6C8A-F664A4BF8D41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823108" y="640080"/>
            <a:ext cx="4297680" cy="429768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347663" indent="0" algn="ctr"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marL="6858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3pPr>
            <a:lvl4pPr marL="9144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4pPr>
            <a:lvl5pPr marL="11430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8D2CC-EE75-85FA-1577-88C0BEC7B10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49490" y="2706369"/>
            <a:ext cx="5943600" cy="3383279"/>
          </a:xfrm>
        </p:spPr>
        <p:txBody>
          <a:bodyPr>
            <a:normAutofit/>
          </a:bodyPr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46304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565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4832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1" r:id="rId4"/>
    <p:sldLayoutId id="2147483659" r:id="rId5"/>
    <p:sldLayoutId id="2147483668" r:id="rId6"/>
    <p:sldLayoutId id="2147483669" r:id="rId7"/>
    <p:sldLayoutId id="2147483676" r:id="rId8"/>
    <p:sldLayoutId id="2147483661" r:id="rId9"/>
    <p:sldLayoutId id="2147483666" r:id="rId10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AB9399-FF11-4090-A176-C8F622047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0164D1B-36FA-4311-815E-D44A716BD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263BE2-9FF0-405D-9A77-B237011CC4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E1AF7D2-3C1D-4463-A89D-B41FF806693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A551219-C0EB-486E-B04F-F1B5A9BDCD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F2E209FC-6AA3-4173-83AC-60D1899FC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21" descr="justpad">
            <a:extLst>
              <a:ext uri="{FF2B5EF4-FFF2-40B4-BE49-F238E27FC236}">
                <a16:creationId xmlns:a16="http://schemas.microsoft.com/office/drawing/2014/main" id="{57C30110-6B3F-4E18-8B0B-3349E13DB7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253" r="1352" b="27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1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09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5132A6-EDAF-B4B2-7930-D689CB67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01970-E639-B4CA-0FC1-F03FE70DF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2433C-88BC-1CB3-D7CB-1DEFF170D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2684C-B2F3-C7FD-48BF-B3321B138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25297-1725-F0B4-2015-7454E4AB7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3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58.png"/><Relationship Id="rId5" Type="http://schemas.microsoft.com/office/2007/relationships/hdphoto" Target="../media/hdphoto5.wdp"/><Relationship Id="rId10" Type="http://schemas.openxmlformats.org/officeDocument/2006/relationships/image" Target="../media/image57.png"/><Relationship Id="rId4" Type="http://schemas.openxmlformats.org/officeDocument/2006/relationships/image" Target="../media/image24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2.png"/><Relationship Id="rId3" Type="http://schemas.openxmlformats.org/officeDocument/2006/relationships/image" Target="../media/image59.jpg"/><Relationship Id="rId7" Type="http://schemas.openxmlformats.org/officeDocument/2006/relationships/image" Target="../media/image29.png"/><Relationship Id="rId12" Type="http://schemas.microsoft.com/office/2007/relationships/hdphoto" Target="../media/hdphoto10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61.png"/><Relationship Id="rId5" Type="http://schemas.openxmlformats.org/officeDocument/2006/relationships/image" Target="../media/image23.png"/><Relationship Id="rId10" Type="http://schemas.openxmlformats.org/officeDocument/2006/relationships/image" Target="../media/image57.png"/><Relationship Id="rId4" Type="http://schemas.openxmlformats.org/officeDocument/2006/relationships/image" Target="../media/image60.png"/><Relationship Id="rId9" Type="http://schemas.openxmlformats.org/officeDocument/2006/relationships/image" Target="../media/image56.png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3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0.wdp"/><Relationship Id="rId5" Type="http://schemas.openxmlformats.org/officeDocument/2006/relationships/image" Target="../media/image61.png"/><Relationship Id="rId4" Type="http://schemas.openxmlformats.org/officeDocument/2006/relationships/image" Target="../media/image64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3.mp4"/><Relationship Id="rId7" Type="http://schemas.openxmlformats.org/officeDocument/2006/relationships/image" Target="../media/image6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31.xml"/><Relationship Id="rId10" Type="http://schemas.microsoft.com/office/2007/relationships/hdphoto" Target="../media/hdphoto12.wdp"/><Relationship Id="rId4" Type="http://schemas.openxmlformats.org/officeDocument/2006/relationships/video" Target="../media/media3.mp4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3.wdp"/><Relationship Id="rId5" Type="http://schemas.openxmlformats.org/officeDocument/2006/relationships/image" Target="../media/image71.png"/><Relationship Id="rId4" Type="http://schemas.openxmlformats.org/officeDocument/2006/relationships/hyperlink" Target="https://tinyurl.com/yvsbk3ar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s://foodmap.asia/bandonongsan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4.png"/><Relationship Id="rId15" Type="http://schemas.microsoft.com/office/2007/relationships/hdphoto" Target="../media/hdphoto8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microsoft.com/office/2007/relationships/hdphoto" Target="../media/hdphoto9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57.png"/><Relationship Id="rId5" Type="http://schemas.openxmlformats.org/officeDocument/2006/relationships/image" Target="../media/image24.png"/><Relationship Id="rId10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98AC201D-1815-4D2B-12BA-3EE040D5ACDA}"/>
              </a:ext>
            </a:extLst>
          </p:cNvPr>
          <p:cNvSpPr/>
          <p:nvPr/>
        </p:nvSpPr>
        <p:spPr>
          <a:xfrm>
            <a:off x="-797804" y="-387220"/>
            <a:ext cx="3816220" cy="38162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Video 7" title="Sphere rolling animation">
            <a:hlinkClick r:id="" action="ppaction://media"/>
            <a:extLst>
              <a:ext uri="{FF2B5EF4-FFF2-40B4-BE49-F238E27FC236}">
                <a16:creationId xmlns:a16="http://schemas.microsoft.com/office/drawing/2014/main" id="{D4058532-9923-91FB-9C4B-72E79296BA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674" y="3169985"/>
            <a:ext cx="6596095" cy="3710304"/>
          </a:xfrm>
          <a:prstGeom prst="roundRect">
            <a:avLst>
              <a:gd name="adj" fmla="val 2365"/>
            </a:avLst>
          </a:prstGeom>
          <a:ln>
            <a:noFill/>
          </a:ln>
          <a:effectLst>
            <a:outerShdw blurRad="165100" dist="165100" dir="3000000" algn="t" rotWithShape="0">
              <a:srgbClr val="000000">
                <a:alpha val="27000"/>
              </a:srgbClr>
            </a:outerShdw>
          </a:effectLst>
          <a:scene3d>
            <a:camera prst="perspectiveRight" fov="1500000">
              <a:rot lat="300000" lon="1200000" rev="0"/>
            </a:camera>
            <a:lightRig rig="threePt" dir="t">
              <a:rot lat="0" lon="0" rev="19800000"/>
            </a:lightRig>
          </a:scene3d>
          <a:sp3d extrusionH="190500">
            <a:bevelT w="139700" h="12700" prst="softRound"/>
            <a:extrusionClr>
              <a:srgbClr val="000000"/>
            </a:extrusionClr>
            <a:contourClr>
              <a:srgbClr val="969696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CB7F56-7039-9F84-D3DA-448736986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701" y="4718178"/>
            <a:ext cx="4058540" cy="2019640"/>
          </a:xfrm>
        </p:spPr>
        <p:txBody>
          <a:bodyPr/>
          <a:lstStyle/>
          <a:p>
            <a:r>
              <a:rPr lang="en-US" sz="9600">
                <a:solidFill>
                  <a:srgbClr val="FFFF00"/>
                </a:solidFill>
                <a:latin typeface="#9Slide05 Agile Script Calligra" panose="03070402050302030203" pitchFamily="66" charset="0"/>
              </a:rPr>
              <a:t>Welcome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BC3359-9A66-0430-6443-0548AE13702D}"/>
              </a:ext>
            </a:extLst>
          </p:cNvPr>
          <p:cNvSpPr/>
          <p:nvPr/>
        </p:nvSpPr>
        <p:spPr>
          <a:xfrm>
            <a:off x="601853" y="517412"/>
            <a:ext cx="3244820" cy="32448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635514-C499-66BF-FDA4-486865989073}"/>
              </a:ext>
            </a:extLst>
          </p:cNvPr>
          <p:cNvSpPr/>
          <p:nvPr/>
        </p:nvSpPr>
        <p:spPr>
          <a:xfrm>
            <a:off x="2008607" y="1565672"/>
            <a:ext cx="2509098" cy="250909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B2B805-94C8-1C3F-4B3B-D1F94AB0F396}"/>
              </a:ext>
            </a:extLst>
          </p:cNvPr>
          <p:cNvSpPr/>
          <p:nvPr/>
        </p:nvSpPr>
        <p:spPr>
          <a:xfrm>
            <a:off x="3018416" y="2360844"/>
            <a:ext cx="1879361" cy="18793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016E4A7-3128-5A7A-5693-EE66C5665292}"/>
              </a:ext>
            </a:extLst>
          </p:cNvPr>
          <p:cNvSpPr/>
          <p:nvPr/>
        </p:nvSpPr>
        <p:spPr>
          <a:xfrm>
            <a:off x="4024917" y="3079408"/>
            <a:ext cx="1365648" cy="136564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4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1CB20B-8ECA-A6A1-D6A2-BAD8E3555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" r="3687"/>
          <a:stretch/>
        </p:blipFill>
        <p:spPr>
          <a:xfrm>
            <a:off x="10972079" y="2080945"/>
            <a:ext cx="1050954" cy="96819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C5D4E-E60C-6999-FE06-2BD361893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9" b="91094" l="10000" r="90000">
                        <a14:foregroundMark x1="37813" y1="7969" x2="38281" y2="16719"/>
                        <a14:foregroundMark x1="47969" y1="90625" x2="46563" y2="89063"/>
                        <a14:foregroundMark x1="30625" y1="91094" x2="30625" y2="91094"/>
                        <a14:foregroundMark x1="33594" y1="45313" x2="33594" y2="45313"/>
                        <a14:foregroundMark x1="40781" y1="39531" x2="46094" y2="50313"/>
                        <a14:foregroundMark x1="35469" y1="37500" x2="33906" y2="49375"/>
                        <a14:foregroundMark x1="71406" y1="35938" x2="71406" y2="35938"/>
                        <a14:foregroundMark x1="69688" y1="36094" x2="77656" y2="34375"/>
                        <a14:foregroundMark x1="77656" y1="34375" x2="77969" y2="34375"/>
                        <a14:foregroundMark x1="71563" y1="41406" x2="81563" y2="42813"/>
                      </a14:backgroundRemoval>
                    </a14:imgEffect>
                  </a14:imgLayer>
                </a14:imgProps>
              </a:ext>
            </a:extLst>
          </a:blip>
          <a:srcRect b="21006"/>
          <a:stretch/>
        </p:blipFill>
        <p:spPr>
          <a:xfrm>
            <a:off x="10658231" y="5382573"/>
            <a:ext cx="1841712" cy="1454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1DF18-3355-90BC-A4C3-49C75896F1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08" r="7036"/>
          <a:stretch/>
        </p:blipFill>
        <p:spPr>
          <a:xfrm>
            <a:off x="117169" y="222429"/>
            <a:ext cx="1165759" cy="876838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E5EBE-C5A6-43BE-F94F-94D24A53AA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32" r="7014"/>
          <a:stretch/>
        </p:blipFill>
        <p:spPr>
          <a:xfrm>
            <a:off x="117169" y="2617181"/>
            <a:ext cx="1165759" cy="876838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F317CF-1191-CA0A-BB1F-ABAD404D70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432" b="34699"/>
          <a:stretch/>
        </p:blipFill>
        <p:spPr>
          <a:xfrm>
            <a:off x="117169" y="5011933"/>
            <a:ext cx="1165759" cy="879873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E4B335-6E46-0C76-2CCA-FA9290AF8C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259" r="11056"/>
          <a:stretch/>
        </p:blipFill>
        <p:spPr>
          <a:xfrm>
            <a:off x="10909072" y="3766678"/>
            <a:ext cx="1050954" cy="968195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B89C61-86B7-AF6D-82D2-0C936CB79A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3135"/>
          <a:stretch/>
        </p:blipFill>
        <p:spPr>
          <a:xfrm>
            <a:off x="10909071" y="440891"/>
            <a:ext cx="1050955" cy="922516"/>
          </a:xfrm>
          <a:prstGeom prst="ellipse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8FFDE5-7B84-2EC7-1B5F-320591DCAFA3}"/>
              </a:ext>
            </a:extLst>
          </p:cNvPr>
          <p:cNvGraphicFramePr>
            <a:graphicFrameLocks noGrp="1"/>
          </p:cNvGraphicFramePr>
          <p:nvPr/>
        </p:nvGraphicFramePr>
        <p:xfrm>
          <a:off x="1917394" y="328173"/>
          <a:ext cx="8357211" cy="46837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175644">
                  <a:extLst>
                    <a:ext uri="{9D8B030D-6E8A-4147-A177-3AD203B41FA5}">
                      <a16:colId xmlns:a16="http://schemas.microsoft.com/office/drawing/2014/main" val="240498476"/>
                    </a:ext>
                  </a:extLst>
                </a:gridCol>
                <a:gridCol w="1090865">
                  <a:extLst>
                    <a:ext uri="{9D8B030D-6E8A-4147-A177-3AD203B41FA5}">
                      <a16:colId xmlns:a16="http://schemas.microsoft.com/office/drawing/2014/main" val="1978560183"/>
                    </a:ext>
                  </a:extLst>
                </a:gridCol>
                <a:gridCol w="1262295">
                  <a:extLst>
                    <a:ext uri="{9D8B030D-6E8A-4147-A177-3AD203B41FA5}">
                      <a16:colId xmlns:a16="http://schemas.microsoft.com/office/drawing/2014/main" val="2629303981"/>
                    </a:ext>
                  </a:extLst>
                </a:gridCol>
                <a:gridCol w="1242654">
                  <a:extLst>
                    <a:ext uri="{9D8B030D-6E8A-4147-A177-3AD203B41FA5}">
                      <a16:colId xmlns:a16="http://schemas.microsoft.com/office/drawing/2014/main" val="2080539303"/>
                    </a:ext>
                  </a:extLst>
                </a:gridCol>
                <a:gridCol w="1353480">
                  <a:extLst>
                    <a:ext uri="{9D8B030D-6E8A-4147-A177-3AD203B41FA5}">
                      <a16:colId xmlns:a16="http://schemas.microsoft.com/office/drawing/2014/main" val="479121106"/>
                    </a:ext>
                  </a:extLst>
                </a:gridCol>
                <a:gridCol w="1232273">
                  <a:extLst>
                    <a:ext uri="{9D8B030D-6E8A-4147-A177-3AD203B41FA5}">
                      <a16:colId xmlns:a16="http://schemas.microsoft.com/office/drawing/2014/main" val="283762229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Vùng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Tổng số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Các loại trang trại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8742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70C0"/>
                          </a:solidFill>
                          <a:latin typeface="#9Slide07 SVNDessert Menu Scrip" panose="00000500000000000000" pitchFamily="2" charset="0"/>
                        </a:rPr>
                        <a:t>Trồng trọt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70C0"/>
                          </a:solidFill>
                          <a:latin typeface="#9Slide07 SVNDessert Menu Scrip" panose="00000500000000000000" pitchFamily="2" charset="0"/>
                        </a:rPr>
                        <a:t>Chăn nuôi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70C0"/>
                          </a:solidFill>
                          <a:latin typeface="#9Slide07 SVNDessert Menu Scrip" panose="00000500000000000000" pitchFamily="2" charset="0"/>
                        </a:rPr>
                        <a:t>Nuôi trồng thủy sản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70C0"/>
                          </a:solidFill>
                          <a:latin typeface="#9Slide07 SVNDessert Menu Scrip" panose="00000500000000000000" pitchFamily="2" charset="0"/>
                        </a:rPr>
                        <a:t>Khác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691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Trung du và miền núi Bắc Bộ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70C0"/>
                          </a:solidFill>
                          <a:latin typeface="#9Slide07 SVNDessert Menu Scrip" panose="00000500000000000000" pitchFamily="2" charset="0"/>
                        </a:rPr>
                        <a:t>2493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495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1830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130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834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Đồng bằng sông Hồng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70C0"/>
                          </a:solidFill>
                          <a:latin typeface="#9Slide07 SVNDessert Menu Scrip" panose="00000500000000000000" pitchFamily="2" charset="0"/>
                        </a:rPr>
                        <a:t>6306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5375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612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127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047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BTB và Duyên hải NTB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70C0"/>
                          </a:solidFill>
                          <a:latin typeface="#9Slide07 SVNDessert Menu Scrip" panose="00000500000000000000" pitchFamily="2" charset="0"/>
                        </a:rPr>
                        <a:t>3078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490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253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326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7777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Tây Nguyên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70C0"/>
                          </a:solidFill>
                          <a:latin typeface="#9Slide07 SVNDessert Menu Scrip" panose="00000500000000000000" pitchFamily="2" charset="0"/>
                        </a:rPr>
                        <a:t>1948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943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972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3539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Đông Nam Bộ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70C0"/>
                          </a:solidFill>
                          <a:latin typeface="#9Slide07 SVNDessert Menu Scrip" panose="00000500000000000000" pitchFamily="2" charset="0"/>
                        </a:rPr>
                        <a:t>4390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1527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2717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62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ĐB sông Cửu Long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70C0"/>
                          </a:solidFill>
                          <a:latin typeface="#9Slide07 SVNDessert Menu Scrip" panose="00000500000000000000" pitchFamily="2" charset="0"/>
                        </a:rPr>
                        <a:t>5556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2867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845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1825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833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Cả nước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70C0"/>
                          </a:solidFill>
                          <a:latin typeface="#9Slide07 SVNDessert Menu Scrip" panose="00000500000000000000" pitchFamily="2" charset="0"/>
                        </a:rPr>
                        <a:t>23771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6514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13748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2813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#9Slide07 SVNDessert Menu Scrip" panose="00000500000000000000" pitchFamily="2" charset="0"/>
                        </a:rPr>
                        <a:t>696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139164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324D092-11A2-6460-E592-EDEB2FD946BA}"/>
              </a:ext>
            </a:extLst>
          </p:cNvPr>
          <p:cNvSpPr txBox="1"/>
          <p:nvPr/>
        </p:nvSpPr>
        <p:spPr>
          <a:xfrm>
            <a:off x="3600450" y="5382573"/>
            <a:ext cx="5248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Số lượng trang trại phân theo lĩnh vực hoạt động nở nước ta,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năm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7D4F5A-4A5E-8022-E1D0-02857E4C56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7393" y="135417"/>
            <a:ext cx="8574143" cy="643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ood chain&#10;&#10;Description automatically generated with medium confidence">
            <a:extLst>
              <a:ext uri="{FF2B5EF4-FFF2-40B4-BE49-F238E27FC236}">
                <a16:creationId xmlns:a16="http://schemas.microsoft.com/office/drawing/2014/main" id="{A34C5D02-3365-7A77-8A7A-70AA06AC1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9" y="8736"/>
            <a:ext cx="12208416" cy="5753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454107-899C-97AC-123C-EBED9E52A0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9" r="3687"/>
          <a:stretch/>
        </p:blipFill>
        <p:spPr>
          <a:xfrm>
            <a:off x="2406737" y="5706725"/>
            <a:ext cx="1311562" cy="1208281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BC1A1A-F3D0-6FA2-4186-02C1E7F213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08" r="7036"/>
          <a:stretch/>
        </p:blipFill>
        <p:spPr>
          <a:xfrm>
            <a:off x="307275" y="5763730"/>
            <a:ext cx="1454836" cy="109427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D5398-67BD-1BA2-6961-505477475C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32" r="7014"/>
          <a:stretch/>
        </p:blipFill>
        <p:spPr>
          <a:xfrm>
            <a:off x="4362925" y="5763730"/>
            <a:ext cx="1454836" cy="109427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A60A7D-B873-CCB5-C1F1-0EEB835E6E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432" b="34699"/>
          <a:stretch/>
        </p:blipFill>
        <p:spPr>
          <a:xfrm>
            <a:off x="8418575" y="5761836"/>
            <a:ext cx="1454836" cy="1098058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91D23-779F-2331-E054-EC954AA71C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259" r="11056"/>
          <a:stretch/>
        </p:blipFill>
        <p:spPr>
          <a:xfrm>
            <a:off x="6462387" y="5706725"/>
            <a:ext cx="1311562" cy="1208281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152515-096D-938A-1BB1-A967EA8141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3135"/>
          <a:stretch/>
        </p:blipFill>
        <p:spPr>
          <a:xfrm>
            <a:off x="10518036" y="5706725"/>
            <a:ext cx="1311563" cy="1151275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AEF91A-B9BE-62CD-0183-38C9853D91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41B0AA"/>
              </a:clrFrom>
              <a:clrTo>
                <a:srgbClr val="41B0A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714" l="9983" r="89850">
                        <a14:foregroundMark x1="19468" y1="90714" x2="19468" y2="90714"/>
                        <a14:foregroundMark x1="47920" y1="10000" x2="47920" y2="10000"/>
                        <a14:foregroundMark x1="51747" y1="33571" x2="51747" y2="33571"/>
                        <a14:foregroundMark x1="56739" y1="32857" x2="56739" y2="32857"/>
                        <a14:backgroundMark x1="30616" y1="50000" x2="65225" y2="58571"/>
                        <a14:backgroundMark x1="26123" y1="71429" x2="25957" y2="79762"/>
                      </a14:backgroundRemoval>
                    </a14:imgEffect>
                  </a14:imgLayer>
                </a14:imgProps>
              </a:ext>
            </a:extLst>
          </a:blip>
          <a:srcRect r="28939"/>
          <a:stretch/>
        </p:blipFill>
        <p:spPr>
          <a:xfrm>
            <a:off x="-337351" y="3984860"/>
            <a:ext cx="1926431" cy="1894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12F4F9-D491-E880-A188-D9488A6D94C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D4DAE4"/>
              </a:clrFrom>
              <a:clrTo>
                <a:srgbClr val="D4DAE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95" b="85965" l="37852" r="95423">
                        <a14:foregroundMark x1="59683" y1="80409" x2="78521" y2="35673"/>
                        <a14:foregroundMark x1="74824" y1="56140" x2="84155" y2="45906"/>
                        <a14:foregroundMark x1="41373" y1="38304" x2="41021" y2="47661"/>
                        <a14:foregroundMark x1="38204" y1="38889" x2="38204" y2="38889"/>
                        <a14:foregroundMark x1="38028" y1="43860" x2="38028" y2="43860"/>
                        <a14:foregroundMark x1="63380" y1="46784" x2="61092" y2="47661"/>
                        <a14:foregroundMark x1="61092" y1="45029" x2="62500" y2="51462"/>
                        <a14:foregroundMark x1="80986" y1="76316" x2="95423" y2="57018"/>
                        <a14:foregroundMark x1="47183" y1="7895" x2="50000" y2="19298"/>
                        <a14:foregroundMark x1="56514" y1="63158" x2="61972" y2="52924"/>
                      </a14:backgroundRemoval>
                    </a14:imgEffect>
                  </a14:imgLayer>
                </a14:imgProps>
              </a:ext>
            </a:extLst>
          </a:blip>
          <a:srcRect l="34648" t="2047" r="2324" b="4386"/>
          <a:stretch/>
        </p:blipFill>
        <p:spPr>
          <a:xfrm flipH="1">
            <a:off x="2605219" y="4267885"/>
            <a:ext cx="1420514" cy="132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39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600F02C4-4CA4-F732-5C69-6F3C308B3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1270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BE3FF2-39F9-FF89-0DB5-E348F04E3E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41B0AA"/>
              </a:clrFrom>
              <a:clrTo>
                <a:srgbClr val="41B0A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714" l="9983" r="89850">
                        <a14:foregroundMark x1="19468" y1="90714" x2="19468" y2="90714"/>
                        <a14:foregroundMark x1="47920" y1="10000" x2="47920" y2="10000"/>
                        <a14:foregroundMark x1="51747" y1="33571" x2="51747" y2="33571"/>
                        <a14:foregroundMark x1="56739" y1="32857" x2="56739" y2="32857"/>
                        <a14:backgroundMark x1="30616" y1="50000" x2="65225" y2="58571"/>
                        <a14:backgroundMark x1="26123" y1="71429" x2="25957" y2="79762"/>
                      </a14:backgroundRemoval>
                    </a14:imgEffect>
                  </a14:imgLayer>
                </a14:imgProps>
              </a:ext>
            </a:extLst>
          </a:blip>
          <a:srcRect r="28939"/>
          <a:stretch/>
        </p:blipFill>
        <p:spPr>
          <a:xfrm>
            <a:off x="-346876" y="5070710"/>
            <a:ext cx="1926431" cy="1894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304963-6925-0318-CEBA-8135EF72C8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D4DAE4"/>
              </a:clrFrom>
              <a:clrTo>
                <a:srgbClr val="D4DAE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95" b="85965" l="37852" r="95423">
                        <a14:foregroundMark x1="59683" y1="80409" x2="78521" y2="35673"/>
                        <a14:foregroundMark x1="74824" y1="56140" x2="84155" y2="45906"/>
                        <a14:foregroundMark x1="41373" y1="38304" x2="41021" y2="47661"/>
                        <a14:foregroundMark x1="38204" y1="38889" x2="38204" y2="38889"/>
                        <a14:foregroundMark x1="38028" y1="43860" x2="38028" y2="43860"/>
                        <a14:foregroundMark x1="63380" y1="46784" x2="61092" y2="47661"/>
                        <a14:foregroundMark x1="61092" y1="45029" x2="62500" y2="51462"/>
                        <a14:foregroundMark x1="80986" y1="76316" x2="95423" y2="57018"/>
                        <a14:foregroundMark x1="47183" y1="7895" x2="50000" y2="19298"/>
                        <a14:foregroundMark x1="56514" y1="63158" x2="61972" y2="52924"/>
                      </a14:backgroundRemoval>
                    </a14:imgEffect>
                  </a14:imgLayer>
                </a14:imgProps>
              </a:ext>
            </a:extLst>
          </a:blip>
          <a:srcRect l="34648" t="2047" r="2324" b="4386"/>
          <a:stretch/>
        </p:blipFill>
        <p:spPr>
          <a:xfrm flipH="1">
            <a:off x="1926431" y="5536682"/>
            <a:ext cx="1420514" cy="1321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6FDBE3-F87D-8F45-4F5A-72508E88E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3775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72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ăm trang trại trồng chuối xuất khẩu ở Long An THDT(1)">
            <a:hlinkClick r:id="" action="ppaction://media"/>
            <a:extLst>
              <a:ext uri="{FF2B5EF4-FFF2-40B4-BE49-F238E27FC236}">
                <a16:creationId xmlns:a16="http://schemas.microsoft.com/office/drawing/2014/main" id="{41BF740D-2D14-48FC-1D7E-DE54D7E60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-1"/>
            <a:ext cx="5909733" cy="3324225"/>
          </a:xfrm>
          <a:prstGeom prst="rect">
            <a:avLst/>
          </a:prstGeom>
        </p:spPr>
      </p:pic>
      <p:pic>
        <p:nvPicPr>
          <p:cNvPr id="4" name="Vai trò và nhiệm vụ của trồng rừng(1)">
            <a:hlinkClick r:id="" action="ppaction://media"/>
            <a:extLst>
              <a:ext uri="{FF2B5EF4-FFF2-40B4-BE49-F238E27FC236}">
                <a16:creationId xmlns:a16="http://schemas.microsoft.com/office/drawing/2014/main" id="{D4CFBC16-7F7E-9562-DE6B-F7ACC9E783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9733" y="3324225"/>
            <a:ext cx="6282267" cy="353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C0C2F6-9089-CE32-9C74-22DC5346B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9222" y1="56213" x2="40333" y2="56213"/>
                        <a14:foregroundMark x1="40333" y1="56213" x2="58778" y2="55917"/>
                        <a14:foregroundMark x1="58778" y1="55917" x2="59667" y2="54734"/>
                        <a14:foregroundMark x1="68889" y1="53254" x2="77111" y2="532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2535" y="3800475"/>
            <a:ext cx="6282267" cy="2359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B894B-EDA1-3990-413E-3666024B80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084922" y="395286"/>
            <a:ext cx="2325902" cy="23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3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E190-899A-46D2-989D-C4BC6A46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852" y="334800"/>
            <a:ext cx="4527961" cy="1152526"/>
          </a:xfrm>
        </p:spPr>
        <p:txBody>
          <a:bodyPr anchor="b">
            <a:noAutofit/>
          </a:bodyPr>
          <a:lstStyle/>
          <a:p>
            <a:pPr algn="ctr"/>
            <a:r>
              <a:rPr lang="en-US" sz="6600" b="0">
                <a:solidFill>
                  <a:srgbClr val="549E39"/>
                </a:solidFill>
                <a:latin typeface="#9Slide07 Crocante" panose="02000000000000000000" pitchFamily="2" charset="0"/>
              </a:rPr>
              <a:t>LUYỆN TẬP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F2A7B3B-B22D-F374-55DE-A44FABE580EB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 rotWithShape="1">
          <a:blip r:embed="rId3"/>
          <a:srcRect r="-2" b="-2"/>
          <a:stretch/>
        </p:blipFill>
        <p:spPr>
          <a:xfrm>
            <a:off x="823108" y="640080"/>
            <a:ext cx="4297680" cy="4297680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6BC9DE8-A5CC-4BE1-0DE5-CB15D01A791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3585" y="6161884"/>
            <a:ext cx="4998782" cy="722631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2800" b="1" u="sng">
                <a:solidFill>
                  <a:srgbClr val="ED4754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https://tinyurl.com/yvsbk3ar</a:t>
            </a:r>
            <a:endParaRPr lang="en-US" sz="2800">
              <a:solidFill>
                <a:srgbClr val="ED4754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92316-FFCD-601A-08E9-828A79DEB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3" b="89933" l="6063" r="91813">
                        <a14:foregroundMark x1="6063" y1="37450" x2="6063" y2="37450"/>
                        <a14:foregroundMark x1="44938" y1="41477" x2="44938" y2="41477"/>
                        <a14:foregroundMark x1="56875" y1="49262" x2="56875" y2="49262"/>
                        <a14:foregroundMark x1="71063" y1="50336" x2="71063" y2="50336"/>
                        <a14:foregroundMark x1="73375" y1="47383" x2="73375" y2="47383"/>
                        <a14:foregroundMark x1="90750" y1="47383" x2="90750" y2="47383"/>
                        <a14:foregroundMark x1="90313" y1="39463" x2="90313" y2="39463"/>
                        <a14:foregroundMark x1="90313" y1="39463" x2="90313" y2="39463"/>
                        <a14:foregroundMark x1="90313" y1="39463" x2="90313" y2="39463"/>
                        <a14:foregroundMark x1="90313" y1="34497" x2="90313" y2="34497"/>
                        <a14:foregroundMark x1="90313" y1="34497" x2="90313" y2="34497"/>
                        <a14:foregroundMark x1="77000" y1="33557" x2="77000" y2="33557"/>
                        <a14:foregroundMark x1="32625" y1="49262" x2="32625" y2="49262"/>
                        <a14:foregroundMark x1="32625" y1="49262" x2="32625" y2="49262"/>
                        <a14:foregroundMark x1="32625" y1="49262" x2="32625" y2="49262"/>
                        <a14:foregroundMark x1="47688" y1="46309" x2="47688" y2="46309"/>
                        <a14:foregroundMark x1="91813" y1="43624" x2="91813" y2="43624"/>
                        <a14:foregroundMark x1="91125" y1="69664" x2="91125" y2="69664"/>
                        <a14:foregroundMark x1="73938" y1="50738" x2="73938" y2="50738"/>
                        <a14:foregroundMark x1="80563" y1="36510" x2="77500" y2="38389"/>
                        <a14:foregroundMark x1="58313" y1="40268" x2="57875" y2="44564"/>
                        <a14:foregroundMark x1="47750" y1="40268" x2="47313" y2="451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05" y="114300"/>
            <a:ext cx="1803970" cy="8388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6376A2-69EB-36C4-2171-93FFFC678AA1}"/>
              </a:ext>
            </a:extLst>
          </p:cNvPr>
          <p:cNvGrpSpPr/>
          <p:nvPr/>
        </p:nvGrpSpPr>
        <p:grpSpPr>
          <a:xfrm>
            <a:off x="5155616" y="1605090"/>
            <a:ext cx="6213276" cy="2644018"/>
            <a:chOff x="2989362" y="1911641"/>
            <a:chExt cx="6213276" cy="26440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67C1FA-4CE3-749E-3FCA-FBC5111EEEF0}"/>
                </a:ext>
              </a:extLst>
            </p:cNvPr>
            <p:cNvGrpSpPr/>
            <p:nvPr/>
          </p:nvGrpSpPr>
          <p:grpSpPr>
            <a:xfrm>
              <a:off x="2989362" y="1911641"/>
              <a:ext cx="6213276" cy="2644018"/>
              <a:chOff x="934323" y="259407"/>
              <a:chExt cx="7465077" cy="3956131"/>
            </a:xfrm>
          </p:grpSpPr>
          <p:sp>
            <p:nvSpPr>
              <p:cNvPr id="9" name="矩形 7">
                <a:extLst>
                  <a:ext uri="{FF2B5EF4-FFF2-40B4-BE49-F238E27FC236}">
                    <a16:creationId xmlns:a16="http://schemas.microsoft.com/office/drawing/2014/main" id="{8835E484-B68F-92D7-47EE-43F7736B5739}"/>
                  </a:ext>
                </a:extLst>
              </p:cNvPr>
              <p:cNvSpPr/>
              <p:nvPr/>
            </p:nvSpPr>
            <p:spPr>
              <a:xfrm>
                <a:off x="2780386" y="259407"/>
                <a:ext cx="4348728" cy="690770"/>
              </a:xfrm>
              <a:prstGeom prst="rect">
                <a:avLst/>
              </a:prstGeom>
              <a:solidFill>
                <a:srgbClr val="1C261E">
                  <a:lumMod val="50000"/>
                  <a:lumOff val="50000"/>
                </a:srgbClr>
              </a:solidFill>
            </p:spPr>
            <p:txBody>
              <a:bodyPr wrap="square">
                <a:spAutoFit/>
              </a:bodyPr>
              <a:lstStyle/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buFont typeface="Arial"/>
                  <a:buNone/>
                  <a:defRPr/>
                </a:pPr>
                <a:r>
                  <a:rPr lang="en-US" altLang="zh-CN" sz="2400" kern="0">
                    <a:solidFill>
                      <a:srgbClr val="CC3300"/>
                    </a:solidFill>
                    <a:latin typeface="#9Slide03 Nokia" panose="02040603050506020204" pitchFamily="18" charset="0"/>
                    <a:ea typeface="方正书宋简体" panose="03000509000000000000" pitchFamily="65" charset="-122"/>
                    <a:cs typeface="Arial"/>
                    <a:sym typeface="Arial"/>
                  </a:rPr>
                  <a:t> </a:t>
                </a:r>
                <a:r>
                  <a:rPr lang="en-US" altLang="zh-CN" sz="2400" kern="0">
                    <a:solidFill>
                      <a:srgbClr val="FFFF00"/>
                    </a:solidFill>
                    <a:latin typeface="#9Slide03 Nokia" panose="02040603050506020204" pitchFamily="18" charset="0"/>
                    <a:ea typeface="方正书宋简体" panose="03000509000000000000" pitchFamily="65" charset="-122"/>
                    <a:cs typeface="Arial"/>
                    <a:sym typeface="Arial"/>
                  </a:rPr>
                  <a:t>NHIỆM VỤ</a:t>
                </a:r>
              </a:p>
            </p:txBody>
          </p:sp>
          <p:sp>
            <p:nvSpPr>
              <p:cNvPr id="10" name="任意多边形 13">
                <a:extLst>
                  <a:ext uri="{FF2B5EF4-FFF2-40B4-BE49-F238E27FC236}">
                    <a16:creationId xmlns:a16="http://schemas.microsoft.com/office/drawing/2014/main" id="{D078403B-591C-1F3B-55E3-6D3DB4144336}"/>
                  </a:ext>
                </a:extLst>
              </p:cNvPr>
              <p:cNvSpPr/>
              <p:nvPr/>
            </p:nvSpPr>
            <p:spPr>
              <a:xfrm rot="16200000">
                <a:off x="2861489" y="-1322373"/>
                <a:ext cx="3610745" cy="7465077"/>
              </a:xfrm>
              <a:custGeom>
                <a:avLst/>
                <a:gdLst>
                  <a:gd name="connsiteX0" fmla="*/ 1376218 w 1385455"/>
                  <a:gd name="connsiteY0" fmla="*/ 794328 h 3205018"/>
                  <a:gd name="connsiteX1" fmla="*/ 1376218 w 1385455"/>
                  <a:gd name="connsiteY1" fmla="*/ 0 h 3205018"/>
                  <a:gd name="connsiteX2" fmla="*/ 0 w 1385455"/>
                  <a:gd name="connsiteY2" fmla="*/ 0 h 3205018"/>
                  <a:gd name="connsiteX3" fmla="*/ 0 w 1385455"/>
                  <a:gd name="connsiteY3" fmla="*/ 3205018 h 3205018"/>
                  <a:gd name="connsiteX4" fmla="*/ 1385455 w 1385455"/>
                  <a:gd name="connsiteY4" fmla="*/ 3205018 h 3205018"/>
                  <a:gd name="connsiteX5" fmla="*/ 1385455 w 1385455"/>
                  <a:gd name="connsiteY5" fmla="*/ 2660073 h 320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5455" h="3205018">
                    <a:moveTo>
                      <a:pt x="1376218" y="794328"/>
                    </a:moveTo>
                    <a:lnTo>
                      <a:pt x="1376218" y="0"/>
                    </a:lnTo>
                    <a:lnTo>
                      <a:pt x="0" y="0"/>
                    </a:lnTo>
                    <a:lnTo>
                      <a:pt x="0" y="3205018"/>
                    </a:lnTo>
                    <a:lnTo>
                      <a:pt x="1385455" y="3205018"/>
                    </a:lnTo>
                    <a:lnTo>
                      <a:pt x="1385455" y="2660073"/>
                    </a:ln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Font typeface="Arial"/>
                  <a:buNone/>
                  <a:defRPr/>
                </a:pPr>
                <a:endParaRPr lang="zh-CN" altLang="en-US" kern="0">
                  <a:solidFill>
                    <a:srgbClr val="CC3300"/>
                  </a:solidFill>
                  <a:latin typeface="Calibri Light"/>
                  <a:ea typeface="微软雅黑 Light"/>
                  <a:sym typeface="Arial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9EC73F-8B96-94E7-EC3A-E62C4F78E6BE}"/>
                </a:ext>
              </a:extLst>
            </p:cNvPr>
            <p:cNvSpPr txBox="1"/>
            <p:nvPr/>
          </p:nvSpPr>
          <p:spPr>
            <a:xfrm>
              <a:off x="3265887" y="2694558"/>
              <a:ext cx="5660226" cy="173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 defTabSz="914377">
                <a:buClr>
                  <a:srgbClr val="0070C0"/>
                </a:buClr>
                <a:buFont typeface="Wingdings" panose="05000000000000000000" pitchFamily="2" charset="2"/>
                <a:buChar char="Ø"/>
              </a:pPr>
              <a:r>
                <a:rPr lang="en-US" sz="2133">
                  <a:solidFill>
                    <a:prstClr val="black"/>
                  </a:solidFill>
                  <a:latin typeface="#9Slide07 Itim" panose="00000500000000000000" pitchFamily="2" charset="-34"/>
                  <a:ea typeface="微软雅黑 Light"/>
                  <a:cs typeface="#9Slide07 Itim" panose="00000500000000000000" pitchFamily="2" charset="-34"/>
                  <a:sym typeface="Arial"/>
                </a:rPr>
                <a:t>Đăng nhập trang web JOINMYQUIZ.COM</a:t>
              </a:r>
            </a:p>
            <a:p>
              <a:pPr marL="342900" indent="-342900" algn="just" defTabSz="914377">
                <a:buClr>
                  <a:srgbClr val="0070C0"/>
                </a:buClr>
                <a:buFont typeface="Wingdings" panose="05000000000000000000" pitchFamily="2" charset="2"/>
                <a:buChar char="Ø"/>
              </a:pPr>
              <a:r>
                <a:rPr lang="en-US" sz="2133">
                  <a:solidFill>
                    <a:prstClr val="black"/>
                  </a:solidFill>
                  <a:latin typeface="#9Slide07 Itim" panose="00000500000000000000" pitchFamily="2" charset="-34"/>
                  <a:ea typeface="微软雅黑 Light"/>
                  <a:cs typeface="#9Slide07 Itim" panose="00000500000000000000" pitchFamily="2" charset="-34"/>
                  <a:sym typeface="Arial"/>
                </a:rPr>
                <a:t>Nhập mã code: </a:t>
              </a:r>
              <a:r>
                <a:rPr lang="en-US" sz="2133">
                  <a:solidFill>
                    <a:srgbClr val="FF0000"/>
                  </a:solidFill>
                  <a:latin typeface="#9Slide07 Itim" panose="00000500000000000000" pitchFamily="2" charset="-34"/>
                  <a:ea typeface="微软雅黑 Light"/>
                  <a:cs typeface="#9Slide07 Itim" panose="00000500000000000000" pitchFamily="2" charset="-34"/>
                  <a:sym typeface="Arial"/>
                </a:rPr>
                <a:t>……………….</a:t>
              </a:r>
            </a:p>
            <a:p>
              <a:pPr marL="342900" indent="-342900" algn="just" defTabSz="914377">
                <a:buClr>
                  <a:srgbClr val="0070C0"/>
                </a:buClr>
                <a:buFont typeface="Wingdings" panose="05000000000000000000" pitchFamily="2" charset="2"/>
                <a:buChar char="Ø"/>
              </a:pPr>
              <a:r>
                <a:rPr lang="en-US" sz="2133">
                  <a:solidFill>
                    <a:prstClr val="black"/>
                  </a:solidFill>
                  <a:latin typeface="#9Slide07 Itim" panose="00000500000000000000" pitchFamily="2" charset="-34"/>
                  <a:ea typeface="微软雅黑 Light"/>
                  <a:cs typeface="#9Slide07 Itim" panose="00000500000000000000" pitchFamily="2" charset="-34"/>
                  <a:sym typeface="Arial"/>
                </a:rPr>
                <a:t>Hoàn thành 10 câu hỏi </a:t>
              </a:r>
              <a:r>
                <a:rPr lang="en-US" sz="2133">
                  <a:solidFill>
                    <a:prstClr val="black"/>
                  </a:solidFill>
                  <a:latin typeface="#9Slide07 Itim" panose="00000500000000000000" pitchFamily="2" charset="-34"/>
                  <a:ea typeface="微软雅黑 Light"/>
                  <a:cs typeface="#9Slide07 Itim" panose="00000500000000000000" pitchFamily="2" charset="-34"/>
                  <a:sym typeface="Wingdings" panose="05000000000000000000" pitchFamily="2" charset="2"/>
                </a:rPr>
                <a:t> </a:t>
              </a:r>
              <a:r>
                <a:rPr lang="en-US" sz="2133" b="1">
                  <a:solidFill>
                    <a:srgbClr val="FA4849"/>
                  </a:solidFill>
                  <a:latin typeface="#9Slide07 Itim" panose="00000500000000000000" pitchFamily="2" charset="-34"/>
                  <a:ea typeface="微软雅黑 Light"/>
                  <a:cs typeface="#9Slide07 Itim" panose="00000500000000000000" pitchFamily="2" charset="-34"/>
                  <a:sym typeface="Wingdings" panose="05000000000000000000" pitchFamily="2" charset="2"/>
                </a:rPr>
                <a:t>10 điểm</a:t>
              </a:r>
              <a:endParaRPr lang="en-US" sz="2133" b="1">
                <a:solidFill>
                  <a:srgbClr val="FA4849"/>
                </a:solidFill>
                <a:latin typeface="#9Slide07 Itim" panose="00000500000000000000" pitchFamily="2" charset="-34"/>
                <a:ea typeface="微软雅黑 Light"/>
                <a:cs typeface="#9Slide07 Itim" panose="00000500000000000000" pitchFamily="2" charset="-34"/>
                <a:sym typeface="Arial"/>
              </a:endParaRPr>
            </a:p>
            <a:p>
              <a:pPr marL="342900" indent="-342900" algn="just" defTabSz="914377">
                <a:buClr>
                  <a:srgbClr val="0070C0"/>
                </a:buClr>
                <a:buFont typeface="Wingdings" panose="05000000000000000000" pitchFamily="2" charset="2"/>
                <a:buChar char="Ø"/>
              </a:pPr>
              <a:r>
                <a:rPr lang="en-US" sz="2133">
                  <a:solidFill>
                    <a:prstClr val="black"/>
                  </a:solidFill>
                  <a:latin typeface="#9Slide07 Itim" panose="00000500000000000000" pitchFamily="2" charset="-34"/>
                  <a:ea typeface="微软雅黑 Light"/>
                  <a:cs typeface="#9Slide07 Itim" panose="00000500000000000000" pitchFamily="2" charset="-34"/>
                  <a:sym typeface="Arial"/>
                </a:rPr>
                <a:t>Thời gian: </a:t>
              </a:r>
              <a:r>
                <a:rPr lang="en-US" sz="2133" b="1">
                  <a:solidFill>
                    <a:srgbClr val="FF0000"/>
                  </a:solidFill>
                  <a:latin typeface="#9Slide07 Itim" panose="00000500000000000000" pitchFamily="2" charset="-34"/>
                  <a:ea typeface="微软雅黑 Light"/>
                  <a:cs typeface="#9Slide07 Itim" panose="00000500000000000000" pitchFamily="2" charset="-34"/>
                  <a:sym typeface="Arial"/>
                </a:rPr>
                <a:t>5 phút</a:t>
              </a:r>
              <a:endParaRPr lang="en-US" sz="2133">
                <a:solidFill>
                  <a:prstClr val="black"/>
                </a:solidFill>
                <a:latin typeface="#9Slide07 Itim" panose="00000500000000000000" pitchFamily="2" charset="-34"/>
                <a:ea typeface="微软雅黑 Light"/>
                <a:cs typeface="#9Slide07 Itim" panose="00000500000000000000" pitchFamily="2" charset="-34"/>
                <a:sym typeface="Arial"/>
              </a:endParaRPr>
            </a:p>
            <a:p>
              <a:pPr algn="just" defTabSz="914377">
                <a:buFont typeface="Arial"/>
                <a:buNone/>
              </a:pPr>
              <a:endParaRPr lang="en-US" sz="2133">
                <a:solidFill>
                  <a:prstClr val="black"/>
                </a:solidFill>
                <a:latin typeface="#9Slide07 Itim" panose="00000500000000000000" pitchFamily="2" charset="-34"/>
                <a:ea typeface="微软雅黑 Light"/>
                <a:cs typeface="#9Slide07 Itim" panose="00000500000000000000" pitchFamily="2" charset="-34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FEAE5E-B5F5-95C4-446D-4C20BB17D2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522" b="5630"/>
          <a:stretch/>
        </p:blipFill>
        <p:spPr>
          <a:xfrm>
            <a:off x="5618877" y="4037453"/>
            <a:ext cx="5084626" cy="19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0B5B4D-9C49-DA23-A11C-DA887C8D7F0F}"/>
              </a:ext>
            </a:extLst>
          </p:cNvPr>
          <p:cNvSpPr txBox="1"/>
          <p:nvPr/>
        </p:nvSpPr>
        <p:spPr>
          <a:xfrm>
            <a:off x="195263" y="3076575"/>
            <a:ext cx="596741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>
                <a:solidFill>
                  <a:srgbClr val="FFFF00"/>
                </a:solidFill>
                <a:effectLst/>
                <a:latin typeface="#9Slide05 Brannboll Ny" panose="02000000000000000000" pitchFamily="2" charset="0"/>
                <a:ea typeface="Cambria" panose="02040503050406030204" pitchFamily="18" charset="0"/>
              </a:rPr>
              <a:t>Sưu tầm một số hình ảnh về hoạt động sản xuất nông nghiệp nổi bật của một vùng nông nghiệp ở nước ta</a:t>
            </a:r>
            <a:r>
              <a:rPr lang="en-US" sz="4400">
                <a:solidFill>
                  <a:srgbClr val="FFFF00"/>
                </a:solidFill>
                <a:effectLst/>
                <a:latin typeface="#9Slide05 Brannboll Ny" panose="02000000000000000000" pitchFamily="2" charset="0"/>
                <a:ea typeface="Cambria" panose="02040503050406030204" pitchFamily="18" charset="0"/>
              </a:rPr>
              <a:t>.</a:t>
            </a:r>
            <a:endParaRPr lang="en-US" sz="4400">
              <a:solidFill>
                <a:srgbClr val="FFFF00"/>
              </a:solidFill>
              <a:latin typeface="#9Slide05 Brannboll Ny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183950-52BA-522F-E761-9C12951D3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50" y="0"/>
            <a:ext cx="474345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11B7B58-DDF2-7082-63CE-9C32CA5F3D37}"/>
              </a:ext>
            </a:extLst>
          </p:cNvPr>
          <p:cNvSpPr/>
          <p:nvPr/>
        </p:nvSpPr>
        <p:spPr>
          <a:xfrm>
            <a:off x="1483567" y="326571"/>
            <a:ext cx="4823927" cy="1903445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10083-DC2C-322A-71F3-466052AD9530}"/>
              </a:ext>
            </a:extLst>
          </p:cNvPr>
          <p:cNvSpPr/>
          <p:nvPr/>
        </p:nvSpPr>
        <p:spPr>
          <a:xfrm>
            <a:off x="2018971" y="746649"/>
            <a:ext cx="3802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#9Slide07 Koni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55217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ảnh động thiên nhiên làm nền video proshow producer 1">
            <a:hlinkClick r:id="" action="ppaction://media"/>
            <a:extLst>
              <a:ext uri="{FF2B5EF4-FFF2-40B4-BE49-F238E27FC236}">
                <a16:creationId xmlns:a16="http://schemas.microsoft.com/office/drawing/2014/main" id="{40967F71-21FE-3C1E-6065-4B96067573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64528"/>
            <a:ext cx="12192000" cy="70225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FFD0E69-68F4-876D-5113-E26E631FC725}"/>
              </a:ext>
            </a:extLst>
          </p:cNvPr>
          <p:cNvGrpSpPr/>
          <p:nvPr/>
        </p:nvGrpSpPr>
        <p:grpSpPr>
          <a:xfrm>
            <a:off x="8256394" y="3429000"/>
            <a:ext cx="3968751" cy="3849688"/>
            <a:chOff x="4395468" y="982185"/>
            <a:chExt cx="3968751" cy="38496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617CEB-CEFB-2CFC-F1F5-4A328B407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95468" y="982185"/>
              <a:ext cx="3968751" cy="38496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2B2711-1EC5-C1A3-F3C7-6CE7A17CE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3151" b="31484"/>
            <a:stretch/>
          </p:blipFill>
          <p:spPr>
            <a:xfrm>
              <a:off x="4802502" y="1082039"/>
              <a:ext cx="1546861" cy="80010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462320-5842-5EAB-17E1-BFC270279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419" y="-942975"/>
            <a:ext cx="6852230" cy="685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7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CFE4C69-0BB6-462D-8DBD-4C5D656BA954}"/>
              </a:ext>
            </a:extLst>
          </p:cNvPr>
          <p:cNvGrpSpPr/>
          <p:nvPr/>
        </p:nvGrpSpPr>
        <p:grpSpPr>
          <a:xfrm>
            <a:off x="-241107" y="0"/>
            <a:ext cx="2996814" cy="2496892"/>
            <a:chOff x="558070" y="972968"/>
            <a:chExt cx="3294262" cy="27641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80E7B9-2CE6-E53F-0AE3-F119C0D13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2" b="-2"/>
            <a:stretch/>
          </p:blipFill>
          <p:spPr>
            <a:xfrm>
              <a:off x="823108" y="972968"/>
              <a:ext cx="2764186" cy="2764186"/>
            </a:xfrm>
            <a:prstGeom prst="ellipse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F08DEA-E6B5-F8F8-0252-A8AC1556F980}"/>
                </a:ext>
              </a:extLst>
            </p:cNvPr>
            <p:cNvSpPr txBox="1"/>
            <p:nvPr/>
          </p:nvSpPr>
          <p:spPr>
            <a:xfrm>
              <a:off x="558070" y="1403051"/>
              <a:ext cx="3294262" cy="1737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2208E2"/>
                  </a:solidFill>
                  <a:latin typeface="#9Slide07 SVNBrandon Printed Sh" panose="02000000000000000000" pitchFamily="2" charset="0"/>
                </a:rPr>
                <a:t>KHỞI ĐỘNG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6780C75-53EB-ED9B-4F3A-2A708E8DF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998463"/>
              </p:ext>
            </p:extLst>
          </p:nvPr>
        </p:nvGraphicFramePr>
        <p:xfrm>
          <a:off x="5624756" y="135195"/>
          <a:ext cx="6389444" cy="6587609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627889">
                  <a:extLst>
                    <a:ext uri="{9D8B030D-6E8A-4147-A177-3AD203B41FA5}">
                      <a16:colId xmlns:a16="http://schemas.microsoft.com/office/drawing/2014/main" val="2588625154"/>
                    </a:ext>
                  </a:extLst>
                </a:gridCol>
                <a:gridCol w="2697345">
                  <a:extLst>
                    <a:ext uri="{9D8B030D-6E8A-4147-A177-3AD203B41FA5}">
                      <a16:colId xmlns:a16="http://schemas.microsoft.com/office/drawing/2014/main" val="612123346"/>
                    </a:ext>
                  </a:extLst>
                </a:gridCol>
                <a:gridCol w="1774415">
                  <a:extLst>
                    <a:ext uri="{9D8B030D-6E8A-4147-A177-3AD203B41FA5}">
                      <a16:colId xmlns:a16="http://schemas.microsoft.com/office/drawing/2014/main" val="225211814"/>
                    </a:ext>
                  </a:extLst>
                </a:gridCol>
                <a:gridCol w="1289795">
                  <a:extLst>
                    <a:ext uri="{9D8B030D-6E8A-4147-A177-3AD203B41FA5}">
                      <a16:colId xmlns:a16="http://schemas.microsoft.com/office/drawing/2014/main" val="3789194126"/>
                    </a:ext>
                  </a:extLst>
                </a:gridCol>
              </a:tblGrid>
              <a:tr h="8252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STT</a:t>
                      </a:r>
                      <a:endParaRPr lang="en-US" sz="2000">
                        <a:solidFill>
                          <a:srgbClr val="C0000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TÊN NÔNG SẢN</a:t>
                      </a:r>
                      <a:endParaRPr lang="en-US" sz="2000">
                        <a:solidFill>
                          <a:srgbClr val="C0000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TỈNH/THÀNH</a:t>
                      </a:r>
                      <a:endParaRPr lang="en-US" sz="2000">
                        <a:solidFill>
                          <a:srgbClr val="C0000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THUỘC VÙNG</a:t>
                      </a:r>
                      <a:endParaRPr lang="en-US" sz="2000">
                        <a:solidFill>
                          <a:srgbClr val="C0000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196450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1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Vú sữa Vĩnh Kim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110825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2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Chôm chôm Long Khánh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7315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3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Tôm hùm bông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506682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4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Ốc hương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511521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5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Chanh không hạt Bến Lức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694926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6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Xoài tứ quý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348205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6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Khoai mỡ Bến Kè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004551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7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Quế Trà Bồng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691202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8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Cà phê 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254292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9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Mía Phụng Hiệp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804822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10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Sò huyết Ô Loan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911641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11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Sá sùng Vân Đồn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859646"/>
                  </a:ext>
                </a:extLst>
              </a:tr>
              <a:tr h="393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12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Hoa Hồi xứ Lạng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#9Slide07 SVNDessert Menu Scrip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77673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9F1D335-6D88-8389-7055-AAA392F54CB1}"/>
              </a:ext>
            </a:extLst>
          </p:cNvPr>
          <p:cNvGrpSpPr/>
          <p:nvPr/>
        </p:nvGrpSpPr>
        <p:grpSpPr>
          <a:xfrm>
            <a:off x="1814500" y="2262324"/>
            <a:ext cx="3047292" cy="3113985"/>
            <a:chOff x="1814500" y="2262324"/>
            <a:chExt cx="3047292" cy="3113985"/>
          </a:xfrm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73176B60-1872-5BBD-76A7-1E040EE11DDE}"/>
                </a:ext>
              </a:extLst>
            </p:cNvPr>
            <p:cNvSpPr/>
            <p:nvPr/>
          </p:nvSpPr>
          <p:spPr>
            <a:xfrm rot="7987954">
              <a:off x="1781153" y="2295671"/>
              <a:ext cx="3113985" cy="3047292"/>
            </a:xfrm>
            <a:prstGeom prst="teardrop">
              <a:avLst/>
            </a:prstGeom>
            <a:gradFill>
              <a:gsLst>
                <a:gs pos="0">
                  <a:srgbClr val="FF0000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76DBB9-A43A-1298-B0ED-44B2D0E983E7}"/>
                </a:ext>
              </a:extLst>
            </p:cNvPr>
            <p:cNvSpPr txBox="1"/>
            <p:nvPr/>
          </p:nvSpPr>
          <p:spPr>
            <a:xfrm>
              <a:off x="1922095" y="2759112"/>
              <a:ext cx="285273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>
                  <a:solidFill>
                    <a:srgbClr val="2208E2"/>
                  </a:solidFill>
                  <a:effectLst/>
                  <a:latin typeface="#9Slide07 IcielBaliho Script" pitchFamily="2" charset="0"/>
                  <a:ea typeface="Arial" panose="020B0604020202020204" pitchFamily="34" charset="0"/>
                </a:rPr>
                <a:t>Xác định vị trí theo chỉ dẫn địa lí của các nông sản.</a:t>
              </a:r>
              <a:endParaRPr lang="en-US" sz="4000">
                <a:solidFill>
                  <a:srgbClr val="2208E2"/>
                </a:solidFill>
                <a:latin typeface="#9Slide07 IcielBaliho Script" pitchFamily="2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B7A9D34-F407-AC03-CD78-344FE219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578" y="4175091"/>
            <a:ext cx="1815345" cy="18153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903DB0-2D7E-B797-225B-40B7020769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5" b="93088" l="5172" r="98276">
                        <a14:foregroundMark x1="49569" y1="6912" x2="53017" y2="19816"/>
                        <a14:foregroundMark x1="53017" y1="2765" x2="53017" y2="13825"/>
                        <a14:foregroundMark x1="22414" y1="74654" x2="82759" y2="80184"/>
                        <a14:foregroundMark x1="5172" y1="92627" x2="88793" y2="91244"/>
                        <a14:foregroundMark x1="88793" y1="91244" x2="98276" y2="91244"/>
                        <a14:foregroundMark x1="74138" y1="66820" x2="74569" y2="85714"/>
                        <a14:foregroundMark x1="52155" y1="82488" x2="78017" y2="83410"/>
                        <a14:foregroundMark x1="20259" y1="67281" x2="20690" y2="83410"/>
                        <a14:foregroundMark x1="22845" y1="82028" x2="59914" y2="84332"/>
                        <a14:foregroundMark x1="86638" y1="82028" x2="93103" y2="82028"/>
                        <a14:foregroundMark x1="5172" y1="93088" x2="18534" y2="880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61" y="2636023"/>
            <a:ext cx="997148" cy="9326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F19D1D-2673-7284-B0AD-26E00542E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8211" y="-211374"/>
            <a:ext cx="2852739" cy="284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22DD2C3-F7DF-06B2-7240-73CC2F9FD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961973"/>
              </p:ext>
            </p:extLst>
          </p:nvPr>
        </p:nvGraphicFramePr>
        <p:xfrm>
          <a:off x="1847850" y="400187"/>
          <a:ext cx="8496300" cy="5585594"/>
        </p:xfrm>
        <a:graphic>
          <a:graphicData uri="http://schemas.openxmlformats.org/drawingml/2006/table">
            <a:tbl>
              <a:tblPr firstRow="1" firstCol="1" bandRow="1"/>
              <a:tblGrid>
                <a:gridCol w="834931">
                  <a:extLst>
                    <a:ext uri="{9D8B030D-6E8A-4147-A177-3AD203B41FA5}">
                      <a16:colId xmlns:a16="http://schemas.microsoft.com/office/drawing/2014/main" val="1759191511"/>
                    </a:ext>
                  </a:extLst>
                </a:gridCol>
                <a:gridCol w="3140879">
                  <a:extLst>
                    <a:ext uri="{9D8B030D-6E8A-4147-A177-3AD203B41FA5}">
                      <a16:colId xmlns:a16="http://schemas.microsoft.com/office/drawing/2014/main" val="3313929164"/>
                    </a:ext>
                  </a:extLst>
                </a:gridCol>
                <a:gridCol w="2805400">
                  <a:extLst>
                    <a:ext uri="{9D8B030D-6E8A-4147-A177-3AD203B41FA5}">
                      <a16:colId xmlns:a16="http://schemas.microsoft.com/office/drawing/2014/main" val="4117749756"/>
                    </a:ext>
                  </a:extLst>
                </a:gridCol>
                <a:gridCol w="1715090">
                  <a:extLst>
                    <a:ext uri="{9D8B030D-6E8A-4147-A177-3AD203B41FA5}">
                      <a16:colId xmlns:a16="http://schemas.microsoft.com/office/drawing/2014/main" val="404630995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STT</a:t>
                      </a:r>
                      <a:endParaRPr lang="en-US" sz="2400">
                        <a:solidFill>
                          <a:srgbClr val="2E74B5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TÊN NÔNG SẢN</a:t>
                      </a:r>
                      <a:endParaRPr lang="en-US" sz="2400">
                        <a:solidFill>
                          <a:srgbClr val="2E74B5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TỈNH/THÀNH</a:t>
                      </a:r>
                      <a:endParaRPr lang="en-US" sz="2400">
                        <a:solidFill>
                          <a:srgbClr val="2E74B5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THUỘC VÙNG</a:t>
                      </a:r>
                      <a:endParaRPr lang="en-US" sz="2400">
                        <a:solidFill>
                          <a:srgbClr val="2E74B5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437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1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Vú sữa Vĩnh Kim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Tiền Giang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ĐBSCL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76278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2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Chôm chôm Long Khánh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Đồng Nai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ĐNB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4307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3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Tôm hùm bông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Phú Yên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DH NTB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84354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4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Ốc hương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Ninh Thuận, Khánh Hòa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DH NTB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08016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5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Chanh không hạt Bến Lức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Long An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ĐBSCL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95131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6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Xoài tứ quý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Bến Tre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ĐBSCL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80412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6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Khoai mỡ Bến Kè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Long An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ĐBSCL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78992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7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Quế Trà Bồng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Quảng Ngãi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DH NTB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59354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8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Cà phê 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Đắk Lắk, Gia Lai,…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Tây Nguyên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2851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9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Mía Phụng Hiệp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Hậu Giang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ĐBSCL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8071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10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Sò huyết Ô Loan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Phú Yên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DH NTB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64712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11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Sá sùng Vân Đồn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Quảng Ninh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ĐBSH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3939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12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2208E2"/>
                          </a:solidFill>
                          <a:effectLst/>
                          <a:latin typeface="#9Slide07 IcielBaliho Script" pitchFamily="2" charset="0"/>
                        </a:rPr>
                        <a:t>Hoa Hồi xứ Lạng</a:t>
                      </a:r>
                      <a:endParaRPr lang="en-US" sz="2400">
                        <a:solidFill>
                          <a:srgbClr val="2208E2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#9Slide07 IcielBaliho Script" pitchFamily="2" charset="0"/>
                        </a:rPr>
                        <a:t>Lạng Sơn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enorite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B050"/>
                          </a:solidFill>
                          <a:effectLst/>
                          <a:latin typeface="#9Slide07 IcielBaliho Script" pitchFamily="2" charset="0"/>
                        </a:rPr>
                        <a:t>TD&amp;MN BB</a:t>
                      </a:r>
                      <a:endParaRPr lang="en-US" sz="2400">
                        <a:solidFill>
                          <a:srgbClr val="00B050"/>
                        </a:solidFill>
                        <a:effectLst/>
                        <a:latin typeface="#9Slide07 IcielBaliho Script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608689"/>
                  </a:ext>
                </a:extLst>
              </a:tr>
            </a:tbl>
          </a:graphicData>
        </a:graphic>
      </p:graphicFrame>
      <p:sp>
        <p:nvSpPr>
          <p:cNvPr id="12" name="Arrow: Right 11">
            <a:hlinkClick r:id="rId3"/>
            <a:extLst>
              <a:ext uri="{FF2B5EF4-FFF2-40B4-BE49-F238E27FC236}">
                <a16:creationId xmlns:a16="http://schemas.microsoft.com/office/drawing/2014/main" id="{39070476-384B-A3E7-526C-8CFA628F399E}"/>
              </a:ext>
            </a:extLst>
          </p:cNvPr>
          <p:cNvSpPr/>
          <p:nvPr/>
        </p:nvSpPr>
        <p:spPr>
          <a:xfrm>
            <a:off x="5549900" y="6068743"/>
            <a:ext cx="1092200" cy="723900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3E1E1A-18BA-AA29-CC0B-85F168181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14"/>
          <a:stretch/>
        </p:blipFill>
        <p:spPr>
          <a:xfrm>
            <a:off x="10612014" y="1046221"/>
            <a:ext cx="1379532" cy="993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3C219-B0C6-0560-56EB-734D00C36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015" y="5562556"/>
            <a:ext cx="1379531" cy="86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A661D7-988F-FB34-95F2-12F29FB86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35" y="4527015"/>
            <a:ext cx="1167314" cy="87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EBFFD0-D5D2-73D1-A6AC-D6C75F0114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2014" y="3366144"/>
            <a:ext cx="1379532" cy="998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8B733-BA26-6809-7D07-C6A1E84DB3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03" r="8305" b="14613"/>
          <a:stretch/>
        </p:blipFill>
        <p:spPr>
          <a:xfrm>
            <a:off x="10612014" y="114300"/>
            <a:ext cx="1379532" cy="76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0E2BB8-AF61-F0D0-E4EF-76B85A390A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2645"/>
          <a:stretch/>
        </p:blipFill>
        <p:spPr>
          <a:xfrm>
            <a:off x="10612014" y="2203808"/>
            <a:ext cx="1379532" cy="998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778EC5-D576-6517-DC07-C142507300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839" y="3521560"/>
            <a:ext cx="1160610" cy="76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iện tích trồng mía giảm mạnh, nhà máy lo thiếu nguyên liệu - Báo Công an  Nhân dân điện tử">
            <a:extLst>
              <a:ext uri="{FF2B5EF4-FFF2-40B4-BE49-F238E27FC236}">
                <a16:creationId xmlns:a16="http://schemas.microsoft.com/office/drawing/2014/main" id="{3A044CFE-D60E-2CEF-CC60-BDF9890D8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014" y="4527015"/>
            <a:ext cx="1379531" cy="8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D7883A-1206-D673-EF71-B3016B3DEB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839" y="2517386"/>
            <a:ext cx="1179213" cy="766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49464-EB03-877D-CEA0-D3C07A8570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45135" y="5634625"/>
            <a:ext cx="1143140" cy="7960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1A64AB-967D-BB92-6F1D-D9997F13AF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5400" y="263721"/>
            <a:ext cx="2174289" cy="21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7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landscape with a hut and grass fields&#10;&#10;Description automatically generated">
            <a:extLst>
              <a:ext uri="{FF2B5EF4-FFF2-40B4-BE49-F238E27FC236}">
                <a16:creationId xmlns:a16="http://schemas.microsoft.com/office/drawing/2014/main" id="{3672593F-AD42-8ADE-9372-0B93954462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1" y="0"/>
            <a:ext cx="12177247" cy="6938128"/>
          </a:xfrm>
          <a:prstGeom prst="rect">
            <a:avLst/>
          </a:prstGeom>
        </p:spPr>
      </p:pic>
      <p:sp>
        <p:nvSpPr>
          <p:cNvPr id="27" name="Hộp_Văn_Bản 24">
            <a:extLst>
              <a:ext uri="{FF2B5EF4-FFF2-40B4-BE49-F238E27FC236}">
                <a16:creationId xmlns:a16="http://schemas.microsoft.com/office/drawing/2014/main" id="{DE88E773-6A61-443F-97F3-410841044C18}"/>
              </a:ext>
            </a:extLst>
          </p:cNvPr>
          <p:cNvSpPr txBox="1"/>
          <p:nvPr/>
        </p:nvSpPr>
        <p:spPr>
          <a:xfrm>
            <a:off x="1511848" y="4361286"/>
            <a:ext cx="9168304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it-IT" sz="2800">
                <a:solidFill>
                  <a:srgbClr val="3484FE"/>
                </a:solidFill>
                <a:latin typeface="#9Slide05 FS Blonde Script" panose="03000503000000000000" pitchFamily="65" charset="0"/>
              </a:rPr>
              <a:t>2. Đồng bằng sông Cửu Long có thể phát triển các cánh đồng dược liệu quế, hồi hay không? Vì sao?</a:t>
            </a:r>
            <a:endParaRPr lang="en-US" sz="2800">
              <a:solidFill>
                <a:srgbClr val="3484FE"/>
              </a:solidFill>
              <a:latin typeface="#9Slide05 FS Blonde Script" panose="03000503000000000000" pitchFamily="65" charset="0"/>
            </a:endParaRPr>
          </a:p>
        </p:txBody>
      </p:sp>
      <p:sp>
        <p:nvSpPr>
          <p:cNvPr id="24" name="Hộp_Văn_Bản 24">
            <a:extLst>
              <a:ext uri="{FF2B5EF4-FFF2-40B4-BE49-F238E27FC236}">
                <a16:creationId xmlns:a16="http://schemas.microsoft.com/office/drawing/2014/main" id="{A30A1CF9-E19C-433D-AD4C-E346B6717ACC}"/>
              </a:ext>
            </a:extLst>
          </p:cNvPr>
          <p:cNvSpPr txBox="1"/>
          <p:nvPr/>
        </p:nvSpPr>
        <p:spPr>
          <a:xfrm>
            <a:off x="1430156" y="3609657"/>
            <a:ext cx="9081332" cy="52322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1. Có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thể trồng dừa, nuôi tôm hùm qui mô lớn ở Tây Nguyên không? Vì sao?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0F348EC-941F-0B95-3C04-6DC3EFC35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6" b="89734" l="9400" r="90600">
                        <a14:foregroundMark x1="12800" y1="36502" x2="43600" y2="36882"/>
                        <a14:foregroundMark x1="9400" y1="37643" x2="24000" y2="49049"/>
                        <a14:foregroundMark x1="17800" y1="49049" x2="22600" y2="49810"/>
                        <a14:foregroundMark x1="41000" y1="55513" x2="39800" y2="48669"/>
                        <a14:foregroundMark x1="59600" y1="32319" x2="59600" y2="46388"/>
                        <a14:foregroundMark x1="80600" y1="31939" x2="79800" y2="45627"/>
                        <a14:foregroundMark x1="90600" y1="36502" x2="87600" y2="36882"/>
                        <a14:foregroundMark x1="18200" y1="42586" x2="86600" y2="40304"/>
                        <a14:foregroundMark x1="57000" y1="31939" x2="57000" y2="50190"/>
                        <a14:foregroundMark x1="78600" y1="32700" x2="84000" y2="33840"/>
                        <a14:foregroundMark x1="79200" y1="48289" x2="83400" y2="48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58" y="1778787"/>
            <a:ext cx="4270396" cy="22462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D927B5-B3AD-700D-7E08-C14AE2591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4444" l="9845" r="95959">
                        <a14:foregroundMark x1="18653" y1="46111" x2="87254" y2="50278"/>
                        <a14:foregroundMark x1="68083" y1="40556" x2="69119" y2="41389"/>
                        <a14:foregroundMark x1="31710" y1="7500" x2="31710" y2="7500"/>
                        <a14:foregroundMark x1="90674" y1="26667" x2="90674" y2="26667"/>
                        <a14:foregroundMark x1="93782" y1="31944" x2="93782" y2="31944"/>
                        <a14:foregroundMark x1="95959" y1="44444" x2="95959" y2="44444"/>
                        <a14:foregroundMark x1="95130" y1="55833" x2="95130" y2="55833"/>
                        <a14:foregroundMark x1="92850" y1="70833" x2="92850" y2="70833"/>
                        <a14:foregroundMark x1="43523" y1="94444" x2="43523" y2="9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0263" y="-85634"/>
            <a:ext cx="6021132" cy="224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83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FEA2328-ED38-889F-0C42-49F3C2A95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224" y="-85967"/>
            <a:ext cx="2857501" cy="150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6767E-950F-D5BE-3489-4B383501FC8F}"/>
              </a:ext>
            </a:extLst>
          </p:cNvPr>
          <p:cNvSpPr txBox="1"/>
          <p:nvPr/>
        </p:nvSpPr>
        <p:spPr>
          <a:xfrm>
            <a:off x="2840758" y="1145526"/>
            <a:ext cx="6510484" cy="2545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800"/>
              </a:spcAft>
            </a:pPr>
            <a:r>
              <a:rPr lang="vi-VN" sz="4400" kern="1400" spc="-50">
                <a:solidFill>
                  <a:srgbClr val="2208E2"/>
                </a:solidFill>
                <a:latin typeface="#9Slide07 Crocant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kern="1400" spc="-50">
                <a:solidFill>
                  <a:srgbClr val="2208E2"/>
                </a:solidFill>
                <a:latin typeface="#9Slide07 Crocant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</a:p>
          <a:p>
            <a:pPr indent="180340" algn="ctr">
              <a:lnSpc>
                <a:spcPct val="120000"/>
              </a:lnSpc>
              <a:spcAft>
                <a:spcPts val="800"/>
              </a:spcAft>
            </a:pPr>
            <a:r>
              <a:rPr lang="en-US" sz="4400" kern="1400" spc="-50">
                <a:solidFill>
                  <a:srgbClr val="C00000"/>
                </a:solidFill>
                <a:latin typeface="#9Slide07 Crocant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 CHỨC LÃNH THỔ NÔNG NGHIỆP</a:t>
            </a:r>
            <a:endParaRPr lang="en-US" sz="4400">
              <a:solidFill>
                <a:srgbClr val="C00000"/>
              </a:solidFill>
              <a:latin typeface="#9Slide07 Crocant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BBB6D4-AD3E-F5D6-D0E5-BD873504A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" r="3687"/>
          <a:stretch/>
        </p:blipFill>
        <p:spPr>
          <a:xfrm>
            <a:off x="435307" y="1768474"/>
            <a:ext cx="1311562" cy="1208281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B8A216-8B51-88A6-DF8F-0190975D4D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9" b="91094" l="10000" r="90000">
                        <a14:foregroundMark x1="37813" y1="7969" x2="38281" y2="16719"/>
                        <a14:foregroundMark x1="47969" y1="90625" x2="46563" y2="89063"/>
                        <a14:foregroundMark x1="30625" y1="91094" x2="30625" y2="91094"/>
                        <a14:foregroundMark x1="33594" y1="45313" x2="33594" y2="45313"/>
                        <a14:foregroundMark x1="40781" y1="39531" x2="46094" y2="50313"/>
                        <a14:foregroundMark x1="35469" y1="37500" x2="33906" y2="49375"/>
                        <a14:foregroundMark x1="71406" y1="35938" x2="71406" y2="35938"/>
                        <a14:foregroundMark x1="69688" y1="36094" x2="77656" y2="34375"/>
                        <a14:foregroundMark x1="77656" y1="34375" x2="77969" y2="34375"/>
                        <a14:foregroundMark x1="71563" y1="41406" x2="81563" y2="42813"/>
                      </a14:backgroundRemoval>
                    </a14:imgEffect>
                  </a14:imgLayer>
                </a14:imgProps>
              </a:ext>
            </a:extLst>
          </a:blip>
          <a:srcRect b="21006"/>
          <a:stretch/>
        </p:blipFill>
        <p:spPr>
          <a:xfrm>
            <a:off x="388666" y="4939045"/>
            <a:ext cx="1841712" cy="1454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E22E1B-3B8E-CC6D-1768-0CFD172F2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75" b="94164" l="9961" r="89844">
                        <a14:foregroundMark x1="43164" y1="12997" x2="43555" y2="23873"/>
                        <a14:foregroundMark x1="32031" y1="4775" x2="35156" y2="7162"/>
                        <a14:foregroundMark x1="38477" y1="11671" x2="38672" y2="23077"/>
                        <a14:foregroundMark x1="74414" y1="94164" x2="59766" y2="84881"/>
                        <a14:foregroundMark x1="59766" y1="84881" x2="59766" y2="84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6047" y="4588932"/>
            <a:ext cx="2519580" cy="1855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54DCAF-EA31-BCD3-E05E-E5A5819FF0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8227" y="580517"/>
            <a:ext cx="2590140" cy="35841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4C4AA8-D2E4-B557-8562-6E16BB9493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61" b="97611" l="9961" r="89844">
                        <a14:foregroundMark x1="23047" y1="5461" x2="25781" y2="11604"/>
                        <a14:foregroundMark x1="54492" y1="92833" x2="55078" y2="87372"/>
                        <a14:foregroundMark x1="55078" y1="97611" x2="55664" y2="93515"/>
                      </a14:backgroundRemoval>
                    </a14:imgEffect>
                  </a14:imgLayer>
                </a14:imgProps>
              </a:ext>
            </a:extLst>
          </a:blip>
          <a:srcRect l="16065" r="15179"/>
          <a:stretch/>
        </p:blipFill>
        <p:spPr>
          <a:xfrm>
            <a:off x="2551330" y="5097795"/>
            <a:ext cx="1620619" cy="1296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FE9604-90A5-2F49-2C72-78E5B38CCB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808" r="7036"/>
          <a:stretch/>
        </p:blipFill>
        <p:spPr>
          <a:xfrm>
            <a:off x="373263" y="165424"/>
            <a:ext cx="1454836" cy="1094270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47DBED-EBDE-A865-13D9-0FF0C762F82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732" r="7014"/>
          <a:stretch/>
        </p:blipFill>
        <p:spPr>
          <a:xfrm>
            <a:off x="371405" y="3473227"/>
            <a:ext cx="1454836" cy="1094270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0A2DEA-B48D-A8D0-0EBB-D7252F9B423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5" b="98661" l="19727" r="98438">
                        <a14:foregroundMark x1="19727" y1="27679" x2="32031" y2="28348"/>
                        <a14:foregroundMark x1="51563" y1="7589" x2="56836" y2="16518"/>
                        <a14:foregroundMark x1="46680" y1="7143" x2="51953" y2="12723"/>
                        <a14:foregroundMark x1="94531" y1="38839" x2="79883" y2="34375"/>
                        <a14:foregroundMark x1="60352" y1="54688" x2="59375" y2="32813"/>
                        <a14:foregroundMark x1="31445" y1="98661" x2="37305" y2="84821"/>
                        <a14:foregroundMark x1="81836" y1="24330" x2="86719" y2="37277"/>
                        <a14:foregroundMark x1="77930" y1="25000" x2="77930" y2="33929"/>
                        <a14:foregroundMark x1="74023" y1="24330" x2="70508" y2="36161"/>
                        <a14:foregroundMark x1="84375" y1="3795" x2="84375" y2="13170"/>
                        <a14:foregroundMark x1="62695" y1="3125" x2="62695" y2="8259"/>
                        <a14:foregroundMark x1="95508" y1="16518" x2="91211" y2="17188"/>
                        <a14:foregroundMark x1="96094" y1="36161" x2="96094" y2="36161"/>
                        <a14:foregroundMark x1="98438" y1="27232" x2="98438" y2="27232"/>
                        <a14:foregroundMark x1="80859" y1="58036" x2="80859" y2="58036"/>
                        <a14:foregroundMark x1="81836" y1="60714" x2="81836" y2="60714"/>
                        <a14:foregroundMark x1="79883" y1="58036" x2="79883" y2="58036"/>
                        <a14:foregroundMark x1="80859" y1="59152" x2="80859" y2="59152"/>
                        <a14:foregroundMark x1="79492" y1="56920" x2="79492" y2="56920"/>
                        <a14:foregroundMark x1="81836" y1="60714" x2="81836" y2="60714"/>
                        <a14:foregroundMark x1="81836" y1="60714" x2="81836" y2="60714"/>
                      </a14:backgroundRemoval>
                    </a14:imgEffect>
                  </a14:imgLayer>
                </a14:imgProps>
              </a:ext>
            </a:extLst>
          </a:blip>
          <a:srcRect l="17801"/>
          <a:stretch/>
        </p:blipFill>
        <p:spPr>
          <a:xfrm>
            <a:off x="7924828" y="4689043"/>
            <a:ext cx="1601542" cy="17048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B54A6F-36DF-939B-2CEB-49A385B1A2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5108" y="4739332"/>
            <a:ext cx="1450783" cy="17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46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1CDBAA-0881-4C15-A8ED-8D5152A20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839" y="-21178"/>
            <a:ext cx="4737003" cy="1926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991C1A-6830-9666-7FCB-CFE3CBE2C9C3}"/>
              </a:ext>
            </a:extLst>
          </p:cNvPr>
          <p:cNvSpPr txBox="1"/>
          <p:nvPr/>
        </p:nvSpPr>
        <p:spPr>
          <a:xfrm>
            <a:off x="1779717" y="2197421"/>
            <a:ext cx="4283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00FF80">
                    <a:lumMod val="50000"/>
                  </a:srgbClr>
                </a:solidFill>
                <a:latin typeface="#9Slide07 SVNStick A Round" panose="02000503000000000000" pitchFamily="2" charset="0"/>
              </a:rPr>
              <a:t>I. TRANG TRẠI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FF80">
                  <a:lumMod val="50000"/>
                </a:srgbClr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14535-72C4-4C25-6DD0-44AF2913F6B0}"/>
              </a:ext>
            </a:extLst>
          </p:cNvPr>
          <p:cNvSpPr txBox="1"/>
          <p:nvPr/>
        </p:nvSpPr>
        <p:spPr>
          <a:xfrm>
            <a:off x="1779717" y="3003199"/>
            <a:ext cx="452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FF80">
                    <a:lumMod val="50000"/>
                  </a:srgbClr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II. VÙNG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FF80">
                    <a:lumMod val="50000"/>
                  </a:srgbClr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CHUYÊN CANH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FF80">
                  <a:lumMod val="50000"/>
                </a:srgbClr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7A3C4B-B726-B280-9EFD-BA766E97DCDF}"/>
              </a:ext>
            </a:extLst>
          </p:cNvPr>
          <p:cNvSpPr txBox="1"/>
          <p:nvPr/>
        </p:nvSpPr>
        <p:spPr>
          <a:xfrm>
            <a:off x="1779717" y="3929134"/>
            <a:ext cx="4283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FF80">
                    <a:lumMod val="50000"/>
                  </a:srgbClr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III. VÙNG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FF80">
                    <a:lumMod val="50000"/>
                  </a:srgbClr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FF80">
                    <a:lumMod val="50000"/>
                  </a:srgbClr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NÔNG NGHIỆP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28680E6-AA44-A200-1FB3-A0637EF6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551">
            <a:off x="5890187" y="2215440"/>
            <a:ext cx="1742241" cy="242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DC2405F8-6BCC-7D14-EBE6-07F7508D1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14891" r="51002" b="50000"/>
          <a:stretch/>
        </p:blipFill>
        <p:spPr bwMode="auto">
          <a:xfrm>
            <a:off x="7709839" y="1521361"/>
            <a:ext cx="4033059" cy="240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7E98AC19-7ABC-6B83-86A1-8CD3CAF8B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94" y="3090581"/>
            <a:ext cx="1041212" cy="11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C54B0E56-4899-4768-35B7-0E5809210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294" y="3291217"/>
            <a:ext cx="1135322" cy="113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">
            <a:extLst>
              <a:ext uri="{FF2B5EF4-FFF2-40B4-BE49-F238E27FC236}">
                <a16:creationId xmlns:a16="http://schemas.microsoft.com/office/drawing/2014/main" id="{42C4F097-54EB-4296-9B9B-2B23B488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757" y="3370940"/>
            <a:ext cx="975875" cy="97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">
            <a:extLst>
              <a:ext uri="{FF2B5EF4-FFF2-40B4-BE49-F238E27FC236}">
                <a16:creationId xmlns:a16="http://schemas.microsoft.com/office/drawing/2014/main" id="{51DFD9D0-8CE8-666C-4FD4-5B3A77BFB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368" y="3447864"/>
            <a:ext cx="892885" cy="8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">
            <a:extLst>
              <a:ext uri="{FF2B5EF4-FFF2-40B4-BE49-F238E27FC236}">
                <a16:creationId xmlns:a16="http://schemas.microsoft.com/office/drawing/2014/main" id="{3837650A-3DD7-A203-B6A2-A442E5711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8" t="14891" r="14236" b="50000"/>
          <a:stretch/>
        </p:blipFill>
        <p:spPr bwMode="auto">
          <a:xfrm>
            <a:off x="9379528" y="4179861"/>
            <a:ext cx="1624813" cy="1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8C7E3-56F2-66CB-1163-BAA3A04FD3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819" y="4340749"/>
            <a:ext cx="3232981" cy="18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1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6A433BD-2DBF-CC8C-AED1-33F4E05B8781}"/>
              </a:ext>
            </a:extLst>
          </p:cNvPr>
          <p:cNvGrpSpPr/>
          <p:nvPr/>
        </p:nvGrpSpPr>
        <p:grpSpPr>
          <a:xfrm>
            <a:off x="-98425" y="-11308"/>
            <a:ext cx="12376150" cy="1177758"/>
            <a:chOff x="-95250" y="-9526"/>
            <a:chExt cx="12439649" cy="8941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3974BF9-C72C-5A4A-DEEA-0AD72D98B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-19050" y="-9525"/>
              <a:ext cx="12287250" cy="55978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B4DFB7-4C05-BF1D-B879-3579D618763C}"/>
                </a:ext>
              </a:extLst>
            </p:cNvPr>
            <p:cNvSpPr txBox="1"/>
            <p:nvPr/>
          </p:nvSpPr>
          <p:spPr>
            <a:xfrm>
              <a:off x="-95250" y="-9526"/>
              <a:ext cx="12439649" cy="894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20000"/>
                </a:lnSpc>
                <a:spcAft>
                  <a:spcPts val="800"/>
                </a:spcAf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Hoạt động 2.</a:t>
              </a:r>
              <a:r>
                <a:rPr kumimoji="0" lang="x-none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+mn-cs"/>
                </a:rPr>
                <a:t> </a:t>
              </a:r>
              <a:r>
                <a:rPr kumimoji="0" lang="x-none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3 SFU Futura_07" panose="00000900000000000000" pitchFamily="2" charset="0"/>
                  <a:ea typeface="SimSun" panose="02010600030101010101" pitchFamily="2" charset="-122"/>
                  <a:cs typeface="+mn-cs"/>
                </a:rPr>
                <a:t>Tìm hiểu </a:t>
              </a:r>
              <a:r>
                <a:rPr lang="en-US" sz="2800" b="1">
                  <a:solidFill>
                    <a:srgbClr val="FFFF00"/>
                  </a:solidFill>
                  <a:effectLst/>
                  <a:latin typeface="#9Slide03 SFU Futura_07" panose="00000900000000000000" pitchFamily="2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CÁC HÌNH THỨC TỔ CHỨC LÃNH THỔ NÔNG NGHIỆP</a:t>
              </a:r>
              <a:endParaRPr lang="en-US" sz="2800">
                <a:solidFill>
                  <a:srgbClr val="FFFF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BA0CDA-FAA3-1A58-91AE-4ECA0EC4EB7E}"/>
              </a:ext>
            </a:extLst>
          </p:cNvPr>
          <p:cNvGrpSpPr/>
          <p:nvPr/>
        </p:nvGrpSpPr>
        <p:grpSpPr>
          <a:xfrm>
            <a:off x="-22614" y="725996"/>
            <a:ext cx="8505826" cy="1944832"/>
            <a:chOff x="7242568" y="1650424"/>
            <a:chExt cx="9093863" cy="1497540"/>
          </a:xfrm>
        </p:grpSpPr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B948F84E-AC35-C321-C74A-4A28C865815F}"/>
                </a:ext>
              </a:extLst>
            </p:cNvPr>
            <p:cNvSpPr/>
            <p:nvPr/>
          </p:nvSpPr>
          <p:spPr>
            <a:xfrm>
              <a:off x="8227481" y="1650424"/>
              <a:ext cx="8108950" cy="1497540"/>
            </a:xfrm>
            <a:prstGeom prst="flowChartTerminator">
              <a:avLst/>
            </a:prstGeom>
            <a:solidFill>
              <a:srgbClr val="549E3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spcAft>
                  <a:spcPts val="800"/>
                </a:spcAft>
              </a:pPr>
              <a:r>
                <a:rPr lang="it-IT" sz="2400">
                  <a:solidFill>
                    <a:srgbClr val="FFFF00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Lớp chia thành 6 nhóm để hoàn thành nhiệm vụ:</a:t>
              </a:r>
              <a:endParaRPr lang="en-US" sz="2400">
                <a:solidFill>
                  <a:srgbClr val="FFFF00"/>
                </a:solidFill>
                <a:effectLst/>
                <a:latin typeface="#9Slide05 FS Blonde Script" panose="03000503000000000000" pitchFamily="65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it-IT" sz="2400">
                  <a:solidFill>
                    <a:srgbClr val="FFFF00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+ </a:t>
              </a:r>
              <a:r>
                <a:rPr lang="it-IT" sz="2400">
                  <a:solidFill>
                    <a:srgbClr val="0033CC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Nhóm 1 và 2</a:t>
              </a:r>
              <a:r>
                <a:rPr lang="it-IT" sz="2400">
                  <a:solidFill>
                    <a:srgbClr val="FFFF00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: thảo luận, vẽ sơ đồ về </a:t>
              </a:r>
              <a:r>
                <a:rPr lang="it-IT" sz="2400">
                  <a:solidFill>
                    <a:srgbClr val="0033CC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trang trại.</a:t>
              </a:r>
              <a:endParaRPr lang="en-US" sz="2400">
                <a:solidFill>
                  <a:srgbClr val="0033CC"/>
                </a:solidFill>
                <a:effectLst/>
                <a:latin typeface="#9Slide05 FS Blonde Script" panose="03000503000000000000" pitchFamily="65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it-IT" sz="2400">
                  <a:solidFill>
                    <a:srgbClr val="FFFF00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+ </a:t>
              </a:r>
              <a:r>
                <a:rPr lang="it-IT" sz="2400">
                  <a:solidFill>
                    <a:srgbClr val="0033CC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Nhóm 3 và 4</a:t>
              </a:r>
              <a:r>
                <a:rPr lang="it-IT" sz="2400">
                  <a:solidFill>
                    <a:srgbClr val="FFFF00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: thảo luận, vẽ sơ đồ về </a:t>
              </a:r>
              <a:r>
                <a:rPr lang="it-IT" sz="2400">
                  <a:solidFill>
                    <a:srgbClr val="0033CC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vùng chuyên canh</a:t>
              </a:r>
              <a:r>
                <a:rPr lang="it-IT" sz="2400">
                  <a:solidFill>
                    <a:srgbClr val="FFFF00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  <a:endParaRPr lang="en-US" sz="2400">
                <a:solidFill>
                  <a:srgbClr val="FFFF00"/>
                </a:solidFill>
                <a:effectLst/>
                <a:latin typeface="#9Slide05 FS Blonde Script" panose="03000503000000000000" pitchFamily="65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it-IT" sz="2400">
                  <a:solidFill>
                    <a:srgbClr val="FFFF00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+ </a:t>
              </a:r>
              <a:r>
                <a:rPr lang="it-IT" sz="2400">
                  <a:solidFill>
                    <a:srgbClr val="0033CC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Nhóm 5 và 6</a:t>
              </a:r>
              <a:r>
                <a:rPr lang="it-IT" sz="2400">
                  <a:solidFill>
                    <a:srgbClr val="FFFF00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: thảo luận, vẽ sơ đồ về </a:t>
              </a:r>
              <a:r>
                <a:rPr lang="it-IT" sz="2400">
                  <a:solidFill>
                    <a:srgbClr val="0033CC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vùng sinh thái nông nghiệp</a:t>
              </a:r>
              <a:r>
                <a:rPr lang="it-IT" sz="2400">
                  <a:solidFill>
                    <a:srgbClr val="FFFF00"/>
                  </a:solidFill>
                  <a:effectLst/>
                  <a:latin typeface="#9Slide05 FS Blonde Script" panose="03000503000000000000" pitchFamily="65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  <a:endParaRPr lang="en-US" sz="2400">
                <a:solidFill>
                  <a:srgbClr val="FFFF00"/>
                </a:solidFill>
                <a:effectLst/>
                <a:latin typeface="#9Slide05 FS Blonde Script" panose="03000503000000000000" pitchFamily="65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3BD4FA-0F13-DDD4-E54E-10CA19D40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047" r="92907">
                          <a14:foregroundMark x1="8140" y1="38372" x2="13953" y2="48256"/>
                          <a14:foregroundMark x1="6047" y1="40814" x2="8488" y2="44535"/>
                          <a14:foregroundMark x1="31860" y1="58721" x2="32907" y2="59535"/>
                          <a14:foregroundMark x1="92674" y1="80000" x2="92907" y2="83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42568" y="1784673"/>
              <a:ext cx="1457325" cy="120748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DF1DB90-3432-8086-FED3-7BBB7578A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84" y="6447684"/>
            <a:ext cx="410316" cy="410316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72A9E-1E90-BF8A-C42A-81A9BBAEB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483" y="6430120"/>
            <a:ext cx="714993" cy="427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ổng thông tin điện tử Đảng bộ tỉnh Bình Thuận">
            <a:extLst>
              <a:ext uri="{FF2B5EF4-FFF2-40B4-BE49-F238E27FC236}">
                <a16:creationId xmlns:a16="http://schemas.microsoft.com/office/drawing/2014/main" id="{B4FF95C8-861C-1074-DEF4-EFDFF966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523" y="6428876"/>
            <a:ext cx="487347" cy="422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B96A-6DD8-36A5-E394-45B0C453AC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5877" y="6320158"/>
            <a:ext cx="954749" cy="537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AA9D3D-7AE4-7701-B090-CB9C77E531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4557" y="6410325"/>
            <a:ext cx="767443" cy="447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9696D-7E8C-D630-40F6-343FD30597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1489" y="3064569"/>
            <a:ext cx="1449768" cy="969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A34D72-D429-E558-E77E-D3CF12BA5FD8}"/>
              </a:ext>
            </a:extLst>
          </p:cNvPr>
          <p:cNvSpPr txBox="1"/>
          <p:nvPr/>
        </p:nvSpPr>
        <p:spPr>
          <a:xfrm>
            <a:off x="4757432" y="3451480"/>
            <a:ext cx="7181450" cy="2572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u="sng">
                <a:solidFill>
                  <a:srgbClr val="FF0000"/>
                </a:solidFill>
                <a:effectLst/>
                <a:latin typeface="#9Slide07 Deepika" panose="02000507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 cần có: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schemeClr val="accent4">
                    <a:lumMod val="75000"/>
                  </a:schemeClr>
                </a:solidFill>
                <a:effectLst/>
                <a:latin typeface="#9Slide03 SFU Futura_07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Khái niệm tổ chức lãnh thổ nông nghiệp.</a:t>
            </a:r>
            <a:endParaRPr lang="en-US" sz="2400">
              <a:solidFill>
                <a:schemeClr val="accent4">
                  <a:lumMod val="75000"/>
                </a:schemeClr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schemeClr val="accent4">
                    <a:lumMod val="75000"/>
                  </a:schemeClr>
                </a:solidFill>
                <a:effectLst/>
                <a:latin typeface="#9Slide03 SFU Futura_07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Lợi ích tổ chức lãnh thổ nông nghiệp mang lại.</a:t>
            </a:r>
            <a:endParaRPr lang="en-US" sz="2400">
              <a:solidFill>
                <a:schemeClr val="accent4">
                  <a:lumMod val="75000"/>
                </a:schemeClr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schemeClr val="accent4">
                    <a:lumMod val="75000"/>
                  </a:schemeClr>
                </a:solidFill>
                <a:effectLst/>
                <a:latin typeface="#9Slide03 SFU Futura_07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Đặc điểm phát triển và phân bố (hướng chuyên môn hóa) của tổ chức lãnh thổ nông nghiệp.</a:t>
            </a:r>
            <a:endParaRPr lang="en-US" sz="2400">
              <a:solidFill>
                <a:schemeClr val="accent4">
                  <a:lumMod val="75000"/>
                </a:schemeClr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3200AD-84A5-68BE-AEC0-0834672F48A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297" t="14666" r="7625"/>
          <a:stretch/>
        </p:blipFill>
        <p:spPr>
          <a:xfrm>
            <a:off x="9013959" y="813413"/>
            <a:ext cx="2766580" cy="18198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1B3398-8E34-45FD-E5F9-55FBBECE47A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209" t="1114" r="209" b="5101"/>
          <a:stretch/>
        </p:blipFill>
        <p:spPr>
          <a:xfrm>
            <a:off x="719243" y="2761169"/>
            <a:ext cx="3610558" cy="33861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056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2941526-4998-DB54-9E56-51832C15B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57279"/>
              </p:ext>
            </p:extLst>
          </p:nvPr>
        </p:nvGraphicFramePr>
        <p:xfrm>
          <a:off x="5646355" y="3400925"/>
          <a:ext cx="6418379" cy="3393062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602123">
                  <a:extLst>
                    <a:ext uri="{9D8B030D-6E8A-4147-A177-3AD203B41FA5}">
                      <a16:colId xmlns:a16="http://schemas.microsoft.com/office/drawing/2014/main" val="2578769673"/>
                    </a:ext>
                  </a:extLst>
                </a:gridCol>
                <a:gridCol w="3214173">
                  <a:extLst>
                    <a:ext uri="{9D8B030D-6E8A-4147-A177-3AD203B41FA5}">
                      <a16:colId xmlns:a16="http://schemas.microsoft.com/office/drawing/2014/main" val="448500001"/>
                    </a:ext>
                  </a:extLst>
                </a:gridCol>
                <a:gridCol w="434155">
                  <a:extLst>
                    <a:ext uri="{9D8B030D-6E8A-4147-A177-3AD203B41FA5}">
                      <a16:colId xmlns:a16="http://schemas.microsoft.com/office/drawing/2014/main" val="4186882135"/>
                    </a:ext>
                  </a:extLst>
                </a:gridCol>
                <a:gridCol w="434155">
                  <a:extLst>
                    <a:ext uri="{9D8B030D-6E8A-4147-A177-3AD203B41FA5}">
                      <a16:colId xmlns:a16="http://schemas.microsoft.com/office/drawing/2014/main" val="3519205461"/>
                    </a:ext>
                  </a:extLst>
                </a:gridCol>
                <a:gridCol w="434155">
                  <a:extLst>
                    <a:ext uri="{9D8B030D-6E8A-4147-A177-3AD203B41FA5}">
                      <a16:colId xmlns:a16="http://schemas.microsoft.com/office/drawing/2014/main" val="3968709506"/>
                    </a:ext>
                  </a:extLst>
                </a:gridCol>
                <a:gridCol w="434155">
                  <a:extLst>
                    <a:ext uri="{9D8B030D-6E8A-4147-A177-3AD203B41FA5}">
                      <a16:colId xmlns:a16="http://schemas.microsoft.com/office/drawing/2014/main" val="2116190686"/>
                    </a:ext>
                  </a:extLst>
                </a:gridCol>
                <a:gridCol w="434155">
                  <a:extLst>
                    <a:ext uri="{9D8B030D-6E8A-4147-A177-3AD203B41FA5}">
                      <a16:colId xmlns:a16="http://schemas.microsoft.com/office/drawing/2014/main" val="3263895749"/>
                    </a:ext>
                  </a:extLst>
                </a:gridCol>
                <a:gridCol w="431308">
                  <a:extLst>
                    <a:ext uri="{9D8B030D-6E8A-4147-A177-3AD203B41FA5}">
                      <a16:colId xmlns:a16="http://schemas.microsoft.com/office/drawing/2014/main" val="1973056862"/>
                    </a:ext>
                  </a:extLst>
                </a:gridCol>
              </a:tblGrid>
              <a:tr h="264344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effectLst/>
                        </a:rPr>
                        <a:t>STT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C00000"/>
                          </a:solidFill>
                          <a:effectLst/>
                        </a:rPr>
                        <a:t>Các tiêu chí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effectLst/>
                        </a:rPr>
                        <a:t>Mức điểm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409033"/>
                  </a:ext>
                </a:extLst>
              </a:tr>
              <a:tr h="2643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C00000"/>
                          </a:solidFill>
                          <a:effectLst/>
                        </a:rPr>
                        <a:t>5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4699927"/>
                  </a:ext>
                </a:extLst>
              </a:tr>
              <a:tr h="55780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Bố cục đẹp mắt, màu sắc sinh động, không rối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7447810"/>
                  </a:ext>
                </a:extLst>
              </a:tr>
              <a:tr h="26609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Trả lời đầy đủ các câu hỏi gợi ý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4590919"/>
                  </a:ext>
                </a:extLst>
              </a:tr>
              <a:tr h="26609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</a:rPr>
                        <a:t>Nội dung rõ ràng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4220914"/>
                  </a:ext>
                </a:extLst>
              </a:tr>
              <a:tr h="55780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Nhóm làm việc tích cực, không ồn ào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0180737"/>
                  </a:ext>
                </a:extLst>
              </a:tr>
              <a:tr h="266092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Điểm tổng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891944"/>
                  </a:ext>
                </a:extLst>
              </a:tr>
              <a:tr h="2660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#9Slide03 SFU Futura_07" panose="000009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96045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91561E6-1504-EAA9-9F52-970D25A63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01" y="3766008"/>
            <a:ext cx="4159630" cy="3091992"/>
          </a:xfrm>
          <a:prstGeom prst="rect">
            <a:avLst/>
          </a:prstGeom>
        </p:spPr>
      </p:pic>
      <p:pic>
        <p:nvPicPr>
          <p:cNvPr id="1026" name="Picture 2" descr="TTXVN-Infographics.vn">
            <a:extLst>
              <a:ext uri="{FF2B5EF4-FFF2-40B4-BE49-F238E27FC236}">
                <a16:creationId xmlns:a16="http://schemas.microsoft.com/office/drawing/2014/main" id="{729C887E-DF29-6041-8F23-4B6237013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1" y="422872"/>
            <a:ext cx="45720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6B4390-F072-0279-DF83-414B0B572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041" y="422872"/>
            <a:ext cx="4781578" cy="25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73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C90D4C30-83B0-07BC-04B9-E2C54A9E0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0366"/>
            <a:ext cx="12089396" cy="370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B20B-8ECA-A6A1-D6A2-BAD8E3555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" r="3687"/>
          <a:stretch/>
        </p:blipFill>
        <p:spPr>
          <a:xfrm>
            <a:off x="2472725" y="165424"/>
            <a:ext cx="1311562" cy="1208281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C5D4E-E60C-6999-FE06-2BD3618933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9" b="91094" l="10000" r="90000">
                        <a14:foregroundMark x1="37813" y1="7969" x2="38281" y2="16719"/>
                        <a14:foregroundMark x1="47969" y1="90625" x2="46563" y2="89063"/>
                        <a14:foregroundMark x1="30625" y1="91094" x2="30625" y2="91094"/>
                        <a14:foregroundMark x1="33594" y1="45313" x2="33594" y2="45313"/>
                        <a14:foregroundMark x1="40781" y1="39531" x2="46094" y2="50313"/>
                        <a14:foregroundMark x1="35469" y1="37500" x2="33906" y2="49375"/>
                        <a14:foregroundMark x1="71406" y1="35938" x2="71406" y2="35938"/>
                        <a14:foregroundMark x1="69688" y1="36094" x2="77656" y2="34375"/>
                        <a14:foregroundMark x1="77656" y1="34375" x2="77969" y2="34375"/>
                        <a14:foregroundMark x1="71563" y1="41406" x2="81563" y2="42813"/>
                      </a14:backgroundRemoval>
                    </a14:imgEffect>
                  </a14:imgLayer>
                </a14:imgProps>
              </a:ext>
            </a:extLst>
          </a:blip>
          <a:srcRect b="21006"/>
          <a:stretch/>
        </p:blipFill>
        <p:spPr>
          <a:xfrm>
            <a:off x="10658231" y="5382573"/>
            <a:ext cx="1841712" cy="1454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1DF18-3355-90BC-A4C3-49C75896F1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08" r="7036"/>
          <a:stretch/>
        </p:blipFill>
        <p:spPr>
          <a:xfrm>
            <a:off x="373263" y="222429"/>
            <a:ext cx="1454836" cy="109427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E5EBE-C5A6-43BE-F94F-94D24A53AA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32" r="7014"/>
          <a:stretch/>
        </p:blipFill>
        <p:spPr>
          <a:xfrm>
            <a:off x="4428913" y="222429"/>
            <a:ext cx="1454836" cy="109427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F317CF-1191-CA0A-BB1F-ABAD404D70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32" b="34699"/>
          <a:stretch/>
        </p:blipFill>
        <p:spPr>
          <a:xfrm>
            <a:off x="8484563" y="220535"/>
            <a:ext cx="1454836" cy="1098058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E4B335-6E46-0C76-2CCA-FA9290AF8CE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259" r="11056"/>
          <a:stretch/>
        </p:blipFill>
        <p:spPr>
          <a:xfrm>
            <a:off x="6528375" y="165424"/>
            <a:ext cx="1311562" cy="1208281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B89C61-86B7-AF6D-82D2-0C936CB79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3135"/>
          <a:stretch/>
        </p:blipFill>
        <p:spPr>
          <a:xfrm>
            <a:off x="10584024" y="165424"/>
            <a:ext cx="1311563" cy="11512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5378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331398_Win32_SL_V13" id="{C59E605D-C281-4A06-BDA0-E97A35AC3AA8}" vid="{25D1D206-DA25-4050-926A-BD6D3A1B506F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FFFFFF"/>
      </a:lt1>
      <a:dk2>
        <a:srgbClr val="66CCFF"/>
      </a:dk2>
      <a:lt2>
        <a:srgbClr val="666666"/>
      </a:lt2>
      <a:accent1>
        <a:srgbClr val="66CCFF"/>
      </a:accent1>
      <a:accent2>
        <a:srgbClr val="00FF80"/>
      </a:accent2>
      <a:accent3>
        <a:srgbClr val="FFFFFF"/>
      </a:accent3>
      <a:accent4>
        <a:srgbClr val="404040"/>
      </a:accent4>
      <a:accent5>
        <a:srgbClr val="B8E2FF"/>
      </a:accent5>
      <a:accent6>
        <a:srgbClr val="00E773"/>
      </a:accent6>
      <a:hlink>
        <a:srgbClr val="666666"/>
      </a:hlink>
      <a:folHlink>
        <a:srgbClr val="FF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etrospec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A6A711-2C3F-4EC0-B88B-62D740851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E98C35-9ECE-4425-BCBA-00E118C705C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45A8381C-73EB-48EA-B45F-7B7C8C7DF4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839</Words>
  <Application>Microsoft Office PowerPoint</Application>
  <PresentationFormat>Widescreen</PresentationFormat>
  <Paragraphs>234</Paragraphs>
  <Slides>16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#9Slide03 Nokia</vt:lpstr>
      <vt:lpstr>#9Slide03 SFU Futura_07</vt:lpstr>
      <vt:lpstr>#9Slide05 Agile Script Calligra</vt:lpstr>
      <vt:lpstr>#9Slide05 Brannboll Ny</vt:lpstr>
      <vt:lpstr>#9Slide05 FS Blonde Script</vt:lpstr>
      <vt:lpstr>#9Slide07 Crocante</vt:lpstr>
      <vt:lpstr>#9Slide07 Deepika</vt:lpstr>
      <vt:lpstr>#9Slide07 IcielBaliho Script</vt:lpstr>
      <vt:lpstr>#9Slide07 IcielBC Cubano Normal</vt:lpstr>
      <vt:lpstr>#9Slide07 Itim</vt:lpstr>
      <vt:lpstr>#9Slide07 Koni</vt:lpstr>
      <vt:lpstr>#9Slide07 SVNBrandon Printed Sh</vt:lpstr>
      <vt:lpstr>#9Slide07 SVNDessert Menu Scrip</vt:lpstr>
      <vt:lpstr>#9Slide07 SVNStick A Round</vt:lpstr>
      <vt:lpstr>Aptos</vt:lpstr>
      <vt:lpstr>Aptos Display</vt:lpstr>
      <vt:lpstr>Arial</vt:lpstr>
      <vt:lpstr>Calibri</vt:lpstr>
      <vt:lpstr>Calibri Light</vt:lpstr>
      <vt:lpstr>Tenorite</vt:lpstr>
      <vt:lpstr>Times New Roman</vt:lpstr>
      <vt:lpstr>Wingdings</vt:lpstr>
      <vt:lpstr>Custom</vt:lpstr>
      <vt:lpstr>Default Design</vt:lpstr>
      <vt:lpstr>Retrospect</vt:lpstr>
      <vt:lpstr>Office Theme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Chan Tran</dc:creator>
  <cp:lastModifiedBy>Chan Tran</cp:lastModifiedBy>
  <cp:revision>9</cp:revision>
  <dcterms:created xsi:type="dcterms:W3CDTF">2024-05-23T12:48:26Z</dcterms:created>
  <dcterms:modified xsi:type="dcterms:W3CDTF">2024-06-19T11:51:26Z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