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9"/>
  </p:notesMasterIdLst>
  <p:sldIdLst>
    <p:sldId id="319" r:id="rId3"/>
    <p:sldId id="321" r:id="rId4"/>
    <p:sldId id="322" r:id="rId5"/>
    <p:sldId id="314" r:id="rId6"/>
    <p:sldId id="323" r:id="rId7"/>
    <p:sldId id="324" r:id="rId8"/>
    <p:sldId id="326" r:id="rId9"/>
    <p:sldId id="325" r:id="rId10"/>
    <p:sldId id="327" r:id="rId11"/>
    <p:sldId id="328" r:id="rId12"/>
    <p:sldId id="329" r:id="rId13"/>
    <p:sldId id="332" r:id="rId14"/>
    <p:sldId id="330" r:id="rId15"/>
    <p:sldId id="331" r:id="rId16"/>
    <p:sldId id="333" r:id="rId17"/>
    <p:sldId id="334" r:id="rId18"/>
    <p:sldId id="335" r:id="rId19"/>
    <p:sldId id="336" r:id="rId20"/>
    <p:sldId id="337" r:id="rId21"/>
    <p:sldId id="338" r:id="rId22"/>
    <p:sldId id="339" r:id="rId23"/>
    <p:sldId id="340" r:id="rId24"/>
    <p:sldId id="341" r:id="rId25"/>
    <p:sldId id="342" r:id="rId26"/>
    <p:sldId id="270" r:id="rId27"/>
    <p:sldId id="312" r:id="rId28"/>
  </p:sldIdLst>
  <p:sldSz cx="9144000" cy="5143500" type="screen16x9"/>
  <p:notesSz cx="6858000" cy="9144000"/>
  <p:custDataLst>
    <p:tags r:id="rId30"/>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p15:clr>
            <a:srgbClr val="A4A3A4"/>
          </p15:clr>
        </p15:guide>
        <p15:guide id="2" pos="181">
          <p15:clr>
            <a:srgbClr val="A4A3A4"/>
          </p15:clr>
        </p15:guide>
        <p15:guide id="3" orient="horz" pos="3180" userDrawn="1">
          <p15:clr>
            <a:srgbClr val="A4A3A4"/>
          </p15:clr>
        </p15:guide>
        <p15:guide id="4" orient="horz" pos="60" userDrawn="1">
          <p15:clr>
            <a:srgbClr val="A4A3A4"/>
          </p15:clr>
        </p15:guide>
        <p15:guide id="5" pos="5556">
          <p15:clr>
            <a:srgbClr val="A4A3A4"/>
          </p15:clr>
        </p15:guide>
        <p15:guide id="6" orient="horz" pos="3228" userDrawn="1">
          <p15:clr>
            <a:srgbClr val="A4A3A4"/>
          </p15:clr>
        </p15:guide>
        <p15:guide id="7"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5443"/>
    <a:srgbClr val="F8D8CA"/>
    <a:srgbClr val="FA2E2E"/>
    <a:srgbClr val="C5E1EC"/>
    <a:srgbClr val="2D461A"/>
    <a:srgbClr val="1CDBE5"/>
    <a:srgbClr val="109A4E"/>
    <a:srgbClr val="206177"/>
    <a:srgbClr val="FDBE9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3" autoAdjust="0"/>
    <p:restoredTop sz="94660"/>
  </p:normalViewPr>
  <p:slideViewPr>
    <p:cSldViewPr snapToGrid="0" showGuides="1">
      <p:cViewPr varScale="1">
        <p:scale>
          <a:sx n="90" d="100"/>
          <a:sy n="90" d="100"/>
        </p:scale>
        <p:origin x="1339" y="62"/>
      </p:cViewPr>
      <p:guideLst>
        <p:guide pos="2880"/>
        <p:guide pos="181"/>
        <p:guide orient="horz" pos="3180"/>
        <p:guide orient="horz" pos="60"/>
        <p:guide pos="5556"/>
        <p:guide orient="horz" pos="3228"/>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5F979-19FF-4631-9220-77A641418B30}" type="datetimeFigureOut">
              <a:rPr lang="zh-CN" altLang="en-US" smtClean="0"/>
              <a:t>2022/7/22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3E823-547D-4ADC-8B52-664B24BC1565}" type="slidenum">
              <a:rPr lang="zh-CN" altLang="en-US" smtClean="0"/>
              <a:t>‹#›</a:t>
            </a:fld>
            <a:endParaRPr lang="zh-CN" altLang="en-US"/>
          </a:p>
        </p:txBody>
      </p:sp>
    </p:spTree>
    <p:extLst>
      <p:ext uri="{BB962C8B-B14F-4D97-AF65-F5344CB8AC3E}">
        <p14:creationId xmlns:p14="http://schemas.microsoft.com/office/powerpoint/2010/main" val="120121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11</a:t>
            </a:fld>
            <a:endParaRPr lang="zh-CN" altLang="en-US"/>
          </a:p>
        </p:txBody>
      </p:sp>
    </p:spTree>
    <p:extLst>
      <p:ext uri="{BB962C8B-B14F-4D97-AF65-F5344CB8AC3E}">
        <p14:creationId xmlns:p14="http://schemas.microsoft.com/office/powerpoint/2010/main" val="4196841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a:solidFill>
                  <a:srgbClr val="000000"/>
                </a:solidFill>
                <a:effectLst/>
                <a:latin typeface="Times New Roman" panose="02020603050405020304" pitchFamily="18" charset="0"/>
              </a:rPr>
              <a:t>Quan hệ giữa đất và cây trồng: Đất giúp cây trồng đứng vững, cung cấp chất dinh dưỡng cho cây ngược lại cây sống trông đất sẽ cung cấp chất hữu cơ cho đất, giữ ẩm, chống xói mòn.</a:t>
            </a:r>
            <a:endParaRPr lang="en-US" b="0" i="0">
              <a:solidFill>
                <a:srgbClr val="000000"/>
              </a:solidFill>
              <a:effectLst/>
              <a:latin typeface="Times New Roman" panose="02020603050405020304" pitchFamily="18" charset="0"/>
            </a:endParaRPr>
          </a:p>
          <a:p>
            <a:pPr algn="l"/>
            <a:r>
              <a:rPr lang="vi-VN" b="1" i="1">
                <a:solidFill>
                  <a:srgbClr val="212529"/>
                </a:solidFill>
                <a:effectLst/>
                <a:latin typeface="Times New Roman" panose="02020603050405020304" pitchFamily="18" charset="0"/>
              </a:rPr>
              <a:t>+ Không khí (nhiệt độ, độ ẩm) là nhân tố quan trọng trong quá trình hình thành đất. Nơi có không khí khô, nhiệt độ thấp quá trình phong hóa đất diễn ra chậm, đất kém dinh dưỡng; nơi có nhiệt độ độ ẩm lớn sẽ đẩy nhanh quá trình phong hóa, tầng đất dày và giàu mùn (ví dụ: quá trình hình thành đất feralit vùng đồi núi miền nhiệt đới)</a:t>
            </a:r>
            <a:endParaRPr lang="vi-VN" b="0" i="0">
              <a:solidFill>
                <a:srgbClr val="212529"/>
              </a:solidFill>
              <a:effectLst/>
              <a:latin typeface="Times New Roman" panose="02020603050405020304" pitchFamily="18" charset="0"/>
            </a:endParaRPr>
          </a:p>
          <a:p>
            <a:pPr algn="l"/>
            <a:r>
              <a:rPr lang="vi-VN" b="1" i="1">
                <a:solidFill>
                  <a:srgbClr val="212529"/>
                </a:solidFill>
                <a:effectLst/>
                <a:latin typeface="Times New Roman" panose="02020603050405020304" pitchFamily="18" charset="0"/>
              </a:rPr>
              <a:t>- Không khí – sinh vật</a:t>
            </a:r>
            <a:endParaRPr lang="vi-VN" b="0" i="0">
              <a:solidFill>
                <a:srgbClr val="212529"/>
              </a:solidFill>
              <a:effectLst/>
              <a:latin typeface="Times New Roman" panose="02020603050405020304" pitchFamily="18" charset="0"/>
            </a:endParaRPr>
          </a:p>
          <a:p>
            <a:pPr algn="l"/>
            <a:r>
              <a:rPr lang="vi-VN" b="1" i="1">
                <a:solidFill>
                  <a:srgbClr val="212529"/>
                </a:solidFill>
                <a:effectLst/>
                <a:latin typeface="Times New Roman" panose="02020603050405020304" pitchFamily="18" charset="0"/>
              </a:rPr>
              <a:t>+ Không khí (Oxi)  giúp sinh vật duy trì sự sống.</a:t>
            </a:r>
            <a:endParaRPr lang="vi-VN" b="0" i="0">
              <a:solidFill>
                <a:srgbClr val="212529"/>
              </a:solidFill>
              <a:effectLst/>
              <a:latin typeface="Times New Roman" panose="02020603050405020304" pitchFamily="18" charset="0"/>
            </a:endParaRPr>
          </a:p>
          <a:p>
            <a:pPr algn="l"/>
            <a:r>
              <a:rPr lang="vi-VN" b="1" i="1">
                <a:solidFill>
                  <a:srgbClr val="212529"/>
                </a:solidFill>
                <a:effectLst/>
                <a:latin typeface="Times New Roman" panose="02020603050405020304" pitchFamily="18" charset="0"/>
              </a:rPr>
              <a:t>+ Sinh vật: có vai trò điều hòa không khí (thực vật), rừng xanh được ví như lá phổi của Trái Đất; nơi thiếu cây xanh không khí khắc nghiệt hơn.</a:t>
            </a:r>
            <a:endParaRPr lang="vi-VN" b="0" i="0">
              <a:solidFill>
                <a:srgbClr val="212529"/>
              </a:solidFill>
              <a:effectLst/>
              <a:latin typeface="Times New Roman" panose="02020603050405020304" pitchFamily="18" charset="0"/>
            </a:endParaRPr>
          </a:p>
          <a:p>
            <a:pPr algn="l"/>
            <a:br>
              <a:rPr lang="en-US" b="0" i="0">
                <a:solidFill>
                  <a:srgbClr val="969696"/>
                </a:solidFill>
                <a:effectLst/>
                <a:latin typeface="system-ui"/>
              </a:rPr>
            </a:b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12</a:t>
            </a:fld>
            <a:endParaRPr lang="zh-CN" altLang="en-US"/>
          </a:p>
        </p:txBody>
      </p:sp>
    </p:spTree>
    <p:extLst>
      <p:ext uri="{BB962C8B-B14F-4D97-AF65-F5344CB8AC3E}">
        <p14:creationId xmlns:p14="http://schemas.microsoft.com/office/powerpoint/2010/main" val="2670288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529"/>
                </a:solidFill>
                <a:effectLst/>
                <a:latin typeface="Times New Roman" panose="02020603050405020304" pitchFamily="18" charset="0"/>
              </a:rPr>
              <a:t>Đới ôn hòa có nhiều kiểu thảm thực vật và nhóm đất chủ yếu là do ở đới ôn hòa có sự phân hóa thành nhiều kiểu khí hậu nhất.</a:t>
            </a:r>
          </a:p>
          <a:p>
            <a:r>
              <a:rPr lang="vi-VN" b="0" i="0">
                <a:effectLst/>
                <a:latin typeface="google sans"/>
              </a:rPr>
              <a:t>Vì đới này có diện tích lục địa rộng lớn và phân hóa thành nhiều kiểu khí hậu khác nhau (khí hậu ôn đới lục địa lạnh, khô và hải dương ẩm ướt, cận nhiệt gió mùa ẩm ướt và cận nhiệt lục địa khô hạn...)</a:t>
            </a:r>
            <a:br>
              <a:rPr lang="en-US" b="0" i="0">
                <a:solidFill>
                  <a:srgbClr val="969696"/>
                </a:solidFill>
                <a:effectLst/>
                <a:latin typeface="system-ui"/>
              </a:rPr>
            </a:b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13</a:t>
            </a:fld>
            <a:endParaRPr lang="zh-CN" altLang="en-US"/>
          </a:p>
        </p:txBody>
      </p:sp>
    </p:spTree>
    <p:extLst>
      <p:ext uri="{BB962C8B-B14F-4D97-AF65-F5344CB8AC3E}">
        <p14:creationId xmlns:p14="http://schemas.microsoft.com/office/powerpoint/2010/main" val="297857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16</a:t>
            </a:fld>
            <a:endParaRPr lang="zh-CN" altLang="en-US"/>
          </a:p>
        </p:txBody>
      </p:sp>
    </p:spTree>
    <p:extLst>
      <p:ext uri="{BB962C8B-B14F-4D97-AF65-F5344CB8AC3E}">
        <p14:creationId xmlns:p14="http://schemas.microsoft.com/office/powerpoint/2010/main" val="1149129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23</a:t>
            </a:fld>
            <a:endParaRPr lang="zh-CN" altLang="en-US"/>
          </a:p>
        </p:txBody>
      </p:sp>
    </p:spTree>
    <p:extLst>
      <p:ext uri="{BB962C8B-B14F-4D97-AF65-F5344CB8AC3E}">
        <p14:creationId xmlns:p14="http://schemas.microsoft.com/office/powerpoint/2010/main" val="4087530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53E823-547D-4ADC-8B52-664B24BC1565}" type="slidenum">
              <a:rPr lang="zh-CN" altLang="en-US" smtClean="0"/>
              <a:t>25</a:t>
            </a:fld>
            <a:endParaRPr lang="zh-CN" altLang="en-US"/>
          </a:p>
        </p:txBody>
      </p:sp>
    </p:spTree>
    <p:extLst>
      <p:ext uri="{BB962C8B-B14F-4D97-AF65-F5344CB8AC3E}">
        <p14:creationId xmlns:p14="http://schemas.microsoft.com/office/powerpoint/2010/main" val="316277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53E823-547D-4ADC-8B52-664B24BC1565}" type="slidenum">
              <a:rPr lang="zh-CN" altLang="en-US" smtClean="0"/>
              <a:t>26</a:t>
            </a:fld>
            <a:endParaRPr lang="zh-CN" altLang="en-US"/>
          </a:p>
        </p:txBody>
      </p:sp>
    </p:spTree>
    <p:extLst>
      <p:ext uri="{BB962C8B-B14F-4D97-AF65-F5344CB8AC3E}">
        <p14:creationId xmlns:p14="http://schemas.microsoft.com/office/powerpoint/2010/main" val="2014964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7871" b="7871"/>
          <a:stretch>
            <a:fillRect/>
          </a:stretch>
        </p:blipFill>
        <p:spPr>
          <a:xfrm>
            <a:off x="-24992" y="0"/>
            <a:ext cx="9168992" cy="5157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0736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54204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808848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0638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95610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368534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41713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1989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893988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1455156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48917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412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7871" b="7871"/>
          <a:stretch>
            <a:fillRect/>
          </a:stretch>
        </p:blipFill>
        <p:spPr>
          <a:xfrm>
            <a:off x="-24992" y="0"/>
            <a:ext cx="9168992" cy="5157558"/>
          </a:xfrm>
          <a:prstGeom prst="rect">
            <a:avLst/>
          </a:prstGeom>
        </p:spPr>
      </p:pic>
    </p:spTree>
    <p:extLst>
      <p:ext uri="{BB962C8B-B14F-4D97-AF65-F5344CB8AC3E}">
        <p14:creationId xmlns:p14="http://schemas.microsoft.com/office/powerpoint/2010/main" val="7227637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55734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3" name="Picture Placeholder 7"/>
          <p:cNvSpPr>
            <a:spLocks noGrp="1"/>
          </p:cNvSpPr>
          <p:nvPr>
            <p:ph type="pic" sz="quarter" idx="14"/>
          </p:nvPr>
        </p:nvSpPr>
        <p:spPr>
          <a:xfrm>
            <a:off x="480949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矩形 2"/>
          <p:cNvSpPr/>
          <p:nvPr userDrawn="1"/>
        </p:nvSpPr>
        <p:spPr>
          <a:xfrm>
            <a:off x="2525486" y="132080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6767100" y="132080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icture Placeholder 7"/>
          <p:cNvSpPr>
            <a:spLocks noGrp="1"/>
          </p:cNvSpPr>
          <p:nvPr>
            <p:ph type="pic" sz="quarter" idx="15"/>
          </p:nvPr>
        </p:nvSpPr>
        <p:spPr>
          <a:xfrm>
            <a:off x="55734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7" name="Picture Placeholder 7"/>
          <p:cNvSpPr>
            <a:spLocks noGrp="1"/>
          </p:cNvSpPr>
          <p:nvPr>
            <p:ph type="pic" sz="quarter" idx="16"/>
          </p:nvPr>
        </p:nvSpPr>
        <p:spPr>
          <a:xfrm>
            <a:off x="480949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8" name="矩形 7"/>
          <p:cNvSpPr/>
          <p:nvPr userDrawn="1"/>
        </p:nvSpPr>
        <p:spPr>
          <a:xfrm>
            <a:off x="2525486" y="322072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6767100" y="322072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2" name="Picture Placeholder 7"/>
          <p:cNvSpPr>
            <a:spLocks noGrp="1"/>
          </p:cNvSpPr>
          <p:nvPr>
            <p:ph type="pic" sz="quarter" idx="12"/>
          </p:nvPr>
        </p:nvSpPr>
        <p:spPr>
          <a:xfrm>
            <a:off x="122204"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Picture Placeholder 7"/>
          <p:cNvSpPr>
            <a:spLocks noGrp="1"/>
          </p:cNvSpPr>
          <p:nvPr>
            <p:ph type="pic" sz="quarter" idx="14"/>
          </p:nvPr>
        </p:nvSpPr>
        <p:spPr>
          <a:xfrm>
            <a:off x="6102626"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4" name="Picture Placeholder 7"/>
          <p:cNvSpPr>
            <a:spLocks noGrp="1"/>
          </p:cNvSpPr>
          <p:nvPr>
            <p:ph type="pic" sz="quarter" idx="15"/>
          </p:nvPr>
        </p:nvSpPr>
        <p:spPr>
          <a:xfrm>
            <a:off x="3112415"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564778"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9" name="Picture Placeholder 7"/>
          <p:cNvSpPr>
            <a:spLocks noGrp="1"/>
          </p:cNvSpPr>
          <p:nvPr>
            <p:ph type="pic" sz="quarter" idx="13"/>
          </p:nvPr>
        </p:nvSpPr>
        <p:spPr>
          <a:xfrm>
            <a:off x="564778"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0" name="Picture Placeholder 7"/>
          <p:cNvSpPr>
            <a:spLocks noGrp="1"/>
          </p:cNvSpPr>
          <p:nvPr>
            <p:ph type="pic" sz="quarter" idx="14"/>
          </p:nvPr>
        </p:nvSpPr>
        <p:spPr>
          <a:xfrm>
            <a:off x="4786920"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1" name="Picture Placeholder 7"/>
          <p:cNvSpPr>
            <a:spLocks noGrp="1"/>
          </p:cNvSpPr>
          <p:nvPr>
            <p:ph type="pic" sz="quarter" idx="15"/>
          </p:nvPr>
        </p:nvSpPr>
        <p:spPr>
          <a:xfrm>
            <a:off x="4786920"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2022/7/22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F3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2022/7/22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2022/7/22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74930575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8"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3.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7.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11"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9.png"/><Relationship Id="rId4" Type="http://schemas.openxmlformats.org/officeDocument/2006/relationships/notesSlide" Target="../notesSlides/notesSlide1.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7.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11" Type="http://schemas.microsoft.com/office/2007/relationships/hdphoto" Target="../media/hdphoto4.wdp"/><Relationship Id="rId5" Type="http://schemas.openxmlformats.org/officeDocument/2006/relationships/image" Target="../media/image18.png"/><Relationship Id="rId10" Type="http://schemas.openxmlformats.org/officeDocument/2006/relationships/image" Target="../media/image30.png"/><Relationship Id="rId4" Type="http://schemas.openxmlformats.org/officeDocument/2006/relationships/notesSlide" Target="../notesSlides/notesSlide2.xm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slideLayout" Target="../slideLayouts/slideLayout27.xml"/><Relationship Id="rId7" Type="http://schemas.openxmlformats.org/officeDocument/2006/relationships/image" Target="../media/image26.png"/><Relationship Id="rId12"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33.png"/><Relationship Id="rId5" Type="http://schemas.openxmlformats.org/officeDocument/2006/relationships/image" Target="../media/image31.png"/><Relationship Id="rId15" Type="http://schemas.openxmlformats.org/officeDocument/2006/relationships/image" Target="../media/image15.png"/><Relationship Id="rId10" Type="http://schemas.openxmlformats.org/officeDocument/2006/relationships/image" Target="../media/image28.png"/><Relationship Id="rId4" Type="http://schemas.openxmlformats.org/officeDocument/2006/relationships/notesSlide" Target="../notesSlides/notesSlide3.xml"/><Relationship Id="rId9" Type="http://schemas.microsoft.com/office/2007/relationships/hdphoto" Target="../media/hdphoto5.wdp"/><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4.png"/><Relationship Id="rId18" Type="http://schemas.openxmlformats.org/officeDocument/2006/relationships/image" Target="../media/image39.png"/><Relationship Id="rId3" Type="http://schemas.microsoft.com/office/2007/relationships/media" Target="../media/media2.mp4"/><Relationship Id="rId7" Type="http://schemas.openxmlformats.org/officeDocument/2006/relationships/image" Target="../media/image1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video" Target="../media/media1.mp4"/><Relationship Id="rId16" Type="http://schemas.openxmlformats.org/officeDocument/2006/relationships/image" Target="../media/image15.png"/><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28.png"/><Relationship Id="rId5" Type="http://schemas.openxmlformats.org/officeDocument/2006/relationships/slideLayout" Target="../slideLayouts/slideLayout27.xml"/><Relationship Id="rId15" Type="http://schemas.openxmlformats.org/officeDocument/2006/relationships/image" Target="../media/image36.png"/><Relationship Id="rId10" Type="http://schemas.microsoft.com/office/2007/relationships/hdphoto" Target="../media/hdphoto6.wdp"/><Relationship Id="rId4" Type="http://schemas.openxmlformats.org/officeDocument/2006/relationships/video" Target="../media/media2.mp4"/><Relationship Id="rId9" Type="http://schemas.openxmlformats.org/officeDocument/2006/relationships/image" Target="../media/image37.png"/><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4.png"/><Relationship Id="rId18" Type="http://schemas.openxmlformats.org/officeDocument/2006/relationships/image" Target="../media/image39.png"/><Relationship Id="rId3" Type="http://schemas.microsoft.com/office/2007/relationships/media" Target="../media/media2.mp4"/><Relationship Id="rId7" Type="http://schemas.openxmlformats.org/officeDocument/2006/relationships/image" Target="../media/image1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video" Target="../media/media1.mp4"/><Relationship Id="rId16" Type="http://schemas.openxmlformats.org/officeDocument/2006/relationships/image" Target="../media/image15.png"/><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28.png"/><Relationship Id="rId5" Type="http://schemas.openxmlformats.org/officeDocument/2006/relationships/slideLayout" Target="../slideLayouts/slideLayout27.xml"/><Relationship Id="rId15" Type="http://schemas.openxmlformats.org/officeDocument/2006/relationships/image" Target="../media/image36.png"/><Relationship Id="rId10" Type="http://schemas.microsoft.com/office/2007/relationships/hdphoto" Target="../media/hdphoto6.wdp"/><Relationship Id="rId4" Type="http://schemas.openxmlformats.org/officeDocument/2006/relationships/video" Target="../media/media2.mp4"/><Relationship Id="rId9" Type="http://schemas.openxmlformats.org/officeDocument/2006/relationships/image" Target="../media/image37.pn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png"/><Relationship Id="rId18" Type="http://schemas.openxmlformats.org/officeDocument/2006/relationships/image" Target="../media/image38.png"/><Relationship Id="rId3" Type="http://schemas.microsoft.com/office/2007/relationships/media" Target="../media/media2.mp4"/><Relationship Id="rId7" Type="http://schemas.openxmlformats.org/officeDocument/2006/relationships/image" Target="../media/image31.png"/><Relationship Id="rId12" Type="http://schemas.openxmlformats.org/officeDocument/2006/relationships/image" Target="../media/image28.png"/><Relationship Id="rId17" Type="http://schemas.openxmlformats.org/officeDocument/2006/relationships/image" Target="../media/image15.png"/><Relationship Id="rId2" Type="http://schemas.openxmlformats.org/officeDocument/2006/relationships/video" Target="../media/media1.mp4"/><Relationship Id="rId16" Type="http://schemas.openxmlformats.org/officeDocument/2006/relationships/image" Target="../media/image36.png"/><Relationship Id="rId1" Type="http://schemas.microsoft.com/office/2007/relationships/media" Target="../media/media1.mp4"/><Relationship Id="rId6" Type="http://schemas.openxmlformats.org/officeDocument/2006/relationships/notesSlide" Target="../notesSlides/notesSlide4.xml"/><Relationship Id="rId11" Type="http://schemas.microsoft.com/office/2007/relationships/hdphoto" Target="../media/hdphoto6.wdp"/><Relationship Id="rId5" Type="http://schemas.openxmlformats.org/officeDocument/2006/relationships/slideLayout" Target="../slideLayouts/slideLayout27.xml"/><Relationship Id="rId15" Type="http://schemas.openxmlformats.org/officeDocument/2006/relationships/image" Target="../media/image35.png"/><Relationship Id="rId10" Type="http://schemas.openxmlformats.org/officeDocument/2006/relationships/image" Target="../media/image37.png"/><Relationship Id="rId19" Type="http://schemas.openxmlformats.org/officeDocument/2006/relationships/image" Target="../media/image39.png"/><Relationship Id="rId4" Type="http://schemas.openxmlformats.org/officeDocument/2006/relationships/video" Target="../media/media2.mp4"/><Relationship Id="rId9" Type="http://schemas.openxmlformats.org/officeDocument/2006/relationships/image" Target="../media/image26.pn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4.png"/><Relationship Id="rId18" Type="http://schemas.openxmlformats.org/officeDocument/2006/relationships/hyperlink" Target="https://vi.wikipedia.org/wiki/Elbrus" TargetMode="External"/><Relationship Id="rId3" Type="http://schemas.microsoft.com/office/2007/relationships/media" Target="../media/media2.mp4"/><Relationship Id="rId21" Type="http://schemas.openxmlformats.org/officeDocument/2006/relationships/image" Target="../media/image38.png"/><Relationship Id="rId7" Type="http://schemas.openxmlformats.org/officeDocument/2006/relationships/image" Target="../media/image18.png"/><Relationship Id="rId12" Type="http://schemas.openxmlformats.org/officeDocument/2006/relationships/image" Target="../media/image33.png"/><Relationship Id="rId17" Type="http://schemas.openxmlformats.org/officeDocument/2006/relationships/hyperlink" Target="https://vi.wikipedia.org/wiki/D%C3%A3y_n%C3%BAi" TargetMode="External"/><Relationship Id="rId2" Type="http://schemas.openxmlformats.org/officeDocument/2006/relationships/video" Target="../media/media1.mp4"/><Relationship Id="rId16" Type="http://schemas.openxmlformats.org/officeDocument/2006/relationships/image" Target="../media/image15.png"/><Relationship Id="rId20" Type="http://schemas.openxmlformats.org/officeDocument/2006/relationships/image" Target="../media/image40.jpeg"/><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28.png"/><Relationship Id="rId5" Type="http://schemas.openxmlformats.org/officeDocument/2006/relationships/slideLayout" Target="../slideLayouts/slideLayout27.xml"/><Relationship Id="rId15" Type="http://schemas.openxmlformats.org/officeDocument/2006/relationships/image" Target="../media/image36.png"/><Relationship Id="rId10" Type="http://schemas.microsoft.com/office/2007/relationships/hdphoto" Target="../media/hdphoto6.wdp"/><Relationship Id="rId19" Type="http://schemas.openxmlformats.org/officeDocument/2006/relationships/hyperlink" Target="https://vi.wikipedia.org/wiki/Ch%C3%A2u_%C3%82u" TargetMode="External"/><Relationship Id="rId4" Type="http://schemas.openxmlformats.org/officeDocument/2006/relationships/video" Target="../media/media2.mp4"/><Relationship Id="rId9" Type="http://schemas.openxmlformats.org/officeDocument/2006/relationships/image" Target="../media/image37.png"/><Relationship Id="rId14" Type="http://schemas.openxmlformats.org/officeDocument/2006/relationships/image" Target="../media/image35.png"/><Relationship Id="rId22"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png"/><Relationship Id="rId18" Type="http://schemas.openxmlformats.org/officeDocument/2006/relationships/hyperlink" Target="https://vi.wikipedia.org/wiki/D%C3%A3y_n%C3%BAi" TargetMode="External"/><Relationship Id="rId3" Type="http://schemas.microsoft.com/office/2007/relationships/media" Target="../media/media2.mp4"/><Relationship Id="rId21" Type="http://schemas.openxmlformats.org/officeDocument/2006/relationships/image" Target="../media/image38.png"/><Relationship Id="rId7" Type="http://schemas.openxmlformats.org/officeDocument/2006/relationships/image" Target="../media/image31.png"/><Relationship Id="rId12" Type="http://schemas.openxmlformats.org/officeDocument/2006/relationships/image" Target="../media/image28.png"/><Relationship Id="rId17" Type="http://schemas.openxmlformats.org/officeDocument/2006/relationships/image" Target="../media/image15.png"/><Relationship Id="rId2" Type="http://schemas.openxmlformats.org/officeDocument/2006/relationships/video" Target="../media/media1.mp4"/><Relationship Id="rId16" Type="http://schemas.openxmlformats.org/officeDocument/2006/relationships/image" Target="../media/image36.png"/><Relationship Id="rId20" Type="http://schemas.openxmlformats.org/officeDocument/2006/relationships/hyperlink" Target="https://vi.wikipedia.org/wiki/Ch%C3%A2u_%C3%82u" TargetMode="External"/><Relationship Id="rId1" Type="http://schemas.microsoft.com/office/2007/relationships/media" Target="../media/media1.mp4"/><Relationship Id="rId6" Type="http://schemas.openxmlformats.org/officeDocument/2006/relationships/image" Target="../media/image42.png"/><Relationship Id="rId11" Type="http://schemas.microsoft.com/office/2007/relationships/hdphoto" Target="../media/hdphoto6.wdp"/><Relationship Id="rId5" Type="http://schemas.openxmlformats.org/officeDocument/2006/relationships/slideLayout" Target="../slideLayouts/slideLayout27.xml"/><Relationship Id="rId15" Type="http://schemas.openxmlformats.org/officeDocument/2006/relationships/image" Target="../media/image35.png"/><Relationship Id="rId10" Type="http://schemas.openxmlformats.org/officeDocument/2006/relationships/image" Target="../media/image37.png"/><Relationship Id="rId19" Type="http://schemas.openxmlformats.org/officeDocument/2006/relationships/hyperlink" Target="https://vi.wikipedia.org/wiki/Elbrus" TargetMode="External"/><Relationship Id="rId4" Type="http://schemas.openxmlformats.org/officeDocument/2006/relationships/video" Target="../media/media2.mp4"/><Relationship Id="rId9" Type="http://schemas.openxmlformats.org/officeDocument/2006/relationships/image" Target="../media/image26.png"/><Relationship Id="rId14" Type="http://schemas.openxmlformats.org/officeDocument/2006/relationships/image" Target="../media/image34.png"/><Relationship Id="rId22"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7.xml"/><Relationship Id="rId7" Type="http://schemas.openxmlformats.org/officeDocument/2006/relationships/image" Target="../media/image26.png"/><Relationship Id="rId12" Type="http://schemas.openxmlformats.org/officeDocument/2006/relationships/image" Target="../media/image4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openxmlformats.org/officeDocument/2006/relationships/image" Target="../media/image18.png"/><Relationship Id="rId12"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1.png"/><Relationship Id="rId4" Type="http://schemas.openxmlformats.org/officeDocument/2006/relationships/image" Target="../media/image47.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openxmlformats.org/officeDocument/2006/relationships/image" Target="../media/image18.png"/><Relationship Id="rId12"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1.png"/><Relationship Id="rId4" Type="http://schemas.openxmlformats.org/officeDocument/2006/relationships/image" Target="../media/image48.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openxmlformats.org/officeDocument/2006/relationships/image" Target="../media/image18.png"/><Relationship Id="rId12"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1.png"/><Relationship Id="rId4" Type="http://schemas.openxmlformats.org/officeDocument/2006/relationships/image" Target="../media/image49.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1.png"/><Relationship Id="rId3" Type="http://schemas.openxmlformats.org/officeDocument/2006/relationships/slideLayout" Target="../slideLayouts/slideLayout27.xml"/><Relationship Id="rId7" Type="http://schemas.openxmlformats.org/officeDocument/2006/relationships/image" Target="../media/image42.png"/><Relationship Id="rId12" Type="http://schemas.openxmlformats.org/officeDocument/2006/relationships/image" Target="../media/image4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png"/><Relationship Id="rId11" Type="http://schemas.openxmlformats.org/officeDocument/2006/relationships/image" Target="../media/image41.png"/><Relationship Id="rId5" Type="http://schemas.openxmlformats.org/officeDocument/2006/relationships/image" Target="../media/image50.png"/><Relationship Id="rId10" Type="http://schemas.openxmlformats.org/officeDocument/2006/relationships/image" Target="../media/image28.png"/><Relationship Id="rId4" Type="http://schemas.openxmlformats.org/officeDocument/2006/relationships/notesSlide" Target="../notesSlides/notesSlide5.xml"/><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openxmlformats.org/officeDocument/2006/relationships/image" Target="../media/image18.png"/><Relationship Id="rId12"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1.png"/><Relationship Id="rId4" Type="http://schemas.openxmlformats.org/officeDocument/2006/relationships/image" Target="../media/image52.png"/><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7.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5756DB5-C2C1-BC62-1E7C-F02BD084F8F4}"/>
              </a:ext>
            </a:extLst>
          </p:cNvPr>
          <p:cNvPicPr>
            <a:picLocks noChangeAspect="1"/>
          </p:cNvPicPr>
          <p:nvPr/>
        </p:nvPicPr>
        <p:blipFill rotWithShape="1">
          <a:blip r:embed="rId2"/>
          <a:srcRect t="9214"/>
          <a:stretch/>
        </p:blipFill>
        <p:spPr>
          <a:xfrm>
            <a:off x="17087" y="-10810"/>
            <a:ext cx="4258070" cy="5154310"/>
          </a:xfrm>
          <a:prstGeom prst="rect">
            <a:avLst/>
          </a:prstGeom>
          <a:ln>
            <a:noFill/>
          </a:ln>
          <a:effectLst>
            <a:softEdge rad="112500"/>
          </a:effectLst>
        </p:spPr>
      </p:pic>
      <p:sp>
        <p:nvSpPr>
          <p:cNvPr id="3" name="TIM CHU">
            <a:extLst>
              <a:ext uri="{FF2B5EF4-FFF2-40B4-BE49-F238E27FC236}">
                <a16:creationId xmlns:a16="http://schemas.microsoft.com/office/drawing/2014/main" id="{02E4CC4D-5E49-4251-AC00-18369838880F}"/>
              </a:ext>
            </a:extLst>
          </p:cNvPr>
          <p:cNvSpPr/>
          <p:nvPr/>
        </p:nvSpPr>
        <p:spPr>
          <a:xfrm>
            <a:off x="4572000" y="365312"/>
            <a:ext cx="4489018" cy="914400"/>
          </a:xfrm>
          <a:prstGeom prst="rect">
            <a:avLst/>
          </a:prstGeom>
          <a:ln>
            <a:solidFill>
              <a:schemeClr val="bg2"/>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5200">
                <a:solidFill>
                  <a:srgbClr val="0091FF"/>
                </a:solidFill>
                <a:latin typeface="#9Slide03 Nokia" panose="02040603050506020204" pitchFamily="18" charset="0"/>
                <a:ea typeface="方正书宋简体" panose="03000509000000000000" pitchFamily="65" charset="-122"/>
              </a:rPr>
              <a:t>TÌM CHỮ</a:t>
            </a:r>
          </a:p>
        </p:txBody>
      </p:sp>
      <p:sp>
        <p:nvSpPr>
          <p:cNvPr id="9" name="TextBox 8">
            <a:extLst>
              <a:ext uri="{FF2B5EF4-FFF2-40B4-BE49-F238E27FC236}">
                <a16:creationId xmlns:a16="http://schemas.microsoft.com/office/drawing/2014/main" id="{570575CE-1BA9-40C4-A17B-29D865B8F134}"/>
              </a:ext>
            </a:extLst>
          </p:cNvPr>
          <p:cNvSpPr txBox="1"/>
          <p:nvPr/>
        </p:nvSpPr>
        <p:spPr>
          <a:xfrm>
            <a:off x="4572000" y="1733375"/>
            <a:ext cx="4489018" cy="1477328"/>
          </a:xfrm>
          <a:prstGeom prst="rect">
            <a:avLst/>
          </a:prstGeom>
          <a:noFill/>
          <a:ln w="19050">
            <a:solidFill>
              <a:srgbClr val="19929A"/>
            </a:solidFill>
          </a:ln>
        </p:spPr>
        <p:txBody>
          <a:bodyPr wrap="square" rtlCol="0">
            <a:spAutoFit/>
          </a:bodyPr>
          <a:lstStyle/>
          <a:p>
            <a:pPr marL="285750" indent="-285750" algn="just">
              <a:buFont typeface="Wingdings" panose="05000000000000000000" pitchFamily="2" charset="2"/>
              <a:buChar char="v"/>
            </a:pPr>
            <a:r>
              <a:rPr lang="en-US" sz="1800" b="1">
                <a:solidFill>
                  <a:srgbClr val="2D3338"/>
                </a:solidFill>
                <a:latin typeface="#9Slide03 SFU Futura_12" panose="00000400000000000000" pitchFamily="2" charset="0"/>
              </a:rPr>
              <a:t>Luật chơi: </a:t>
            </a:r>
          </a:p>
          <a:p>
            <a:pPr marL="285750" indent="-117475" algn="just">
              <a:buFont typeface="Arial" panose="020B0604020202020204" pitchFamily="34" charset="0"/>
              <a:buChar char="•"/>
            </a:pPr>
            <a:r>
              <a:rPr lang="it-IT" sz="1800" b="1">
                <a:solidFill>
                  <a:srgbClr val="2D3338"/>
                </a:solidFill>
                <a:latin typeface="#9Slide03 SFU Futura_12" panose="00000400000000000000" pitchFamily="2" charset="0"/>
              </a:rPr>
              <a:t>Tìm các từ/cụm từ có nghĩa tiếng Việt.</a:t>
            </a:r>
            <a:endParaRPr lang="en-US" sz="1800" b="1">
              <a:solidFill>
                <a:srgbClr val="2D3338"/>
              </a:solidFill>
              <a:latin typeface="#9Slide03 SFU Futura_12" panose="00000400000000000000" pitchFamily="2" charset="0"/>
            </a:endParaRPr>
          </a:p>
          <a:p>
            <a:pPr marL="285750" indent="-117475" algn="just">
              <a:buFont typeface="Arial" panose="020B0604020202020204" pitchFamily="34" charset="0"/>
              <a:buChar char="•"/>
            </a:pPr>
            <a:r>
              <a:rPr lang="en-US" sz="1800" b="1">
                <a:solidFill>
                  <a:srgbClr val="2D3338"/>
                </a:solidFill>
                <a:latin typeface="#9Slide03 SFU Futura_12" panose="00000400000000000000" pitchFamily="2" charset="0"/>
              </a:rPr>
              <a:t>Thời gian: </a:t>
            </a:r>
            <a:r>
              <a:rPr lang="en-US" sz="1800" b="1">
                <a:solidFill>
                  <a:srgbClr val="FF0000"/>
                </a:solidFill>
                <a:latin typeface="#9Slide03 SFU Futura_12" panose="00000400000000000000" pitchFamily="2" charset="0"/>
              </a:rPr>
              <a:t>1 phút 30</a:t>
            </a:r>
          </a:p>
          <a:p>
            <a:pPr marL="285750" indent="-117475" algn="just">
              <a:buFont typeface="Arial" panose="020B0604020202020204" pitchFamily="34" charset="0"/>
              <a:buChar char="•"/>
            </a:pPr>
            <a:r>
              <a:rPr lang="en-US" sz="1800" b="1">
                <a:solidFill>
                  <a:srgbClr val="2D3338"/>
                </a:solidFill>
                <a:latin typeface="#9Slide03 SFU Futura_12" panose="00000400000000000000" pitchFamily="2" charset="0"/>
              </a:rPr>
              <a:t>Ai tìm nhanh nhất, nhiều từ đúng nhất &gt;&gt; chiến thắng.</a:t>
            </a:r>
          </a:p>
        </p:txBody>
      </p:sp>
      <p:pic>
        <p:nvPicPr>
          <p:cNvPr id="16" name="Picture 15" descr="A picture containing yellow, helmet, light&#10;&#10;Description automatically generated">
            <a:extLst>
              <a:ext uri="{FF2B5EF4-FFF2-40B4-BE49-F238E27FC236}">
                <a16:creationId xmlns:a16="http://schemas.microsoft.com/office/drawing/2014/main" id="{BE1B6269-4069-B144-1C2B-832652A681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627" y="-1550019"/>
            <a:ext cx="649589" cy="821838"/>
          </a:xfrm>
          <a:prstGeom prst="rect">
            <a:avLst/>
          </a:prstGeom>
        </p:spPr>
      </p:pic>
      <p:pic>
        <p:nvPicPr>
          <p:cNvPr id="18" name="Picture 17">
            <a:extLst>
              <a:ext uri="{FF2B5EF4-FFF2-40B4-BE49-F238E27FC236}">
                <a16:creationId xmlns:a16="http://schemas.microsoft.com/office/drawing/2014/main" id="{17B1B870-FBB8-0C15-8B88-F468B3A14AF9}"/>
              </a:ext>
            </a:extLst>
          </p:cNvPr>
          <p:cNvPicPr>
            <a:picLocks noChangeAspect="1"/>
          </p:cNvPicPr>
          <p:nvPr/>
        </p:nvPicPr>
        <p:blipFill>
          <a:blip r:embed="rId4"/>
          <a:stretch>
            <a:fillRect/>
          </a:stretch>
        </p:blipFill>
        <p:spPr>
          <a:xfrm>
            <a:off x="105276" y="-1003611"/>
            <a:ext cx="864185" cy="864185"/>
          </a:xfrm>
          <a:prstGeom prst="rect">
            <a:avLst/>
          </a:prstGeom>
          <a:ln w="76200">
            <a:solidFill>
              <a:srgbClr val="FEBD00"/>
            </a:solidFill>
          </a:ln>
        </p:spPr>
      </p:pic>
      <p:grpSp>
        <p:nvGrpSpPr>
          <p:cNvPr id="94" name="Group 93">
            <a:extLst>
              <a:ext uri="{FF2B5EF4-FFF2-40B4-BE49-F238E27FC236}">
                <a16:creationId xmlns:a16="http://schemas.microsoft.com/office/drawing/2014/main" id="{E6786877-E68C-48FF-8FEA-22E5A38EC568}"/>
              </a:ext>
            </a:extLst>
          </p:cNvPr>
          <p:cNvGrpSpPr/>
          <p:nvPr/>
        </p:nvGrpSpPr>
        <p:grpSpPr>
          <a:xfrm>
            <a:off x="7493620" y="3664366"/>
            <a:ext cx="1686418" cy="1460083"/>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99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Tree>
    <p:extLst>
      <p:ext uri="{BB962C8B-B14F-4D97-AF65-F5344CB8AC3E}">
        <p14:creationId xmlns:p14="http://schemas.microsoft.com/office/powerpoint/2010/main" val="2331895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0-#ppt_w/2"/>
                                          </p:val>
                                        </p:tav>
                                        <p:tav tm="100000">
                                          <p:val>
                                            <p:strVal val="#ppt_x"/>
                                          </p:val>
                                        </p:tav>
                                      </p:tavLst>
                                    </p:anim>
                                    <p:anim calcmode="lin" valueType="num">
                                      <p:cBhvr additive="base">
                                        <p:cTn id="8" dur="2000" fill="hold"/>
                                        <p:tgtEl>
                                          <p:spTgt spid="19"/>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
            <a:ext cx="4617131" cy="584776"/>
          </a:xfrm>
          <a:prstGeom prst="snipRoundRect">
            <a:avLst>
              <a:gd name="adj1" fmla="val 0"/>
              <a:gd name="adj2" fmla="val 16667"/>
            </a:avLst>
          </a:prstGeom>
          <a:solidFill>
            <a:srgbClr val="087C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Aturdida" pitchFamily="2" charset="0"/>
              </a:rPr>
              <a:t>1. Sự phân bố đất và thảm thực vật trên Trái Đất</a:t>
            </a:r>
            <a:endParaRPr lang="en-US" sz="2800">
              <a:solidFill>
                <a:srgbClr val="FFFF00"/>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grpSp>
        <p:nvGrpSpPr>
          <p:cNvPr id="94" name="Group 93">
            <a:extLst>
              <a:ext uri="{FF2B5EF4-FFF2-40B4-BE49-F238E27FC236}">
                <a16:creationId xmlns:a16="http://schemas.microsoft.com/office/drawing/2014/main" id="{E6786877-E68C-48FF-8FEA-22E5A38EC568}"/>
              </a:ext>
            </a:extLst>
          </p:cNvPr>
          <p:cNvGrpSpPr/>
          <p:nvPr/>
        </p:nvGrpSpPr>
        <p:grpSpPr>
          <a:xfrm>
            <a:off x="9814816" y="651228"/>
            <a:ext cx="996842" cy="870849"/>
            <a:chOff x="7497737" y="2209433"/>
            <a:chExt cx="996842" cy="870849"/>
          </a:xfrm>
        </p:grpSpPr>
        <p:sp>
          <p:nvSpPr>
            <p:cNvPr id="11" name="椭圆 12">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椭圆 14">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椭圆 5">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pic>
        <p:nvPicPr>
          <p:cNvPr id="10" name="Picture 9" descr="Icon&#10;&#10;Description automatically generated">
            <a:extLst>
              <a:ext uri="{FF2B5EF4-FFF2-40B4-BE49-F238E27FC236}">
                <a16:creationId xmlns:a16="http://schemas.microsoft.com/office/drawing/2014/main" id="{E745F8C3-6084-7C68-D105-9A79D181F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2518" y="3160855"/>
            <a:ext cx="1299549" cy="1299549"/>
          </a:xfrm>
          <a:prstGeom prst="rect">
            <a:avLst/>
          </a:prstGeom>
        </p:spPr>
      </p:pic>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157994"/>
            <a:ext cx="4463477" cy="426781"/>
          </a:xfrm>
          <a:prstGeom prst="snipRoundRect">
            <a:avLst>
              <a:gd name="adj1" fmla="val 0"/>
              <a:gd name="adj2" fmla="val 28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chemeClr val="bg1">
                    <a:lumMod val="95000"/>
                  </a:schemeClr>
                </a:solidFill>
                <a:latin typeface="#9Slide03 Aturdida" pitchFamily="2" charset="0"/>
                <a:ea typeface="SimSun" panose="02010600030101010101" pitchFamily="2" charset="-122"/>
              </a:rPr>
              <a:t>2. Sự phân bố đất và sinh vật theo độ cao</a:t>
            </a:r>
            <a:endParaRPr lang="en-US" sz="2800">
              <a:solidFill>
                <a:schemeClr val="bg1">
                  <a:lumMod val="95000"/>
                </a:schemeClr>
              </a:solidFill>
            </a:endParaRPr>
          </a:p>
        </p:txBody>
      </p:sp>
      <p:sp>
        <p:nvSpPr>
          <p:cNvPr id="99" name="任意多边形 13">
            <a:extLst>
              <a:ext uri="{FF2B5EF4-FFF2-40B4-BE49-F238E27FC236}">
                <a16:creationId xmlns:a16="http://schemas.microsoft.com/office/drawing/2014/main" id="{A7EC5337-62D8-D659-52CD-9BE4FC89EA97}"/>
              </a:ext>
            </a:extLst>
          </p:cNvPr>
          <p:cNvSpPr/>
          <p:nvPr/>
        </p:nvSpPr>
        <p:spPr>
          <a:xfrm rot="16200000">
            <a:off x="10288924" y="52186"/>
            <a:ext cx="4078590" cy="580710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8" name="矩形 7">
            <a:extLst>
              <a:ext uri="{FF2B5EF4-FFF2-40B4-BE49-F238E27FC236}">
                <a16:creationId xmlns:a16="http://schemas.microsoft.com/office/drawing/2014/main" id="{1996D7E8-3CC8-9A0C-C6C7-13093B322F8B}"/>
              </a:ext>
            </a:extLst>
          </p:cNvPr>
          <p:cNvSpPr/>
          <p:nvPr/>
        </p:nvSpPr>
        <p:spPr>
          <a:xfrm>
            <a:off x="10318986" y="780234"/>
            <a:ext cx="4251526" cy="338554"/>
          </a:xfrm>
          <a:prstGeom prst="rect">
            <a:avLst/>
          </a:prstGeom>
          <a:solidFill>
            <a:schemeClr val="accent2">
              <a:lumMod val="20000"/>
              <a:lumOff val="80000"/>
            </a:schemeClr>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pic>
        <p:nvPicPr>
          <p:cNvPr id="18" name="Picture 17">
            <a:extLst>
              <a:ext uri="{FF2B5EF4-FFF2-40B4-BE49-F238E27FC236}">
                <a16:creationId xmlns:a16="http://schemas.microsoft.com/office/drawing/2014/main" id="{A40B66E2-1795-2380-866C-0B6E2A1A4235}"/>
              </a:ext>
            </a:extLst>
          </p:cNvPr>
          <p:cNvPicPr>
            <a:picLocks noChangeAspect="1"/>
          </p:cNvPicPr>
          <p:nvPr/>
        </p:nvPicPr>
        <p:blipFill>
          <a:blip r:embed="rId6"/>
          <a:stretch>
            <a:fillRect/>
          </a:stretch>
        </p:blipFill>
        <p:spPr>
          <a:xfrm>
            <a:off x="12226966" y="2475088"/>
            <a:ext cx="2948415" cy="2289024"/>
          </a:xfrm>
          <a:prstGeom prst="rect">
            <a:avLst/>
          </a:prstGeom>
          <a:effectLst>
            <a:outerShdw blurRad="50800" dist="38100" dir="5400000" algn="t" rotWithShape="0">
              <a:prstClr val="black">
                <a:alpha val="40000"/>
              </a:prstClr>
            </a:outerShdw>
          </a:effectLst>
        </p:spPr>
      </p:pic>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352" r="16283"/>
          <a:stretch/>
        </p:blipFill>
        <p:spPr>
          <a:xfrm>
            <a:off x="21191" y="2341658"/>
            <a:ext cx="1964137" cy="1608512"/>
          </a:xfrm>
          <a:prstGeom prst="can">
            <a:avLst/>
          </a:prstGeom>
        </p:spPr>
      </p:pic>
      <p:pic>
        <p:nvPicPr>
          <p:cNvPr id="22" name="Picture 21" descr="A picture containing indoor, set, light&#10;&#10;Description automatically generated">
            <a:extLst>
              <a:ext uri="{FF2B5EF4-FFF2-40B4-BE49-F238E27FC236}">
                <a16:creationId xmlns:a16="http://schemas.microsoft.com/office/drawing/2014/main" id="{4AFCD96A-963D-2F79-51EA-9B4E8D064C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0062" y="2475087"/>
            <a:ext cx="2756213" cy="2411687"/>
          </a:xfrm>
          <a:prstGeom prst="rect">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6433" y="1118788"/>
            <a:ext cx="1584105" cy="1580368"/>
          </a:xfrm>
          <a:prstGeom prst="rect">
            <a:avLst/>
          </a:prstGeom>
        </p:spPr>
      </p:pic>
      <p:graphicFrame>
        <p:nvGraphicFramePr>
          <p:cNvPr id="5" name="Table 4">
            <a:extLst>
              <a:ext uri="{FF2B5EF4-FFF2-40B4-BE49-F238E27FC236}">
                <a16:creationId xmlns:a16="http://schemas.microsoft.com/office/drawing/2014/main" id="{46C5154B-F0F0-330F-5C45-FD66CA22CCBD}"/>
              </a:ext>
            </a:extLst>
          </p:cNvPr>
          <p:cNvGraphicFramePr>
            <a:graphicFrameLocks noGrp="1"/>
          </p:cNvGraphicFramePr>
          <p:nvPr>
            <p:extLst>
              <p:ext uri="{D42A27DB-BD31-4B8C-83A1-F6EECF244321}">
                <p14:modId xmlns:p14="http://schemas.microsoft.com/office/powerpoint/2010/main" val="1574745745"/>
              </p:ext>
            </p:extLst>
          </p:nvPr>
        </p:nvGraphicFramePr>
        <p:xfrm>
          <a:off x="9950562" y="1391019"/>
          <a:ext cx="5642888" cy="1201166"/>
        </p:xfrm>
        <a:graphic>
          <a:graphicData uri="http://schemas.openxmlformats.org/drawingml/2006/table">
            <a:tbl>
              <a:tblPr firstRow="1" firstCol="1" bandRow="1">
                <a:tableStyleId>{5C22544A-7EE6-4342-B048-85BDC9FD1C3A}</a:tableStyleId>
              </a:tblPr>
              <a:tblGrid>
                <a:gridCol w="880110">
                  <a:extLst>
                    <a:ext uri="{9D8B030D-6E8A-4147-A177-3AD203B41FA5}">
                      <a16:colId xmlns:a16="http://schemas.microsoft.com/office/drawing/2014/main" val="2286232255"/>
                    </a:ext>
                  </a:extLst>
                </a:gridCol>
                <a:gridCol w="1316764">
                  <a:extLst>
                    <a:ext uri="{9D8B030D-6E8A-4147-A177-3AD203B41FA5}">
                      <a16:colId xmlns:a16="http://schemas.microsoft.com/office/drawing/2014/main" val="2853106013"/>
                    </a:ext>
                  </a:extLst>
                </a:gridCol>
                <a:gridCol w="1986595">
                  <a:extLst>
                    <a:ext uri="{9D8B030D-6E8A-4147-A177-3AD203B41FA5}">
                      <a16:colId xmlns:a16="http://schemas.microsoft.com/office/drawing/2014/main" val="2164257285"/>
                    </a:ext>
                  </a:extLst>
                </a:gridCol>
                <a:gridCol w="1459419">
                  <a:extLst>
                    <a:ext uri="{9D8B030D-6E8A-4147-A177-3AD203B41FA5}">
                      <a16:colId xmlns:a16="http://schemas.microsoft.com/office/drawing/2014/main" val="4027067862"/>
                    </a:ext>
                  </a:extLst>
                </a:gridCol>
              </a:tblGrid>
              <a:tr h="0">
                <a:tc gridSpan="4">
                  <a:txBody>
                    <a:bodyPr/>
                    <a:lstStyle/>
                    <a:p>
                      <a:pPr algn="ctr">
                        <a:lnSpc>
                          <a:spcPct val="115000"/>
                        </a:lnSpc>
                      </a:pPr>
                      <a:r>
                        <a:rPr lang="en-US" sz="2800" b="0">
                          <a:solidFill>
                            <a:schemeClr val="bg1"/>
                          </a:solidFill>
                          <a:effectLst/>
                          <a:latin typeface="#9Slide03 Aturdida" pitchFamily="2" charset="0"/>
                        </a:rPr>
                        <a:t>PHIẾU HỌC TẬP NHÓM ……</a:t>
                      </a:r>
                      <a:endParaRPr lang="en-US" sz="1400" b="0">
                        <a:solidFill>
                          <a:schemeClr val="bg1"/>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617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5811398"/>
                  </a:ext>
                </a:extLst>
              </a:tr>
              <a:tr h="0">
                <a:tc>
                  <a:txBody>
                    <a:bodyPr/>
                    <a:lstStyle/>
                    <a:p>
                      <a:pPr algn="ctr">
                        <a:lnSpc>
                          <a:spcPct val="115000"/>
                        </a:lnSpc>
                      </a:pPr>
                      <a:r>
                        <a:rPr lang="en-US" sz="2400" b="0">
                          <a:solidFill>
                            <a:schemeClr val="accent4">
                              <a:lumMod val="50000"/>
                            </a:schemeClr>
                          </a:solidFill>
                          <a:effectLst/>
                          <a:latin typeface="#9Slide03 Aturdida" pitchFamily="2" charset="0"/>
                        </a:rPr>
                        <a:t>Nhóm Đất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400" b="0">
                          <a:solidFill>
                            <a:schemeClr val="accent4">
                              <a:lumMod val="50000"/>
                            </a:schemeClr>
                          </a:solidFill>
                          <a:effectLst/>
                          <a:latin typeface="#9Slide03 Aturdida" pitchFamily="2" charset="0"/>
                        </a:rPr>
                        <a:t>Thảm thực vật</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400" b="0">
                          <a:solidFill>
                            <a:schemeClr val="accent4">
                              <a:lumMod val="50000"/>
                            </a:schemeClr>
                          </a:solidFill>
                          <a:effectLst/>
                          <a:latin typeface="#9Slide03 Aturdida" pitchFamily="2" charset="0"/>
                        </a:rPr>
                        <a:t>Phạm vi phân bố</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400" b="0">
                          <a:solidFill>
                            <a:schemeClr val="accent4">
                              <a:lumMod val="50000"/>
                            </a:schemeClr>
                          </a:solidFill>
                          <a:effectLst/>
                          <a:latin typeface="#9Slide03 Aturdida" pitchFamily="2" charset="0"/>
                        </a:rPr>
                        <a:t>Nguyên nhân</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36298381"/>
                  </a:ext>
                </a:extLst>
              </a:tr>
              <a:tr h="0">
                <a:tc>
                  <a:txBody>
                    <a:bodyPr/>
                    <a:lstStyle/>
                    <a:p>
                      <a:pPr algn="just">
                        <a:lnSpc>
                          <a:spcPct val="115000"/>
                        </a:lnSpc>
                      </a:pPr>
                      <a:r>
                        <a:rPr lang="en-US" sz="2400" b="0">
                          <a:solidFill>
                            <a:schemeClr val="accent4">
                              <a:lumMod val="50000"/>
                            </a:schemeClr>
                          </a:solidFill>
                          <a:effectLst/>
                          <a:latin typeface="#9Slide03 Aturdida" pitchFamily="2" charset="0"/>
                        </a:rPr>
                        <a: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pPr>
                      <a:r>
                        <a:rPr lang="en-US" sz="2400" b="0">
                          <a:solidFill>
                            <a:schemeClr val="accent4">
                              <a:lumMod val="50000"/>
                            </a:schemeClr>
                          </a:solidFill>
                          <a:effectLst/>
                          <a:latin typeface="#9Slide03 Aturdida" pitchFamily="2" charset="0"/>
                        </a:rPr>
                        <a: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tabLst>
                          <a:tab pos="1348740" algn="l"/>
                        </a:tabLst>
                      </a:pPr>
                      <a:r>
                        <a:rPr lang="en-US" sz="2400" b="0">
                          <a:solidFill>
                            <a:schemeClr val="accent4">
                              <a:lumMod val="50000"/>
                            </a:schemeClr>
                          </a:solidFill>
                          <a:effectLst/>
                          <a:latin typeface="#9Slide03 Aturdida" pitchFamily="2" charset="0"/>
                        </a:rPr>
                        <a: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tabLst>
                          <a:tab pos="1348740" algn="l"/>
                        </a:tabLst>
                      </a:pPr>
                      <a:r>
                        <a:rPr lang="en-US" sz="2400" b="0">
                          <a:solidFill>
                            <a:schemeClr val="accent4">
                              <a:lumMod val="50000"/>
                            </a:schemeClr>
                          </a:solidFill>
                          <a:effectLst/>
                          <a:latin typeface="#9Slide03 Aturdida" pitchFamily="2" charset="0"/>
                        </a:rPr>
                        <a: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4935066"/>
                  </a:ext>
                </a:extLst>
              </a:tr>
            </a:tbl>
          </a:graphicData>
        </a:graphic>
      </p:graphicFrame>
      <p:graphicFrame>
        <p:nvGraphicFramePr>
          <p:cNvPr id="14" name="Table 13">
            <a:extLst>
              <a:ext uri="{FF2B5EF4-FFF2-40B4-BE49-F238E27FC236}">
                <a16:creationId xmlns:a16="http://schemas.microsoft.com/office/drawing/2014/main" id="{8A901665-6954-12B6-9BD9-E2C8DA81121F}"/>
              </a:ext>
            </a:extLst>
          </p:cNvPr>
          <p:cNvGraphicFramePr>
            <a:graphicFrameLocks noGrp="1"/>
          </p:cNvGraphicFramePr>
          <p:nvPr>
            <p:extLst>
              <p:ext uri="{D42A27DB-BD31-4B8C-83A1-F6EECF244321}">
                <p14:modId xmlns:p14="http://schemas.microsoft.com/office/powerpoint/2010/main" val="3676863128"/>
              </p:ext>
            </p:extLst>
          </p:nvPr>
        </p:nvGraphicFramePr>
        <p:xfrm>
          <a:off x="2023959" y="584775"/>
          <a:ext cx="7074885" cy="4513650"/>
        </p:xfrm>
        <a:graphic>
          <a:graphicData uri="http://schemas.openxmlformats.org/drawingml/2006/table">
            <a:tbl>
              <a:tblPr firstRow="1" firstCol="1" bandRow="1"/>
              <a:tblGrid>
                <a:gridCol w="1540443">
                  <a:extLst>
                    <a:ext uri="{9D8B030D-6E8A-4147-A177-3AD203B41FA5}">
                      <a16:colId xmlns:a16="http://schemas.microsoft.com/office/drawing/2014/main" val="133754137"/>
                    </a:ext>
                  </a:extLst>
                </a:gridCol>
                <a:gridCol w="1645601">
                  <a:extLst>
                    <a:ext uri="{9D8B030D-6E8A-4147-A177-3AD203B41FA5}">
                      <a16:colId xmlns:a16="http://schemas.microsoft.com/office/drawing/2014/main" val="2220438769"/>
                    </a:ext>
                  </a:extLst>
                </a:gridCol>
                <a:gridCol w="1676219">
                  <a:extLst>
                    <a:ext uri="{9D8B030D-6E8A-4147-A177-3AD203B41FA5}">
                      <a16:colId xmlns:a16="http://schemas.microsoft.com/office/drawing/2014/main" val="914155317"/>
                    </a:ext>
                  </a:extLst>
                </a:gridCol>
                <a:gridCol w="2212622">
                  <a:extLst>
                    <a:ext uri="{9D8B030D-6E8A-4147-A177-3AD203B41FA5}">
                      <a16:colId xmlns:a16="http://schemas.microsoft.com/office/drawing/2014/main" val="2632270940"/>
                    </a:ext>
                  </a:extLst>
                </a:gridCol>
              </a:tblGrid>
              <a:tr h="87921">
                <a:tc>
                  <a:txBody>
                    <a:bodyPr/>
                    <a:lstStyle/>
                    <a:p>
                      <a:pPr algn="ctr">
                        <a:lnSpc>
                          <a:spcPct val="115000"/>
                        </a:lnSpc>
                      </a:pPr>
                      <a:r>
                        <a:rPr lang="en-US" sz="1600" b="1">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rPr>
                        <a:t>Nhóm đất </a:t>
                      </a:r>
                      <a:endParaRPr lang="en-US" sz="1600">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6177"/>
                    </a:solidFill>
                  </a:tcPr>
                </a:tc>
                <a:tc>
                  <a:txBody>
                    <a:bodyPr/>
                    <a:lstStyle/>
                    <a:p>
                      <a:pPr algn="ctr">
                        <a:lnSpc>
                          <a:spcPct val="115000"/>
                        </a:lnSpc>
                      </a:pPr>
                      <a:r>
                        <a:rPr lang="en-US" sz="1600" b="1">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rPr>
                        <a:t>Thảm thực vật</a:t>
                      </a:r>
                      <a:endParaRPr lang="en-US" sz="1600">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6177"/>
                    </a:solidFill>
                  </a:tcPr>
                </a:tc>
                <a:tc>
                  <a:txBody>
                    <a:bodyPr/>
                    <a:lstStyle/>
                    <a:p>
                      <a:pPr algn="ctr">
                        <a:lnSpc>
                          <a:spcPct val="115000"/>
                        </a:lnSpc>
                      </a:pPr>
                      <a:r>
                        <a:rPr lang="en-US" sz="1600" b="1">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rPr>
                        <a:t>Phạm vi phân bố</a:t>
                      </a:r>
                      <a:endParaRPr lang="en-US" sz="1600">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6177"/>
                    </a:solidFill>
                  </a:tcPr>
                </a:tc>
                <a:tc>
                  <a:txBody>
                    <a:bodyPr/>
                    <a:lstStyle/>
                    <a:p>
                      <a:pPr algn="ctr">
                        <a:lnSpc>
                          <a:spcPct val="115000"/>
                        </a:lnSpc>
                      </a:pPr>
                      <a:r>
                        <a:rPr lang="en-US" sz="1600" b="1">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rPr>
                        <a:t>Nguyên nhân</a:t>
                      </a:r>
                      <a:endParaRPr lang="en-US" sz="1000">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6177"/>
                    </a:solidFill>
                  </a:tcPr>
                </a:tc>
                <a:extLst>
                  <a:ext uri="{0D108BD9-81ED-4DB2-BD59-A6C34878D82A}">
                    <a16:rowId xmlns:a16="http://schemas.microsoft.com/office/drawing/2014/main" val="1369753923"/>
                  </a:ext>
                </a:extLst>
              </a:tr>
              <a:tr h="664545">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Băng tuyết phủ quanh năm</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Hoang mạc cực</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2 cực</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Băng tuyết phủ quanh năm, môi trường lạnh</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 khí hậu có nhiệt độ và độ ẩm thấp không thuận lợi cho</a:t>
                      </a:r>
                      <a:r>
                        <a:rPr lang="en-US"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việc hình thành đất và sinh trưởng TTV</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021787034"/>
                  </a:ext>
                </a:extLst>
              </a:tr>
              <a:tr h="933357">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Đài nguyên</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spcAft>
                          <a:spcPts val="900"/>
                        </a:spcAf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Đài nguyên</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spcAft>
                          <a:spcPts val="900"/>
                        </a:spcAft>
                      </a:pPr>
                      <a:r>
                        <a:rPr lang="en-US"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K</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hoảng vĩ tuyến 60° về cực</a:t>
                      </a:r>
                      <a:r>
                        <a:rPr lang="en-US"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phía Bắc Châu Mĩ (Canada), Bắc châu Á (Bắc Liên Bang Nga), châu Âu (Bắc Âu).</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spcAft>
                          <a:spcPts val="900"/>
                        </a:spcAft>
                      </a:pPr>
                      <a:r>
                        <a:rPr lang="en-US"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K</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hu vực ở vĩ độ cao, khí hậu lạnh, lượng mưa 200 - 750 mm/năm. Thích hợp cho sự sinh trưởng của các loài rêu, địa y, cỏ và cây bụi...; hình thành đất pốtdôn.</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395633123"/>
                  </a:ext>
                </a:extLst>
              </a:tr>
              <a:tr h="87921">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Pốt dôn</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Rừng lá kim</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rowSpan="6">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Đới ôn hòa: phân bố chủ yếu ở </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châu Á, châu Âu, châu Mĩ, châu Phi, châu Đại Dương.</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rowSpan="6">
                  <a:txBody>
                    <a:bodyPr/>
                    <a:lstStyle/>
                    <a:p>
                      <a:pPr algn="just">
                        <a:lnSpc>
                          <a:spcPct val="115000"/>
                        </a:lnSpc>
                        <a:tabLst>
                          <a:tab pos="1348740" algn="l"/>
                        </a:tabLst>
                      </a:pPr>
                      <a:r>
                        <a:rPr lang="en-US"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C</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ó diện tích lục địa rộng lớn và phân hóa thành nhiều kiểu khí hậu khác nhau (khí hậu ôn đới lục địa lạnh, khô và hải dương ẩm ướt, cận nhiệt gió mùa ẩm ướt và cận nhiệt lục địa khô hạn...)</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1175470153"/>
                  </a:ext>
                </a:extLst>
              </a:tr>
              <a:tr h="184025">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Nâu, xám rừng lá rộng ôn đới</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Rừng lá rộng, hỗn hợp</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07185003"/>
                  </a:ext>
                </a:extLst>
              </a:tr>
              <a:tr h="184025">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đen thảo nguyên ôn đới</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Rừng cận nhiệt ẩm</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73965031"/>
                  </a:ext>
                </a:extLst>
              </a:tr>
              <a:tr h="184025">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đỏ nâu rừng và cây bụi lá cứng</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Rừng và cây bụi lá cứng</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63835185"/>
                  </a:ext>
                </a:extLst>
              </a:tr>
              <a:tr h="184025">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đỏ vàng cận nhiệt ẩm</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Thảo nguyên ôn đới</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4294703"/>
                  </a:ext>
                </a:extLst>
              </a:tr>
              <a:tr h="184025">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xám hoang mạc và bán hoang mạc</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Hoang mạc, bán hoang mạc</a:t>
                      </a: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12411949"/>
                  </a:ext>
                </a:extLst>
              </a:tr>
              <a:tr h="184025">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đỏ, nâu đỏ xa van</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Xa van và rừng thưa</a:t>
                      </a: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rowSpan="3">
                  <a:txBody>
                    <a:bodyPr/>
                    <a:lstStyle/>
                    <a:p>
                      <a:pPr algn="just">
                        <a:lnSpc>
                          <a:spcPct val="115000"/>
                        </a:lnSpc>
                        <a:tabLst>
                          <a:tab pos="1348740" algn="l"/>
                        </a:tabLst>
                      </a:pP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Chiếm ưu thế ờ châu Phi, châu Mĩ, châu Á; ngoài ra còn có ở châu Đại Dương. </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rowSpan="3">
                  <a:txBody>
                    <a:bodyPr/>
                    <a:lstStyle/>
                    <a:p>
                      <a:pPr algn="just">
                        <a:lnSpc>
                          <a:spcPct val="115000"/>
                        </a:lnSpc>
                        <a:tabLst>
                          <a:tab pos="1348740" algn="l"/>
                        </a:tabLst>
                      </a:pPr>
                      <a:r>
                        <a:rPr lang="en-US"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C</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ó diện tích rộng lớn nằm trong môi trường đới nóng, nhận được lượng nhiệt lớn quanh năm, độ ẩm và lượng mưa lớn.</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4073552280"/>
                  </a:ext>
                </a:extLst>
              </a:tr>
              <a:tr h="87921">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đỏ vàng nhiệt đới</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Rừng nhiệt đới</a:t>
                      </a: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84768647"/>
                  </a:ext>
                </a:extLst>
              </a:tr>
              <a:tr h="296494">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phù sa</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Thực vật núi cao</a:t>
                      </a: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66845288"/>
                  </a:ext>
                </a:extLst>
              </a:tr>
            </a:tbl>
          </a:graphicData>
        </a:graphic>
      </p:graphicFrame>
      <p:pic>
        <p:nvPicPr>
          <p:cNvPr id="92" name="Picture 91" descr="Logo&#10;&#10;Description automatically generated with low confidence">
            <a:extLst>
              <a:ext uri="{FF2B5EF4-FFF2-40B4-BE49-F238E27FC236}">
                <a16:creationId xmlns:a16="http://schemas.microsoft.com/office/drawing/2014/main" id="{1B1AF918-2932-5DCB-E513-F43F427F410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foregroundMark x1="66100" y1="15370" x2="66100" y2="15370"/>
                        <a14:foregroundMark x1="61400" y1="23241" x2="61400" y2="23241"/>
                        <a14:foregroundMark x1="73900" y1="23241" x2="73900" y2="23241"/>
                        <a14:foregroundMark x1="65400" y1="28148" x2="65400" y2="28148"/>
                        <a14:foregroundMark x1="65400" y1="28148" x2="65400" y2="28148"/>
                      </a14:backgroundRemoval>
                    </a14:imgEffect>
                  </a14:imgLayer>
                </a14:imgProps>
              </a:ext>
              <a:ext uri="{28A0092B-C50C-407E-A947-70E740481C1C}">
                <a14:useLocalDpi xmlns:a14="http://schemas.microsoft.com/office/drawing/2010/main" val="0"/>
              </a:ext>
            </a:extLst>
          </a:blip>
          <a:srcRect l="4712" t="10129" r="23822" b="14385"/>
          <a:stretch/>
        </p:blipFill>
        <p:spPr>
          <a:xfrm>
            <a:off x="-1624459" y="2592185"/>
            <a:ext cx="1385381" cy="1580368"/>
          </a:xfrm>
          <a:prstGeom prst="rect">
            <a:avLst/>
          </a:prstGeom>
        </p:spPr>
      </p:pic>
    </p:spTree>
    <p:extLst>
      <p:ext uri="{BB962C8B-B14F-4D97-AF65-F5344CB8AC3E}">
        <p14:creationId xmlns:p14="http://schemas.microsoft.com/office/powerpoint/2010/main" val="1539755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19"/>
                </p:tgtEl>
              </p:cMediaNode>
            </p:video>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
            <a:ext cx="4617131" cy="584776"/>
          </a:xfrm>
          <a:prstGeom prst="snipRoundRect">
            <a:avLst>
              <a:gd name="adj1" fmla="val 0"/>
              <a:gd name="adj2" fmla="val 16667"/>
            </a:avLst>
          </a:prstGeom>
          <a:solidFill>
            <a:srgbClr val="087C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Aturdida" pitchFamily="2" charset="0"/>
              </a:rPr>
              <a:t>1. Sự phân bố đất và thảm thực vật trên Trái Đất</a:t>
            </a:r>
            <a:endParaRPr lang="en-US" sz="2800">
              <a:solidFill>
                <a:srgbClr val="FFFF00"/>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157994"/>
            <a:ext cx="4463477" cy="426781"/>
          </a:xfrm>
          <a:prstGeom prst="snipRoundRect">
            <a:avLst>
              <a:gd name="adj1" fmla="val 0"/>
              <a:gd name="adj2" fmla="val 28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chemeClr val="bg1">
                    <a:lumMod val="95000"/>
                  </a:schemeClr>
                </a:solidFill>
                <a:latin typeface="#9Slide03 Aturdida" pitchFamily="2" charset="0"/>
                <a:ea typeface="SimSun" panose="02010600030101010101" pitchFamily="2" charset="-122"/>
              </a:rPr>
              <a:t>2. Sự phân bố đất và sinh vật theo độ cao</a:t>
            </a:r>
            <a:endParaRPr lang="en-US" sz="2800">
              <a:solidFill>
                <a:schemeClr val="bg1">
                  <a:lumMod val="95000"/>
                </a:schemeClr>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graphicFrame>
        <p:nvGraphicFramePr>
          <p:cNvPr id="14" name="Table 13">
            <a:extLst>
              <a:ext uri="{FF2B5EF4-FFF2-40B4-BE49-F238E27FC236}">
                <a16:creationId xmlns:a16="http://schemas.microsoft.com/office/drawing/2014/main" id="{8A901665-6954-12B6-9BD9-E2C8DA81121F}"/>
              </a:ext>
            </a:extLst>
          </p:cNvPr>
          <p:cNvGraphicFramePr>
            <a:graphicFrameLocks noGrp="1"/>
          </p:cNvGraphicFramePr>
          <p:nvPr>
            <p:extLst>
              <p:ext uri="{D42A27DB-BD31-4B8C-83A1-F6EECF244321}">
                <p14:modId xmlns:p14="http://schemas.microsoft.com/office/powerpoint/2010/main" val="178017258"/>
              </p:ext>
            </p:extLst>
          </p:nvPr>
        </p:nvGraphicFramePr>
        <p:xfrm>
          <a:off x="9245625" y="0"/>
          <a:ext cx="2460280" cy="13754867"/>
        </p:xfrm>
        <a:graphic>
          <a:graphicData uri="http://schemas.openxmlformats.org/drawingml/2006/table">
            <a:tbl>
              <a:tblPr firstRow="1" firstCol="1" bandRow="1"/>
              <a:tblGrid>
                <a:gridCol w="535687">
                  <a:extLst>
                    <a:ext uri="{9D8B030D-6E8A-4147-A177-3AD203B41FA5}">
                      <a16:colId xmlns:a16="http://schemas.microsoft.com/office/drawing/2014/main" val="133754137"/>
                    </a:ext>
                  </a:extLst>
                </a:gridCol>
                <a:gridCol w="572255">
                  <a:extLst>
                    <a:ext uri="{9D8B030D-6E8A-4147-A177-3AD203B41FA5}">
                      <a16:colId xmlns:a16="http://schemas.microsoft.com/office/drawing/2014/main" val="2220438769"/>
                    </a:ext>
                  </a:extLst>
                </a:gridCol>
                <a:gridCol w="582902">
                  <a:extLst>
                    <a:ext uri="{9D8B030D-6E8A-4147-A177-3AD203B41FA5}">
                      <a16:colId xmlns:a16="http://schemas.microsoft.com/office/drawing/2014/main" val="914155317"/>
                    </a:ext>
                  </a:extLst>
                </a:gridCol>
                <a:gridCol w="769436">
                  <a:extLst>
                    <a:ext uri="{9D8B030D-6E8A-4147-A177-3AD203B41FA5}">
                      <a16:colId xmlns:a16="http://schemas.microsoft.com/office/drawing/2014/main" val="2632270940"/>
                    </a:ext>
                  </a:extLst>
                </a:gridCol>
              </a:tblGrid>
              <a:tr h="135681">
                <a:tc>
                  <a:txBody>
                    <a:bodyPr/>
                    <a:lstStyle/>
                    <a:p>
                      <a:pPr algn="ctr">
                        <a:lnSpc>
                          <a:spcPct val="115000"/>
                        </a:lnSpc>
                      </a:pPr>
                      <a:r>
                        <a:rPr lang="en-US" sz="1600" b="1">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rPr>
                        <a:t>Nhóm đất </a:t>
                      </a:r>
                      <a:endParaRPr lang="en-US" sz="1600">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6177"/>
                    </a:solidFill>
                  </a:tcPr>
                </a:tc>
                <a:tc>
                  <a:txBody>
                    <a:bodyPr/>
                    <a:lstStyle/>
                    <a:p>
                      <a:pPr algn="ctr">
                        <a:lnSpc>
                          <a:spcPct val="115000"/>
                        </a:lnSpc>
                      </a:pPr>
                      <a:r>
                        <a:rPr lang="en-US" sz="1600" b="1">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rPr>
                        <a:t>Thảm thực vật</a:t>
                      </a:r>
                      <a:endParaRPr lang="en-US" sz="1600">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6177"/>
                    </a:solidFill>
                  </a:tcPr>
                </a:tc>
                <a:tc>
                  <a:txBody>
                    <a:bodyPr/>
                    <a:lstStyle/>
                    <a:p>
                      <a:pPr algn="ctr">
                        <a:lnSpc>
                          <a:spcPct val="115000"/>
                        </a:lnSpc>
                      </a:pPr>
                      <a:r>
                        <a:rPr lang="en-US" sz="1600" b="1">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rPr>
                        <a:t>Phạm vi phân bố</a:t>
                      </a:r>
                      <a:endParaRPr lang="en-US" sz="1600">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6177"/>
                    </a:solidFill>
                  </a:tcPr>
                </a:tc>
                <a:tc>
                  <a:txBody>
                    <a:bodyPr/>
                    <a:lstStyle/>
                    <a:p>
                      <a:pPr algn="ctr">
                        <a:lnSpc>
                          <a:spcPct val="115000"/>
                        </a:lnSpc>
                      </a:pPr>
                      <a:r>
                        <a:rPr lang="en-US" sz="1600" b="1">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rPr>
                        <a:t>Nguyên nhân</a:t>
                      </a:r>
                      <a:endParaRPr lang="en-US" sz="1000">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6177"/>
                    </a:solidFill>
                  </a:tcPr>
                </a:tc>
                <a:extLst>
                  <a:ext uri="{0D108BD9-81ED-4DB2-BD59-A6C34878D82A}">
                    <a16:rowId xmlns:a16="http://schemas.microsoft.com/office/drawing/2014/main" val="1369753923"/>
                  </a:ext>
                </a:extLst>
              </a:tr>
              <a:tr h="381420">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Băng tuyết phủ quanh năm</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Hoang mạc cực</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2 cực</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Băng tuyết phủ quanh năm, môi trường lạnh</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 khí hậu có nhiệt độ và độ ẩm thấp không thuận lợi cho</a:t>
                      </a:r>
                      <a:r>
                        <a:rPr lang="en-US"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việc hình thành đất và sinh trưởng TTV</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021787034"/>
                  </a:ext>
                </a:extLst>
              </a:tr>
              <a:tr h="559033">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Đài nguyên</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spcAft>
                          <a:spcPts val="900"/>
                        </a:spcAf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Đài nguyên</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spcAft>
                          <a:spcPts val="900"/>
                        </a:spcAft>
                      </a:pPr>
                      <a:r>
                        <a:rPr lang="en-US"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K</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hoảng vĩ tuyến 60° về cực</a:t>
                      </a:r>
                      <a:r>
                        <a:rPr lang="en-US"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phía Bắc Châu Mĩ (Canada), Bắc châu Á (Bắc Liên Bang Nga), châu Âu (Bắc Âu).</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spcAft>
                          <a:spcPts val="900"/>
                        </a:spcAft>
                      </a:pPr>
                      <a:r>
                        <a:rPr lang="en-US"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K</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hu vực ở vĩ độ cao, khí hậu lạnh, lượng mưa 200 - 750 mm/năm. Thích hợp cho sự sinh trưởng của các loài rêu, địa y, cỏ và cây bụi...; hình thành đất pốtdôn.</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395633123"/>
                  </a:ext>
                </a:extLst>
              </a:tr>
              <a:tr h="89076">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Pốt dôn</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Rừng lá kim</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rowSpan="6">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Đới ôn hòa: phân bố chủ yếu ở </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châu Á, châu Âu, châu Mĩ, châu Phi, châu Đại Dương.</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rowSpan="6">
                  <a:txBody>
                    <a:bodyPr/>
                    <a:lstStyle/>
                    <a:p>
                      <a:pPr algn="just">
                        <a:lnSpc>
                          <a:spcPct val="115000"/>
                        </a:lnSpc>
                        <a:tabLst>
                          <a:tab pos="1348740" algn="l"/>
                        </a:tabLst>
                      </a:pPr>
                      <a:r>
                        <a:rPr lang="en-US"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C</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ó diện tích lục địa rộng lớn và phân hóa thành nhiều kiểu khí hậu khác nhau (khí hậu ôn đới lục địa lạnh, khô và hải dương ẩm ướt, cận nhiệt gió mùa ẩm ướt và cận nhiệt lục địa khô hạn...)</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1175470153"/>
                  </a:ext>
                </a:extLst>
              </a:tr>
              <a:tr h="186524">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Nâu, xám rừng lá rộng ôn đới</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Rừng lá rộng, hỗn hợp</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07185003"/>
                  </a:ext>
                </a:extLst>
              </a:tr>
              <a:tr h="186524">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đen thảo nguyên ôn đới</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Rừng cận nhiệt ẩm</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73965031"/>
                  </a:ext>
                </a:extLst>
              </a:tr>
              <a:tr h="186524">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đỏ nâu rừng và cây bụi lá cứng</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Rừng và cây bụi lá cứng</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63835185"/>
                  </a:ext>
                </a:extLst>
              </a:tr>
              <a:tr h="97449">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đỏ vàng cận nhiệt ẩm</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Thảo nguyên ôn đới</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4294703"/>
                  </a:ext>
                </a:extLst>
              </a:tr>
              <a:tr h="186524">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xám hoang mạc và bán hoang mạc</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Hoang mạc, bán hoang mạc</a:t>
                      </a: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12411949"/>
                  </a:ext>
                </a:extLst>
              </a:tr>
              <a:tr h="97449">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đỏ, nâu đỏ xa van</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Xa van và rừng thưa</a:t>
                      </a: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rowSpan="3">
                  <a:txBody>
                    <a:bodyPr/>
                    <a:lstStyle/>
                    <a:p>
                      <a:pPr algn="just">
                        <a:lnSpc>
                          <a:spcPct val="115000"/>
                        </a:lnSpc>
                        <a:tabLst>
                          <a:tab pos="1348740" algn="l"/>
                        </a:tabLst>
                      </a:pP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Chiếm ưu thế ờ châu Phi, châu Mĩ, châu Á; ngoài ra còn có ở châu Đại Dương. </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rowSpan="3">
                  <a:txBody>
                    <a:bodyPr/>
                    <a:lstStyle/>
                    <a:p>
                      <a:pPr algn="just">
                        <a:lnSpc>
                          <a:spcPct val="115000"/>
                        </a:lnSpc>
                        <a:tabLst>
                          <a:tab pos="1348740" algn="l"/>
                        </a:tabLst>
                      </a:pPr>
                      <a:r>
                        <a:rPr lang="en-US"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C</a:t>
                      </a:r>
                      <a:r>
                        <a:rPr lang="vi-VN" sz="105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ó diện tích rộng lớn nằm trong môi trường đới nóng, nhận được lượng nhiệt lớn quanh năm, độ ẩm và lượng mưa lớn.</a:t>
                      </a:r>
                      <a:endParaRPr lang="en-US" sz="105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4073552280"/>
                  </a:ext>
                </a:extLst>
              </a:tr>
              <a:tr h="89076">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đỏ vàng nhiệt đới</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Rừng nhiệt đới</a:t>
                      </a: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84768647"/>
                  </a:ext>
                </a:extLst>
              </a:tr>
              <a:tr h="194895">
                <a:tc>
                  <a:txBody>
                    <a:bodyPr/>
                    <a:lstStyle/>
                    <a:p>
                      <a:pPr algn="just">
                        <a:lnSpc>
                          <a:spcPct val="115000"/>
                        </a:lnSpc>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Đất phù sa</a:t>
                      </a:r>
                    </a:p>
                  </a:txBody>
                  <a:tcPr marL="37606" marR="376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tabLst>
                          <a:tab pos="1348740" algn="l"/>
                        </a:tabLst>
                      </a:pPr>
                      <a:r>
                        <a:rPr lang="en-US" sz="1050">
                          <a:effectLst/>
                          <a:latin typeface="#9Slide03 SFU Futura_12" panose="00000400000000000000" pitchFamily="2" charset="0"/>
                          <a:ea typeface="Times New Roman" panose="02020603050405020304" pitchFamily="18" charset="0"/>
                          <a:cs typeface="Times New Roman" panose="02020603050405020304" pitchFamily="18" charset="0"/>
                        </a:rPr>
                        <a:t>Thực vật núi cao</a:t>
                      </a:r>
                    </a:p>
                  </a:txBody>
                  <a:tcPr marL="37606" marR="37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66845288"/>
                  </a:ext>
                </a:extLst>
              </a:tr>
            </a:tbl>
          </a:graphicData>
        </a:graphic>
      </p:graphicFrame>
      <p:pic>
        <p:nvPicPr>
          <p:cNvPr id="16" name="Picture 15" descr="Logo&#10;&#10;Description automatically generated with low confidence">
            <a:extLst>
              <a:ext uri="{FF2B5EF4-FFF2-40B4-BE49-F238E27FC236}">
                <a16:creationId xmlns:a16="http://schemas.microsoft.com/office/drawing/2014/main" id="{23358BCC-E6D1-489F-6A76-D017C3A7978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6100" y1="15370" x2="66100" y2="15370"/>
                        <a14:foregroundMark x1="61400" y1="23241" x2="61400" y2="23241"/>
                        <a14:foregroundMark x1="73900" y1="23241" x2="73900" y2="23241"/>
                        <a14:foregroundMark x1="65400" y1="28148" x2="65400" y2="28148"/>
                        <a14:foregroundMark x1="65400" y1="28148" x2="65400" y2="28148"/>
                      </a14:backgroundRemoval>
                    </a14:imgEffect>
                  </a14:imgLayer>
                </a14:imgProps>
              </a:ext>
              <a:ext uri="{28A0092B-C50C-407E-A947-70E740481C1C}">
                <a14:useLocalDpi xmlns:a14="http://schemas.microsoft.com/office/drawing/2010/main" val="0"/>
              </a:ext>
            </a:extLst>
          </a:blip>
          <a:srcRect l="4712" t="10129" r="23822" b="14385"/>
          <a:stretch/>
        </p:blipFill>
        <p:spPr>
          <a:xfrm>
            <a:off x="-63393" y="584775"/>
            <a:ext cx="3996267" cy="4558725"/>
          </a:xfrm>
          <a:prstGeom prst="rect">
            <a:avLst/>
          </a:prstGeom>
          <a:effectLst>
            <a:outerShdw blurRad="50800" dist="38100" algn="l" rotWithShape="0">
              <a:prstClr val="black">
                <a:alpha val="40000"/>
              </a:prstClr>
            </a:outerShdw>
          </a:effectLst>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850" y="-1344572"/>
            <a:ext cx="1351324" cy="1351324"/>
          </a:xfrm>
          <a:prstGeom prst="rect">
            <a:avLst/>
          </a:prstGeom>
        </p:spPr>
      </p:pic>
      <p:sp>
        <p:nvSpPr>
          <p:cNvPr id="5" name="!!H 1">
            <a:extLst>
              <a:ext uri="{FF2B5EF4-FFF2-40B4-BE49-F238E27FC236}">
                <a16:creationId xmlns:a16="http://schemas.microsoft.com/office/drawing/2014/main" id="{680E3B4A-CF6F-A8F5-0E59-260A1472F965}"/>
              </a:ext>
            </a:extLst>
          </p:cNvPr>
          <p:cNvSpPr/>
          <p:nvPr/>
        </p:nvSpPr>
        <p:spPr>
          <a:xfrm>
            <a:off x="3171654" y="1845316"/>
            <a:ext cx="5591493" cy="2133600"/>
          </a:xfrm>
          <a:prstGeom prst="foldedCorner">
            <a:avLst>
              <a:gd name="adj" fmla="val 27381"/>
            </a:avLst>
          </a:prstGeom>
          <a:solidFill>
            <a:srgbClr val="1CDBE5"/>
          </a:solidFill>
          <a:ln w="28575">
            <a:solidFill>
              <a:srgbClr val="109A4E"/>
            </a:solidFill>
          </a:ln>
          <a:effectLst>
            <a:outerShdw blurRad="76200" dir="18900000" sy="23000" kx="-1200000" algn="bl" rotWithShape="0">
              <a:prstClr val="black">
                <a:alpha val="20000"/>
              </a:prstClr>
            </a:out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9Slide03 SFU Futura_12" panose="00000400000000000000" pitchFamily="2" charset="0"/>
              </a:rPr>
              <a:t>Vì sao ở đới ôn hòa phong phú về kiểu đất và thảm thực vật?</a:t>
            </a:r>
            <a:endParaRPr lang="en-US" sz="3200" b="1"/>
          </a:p>
        </p:txBody>
      </p:sp>
      <p:pic>
        <p:nvPicPr>
          <p:cNvPr id="92" name="Picture 91" descr="A picture containing clipart&#10;&#10;Description automatically generated">
            <a:extLst>
              <a:ext uri="{FF2B5EF4-FFF2-40B4-BE49-F238E27FC236}">
                <a16:creationId xmlns:a16="http://schemas.microsoft.com/office/drawing/2014/main" id="{F56EAA1B-463B-90CC-AD2E-2D607F86484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43" b="97330" l="1200" r="98800">
                        <a14:foregroundMark x1="52200" y1="4854" x2="52200" y2="4854"/>
                        <a14:foregroundMark x1="52600" y1="728" x2="52600" y2="485"/>
                        <a14:foregroundMark x1="38800" y1="29854" x2="38800" y2="29854"/>
                        <a14:foregroundMark x1="62400" y1="29612" x2="62400" y2="29612"/>
                        <a14:foregroundMark x1="65800" y1="33738" x2="65800" y2="33738"/>
                        <a14:foregroundMark x1="67800" y1="37379" x2="67800" y2="37379"/>
                        <a14:foregroundMark x1="66400" y1="31553" x2="66400" y2="31553"/>
                        <a14:foregroundMark x1="63600" y1="26456" x2="63600" y2="26456"/>
                        <a14:foregroundMark x1="61800" y1="30097" x2="61800" y2="30097"/>
                        <a14:foregroundMark x1="61800" y1="30097" x2="61800" y2="30097"/>
                        <a14:foregroundMark x1="61600" y1="30340" x2="61600" y2="30340"/>
                        <a14:foregroundMark x1="36400" y1="30097" x2="36400" y2="30097"/>
                        <a14:foregroundMark x1="94800" y1="42476" x2="94800" y2="42476"/>
                        <a14:foregroundMark x1="98800" y1="43932" x2="98800" y2="43932"/>
                        <a14:foregroundMark x1="63600" y1="29126" x2="63600" y2="29126"/>
                        <a14:foregroundMark x1="37400" y1="28398" x2="37400" y2="28398"/>
                        <a14:foregroundMark x1="44000" y1="31796" x2="44000" y2="31796"/>
                        <a14:foregroundMark x1="43400" y1="30340" x2="43400" y2="30340"/>
                        <a14:foregroundMark x1="42200" y1="28883" x2="42200" y2="28883"/>
                        <a14:foregroundMark x1="40800" y1="28398" x2="40800" y2="28398"/>
                        <a14:foregroundMark x1="6000" y1="48301" x2="6000" y2="48301"/>
                        <a14:foregroundMark x1="1400" y1="41019" x2="1400" y2="41019"/>
                        <a14:foregroundMark x1="17200" y1="69175" x2="17200" y2="69175"/>
                        <a14:foregroundMark x1="19800" y1="73786" x2="19800" y2="73786"/>
                        <a14:foregroundMark x1="19400" y1="74029" x2="19400" y2="74029"/>
                        <a14:foregroundMark x1="17000" y1="70874" x2="17000" y2="70874"/>
                        <a14:foregroundMark x1="17000" y1="68932" x2="17000" y2="68932"/>
                        <a14:foregroundMark x1="16600" y1="66262" x2="16600" y2="66262"/>
                        <a14:foregroundMark x1="14600" y1="66990" x2="14600" y2="66990"/>
                        <a14:foregroundMark x1="14600" y1="68447" x2="14600" y2="68447"/>
                        <a14:foregroundMark x1="14600" y1="71359" x2="14600" y2="71359"/>
                        <a14:foregroundMark x1="15400" y1="73544" x2="15400" y2="73544"/>
                        <a14:foregroundMark x1="15600" y1="73544" x2="15600" y2="73544"/>
                        <a14:foregroundMark x1="16800" y1="75485" x2="16800" y2="75485"/>
                        <a14:foregroundMark x1="18400" y1="76942" x2="18400" y2="76942"/>
                        <a14:foregroundMark x1="18800" y1="69417" x2="18800" y2="69417"/>
                        <a14:foregroundMark x1="84600" y1="67233" x2="84600" y2="67233"/>
                        <a14:foregroundMark x1="84400" y1="72087" x2="84400" y2="72087"/>
                        <a14:foregroundMark x1="83600" y1="70874" x2="83600" y2="70874"/>
                        <a14:foregroundMark x1="83600" y1="69903" x2="83600" y2="69903"/>
                        <a14:foregroundMark x1="86200" y1="68447" x2="86200" y2="68447"/>
                        <a14:foregroundMark x1="87200" y1="68204" x2="87200" y2="68204"/>
                        <a14:foregroundMark x1="87000" y1="69903" x2="87000" y2="69903"/>
                        <a14:foregroundMark x1="83400" y1="71602" x2="83400" y2="71602"/>
                        <a14:foregroundMark x1="82800" y1="70874" x2="82800" y2="70874"/>
                        <a14:foregroundMark x1="82400" y1="68932" x2="82400" y2="68932"/>
                        <a14:foregroundMark x1="82400" y1="68447" x2="82400" y2="68447"/>
                        <a14:foregroundMark x1="83800" y1="66262" x2="83800" y2="66262"/>
                        <a14:foregroundMark x1="85600" y1="72816" x2="85600" y2="72816"/>
                        <a14:foregroundMark x1="83200" y1="73058" x2="83200" y2="73058"/>
                        <a14:foregroundMark x1="82800" y1="73058" x2="82800" y2="73058"/>
                        <a14:foregroundMark x1="82800" y1="73058" x2="82800" y2="73058"/>
                        <a14:foregroundMark x1="82800" y1="75243" x2="82800" y2="75243"/>
                        <a14:foregroundMark x1="81000" y1="75485" x2="81000" y2="75485"/>
                        <a14:foregroundMark x1="81000" y1="75000" x2="81000" y2="75000"/>
                        <a14:foregroundMark x1="81400" y1="71359" x2="81400" y2="71359"/>
                        <a14:foregroundMark x1="81600" y1="75243" x2="81600" y2="75243"/>
                        <a14:foregroundMark x1="83000" y1="75000" x2="83000" y2="75000"/>
                        <a14:foregroundMark x1="86000" y1="73786" x2="86000" y2="73786"/>
                        <a14:foregroundMark x1="82200" y1="76699" x2="82200" y2="76699"/>
                        <a14:foregroundMark x1="82000" y1="76699" x2="82000" y2="76699"/>
                        <a14:foregroundMark x1="53800" y1="92476" x2="53800" y2="92476"/>
                        <a14:foregroundMark x1="49600" y1="97330" x2="49600" y2="97330"/>
                        <a14:foregroundMark x1="21200" y1="76214" x2="21200" y2="76214"/>
                        <a14:foregroundMark x1="16000" y1="77670" x2="16000" y2="77670"/>
                        <a14:foregroundMark x1="12800" y1="72816" x2="12800" y2="72816"/>
                        <a14:foregroundMark x1="12400" y1="70874" x2="12400" y2="70874"/>
                        <a14:foregroundMark x1="12400" y1="68204" x2="12400" y2="68204"/>
                        <a14:foregroundMark x1="87000" y1="66748" x2="87000" y2="66748"/>
                      </a14:backgroundRemoval>
                    </a14:imgEffect>
                  </a14:imgLayer>
                </a14:imgProps>
              </a:ext>
              <a:ext uri="{28A0092B-C50C-407E-A947-70E740481C1C}">
                <a14:useLocalDpi xmlns:a14="http://schemas.microsoft.com/office/drawing/2010/main" val="0"/>
              </a:ext>
            </a:extLst>
          </a:blip>
          <a:stretch>
            <a:fillRect/>
          </a:stretch>
        </p:blipFill>
        <p:spPr>
          <a:xfrm>
            <a:off x="9245625" y="3234267"/>
            <a:ext cx="683358" cy="563087"/>
          </a:xfrm>
          <a:prstGeom prst="rect">
            <a:avLst/>
          </a:prstGeom>
        </p:spPr>
      </p:pic>
    </p:spTree>
    <p:extLst>
      <p:ext uri="{BB962C8B-B14F-4D97-AF65-F5344CB8AC3E}">
        <p14:creationId xmlns:p14="http://schemas.microsoft.com/office/powerpoint/2010/main" val="2082481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19"/>
                </p:tgtEl>
              </p:cMediaNode>
            </p:video>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
            <a:ext cx="4617131" cy="584776"/>
          </a:xfrm>
          <a:prstGeom prst="snipRoundRect">
            <a:avLst>
              <a:gd name="adj1" fmla="val 0"/>
              <a:gd name="adj2" fmla="val 16667"/>
            </a:avLst>
          </a:prstGeom>
          <a:solidFill>
            <a:srgbClr val="087C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Aturdida" pitchFamily="2" charset="0"/>
              </a:rPr>
              <a:t>1. Sự phân bố đất và thảm thực vật trên Trái Đất</a:t>
            </a:r>
            <a:endParaRPr lang="en-US" sz="2800">
              <a:solidFill>
                <a:srgbClr val="FFFF00"/>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157994"/>
            <a:ext cx="4463477" cy="426781"/>
          </a:xfrm>
          <a:prstGeom prst="snipRoundRect">
            <a:avLst>
              <a:gd name="adj1" fmla="val 0"/>
              <a:gd name="adj2" fmla="val 28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chemeClr val="bg1">
                    <a:lumMod val="95000"/>
                  </a:schemeClr>
                </a:solidFill>
                <a:latin typeface="#9Slide03 Aturdida" pitchFamily="2" charset="0"/>
                <a:ea typeface="SimSun" panose="02010600030101010101" pitchFamily="2" charset="-122"/>
              </a:rPr>
              <a:t>2. Sự phân bố đất và sinh vật theo độ cao</a:t>
            </a:r>
            <a:endParaRPr lang="en-US" sz="2800">
              <a:solidFill>
                <a:schemeClr val="bg1">
                  <a:lumMod val="95000"/>
                </a:schemeClr>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pic>
        <p:nvPicPr>
          <p:cNvPr id="16" name="Picture 15" descr="Logo&#10;&#10;Description automatically generated with low confidence">
            <a:extLst>
              <a:ext uri="{FF2B5EF4-FFF2-40B4-BE49-F238E27FC236}">
                <a16:creationId xmlns:a16="http://schemas.microsoft.com/office/drawing/2014/main" id="{23358BCC-E6D1-489F-6A76-D017C3A7978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6100" y1="15370" x2="66100" y2="15370"/>
                        <a14:foregroundMark x1="61400" y1="23241" x2="61400" y2="23241"/>
                        <a14:foregroundMark x1="73900" y1="23241" x2="73900" y2="23241"/>
                        <a14:foregroundMark x1="65400" y1="28148" x2="65400" y2="28148"/>
                        <a14:foregroundMark x1="65400" y1="28148" x2="65400" y2="28148"/>
                      </a14:backgroundRemoval>
                    </a14:imgEffect>
                  </a14:imgLayer>
                </a14:imgProps>
              </a:ext>
              <a:ext uri="{28A0092B-C50C-407E-A947-70E740481C1C}">
                <a14:useLocalDpi xmlns:a14="http://schemas.microsoft.com/office/drawing/2010/main" val="0"/>
              </a:ext>
            </a:extLst>
          </a:blip>
          <a:srcRect l="4712" t="10129" r="23822" b="14385"/>
          <a:stretch/>
        </p:blipFill>
        <p:spPr>
          <a:xfrm>
            <a:off x="-63393" y="584775"/>
            <a:ext cx="3996267" cy="4558725"/>
          </a:xfrm>
          <a:prstGeom prst="rect">
            <a:avLst/>
          </a:prstGeom>
          <a:effectLst>
            <a:outerShdw blurRad="50800" dist="38100" algn="l" rotWithShape="0">
              <a:prstClr val="black">
                <a:alpha val="40000"/>
              </a:prstClr>
            </a:outerShdw>
          </a:effectLst>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850" y="-1344572"/>
            <a:ext cx="1351324" cy="1351324"/>
          </a:xfrm>
          <a:prstGeom prst="rect">
            <a:avLst/>
          </a:prstGeom>
        </p:spPr>
      </p:pic>
      <p:sp>
        <p:nvSpPr>
          <p:cNvPr id="5" name="!!H 1">
            <a:extLst>
              <a:ext uri="{FF2B5EF4-FFF2-40B4-BE49-F238E27FC236}">
                <a16:creationId xmlns:a16="http://schemas.microsoft.com/office/drawing/2014/main" id="{96455D7E-AD0F-2D34-C7BD-621D6AE1CE0B}"/>
              </a:ext>
            </a:extLst>
          </p:cNvPr>
          <p:cNvSpPr/>
          <p:nvPr/>
        </p:nvSpPr>
        <p:spPr>
          <a:xfrm>
            <a:off x="4083852" y="1081018"/>
            <a:ext cx="4348948" cy="3761915"/>
          </a:xfrm>
          <a:prstGeom prst="leftRightUpArrow">
            <a:avLst>
              <a:gd name="adj1" fmla="val 32652"/>
              <a:gd name="adj2" fmla="val 25000"/>
              <a:gd name="adj3" fmla="val 25000"/>
            </a:avLst>
          </a:prstGeom>
          <a:solidFill>
            <a:srgbClr val="F8D8CA"/>
          </a:solidFill>
          <a:ln w="28575">
            <a:solidFill>
              <a:srgbClr val="109A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762986BF-F1FC-23E9-B5DA-EBF830CCB1D9}"/>
              </a:ext>
            </a:extLst>
          </p:cNvPr>
          <p:cNvSpPr txBox="1"/>
          <p:nvPr/>
        </p:nvSpPr>
        <p:spPr>
          <a:xfrm rot="5400000">
            <a:off x="6885827" y="3334774"/>
            <a:ext cx="1453554" cy="1077218"/>
          </a:xfrm>
          <a:prstGeom prst="rect">
            <a:avLst/>
          </a:prstGeom>
          <a:noFill/>
        </p:spPr>
        <p:txBody>
          <a:bodyPr wrap="square" rtlCol="0">
            <a:spAutoFit/>
          </a:bodyPr>
          <a:lstStyle/>
          <a:p>
            <a:pPr algn="ctr"/>
            <a:r>
              <a:rPr lang="en-US" sz="3200" b="1">
                <a:solidFill>
                  <a:srgbClr val="2D461A"/>
                </a:solidFill>
                <a:latin typeface="#9Slide03 SFU Futura_12" panose="00000400000000000000" pitchFamily="2" charset="0"/>
              </a:rPr>
              <a:t>SINH VẬT</a:t>
            </a:r>
          </a:p>
        </p:txBody>
      </p:sp>
      <p:sp>
        <p:nvSpPr>
          <p:cNvPr id="93" name="TextBox 92">
            <a:extLst>
              <a:ext uri="{FF2B5EF4-FFF2-40B4-BE49-F238E27FC236}">
                <a16:creationId xmlns:a16="http://schemas.microsoft.com/office/drawing/2014/main" id="{87B24EFA-DFF6-BC38-C5CD-BDF0DE198944}"/>
              </a:ext>
            </a:extLst>
          </p:cNvPr>
          <p:cNvSpPr txBox="1"/>
          <p:nvPr/>
        </p:nvSpPr>
        <p:spPr>
          <a:xfrm>
            <a:off x="5531549" y="1352856"/>
            <a:ext cx="1453554" cy="1077218"/>
          </a:xfrm>
          <a:prstGeom prst="rect">
            <a:avLst/>
          </a:prstGeom>
          <a:noFill/>
        </p:spPr>
        <p:txBody>
          <a:bodyPr wrap="square" rtlCol="0">
            <a:spAutoFit/>
          </a:bodyPr>
          <a:lstStyle/>
          <a:p>
            <a:pPr algn="ctr"/>
            <a:r>
              <a:rPr lang="en-US" sz="3200" b="1">
                <a:solidFill>
                  <a:srgbClr val="2D461A"/>
                </a:solidFill>
                <a:latin typeface="#9Slide03 SFU Futura_12" panose="00000400000000000000" pitchFamily="2" charset="0"/>
              </a:rPr>
              <a:t>KHÍ HẬU</a:t>
            </a:r>
          </a:p>
        </p:txBody>
      </p:sp>
      <p:sp>
        <p:nvSpPr>
          <p:cNvPr id="23" name="TextBox 22">
            <a:extLst>
              <a:ext uri="{FF2B5EF4-FFF2-40B4-BE49-F238E27FC236}">
                <a16:creationId xmlns:a16="http://schemas.microsoft.com/office/drawing/2014/main" id="{4CBB763E-70B1-F39C-EF91-37A2FA45111D}"/>
              </a:ext>
            </a:extLst>
          </p:cNvPr>
          <p:cNvSpPr txBox="1"/>
          <p:nvPr/>
        </p:nvSpPr>
        <p:spPr>
          <a:xfrm rot="16200000">
            <a:off x="3969152" y="3625732"/>
            <a:ext cx="1453554" cy="584775"/>
          </a:xfrm>
          <a:prstGeom prst="rect">
            <a:avLst/>
          </a:prstGeom>
          <a:noFill/>
        </p:spPr>
        <p:txBody>
          <a:bodyPr wrap="square" rtlCol="0">
            <a:spAutoFit/>
          </a:bodyPr>
          <a:lstStyle/>
          <a:p>
            <a:pPr algn="ctr"/>
            <a:r>
              <a:rPr lang="en-US" sz="3200" b="1">
                <a:solidFill>
                  <a:srgbClr val="2D461A"/>
                </a:solidFill>
                <a:latin typeface="#9Slide03 SFU Futura_12" panose="00000400000000000000" pitchFamily="2" charset="0"/>
              </a:rPr>
              <a:t>ĐẤT</a:t>
            </a:r>
          </a:p>
        </p:txBody>
      </p:sp>
      <p:pic>
        <p:nvPicPr>
          <p:cNvPr id="10" name="Picture 9" descr="A picture containing clipart&#10;&#10;Description automatically generated">
            <a:extLst>
              <a:ext uri="{FF2B5EF4-FFF2-40B4-BE49-F238E27FC236}">
                <a16:creationId xmlns:a16="http://schemas.microsoft.com/office/drawing/2014/main" id="{9FDECC08-5511-3ADF-5D2A-DA5E32E8218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43" b="97330" l="1200" r="98800">
                        <a14:foregroundMark x1="52200" y1="4854" x2="52200" y2="4854"/>
                        <a14:foregroundMark x1="52600" y1="728" x2="52600" y2="485"/>
                        <a14:foregroundMark x1="38800" y1="29854" x2="38800" y2="29854"/>
                        <a14:foregroundMark x1="62400" y1="29612" x2="62400" y2="29612"/>
                        <a14:foregroundMark x1="65800" y1="33738" x2="65800" y2="33738"/>
                        <a14:foregroundMark x1="67800" y1="37379" x2="67800" y2="37379"/>
                        <a14:foregroundMark x1="66400" y1="31553" x2="66400" y2="31553"/>
                        <a14:foregroundMark x1="63600" y1="26456" x2="63600" y2="26456"/>
                        <a14:foregroundMark x1="61800" y1="30097" x2="61800" y2="30097"/>
                        <a14:foregroundMark x1="61800" y1="30097" x2="61800" y2="30097"/>
                        <a14:foregroundMark x1="61600" y1="30340" x2="61600" y2="30340"/>
                        <a14:foregroundMark x1="36400" y1="30097" x2="36400" y2="30097"/>
                        <a14:foregroundMark x1="94800" y1="42476" x2="94800" y2="42476"/>
                        <a14:foregroundMark x1="98800" y1="43932" x2="98800" y2="43932"/>
                        <a14:foregroundMark x1="63600" y1="29126" x2="63600" y2="29126"/>
                        <a14:foregroundMark x1="37400" y1="28398" x2="37400" y2="28398"/>
                        <a14:foregroundMark x1="44000" y1="31796" x2="44000" y2="31796"/>
                        <a14:foregroundMark x1="43400" y1="30340" x2="43400" y2="30340"/>
                        <a14:foregroundMark x1="42200" y1="28883" x2="42200" y2="28883"/>
                        <a14:foregroundMark x1="40800" y1="28398" x2="40800" y2="28398"/>
                        <a14:foregroundMark x1="6000" y1="48301" x2="6000" y2="48301"/>
                        <a14:foregroundMark x1="1400" y1="41019" x2="1400" y2="41019"/>
                        <a14:foregroundMark x1="17200" y1="69175" x2="17200" y2="69175"/>
                        <a14:foregroundMark x1="19800" y1="73786" x2="19800" y2="73786"/>
                        <a14:foregroundMark x1="19400" y1="74029" x2="19400" y2="74029"/>
                        <a14:foregroundMark x1="17000" y1="70874" x2="17000" y2="70874"/>
                        <a14:foregroundMark x1="17000" y1="68932" x2="17000" y2="68932"/>
                        <a14:foregroundMark x1="16600" y1="66262" x2="16600" y2="66262"/>
                        <a14:foregroundMark x1="14600" y1="66990" x2="14600" y2="66990"/>
                        <a14:foregroundMark x1="14600" y1="68447" x2="14600" y2="68447"/>
                        <a14:foregroundMark x1="14600" y1="71359" x2="14600" y2="71359"/>
                        <a14:foregroundMark x1="15400" y1="73544" x2="15400" y2="73544"/>
                        <a14:foregroundMark x1="15600" y1="73544" x2="15600" y2="73544"/>
                        <a14:foregroundMark x1="16800" y1="75485" x2="16800" y2="75485"/>
                        <a14:foregroundMark x1="18400" y1="76942" x2="18400" y2="76942"/>
                        <a14:foregroundMark x1="18800" y1="69417" x2="18800" y2="69417"/>
                        <a14:foregroundMark x1="84600" y1="67233" x2="84600" y2="67233"/>
                        <a14:foregroundMark x1="84400" y1="72087" x2="84400" y2="72087"/>
                        <a14:foregroundMark x1="83600" y1="70874" x2="83600" y2="70874"/>
                        <a14:foregroundMark x1="83600" y1="69903" x2="83600" y2="69903"/>
                        <a14:foregroundMark x1="86200" y1="68447" x2="86200" y2="68447"/>
                        <a14:foregroundMark x1="87200" y1="68204" x2="87200" y2="68204"/>
                        <a14:foregroundMark x1="87000" y1="69903" x2="87000" y2="69903"/>
                        <a14:foregroundMark x1="83400" y1="71602" x2="83400" y2="71602"/>
                        <a14:foregroundMark x1="82800" y1="70874" x2="82800" y2="70874"/>
                        <a14:foregroundMark x1="82400" y1="68932" x2="82400" y2="68932"/>
                        <a14:foregroundMark x1="82400" y1="68447" x2="82400" y2="68447"/>
                        <a14:foregroundMark x1="83800" y1="66262" x2="83800" y2="66262"/>
                        <a14:foregroundMark x1="85600" y1="72816" x2="85600" y2="72816"/>
                        <a14:foregroundMark x1="83200" y1="73058" x2="83200" y2="73058"/>
                        <a14:foregroundMark x1="82800" y1="73058" x2="82800" y2="73058"/>
                        <a14:foregroundMark x1="82800" y1="73058" x2="82800" y2="73058"/>
                        <a14:foregroundMark x1="82800" y1="75243" x2="82800" y2="75243"/>
                        <a14:foregroundMark x1="81000" y1="75485" x2="81000" y2="75485"/>
                        <a14:foregroundMark x1="81000" y1="75000" x2="81000" y2="75000"/>
                        <a14:foregroundMark x1="81400" y1="71359" x2="81400" y2="71359"/>
                        <a14:foregroundMark x1="81600" y1="75243" x2="81600" y2="75243"/>
                        <a14:foregroundMark x1="83000" y1="75000" x2="83000" y2="75000"/>
                        <a14:foregroundMark x1="86000" y1="73786" x2="86000" y2="73786"/>
                        <a14:foregroundMark x1="82200" y1="76699" x2="82200" y2="76699"/>
                        <a14:foregroundMark x1="82000" y1="76699" x2="82000" y2="76699"/>
                        <a14:foregroundMark x1="53800" y1="92476" x2="53800" y2="92476"/>
                        <a14:foregroundMark x1="49600" y1="97330" x2="49600" y2="97330"/>
                        <a14:foregroundMark x1="21200" y1="76214" x2="21200" y2="76214"/>
                        <a14:foregroundMark x1="16000" y1="77670" x2="16000" y2="77670"/>
                        <a14:foregroundMark x1="12800" y1="72816" x2="12800" y2="72816"/>
                        <a14:foregroundMark x1="12400" y1="70874" x2="12400" y2="70874"/>
                        <a14:foregroundMark x1="12400" y1="68204" x2="12400" y2="68204"/>
                        <a14:foregroundMark x1="87000" y1="66748" x2="87000" y2="66748"/>
                      </a14:backgroundRemoval>
                    </a14:imgEffect>
                  </a14:imgLayer>
                </a14:imgProps>
              </a:ext>
              <a:ext uri="{28A0092B-C50C-407E-A947-70E740481C1C}">
                <a14:useLocalDpi xmlns:a14="http://schemas.microsoft.com/office/drawing/2010/main" val="0"/>
              </a:ext>
            </a:extLst>
          </a:blip>
          <a:stretch>
            <a:fillRect/>
          </a:stretch>
        </p:blipFill>
        <p:spPr>
          <a:xfrm>
            <a:off x="5376316" y="2814093"/>
            <a:ext cx="1764020" cy="1453553"/>
          </a:xfrm>
          <a:prstGeom prst="rect">
            <a:avLst/>
          </a:prstGeom>
        </p:spPr>
      </p:pic>
    </p:spTree>
    <p:extLst>
      <p:ext uri="{BB962C8B-B14F-4D97-AF65-F5344CB8AC3E}">
        <p14:creationId xmlns:p14="http://schemas.microsoft.com/office/powerpoint/2010/main" val="1913707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19"/>
                </p:tgtEl>
              </p:cMediaNode>
            </p:video>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C658AC-D6B4-6097-A5F8-1A6C85198967}"/>
              </a:ext>
            </a:extLst>
          </p:cNvPr>
          <p:cNvPicPr>
            <a:picLocks noChangeAspect="1"/>
          </p:cNvPicPr>
          <p:nvPr/>
        </p:nvPicPr>
        <p:blipFill rotWithShape="1">
          <a:blip r:embed="rId5"/>
          <a:srcRect r="14139"/>
          <a:stretch/>
        </p:blipFill>
        <p:spPr>
          <a:xfrm>
            <a:off x="340480" y="867376"/>
            <a:ext cx="2578373" cy="1960999"/>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
            <a:ext cx="4617131" cy="584776"/>
          </a:xfrm>
          <a:prstGeom prst="snipRoundRect">
            <a:avLst>
              <a:gd name="adj1" fmla="val 0"/>
              <a:gd name="adj2" fmla="val 16667"/>
            </a:avLst>
          </a:prstGeom>
          <a:solidFill>
            <a:srgbClr val="087C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Aturdida" pitchFamily="2" charset="0"/>
              </a:rPr>
              <a:t>1. Sự phân bố đất và thảm thực vật trên Trái Đất</a:t>
            </a:r>
            <a:endParaRPr lang="en-US" sz="2800">
              <a:solidFill>
                <a:srgbClr val="FFFF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157994"/>
            <a:ext cx="4463477" cy="426781"/>
          </a:xfrm>
          <a:prstGeom prst="snipRoundRect">
            <a:avLst>
              <a:gd name="adj1" fmla="val 0"/>
              <a:gd name="adj2" fmla="val 28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chemeClr val="bg1">
                    <a:lumMod val="95000"/>
                  </a:schemeClr>
                </a:solidFill>
                <a:latin typeface="#9Slide03 Aturdida" pitchFamily="2" charset="0"/>
                <a:ea typeface="SimSun" panose="02010600030101010101" pitchFamily="2" charset="-122"/>
              </a:rPr>
              <a:t>2. Sự phân bố đất và sinh vật theo độ cao</a:t>
            </a:r>
            <a:endParaRPr lang="en-US" sz="2800">
              <a:solidFill>
                <a:schemeClr val="bg1">
                  <a:lumMod val="95000"/>
                </a:schemeClr>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pic>
        <p:nvPicPr>
          <p:cNvPr id="16" name="Picture 15" descr="Logo&#10;&#10;Description automatically generated with low confidence">
            <a:extLst>
              <a:ext uri="{FF2B5EF4-FFF2-40B4-BE49-F238E27FC236}">
                <a16:creationId xmlns:a16="http://schemas.microsoft.com/office/drawing/2014/main" id="{23358BCC-E6D1-489F-6A76-D017C3A7978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66100" y1="15370" x2="66100" y2="15370"/>
                        <a14:foregroundMark x1="61400" y1="23241" x2="61400" y2="23241"/>
                        <a14:foregroundMark x1="73900" y1="23241" x2="73900" y2="23241"/>
                        <a14:foregroundMark x1="65400" y1="28148" x2="65400" y2="28148"/>
                        <a14:foregroundMark x1="65400" y1="28148" x2="65400" y2="28148"/>
                      </a14:backgroundRemoval>
                    </a14:imgEffect>
                  </a14:imgLayer>
                </a14:imgProps>
              </a:ext>
              <a:ext uri="{28A0092B-C50C-407E-A947-70E740481C1C}">
                <a14:useLocalDpi xmlns:a14="http://schemas.microsoft.com/office/drawing/2010/main" val="0"/>
              </a:ext>
            </a:extLst>
          </a:blip>
          <a:srcRect l="4712" t="10129" r="23822" b="14385"/>
          <a:stretch/>
        </p:blipFill>
        <p:spPr>
          <a:xfrm>
            <a:off x="3528045" y="2819203"/>
            <a:ext cx="1864878" cy="2127353"/>
          </a:xfrm>
          <a:prstGeom prst="rect">
            <a:avLst/>
          </a:prstGeom>
          <a:effectLst>
            <a:outerShdw blurRad="50800" dist="38100" algn="l" rotWithShape="0">
              <a:prstClr val="black">
                <a:alpha val="40000"/>
              </a:prstClr>
            </a:outerShdw>
          </a:effectLst>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5276" y="962023"/>
            <a:ext cx="1351324" cy="1351324"/>
          </a:xfrm>
          <a:prstGeom prst="rect">
            <a:avLst/>
          </a:prstGeom>
        </p:spPr>
      </p:pic>
      <p:sp>
        <p:nvSpPr>
          <p:cNvPr id="23" name="TextBox 22">
            <a:extLst>
              <a:ext uri="{FF2B5EF4-FFF2-40B4-BE49-F238E27FC236}">
                <a16:creationId xmlns:a16="http://schemas.microsoft.com/office/drawing/2014/main" id="{4CBB763E-70B1-F39C-EF91-37A2FA45111D}"/>
              </a:ext>
            </a:extLst>
          </p:cNvPr>
          <p:cNvSpPr txBox="1"/>
          <p:nvPr/>
        </p:nvSpPr>
        <p:spPr>
          <a:xfrm>
            <a:off x="337296"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hỗn hợp OĐ</a:t>
            </a:r>
          </a:p>
        </p:txBody>
      </p:sp>
      <p:pic>
        <p:nvPicPr>
          <p:cNvPr id="10" name="Picture 9">
            <a:extLst>
              <a:ext uri="{FF2B5EF4-FFF2-40B4-BE49-F238E27FC236}">
                <a16:creationId xmlns:a16="http://schemas.microsoft.com/office/drawing/2014/main" id="{8B68D3CF-D0A6-7BE3-F003-74592EB3F647}"/>
              </a:ext>
            </a:extLst>
          </p:cNvPr>
          <p:cNvPicPr>
            <a:picLocks noChangeAspect="1"/>
          </p:cNvPicPr>
          <p:nvPr/>
        </p:nvPicPr>
        <p:blipFill rotWithShape="1">
          <a:blip r:embed="rId11"/>
          <a:srcRect r="26467"/>
          <a:stretch/>
        </p:blipFill>
        <p:spPr>
          <a:xfrm>
            <a:off x="3247287" y="861314"/>
            <a:ext cx="2578372" cy="1967061"/>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a:extLst>
              <a:ext uri="{FF2B5EF4-FFF2-40B4-BE49-F238E27FC236}">
                <a16:creationId xmlns:a16="http://schemas.microsoft.com/office/drawing/2014/main" id="{EFCE15C3-20AE-7105-49C2-4F2827A4B7F8}"/>
              </a:ext>
            </a:extLst>
          </p:cNvPr>
          <p:cNvPicPr>
            <a:picLocks noChangeAspect="1"/>
          </p:cNvPicPr>
          <p:nvPr/>
        </p:nvPicPr>
        <p:blipFill rotWithShape="1">
          <a:blip r:embed="rId12"/>
          <a:srcRect t="46964"/>
          <a:stretch/>
        </p:blipFill>
        <p:spPr>
          <a:xfrm>
            <a:off x="6139125" y="843266"/>
            <a:ext cx="2669976" cy="1985109"/>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2" name="TextBox 91">
            <a:extLst>
              <a:ext uri="{FF2B5EF4-FFF2-40B4-BE49-F238E27FC236}">
                <a16:creationId xmlns:a16="http://schemas.microsoft.com/office/drawing/2014/main" id="{298A1F16-2DFF-FB21-6CA6-A1E9E0DBF73C}"/>
              </a:ext>
            </a:extLst>
          </p:cNvPr>
          <p:cNvSpPr txBox="1"/>
          <p:nvPr/>
        </p:nvSpPr>
        <p:spPr>
          <a:xfrm>
            <a:off x="3310624"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lá kim OĐ</a:t>
            </a:r>
          </a:p>
        </p:txBody>
      </p:sp>
      <p:sp>
        <p:nvSpPr>
          <p:cNvPr id="93" name="TextBox 92">
            <a:extLst>
              <a:ext uri="{FF2B5EF4-FFF2-40B4-BE49-F238E27FC236}">
                <a16:creationId xmlns:a16="http://schemas.microsoft.com/office/drawing/2014/main" id="{00FD561C-50DE-D108-478A-3CDF07A43856}"/>
              </a:ext>
            </a:extLst>
          </p:cNvPr>
          <p:cNvSpPr txBox="1"/>
          <p:nvPr/>
        </p:nvSpPr>
        <p:spPr>
          <a:xfrm>
            <a:off x="6268878" y="2480649"/>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cận nhiệt ẩm</a:t>
            </a:r>
          </a:p>
        </p:txBody>
      </p:sp>
      <p:pic>
        <p:nvPicPr>
          <p:cNvPr id="13" name="Picture 12">
            <a:extLst>
              <a:ext uri="{FF2B5EF4-FFF2-40B4-BE49-F238E27FC236}">
                <a16:creationId xmlns:a16="http://schemas.microsoft.com/office/drawing/2014/main" id="{6ADA10C5-1757-6E98-CD8D-0B636B8DBC08}"/>
              </a:ext>
            </a:extLst>
          </p:cNvPr>
          <p:cNvPicPr>
            <a:picLocks noChangeAspect="1"/>
          </p:cNvPicPr>
          <p:nvPr/>
        </p:nvPicPr>
        <p:blipFill rotWithShape="1">
          <a:blip r:embed="rId13"/>
          <a:srcRect r="12145"/>
          <a:stretch/>
        </p:blipFill>
        <p:spPr>
          <a:xfrm>
            <a:off x="335345" y="3070578"/>
            <a:ext cx="2593028" cy="1745060"/>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4" name="TextBox 93">
            <a:extLst>
              <a:ext uri="{FF2B5EF4-FFF2-40B4-BE49-F238E27FC236}">
                <a16:creationId xmlns:a16="http://schemas.microsoft.com/office/drawing/2014/main" id="{7EE2C8DD-20E7-B876-646C-EBBF4FD73B7D}"/>
              </a:ext>
            </a:extLst>
          </p:cNvPr>
          <p:cNvSpPr txBox="1"/>
          <p:nvPr/>
        </p:nvSpPr>
        <p:spPr>
          <a:xfrm>
            <a:off x="424094" y="4537093"/>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Thảo nguyên ôn đới</a:t>
            </a:r>
          </a:p>
        </p:txBody>
      </p:sp>
      <p:pic>
        <p:nvPicPr>
          <p:cNvPr id="17" name="Picture 16">
            <a:extLst>
              <a:ext uri="{FF2B5EF4-FFF2-40B4-BE49-F238E27FC236}">
                <a16:creationId xmlns:a16="http://schemas.microsoft.com/office/drawing/2014/main" id="{7E1EB252-1654-2958-A32B-C89A855EE4ED}"/>
              </a:ext>
            </a:extLst>
          </p:cNvPr>
          <p:cNvPicPr>
            <a:picLocks noChangeAspect="1"/>
          </p:cNvPicPr>
          <p:nvPr/>
        </p:nvPicPr>
        <p:blipFill rotWithShape="1">
          <a:blip r:embed="rId14"/>
          <a:srcRect t="19657" r="15282"/>
          <a:stretch/>
        </p:blipFill>
        <p:spPr>
          <a:xfrm>
            <a:off x="6355209" y="3070577"/>
            <a:ext cx="2453446" cy="1745061"/>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5" name="TextBox 94">
            <a:extLst>
              <a:ext uri="{FF2B5EF4-FFF2-40B4-BE49-F238E27FC236}">
                <a16:creationId xmlns:a16="http://schemas.microsoft.com/office/drawing/2014/main" id="{53A84309-316B-F768-4DB7-FF38F7393B5F}"/>
              </a:ext>
            </a:extLst>
          </p:cNvPr>
          <p:cNvSpPr txBox="1"/>
          <p:nvPr/>
        </p:nvSpPr>
        <p:spPr>
          <a:xfrm>
            <a:off x="6432330" y="4523057"/>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Hoang mạc ôn đới</a:t>
            </a:r>
          </a:p>
        </p:txBody>
      </p:sp>
      <p:pic>
        <p:nvPicPr>
          <p:cNvPr id="97" name="Picture 96" descr="Icon&#10;&#10;Description automatically generated">
            <a:extLst>
              <a:ext uri="{FF2B5EF4-FFF2-40B4-BE49-F238E27FC236}">
                <a16:creationId xmlns:a16="http://schemas.microsoft.com/office/drawing/2014/main" id="{6728E719-9B09-4F32-A23A-2BCC64E3E3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98202" y="2088324"/>
            <a:ext cx="1461757" cy="1461757"/>
          </a:xfrm>
          <a:prstGeom prst="rect">
            <a:avLst/>
          </a:prstGeom>
        </p:spPr>
      </p:pic>
    </p:spTree>
    <p:extLst>
      <p:ext uri="{BB962C8B-B14F-4D97-AF65-F5344CB8AC3E}">
        <p14:creationId xmlns:p14="http://schemas.microsoft.com/office/powerpoint/2010/main" val="62664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19"/>
                </p:tgtEl>
              </p:cMediaNode>
            </p:video>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C658AC-D6B4-6097-A5F8-1A6C85198967}"/>
              </a:ext>
            </a:extLst>
          </p:cNvPr>
          <p:cNvPicPr>
            <a:picLocks noChangeAspect="1"/>
          </p:cNvPicPr>
          <p:nvPr/>
        </p:nvPicPr>
        <p:blipFill rotWithShape="1">
          <a:blip r:embed="rId6"/>
          <a:srcRect r="14139"/>
          <a:stretch/>
        </p:blipFill>
        <p:spPr>
          <a:xfrm>
            <a:off x="1929022" y="5409325"/>
            <a:ext cx="649838" cy="494239"/>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57993"/>
            <a:ext cx="4617131" cy="426783"/>
          </a:xfrm>
          <a:prstGeom prst="snipRoundRect">
            <a:avLst>
              <a:gd name="adj1" fmla="val 0"/>
              <a:gd name="adj2"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chemeClr val="bg1">
                    <a:lumMod val="95000"/>
                  </a:schemeClr>
                </a:solidFill>
                <a:latin typeface="#9Slide03 Aturdida" pitchFamily="2" charset="0"/>
              </a:rPr>
              <a:t>1. Sự phân bố đất và thảm thực vật trên Trái Đất</a:t>
            </a:r>
            <a:endParaRPr lang="en-US" sz="2800">
              <a:solidFill>
                <a:schemeClr val="bg1">
                  <a:lumMod val="95000"/>
                </a:schemeClr>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6752"/>
            <a:ext cx="4463477" cy="578023"/>
          </a:xfrm>
          <a:prstGeom prst="snipRoundRect">
            <a:avLst>
              <a:gd name="adj1" fmla="val 0"/>
              <a:gd name="adj2" fmla="val 28109"/>
            </a:avLst>
          </a:prstGeom>
          <a:solidFill>
            <a:srgbClr val="2D4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rgbClr val="FFFF00"/>
                </a:solidFill>
                <a:latin typeface="#9Slide03 Aturdida" pitchFamily="2" charset="0"/>
                <a:ea typeface="SimSun" panose="02010600030101010101" pitchFamily="2" charset="-122"/>
              </a:rPr>
              <a:t>2. Sự phân bố đất và sinh vật theo độ cao</a:t>
            </a:r>
            <a:endParaRPr lang="en-US" sz="2800">
              <a:solidFill>
                <a:srgbClr val="FFFF00"/>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pic>
        <p:nvPicPr>
          <p:cNvPr id="16" name="Picture 15" descr="Logo&#10;&#10;Description automatically generated with low confidence">
            <a:extLst>
              <a:ext uri="{FF2B5EF4-FFF2-40B4-BE49-F238E27FC236}">
                <a16:creationId xmlns:a16="http://schemas.microsoft.com/office/drawing/2014/main" id="{23358BCC-E6D1-489F-6A76-D017C3A7978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66100" y1="15370" x2="66100" y2="15370"/>
                        <a14:foregroundMark x1="61400" y1="23241" x2="61400" y2="23241"/>
                        <a14:foregroundMark x1="73900" y1="23241" x2="73900" y2="23241"/>
                        <a14:foregroundMark x1="65400" y1="28148" x2="65400" y2="28148"/>
                        <a14:foregroundMark x1="65400" y1="28148" x2="65400" y2="28148"/>
                      </a14:backgroundRemoval>
                    </a14:imgEffect>
                  </a14:imgLayer>
                </a14:imgProps>
              </a:ext>
              <a:ext uri="{28A0092B-C50C-407E-A947-70E740481C1C}">
                <a14:useLocalDpi xmlns:a14="http://schemas.microsoft.com/office/drawing/2010/main" val="0"/>
              </a:ext>
            </a:extLst>
          </a:blip>
          <a:srcRect l="4712" t="10129" r="23822" b="14385"/>
          <a:stretch/>
        </p:blipFill>
        <p:spPr>
          <a:xfrm>
            <a:off x="4582916" y="7485579"/>
            <a:ext cx="470013" cy="536166"/>
          </a:xfrm>
          <a:prstGeom prst="rect">
            <a:avLst/>
          </a:prstGeom>
          <a:effectLst>
            <a:outerShdw blurRad="50800" dist="38100" algn="l" rotWithShape="0">
              <a:prstClr val="black">
                <a:alpha val="40000"/>
              </a:prstClr>
            </a:outerShdw>
          </a:effectLst>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1850" y="-1344572"/>
            <a:ext cx="1351324" cy="1351324"/>
          </a:xfrm>
          <a:prstGeom prst="rect">
            <a:avLst/>
          </a:prstGeom>
        </p:spPr>
      </p:pic>
      <p:sp>
        <p:nvSpPr>
          <p:cNvPr id="23" name="TextBox 22">
            <a:extLst>
              <a:ext uri="{FF2B5EF4-FFF2-40B4-BE49-F238E27FC236}">
                <a16:creationId xmlns:a16="http://schemas.microsoft.com/office/drawing/2014/main" id="{4CBB763E-70B1-F39C-EF91-37A2FA45111D}"/>
              </a:ext>
            </a:extLst>
          </p:cNvPr>
          <p:cNvSpPr txBox="1"/>
          <p:nvPr/>
        </p:nvSpPr>
        <p:spPr>
          <a:xfrm>
            <a:off x="337296"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hỗn hợp OĐ</a:t>
            </a:r>
          </a:p>
        </p:txBody>
      </p:sp>
      <p:pic>
        <p:nvPicPr>
          <p:cNvPr id="10" name="Picture 9">
            <a:extLst>
              <a:ext uri="{FF2B5EF4-FFF2-40B4-BE49-F238E27FC236}">
                <a16:creationId xmlns:a16="http://schemas.microsoft.com/office/drawing/2014/main" id="{8B68D3CF-D0A6-7BE3-F003-74592EB3F647}"/>
              </a:ext>
            </a:extLst>
          </p:cNvPr>
          <p:cNvPicPr>
            <a:picLocks noChangeAspect="1"/>
          </p:cNvPicPr>
          <p:nvPr/>
        </p:nvPicPr>
        <p:blipFill rotWithShape="1">
          <a:blip r:embed="rId12"/>
          <a:srcRect r="26467"/>
          <a:stretch/>
        </p:blipFill>
        <p:spPr>
          <a:xfrm>
            <a:off x="4835828" y="5407797"/>
            <a:ext cx="649838" cy="495767"/>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a:extLst>
              <a:ext uri="{FF2B5EF4-FFF2-40B4-BE49-F238E27FC236}">
                <a16:creationId xmlns:a16="http://schemas.microsoft.com/office/drawing/2014/main" id="{EFCE15C3-20AE-7105-49C2-4F2827A4B7F8}"/>
              </a:ext>
            </a:extLst>
          </p:cNvPr>
          <p:cNvPicPr>
            <a:picLocks noChangeAspect="1"/>
          </p:cNvPicPr>
          <p:nvPr/>
        </p:nvPicPr>
        <p:blipFill rotWithShape="1">
          <a:blip r:embed="rId13"/>
          <a:srcRect t="46964"/>
          <a:stretch/>
        </p:blipFill>
        <p:spPr>
          <a:xfrm>
            <a:off x="7796182" y="5403249"/>
            <a:ext cx="672925" cy="5003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2" name="TextBox 91">
            <a:extLst>
              <a:ext uri="{FF2B5EF4-FFF2-40B4-BE49-F238E27FC236}">
                <a16:creationId xmlns:a16="http://schemas.microsoft.com/office/drawing/2014/main" id="{298A1F16-2DFF-FB21-6CA6-A1E9E0DBF73C}"/>
              </a:ext>
            </a:extLst>
          </p:cNvPr>
          <p:cNvSpPr txBox="1"/>
          <p:nvPr/>
        </p:nvSpPr>
        <p:spPr>
          <a:xfrm>
            <a:off x="3310624"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lá kim OĐ</a:t>
            </a:r>
          </a:p>
        </p:txBody>
      </p:sp>
      <p:sp>
        <p:nvSpPr>
          <p:cNvPr id="93" name="TextBox 92">
            <a:extLst>
              <a:ext uri="{FF2B5EF4-FFF2-40B4-BE49-F238E27FC236}">
                <a16:creationId xmlns:a16="http://schemas.microsoft.com/office/drawing/2014/main" id="{00FD561C-50DE-D108-478A-3CDF07A43856}"/>
              </a:ext>
            </a:extLst>
          </p:cNvPr>
          <p:cNvSpPr txBox="1"/>
          <p:nvPr/>
        </p:nvSpPr>
        <p:spPr>
          <a:xfrm>
            <a:off x="6268878" y="2480649"/>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cận nhiệt ẩm</a:t>
            </a:r>
          </a:p>
        </p:txBody>
      </p:sp>
      <p:pic>
        <p:nvPicPr>
          <p:cNvPr id="13" name="Picture 12">
            <a:extLst>
              <a:ext uri="{FF2B5EF4-FFF2-40B4-BE49-F238E27FC236}">
                <a16:creationId xmlns:a16="http://schemas.microsoft.com/office/drawing/2014/main" id="{6ADA10C5-1757-6E98-CD8D-0B636B8DBC08}"/>
              </a:ext>
            </a:extLst>
          </p:cNvPr>
          <p:cNvPicPr>
            <a:picLocks noChangeAspect="1"/>
          </p:cNvPicPr>
          <p:nvPr/>
        </p:nvPicPr>
        <p:blipFill rotWithShape="1">
          <a:blip r:embed="rId14"/>
          <a:srcRect r="12145"/>
          <a:stretch/>
        </p:blipFill>
        <p:spPr>
          <a:xfrm>
            <a:off x="1934848" y="7451011"/>
            <a:ext cx="653532" cy="4398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4" name="TextBox 93">
            <a:extLst>
              <a:ext uri="{FF2B5EF4-FFF2-40B4-BE49-F238E27FC236}">
                <a16:creationId xmlns:a16="http://schemas.microsoft.com/office/drawing/2014/main" id="{7EE2C8DD-20E7-B876-646C-EBBF4FD73B7D}"/>
              </a:ext>
            </a:extLst>
          </p:cNvPr>
          <p:cNvSpPr txBox="1"/>
          <p:nvPr/>
        </p:nvSpPr>
        <p:spPr>
          <a:xfrm>
            <a:off x="424094" y="4537093"/>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Thảo nguyên ôn đới</a:t>
            </a:r>
          </a:p>
        </p:txBody>
      </p:sp>
      <p:pic>
        <p:nvPicPr>
          <p:cNvPr id="17" name="Picture 16">
            <a:extLst>
              <a:ext uri="{FF2B5EF4-FFF2-40B4-BE49-F238E27FC236}">
                <a16:creationId xmlns:a16="http://schemas.microsoft.com/office/drawing/2014/main" id="{7E1EB252-1654-2958-A32B-C89A855EE4ED}"/>
              </a:ext>
            </a:extLst>
          </p:cNvPr>
          <p:cNvPicPr>
            <a:picLocks noChangeAspect="1"/>
          </p:cNvPicPr>
          <p:nvPr/>
        </p:nvPicPr>
        <p:blipFill rotWithShape="1">
          <a:blip r:embed="rId15"/>
          <a:srcRect t="19657" r="15282"/>
          <a:stretch/>
        </p:blipFill>
        <p:spPr>
          <a:xfrm>
            <a:off x="7850310" y="7451012"/>
            <a:ext cx="618352" cy="4398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5" name="TextBox 94">
            <a:extLst>
              <a:ext uri="{FF2B5EF4-FFF2-40B4-BE49-F238E27FC236}">
                <a16:creationId xmlns:a16="http://schemas.microsoft.com/office/drawing/2014/main" id="{53A84309-316B-F768-4DB7-FF38F7393B5F}"/>
              </a:ext>
            </a:extLst>
          </p:cNvPr>
          <p:cNvSpPr txBox="1"/>
          <p:nvPr/>
        </p:nvSpPr>
        <p:spPr>
          <a:xfrm>
            <a:off x="6432330" y="4523057"/>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Hoang mạc ôn đới</a:t>
            </a:r>
          </a:p>
        </p:txBody>
      </p:sp>
      <p:pic>
        <p:nvPicPr>
          <p:cNvPr id="97" name="Picture 96" descr="Icon&#10;&#10;Description automatically generated">
            <a:extLst>
              <a:ext uri="{FF2B5EF4-FFF2-40B4-BE49-F238E27FC236}">
                <a16:creationId xmlns:a16="http://schemas.microsoft.com/office/drawing/2014/main" id="{D62176DE-A61C-5A06-7D8B-A2BC0DCD1B4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27269" y="1222168"/>
            <a:ext cx="3314925" cy="3314925"/>
          </a:xfrm>
          <a:prstGeom prst="rect">
            <a:avLst/>
          </a:prstGeom>
        </p:spPr>
      </p:pic>
      <p:pic>
        <p:nvPicPr>
          <p:cNvPr id="98" name="Đồng hồ đếm ngược 1 phút">
            <a:hlinkClick r:id="" action="ppaction://media"/>
            <a:extLst>
              <a:ext uri="{FF2B5EF4-FFF2-40B4-BE49-F238E27FC236}">
                <a16:creationId xmlns:a16="http://schemas.microsoft.com/office/drawing/2014/main" id="{CFADA531-DCD6-9943-92F9-E488133BE8B5}"/>
              </a:ext>
            </a:extLst>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9264085" y="3328086"/>
            <a:ext cx="865770" cy="482231"/>
          </a:xfrm>
          <a:prstGeom prst="rect">
            <a:avLst/>
          </a:prstGeom>
          <a:ln w="28575">
            <a:solidFill>
              <a:srgbClr val="A35443"/>
            </a:solidFill>
          </a:ln>
        </p:spPr>
      </p:pic>
      <p:pic>
        <p:nvPicPr>
          <p:cNvPr id="99" name="Picture 98">
            <a:extLst>
              <a:ext uri="{FF2B5EF4-FFF2-40B4-BE49-F238E27FC236}">
                <a16:creationId xmlns:a16="http://schemas.microsoft.com/office/drawing/2014/main" id="{79775AB6-3566-F17A-6A2D-7E69C33440C2}"/>
              </a:ext>
            </a:extLst>
          </p:cNvPr>
          <p:cNvPicPr>
            <a:picLocks noChangeAspect="1"/>
          </p:cNvPicPr>
          <p:nvPr/>
        </p:nvPicPr>
        <p:blipFill rotWithShape="1">
          <a:blip r:embed="rId18"/>
          <a:srcRect l="343" r="6909"/>
          <a:stretch/>
        </p:blipFill>
        <p:spPr>
          <a:xfrm>
            <a:off x="9264084" y="1452606"/>
            <a:ext cx="968514" cy="644430"/>
          </a:xfrm>
          <a:prstGeom prst="rect">
            <a:avLst/>
          </a:prstGeom>
          <a:ln w="28575">
            <a:solidFill>
              <a:srgbClr val="A35443"/>
            </a:solidFill>
          </a:ln>
        </p:spPr>
      </p:pic>
      <p:graphicFrame>
        <p:nvGraphicFramePr>
          <p:cNvPr id="100" name="Table 99">
            <a:extLst>
              <a:ext uri="{FF2B5EF4-FFF2-40B4-BE49-F238E27FC236}">
                <a16:creationId xmlns:a16="http://schemas.microsoft.com/office/drawing/2014/main" id="{4E2E0A98-79B4-BCC8-0DEF-8B3B13042D3C}"/>
              </a:ext>
            </a:extLst>
          </p:cNvPr>
          <p:cNvGraphicFramePr>
            <a:graphicFrameLocks noGrp="1"/>
          </p:cNvGraphicFramePr>
          <p:nvPr>
            <p:extLst>
              <p:ext uri="{D42A27DB-BD31-4B8C-83A1-F6EECF244321}">
                <p14:modId xmlns:p14="http://schemas.microsoft.com/office/powerpoint/2010/main" val="304308859"/>
              </p:ext>
            </p:extLst>
          </p:nvPr>
        </p:nvGraphicFramePr>
        <p:xfrm>
          <a:off x="-2551728" y="-174307"/>
          <a:ext cx="2585480" cy="5740721"/>
        </p:xfrm>
        <a:graphic>
          <a:graphicData uri="http://schemas.openxmlformats.org/drawingml/2006/table">
            <a:tbl>
              <a:tblPr firstRow="1" firstCol="1" bandRow="1">
                <a:tableStyleId>{5C22544A-7EE6-4342-B048-85BDC9FD1C3A}</a:tableStyleId>
              </a:tblPr>
              <a:tblGrid>
                <a:gridCol w="547455">
                  <a:extLst>
                    <a:ext uri="{9D8B030D-6E8A-4147-A177-3AD203B41FA5}">
                      <a16:colId xmlns:a16="http://schemas.microsoft.com/office/drawing/2014/main" val="478549477"/>
                    </a:ext>
                  </a:extLst>
                </a:gridCol>
                <a:gridCol w="890029">
                  <a:extLst>
                    <a:ext uri="{9D8B030D-6E8A-4147-A177-3AD203B41FA5}">
                      <a16:colId xmlns:a16="http://schemas.microsoft.com/office/drawing/2014/main" val="800813827"/>
                    </a:ext>
                  </a:extLst>
                </a:gridCol>
                <a:gridCol w="1147996">
                  <a:extLst>
                    <a:ext uri="{9D8B030D-6E8A-4147-A177-3AD203B41FA5}">
                      <a16:colId xmlns:a16="http://schemas.microsoft.com/office/drawing/2014/main" val="2173876204"/>
                    </a:ext>
                  </a:extLst>
                </a:gridCol>
              </a:tblGrid>
              <a:tr h="476266">
                <a:tc>
                  <a:txBody>
                    <a:bodyPr/>
                    <a:lstStyle/>
                    <a:p>
                      <a:pPr algn="ctr">
                        <a:lnSpc>
                          <a:spcPct val="115000"/>
                        </a:lnSpc>
                      </a:pPr>
                      <a:r>
                        <a:rPr lang="en-US" sz="1400">
                          <a:solidFill>
                            <a:schemeClr val="bg1"/>
                          </a:solidFill>
                          <a:effectLst/>
                          <a:latin typeface="#9Slide03 SFU Futura_12" panose="00000400000000000000" pitchFamily="2" charset="0"/>
                        </a:rPr>
                        <a:t>Độ cao (m) </a:t>
                      </a:r>
                      <a:endParaRPr lang="en-US" sz="1000">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tc>
                  <a:txBody>
                    <a:bodyPr/>
                    <a:lstStyle/>
                    <a:p>
                      <a:pPr algn="ctr">
                        <a:lnSpc>
                          <a:spcPct val="115000"/>
                        </a:lnSpc>
                      </a:pPr>
                      <a:r>
                        <a:rPr lang="en-US" sz="1400">
                          <a:effectLst/>
                          <a:latin typeface="#9Slide03 SFU Futura_12" panose="00000400000000000000" pitchFamily="2" charset="0"/>
                        </a:rPr>
                        <a:t>Đất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tc>
                  <a:txBody>
                    <a:bodyPr/>
                    <a:lstStyle/>
                    <a:p>
                      <a:pPr algn="ctr">
                        <a:lnSpc>
                          <a:spcPct val="115000"/>
                        </a:lnSpc>
                      </a:pPr>
                      <a:r>
                        <a:rPr lang="en-US" sz="1400">
                          <a:effectLst/>
                          <a:latin typeface="#9Slide03 SFU Futura_12" panose="00000400000000000000" pitchFamily="2" charset="0"/>
                        </a:rPr>
                        <a:t>Thực vật</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extLst>
                  <a:ext uri="{0D108BD9-81ED-4DB2-BD59-A6C34878D82A}">
                    <a16:rowId xmlns:a16="http://schemas.microsoft.com/office/drawing/2014/main" val="1019227159"/>
                  </a:ext>
                </a:extLst>
              </a:tr>
              <a:tr h="312816">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0 - 500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tabLst>
                          <a:tab pos="1348740" algn="l"/>
                        </a:tabLst>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2923023232"/>
                  </a:ext>
                </a:extLst>
              </a:tr>
              <a:tr h="639717">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500 - 1200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691356368"/>
                  </a:ext>
                </a:extLst>
              </a:tr>
              <a:tr h="639717">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1200 - 1600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717711504"/>
                  </a:ext>
                </a:extLst>
              </a:tr>
              <a:tr h="639717">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1600 - 2000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424387301"/>
                  </a:ext>
                </a:extLst>
              </a:tr>
              <a:tr h="639717">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2000 - 2800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230312792"/>
                  </a:ext>
                </a:extLst>
              </a:tr>
              <a:tr h="476266">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&gt; 2800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tabLst>
                          <a:tab pos="1912620" algn="l"/>
                        </a:tabLst>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1421252451"/>
                  </a:ext>
                </a:extLst>
              </a:tr>
            </a:tbl>
          </a:graphicData>
        </a:graphic>
      </p:graphicFrame>
    </p:spTree>
    <p:extLst>
      <p:ext uri="{BB962C8B-B14F-4D97-AF65-F5344CB8AC3E}">
        <p14:creationId xmlns:p14="http://schemas.microsoft.com/office/powerpoint/2010/main" val="2602297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19"/>
                </p:tgtEl>
              </p:cMediaNode>
            </p:video>
            <p:seq concurrent="1" nextAc="seek">
              <p:cTn id="3" restart="whenNotActive" fill="hold" evtFilter="cancelBubble" nodeType="interactiveSeq">
                <p:stCondLst>
                  <p:cond evt="onClick" delay="0">
                    <p:tgtEl>
                      <p:spTgt spid="9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98"/>
                                        </p:tgtEl>
                                      </p:cBhvr>
                                    </p:cmd>
                                  </p:childTnLst>
                                </p:cTn>
                              </p:par>
                            </p:childTnLst>
                          </p:cTn>
                        </p:par>
                      </p:childTnLst>
                    </p:cTn>
                  </p:par>
                </p:childTnLst>
              </p:cTn>
              <p:nextCondLst>
                <p:cond evt="onClick" delay="0">
                  <p:tgtEl>
                    <p:spTgt spid="98"/>
                  </p:tgtEl>
                </p:cond>
              </p:nextCondLst>
            </p:seq>
            <p:video>
              <p:cMediaNode vol="80000">
                <p:cTn id="8" fill="hold" display="0">
                  <p:stCondLst>
                    <p:cond delay="indefinite"/>
                  </p:stCondLst>
                </p:cTn>
                <p:tgtEl>
                  <p:spTgt spid="9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C658AC-D6B4-6097-A5F8-1A6C85198967}"/>
              </a:ext>
            </a:extLst>
          </p:cNvPr>
          <p:cNvPicPr>
            <a:picLocks noChangeAspect="1"/>
          </p:cNvPicPr>
          <p:nvPr/>
        </p:nvPicPr>
        <p:blipFill rotWithShape="1">
          <a:blip r:embed="rId6"/>
          <a:srcRect r="14139"/>
          <a:stretch/>
        </p:blipFill>
        <p:spPr>
          <a:xfrm>
            <a:off x="1929022" y="5409325"/>
            <a:ext cx="649838" cy="494239"/>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57993"/>
            <a:ext cx="4617131" cy="426783"/>
          </a:xfrm>
          <a:prstGeom prst="snipRoundRect">
            <a:avLst>
              <a:gd name="adj1" fmla="val 0"/>
              <a:gd name="adj2"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chemeClr val="bg1">
                    <a:lumMod val="95000"/>
                  </a:schemeClr>
                </a:solidFill>
                <a:latin typeface="#9Slide03 Aturdida" pitchFamily="2" charset="0"/>
              </a:rPr>
              <a:t>1. Sự phân bố đất và thảm thực vật trên Trái Đất</a:t>
            </a:r>
            <a:endParaRPr lang="en-US" sz="2800">
              <a:solidFill>
                <a:schemeClr val="bg1">
                  <a:lumMod val="95000"/>
                </a:schemeClr>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6752"/>
            <a:ext cx="4463477" cy="578023"/>
          </a:xfrm>
          <a:prstGeom prst="snipRoundRect">
            <a:avLst>
              <a:gd name="adj1" fmla="val 0"/>
              <a:gd name="adj2" fmla="val 28109"/>
            </a:avLst>
          </a:prstGeom>
          <a:solidFill>
            <a:srgbClr val="2D4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rgbClr val="FFFF00"/>
                </a:solidFill>
                <a:latin typeface="#9Slide03 Aturdida" pitchFamily="2" charset="0"/>
                <a:ea typeface="SimSun" panose="02010600030101010101" pitchFamily="2" charset="-122"/>
              </a:rPr>
              <a:t>2. Sự phân bố đất và sinh vật theo độ cao</a:t>
            </a:r>
            <a:endParaRPr lang="en-US" sz="2800">
              <a:solidFill>
                <a:srgbClr val="FFFF00"/>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pic>
        <p:nvPicPr>
          <p:cNvPr id="16" name="Picture 15" descr="Logo&#10;&#10;Description automatically generated with low confidence">
            <a:extLst>
              <a:ext uri="{FF2B5EF4-FFF2-40B4-BE49-F238E27FC236}">
                <a16:creationId xmlns:a16="http://schemas.microsoft.com/office/drawing/2014/main" id="{23358BCC-E6D1-489F-6A76-D017C3A7978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66100" y1="15370" x2="66100" y2="15370"/>
                        <a14:foregroundMark x1="61400" y1="23241" x2="61400" y2="23241"/>
                        <a14:foregroundMark x1="73900" y1="23241" x2="73900" y2="23241"/>
                        <a14:foregroundMark x1="65400" y1="28148" x2="65400" y2="28148"/>
                        <a14:foregroundMark x1="65400" y1="28148" x2="65400" y2="28148"/>
                      </a14:backgroundRemoval>
                    </a14:imgEffect>
                  </a14:imgLayer>
                </a14:imgProps>
              </a:ext>
              <a:ext uri="{28A0092B-C50C-407E-A947-70E740481C1C}">
                <a14:useLocalDpi xmlns:a14="http://schemas.microsoft.com/office/drawing/2010/main" val="0"/>
              </a:ext>
            </a:extLst>
          </a:blip>
          <a:srcRect l="4712" t="10129" r="23822" b="14385"/>
          <a:stretch/>
        </p:blipFill>
        <p:spPr>
          <a:xfrm>
            <a:off x="4582916" y="7485579"/>
            <a:ext cx="470013" cy="536166"/>
          </a:xfrm>
          <a:prstGeom prst="rect">
            <a:avLst/>
          </a:prstGeom>
          <a:effectLst>
            <a:outerShdw blurRad="50800" dist="38100" algn="l" rotWithShape="0">
              <a:prstClr val="black">
                <a:alpha val="40000"/>
              </a:prstClr>
            </a:outerShdw>
          </a:effectLst>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24271" y="617794"/>
            <a:ext cx="1351324" cy="1351324"/>
          </a:xfrm>
          <a:prstGeom prst="rect">
            <a:avLst/>
          </a:prstGeom>
        </p:spPr>
      </p:pic>
      <p:sp>
        <p:nvSpPr>
          <p:cNvPr id="23" name="TextBox 22">
            <a:extLst>
              <a:ext uri="{FF2B5EF4-FFF2-40B4-BE49-F238E27FC236}">
                <a16:creationId xmlns:a16="http://schemas.microsoft.com/office/drawing/2014/main" id="{4CBB763E-70B1-F39C-EF91-37A2FA45111D}"/>
              </a:ext>
            </a:extLst>
          </p:cNvPr>
          <p:cNvSpPr txBox="1"/>
          <p:nvPr/>
        </p:nvSpPr>
        <p:spPr>
          <a:xfrm>
            <a:off x="337296"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hỗn hợp OĐ</a:t>
            </a:r>
          </a:p>
        </p:txBody>
      </p:sp>
      <p:pic>
        <p:nvPicPr>
          <p:cNvPr id="10" name="Picture 9">
            <a:extLst>
              <a:ext uri="{FF2B5EF4-FFF2-40B4-BE49-F238E27FC236}">
                <a16:creationId xmlns:a16="http://schemas.microsoft.com/office/drawing/2014/main" id="{8B68D3CF-D0A6-7BE3-F003-74592EB3F647}"/>
              </a:ext>
            </a:extLst>
          </p:cNvPr>
          <p:cNvPicPr>
            <a:picLocks noChangeAspect="1"/>
          </p:cNvPicPr>
          <p:nvPr/>
        </p:nvPicPr>
        <p:blipFill rotWithShape="1">
          <a:blip r:embed="rId12"/>
          <a:srcRect r="26467"/>
          <a:stretch/>
        </p:blipFill>
        <p:spPr>
          <a:xfrm>
            <a:off x="4835828" y="5407797"/>
            <a:ext cx="649838" cy="495767"/>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a:extLst>
              <a:ext uri="{FF2B5EF4-FFF2-40B4-BE49-F238E27FC236}">
                <a16:creationId xmlns:a16="http://schemas.microsoft.com/office/drawing/2014/main" id="{EFCE15C3-20AE-7105-49C2-4F2827A4B7F8}"/>
              </a:ext>
            </a:extLst>
          </p:cNvPr>
          <p:cNvPicPr>
            <a:picLocks noChangeAspect="1"/>
          </p:cNvPicPr>
          <p:nvPr/>
        </p:nvPicPr>
        <p:blipFill rotWithShape="1">
          <a:blip r:embed="rId13"/>
          <a:srcRect t="46964"/>
          <a:stretch/>
        </p:blipFill>
        <p:spPr>
          <a:xfrm>
            <a:off x="7796182" y="5403249"/>
            <a:ext cx="672925" cy="5003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2" name="TextBox 91">
            <a:extLst>
              <a:ext uri="{FF2B5EF4-FFF2-40B4-BE49-F238E27FC236}">
                <a16:creationId xmlns:a16="http://schemas.microsoft.com/office/drawing/2014/main" id="{298A1F16-2DFF-FB21-6CA6-A1E9E0DBF73C}"/>
              </a:ext>
            </a:extLst>
          </p:cNvPr>
          <p:cNvSpPr txBox="1"/>
          <p:nvPr/>
        </p:nvSpPr>
        <p:spPr>
          <a:xfrm>
            <a:off x="3310624"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lá kim OĐ</a:t>
            </a:r>
          </a:p>
        </p:txBody>
      </p:sp>
      <p:sp>
        <p:nvSpPr>
          <p:cNvPr id="93" name="TextBox 92">
            <a:extLst>
              <a:ext uri="{FF2B5EF4-FFF2-40B4-BE49-F238E27FC236}">
                <a16:creationId xmlns:a16="http://schemas.microsoft.com/office/drawing/2014/main" id="{00FD561C-50DE-D108-478A-3CDF07A43856}"/>
              </a:ext>
            </a:extLst>
          </p:cNvPr>
          <p:cNvSpPr txBox="1"/>
          <p:nvPr/>
        </p:nvSpPr>
        <p:spPr>
          <a:xfrm>
            <a:off x="6268878" y="2480649"/>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cận nhiệt ẩm</a:t>
            </a:r>
          </a:p>
        </p:txBody>
      </p:sp>
      <p:pic>
        <p:nvPicPr>
          <p:cNvPr id="13" name="Picture 12">
            <a:extLst>
              <a:ext uri="{FF2B5EF4-FFF2-40B4-BE49-F238E27FC236}">
                <a16:creationId xmlns:a16="http://schemas.microsoft.com/office/drawing/2014/main" id="{6ADA10C5-1757-6E98-CD8D-0B636B8DBC08}"/>
              </a:ext>
            </a:extLst>
          </p:cNvPr>
          <p:cNvPicPr>
            <a:picLocks noChangeAspect="1"/>
          </p:cNvPicPr>
          <p:nvPr/>
        </p:nvPicPr>
        <p:blipFill rotWithShape="1">
          <a:blip r:embed="rId14"/>
          <a:srcRect r="12145"/>
          <a:stretch/>
        </p:blipFill>
        <p:spPr>
          <a:xfrm>
            <a:off x="1934848" y="7451011"/>
            <a:ext cx="653532" cy="4398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4" name="TextBox 93">
            <a:extLst>
              <a:ext uri="{FF2B5EF4-FFF2-40B4-BE49-F238E27FC236}">
                <a16:creationId xmlns:a16="http://schemas.microsoft.com/office/drawing/2014/main" id="{7EE2C8DD-20E7-B876-646C-EBBF4FD73B7D}"/>
              </a:ext>
            </a:extLst>
          </p:cNvPr>
          <p:cNvSpPr txBox="1"/>
          <p:nvPr/>
        </p:nvSpPr>
        <p:spPr>
          <a:xfrm>
            <a:off x="424094" y="4537093"/>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Thảo nguyên ôn đới</a:t>
            </a:r>
          </a:p>
        </p:txBody>
      </p:sp>
      <p:pic>
        <p:nvPicPr>
          <p:cNvPr id="17" name="Picture 16">
            <a:extLst>
              <a:ext uri="{FF2B5EF4-FFF2-40B4-BE49-F238E27FC236}">
                <a16:creationId xmlns:a16="http://schemas.microsoft.com/office/drawing/2014/main" id="{7E1EB252-1654-2958-A32B-C89A855EE4ED}"/>
              </a:ext>
            </a:extLst>
          </p:cNvPr>
          <p:cNvPicPr>
            <a:picLocks noChangeAspect="1"/>
          </p:cNvPicPr>
          <p:nvPr/>
        </p:nvPicPr>
        <p:blipFill rotWithShape="1">
          <a:blip r:embed="rId15"/>
          <a:srcRect t="19657" r="15282"/>
          <a:stretch/>
        </p:blipFill>
        <p:spPr>
          <a:xfrm>
            <a:off x="7850310" y="7451012"/>
            <a:ext cx="618352" cy="4398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5" name="TextBox 94">
            <a:extLst>
              <a:ext uri="{FF2B5EF4-FFF2-40B4-BE49-F238E27FC236}">
                <a16:creationId xmlns:a16="http://schemas.microsoft.com/office/drawing/2014/main" id="{53A84309-316B-F768-4DB7-FF38F7393B5F}"/>
              </a:ext>
            </a:extLst>
          </p:cNvPr>
          <p:cNvSpPr txBox="1"/>
          <p:nvPr/>
        </p:nvSpPr>
        <p:spPr>
          <a:xfrm>
            <a:off x="6432330" y="4523057"/>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Hoang mạc ôn đới</a:t>
            </a:r>
          </a:p>
        </p:txBody>
      </p:sp>
      <p:pic>
        <p:nvPicPr>
          <p:cNvPr id="97" name="Picture 96" descr="Icon&#10;&#10;Description automatically generated">
            <a:extLst>
              <a:ext uri="{FF2B5EF4-FFF2-40B4-BE49-F238E27FC236}">
                <a16:creationId xmlns:a16="http://schemas.microsoft.com/office/drawing/2014/main" id="{D62176DE-A61C-5A06-7D8B-A2BC0DCD1B4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8942" y="3439585"/>
            <a:ext cx="1495329" cy="1495329"/>
          </a:xfrm>
          <a:prstGeom prst="rect">
            <a:avLst/>
          </a:prstGeom>
        </p:spPr>
      </p:pic>
      <p:sp>
        <p:nvSpPr>
          <p:cNvPr id="99" name="任意多边形 13">
            <a:extLst>
              <a:ext uri="{FF2B5EF4-FFF2-40B4-BE49-F238E27FC236}">
                <a16:creationId xmlns:a16="http://schemas.microsoft.com/office/drawing/2014/main" id="{1B719934-4FC7-4260-E9BD-0262850F7319}"/>
              </a:ext>
            </a:extLst>
          </p:cNvPr>
          <p:cNvSpPr/>
          <p:nvPr/>
        </p:nvSpPr>
        <p:spPr>
          <a:xfrm rot="16200000">
            <a:off x="910041" y="178004"/>
            <a:ext cx="4078590" cy="580710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8" name="TextBox 97">
            <a:extLst>
              <a:ext uri="{FF2B5EF4-FFF2-40B4-BE49-F238E27FC236}">
                <a16:creationId xmlns:a16="http://schemas.microsoft.com/office/drawing/2014/main" id="{CCFA507D-6EF0-40F1-5EFC-38A034B97E41}"/>
              </a:ext>
            </a:extLst>
          </p:cNvPr>
          <p:cNvSpPr txBox="1"/>
          <p:nvPr/>
        </p:nvSpPr>
        <p:spPr>
          <a:xfrm>
            <a:off x="1217182" y="722123"/>
            <a:ext cx="3666449" cy="707886"/>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vi-VN" sz="4000" b="1" i="0">
                <a:solidFill>
                  <a:srgbClr val="222222"/>
                </a:solidFill>
                <a:effectLst/>
                <a:latin typeface="#9Slide03 Bebas Neue Bold" panose="020B0606020202050201" pitchFamily="34" charset="0"/>
                <a:ea typeface="Arial" panose="020B0604020202020204" pitchFamily="34" charset="0"/>
              </a:rPr>
              <a:t>60 giây thử thách</a:t>
            </a:r>
            <a:r>
              <a:rPr lang="en-US" sz="4000" b="1" i="0">
                <a:solidFill>
                  <a:srgbClr val="222222"/>
                </a:solidFill>
                <a:effectLst/>
                <a:latin typeface="#9Slide03 Bebas Neue Bold" panose="020B0606020202050201" pitchFamily="34" charset="0"/>
                <a:ea typeface="Arial" panose="020B0604020202020204" pitchFamily="34" charset="0"/>
              </a:rPr>
              <a:t>”</a:t>
            </a:r>
            <a:endParaRPr lang="en-US" sz="3600">
              <a:latin typeface="#9Slide03 Bebas Neue Bold" panose="020B0606020202050201" pitchFamily="34" charset="0"/>
            </a:endParaRPr>
          </a:p>
        </p:txBody>
      </p:sp>
      <p:sp>
        <p:nvSpPr>
          <p:cNvPr id="100" name="TextBox 99">
            <a:extLst>
              <a:ext uri="{FF2B5EF4-FFF2-40B4-BE49-F238E27FC236}">
                <a16:creationId xmlns:a16="http://schemas.microsoft.com/office/drawing/2014/main" id="{25EED6FB-B6A0-44E4-9A71-A2DCD15FE26F}"/>
              </a:ext>
            </a:extLst>
          </p:cNvPr>
          <p:cNvSpPr txBox="1"/>
          <p:nvPr/>
        </p:nvSpPr>
        <p:spPr>
          <a:xfrm>
            <a:off x="-147095" y="1433417"/>
            <a:ext cx="5999986" cy="1785104"/>
          </a:xfrm>
          <a:prstGeom prst="rect">
            <a:avLst/>
          </a:prstGeom>
          <a:noFill/>
        </p:spPr>
        <p:txBody>
          <a:bodyPr wrap="square">
            <a:spAutoFit/>
          </a:bodyPr>
          <a:lstStyle/>
          <a:p>
            <a:pPr marL="466090" indent="-285750" algn="just">
              <a:spcAft>
                <a:spcPts val="800"/>
              </a:spcAft>
              <a:buFont typeface="Wingdings" panose="05000000000000000000" pitchFamily="2" charset="2"/>
              <a:buChar char="q"/>
            </a:pPr>
            <a:r>
              <a:rPr lang="it-IT" sz="1800" b="1">
                <a:solidFill>
                  <a:srgbClr val="A35443"/>
                </a:solidFill>
                <a:effectLst/>
                <a:latin typeface="#9Slide03 SFU Futura_12" panose="00000400000000000000" pitchFamily="2" charset="0"/>
                <a:ea typeface="Arial" panose="020B0604020202020204" pitchFamily="34" charset="0"/>
                <a:cs typeface="Times New Roman" panose="02020603050405020304" pitchFamily="18" charset="0"/>
              </a:rPr>
              <a:t>Nhiệm vụ:</a:t>
            </a:r>
          </a:p>
          <a:p>
            <a:pPr marL="685800" indent="-287338" algn="just">
              <a:spcAft>
                <a:spcPts val="800"/>
              </a:spcAft>
              <a:buFont typeface="Wingdings" panose="05000000000000000000" pitchFamily="2" charset="2"/>
              <a:buChar char="v"/>
            </a:pPr>
            <a:r>
              <a:rPr lang="it-IT" sz="1800" b="1">
                <a:solidFill>
                  <a:srgbClr val="A35443"/>
                </a:solidFill>
                <a:effectLst/>
                <a:latin typeface="#9Slide03 SFU Futura_12" panose="00000400000000000000" pitchFamily="2" charset="0"/>
                <a:ea typeface="Arial" panose="020B0604020202020204" pitchFamily="34" charset="0"/>
                <a:cs typeface="Times New Roman" panose="02020603050405020304" pitchFamily="18" charset="0"/>
              </a:rPr>
              <a:t>2 dãy A và B</a:t>
            </a:r>
            <a:r>
              <a:rPr lang="it-IT" sz="1800" b="1">
                <a:solidFill>
                  <a:srgbClr val="A35443"/>
                </a:solidFill>
                <a:latin typeface="#9Slide03 SFU Futura_12" panose="00000400000000000000" pitchFamily="2" charset="0"/>
                <a:ea typeface="Arial" panose="020B0604020202020204" pitchFamily="34" charset="0"/>
                <a:cs typeface="Times New Roman" panose="02020603050405020304" pitchFamily="18" charset="0"/>
              </a:rPr>
              <a:t> cùng </a:t>
            </a:r>
            <a:r>
              <a:rPr lang="en-US" sz="1800" b="1">
                <a:solidFill>
                  <a:srgbClr val="A35443"/>
                </a:solidFill>
                <a:effectLst/>
                <a:latin typeface="#9Slide03 SFU Futura_12" panose="00000400000000000000" pitchFamily="2" charset="0"/>
                <a:ea typeface="Arial" panose="020B0604020202020204" pitchFamily="34" charset="0"/>
                <a:cs typeface="Times New Roman" panose="02020603050405020304" pitchFamily="18" charset="0"/>
              </a:rPr>
              <a:t>quan sát lược đồ 13.2, ghi nhớ thông tin (60 giây). </a:t>
            </a:r>
          </a:p>
          <a:p>
            <a:pPr marL="685800" indent="-287338" algn="just">
              <a:spcAft>
                <a:spcPts val="800"/>
              </a:spcAft>
              <a:buFont typeface="Wingdings" panose="05000000000000000000" pitchFamily="2" charset="2"/>
              <a:buChar char="v"/>
            </a:pPr>
            <a:r>
              <a:rPr lang="en-US" sz="1800" b="1">
                <a:solidFill>
                  <a:srgbClr val="A35443"/>
                </a:solidFill>
                <a:effectLst/>
                <a:latin typeface="#9Slide03 SFU Futura_12" panose="00000400000000000000" pitchFamily="2" charset="0"/>
                <a:ea typeface="Arial" panose="020B0604020202020204" pitchFamily="34" charset="0"/>
                <a:cs typeface="Times New Roman" panose="02020603050405020304" pitchFamily="18" charset="0"/>
              </a:rPr>
              <a:t>Sau đó, cùng tái hiện thông tin vào bảng trống </a:t>
            </a:r>
          </a:p>
          <a:p>
            <a:pPr marL="685800" indent="-287338" algn="just">
              <a:spcAft>
                <a:spcPts val="800"/>
              </a:spcAft>
            </a:pPr>
            <a:r>
              <a:rPr lang="en-US" sz="1800" b="1">
                <a:solidFill>
                  <a:srgbClr val="A35443"/>
                </a:solidFill>
                <a:effectLst/>
                <a:latin typeface="#9Slide03 SFU Futura_12" panose="00000400000000000000" pitchFamily="2" charset="0"/>
                <a:ea typeface="Arial" panose="020B0604020202020204" pitchFamily="34" charset="0"/>
                <a:cs typeface="Times New Roman" panose="02020603050405020304" pitchFamily="18" charset="0"/>
              </a:rPr>
              <a:t>    (60 giây).</a:t>
            </a:r>
          </a:p>
        </p:txBody>
      </p:sp>
      <p:graphicFrame>
        <p:nvGraphicFramePr>
          <p:cNvPr id="18" name="Table 17">
            <a:extLst>
              <a:ext uri="{FF2B5EF4-FFF2-40B4-BE49-F238E27FC236}">
                <a16:creationId xmlns:a16="http://schemas.microsoft.com/office/drawing/2014/main" id="{B8AE0B34-AC81-A3E6-3B67-6269877F837F}"/>
              </a:ext>
            </a:extLst>
          </p:cNvPr>
          <p:cNvGraphicFramePr>
            <a:graphicFrameLocks noGrp="1"/>
          </p:cNvGraphicFramePr>
          <p:nvPr>
            <p:extLst>
              <p:ext uri="{D42A27DB-BD31-4B8C-83A1-F6EECF244321}">
                <p14:modId xmlns:p14="http://schemas.microsoft.com/office/powerpoint/2010/main" val="847488987"/>
              </p:ext>
            </p:extLst>
          </p:nvPr>
        </p:nvGraphicFramePr>
        <p:xfrm>
          <a:off x="197982" y="3341440"/>
          <a:ext cx="5517721" cy="1570673"/>
        </p:xfrm>
        <a:graphic>
          <a:graphicData uri="http://schemas.openxmlformats.org/drawingml/2006/table">
            <a:tbl>
              <a:tblPr firstRow="1" firstCol="1" bandRow="1">
                <a:tableStyleId>{5C22544A-7EE6-4342-B048-85BDC9FD1C3A}</a:tableStyleId>
              </a:tblPr>
              <a:tblGrid>
                <a:gridCol w="1168334">
                  <a:extLst>
                    <a:ext uri="{9D8B030D-6E8A-4147-A177-3AD203B41FA5}">
                      <a16:colId xmlns:a16="http://schemas.microsoft.com/office/drawing/2014/main" val="478549477"/>
                    </a:ext>
                  </a:extLst>
                </a:gridCol>
                <a:gridCol w="1899427">
                  <a:extLst>
                    <a:ext uri="{9D8B030D-6E8A-4147-A177-3AD203B41FA5}">
                      <a16:colId xmlns:a16="http://schemas.microsoft.com/office/drawing/2014/main" val="800813827"/>
                    </a:ext>
                  </a:extLst>
                </a:gridCol>
                <a:gridCol w="2449960">
                  <a:extLst>
                    <a:ext uri="{9D8B030D-6E8A-4147-A177-3AD203B41FA5}">
                      <a16:colId xmlns:a16="http://schemas.microsoft.com/office/drawing/2014/main" val="2173876204"/>
                    </a:ext>
                  </a:extLst>
                </a:gridCol>
              </a:tblGrid>
              <a:tr h="0">
                <a:tc>
                  <a:txBody>
                    <a:bodyPr/>
                    <a:lstStyle/>
                    <a:p>
                      <a:pPr algn="ctr">
                        <a:lnSpc>
                          <a:spcPct val="115000"/>
                        </a:lnSpc>
                      </a:pPr>
                      <a:r>
                        <a:rPr lang="en-US" sz="1400">
                          <a:solidFill>
                            <a:schemeClr val="bg1"/>
                          </a:solidFill>
                          <a:effectLst/>
                          <a:latin typeface="#9Slide03 SFU Futura_12" panose="00000400000000000000" pitchFamily="2" charset="0"/>
                        </a:rPr>
                        <a:t>Độ cao (m) </a:t>
                      </a:r>
                      <a:endParaRPr lang="en-US" sz="1000">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tc>
                  <a:txBody>
                    <a:bodyPr/>
                    <a:lstStyle/>
                    <a:p>
                      <a:pPr algn="ctr">
                        <a:lnSpc>
                          <a:spcPct val="115000"/>
                        </a:lnSpc>
                      </a:pPr>
                      <a:r>
                        <a:rPr lang="en-US" sz="1400">
                          <a:effectLst/>
                          <a:latin typeface="#9Slide03 SFU Futura_12" panose="00000400000000000000" pitchFamily="2" charset="0"/>
                        </a:rPr>
                        <a:t>Đất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tc>
                  <a:txBody>
                    <a:bodyPr/>
                    <a:lstStyle/>
                    <a:p>
                      <a:pPr algn="ctr">
                        <a:lnSpc>
                          <a:spcPct val="115000"/>
                        </a:lnSpc>
                      </a:pPr>
                      <a:r>
                        <a:rPr lang="en-US" sz="1400">
                          <a:effectLst/>
                          <a:latin typeface="#9Slide03 SFU Futura_12" panose="00000400000000000000" pitchFamily="2" charset="0"/>
                        </a:rPr>
                        <a:t>Thực vật</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extLst>
                  <a:ext uri="{0D108BD9-81ED-4DB2-BD59-A6C34878D82A}">
                    <a16:rowId xmlns:a16="http://schemas.microsoft.com/office/drawing/2014/main" val="1019227159"/>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0 - 500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tabLst>
                          <a:tab pos="1348740" algn="l"/>
                        </a:tabLst>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2923023232"/>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500 - 1200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691356368"/>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1200 - 1600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717711504"/>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1600 - 2000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424387301"/>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2000 - 2800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230312792"/>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&gt; 2800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tabLst>
                          <a:tab pos="1912620" algn="l"/>
                        </a:tabLst>
                      </a:pPr>
                      <a:r>
                        <a:rPr lang="en-US" sz="1400">
                          <a:effectLst/>
                          <a:latin typeface="#9Slide03 SFU Futura_12" panose="00000400000000000000" pitchFamily="2" charset="0"/>
                        </a:rPr>
                        <a: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1421252451"/>
                  </a:ext>
                </a:extLst>
              </a:tr>
            </a:tbl>
          </a:graphicData>
        </a:graphic>
      </p:graphicFrame>
      <p:pic>
        <p:nvPicPr>
          <p:cNvPr id="21" name="Đồng hồ đếm ngược 1 phút">
            <a:hlinkClick r:id="" action="ppaction://media"/>
            <a:extLst>
              <a:ext uri="{FF2B5EF4-FFF2-40B4-BE49-F238E27FC236}">
                <a16:creationId xmlns:a16="http://schemas.microsoft.com/office/drawing/2014/main" id="{A9E847C6-2A96-551C-687F-339B6D97E58C}"/>
              </a:ext>
            </a:extLst>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5875444" y="3304472"/>
            <a:ext cx="3235060" cy="1801918"/>
          </a:xfrm>
          <a:prstGeom prst="rect">
            <a:avLst/>
          </a:prstGeom>
          <a:ln w="28575">
            <a:solidFill>
              <a:srgbClr val="A35443"/>
            </a:solidFill>
          </a:ln>
        </p:spPr>
      </p:pic>
      <p:pic>
        <p:nvPicPr>
          <p:cNvPr id="9" name="Picture 8">
            <a:extLst>
              <a:ext uri="{FF2B5EF4-FFF2-40B4-BE49-F238E27FC236}">
                <a16:creationId xmlns:a16="http://schemas.microsoft.com/office/drawing/2014/main" id="{118050FD-193F-5CA1-1505-547C89E73F54}"/>
              </a:ext>
            </a:extLst>
          </p:cNvPr>
          <p:cNvPicPr>
            <a:picLocks noChangeAspect="1"/>
          </p:cNvPicPr>
          <p:nvPr/>
        </p:nvPicPr>
        <p:blipFill rotWithShape="1">
          <a:blip r:embed="rId18"/>
          <a:srcRect l="343" r="6909"/>
          <a:stretch/>
        </p:blipFill>
        <p:spPr>
          <a:xfrm>
            <a:off x="5852889" y="1073289"/>
            <a:ext cx="3292601" cy="2190832"/>
          </a:xfrm>
          <a:prstGeom prst="rect">
            <a:avLst/>
          </a:prstGeom>
          <a:ln w="28575">
            <a:solidFill>
              <a:srgbClr val="A35443"/>
            </a:solidFill>
          </a:ln>
        </p:spPr>
      </p:pic>
    </p:spTree>
    <p:extLst>
      <p:ext uri="{BB962C8B-B14F-4D97-AF65-F5344CB8AC3E}">
        <p14:creationId xmlns:p14="http://schemas.microsoft.com/office/powerpoint/2010/main" val="3244514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19"/>
                </p:tgtEl>
              </p:cMediaNode>
            </p:video>
            <p:video>
              <p:cMediaNode vol="80000">
                <p:cTn id="3" fill="hold" display="0">
                  <p:stCondLst>
                    <p:cond delay="indefinite"/>
                  </p:stCondLst>
                </p:cTn>
                <p:tgtEl>
                  <p:spTgt spid="21"/>
                </p:tgtEl>
              </p:cMediaNode>
            </p:video>
            <p:seq concurrent="1" nextAc="seek">
              <p:cTn id="4" restart="whenNotActive" fill="hold" evtFilter="cancelBubble" nodeType="interactiveSeq">
                <p:stCondLst>
                  <p:cond evt="onClick" delay="0">
                    <p:tgtEl>
                      <p:spTgt spid="21"/>
                    </p:tgtEl>
                  </p:cond>
                </p:stCondLst>
                <p:endSync evt="end" delay="0">
                  <p:rtn val="all"/>
                </p:endSync>
                <p:childTnLst>
                  <p:par>
                    <p:cTn id="5" fill="hold">
                      <p:stCondLst>
                        <p:cond delay="0"/>
                      </p:stCondLst>
                      <p:childTnLst>
                        <p:par>
                          <p:cTn id="6" fill="hold">
                            <p:stCondLst>
                              <p:cond delay="0"/>
                            </p:stCondLst>
                            <p:childTnLst>
                              <p:par>
                                <p:cTn id="7" presetID="2" presetClass="mediacall" presetSubtype="0" fill="hold" nodeType="clickEffect">
                                  <p:stCondLst>
                                    <p:cond delay="0"/>
                                  </p:stCondLst>
                                  <p:childTnLst>
                                    <p:cmd type="call" cmd="togglePause">
                                      <p:cBhvr>
                                        <p:cTn id="8"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C658AC-D6B4-6097-A5F8-1A6C85198967}"/>
              </a:ext>
            </a:extLst>
          </p:cNvPr>
          <p:cNvPicPr>
            <a:picLocks noChangeAspect="1"/>
          </p:cNvPicPr>
          <p:nvPr/>
        </p:nvPicPr>
        <p:blipFill rotWithShape="1">
          <a:blip r:embed="rId7"/>
          <a:srcRect r="14139"/>
          <a:stretch/>
        </p:blipFill>
        <p:spPr>
          <a:xfrm>
            <a:off x="1929022" y="5409325"/>
            <a:ext cx="649838" cy="494239"/>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57993"/>
            <a:ext cx="4617131" cy="426783"/>
          </a:xfrm>
          <a:prstGeom prst="snipRoundRect">
            <a:avLst>
              <a:gd name="adj1" fmla="val 0"/>
              <a:gd name="adj2"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chemeClr val="bg1">
                    <a:lumMod val="95000"/>
                  </a:schemeClr>
                </a:solidFill>
                <a:latin typeface="#9Slide03 Aturdida" pitchFamily="2" charset="0"/>
              </a:rPr>
              <a:t>1. Sự phân bố đất và thảm thực vật trên Trái Đất</a:t>
            </a:r>
            <a:endParaRPr lang="en-US" sz="2800">
              <a:solidFill>
                <a:schemeClr val="bg1">
                  <a:lumMod val="95000"/>
                </a:schemeClr>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6752"/>
            <a:ext cx="4463477" cy="578023"/>
          </a:xfrm>
          <a:prstGeom prst="snipRoundRect">
            <a:avLst>
              <a:gd name="adj1" fmla="val 0"/>
              <a:gd name="adj2" fmla="val 28109"/>
            </a:avLst>
          </a:prstGeom>
          <a:solidFill>
            <a:srgbClr val="2D4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rgbClr val="FFFF00"/>
                </a:solidFill>
                <a:latin typeface="#9Slide03 Aturdida" pitchFamily="2" charset="0"/>
                <a:ea typeface="SimSun" panose="02010600030101010101" pitchFamily="2" charset="-122"/>
              </a:rPr>
              <a:t>2. Sự phân bố đất và sinh vật theo độ cao</a:t>
            </a:r>
            <a:endParaRPr lang="en-US" sz="2800">
              <a:solidFill>
                <a:srgbClr val="FFFF00"/>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pic>
        <p:nvPicPr>
          <p:cNvPr id="16" name="Picture 15" descr="Logo&#10;&#10;Description automatically generated with low confidence">
            <a:extLst>
              <a:ext uri="{FF2B5EF4-FFF2-40B4-BE49-F238E27FC236}">
                <a16:creationId xmlns:a16="http://schemas.microsoft.com/office/drawing/2014/main" id="{23358BCC-E6D1-489F-6A76-D017C3A7978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foregroundMark x1="66100" y1="15370" x2="66100" y2="15370"/>
                        <a14:foregroundMark x1="61400" y1="23241" x2="61400" y2="23241"/>
                        <a14:foregroundMark x1="73900" y1="23241" x2="73900" y2="23241"/>
                        <a14:foregroundMark x1="65400" y1="28148" x2="65400" y2="28148"/>
                        <a14:foregroundMark x1="65400" y1="28148" x2="65400" y2="28148"/>
                      </a14:backgroundRemoval>
                    </a14:imgEffect>
                  </a14:imgLayer>
                </a14:imgProps>
              </a:ext>
              <a:ext uri="{28A0092B-C50C-407E-A947-70E740481C1C}">
                <a14:useLocalDpi xmlns:a14="http://schemas.microsoft.com/office/drawing/2010/main" val="0"/>
              </a:ext>
            </a:extLst>
          </a:blip>
          <a:srcRect l="4712" t="10129" r="23822" b="14385"/>
          <a:stretch/>
        </p:blipFill>
        <p:spPr>
          <a:xfrm>
            <a:off x="4582916" y="7485579"/>
            <a:ext cx="470013" cy="536166"/>
          </a:xfrm>
          <a:prstGeom prst="rect">
            <a:avLst/>
          </a:prstGeom>
          <a:effectLst>
            <a:outerShdw blurRad="50800" dist="38100" algn="l" rotWithShape="0">
              <a:prstClr val="black">
                <a:alpha val="40000"/>
              </a:prstClr>
            </a:outerShdw>
          </a:effectLst>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31850" y="-1344572"/>
            <a:ext cx="1351324" cy="1351324"/>
          </a:xfrm>
          <a:prstGeom prst="rect">
            <a:avLst/>
          </a:prstGeom>
        </p:spPr>
      </p:pic>
      <p:sp>
        <p:nvSpPr>
          <p:cNvPr id="23" name="TextBox 22">
            <a:extLst>
              <a:ext uri="{FF2B5EF4-FFF2-40B4-BE49-F238E27FC236}">
                <a16:creationId xmlns:a16="http://schemas.microsoft.com/office/drawing/2014/main" id="{4CBB763E-70B1-F39C-EF91-37A2FA45111D}"/>
              </a:ext>
            </a:extLst>
          </p:cNvPr>
          <p:cNvSpPr txBox="1"/>
          <p:nvPr/>
        </p:nvSpPr>
        <p:spPr>
          <a:xfrm>
            <a:off x="337296"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hỗn hợp OĐ</a:t>
            </a:r>
          </a:p>
        </p:txBody>
      </p:sp>
      <p:pic>
        <p:nvPicPr>
          <p:cNvPr id="10" name="Picture 9">
            <a:extLst>
              <a:ext uri="{FF2B5EF4-FFF2-40B4-BE49-F238E27FC236}">
                <a16:creationId xmlns:a16="http://schemas.microsoft.com/office/drawing/2014/main" id="{8B68D3CF-D0A6-7BE3-F003-74592EB3F647}"/>
              </a:ext>
            </a:extLst>
          </p:cNvPr>
          <p:cNvPicPr>
            <a:picLocks noChangeAspect="1"/>
          </p:cNvPicPr>
          <p:nvPr/>
        </p:nvPicPr>
        <p:blipFill rotWithShape="1">
          <a:blip r:embed="rId13"/>
          <a:srcRect r="26467"/>
          <a:stretch/>
        </p:blipFill>
        <p:spPr>
          <a:xfrm>
            <a:off x="4835828" y="5407797"/>
            <a:ext cx="649838" cy="495767"/>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a:extLst>
              <a:ext uri="{FF2B5EF4-FFF2-40B4-BE49-F238E27FC236}">
                <a16:creationId xmlns:a16="http://schemas.microsoft.com/office/drawing/2014/main" id="{EFCE15C3-20AE-7105-49C2-4F2827A4B7F8}"/>
              </a:ext>
            </a:extLst>
          </p:cNvPr>
          <p:cNvPicPr>
            <a:picLocks noChangeAspect="1"/>
          </p:cNvPicPr>
          <p:nvPr/>
        </p:nvPicPr>
        <p:blipFill rotWithShape="1">
          <a:blip r:embed="rId14"/>
          <a:srcRect t="46964"/>
          <a:stretch/>
        </p:blipFill>
        <p:spPr>
          <a:xfrm>
            <a:off x="7796182" y="5403249"/>
            <a:ext cx="672925" cy="5003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2" name="TextBox 91">
            <a:extLst>
              <a:ext uri="{FF2B5EF4-FFF2-40B4-BE49-F238E27FC236}">
                <a16:creationId xmlns:a16="http://schemas.microsoft.com/office/drawing/2014/main" id="{298A1F16-2DFF-FB21-6CA6-A1E9E0DBF73C}"/>
              </a:ext>
            </a:extLst>
          </p:cNvPr>
          <p:cNvSpPr txBox="1"/>
          <p:nvPr/>
        </p:nvSpPr>
        <p:spPr>
          <a:xfrm>
            <a:off x="3310624"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lá kim OĐ</a:t>
            </a:r>
          </a:p>
        </p:txBody>
      </p:sp>
      <p:sp>
        <p:nvSpPr>
          <p:cNvPr id="93" name="TextBox 92">
            <a:extLst>
              <a:ext uri="{FF2B5EF4-FFF2-40B4-BE49-F238E27FC236}">
                <a16:creationId xmlns:a16="http://schemas.microsoft.com/office/drawing/2014/main" id="{00FD561C-50DE-D108-478A-3CDF07A43856}"/>
              </a:ext>
            </a:extLst>
          </p:cNvPr>
          <p:cNvSpPr txBox="1"/>
          <p:nvPr/>
        </p:nvSpPr>
        <p:spPr>
          <a:xfrm>
            <a:off x="6268878" y="2480649"/>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cận nhiệt ẩm</a:t>
            </a:r>
          </a:p>
        </p:txBody>
      </p:sp>
      <p:pic>
        <p:nvPicPr>
          <p:cNvPr id="13" name="Picture 12">
            <a:extLst>
              <a:ext uri="{FF2B5EF4-FFF2-40B4-BE49-F238E27FC236}">
                <a16:creationId xmlns:a16="http://schemas.microsoft.com/office/drawing/2014/main" id="{6ADA10C5-1757-6E98-CD8D-0B636B8DBC08}"/>
              </a:ext>
            </a:extLst>
          </p:cNvPr>
          <p:cNvPicPr>
            <a:picLocks noChangeAspect="1"/>
          </p:cNvPicPr>
          <p:nvPr/>
        </p:nvPicPr>
        <p:blipFill rotWithShape="1">
          <a:blip r:embed="rId15"/>
          <a:srcRect r="12145"/>
          <a:stretch/>
        </p:blipFill>
        <p:spPr>
          <a:xfrm>
            <a:off x="1934848" y="7451011"/>
            <a:ext cx="653532" cy="4398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4" name="TextBox 93">
            <a:extLst>
              <a:ext uri="{FF2B5EF4-FFF2-40B4-BE49-F238E27FC236}">
                <a16:creationId xmlns:a16="http://schemas.microsoft.com/office/drawing/2014/main" id="{7EE2C8DD-20E7-B876-646C-EBBF4FD73B7D}"/>
              </a:ext>
            </a:extLst>
          </p:cNvPr>
          <p:cNvSpPr txBox="1"/>
          <p:nvPr/>
        </p:nvSpPr>
        <p:spPr>
          <a:xfrm>
            <a:off x="424094" y="4537093"/>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Thảo nguyên ôn đới</a:t>
            </a:r>
          </a:p>
        </p:txBody>
      </p:sp>
      <p:pic>
        <p:nvPicPr>
          <p:cNvPr id="17" name="Picture 16">
            <a:extLst>
              <a:ext uri="{FF2B5EF4-FFF2-40B4-BE49-F238E27FC236}">
                <a16:creationId xmlns:a16="http://schemas.microsoft.com/office/drawing/2014/main" id="{7E1EB252-1654-2958-A32B-C89A855EE4ED}"/>
              </a:ext>
            </a:extLst>
          </p:cNvPr>
          <p:cNvPicPr>
            <a:picLocks noChangeAspect="1"/>
          </p:cNvPicPr>
          <p:nvPr/>
        </p:nvPicPr>
        <p:blipFill rotWithShape="1">
          <a:blip r:embed="rId16"/>
          <a:srcRect t="19657" r="15282"/>
          <a:stretch/>
        </p:blipFill>
        <p:spPr>
          <a:xfrm>
            <a:off x="7850310" y="7451012"/>
            <a:ext cx="618352" cy="4398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5" name="TextBox 94">
            <a:extLst>
              <a:ext uri="{FF2B5EF4-FFF2-40B4-BE49-F238E27FC236}">
                <a16:creationId xmlns:a16="http://schemas.microsoft.com/office/drawing/2014/main" id="{53A84309-316B-F768-4DB7-FF38F7393B5F}"/>
              </a:ext>
            </a:extLst>
          </p:cNvPr>
          <p:cNvSpPr txBox="1"/>
          <p:nvPr/>
        </p:nvSpPr>
        <p:spPr>
          <a:xfrm>
            <a:off x="6432330" y="4523057"/>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Hoang mạc ôn đới</a:t>
            </a:r>
          </a:p>
        </p:txBody>
      </p:sp>
      <p:pic>
        <p:nvPicPr>
          <p:cNvPr id="97" name="Picture 96" descr="Icon&#10;&#10;Description automatically generated">
            <a:extLst>
              <a:ext uri="{FF2B5EF4-FFF2-40B4-BE49-F238E27FC236}">
                <a16:creationId xmlns:a16="http://schemas.microsoft.com/office/drawing/2014/main" id="{D62176DE-A61C-5A06-7D8B-A2BC0DCD1B4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28942" y="3439585"/>
            <a:ext cx="1495329" cy="1495329"/>
          </a:xfrm>
          <a:prstGeom prst="rect">
            <a:avLst/>
          </a:prstGeom>
        </p:spPr>
      </p:pic>
      <p:sp>
        <p:nvSpPr>
          <p:cNvPr id="99" name="任意多边形 13">
            <a:extLst>
              <a:ext uri="{FF2B5EF4-FFF2-40B4-BE49-F238E27FC236}">
                <a16:creationId xmlns:a16="http://schemas.microsoft.com/office/drawing/2014/main" id="{1B719934-4FC7-4260-E9BD-0262850F7319}"/>
              </a:ext>
            </a:extLst>
          </p:cNvPr>
          <p:cNvSpPr/>
          <p:nvPr/>
        </p:nvSpPr>
        <p:spPr>
          <a:xfrm rot="16200000">
            <a:off x="910041" y="178004"/>
            <a:ext cx="4078590" cy="580710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8" name="TextBox 97">
            <a:extLst>
              <a:ext uri="{FF2B5EF4-FFF2-40B4-BE49-F238E27FC236}">
                <a16:creationId xmlns:a16="http://schemas.microsoft.com/office/drawing/2014/main" id="{CCFA507D-6EF0-40F1-5EFC-38A034B97E41}"/>
              </a:ext>
            </a:extLst>
          </p:cNvPr>
          <p:cNvSpPr txBox="1"/>
          <p:nvPr/>
        </p:nvSpPr>
        <p:spPr>
          <a:xfrm>
            <a:off x="1217182" y="722123"/>
            <a:ext cx="3666449" cy="707886"/>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vi-VN" sz="4000" b="1" i="0">
                <a:solidFill>
                  <a:srgbClr val="222222"/>
                </a:solidFill>
                <a:effectLst/>
                <a:latin typeface="#9Slide03 Bebas Neue Bold" panose="020B0606020202050201" pitchFamily="34" charset="0"/>
                <a:ea typeface="Arial" panose="020B0604020202020204" pitchFamily="34" charset="0"/>
              </a:rPr>
              <a:t>60 giây thử thách</a:t>
            </a:r>
            <a:r>
              <a:rPr lang="en-US" sz="4000" b="1" i="0">
                <a:solidFill>
                  <a:srgbClr val="222222"/>
                </a:solidFill>
                <a:effectLst/>
                <a:latin typeface="#9Slide03 Bebas Neue Bold" panose="020B0606020202050201" pitchFamily="34" charset="0"/>
                <a:ea typeface="Arial" panose="020B0604020202020204" pitchFamily="34" charset="0"/>
              </a:rPr>
              <a:t>”</a:t>
            </a:r>
            <a:endParaRPr lang="en-US" sz="3600">
              <a:latin typeface="#9Slide03 Bebas Neue Bold" panose="020B0606020202050201" pitchFamily="34" charset="0"/>
            </a:endParaRPr>
          </a:p>
        </p:txBody>
      </p:sp>
      <p:sp>
        <p:nvSpPr>
          <p:cNvPr id="100" name="TextBox 99">
            <a:extLst>
              <a:ext uri="{FF2B5EF4-FFF2-40B4-BE49-F238E27FC236}">
                <a16:creationId xmlns:a16="http://schemas.microsoft.com/office/drawing/2014/main" id="{25EED6FB-B6A0-44E4-9A71-A2DCD15FE26F}"/>
              </a:ext>
            </a:extLst>
          </p:cNvPr>
          <p:cNvSpPr txBox="1"/>
          <p:nvPr/>
        </p:nvSpPr>
        <p:spPr>
          <a:xfrm>
            <a:off x="-147095" y="1433417"/>
            <a:ext cx="5999986" cy="1826654"/>
          </a:xfrm>
          <a:prstGeom prst="rect">
            <a:avLst/>
          </a:prstGeom>
          <a:noFill/>
        </p:spPr>
        <p:txBody>
          <a:bodyPr wrap="square">
            <a:spAutoFit/>
          </a:bodyPr>
          <a:lstStyle/>
          <a:p>
            <a:pPr marL="466090" indent="-285750" algn="just">
              <a:lnSpc>
                <a:spcPct val="115000"/>
              </a:lnSpc>
              <a:spcAft>
                <a:spcPts val="800"/>
              </a:spcAft>
              <a:buFont typeface="Wingdings" panose="05000000000000000000" pitchFamily="2" charset="2"/>
              <a:buChar char="q"/>
            </a:pPr>
            <a:r>
              <a:rPr lang="it-IT" sz="1800" b="1">
                <a:solidFill>
                  <a:srgbClr val="A35443"/>
                </a:solidFill>
                <a:effectLst/>
                <a:latin typeface="#9Slide03 SFU Futura_12" panose="00000400000000000000" pitchFamily="2" charset="0"/>
                <a:ea typeface="Arial" panose="020B0604020202020204" pitchFamily="34" charset="0"/>
                <a:cs typeface="Times New Roman" panose="02020603050405020304" pitchFamily="18" charset="0"/>
              </a:rPr>
              <a:t>Nhiệm vụ:</a:t>
            </a:r>
          </a:p>
          <a:p>
            <a:pPr marL="685800" indent="-287338" algn="just">
              <a:spcAft>
                <a:spcPts val="800"/>
              </a:spcAft>
              <a:buFont typeface="Wingdings" panose="05000000000000000000" pitchFamily="2" charset="2"/>
              <a:buChar char="v"/>
            </a:pPr>
            <a:r>
              <a:rPr lang="it-IT" sz="1800" b="1">
                <a:solidFill>
                  <a:srgbClr val="A35443"/>
                </a:solidFill>
                <a:effectLst/>
                <a:latin typeface="#9Slide03 SFU Futura_12" panose="00000400000000000000" pitchFamily="2" charset="0"/>
                <a:ea typeface="Arial" panose="020B0604020202020204" pitchFamily="34" charset="0"/>
                <a:cs typeface="Times New Roman" panose="02020603050405020304" pitchFamily="18" charset="0"/>
              </a:rPr>
              <a:t>2 dãy A và B</a:t>
            </a:r>
            <a:r>
              <a:rPr lang="it-IT" sz="1800" b="1">
                <a:solidFill>
                  <a:srgbClr val="A35443"/>
                </a:solidFill>
                <a:latin typeface="#9Slide03 SFU Futura_12" panose="00000400000000000000" pitchFamily="2" charset="0"/>
                <a:ea typeface="Arial" panose="020B0604020202020204" pitchFamily="34" charset="0"/>
                <a:cs typeface="Times New Roman" panose="02020603050405020304" pitchFamily="18" charset="0"/>
              </a:rPr>
              <a:t> cùng </a:t>
            </a:r>
            <a:r>
              <a:rPr lang="en-US" sz="1800" b="1">
                <a:solidFill>
                  <a:srgbClr val="A35443"/>
                </a:solidFill>
                <a:effectLst/>
                <a:latin typeface="#9Slide03 SFU Futura_12" panose="00000400000000000000" pitchFamily="2" charset="0"/>
                <a:ea typeface="Arial" panose="020B0604020202020204" pitchFamily="34" charset="0"/>
                <a:cs typeface="Times New Roman" panose="02020603050405020304" pitchFamily="18" charset="0"/>
              </a:rPr>
              <a:t>quan sát lược đồ 16.3, ghi nhớ thông tin (60 giây). </a:t>
            </a:r>
          </a:p>
          <a:p>
            <a:pPr marL="685800" indent="-287338" algn="just">
              <a:spcAft>
                <a:spcPts val="800"/>
              </a:spcAft>
              <a:buFont typeface="Wingdings" panose="05000000000000000000" pitchFamily="2" charset="2"/>
              <a:buChar char="v"/>
            </a:pPr>
            <a:r>
              <a:rPr lang="en-US" sz="1800" b="1">
                <a:solidFill>
                  <a:srgbClr val="A35443"/>
                </a:solidFill>
                <a:effectLst/>
                <a:latin typeface="#9Slide03 SFU Futura_12" panose="00000400000000000000" pitchFamily="2" charset="0"/>
                <a:ea typeface="Arial" panose="020B0604020202020204" pitchFamily="34" charset="0"/>
                <a:cs typeface="Times New Roman" panose="02020603050405020304" pitchFamily="18" charset="0"/>
              </a:rPr>
              <a:t>Sau đó, cùng tái hiện thông tin vào bảng trống </a:t>
            </a:r>
          </a:p>
          <a:p>
            <a:pPr marL="685800" indent="-287338" algn="just">
              <a:spcAft>
                <a:spcPts val="800"/>
              </a:spcAft>
            </a:pPr>
            <a:r>
              <a:rPr lang="en-US" sz="1800" b="1">
                <a:solidFill>
                  <a:srgbClr val="A35443"/>
                </a:solidFill>
                <a:effectLst/>
                <a:latin typeface="#9Slide03 SFU Futura_12" panose="00000400000000000000" pitchFamily="2" charset="0"/>
                <a:ea typeface="Arial" panose="020B0604020202020204" pitchFamily="34" charset="0"/>
                <a:cs typeface="Times New Roman" panose="02020603050405020304" pitchFamily="18" charset="0"/>
              </a:rPr>
              <a:t>    (60 giây).</a:t>
            </a:r>
          </a:p>
        </p:txBody>
      </p:sp>
      <p:graphicFrame>
        <p:nvGraphicFramePr>
          <p:cNvPr id="18" name="Table 17">
            <a:extLst>
              <a:ext uri="{FF2B5EF4-FFF2-40B4-BE49-F238E27FC236}">
                <a16:creationId xmlns:a16="http://schemas.microsoft.com/office/drawing/2014/main" id="{B8AE0B34-AC81-A3E6-3B67-6269877F837F}"/>
              </a:ext>
            </a:extLst>
          </p:cNvPr>
          <p:cNvGraphicFramePr>
            <a:graphicFrameLocks noGrp="1"/>
          </p:cNvGraphicFramePr>
          <p:nvPr>
            <p:extLst>
              <p:ext uri="{D42A27DB-BD31-4B8C-83A1-F6EECF244321}">
                <p14:modId xmlns:p14="http://schemas.microsoft.com/office/powerpoint/2010/main" val="2984325369"/>
              </p:ext>
            </p:extLst>
          </p:nvPr>
        </p:nvGraphicFramePr>
        <p:xfrm>
          <a:off x="197982" y="3341440"/>
          <a:ext cx="5517721" cy="1569533"/>
        </p:xfrm>
        <a:graphic>
          <a:graphicData uri="http://schemas.openxmlformats.org/drawingml/2006/table">
            <a:tbl>
              <a:tblPr firstRow="1" firstCol="1" bandRow="1">
                <a:tableStyleId>{5C22544A-7EE6-4342-B048-85BDC9FD1C3A}</a:tableStyleId>
              </a:tblPr>
              <a:tblGrid>
                <a:gridCol w="1168334">
                  <a:extLst>
                    <a:ext uri="{9D8B030D-6E8A-4147-A177-3AD203B41FA5}">
                      <a16:colId xmlns:a16="http://schemas.microsoft.com/office/drawing/2014/main" val="478549477"/>
                    </a:ext>
                  </a:extLst>
                </a:gridCol>
                <a:gridCol w="2035911">
                  <a:extLst>
                    <a:ext uri="{9D8B030D-6E8A-4147-A177-3AD203B41FA5}">
                      <a16:colId xmlns:a16="http://schemas.microsoft.com/office/drawing/2014/main" val="800813827"/>
                    </a:ext>
                  </a:extLst>
                </a:gridCol>
                <a:gridCol w="2313476">
                  <a:extLst>
                    <a:ext uri="{9D8B030D-6E8A-4147-A177-3AD203B41FA5}">
                      <a16:colId xmlns:a16="http://schemas.microsoft.com/office/drawing/2014/main" val="2173876204"/>
                    </a:ext>
                  </a:extLst>
                </a:gridCol>
              </a:tblGrid>
              <a:tr h="0">
                <a:tc>
                  <a:txBody>
                    <a:bodyPr/>
                    <a:lstStyle/>
                    <a:p>
                      <a:pPr algn="ctr">
                        <a:lnSpc>
                          <a:spcPct val="115000"/>
                        </a:lnSpc>
                      </a:pPr>
                      <a:r>
                        <a:rPr lang="en-US" sz="1400">
                          <a:solidFill>
                            <a:schemeClr val="bg1"/>
                          </a:solidFill>
                          <a:effectLst/>
                          <a:latin typeface="#9Slide03 SFU Futura_12" panose="00000400000000000000" pitchFamily="2" charset="0"/>
                        </a:rPr>
                        <a:t>Độ cao (m) </a:t>
                      </a:r>
                      <a:endParaRPr lang="en-US" sz="1000">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tc>
                  <a:txBody>
                    <a:bodyPr/>
                    <a:lstStyle/>
                    <a:p>
                      <a:pPr algn="ctr">
                        <a:lnSpc>
                          <a:spcPct val="115000"/>
                        </a:lnSpc>
                      </a:pPr>
                      <a:r>
                        <a:rPr lang="en-US" sz="1400">
                          <a:effectLst/>
                          <a:latin typeface="#9Slide03 SFU Futura_12" panose="00000400000000000000" pitchFamily="2" charset="0"/>
                        </a:rPr>
                        <a:t>Đất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tc>
                  <a:txBody>
                    <a:bodyPr/>
                    <a:lstStyle/>
                    <a:p>
                      <a:pPr algn="ctr">
                        <a:lnSpc>
                          <a:spcPct val="115000"/>
                        </a:lnSpc>
                      </a:pPr>
                      <a:r>
                        <a:rPr lang="en-US" sz="1400">
                          <a:effectLst/>
                          <a:latin typeface="#9Slide03 SFU Futura_12" panose="00000400000000000000" pitchFamily="2" charset="0"/>
                        </a:rPr>
                        <a:t>Thực vật</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extLst>
                  <a:ext uri="{0D108BD9-81ED-4DB2-BD59-A6C34878D82A}">
                    <a16:rowId xmlns:a16="http://schemas.microsoft.com/office/drawing/2014/main" val="1019227159"/>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0 - 500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Đất đỏ cận nhiệt</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tabLst>
                          <a:tab pos="1348740" algn="l"/>
                        </a:tabLst>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Rừng lá rộng cận nhiệt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2923023232"/>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500 - 1200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Đất nâu</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Rừng hỗn hợp</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691356368"/>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1200 - 1600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Pốt dôn chân núi</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Rừng lá kim</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717711504"/>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1600 - 2000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Đất đồng cỏ núi</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Đồng cỏ núi cao</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424387301"/>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2000 - 2800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Đất sơ đẳng xen lẫn đá</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Địa y và cây bụi</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230312792"/>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&gt; 2800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Băng tuyết</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tabLst>
                          <a:tab pos="1912620" algn="l"/>
                        </a:tabLst>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Băng tuyết</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1421252451"/>
                  </a:ext>
                </a:extLst>
              </a:tr>
            </a:tbl>
          </a:graphicData>
        </a:graphic>
      </p:graphicFrame>
      <p:pic>
        <p:nvPicPr>
          <p:cNvPr id="21" name="Đồng hồ đếm ngược 1 phút">
            <a:hlinkClick r:id="" action="ppaction://media"/>
            <a:extLst>
              <a:ext uri="{FF2B5EF4-FFF2-40B4-BE49-F238E27FC236}">
                <a16:creationId xmlns:a16="http://schemas.microsoft.com/office/drawing/2014/main" id="{A9E847C6-2A96-551C-687F-339B6D97E58C}"/>
              </a:ext>
            </a:extLst>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5875444" y="3304472"/>
            <a:ext cx="3235060" cy="1801918"/>
          </a:xfrm>
          <a:prstGeom prst="rect">
            <a:avLst/>
          </a:prstGeom>
          <a:ln w="28575">
            <a:solidFill>
              <a:srgbClr val="A35443"/>
            </a:solidFill>
          </a:ln>
        </p:spPr>
      </p:pic>
      <p:pic>
        <p:nvPicPr>
          <p:cNvPr id="102" name="Picture 101">
            <a:extLst>
              <a:ext uri="{FF2B5EF4-FFF2-40B4-BE49-F238E27FC236}">
                <a16:creationId xmlns:a16="http://schemas.microsoft.com/office/drawing/2014/main" id="{1ED6B4AF-3891-11C6-26AA-38D465A34D36}"/>
              </a:ext>
            </a:extLst>
          </p:cNvPr>
          <p:cNvPicPr>
            <a:picLocks noChangeAspect="1"/>
          </p:cNvPicPr>
          <p:nvPr/>
        </p:nvPicPr>
        <p:blipFill rotWithShape="1">
          <a:blip r:embed="rId19"/>
          <a:srcRect l="343" r="6909"/>
          <a:stretch/>
        </p:blipFill>
        <p:spPr>
          <a:xfrm>
            <a:off x="5852889" y="1073289"/>
            <a:ext cx="3292601" cy="2190832"/>
          </a:xfrm>
          <a:prstGeom prst="rect">
            <a:avLst/>
          </a:prstGeom>
          <a:ln w="28575">
            <a:solidFill>
              <a:srgbClr val="A35443"/>
            </a:solidFill>
          </a:ln>
        </p:spPr>
      </p:pic>
    </p:spTree>
    <p:extLst>
      <p:ext uri="{BB962C8B-B14F-4D97-AF65-F5344CB8AC3E}">
        <p14:creationId xmlns:p14="http://schemas.microsoft.com/office/powerpoint/2010/main" val="3739613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19"/>
                </p:tgtEl>
              </p:cMediaNode>
            </p:video>
            <p:video>
              <p:cMediaNode vol="80000">
                <p:cTn id="3" fill="hold" display="0">
                  <p:stCondLst>
                    <p:cond delay="indefinite"/>
                  </p:stCondLst>
                </p:cTn>
                <p:tgtEl>
                  <p:spTgt spid="21"/>
                </p:tgtEl>
              </p:cMediaNode>
            </p:video>
            <p:seq concurrent="1" nextAc="seek">
              <p:cTn id="4" restart="whenNotActive" fill="hold" evtFilter="cancelBubble" nodeType="interactiveSeq">
                <p:stCondLst>
                  <p:cond evt="onClick" delay="0">
                    <p:tgtEl>
                      <p:spTgt spid="21"/>
                    </p:tgtEl>
                  </p:cond>
                </p:stCondLst>
                <p:endSync evt="end" delay="0">
                  <p:rtn val="all"/>
                </p:endSync>
                <p:childTnLst>
                  <p:par>
                    <p:cTn id="5" fill="hold">
                      <p:stCondLst>
                        <p:cond delay="0"/>
                      </p:stCondLst>
                      <p:childTnLst>
                        <p:par>
                          <p:cTn id="6" fill="hold">
                            <p:stCondLst>
                              <p:cond delay="0"/>
                            </p:stCondLst>
                            <p:childTnLst>
                              <p:par>
                                <p:cTn id="7" presetID="2" presetClass="mediacall" presetSubtype="0" fill="hold" nodeType="clickEffect">
                                  <p:stCondLst>
                                    <p:cond delay="0"/>
                                  </p:stCondLst>
                                  <p:childTnLst>
                                    <p:cmd type="call" cmd="togglePause">
                                      <p:cBhvr>
                                        <p:cTn id="8"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C658AC-D6B4-6097-A5F8-1A6C85198967}"/>
              </a:ext>
            </a:extLst>
          </p:cNvPr>
          <p:cNvPicPr>
            <a:picLocks noChangeAspect="1"/>
          </p:cNvPicPr>
          <p:nvPr/>
        </p:nvPicPr>
        <p:blipFill rotWithShape="1">
          <a:blip r:embed="rId6"/>
          <a:srcRect r="14139"/>
          <a:stretch/>
        </p:blipFill>
        <p:spPr>
          <a:xfrm>
            <a:off x="1929022" y="5409325"/>
            <a:ext cx="649838" cy="494239"/>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57993"/>
            <a:ext cx="4617131" cy="426783"/>
          </a:xfrm>
          <a:prstGeom prst="snipRoundRect">
            <a:avLst>
              <a:gd name="adj1" fmla="val 0"/>
              <a:gd name="adj2"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chemeClr val="bg1">
                    <a:lumMod val="95000"/>
                  </a:schemeClr>
                </a:solidFill>
                <a:latin typeface="#9Slide03 Aturdida" pitchFamily="2" charset="0"/>
              </a:rPr>
              <a:t>1. Sự phân bố đất và thảm thực vật trên Trái Đất</a:t>
            </a:r>
            <a:endParaRPr lang="en-US" sz="2800">
              <a:solidFill>
                <a:schemeClr val="bg1">
                  <a:lumMod val="95000"/>
                </a:schemeClr>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6752"/>
            <a:ext cx="4463477" cy="578023"/>
          </a:xfrm>
          <a:prstGeom prst="snipRoundRect">
            <a:avLst>
              <a:gd name="adj1" fmla="val 0"/>
              <a:gd name="adj2" fmla="val 28109"/>
            </a:avLst>
          </a:prstGeom>
          <a:solidFill>
            <a:srgbClr val="2D4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rgbClr val="FFFF00"/>
                </a:solidFill>
                <a:latin typeface="#9Slide03 Aturdida" pitchFamily="2" charset="0"/>
                <a:ea typeface="SimSun" panose="02010600030101010101" pitchFamily="2" charset="-122"/>
              </a:rPr>
              <a:t>2. Sự phân bố đất và sinh vật theo độ cao</a:t>
            </a:r>
            <a:endParaRPr lang="en-US" sz="2800">
              <a:solidFill>
                <a:srgbClr val="FFFF00"/>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pic>
        <p:nvPicPr>
          <p:cNvPr id="16" name="Picture 15" descr="Logo&#10;&#10;Description automatically generated with low confidence">
            <a:extLst>
              <a:ext uri="{FF2B5EF4-FFF2-40B4-BE49-F238E27FC236}">
                <a16:creationId xmlns:a16="http://schemas.microsoft.com/office/drawing/2014/main" id="{23358BCC-E6D1-489F-6A76-D017C3A7978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66100" y1="15370" x2="66100" y2="15370"/>
                        <a14:foregroundMark x1="61400" y1="23241" x2="61400" y2="23241"/>
                        <a14:foregroundMark x1="73900" y1="23241" x2="73900" y2="23241"/>
                        <a14:foregroundMark x1="65400" y1="28148" x2="65400" y2="28148"/>
                        <a14:foregroundMark x1="65400" y1="28148" x2="65400" y2="28148"/>
                      </a14:backgroundRemoval>
                    </a14:imgEffect>
                  </a14:imgLayer>
                </a14:imgProps>
              </a:ext>
              <a:ext uri="{28A0092B-C50C-407E-A947-70E740481C1C}">
                <a14:useLocalDpi xmlns:a14="http://schemas.microsoft.com/office/drawing/2010/main" val="0"/>
              </a:ext>
            </a:extLst>
          </a:blip>
          <a:srcRect l="4712" t="10129" r="23822" b="14385"/>
          <a:stretch/>
        </p:blipFill>
        <p:spPr>
          <a:xfrm>
            <a:off x="4582916" y="7485579"/>
            <a:ext cx="470013" cy="536166"/>
          </a:xfrm>
          <a:prstGeom prst="rect">
            <a:avLst/>
          </a:prstGeom>
          <a:effectLst>
            <a:outerShdw blurRad="50800" dist="38100" algn="l" rotWithShape="0">
              <a:prstClr val="black">
                <a:alpha val="40000"/>
              </a:prstClr>
            </a:outerShdw>
          </a:effectLst>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1850" y="-1344572"/>
            <a:ext cx="1351324" cy="1351324"/>
          </a:xfrm>
          <a:prstGeom prst="rect">
            <a:avLst/>
          </a:prstGeom>
        </p:spPr>
      </p:pic>
      <p:sp>
        <p:nvSpPr>
          <p:cNvPr id="23" name="TextBox 22">
            <a:extLst>
              <a:ext uri="{FF2B5EF4-FFF2-40B4-BE49-F238E27FC236}">
                <a16:creationId xmlns:a16="http://schemas.microsoft.com/office/drawing/2014/main" id="{4CBB763E-70B1-F39C-EF91-37A2FA45111D}"/>
              </a:ext>
            </a:extLst>
          </p:cNvPr>
          <p:cNvSpPr txBox="1"/>
          <p:nvPr/>
        </p:nvSpPr>
        <p:spPr>
          <a:xfrm>
            <a:off x="337296"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hỗn hợp OĐ</a:t>
            </a:r>
          </a:p>
        </p:txBody>
      </p:sp>
      <p:pic>
        <p:nvPicPr>
          <p:cNvPr id="10" name="Picture 9">
            <a:extLst>
              <a:ext uri="{FF2B5EF4-FFF2-40B4-BE49-F238E27FC236}">
                <a16:creationId xmlns:a16="http://schemas.microsoft.com/office/drawing/2014/main" id="{8B68D3CF-D0A6-7BE3-F003-74592EB3F647}"/>
              </a:ext>
            </a:extLst>
          </p:cNvPr>
          <p:cNvPicPr>
            <a:picLocks noChangeAspect="1"/>
          </p:cNvPicPr>
          <p:nvPr/>
        </p:nvPicPr>
        <p:blipFill rotWithShape="1">
          <a:blip r:embed="rId12"/>
          <a:srcRect r="26467"/>
          <a:stretch/>
        </p:blipFill>
        <p:spPr>
          <a:xfrm>
            <a:off x="4835828" y="5407797"/>
            <a:ext cx="649838" cy="495767"/>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a:extLst>
              <a:ext uri="{FF2B5EF4-FFF2-40B4-BE49-F238E27FC236}">
                <a16:creationId xmlns:a16="http://schemas.microsoft.com/office/drawing/2014/main" id="{EFCE15C3-20AE-7105-49C2-4F2827A4B7F8}"/>
              </a:ext>
            </a:extLst>
          </p:cNvPr>
          <p:cNvPicPr>
            <a:picLocks noChangeAspect="1"/>
          </p:cNvPicPr>
          <p:nvPr/>
        </p:nvPicPr>
        <p:blipFill rotWithShape="1">
          <a:blip r:embed="rId13"/>
          <a:srcRect t="46964"/>
          <a:stretch/>
        </p:blipFill>
        <p:spPr>
          <a:xfrm>
            <a:off x="7796182" y="5403249"/>
            <a:ext cx="672925" cy="5003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a:extLst>
              <a:ext uri="{FF2B5EF4-FFF2-40B4-BE49-F238E27FC236}">
                <a16:creationId xmlns:a16="http://schemas.microsoft.com/office/drawing/2014/main" id="{6ADA10C5-1757-6E98-CD8D-0B636B8DBC08}"/>
              </a:ext>
            </a:extLst>
          </p:cNvPr>
          <p:cNvPicPr>
            <a:picLocks noChangeAspect="1"/>
          </p:cNvPicPr>
          <p:nvPr/>
        </p:nvPicPr>
        <p:blipFill rotWithShape="1">
          <a:blip r:embed="rId14"/>
          <a:srcRect r="12145"/>
          <a:stretch/>
        </p:blipFill>
        <p:spPr>
          <a:xfrm>
            <a:off x="1934848" y="7451011"/>
            <a:ext cx="653532" cy="4398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4" name="TextBox 93">
            <a:extLst>
              <a:ext uri="{FF2B5EF4-FFF2-40B4-BE49-F238E27FC236}">
                <a16:creationId xmlns:a16="http://schemas.microsoft.com/office/drawing/2014/main" id="{7EE2C8DD-20E7-B876-646C-EBBF4FD73B7D}"/>
              </a:ext>
            </a:extLst>
          </p:cNvPr>
          <p:cNvSpPr txBox="1"/>
          <p:nvPr/>
        </p:nvSpPr>
        <p:spPr>
          <a:xfrm>
            <a:off x="424094" y="4537093"/>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Thảo nguyên ôn đới</a:t>
            </a:r>
          </a:p>
        </p:txBody>
      </p:sp>
      <p:pic>
        <p:nvPicPr>
          <p:cNvPr id="17" name="Picture 16">
            <a:extLst>
              <a:ext uri="{FF2B5EF4-FFF2-40B4-BE49-F238E27FC236}">
                <a16:creationId xmlns:a16="http://schemas.microsoft.com/office/drawing/2014/main" id="{7E1EB252-1654-2958-A32B-C89A855EE4ED}"/>
              </a:ext>
            </a:extLst>
          </p:cNvPr>
          <p:cNvPicPr>
            <a:picLocks noChangeAspect="1"/>
          </p:cNvPicPr>
          <p:nvPr/>
        </p:nvPicPr>
        <p:blipFill rotWithShape="1">
          <a:blip r:embed="rId15"/>
          <a:srcRect t="19657" r="15282"/>
          <a:stretch/>
        </p:blipFill>
        <p:spPr>
          <a:xfrm>
            <a:off x="7850310" y="7451012"/>
            <a:ext cx="618352" cy="4398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7" name="Picture 96" descr="Icon&#10;&#10;Description automatically generated">
            <a:extLst>
              <a:ext uri="{FF2B5EF4-FFF2-40B4-BE49-F238E27FC236}">
                <a16:creationId xmlns:a16="http://schemas.microsoft.com/office/drawing/2014/main" id="{D62176DE-A61C-5A06-7D8B-A2BC0DCD1B4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31850" y="4064987"/>
            <a:ext cx="1495329" cy="1495329"/>
          </a:xfrm>
          <a:prstGeom prst="rect">
            <a:avLst/>
          </a:prstGeom>
        </p:spPr>
      </p:pic>
      <p:sp>
        <p:nvSpPr>
          <p:cNvPr id="99" name="任意多边形 13">
            <a:extLst>
              <a:ext uri="{FF2B5EF4-FFF2-40B4-BE49-F238E27FC236}">
                <a16:creationId xmlns:a16="http://schemas.microsoft.com/office/drawing/2014/main" id="{1B719934-4FC7-4260-E9BD-0262850F7319}"/>
              </a:ext>
            </a:extLst>
          </p:cNvPr>
          <p:cNvSpPr/>
          <p:nvPr/>
        </p:nvSpPr>
        <p:spPr>
          <a:xfrm rot="16200000">
            <a:off x="-158456" y="1246501"/>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8" name="TextBox 97">
            <a:extLst>
              <a:ext uri="{FF2B5EF4-FFF2-40B4-BE49-F238E27FC236}">
                <a16:creationId xmlns:a16="http://schemas.microsoft.com/office/drawing/2014/main" id="{CCFA507D-6EF0-40F1-5EFC-38A034B97E41}"/>
              </a:ext>
            </a:extLst>
          </p:cNvPr>
          <p:cNvSpPr txBox="1"/>
          <p:nvPr/>
        </p:nvSpPr>
        <p:spPr>
          <a:xfrm>
            <a:off x="948877" y="715132"/>
            <a:ext cx="2212513" cy="707886"/>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en-US" sz="4000" b="1">
                <a:solidFill>
                  <a:srgbClr val="FF0000"/>
                </a:solidFill>
                <a:effectLst/>
                <a:latin typeface="#9Slide03 Bebas Neue Bold" panose="020B0606020202050201" pitchFamily="34" charset="0"/>
                <a:ea typeface="Arial" panose="020B0604020202020204" pitchFamily="34" charset="0"/>
                <a:cs typeface="Times New Roman" panose="02020603050405020304" pitchFamily="18" charset="0"/>
              </a:rPr>
              <a:t>EM CÓ BIẾT</a:t>
            </a:r>
            <a:endParaRPr lang="en-US" sz="3600">
              <a:latin typeface="#9Slide03 Bebas Neue Bold" panose="020B0606020202050201" pitchFamily="34" charset="0"/>
            </a:endParaRPr>
          </a:p>
        </p:txBody>
      </p:sp>
      <p:sp>
        <p:nvSpPr>
          <p:cNvPr id="100" name="TextBox 99">
            <a:extLst>
              <a:ext uri="{FF2B5EF4-FFF2-40B4-BE49-F238E27FC236}">
                <a16:creationId xmlns:a16="http://schemas.microsoft.com/office/drawing/2014/main" id="{25EED6FB-B6A0-44E4-9A71-A2DCD15FE26F}"/>
              </a:ext>
            </a:extLst>
          </p:cNvPr>
          <p:cNvSpPr txBox="1"/>
          <p:nvPr/>
        </p:nvSpPr>
        <p:spPr>
          <a:xfrm>
            <a:off x="86664" y="1542657"/>
            <a:ext cx="3609032" cy="3416320"/>
          </a:xfrm>
          <a:prstGeom prst="rect">
            <a:avLst/>
          </a:prstGeom>
          <a:noFill/>
        </p:spPr>
        <p:txBody>
          <a:bodyPr wrap="square">
            <a:spAutoFit/>
          </a:bodyPr>
          <a:lstStyle/>
          <a:p>
            <a:pPr algn="just">
              <a:spcBef>
                <a:spcPts val="600"/>
              </a:spcBef>
              <a:spcAft>
                <a:spcPts val="600"/>
              </a:spcAft>
            </a:pPr>
            <a:r>
              <a:rPr lang="vi-VN" sz="1600" b="1">
                <a:solidFill>
                  <a:srgbClr val="202122"/>
                </a:solidFill>
                <a:effectLst/>
                <a:latin typeface="#9Slide03 SFU Futura_12" panose="00000400000000000000" pitchFamily="2" charset="0"/>
                <a:ea typeface="Times New Roman" panose="02020603050405020304" pitchFamily="18" charset="0"/>
              </a:rPr>
              <a:t>Dãy núi Cáp-ca</a:t>
            </a:r>
            <a:r>
              <a:rPr lang="vi-VN" sz="1600">
                <a:solidFill>
                  <a:srgbClr val="202122"/>
                </a:solidFill>
                <a:effectLst/>
                <a:latin typeface="#9Slide03 SFU Futura_12" panose="00000400000000000000" pitchFamily="2" charset="0"/>
                <a:ea typeface="Times New Roman" panose="02020603050405020304" pitchFamily="18" charset="0"/>
              </a:rPr>
              <a:t> là </a:t>
            </a:r>
            <a:r>
              <a:rPr lang="vi-VN" sz="1600" u="sng">
                <a:solidFill>
                  <a:srgbClr val="0645AD"/>
                </a:solidFill>
                <a:effectLst/>
                <a:latin typeface="#9Slide03 SFU Futura_12" panose="00000400000000000000" pitchFamily="2" charset="0"/>
                <a:ea typeface="Times New Roman" panose="02020603050405020304" pitchFamily="18" charset="0"/>
                <a:hlinkClick r:id="rId17" tooltip="Dãy núi"/>
              </a:rPr>
              <a:t>mạch núi</a:t>
            </a:r>
            <a:r>
              <a:rPr lang="vi-VN" sz="1600">
                <a:solidFill>
                  <a:srgbClr val="202122"/>
                </a:solidFill>
                <a:effectLst/>
                <a:latin typeface="#9Slide03 SFU Futura_12" panose="00000400000000000000" pitchFamily="2" charset="0"/>
                <a:ea typeface="Times New Roman" panose="02020603050405020304" pitchFamily="18" charset="0"/>
              </a:rPr>
              <a:t> phân chia giới hạn hai châu lục</a:t>
            </a:r>
            <a:r>
              <a:rPr lang="en-US" sz="1600">
                <a:solidFill>
                  <a:srgbClr val="202122"/>
                </a:solidFill>
                <a:effectLst/>
                <a:latin typeface="#9Slide03 SFU Futura_12" panose="00000400000000000000" pitchFamily="2" charset="0"/>
                <a:ea typeface="Times New Roman" panose="02020603050405020304" pitchFamily="18" charset="0"/>
              </a:rPr>
              <a:t> Âu - Á</a:t>
            </a:r>
            <a:r>
              <a:rPr lang="vi-VN" sz="1600">
                <a:solidFill>
                  <a:srgbClr val="202122"/>
                </a:solidFill>
                <a:effectLst/>
                <a:latin typeface="#9Slide03 SFU Futura_12" panose="00000400000000000000" pitchFamily="2" charset="0"/>
                <a:ea typeface="Times New Roman" panose="02020603050405020304" pitchFamily="18" charset="0"/>
              </a:rPr>
              <a:t>. Đỉnh núi cao nhất của nó là </a:t>
            </a:r>
            <a:r>
              <a:rPr lang="vi-VN" sz="1600" u="sng">
                <a:solidFill>
                  <a:srgbClr val="0645AD"/>
                </a:solidFill>
                <a:effectLst/>
                <a:latin typeface="#9Slide03 SFU Futura_12" panose="00000400000000000000" pitchFamily="2" charset="0"/>
                <a:ea typeface="Times New Roman" panose="02020603050405020304" pitchFamily="18" charset="0"/>
                <a:hlinkClick r:id="rId18" tooltip="Elbrus"/>
              </a:rPr>
              <a:t>En-bơ-rút</a:t>
            </a:r>
            <a:r>
              <a:rPr lang="vi-VN" sz="1600">
                <a:solidFill>
                  <a:srgbClr val="202122"/>
                </a:solidFill>
                <a:effectLst/>
                <a:latin typeface="#9Slide03 SFU Futura_12" panose="00000400000000000000" pitchFamily="2" charset="0"/>
                <a:ea typeface="Times New Roman" panose="02020603050405020304" pitchFamily="18" charset="0"/>
              </a:rPr>
              <a:t>  5.642</a:t>
            </a:r>
            <a:r>
              <a:rPr lang="en-US" sz="1600">
                <a:solidFill>
                  <a:srgbClr val="202122"/>
                </a:solidFill>
                <a:effectLst/>
                <a:latin typeface="#9Slide03 SFU Futura_12" panose="00000400000000000000" pitchFamily="2" charset="0"/>
                <a:ea typeface="Times New Roman" panose="02020603050405020304" pitchFamily="18" charset="0"/>
              </a:rPr>
              <a:t>m </a:t>
            </a:r>
            <a:r>
              <a:rPr lang="vi-VN" sz="1600">
                <a:solidFill>
                  <a:srgbClr val="202122"/>
                </a:solidFill>
                <a:effectLst/>
                <a:latin typeface="#9Slide03 SFU Futura_12" panose="00000400000000000000" pitchFamily="2" charset="0"/>
                <a:ea typeface="Times New Roman" panose="02020603050405020304" pitchFamily="18" charset="0"/>
              </a:rPr>
              <a:t>(18.510 dặm Anh), đồng thời cũng là đỉnh núi cao nhất ở </a:t>
            </a:r>
            <a:r>
              <a:rPr lang="vi-VN" sz="1600" u="sng">
                <a:solidFill>
                  <a:srgbClr val="0645AD"/>
                </a:solidFill>
                <a:effectLst/>
                <a:latin typeface="#9Slide03 SFU Futura_12" panose="00000400000000000000" pitchFamily="2" charset="0"/>
                <a:ea typeface="Times New Roman" panose="02020603050405020304" pitchFamily="18" charset="0"/>
                <a:hlinkClick r:id="rId19" tooltip="Châu Âu"/>
              </a:rPr>
              <a:t>châu Âu</a:t>
            </a:r>
            <a:r>
              <a:rPr lang="vi-VN" sz="1600">
                <a:solidFill>
                  <a:srgbClr val="202122"/>
                </a:solidFill>
                <a:effectLst/>
                <a:latin typeface="#9Slide03 SFU Futura_12" panose="00000400000000000000" pitchFamily="2" charset="0"/>
                <a:ea typeface="Times New Roman" panose="02020603050405020304" pitchFamily="18" charset="0"/>
              </a:rPr>
              <a:t>.</a:t>
            </a:r>
            <a:endParaRPr lang="en-US" sz="1600">
              <a:effectLst/>
              <a:latin typeface="#9Slide03 SFU Futura_12" panose="00000400000000000000" pitchFamily="2" charset="0"/>
              <a:ea typeface="Times New Roman" panose="02020603050405020304" pitchFamily="18" charset="0"/>
            </a:endParaRPr>
          </a:p>
          <a:p>
            <a:pPr algn="just">
              <a:spcBef>
                <a:spcPts val="600"/>
              </a:spcBef>
              <a:spcAft>
                <a:spcPts val="600"/>
              </a:spcAft>
            </a:pPr>
            <a:r>
              <a:rPr lang="en-US" sz="1600">
                <a:solidFill>
                  <a:srgbClr val="202122"/>
                </a:solidFill>
                <a:effectLst/>
                <a:latin typeface="#9Slide03 SFU Futura_12" panose="00000400000000000000" pitchFamily="2" charset="0"/>
                <a:ea typeface="Times New Roman" panose="02020603050405020304" pitchFamily="18" charset="0"/>
              </a:rPr>
              <a:t>Chiều dài: 1.100 km</a:t>
            </a:r>
            <a:endParaRPr lang="en-US" sz="1600">
              <a:effectLst/>
              <a:latin typeface="#9Slide03 SFU Futura_12" panose="00000400000000000000" pitchFamily="2" charset="0"/>
              <a:ea typeface="Times New Roman" panose="02020603050405020304" pitchFamily="18" charset="0"/>
            </a:endParaRPr>
          </a:p>
          <a:p>
            <a:pPr algn="just">
              <a:spcBef>
                <a:spcPts val="600"/>
              </a:spcBef>
              <a:spcAft>
                <a:spcPts val="600"/>
              </a:spcAft>
            </a:pPr>
            <a:r>
              <a:rPr lang="en-US" sz="1600">
                <a:solidFill>
                  <a:srgbClr val="202122"/>
                </a:solidFill>
                <a:effectLst/>
                <a:latin typeface="#9Slide03 SFU Futura_12" panose="00000400000000000000" pitchFamily="2" charset="0"/>
                <a:ea typeface="Times New Roman" panose="02020603050405020304" pitchFamily="18" charset="0"/>
              </a:rPr>
              <a:t>Chiều rộng: 160 km</a:t>
            </a:r>
            <a:endParaRPr lang="en-US" sz="1600">
              <a:effectLst/>
              <a:latin typeface="#9Slide03 SFU Futura_12" panose="00000400000000000000" pitchFamily="2" charset="0"/>
              <a:ea typeface="Times New Roman" panose="02020603050405020304" pitchFamily="18" charset="0"/>
            </a:endParaRPr>
          </a:p>
          <a:p>
            <a:pPr algn="just">
              <a:spcBef>
                <a:spcPts val="600"/>
              </a:spcBef>
              <a:spcAft>
                <a:spcPts val="600"/>
              </a:spcAft>
            </a:pPr>
            <a:r>
              <a:rPr lang="en-US" sz="1600">
                <a:solidFill>
                  <a:srgbClr val="202122"/>
                </a:solidFill>
                <a:effectLst/>
                <a:latin typeface="#9Slide03 SFU Futura_12" panose="00000400000000000000" pitchFamily="2" charset="0"/>
                <a:ea typeface="Times New Roman" panose="02020603050405020304" pitchFamily="18" charset="0"/>
              </a:rPr>
              <a:t>Sườn Tây</a:t>
            </a:r>
            <a:r>
              <a:rPr lang="vi-VN" sz="1600">
                <a:solidFill>
                  <a:srgbClr val="202122"/>
                </a:solidFill>
                <a:effectLst/>
                <a:latin typeface="#9Slide03 SFU Futura_12" panose="00000400000000000000" pitchFamily="2" charset="0"/>
                <a:ea typeface="Times New Roman" panose="02020603050405020304" pitchFamily="18" charset="0"/>
              </a:rPr>
              <a:t> của dãy </a:t>
            </a:r>
            <a:r>
              <a:rPr lang="en-US" sz="1600">
                <a:solidFill>
                  <a:srgbClr val="202122"/>
                </a:solidFill>
                <a:effectLst/>
                <a:latin typeface="#9Slide03 SFU Futura_12" panose="00000400000000000000" pitchFamily="2" charset="0"/>
                <a:ea typeface="Times New Roman" panose="02020603050405020304" pitchFamily="18" charset="0"/>
              </a:rPr>
              <a:t>Cáp - ca</a:t>
            </a:r>
            <a:r>
              <a:rPr lang="vi-VN" sz="1600">
                <a:solidFill>
                  <a:srgbClr val="202122"/>
                </a:solidFill>
                <a:effectLst/>
                <a:latin typeface="#9Slide03 SFU Futura_12" panose="00000400000000000000" pitchFamily="2" charset="0"/>
                <a:ea typeface="Times New Roman" panose="02020603050405020304" pitchFamily="18" charset="0"/>
              </a:rPr>
              <a:t> có lượng mưa cao</a:t>
            </a:r>
            <a:r>
              <a:rPr lang="en-US" sz="1600">
                <a:solidFill>
                  <a:srgbClr val="202122"/>
                </a:solidFill>
                <a:effectLst/>
                <a:latin typeface="#9Slide03 SFU Futura_12" panose="00000400000000000000" pitchFamily="2" charset="0"/>
                <a:ea typeface="Times New Roman" panose="02020603050405020304" pitchFamily="18" charset="0"/>
              </a:rPr>
              <a:t> (</a:t>
            </a:r>
            <a:r>
              <a:rPr lang="vi-VN" sz="1600">
                <a:solidFill>
                  <a:srgbClr val="202122"/>
                </a:solidFill>
                <a:effectLst/>
                <a:latin typeface="#9Slide03 SFU Futura_12" panose="00000400000000000000" pitchFamily="2" charset="0"/>
                <a:ea typeface="Times New Roman" panose="02020603050405020304" pitchFamily="18" charset="0"/>
              </a:rPr>
              <a:t>1.000-4.000 mm</a:t>
            </a:r>
            <a:r>
              <a:rPr lang="en-US" sz="1600">
                <a:solidFill>
                  <a:srgbClr val="202122"/>
                </a:solidFill>
                <a:effectLst/>
                <a:latin typeface="#9Slide03 SFU Futura_12" panose="00000400000000000000" pitchFamily="2" charset="0"/>
                <a:ea typeface="Times New Roman" panose="02020603050405020304" pitchFamily="18" charset="0"/>
              </a:rPr>
              <a:t>)</a:t>
            </a:r>
            <a:r>
              <a:rPr lang="vi-VN" sz="1600">
                <a:solidFill>
                  <a:srgbClr val="202122"/>
                </a:solidFill>
                <a:effectLst/>
                <a:latin typeface="#9Slide03 SFU Futura_12" panose="00000400000000000000" pitchFamily="2" charset="0"/>
                <a:ea typeface="Times New Roman" panose="02020603050405020304" pitchFamily="18" charset="0"/>
              </a:rPr>
              <a:t>. </a:t>
            </a:r>
            <a:endParaRPr lang="en-US" sz="1600">
              <a:effectLst/>
              <a:latin typeface="#9Slide03 SFU Futura_12" panose="00000400000000000000" pitchFamily="2" charset="0"/>
              <a:ea typeface="Times New Roman" panose="02020603050405020304" pitchFamily="18" charset="0"/>
            </a:endParaRPr>
          </a:p>
          <a:p>
            <a:pPr algn="just">
              <a:spcBef>
                <a:spcPts val="600"/>
              </a:spcBef>
              <a:spcAft>
                <a:spcPts val="600"/>
              </a:spcAft>
            </a:pPr>
            <a:r>
              <a:rPr lang="en-US" sz="1600">
                <a:solidFill>
                  <a:srgbClr val="202122"/>
                </a:solidFill>
                <a:effectLst/>
                <a:latin typeface="#9Slide03 SFU Futura_12" panose="00000400000000000000" pitchFamily="2" charset="0"/>
                <a:ea typeface="Times New Roman" panose="02020603050405020304" pitchFamily="18" charset="0"/>
              </a:rPr>
              <a:t>Sườn Đông</a:t>
            </a:r>
            <a:r>
              <a:rPr lang="vi-VN" sz="1600">
                <a:solidFill>
                  <a:srgbClr val="202122"/>
                </a:solidFill>
                <a:effectLst/>
                <a:latin typeface="#9Slide03 SFU Futura_12" panose="00000400000000000000" pitchFamily="2" charset="0"/>
                <a:ea typeface="Times New Roman" panose="02020603050405020304" pitchFamily="18" charset="0"/>
              </a:rPr>
              <a:t> lượng mưa hàng năm chỉ đạt 600-1.800 mm </a:t>
            </a:r>
            <a:endParaRPr lang="en-US" sz="1600">
              <a:effectLst/>
              <a:latin typeface="#9Slide03 SFU Futura_12" panose="00000400000000000000" pitchFamily="2" charset="0"/>
              <a:ea typeface="Times New Roman" panose="02020603050405020304" pitchFamily="18" charset="0"/>
            </a:endParaRPr>
          </a:p>
        </p:txBody>
      </p:sp>
      <p:pic>
        <p:nvPicPr>
          <p:cNvPr id="101" name="Picture 100" descr="Diagram&#10;&#10;Description automatically generated">
            <a:extLst>
              <a:ext uri="{FF2B5EF4-FFF2-40B4-BE49-F238E27FC236}">
                <a16:creationId xmlns:a16="http://schemas.microsoft.com/office/drawing/2014/main" id="{5D8891D9-A3D9-B03A-C6B5-01C2EA8BC7E7}"/>
              </a:ext>
            </a:extLst>
          </p:cNvPr>
          <p:cNvPicPr>
            <a:picLocks noChangeAspect="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19120" t="62544" r="16820" b="7025"/>
          <a:stretch/>
        </p:blipFill>
        <p:spPr bwMode="auto">
          <a:xfrm>
            <a:off x="9401471" y="2659098"/>
            <a:ext cx="867034" cy="578023"/>
          </a:xfrm>
          <a:prstGeom prst="rect">
            <a:avLst/>
          </a:prstGeom>
          <a:noFill/>
          <a:ln w="28575">
            <a:solidFill>
              <a:srgbClr val="A35443"/>
            </a:solidFill>
          </a:ln>
          <a:extLst>
            <a:ext uri="{53640926-AAD7-44D8-BBD7-CCE9431645EC}">
              <a14:shadowObscured xmlns:a14="http://schemas.microsoft.com/office/drawing/2010/main"/>
            </a:ext>
          </a:extLst>
        </p:spPr>
      </p:pic>
      <p:graphicFrame>
        <p:nvGraphicFramePr>
          <p:cNvPr id="18" name="Table 17">
            <a:extLst>
              <a:ext uri="{FF2B5EF4-FFF2-40B4-BE49-F238E27FC236}">
                <a16:creationId xmlns:a16="http://schemas.microsoft.com/office/drawing/2014/main" id="{B8AE0B34-AC81-A3E6-3B67-6269877F837F}"/>
              </a:ext>
            </a:extLst>
          </p:cNvPr>
          <p:cNvGraphicFramePr>
            <a:graphicFrameLocks noGrp="1"/>
          </p:cNvGraphicFramePr>
          <p:nvPr>
            <p:extLst>
              <p:ext uri="{D42A27DB-BD31-4B8C-83A1-F6EECF244321}">
                <p14:modId xmlns:p14="http://schemas.microsoft.com/office/powerpoint/2010/main" val="1102828183"/>
              </p:ext>
            </p:extLst>
          </p:nvPr>
        </p:nvGraphicFramePr>
        <p:xfrm>
          <a:off x="451725" y="5266477"/>
          <a:ext cx="5517721" cy="1569533"/>
        </p:xfrm>
        <a:graphic>
          <a:graphicData uri="http://schemas.openxmlformats.org/drawingml/2006/table">
            <a:tbl>
              <a:tblPr firstRow="1" firstCol="1" bandRow="1">
                <a:tableStyleId>{5C22544A-7EE6-4342-B048-85BDC9FD1C3A}</a:tableStyleId>
              </a:tblPr>
              <a:tblGrid>
                <a:gridCol w="1168334">
                  <a:extLst>
                    <a:ext uri="{9D8B030D-6E8A-4147-A177-3AD203B41FA5}">
                      <a16:colId xmlns:a16="http://schemas.microsoft.com/office/drawing/2014/main" val="478549477"/>
                    </a:ext>
                  </a:extLst>
                </a:gridCol>
                <a:gridCol w="2198151">
                  <a:extLst>
                    <a:ext uri="{9D8B030D-6E8A-4147-A177-3AD203B41FA5}">
                      <a16:colId xmlns:a16="http://schemas.microsoft.com/office/drawing/2014/main" val="800813827"/>
                    </a:ext>
                  </a:extLst>
                </a:gridCol>
                <a:gridCol w="2151236">
                  <a:extLst>
                    <a:ext uri="{9D8B030D-6E8A-4147-A177-3AD203B41FA5}">
                      <a16:colId xmlns:a16="http://schemas.microsoft.com/office/drawing/2014/main" val="2173876204"/>
                    </a:ext>
                  </a:extLst>
                </a:gridCol>
              </a:tblGrid>
              <a:tr h="0">
                <a:tc>
                  <a:txBody>
                    <a:bodyPr/>
                    <a:lstStyle/>
                    <a:p>
                      <a:pPr algn="ctr">
                        <a:lnSpc>
                          <a:spcPct val="115000"/>
                        </a:lnSpc>
                      </a:pPr>
                      <a:r>
                        <a:rPr lang="en-US" sz="1400">
                          <a:solidFill>
                            <a:schemeClr val="bg1"/>
                          </a:solidFill>
                          <a:effectLst/>
                          <a:latin typeface="#9Slide03 SFU Futura_12" panose="00000400000000000000" pitchFamily="2" charset="0"/>
                        </a:rPr>
                        <a:t>Độ cao (m) </a:t>
                      </a:r>
                      <a:endParaRPr lang="en-US" sz="1000">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tc>
                  <a:txBody>
                    <a:bodyPr/>
                    <a:lstStyle/>
                    <a:p>
                      <a:pPr algn="ctr">
                        <a:lnSpc>
                          <a:spcPct val="115000"/>
                        </a:lnSpc>
                      </a:pPr>
                      <a:r>
                        <a:rPr lang="en-US" sz="1400">
                          <a:effectLst/>
                          <a:latin typeface="#9Slide03 SFU Futura_12" panose="00000400000000000000" pitchFamily="2" charset="0"/>
                        </a:rPr>
                        <a:t>Đất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tc>
                  <a:txBody>
                    <a:bodyPr/>
                    <a:lstStyle/>
                    <a:p>
                      <a:pPr algn="ctr">
                        <a:lnSpc>
                          <a:spcPct val="115000"/>
                        </a:lnSpc>
                      </a:pPr>
                      <a:r>
                        <a:rPr lang="en-US" sz="1400">
                          <a:effectLst/>
                          <a:latin typeface="#9Slide03 SFU Futura_12" panose="00000400000000000000" pitchFamily="2" charset="0"/>
                        </a:rPr>
                        <a:t>Thực vật</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extLst>
                  <a:ext uri="{0D108BD9-81ED-4DB2-BD59-A6C34878D82A}">
                    <a16:rowId xmlns:a16="http://schemas.microsoft.com/office/drawing/2014/main" val="1019227159"/>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0 - 500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Đỏ nâu</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tabLst>
                          <a:tab pos="1348740" algn="l"/>
                        </a:tabLst>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Rừng lá cứng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2923023232"/>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500 - 1200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Đất nâu</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Rừng hỗn hợp</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691356368"/>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1200 - 1600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Pốt dôn</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Rừng lá kim</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717711504"/>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1600 - 2000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Đồng cỏ</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Đồng cỏ núi</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424387301"/>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2000 - 2800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Đất sơ đẳng xen lẫn đá</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Địa y và cây bụi</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230312792"/>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&gt; 2800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Băng tuyết</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tabLst>
                          <a:tab pos="1912620" algn="l"/>
                        </a:tabLst>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Băng tuyết</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1421252451"/>
                  </a:ext>
                </a:extLst>
              </a:tr>
            </a:tbl>
          </a:graphicData>
        </a:graphic>
      </p:graphicFrame>
      <p:pic>
        <p:nvPicPr>
          <p:cNvPr id="21" name="Đồng hồ đếm ngược 1 phút">
            <a:hlinkClick r:id="" action="ppaction://media"/>
            <a:extLst>
              <a:ext uri="{FF2B5EF4-FFF2-40B4-BE49-F238E27FC236}">
                <a16:creationId xmlns:a16="http://schemas.microsoft.com/office/drawing/2014/main" id="{A9E847C6-2A96-551C-687F-339B6D97E58C}"/>
              </a:ext>
            </a:extLst>
          </p:cNvPr>
          <p:cNvPicPr>
            <a:picLocks noChangeAspect="1"/>
          </p:cNvPicPr>
          <p:nvPr>
            <a:videoFile r:link="rId4"/>
            <p:extLst>
              <p:ext uri="{DAA4B4D4-6D71-4841-9C94-3DE7FCFB9230}">
                <p14:media xmlns:p14="http://schemas.microsoft.com/office/powerpoint/2010/main" r:embed="rId3"/>
              </p:ext>
            </p:extLst>
          </p:nvPr>
        </p:nvPicPr>
        <p:blipFill>
          <a:blip r:embed="rId21"/>
          <a:stretch>
            <a:fillRect/>
          </a:stretch>
        </p:blipFill>
        <p:spPr>
          <a:xfrm>
            <a:off x="9224271" y="3803750"/>
            <a:ext cx="2234304" cy="1244500"/>
          </a:xfrm>
          <a:prstGeom prst="rect">
            <a:avLst/>
          </a:prstGeom>
          <a:ln w="28575">
            <a:solidFill>
              <a:srgbClr val="A35443"/>
            </a:solidFill>
          </a:ln>
        </p:spPr>
      </p:pic>
      <p:pic>
        <p:nvPicPr>
          <p:cNvPr id="24" name="Picture 23">
            <a:extLst>
              <a:ext uri="{FF2B5EF4-FFF2-40B4-BE49-F238E27FC236}">
                <a16:creationId xmlns:a16="http://schemas.microsoft.com/office/drawing/2014/main" id="{5FAD707F-4F84-89BF-4D1B-319047546CE2}"/>
              </a:ext>
            </a:extLst>
          </p:cNvPr>
          <p:cNvPicPr>
            <a:picLocks noChangeAspect="1"/>
          </p:cNvPicPr>
          <p:nvPr/>
        </p:nvPicPr>
        <p:blipFill>
          <a:blip r:embed="rId22"/>
          <a:stretch>
            <a:fillRect/>
          </a:stretch>
        </p:blipFill>
        <p:spPr>
          <a:xfrm>
            <a:off x="4348616" y="728464"/>
            <a:ext cx="4294283" cy="4415036"/>
          </a:xfrm>
          <a:prstGeom prst="rect">
            <a:avLst/>
          </a:prstGeom>
        </p:spPr>
      </p:pic>
      <p:sp>
        <p:nvSpPr>
          <p:cNvPr id="26" name="Rectangle 25">
            <a:extLst>
              <a:ext uri="{FF2B5EF4-FFF2-40B4-BE49-F238E27FC236}">
                <a16:creationId xmlns:a16="http://schemas.microsoft.com/office/drawing/2014/main" id="{F29E52FC-0BFF-721F-3D33-30569938504A}"/>
              </a:ext>
            </a:extLst>
          </p:cNvPr>
          <p:cNvSpPr/>
          <p:nvPr/>
        </p:nvSpPr>
        <p:spPr>
          <a:xfrm>
            <a:off x="7501468" y="3505200"/>
            <a:ext cx="795866" cy="444970"/>
          </a:xfrm>
          <a:prstGeom prst="rect">
            <a:avLst/>
          </a:prstGeom>
          <a:noFill/>
          <a:ln w="38100">
            <a:solidFill>
              <a:srgbClr val="FA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573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9"/>
                </p:tgtEl>
              </p:cMediaNode>
            </p:video>
            <p:video>
              <p:cMediaNode vol="80000">
                <p:cTn id="9" fill="hold" display="0">
                  <p:stCondLst>
                    <p:cond delay="indefinite"/>
                  </p:stCondLst>
                </p:cTn>
                <p:tgtEl>
                  <p:spTgt spid="21"/>
                </p:tgtEl>
              </p:cMediaNode>
            </p:video>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1"/>
                                        </p:tgtEl>
                                      </p:cBhvr>
                                    </p:cmd>
                                  </p:childTnLst>
                                </p:cTn>
                              </p:par>
                            </p:childTnLst>
                          </p:cTn>
                        </p:par>
                      </p:childTnLst>
                    </p:cTn>
                  </p:par>
                </p:childTnLst>
              </p:cTn>
              <p:nextCondLst>
                <p:cond evt="onClick" delay="0">
                  <p:tgtEl>
                    <p:spTgt spid="21"/>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8D9AF34-6880-1FFA-53F9-637C4C1C10FC}"/>
              </a:ext>
            </a:extLst>
          </p:cNvPr>
          <p:cNvPicPr>
            <a:picLocks noChangeAspect="1"/>
          </p:cNvPicPr>
          <p:nvPr/>
        </p:nvPicPr>
        <p:blipFill>
          <a:blip r:embed="rId6"/>
          <a:stretch>
            <a:fillRect/>
          </a:stretch>
        </p:blipFill>
        <p:spPr>
          <a:xfrm>
            <a:off x="4036178" y="1029696"/>
            <a:ext cx="5107821" cy="4078590"/>
          </a:xfrm>
          <a:prstGeom prst="rect">
            <a:avLst/>
          </a:prstGeom>
        </p:spPr>
      </p:pic>
      <p:pic>
        <p:nvPicPr>
          <p:cNvPr id="5" name="Picture 4">
            <a:extLst>
              <a:ext uri="{FF2B5EF4-FFF2-40B4-BE49-F238E27FC236}">
                <a16:creationId xmlns:a16="http://schemas.microsoft.com/office/drawing/2014/main" id="{80C658AC-D6B4-6097-A5F8-1A6C85198967}"/>
              </a:ext>
            </a:extLst>
          </p:cNvPr>
          <p:cNvPicPr>
            <a:picLocks noChangeAspect="1"/>
          </p:cNvPicPr>
          <p:nvPr/>
        </p:nvPicPr>
        <p:blipFill rotWithShape="1">
          <a:blip r:embed="rId7"/>
          <a:srcRect r="14139"/>
          <a:stretch/>
        </p:blipFill>
        <p:spPr>
          <a:xfrm>
            <a:off x="1929022" y="5409325"/>
            <a:ext cx="649838" cy="494239"/>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57993"/>
            <a:ext cx="4617131" cy="426783"/>
          </a:xfrm>
          <a:prstGeom prst="snipRoundRect">
            <a:avLst>
              <a:gd name="adj1" fmla="val 0"/>
              <a:gd name="adj2"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chemeClr val="bg1">
                    <a:lumMod val="95000"/>
                  </a:schemeClr>
                </a:solidFill>
                <a:latin typeface="#9Slide03 Aturdida" pitchFamily="2" charset="0"/>
              </a:rPr>
              <a:t>1. Sự phân bố đất và thảm thực vật trên Trái Đất</a:t>
            </a:r>
            <a:endParaRPr lang="en-US" sz="2800">
              <a:solidFill>
                <a:schemeClr val="bg1">
                  <a:lumMod val="95000"/>
                </a:schemeClr>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6752"/>
            <a:ext cx="4463477" cy="578023"/>
          </a:xfrm>
          <a:prstGeom prst="snipRoundRect">
            <a:avLst>
              <a:gd name="adj1" fmla="val 0"/>
              <a:gd name="adj2" fmla="val 28109"/>
            </a:avLst>
          </a:prstGeom>
          <a:solidFill>
            <a:srgbClr val="2D4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rgbClr val="FFFF00"/>
                </a:solidFill>
                <a:latin typeface="#9Slide03 Aturdida" pitchFamily="2" charset="0"/>
                <a:ea typeface="SimSun" panose="02010600030101010101" pitchFamily="2" charset="-122"/>
              </a:rPr>
              <a:t>2. Sự phân bố đất và sinh vật theo độ cao</a:t>
            </a:r>
            <a:endParaRPr lang="en-US" sz="2800">
              <a:solidFill>
                <a:srgbClr val="FFFF00"/>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pic>
        <p:nvPicPr>
          <p:cNvPr id="16" name="Picture 15" descr="Logo&#10;&#10;Description automatically generated with low confidence">
            <a:extLst>
              <a:ext uri="{FF2B5EF4-FFF2-40B4-BE49-F238E27FC236}">
                <a16:creationId xmlns:a16="http://schemas.microsoft.com/office/drawing/2014/main" id="{23358BCC-E6D1-489F-6A76-D017C3A7978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foregroundMark x1="66100" y1="15370" x2="66100" y2="15370"/>
                        <a14:foregroundMark x1="61400" y1="23241" x2="61400" y2="23241"/>
                        <a14:foregroundMark x1="73900" y1="23241" x2="73900" y2="23241"/>
                        <a14:foregroundMark x1="65400" y1="28148" x2="65400" y2="28148"/>
                        <a14:foregroundMark x1="65400" y1="28148" x2="65400" y2="28148"/>
                      </a14:backgroundRemoval>
                    </a14:imgEffect>
                  </a14:imgLayer>
                </a14:imgProps>
              </a:ext>
              <a:ext uri="{28A0092B-C50C-407E-A947-70E740481C1C}">
                <a14:useLocalDpi xmlns:a14="http://schemas.microsoft.com/office/drawing/2010/main" val="0"/>
              </a:ext>
            </a:extLst>
          </a:blip>
          <a:srcRect l="4712" t="10129" r="23822" b="14385"/>
          <a:stretch/>
        </p:blipFill>
        <p:spPr>
          <a:xfrm>
            <a:off x="4582916" y="7485579"/>
            <a:ext cx="470013" cy="536166"/>
          </a:xfrm>
          <a:prstGeom prst="rect">
            <a:avLst/>
          </a:prstGeom>
          <a:effectLst>
            <a:outerShdw blurRad="50800" dist="38100" algn="l" rotWithShape="0">
              <a:prstClr val="black">
                <a:alpha val="40000"/>
              </a:prstClr>
            </a:outerShdw>
          </a:effectLst>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31850" y="-1344572"/>
            <a:ext cx="1351324" cy="1351324"/>
          </a:xfrm>
          <a:prstGeom prst="rect">
            <a:avLst/>
          </a:prstGeom>
        </p:spPr>
      </p:pic>
      <p:sp>
        <p:nvSpPr>
          <p:cNvPr id="23" name="TextBox 22">
            <a:extLst>
              <a:ext uri="{FF2B5EF4-FFF2-40B4-BE49-F238E27FC236}">
                <a16:creationId xmlns:a16="http://schemas.microsoft.com/office/drawing/2014/main" id="{4CBB763E-70B1-F39C-EF91-37A2FA45111D}"/>
              </a:ext>
            </a:extLst>
          </p:cNvPr>
          <p:cNvSpPr txBox="1"/>
          <p:nvPr/>
        </p:nvSpPr>
        <p:spPr>
          <a:xfrm>
            <a:off x="337296"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hỗn hợp OĐ</a:t>
            </a:r>
          </a:p>
        </p:txBody>
      </p:sp>
      <p:pic>
        <p:nvPicPr>
          <p:cNvPr id="10" name="Picture 9">
            <a:extLst>
              <a:ext uri="{FF2B5EF4-FFF2-40B4-BE49-F238E27FC236}">
                <a16:creationId xmlns:a16="http://schemas.microsoft.com/office/drawing/2014/main" id="{8B68D3CF-D0A6-7BE3-F003-74592EB3F647}"/>
              </a:ext>
            </a:extLst>
          </p:cNvPr>
          <p:cNvPicPr>
            <a:picLocks noChangeAspect="1"/>
          </p:cNvPicPr>
          <p:nvPr/>
        </p:nvPicPr>
        <p:blipFill rotWithShape="1">
          <a:blip r:embed="rId13"/>
          <a:srcRect r="26467"/>
          <a:stretch/>
        </p:blipFill>
        <p:spPr>
          <a:xfrm>
            <a:off x="4835828" y="5407797"/>
            <a:ext cx="649838" cy="495767"/>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a:extLst>
              <a:ext uri="{FF2B5EF4-FFF2-40B4-BE49-F238E27FC236}">
                <a16:creationId xmlns:a16="http://schemas.microsoft.com/office/drawing/2014/main" id="{EFCE15C3-20AE-7105-49C2-4F2827A4B7F8}"/>
              </a:ext>
            </a:extLst>
          </p:cNvPr>
          <p:cNvPicPr>
            <a:picLocks noChangeAspect="1"/>
          </p:cNvPicPr>
          <p:nvPr/>
        </p:nvPicPr>
        <p:blipFill rotWithShape="1">
          <a:blip r:embed="rId14"/>
          <a:srcRect t="46964"/>
          <a:stretch/>
        </p:blipFill>
        <p:spPr>
          <a:xfrm>
            <a:off x="7796182" y="5403249"/>
            <a:ext cx="672925" cy="5003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a:extLst>
              <a:ext uri="{FF2B5EF4-FFF2-40B4-BE49-F238E27FC236}">
                <a16:creationId xmlns:a16="http://schemas.microsoft.com/office/drawing/2014/main" id="{6ADA10C5-1757-6E98-CD8D-0B636B8DBC08}"/>
              </a:ext>
            </a:extLst>
          </p:cNvPr>
          <p:cNvPicPr>
            <a:picLocks noChangeAspect="1"/>
          </p:cNvPicPr>
          <p:nvPr/>
        </p:nvPicPr>
        <p:blipFill rotWithShape="1">
          <a:blip r:embed="rId15"/>
          <a:srcRect r="12145"/>
          <a:stretch/>
        </p:blipFill>
        <p:spPr>
          <a:xfrm>
            <a:off x="1934848" y="7451011"/>
            <a:ext cx="653532" cy="4398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4" name="TextBox 93">
            <a:extLst>
              <a:ext uri="{FF2B5EF4-FFF2-40B4-BE49-F238E27FC236}">
                <a16:creationId xmlns:a16="http://schemas.microsoft.com/office/drawing/2014/main" id="{7EE2C8DD-20E7-B876-646C-EBBF4FD73B7D}"/>
              </a:ext>
            </a:extLst>
          </p:cNvPr>
          <p:cNvSpPr txBox="1"/>
          <p:nvPr/>
        </p:nvSpPr>
        <p:spPr>
          <a:xfrm>
            <a:off x="424094" y="4537093"/>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Thảo nguyên ôn đới</a:t>
            </a:r>
          </a:p>
        </p:txBody>
      </p:sp>
      <p:pic>
        <p:nvPicPr>
          <p:cNvPr id="17" name="Picture 16">
            <a:extLst>
              <a:ext uri="{FF2B5EF4-FFF2-40B4-BE49-F238E27FC236}">
                <a16:creationId xmlns:a16="http://schemas.microsoft.com/office/drawing/2014/main" id="{7E1EB252-1654-2958-A32B-C89A855EE4ED}"/>
              </a:ext>
            </a:extLst>
          </p:cNvPr>
          <p:cNvPicPr>
            <a:picLocks noChangeAspect="1"/>
          </p:cNvPicPr>
          <p:nvPr/>
        </p:nvPicPr>
        <p:blipFill rotWithShape="1">
          <a:blip r:embed="rId16"/>
          <a:srcRect t="19657" r="15282"/>
          <a:stretch/>
        </p:blipFill>
        <p:spPr>
          <a:xfrm>
            <a:off x="7850310" y="7451012"/>
            <a:ext cx="618352" cy="439815"/>
          </a:xfrm>
          <a:prstGeom prst="cub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7" name="Picture 96" descr="Icon&#10;&#10;Description automatically generated">
            <a:extLst>
              <a:ext uri="{FF2B5EF4-FFF2-40B4-BE49-F238E27FC236}">
                <a16:creationId xmlns:a16="http://schemas.microsoft.com/office/drawing/2014/main" id="{D62176DE-A61C-5A06-7D8B-A2BC0DCD1B4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31850" y="4064987"/>
            <a:ext cx="1495329" cy="1495329"/>
          </a:xfrm>
          <a:prstGeom prst="rect">
            <a:avLst/>
          </a:prstGeom>
        </p:spPr>
      </p:pic>
      <p:sp>
        <p:nvSpPr>
          <p:cNvPr id="99" name="任意多边形 13">
            <a:extLst>
              <a:ext uri="{FF2B5EF4-FFF2-40B4-BE49-F238E27FC236}">
                <a16:creationId xmlns:a16="http://schemas.microsoft.com/office/drawing/2014/main" id="{1B719934-4FC7-4260-E9BD-0262850F7319}"/>
              </a:ext>
            </a:extLst>
          </p:cNvPr>
          <p:cNvSpPr/>
          <p:nvPr/>
        </p:nvSpPr>
        <p:spPr>
          <a:xfrm rot="16200000">
            <a:off x="-158456" y="1246501"/>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8" name="TextBox 97">
            <a:extLst>
              <a:ext uri="{FF2B5EF4-FFF2-40B4-BE49-F238E27FC236}">
                <a16:creationId xmlns:a16="http://schemas.microsoft.com/office/drawing/2014/main" id="{CCFA507D-6EF0-40F1-5EFC-38A034B97E41}"/>
              </a:ext>
            </a:extLst>
          </p:cNvPr>
          <p:cNvSpPr txBox="1"/>
          <p:nvPr/>
        </p:nvSpPr>
        <p:spPr>
          <a:xfrm>
            <a:off x="948877" y="715132"/>
            <a:ext cx="2212513" cy="707886"/>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en-US" sz="4000" b="1">
                <a:solidFill>
                  <a:srgbClr val="FF0000"/>
                </a:solidFill>
                <a:effectLst/>
                <a:latin typeface="#9Slide03 Bebas Neue Bold" panose="020B0606020202050201" pitchFamily="34" charset="0"/>
                <a:ea typeface="Arial" panose="020B0604020202020204" pitchFamily="34" charset="0"/>
                <a:cs typeface="Times New Roman" panose="02020603050405020304" pitchFamily="18" charset="0"/>
              </a:rPr>
              <a:t>EM CÓ BIẾT</a:t>
            </a:r>
            <a:endParaRPr lang="en-US" sz="3600">
              <a:latin typeface="#9Slide03 Bebas Neue Bold" panose="020B0606020202050201" pitchFamily="34" charset="0"/>
            </a:endParaRPr>
          </a:p>
        </p:txBody>
      </p:sp>
      <p:sp>
        <p:nvSpPr>
          <p:cNvPr id="100" name="TextBox 99">
            <a:extLst>
              <a:ext uri="{FF2B5EF4-FFF2-40B4-BE49-F238E27FC236}">
                <a16:creationId xmlns:a16="http://schemas.microsoft.com/office/drawing/2014/main" id="{25EED6FB-B6A0-44E4-9A71-A2DCD15FE26F}"/>
              </a:ext>
            </a:extLst>
          </p:cNvPr>
          <p:cNvSpPr txBox="1"/>
          <p:nvPr/>
        </p:nvSpPr>
        <p:spPr>
          <a:xfrm>
            <a:off x="86664" y="1542657"/>
            <a:ext cx="3609032" cy="3416320"/>
          </a:xfrm>
          <a:prstGeom prst="rect">
            <a:avLst/>
          </a:prstGeom>
          <a:noFill/>
        </p:spPr>
        <p:txBody>
          <a:bodyPr wrap="square">
            <a:spAutoFit/>
          </a:bodyPr>
          <a:lstStyle/>
          <a:p>
            <a:pPr algn="just">
              <a:spcBef>
                <a:spcPts val="600"/>
              </a:spcBef>
              <a:spcAft>
                <a:spcPts val="600"/>
              </a:spcAft>
            </a:pPr>
            <a:r>
              <a:rPr lang="vi-VN" sz="1600" b="1">
                <a:solidFill>
                  <a:srgbClr val="202122"/>
                </a:solidFill>
                <a:effectLst/>
                <a:latin typeface="#9Slide03 SFU Futura_12" panose="00000400000000000000" pitchFamily="2" charset="0"/>
                <a:ea typeface="Times New Roman" panose="02020603050405020304" pitchFamily="18" charset="0"/>
              </a:rPr>
              <a:t>Dãy núi Cáp-ca</a:t>
            </a:r>
            <a:r>
              <a:rPr lang="vi-VN" sz="1600">
                <a:solidFill>
                  <a:srgbClr val="202122"/>
                </a:solidFill>
                <a:effectLst/>
                <a:latin typeface="#9Slide03 SFU Futura_12" panose="00000400000000000000" pitchFamily="2" charset="0"/>
                <a:ea typeface="Times New Roman" panose="02020603050405020304" pitchFamily="18" charset="0"/>
              </a:rPr>
              <a:t> là </a:t>
            </a:r>
            <a:r>
              <a:rPr lang="vi-VN" sz="1600" u="sng">
                <a:solidFill>
                  <a:srgbClr val="0645AD"/>
                </a:solidFill>
                <a:effectLst/>
                <a:latin typeface="#9Slide03 SFU Futura_12" panose="00000400000000000000" pitchFamily="2" charset="0"/>
                <a:ea typeface="Times New Roman" panose="02020603050405020304" pitchFamily="18" charset="0"/>
                <a:hlinkClick r:id="rId18" tooltip="Dãy núi"/>
              </a:rPr>
              <a:t>mạch núi</a:t>
            </a:r>
            <a:r>
              <a:rPr lang="vi-VN" sz="1600">
                <a:solidFill>
                  <a:srgbClr val="202122"/>
                </a:solidFill>
                <a:effectLst/>
                <a:latin typeface="#9Slide03 SFU Futura_12" panose="00000400000000000000" pitchFamily="2" charset="0"/>
                <a:ea typeface="Times New Roman" panose="02020603050405020304" pitchFamily="18" charset="0"/>
              </a:rPr>
              <a:t> phân chia giới hạn hai châu lục</a:t>
            </a:r>
            <a:r>
              <a:rPr lang="en-US" sz="1600">
                <a:solidFill>
                  <a:srgbClr val="202122"/>
                </a:solidFill>
                <a:effectLst/>
                <a:latin typeface="#9Slide03 SFU Futura_12" panose="00000400000000000000" pitchFamily="2" charset="0"/>
                <a:ea typeface="Times New Roman" panose="02020603050405020304" pitchFamily="18" charset="0"/>
              </a:rPr>
              <a:t> Âu - Á</a:t>
            </a:r>
            <a:r>
              <a:rPr lang="vi-VN" sz="1600">
                <a:solidFill>
                  <a:srgbClr val="202122"/>
                </a:solidFill>
                <a:effectLst/>
                <a:latin typeface="#9Slide03 SFU Futura_12" panose="00000400000000000000" pitchFamily="2" charset="0"/>
                <a:ea typeface="Times New Roman" panose="02020603050405020304" pitchFamily="18" charset="0"/>
              </a:rPr>
              <a:t>. Đỉnh núi cao nhất của nó là </a:t>
            </a:r>
            <a:r>
              <a:rPr lang="vi-VN" sz="1600" u="sng">
                <a:solidFill>
                  <a:srgbClr val="0645AD"/>
                </a:solidFill>
                <a:effectLst/>
                <a:latin typeface="#9Slide03 SFU Futura_12" panose="00000400000000000000" pitchFamily="2" charset="0"/>
                <a:ea typeface="Times New Roman" panose="02020603050405020304" pitchFamily="18" charset="0"/>
                <a:hlinkClick r:id="rId19" tooltip="Elbrus"/>
              </a:rPr>
              <a:t>En-bơ-rút</a:t>
            </a:r>
            <a:r>
              <a:rPr lang="vi-VN" sz="1600">
                <a:solidFill>
                  <a:srgbClr val="202122"/>
                </a:solidFill>
                <a:effectLst/>
                <a:latin typeface="#9Slide03 SFU Futura_12" panose="00000400000000000000" pitchFamily="2" charset="0"/>
                <a:ea typeface="Times New Roman" panose="02020603050405020304" pitchFamily="18" charset="0"/>
              </a:rPr>
              <a:t>  5.642</a:t>
            </a:r>
            <a:r>
              <a:rPr lang="en-US" sz="1600">
                <a:solidFill>
                  <a:srgbClr val="202122"/>
                </a:solidFill>
                <a:effectLst/>
                <a:latin typeface="#9Slide03 SFU Futura_12" panose="00000400000000000000" pitchFamily="2" charset="0"/>
                <a:ea typeface="Times New Roman" panose="02020603050405020304" pitchFamily="18" charset="0"/>
              </a:rPr>
              <a:t>m </a:t>
            </a:r>
            <a:r>
              <a:rPr lang="vi-VN" sz="1600">
                <a:solidFill>
                  <a:srgbClr val="202122"/>
                </a:solidFill>
                <a:effectLst/>
                <a:latin typeface="#9Slide03 SFU Futura_12" panose="00000400000000000000" pitchFamily="2" charset="0"/>
                <a:ea typeface="Times New Roman" panose="02020603050405020304" pitchFamily="18" charset="0"/>
              </a:rPr>
              <a:t>(18.510 dặm Anh), đồng thời cũng là đỉnh núi cao nhất ở </a:t>
            </a:r>
            <a:r>
              <a:rPr lang="vi-VN" sz="1600" u="sng">
                <a:solidFill>
                  <a:srgbClr val="0645AD"/>
                </a:solidFill>
                <a:effectLst/>
                <a:latin typeface="#9Slide03 SFU Futura_12" panose="00000400000000000000" pitchFamily="2" charset="0"/>
                <a:ea typeface="Times New Roman" panose="02020603050405020304" pitchFamily="18" charset="0"/>
                <a:hlinkClick r:id="rId20" tooltip="Châu Âu"/>
              </a:rPr>
              <a:t>châu Âu</a:t>
            </a:r>
            <a:r>
              <a:rPr lang="vi-VN" sz="1600">
                <a:solidFill>
                  <a:srgbClr val="202122"/>
                </a:solidFill>
                <a:effectLst/>
                <a:latin typeface="#9Slide03 SFU Futura_12" panose="00000400000000000000" pitchFamily="2" charset="0"/>
                <a:ea typeface="Times New Roman" panose="02020603050405020304" pitchFamily="18" charset="0"/>
              </a:rPr>
              <a:t>.</a:t>
            </a:r>
            <a:endParaRPr lang="en-US" sz="1600">
              <a:effectLst/>
              <a:latin typeface="#9Slide03 SFU Futura_12" panose="00000400000000000000" pitchFamily="2" charset="0"/>
              <a:ea typeface="Times New Roman" panose="02020603050405020304" pitchFamily="18" charset="0"/>
            </a:endParaRPr>
          </a:p>
          <a:p>
            <a:pPr algn="just">
              <a:spcBef>
                <a:spcPts val="600"/>
              </a:spcBef>
              <a:spcAft>
                <a:spcPts val="600"/>
              </a:spcAft>
            </a:pPr>
            <a:r>
              <a:rPr lang="en-US" sz="1600">
                <a:solidFill>
                  <a:srgbClr val="202122"/>
                </a:solidFill>
                <a:effectLst/>
                <a:latin typeface="#9Slide03 SFU Futura_12" panose="00000400000000000000" pitchFamily="2" charset="0"/>
                <a:ea typeface="Times New Roman" panose="02020603050405020304" pitchFamily="18" charset="0"/>
              </a:rPr>
              <a:t>Chiều dài: </a:t>
            </a:r>
            <a:r>
              <a:rPr lang="en-US" sz="1600" b="1">
                <a:solidFill>
                  <a:srgbClr val="0070C0"/>
                </a:solidFill>
                <a:effectLst/>
                <a:latin typeface="#9Slide03 SFU Futura_12" panose="00000400000000000000" pitchFamily="2" charset="0"/>
                <a:ea typeface="Times New Roman" panose="02020603050405020304" pitchFamily="18" charset="0"/>
              </a:rPr>
              <a:t>1.100</a:t>
            </a:r>
            <a:r>
              <a:rPr lang="en-US" sz="1600">
                <a:solidFill>
                  <a:srgbClr val="202122"/>
                </a:solidFill>
                <a:effectLst/>
                <a:latin typeface="#9Slide03 SFU Futura_12" panose="00000400000000000000" pitchFamily="2" charset="0"/>
                <a:ea typeface="Times New Roman" panose="02020603050405020304" pitchFamily="18" charset="0"/>
              </a:rPr>
              <a:t> </a:t>
            </a:r>
            <a:r>
              <a:rPr lang="en-US" sz="1600">
                <a:solidFill>
                  <a:srgbClr val="0070C0"/>
                </a:solidFill>
                <a:effectLst/>
                <a:latin typeface="#9Slide03 SFU Futura_12" panose="00000400000000000000" pitchFamily="2" charset="0"/>
                <a:ea typeface="Times New Roman" panose="02020603050405020304" pitchFamily="18" charset="0"/>
              </a:rPr>
              <a:t>km</a:t>
            </a:r>
          </a:p>
          <a:p>
            <a:pPr algn="just">
              <a:spcBef>
                <a:spcPts val="600"/>
              </a:spcBef>
              <a:spcAft>
                <a:spcPts val="600"/>
              </a:spcAft>
            </a:pPr>
            <a:r>
              <a:rPr lang="en-US" sz="1600">
                <a:solidFill>
                  <a:srgbClr val="202122"/>
                </a:solidFill>
                <a:effectLst/>
                <a:latin typeface="#9Slide03 SFU Futura_12" panose="00000400000000000000" pitchFamily="2" charset="0"/>
                <a:ea typeface="Times New Roman" panose="02020603050405020304" pitchFamily="18" charset="0"/>
              </a:rPr>
              <a:t>Chiều rộng: </a:t>
            </a:r>
            <a:r>
              <a:rPr lang="en-US" sz="1600" b="1">
                <a:solidFill>
                  <a:srgbClr val="0070C0"/>
                </a:solidFill>
                <a:effectLst/>
                <a:latin typeface="#9Slide03 SFU Futura_12" panose="00000400000000000000" pitchFamily="2" charset="0"/>
                <a:ea typeface="Times New Roman" panose="02020603050405020304" pitchFamily="18" charset="0"/>
              </a:rPr>
              <a:t>160 km</a:t>
            </a:r>
          </a:p>
          <a:p>
            <a:pPr algn="just">
              <a:spcBef>
                <a:spcPts val="600"/>
              </a:spcBef>
              <a:spcAft>
                <a:spcPts val="600"/>
              </a:spcAft>
            </a:pPr>
            <a:r>
              <a:rPr lang="en-US" sz="1600">
                <a:solidFill>
                  <a:srgbClr val="202122"/>
                </a:solidFill>
                <a:effectLst/>
                <a:latin typeface="#9Slide03 SFU Futura_12" panose="00000400000000000000" pitchFamily="2" charset="0"/>
                <a:ea typeface="Times New Roman" panose="02020603050405020304" pitchFamily="18" charset="0"/>
              </a:rPr>
              <a:t>Sườn Tây</a:t>
            </a:r>
            <a:r>
              <a:rPr lang="vi-VN" sz="1600">
                <a:solidFill>
                  <a:srgbClr val="202122"/>
                </a:solidFill>
                <a:effectLst/>
                <a:latin typeface="#9Slide03 SFU Futura_12" panose="00000400000000000000" pitchFamily="2" charset="0"/>
                <a:ea typeface="Times New Roman" panose="02020603050405020304" pitchFamily="18" charset="0"/>
              </a:rPr>
              <a:t> của dãy </a:t>
            </a:r>
            <a:r>
              <a:rPr lang="en-US" sz="1600">
                <a:solidFill>
                  <a:srgbClr val="202122"/>
                </a:solidFill>
                <a:effectLst/>
                <a:latin typeface="#9Slide03 SFU Futura_12" panose="00000400000000000000" pitchFamily="2" charset="0"/>
                <a:ea typeface="Times New Roman" panose="02020603050405020304" pitchFamily="18" charset="0"/>
              </a:rPr>
              <a:t>Cáp - ca</a:t>
            </a:r>
            <a:r>
              <a:rPr lang="vi-VN" sz="1600">
                <a:solidFill>
                  <a:srgbClr val="202122"/>
                </a:solidFill>
                <a:effectLst/>
                <a:latin typeface="#9Slide03 SFU Futura_12" panose="00000400000000000000" pitchFamily="2" charset="0"/>
                <a:ea typeface="Times New Roman" panose="02020603050405020304" pitchFamily="18" charset="0"/>
              </a:rPr>
              <a:t> có lượng mưa cao</a:t>
            </a:r>
            <a:r>
              <a:rPr lang="en-US" sz="1600">
                <a:solidFill>
                  <a:srgbClr val="202122"/>
                </a:solidFill>
                <a:effectLst/>
                <a:latin typeface="#9Slide03 SFU Futura_12" panose="00000400000000000000" pitchFamily="2" charset="0"/>
                <a:ea typeface="Times New Roman" panose="02020603050405020304" pitchFamily="18" charset="0"/>
              </a:rPr>
              <a:t> </a:t>
            </a:r>
            <a:r>
              <a:rPr lang="en-US" sz="1600" b="1">
                <a:solidFill>
                  <a:srgbClr val="0070C0"/>
                </a:solidFill>
                <a:effectLst/>
                <a:latin typeface="#9Slide03 SFU Futura_12" panose="00000400000000000000" pitchFamily="2" charset="0"/>
                <a:ea typeface="Times New Roman" panose="02020603050405020304" pitchFamily="18" charset="0"/>
              </a:rPr>
              <a:t>(</a:t>
            </a:r>
            <a:r>
              <a:rPr lang="vi-VN" sz="1600" b="1">
                <a:solidFill>
                  <a:srgbClr val="0070C0"/>
                </a:solidFill>
                <a:effectLst/>
                <a:latin typeface="#9Slide03 SFU Futura_12" panose="00000400000000000000" pitchFamily="2" charset="0"/>
                <a:ea typeface="Times New Roman" panose="02020603050405020304" pitchFamily="18" charset="0"/>
              </a:rPr>
              <a:t>1.000</a:t>
            </a:r>
            <a:r>
              <a:rPr lang="en-US" sz="1600" b="1">
                <a:solidFill>
                  <a:srgbClr val="0070C0"/>
                </a:solidFill>
                <a:effectLst/>
                <a:latin typeface="#9Slide03 SFU Futura_12" panose="00000400000000000000" pitchFamily="2" charset="0"/>
                <a:ea typeface="Times New Roman" panose="02020603050405020304" pitchFamily="18" charset="0"/>
              </a:rPr>
              <a:t> </a:t>
            </a:r>
            <a:r>
              <a:rPr lang="vi-VN" sz="1600" b="1">
                <a:solidFill>
                  <a:srgbClr val="0070C0"/>
                </a:solidFill>
                <a:effectLst/>
                <a:latin typeface="#9Slide03 SFU Futura_12" panose="00000400000000000000" pitchFamily="2" charset="0"/>
                <a:ea typeface="Times New Roman" panose="02020603050405020304" pitchFamily="18" charset="0"/>
              </a:rPr>
              <a:t>-</a:t>
            </a:r>
            <a:r>
              <a:rPr lang="en-US" sz="1600" b="1">
                <a:solidFill>
                  <a:srgbClr val="0070C0"/>
                </a:solidFill>
                <a:effectLst/>
                <a:latin typeface="#9Slide03 SFU Futura_12" panose="00000400000000000000" pitchFamily="2" charset="0"/>
                <a:ea typeface="Times New Roman" panose="02020603050405020304" pitchFamily="18" charset="0"/>
              </a:rPr>
              <a:t> </a:t>
            </a:r>
            <a:r>
              <a:rPr lang="vi-VN" sz="1600" b="1">
                <a:solidFill>
                  <a:srgbClr val="0070C0"/>
                </a:solidFill>
                <a:effectLst/>
                <a:latin typeface="#9Slide03 SFU Futura_12" panose="00000400000000000000" pitchFamily="2" charset="0"/>
                <a:ea typeface="Times New Roman" panose="02020603050405020304" pitchFamily="18" charset="0"/>
              </a:rPr>
              <a:t>4.000 mm</a:t>
            </a:r>
            <a:r>
              <a:rPr lang="en-US" sz="1600" b="1">
                <a:solidFill>
                  <a:srgbClr val="0070C0"/>
                </a:solidFill>
                <a:effectLst/>
                <a:latin typeface="#9Slide03 SFU Futura_12" panose="00000400000000000000" pitchFamily="2" charset="0"/>
                <a:ea typeface="Times New Roman" panose="02020603050405020304" pitchFamily="18" charset="0"/>
              </a:rPr>
              <a:t>)</a:t>
            </a:r>
            <a:r>
              <a:rPr lang="vi-VN" sz="1600">
                <a:solidFill>
                  <a:srgbClr val="202122"/>
                </a:solidFill>
                <a:effectLst/>
                <a:latin typeface="#9Slide03 SFU Futura_12" panose="00000400000000000000" pitchFamily="2" charset="0"/>
                <a:ea typeface="Times New Roman" panose="02020603050405020304" pitchFamily="18" charset="0"/>
              </a:rPr>
              <a:t>. </a:t>
            </a:r>
            <a:endParaRPr lang="en-US" sz="1600">
              <a:effectLst/>
              <a:latin typeface="#9Slide03 SFU Futura_12" panose="00000400000000000000" pitchFamily="2" charset="0"/>
              <a:ea typeface="Times New Roman" panose="02020603050405020304" pitchFamily="18" charset="0"/>
            </a:endParaRPr>
          </a:p>
          <a:p>
            <a:pPr algn="just">
              <a:spcBef>
                <a:spcPts val="600"/>
              </a:spcBef>
              <a:spcAft>
                <a:spcPts val="600"/>
              </a:spcAft>
            </a:pPr>
            <a:r>
              <a:rPr lang="en-US" sz="1600">
                <a:solidFill>
                  <a:srgbClr val="202122"/>
                </a:solidFill>
                <a:effectLst/>
                <a:latin typeface="#9Slide03 SFU Futura_12" panose="00000400000000000000" pitchFamily="2" charset="0"/>
                <a:ea typeface="Times New Roman" panose="02020603050405020304" pitchFamily="18" charset="0"/>
              </a:rPr>
              <a:t>Sườn Đông</a:t>
            </a:r>
            <a:r>
              <a:rPr lang="vi-VN" sz="1600">
                <a:solidFill>
                  <a:srgbClr val="202122"/>
                </a:solidFill>
                <a:effectLst/>
                <a:latin typeface="#9Slide03 SFU Futura_12" panose="00000400000000000000" pitchFamily="2" charset="0"/>
                <a:ea typeface="Times New Roman" panose="02020603050405020304" pitchFamily="18" charset="0"/>
              </a:rPr>
              <a:t> lượng mưa hàng năm chỉ đạt </a:t>
            </a:r>
            <a:r>
              <a:rPr lang="vi-VN" sz="1600" b="1">
                <a:solidFill>
                  <a:srgbClr val="0070C0"/>
                </a:solidFill>
                <a:effectLst/>
                <a:latin typeface="#9Slide03 SFU Futura_12" panose="00000400000000000000" pitchFamily="2" charset="0"/>
                <a:ea typeface="Times New Roman" panose="02020603050405020304" pitchFamily="18" charset="0"/>
              </a:rPr>
              <a:t>600</a:t>
            </a:r>
            <a:r>
              <a:rPr lang="en-US" sz="1600" b="1">
                <a:solidFill>
                  <a:srgbClr val="0070C0"/>
                </a:solidFill>
                <a:effectLst/>
                <a:latin typeface="#9Slide03 SFU Futura_12" panose="00000400000000000000" pitchFamily="2" charset="0"/>
                <a:ea typeface="Times New Roman" panose="02020603050405020304" pitchFamily="18" charset="0"/>
              </a:rPr>
              <a:t> </a:t>
            </a:r>
            <a:r>
              <a:rPr lang="vi-VN" sz="1600" b="1">
                <a:solidFill>
                  <a:srgbClr val="0070C0"/>
                </a:solidFill>
                <a:effectLst/>
                <a:latin typeface="#9Slide03 SFU Futura_12" panose="00000400000000000000" pitchFamily="2" charset="0"/>
                <a:ea typeface="Times New Roman" panose="02020603050405020304" pitchFamily="18" charset="0"/>
              </a:rPr>
              <a:t>-1.800 mm </a:t>
            </a:r>
            <a:endParaRPr lang="en-US" sz="1600" b="1">
              <a:solidFill>
                <a:srgbClr val="0070C0"/>
              </a:solidFill>
              <a:effectLst/>
              <a:latin typeface="#9Slide03 SFU Futura_12" panose="00000400000000000000" pitchFamily="2" charset="0"/>
              <a:ea typeface="Times New Roman" panose="02020603050405020304" pitchFamily="18" charset="0"/>
            </a:endParaRPr>
          </a:p>
        </p:txBody>
      </p:sp>
      <p:graphicFrame>
        <p:nvGraphicFramePr>
          <p:cNvPr id="18" name="Table 17">
            <a:extLst>
              <a:ext uri="{FF2B5EF4-FFF2-40B4-BE49-F238E27FC236}">
                <a16:creationId xmlns:a16="http://schemas.microsoft.com/office/drawing/2014/main" id="{B8AE0B34-AC81-A3E6-3B67-6269877F837F}"/>
              </a:ext>
            </a:extLst>
          </p:cNvPr>
          <p:cNvGraphicFramePr>
            <a:graphicFrameLocks noGrp="1"/>
          </p:cNvGraphicFramePr>
          <p:nvPr/>
        </p:nvGraphicFramePr>
        <p:xfrm>
          <a:off x="451725" y="5266477"/>
          <a:ext cx="5517721" cy="1569533"/>
        </p:xfrm>
        <a:graphic>
          <a:graphicData uri="http://schemas.openxmlformats.org/drawingml/2006/table">
            <a:tbl>
              <a:tblPr firstRow="1" firstCol="1" bandRow="1">
                <a:tableStyleId>{5C22544A-7EE6-4342-B048-85BDC9FD1C3A}</a:tableStyleId>
              </a:tblPr>
              <a:tblGrid>
                <a:gridCol w="1168334">
                  <a:extLst>
                    <a:ext uri="{9D8B030D-6E8A-4147-A177-3AD203B41FA5}">
                      <a16:colId xmlns:a16="http://schemas.microsoft.com/office/drawing/2014/main" val="478549477"/>
                    </a:ext>
                  </a:extLst>
                </a:gridCol>
                <a:gridCol w="2198151">
                  <a:extLst>
                    <a:ext uri="{9D8B030D-6E8A-4147-A177-3AD203B41FA5}">
                      <a16:colId xmlns:a16="http://schemas.microsoft.com/office/drawing/2014/main" val="800813827"/>
                    </a:ext>
                  </a:extLst>
                </a:gridCol>
                <a:gridCol w="2151236">
                  <a:extLst>
                    <a:ext uri="{9D8B030D-6E8A-4147-A177-3AD203B41FA5}">
                      <a16:colId xmlns:a16="http://schemas.microsoft.com/office/drawing/2014/main" val="2173876204"/>
                    </a:ext>
                  </a:extLst>
                </a:gridCol>
              </a:tblGrid>
              <a:tr h="0">
                <a:tc>
                  <a:txBody>
                    <a:bodyPr/>
                    <a:lstStyle/>
                    <a:p>
                      <a:pPr algn="ctr">
                        <a:lnSpc>
                          <a:spcPct val="115000"/>
                        </a:lnSpc>
                      </a:pPr>
                      <a:r>
                        <a:rPr lang="en-US" sz="1400">
                          <a:solidFill>
                            <a:schemeClr val="bg1"/>
                          </a:solidFill>
                          <a:effectLst/>
                          <a:latin typeface="#9Slide03 SFU Futura_12" panose="00000400000000000000" pitchFamily="2" charset="0"/>
                        </a:rPr>
                        <a:t>Độ cao (m) </a:t>
                      </a:r>
                      <a:endParaRPr lang="en-US" sz="1000">
                        <a:solidFill>
                          <a:schemeClr val="bg1"/>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tc>
                  <a:txBody>
                    <a:bodyPr/>
                    <a:lstStyle/>
                    <a:p>
                      <a:pPr algn="ctr">
                        <a:lnSpc>
                          <a:spcPct val="115000"/>
                        </a:lnSpc>
                      </a:pPr>
                      <a:r>
                        <a:rPr lang="en-US" sz="1400">
                          <a:effectLst/>
                          <a:latin typeface="#9Slide03 SFU Futura_12" panose="00000400000000000000" pitchFamily="2" charset="0"/>
                        </a:rPr>
                        <a:t>Đất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tc>
                  <a:txBody>
                    <a:bodyPr/>
                    <a:lstStyle/>
                    <a:p>
                      <a:pPr algn="ctr">
                        <a:lnSpc>
                          <a:spcPct val="115000"/>
                        </a:lnSpc>
                      </a:pPr>
                      <a:r>
                        <a:rPr lang="en-US" sz="1400">
                          <a:effectLst/>
                          <a:latin typeface="#9Slide03 SFU Futura_12" panose="00000400000000000000" pitchFamily="2" charset="0"/>
                        </a:rPr>
                        <a:t>Thực vật</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A35443"/>
                    </a:solidFill>
                  </a:tcPr>
                </a:tc>
                <a:extLst>
                  <a:ext uri="{0D108BD9-81ED-4DB2-BD59-A6C34878D82A}">
                    <a16:rowId xmlns:a16="http://schemas.microsoft.com/office/drawing/2014/main" val="1019227159"/>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0 - 500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Đỏ nâu</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tabLst>
                          <a:tab pos="1348740" algn="l"/>
                        </a:tabLst>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Rừng lá cứng	</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2923023232"/>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500 - 1200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Đất nâu</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Rừng hỗn hợp</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691356368"/>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1200 - 1600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Pốt dôn</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Rừng lá kim</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717711504"/>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1600 - 2000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Đồng cỏ</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Đồng cỏ núi</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3424387301"/>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2000 - 2800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Đất sơ đẳng xen lẫn đá</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Địa y và cây bụi</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230312792"/>
                  </a:ext>
                </a:extLst>
              </a:tr>
              <a:tr h="0">
                <a:tc>
                  <a:txBody>
                    <a:bodyPr/>
                    <a:lstStyle/>
                    <a:p>
                      <a:pPr algn="r">
                        <a:lnSpc>
                          <a:spcPct val="115000"/>
                        </a:lnSpc>
                      </a:pPr>
                      <a:r>
                        <a:rPr lang="en-US" sz="14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rPr>
                        <a:t>&gt; 2800</a:t>
                      </a:r>
                      <a:endParaRPr lang="en-US" sz="1000">
                        <a:solidFill>
                          <a:srgbClr val="A35443"/>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solidFill>
                      <a:srgbClr val="C5E1EC"/>
                    </a:solidFill>
                  </a:tcPr>
                </a:tc>
                <a:tc>
                  <a:txBody>
                    <a:bodyPr/>
                    <a:lstStyle/>
                    <a:p>
                      <a:pPr algn="just">
                        <a:lnSpc>
                          <a:spcPct val="115000"/>
                        </a:lnSpc>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Băng tuyết</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tc>
                  <a:txBody>
                    <a:bodyPr/>
                    <a:lstStyle/>
                    <a:p>
                      <a:pPr algn="just">
                        <a:lnSpc>
                          <a:spcPct val="115000"/>
                        </a:lnSpc>
                        <a:tabLst>
                          <a:tab pos="1912620" algn="l"/>
                        </a:tabLst>
                      </a:pP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Băng tuyết</a:t>
                      </a:r>
                      <a:endParaRPr lang="en-US" sz="10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cell3D prstMaterial="dkEdge">
                      <a:bevel prst="coolSlant"/>
                      <a:lightRig rig="flood" dir="t"/>
                    </a:cell3D>
                  </a:tcPr>
                </a:tc>
                <a:extLst>
                  <a:ext uri="{0D108BD9-81ED-4DB2-BD59-A6C34878D82A}">
                    <a16:rowId xmlns:a16="http://schemas.microsoft.com/office/drawing/2014/main" val="1421252451"/>
                  </a:ext>
                </a:extLst>
              </a:tr>
            </a:tbl>
          </a:graphicData>
        </a:graphic>
      </p:graphicFrame>
      <p:pic>
        <p:nvPicPr>
          <p:cNvPr id="21" name="Đồng hồ đếm ngược 1 phút">
            <a:hlinkClick r:id="" action="ppaction://media"/>
            <a:extLst>
              <a:ext uri="{FF2B5EF4-FFF2-40B4-BE49-F238E27FC236}">
                <a16:creationId xmlns:a16="http://schemas.microsoft.com/office/drawing/2014/main" id="{A9E847C6-2A96-551C-687F-339B6D97E58C}"/>
              </a:ext>
            </a:extLst>
          </p:cNvPr>
          <p:cNvPicPr>
            <a:picLocks noChangeAspect="1"/>
          </p:cNvPicPr>
          <p:nvPr>
            <a:videoFile r:link="rId4"/>
            <p:extLst>
              <p:ext uri="{DAA4B4D4-6D71-4841-9C94-3DE7FCFB9230}">
                <p14:media xmlns:p14="http://schemas.microsoft.com/office/powerpoint/2010/main" r:embed="rId3"/>
              </p:ext>
            </p:extLst>
          </p:nvPr>
        </p:nvPicPr>
        <p:blipFill>
          <a:blip r:embed="rId21"/>
          <a:stretch>
            <a:fillRect/>
          </a:stretch>
        </p:blipFill>
        <p:spPr>
          <a:xfrm>
            <a:off x="9224271" y="3803750"/>
            <a:ext cx="2234304" cy="1244500"/>
          </a:xfrm>
          <a:prstGeom prst="rect">
            <a:avLst/>
          </a:prstGeom>
          <a:ln w="28575">
            <a:solidFill>
              <a:srgbClr val="A35443"/>
            </a:solidFill>
          </a:ln>
        </p:spPr>
      </p:pic>
      <p:pic>
        <p:nvPicPr>
          <p:cNvPr id="24" name="Picture 23">
            <a:extLst>
              <a:ext uri="{FF2B5EF4-FFF2-40B4-BE49-F238E27FC236}">
                <a16:creationId xmlns:a16="http://schemas.microsoft.com/office/drawing/2014/main" id="{5FAD707F-4F84-89BF-4D1B-319047546CE2}"/>
              </a:ext>
            </a:extLst>
          </p:cNvPr>
          <p:cNvPicPr>
            <a:picLocks noChangeAspect="1"/>
          </p:cNvPicPr>
          <p:nvPr/>
        </p:nvPicPr>
        <p:blipFill>
          <a:blip r:embed="rId22"/>
          <a:stretch>
            <a:fillRect/>
          </a:stretch>
        </p:blipFill>
        <p:spPr>
          <a:xfrm>
            <a:off x="8352076" y="1042261"/>
            <a:ext cx="791924" cy="814193"/>
          </a:xfrm>
          <a:prstGeom prst="rect">
            <a:avLst/>
          </a:prstGeom>
        </p:spPr>
      </p:pic>
      <p:sp>
        <p:nvSpPr>
          <p:cNvPr id="26" name="Rectangle 25">
            <a:extLst>
              <a:ext uri="{FF2B5EF4-FFF2-40B4-BE49-F238E27FC236}">
                <a16:creationId xmlns:a16="http://schemas.microsoft.com/office/drawing/2014/main" id="{F29E52FC-0BFF-721F-3D33-30569938504A}"/>
              </a:ext>
            </a:extLst>
          </p:cNvPr>
          <p:cNvSpPr/>
          <p:nvPr/>
        </p:nvSpPr>
        <p:spPr>
          <a:xfrm>
            <a:off x="8352076" y="1029694"/>
            <a:ext cx="795866" cy="826759"/>
          </a:xfrm>
          <a:prstGeom prst="rect">
            <a:avLst/>
          </a:prstGeom>
          <a:noFill/>
          <a:ln w="38100">
            <a:solidFill>
              <a:srgbClr val="FA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05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19"/>
                </p:tgtEl>
              </p:cMediaNode>
            </p:video>
            <p:video>
              <p:cMediaNode vol="80000">
                <p:cTn id="3" fill="hold" display="0">
                  <p:stCondLst>
                    <p:cond delay="indefinite"/>
                  </p:stCondLst>
                </p:cTn>
                <p:tgtEl>
                  <p:spTgt spid="21"/>
                </p:tgtEl>
              </p:cMediaNode>
            </p:video>
            <p:seq concurrent="1" nextAc="seek">
              <p:cTn id="4" restart="whenNotActive" fill="hold" evtFilter="cancelBubble" nodeType="interactiveSeq">
                <p:stCondLst>
                  <p:cond evt="onClick" delay="0">
                    <p:tgtEl>
                      <p:spTgt spid="21"/>
                    </p:tgtEl>
                  </p:cond>
                </p:stCondLst>
                <p:endSync evt="end" delay="0">
                  <p:rtn val="all"/>
                </p:endSync>
                <p:childTnLst>
                  <p:par>
                    <p:cTn id="5" fill="hold">
                      <p:stCondLst>
                        <p:cond delay="0"/>
                      </p:stCondLst>
                      <p:childTnLst>
                        <p:par>
                          <p:cTn id="6" fill="hold">
                            <p:stCondLst>
                              <p:cond delay="0"/>
                            </p:stCondLst>
                            <p:childTnLst>
                              <p:par>
                                <p:cTn id="7" presetID="2" presetClass="mediacall" presetSubtype="0" fill="hold" nodeType="clickEffect">
                                  <p:stCondLst>
                                    <p:cond delay="0"/>
                                  </p:stCondLst>
                                  <p:childTnLst>
                                    <p:cmd type="call" cmd="togglePause">
                                      <p:cBhvr>
                                        <p:cTn id="8"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light&#10;&#10;Description automatically generated">
            <a:extLst>
              <a:ext uri="{FF2B5EF4-FFF2-40B4-BE49-F238E27FC236}">
                <a16:creationId xmlns:a16="http://schemas.microsoft.com/office/drawing/2014/main" id="{8AD4C9F7-B621-2AA0-6BCD-B529BDCF9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41" y="2828375"/>
            <a:ext cx="3323838" cy="2515481"/>
          </a:xfrm>
          <a:prstGeom prst="rect">
            <a:avLst/>
          </a:prstGeom>
        </p:spPr>
      </p:pic>
      <p:pic>
        <p:nvPicPr>
          <p:cNvPr id="22" name="Picture 21">
            <a:extLst>
              <a:ext uri="{FF2B5EF4-FFF2-40B4-BE49-F238E27FC236}">
                <a16:creationId xmlns:a16="http://schemas.microsoft.com/office/drawing/2014/main" id="{E8D9AF34-6880-1FFA-53F9-637C4C1C10FC}"/>
              </a:ext>
            </a:extLst>
          </p:cNvPr>
          <p:cNvPicPr>
            <a:picLocks noChangeAspect="1"/>
          </p:cNvPicPr>
          <p:nvPr/>
        </p:nvPicPr>
        <p:blipFill>
          <a:blip r:embed="rId5"/>
          <a:stretch>
            <a:fillRect/>
          </a:stretch>
        </p:blipFill>
        <p:spPr>
          <a:xfrm>
            <a:off x="9506616" y="1356800"/>
            <a:ext cx="626532" cy="500285"/>
          </a:xfrm>
          <a:prstGeom prst="rect">
            <a:avLst/>
          </a:prstGeom>
        </p:spPr>
      </p:pic>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57993"/>
            <a:ext cx="4617131" cy="426783"/>
          </a:xfrm>
          <a:prstGeom prst="snipRoundRect">
            <a:avLst>
              <a:gd name="adj1" fmla="val 0"/>
              <a:gd name="adj2"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chemeClr val="bg1">
                    <a:lumMod val="95000"/>
                  </a:schemeClr>
                </a:solidFill>
                <a:latin typeface="#9Slide03 Aturdida" pitchFamily="2" charset="0"/>
              </a:rPr>
              <a:t>1. Sự phân bố đất và thảm thực vật trên Trái Đất</a:t>
            </a:r>
            <a:endParaRPr lang="en-US" sz="2800">
              <a:solidFill>
                <a:schemeClr val="bg1">
                  <a:lumMod val="95000"/>
                </a:schemeClr>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157992"/>
            <a:ext cx="4463477" cy="426783"/>
          </a:xfrm>
          <a:prstGeom prst="snipRoundRect">
            <a:avLst>
              <a:gd name="adj1" fmla="val 0"/>
              <a:gd name="adj2" fmla="val 28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chemeClr val="bg1">
                    <a:lumMod val="95000"/>
                  </a:schemeClr>
                </a:solidFill>
                <a:latin typeface="#9Slide03 Aturdida" pitchFamily="2" charset="0"/>
                <a:ea typeface="SimSun" panose="02010600030101010101" pitchFamily="2" charset="-122"/>
              </a:rPr>
              <a:t>2. Sự phân bố đất và sinh vật theo độ cao</a:t>
            </a:r>
            <a:endParaRPr lang="en-US" sz="2800">
              <a:solidFill>
                <a:schemeClr val="bg1">
                  <a:lumMod val="95000"/>
                </a:schemeClr>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31850" y="-1344572"/>
            <a:ext cx="1351324" cy="1351324"/>
          </a:xfrm>
          <a:prstGeom prst="rect">
            <a:avLst/>
          </a:prstGeom>
        </p:spPr>
      </p:pic>
      <p:sp>
        <p:nvSpPr>
          <p:cNvPr id="23" name="TextBox 22">
            <a:extLst>
              <a:ext uri="{FF2B5EF4-FFF2-40B4-BE49-F238E27FC236}">
                <a16:creationId xmlns:a16="http://schemas.microsoft.com/office/drawing/2014/main" id="{4CBB763E-70B1-F39C-EF91-37A2FA45111D}"/>
              </a:ext>
            </a:extLst>
          </p:cNvPr>
          <p:cNvSpPr txBox="1"/>
          <p:nvPr/>
        </p:nvSpPr>
        <p:spPr>
          <a:xfrm>
            <a:off x="337296"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hỗn hợp OĐ</a:t>
            </a:r>
          </a:p>
        </p:txBody>
      </p:sp>
      <p:sp>
        <p:nvSpPr>
          <p:cNvPr id="94" name="TextBox 93">
            <a:extLst>
              <a:ext uri="{FF2B5EF4-FFF2-40B4-BE49-F238E27FC236}">
                <a16:creationId xmlns:a16="http://schemas.microsoft.com/office/drawing/2014/main" id="{7EE2C8DD-20E7-B876-646C-EBBF4FD73B7D}"/>
              </a:ext>
            </a:extLst>
          </p:cNvPr>
          <p:cNvSpPr txBox="1"/>
          <p:nvPr/>
        </p:nvSpPr>
        <p:spPr>
          <a:xfrm>
            <a:off x="424094" y="4537093"/>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Thảo nguyên ôn đới</a:t>
            </a:r>
          </a:p>
        </p:txBody>
      </p:sp>
      <p:sp>
        <p:nvSpPr>
          <p:cNvPr id="99" name="任意多边形 13">
            <a:extLst>
              <a:ext uri="{FF2B5EF4-FFF2-40B4-BE49-F238E27FC236}">
                <a16:creationId xmlns:a16="http://schemas.microsoft.com/office/drawing/2014/main" id="{1B719934-4FC7-4260-E9BD-0262850F7319}"/>
              </a:ext>
            </a:extLst>
          </p:cNvPr>
          <p:cNvSpPr/>
          <p:nvPr/>
        </p:nvSpPr>
        <p:spPr>
          <a:xfrm rot="16200000">
            <a:off x="-158456" y="1246501"/>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8" name="TextBox 97">
            <a:extLst>
              <a:ext uri="{FF2B5EF4-FFF2-40B4-BE49-F238E27FC236}">
                <a16:creationId xmlns:a16="http://schemas.microsoft.com/office/drawing/2014/main" id="{CCFA507D-6EF0-40F1-5EFC-38A034B97E41}"/>
              </a:ext>
            </a:extLst>
          </p:cNvPr>
          <p:cNvSpPr txBox="1"/>
          <p:nvPr/>
        </p:nvSpPr>
        <p:spPr>
          <a:xfrm>
            <a:off x="558801" y="715132"/>
            <a:ext cx="2602590" cy="707886"/>
          </a:xfrm>
          <a:prstGeom prst="rect">
            <a:avLst/>
          </a:prstGeom>
          <a:solidFill>
            <a:srgbClr val="F8D8CA"/>
          </a:solidFill>
        </p:spPr>
        <p:txBody>
          <a:bodyPr wrap="square">
            <a:spAutoFit/>
          </a:bodyPr>
          <a:lstStyle/>
          <a:p>
            <a:pPr algn="ctr"/>
            <a:r>
              <a:rPr lang="en-US" sz="4000">
                <a:effectLst/>
                <a:latin typeface="#9Slide03 Bebas Neue Bold" panose="020B0606020202050201" pitchFamily="34" charset="0"/>
                <a:ea typeface="Arial" panose="020B0604020202020204" pitchFamily="34" charset="0"/>
              </a:rPr>
              <a:t>AI NHANH NHẤT</a:t>
            </a:r>
            <a:endParaRPr lang="en-US" sz="3600">
              <a:latin typeface="#9Slide03 Bebas Neue Bold" panose="020B0606020202050201" pitchFamily="34" charset="0"/>
            </a:endParaRPr>
          </a:p>
        </p:txBody>
      </p:sp>
      <p:sp>
        <p:nvSpPr>
          <p:cNvPr id="100" name="TextBox 99">
            <a:extLst>
              <a:ext uri="{FF2B5EF4-FFF2-40B4-BE49-F238E27FC236}">
                <a16:creationId xmlns:a16="http://schemas.microsoft.com/office/drawing/2014/main" id="{25EED6FB-B6A0-44E4-9A71-A2DCD15FE26F}"/>
              </a:ext>
            </a:extLst>
          </p:cNvPr>
          <p:cNvSpPr txBox="1"/>
          <p:nvPr/>
        </p:nvSpPr>
        <p:spPr>
          <a:xfrm>
            <a:off x="86664" y="1542657"/>
            <a:ext cx="3609032" cy="1569660"/>
          </a:xfrm>
          <a:prstGeom prst="rect">
            <a:avLst/>
          </a:prstGeom>
          <a:noFill/>
        </p:spPr>
        <p:txBody>
          <a:bodyPr wrap="square">
            <a:spAutoFit/>
          </a:bodyPr>
          <a:lstStyle/>
          <a:p>
            <a:pPr marL="354330" indent="-285750" algn="just">
              <a:buFont typeface="Wingdings" panose="05000000000000000000" pitchFamily="2" charset="2"/>
              <a:buChar char="ü"/>
            </a:pPr>
            <a:r>
              <a:rPr lang="it-IT" sz="1600">
                <a:effectLst/>
                <a:latin typeface="#9Slide03 SFU Futura_12" panose="00000400000000000000" pitchFamily="2" charset="0"/>
                <a:ea typeface="Times New Roman" panose="02020603050405020304" pitchFamily="18" charset="0"/>
              </a:rPr>
              <a:t>Chia lớp thành 2 dãy A, B</a:t>
            </a:r>
          </a:p>
          <a:p>
            <a:pPr marL="354330" indent="-285750" algn="just">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Lần lượt trả lời câu hỏi sau hiệu lệnh </a:t>
            </a:r>
            <a:r>
              <a:rPr lang="it-IT" sz="1600">
                <a:effectLst/>
                <a:latin typeface="#9Slide03 SFU Futura_12" panose="00000400000000000000" pitchFamily="2" charset="0"/>
                <a:ea typeface="Times New Roman" panose="02020603050405020304" pitchFamily="18" charset="0"/>
              </a:rPr>
              <a:t> “Hết”</a:t>
            </a:r>
          </a:p>
          <a:p>
            <a:pPr marL="354330" indent="-285750" algn="just">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T</a:t>
            </a:r>
            <a:r>
              <a:rPr lang="it-IT" sz="1600">
                <a:effectLst/>
                <a:latin typeface="#9Slide03 SFU Futura_12" panose="00000400000000000000" pitchFamily="2" charset="0"/>
                <a:ea typeface="Times New Roman" panose="02020603050405020304" pitchFamily="18" charset="0"/>
              </a:rPr>
              <a:t>rả lời đúng được 1 điểm, trả lời sai mất lượt.</a:t>
            </a:r>
            <a:endParaRPr lang="en-US" sz="1600">
              <a:effectLst/>
              <a:latin typeface="#9Slide03 SFU Futura_12" panose="00000400000000000000" pitchFamily="2" charset="0"/>
              <a:ea typeface="Times New Roman" panose="02020603050405020304" pitchFamily="18" charset="0"/>
            </a:endParaRPr>
          </a:p>
          <a:p>
            <a:pPr marL="354330" indent="-285750">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Thời gian hỏi và trả lời: </a:t>
            </a:r>
            <a:r>
              <a:rPr lang="it-IT" sz="1600" b="1">
                <a:solidFill>
                  <a:srgbClr val="FF0000"/>
                </a:solidFill>
                <a:effectLst/>
                <a:latin typeface="#9Slide03 SFU Futura_12" panose="00000400000000000000" pitchFamily="2" charset="0"/>
                <a:ea typeface="Times New Roman" panose="02020603050405020304" pitchFamily="18" charset="0"/>
              </a:rPr>
              <a:t>30 </a:t>
            </a:r>
            <a:r>
              <a:rPr lang="it-IT" sz="1600">
                <a:effectLst/>
                <a:latin typeface="#9Slide03 SFU Futura_12" panose="00000400000000000000" pitchFamily="2" charset="0"/>
                <a:ea typeface="Times New Roman" panose="02020603050405020304" pitchFamily="18" charset="0"/>
              </a:rPr>
              <a:t>giây.</a:t>
            </a:r>
            <a:endParaRPr lang="en-US" sz="1600">
              <a:effectLst/>
              <a:latin typeface="#9Slide03 SFU Futura_12" panose="00000400000000000000" pitchFamily="2" charset="0"/>
              <a:ea typeface="Times New Roman" panose="02020603050405020304" pitchFamily="18" charset="0"/>
            </a:endParaRPr>
          </a:p>
        </p:txBody>
      </p:sp>
      <p:pic>
        <p:nvPicPr>
          <p:cNvPr id="24" name="Picture 23">
            <a:extLst>
              <a:ext uri="{FF2B5EF4-FFF2-40B4-BE49-F238E27FC236}">
                <a16:creationId xmlns:a16="http://schemas.microsoft.com/office/drawing/2014/main" id="{5FAD707F-4F84-89BF-4D1B-319047546CE2}"/>
              </a:ext>
            </a:extLst>
          </p:cNvPr>
          <p:cNvPicPr>
            <a:picLocks noChangeAspect="1"/>
          </p:cNvPicPr>
          <p:nvPr/>
        </p:nvPicPr>
        <p:blipFill>
          <a:blip r:embed="rId9"/>
          <a:stretch>
            <a:fillRect/>
          </a:stretch>
        </p:blipFill>
        <p:spPr>
          <a:xfrm>
            <a:off x="9421949" y="2080698"/>
            <a:ext cx="795866" cy="818245"/>
          </a:xfrm>
          <a:prstGeom prst="rect">
            <a:avLst/>
          </a:prstGeom>
        </p:spPr>
      </p:pic>
      <p:sp>
        <p:nvSpPr>
          <p:cNvPr id="26" name="Rectangle 25">
            <a:extLst>
              <a:ext uri="{FF2B5EF4-FFF2-40B4-BE49-F238E27FC236}">
                <a16:creationId xmlns:a16="http://schemas.microsoft.com/office/drawing/2014/main" id="{F29E52FC-0BFF-721F-3D33-30569938504A}"/>
              </a:ext>
            </a:extLst>
          </p:cNvPr>
          <p:cNvSpPr/>
          <p:nvPr/>
        </p:nvSpPr>
        <p:spPr>
          <a:xfrm>
            <a:off x="9631850" y="3486061"/>
            <a:ext cx="795866" cy="444970"/>
          </a:xfrm>
          <a:prstGeom prst="rect">
            <a:avLst/>
          </a:prstGeom>
          <a:noFill/>
          <a:ln w="38100">
            <a:solidFill>
              <a:srgbClr val="FA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48CBFD32-B51D-B29D-5087-6580F0CC9877}"/>
              </a:ext>
            </a:extLst>
          </p:cNvPr>
          <p:cNvSpPr txBox="1"/>
          <p:nvPr/>
        </p:nvSpPr>
        <p:spPr>
          <a:xfrm>
            <a:off x="3756776" y="1042261"/>
            <a:ext cx="5111008" cy="905184"/>
          </a:xfrm>
          <a:prstGeom prst="rect">
            <a:avLst/>
          </a:prstGeom>
          <a:noFill/>
        </p:spPr>
        <p:txBody>
          <a:bodyPr wrap="square">
            <a:spAutoFit/>
          </a:bodyPr>
          <a:lstStyle/>
          <a:p>
            <a:pPr marL="180340" algn="just">
              <a:lnSpc>
                <a:spcPct val="115000"/>
              </a:lnSpc>
            </a:pPr>
            <a:r>
              <a:rPr lang="en-US" sz="2400">
                <a:solidFill>
                  <a:srgbClr val="0070C0"/>
                </a:solidFill>
                <a:effectLst/>
                <a:latin typeface="#9Slide03 SFU Futura_12" panose="00000400000000000000" pitchFamily="2" charset="0"/>
                <a:ea typeface="Times New Roman" panose="02020603050405020304" pitchFamily="18" charset="0"/>
              </a:rPr>
              <a:t>1) Có bao nhiêu nhóm đất chính trên Trái Đất? </a:t>
            </a:r>
            <a:endParaRPr lang="en-US" sz="2400">
              <a:effectLst/>
              <a:latin typeface="#9Slide03 SFU Futura_12" panose="00000400000000000000" pitchFamily="2" charset="0"/>
              <a:ea typeface="Times New Roman" panose="02020603050405020304" pitchFamily="18" charset="0"/>
            </a:endParaRPr>
          </a:p>
        </p:txBody>
      </p:sp>
      <p:pic>
        <p:nvPicPr>
          <p:cNvPr id="28" name="Picture 27" descr="A cartoon of a child&#10;&#10;Description automatically generated with medium confidence">
            <a:extLst>
              <a:ext uri="{FF2B5EF4-FFF2-40B4-BE49-F238E27FC236}">
                <a16:creationId xmlns:a16="http://schemas.microsoft.com/office/drawing/2014/main" id="{973C157C-D0F4-9530-3E50-104F039AF2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8913" y="3732239"/>
            <a:ext cx="1062456" cy="1366260"/>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4697C461-345C-3348-E5F2-AB244E1F1B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91742" y="3721713"/>
            <a:ext cx="1152258" cy="1429157"/>
          </a:xfrm>
          <a:prstGeom prst="rect">
            <a:avLst/>
          </a:prstGeom>
        </p:spPr>
      </p:pic>
      <p:sp>
        <p:nvSpPr>
          <p:cNvPr id="93" name="TextBox 92">
            <a:extLst>
              <a:ext uri="{FF2B5EF4-FFF2-40B4-BE49-F238E27FC236}">
                <a16:creationId xmlns:a16="http://schemas.microsoft.com/office/drawing/2014/main" id="{C5959EBD-737B-90C9-7BA8-7CB81A730410}"/>
              </a:ext>
            </a:extLst>
          </p:cNvPr>
          <p:cNvSpPr txBox="1"/>
          <p:nvPr/>
        </p:nvSpPr>
        <p:spPr>
          <a:xfrm>
            <a:off x="5771687" y="1704990"/>
            <a:ext cx="1804370" cy="1569660"/>
          </a:xfrm>
          <a:prstGeom prst="rect">
            <a:avLst/>
          </a:prstGeom>
          <a:noFill/>
        </p:spPr>
        <p:txBody>
          <a:bodyPr wrap="square">
            <a:spAutoFit/>
          </a:bodyPr>
          <a:lstStyle/>
          <a:p>
            <a:r>
              <a:rPr lang="en-US" sz="96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11</a:t>
            </a:r>
            <a:endParaRPr lang="en-US" sz="8800">
              <a:latin typeface="#9Slide03 SFU Futura_12" panose="00000400000000000000" pitchFamily="2" charset="0"/>
            </a:endParaRPr>
          </a:p>
        </p:txBody>
      </p:sp>
      <p:pic>
        <p:nvPicPr>
          <p:cNvPr id="95" name="Picture 94" descr="Diagram&#10;&#10;Description automatically generated">
            <a:extLst>
              <a:ext uri="{FF2B5EF4-FFF2-40B4-BE49-F238E27FC236}">
                <a16:creationId xmlns:a16="http://schemas.microsoft.com/office/drawing/2014/main" id="{9157B569-1183-F408-4747-BA19481D35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08706" y="2898944"/>
            <a:ext cx="2730333" cy="2225506"/>
          </a:xfrm>
          <a:prstGeom prst="rect">
            <a:avLst/>
          </a:prstGeom>
        </p:spPr>
      </p:pic>
    </p:spTree>
    <p:extLst>
      <p:ext uri="{BB962C8B-B14F-4D97-AF65-F5344CB8AC3E}">
        <p14:creationId xmlns:p14="http://schemas.microsoft.com/office/powerpoint/2010/main" val="2947467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Effect transition="in" filter="fade">
                                      <p:cBhvr>
                                        <p:cTn id="9" dur="1000"/>
                                        <p:tgtEl>
                                          <p:spTgt spid="92"/>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Effect transition="in" filter="fade">
                                      <p:cBhvr>
                                        <p:cTn id="14" dur="10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ppt_w</p:attrName>
                                        </p:attrNameLst>
                                      </p:cBhvr>
                                      <p:tavLst>
                                        <p:tav tm="0">
                                          <p:val>
                                            <p:fltVal val="0"/>
                                          </p:val>
                                        </p:tav>
                                        <p:tav tm="100000">
                                          <p:val>
                                            <p:strVal val="#ppt_w"/>
                                          </p:val>
                                        </p:tav>
                                      </p:tavLst>
                                    </p:anim>
                                    <p:anim calcmode="lin" valueType="num">
                                      <p:cBhvr>
                                        <p:cTn id="18" dur="1000" fill="hold"/>
                                        <p:tgtEl>
                                          <p:spTgt spid="30"/>
                                        </p:tgtEl>
                                        <p:attrNameLst>
                                          <p:attrName>ppt_h</p:attrName>
                                        </p:attrNameLst>
                                      </p:cBhvr>
                                      <p:tavLst>
                                        <p:tav tm="0">
                                          <p:val>
                                            <p:fltVal val="0"/>
                                          </p:val>
                                        </p:tav>
                                        <p:tav tm="100000">
                                          <p:val>
                                            <p:strVal val="#ppt_h"/>
                                          </p:val>
                                        </p:tav>
                                      </p:tavLst>
                                    </p:anim>
                                    <p:animEffect transition="in" filter="fade">
                                      <p:cBhvr>
                                        <p:cTn id="19" dur="10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3"/>
                                        </p:tgtEl>
                                        <p:attrNameLst>
                                          <p:attrName>style.visibility</p:attrName>
                                        </p:attrNameLst>
                                      </p:cBhvr>
                                      <p:to>
                                        <p:strVal val="visible"/>
                                      </p:to>
                                    </p:set>
                                    <p:anim calcmode="lin" valueType="num">
                                      <p:cBhvr>
                                        <p:cTn id="24" dur="1000" fill="hold"/>
                                        <p:tgtEl>
                                          <p:spTgt spid="93"/>
                                        </p:tgtEl>
                                        <p:attrNameLst>
                                          <p:attrName>ppt_w</p:attrName>
                                        </p:attrNameLst>
                                      </p:cBhvr>
                                      <p:tavLst>
                                        <p:tav tm="0">
                                          <p:val>
                                            <p:fltVal val="0"/>
                                          </p:val>
                                        </p:tav>
                                        <p:tav tm="100000">
                                          <p:val>
                                            <p:strVal val="#ppt_w"/>
                                          </p:val>
                                        </p:tav>
                                      </p:tavLst>
                                    </p:anim>
                                    <p:anim calcmode="lin" valueType="num">
                                      <p:cBhvr>
                                        <p:cTn id="25" dur="1000" fill="hold"/>
                                        <p:tgtEl>
                                          <p:spTgt spid="93"/>
                                        </p:tgtEl>
                                        <p:attrNameLst>
                                          <p:attrName>ppt_h</p:attrName>
                                        </p:attrNameLst>
                                      </p:cBhvr>
                                      <p:tavLst>
                                        <p:tav tm="0">
                                          <p:val>
                                            <p:fltVal val="0"/>
                                          </p:val>
                                        </p:tav>
                                        <p:tav tm="100000">
                                          <p:val>
                                            <p:strVal val="#ppt_h"/>
                                          </p:val>
                                        </p:tav>
                                      </p:tavLst>
                                    </p:anim>
                                    <p:animEffect transition="in" filter="fade">
                                      <p:cBhvr>
                                        <p:cTn id="26" dur="1000"/>
                                        <p:tgtEl>
                                          <p:spTgt spid="93"/>
                                        </p:tgtEl>
                                      </p:cBhvr>
                                    </p:animEffect>
                                  </p:childTnLst>
                                </p:cTn>
                              </p:par>
                              <p:par>
                                <p:cTn id="27" presetID="53" presetClass="entr" presetSubtype="16"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p:cTn id="29" dur="1000" fill="hold"/>
                                        <p:tgtEl>
                                          <p:spTgt spid="95"/>
                                        </p:tgtEl>
                                        <p:attrNameLst>
                                          <p:attrName>ppt_w</p:attrName>
                                        </p:attrNameLst>
                                      </p:cBhvr>
                                      <p:tavLst>
                                        <p:tav tm="0">
                                          <p:val>
                                            <p:fltVal val="0"/>
                                          </p:val>
                                        </p:tav>
                                        <p:tav tm="100000">
                                          <p:val>
                                            <p:strVal val="#ppt_w"/>
                                          </p:val>
                                        </p:tav>
                                      </p:tavLst>
                                    </p:anim>
                                    <p:anim calcmode="lin" valueType="num">
                                      <p:cBhvr>
                                        <p:cTn id="30" dur="1000" fill="hold"/>
                                        <p:tgtEl>
                                          <p:spTgt spid="95"/>
                                        </p:tgtEl>
                                        <p:attrNameLst>
                                          <p:attrName>ppt_h</p:attrName>
                                        </p:attrNameLst>
                                      </p:cBhvr>
                                      <p:tavLst>
                                        <p:tav tm="0">
                                          <p:val>
                                            <p:fltVal val="0"/>
                                          </p:val>
                                        </p:tav>
                                        <p:tav tm="100000">
                                          <p:val>
                                            <p:strVal val="#ppt_h"/>
                                          </p:val>
                                        </p:tav>
                                      </p:tavLst>
                                    </p:anim>
                                    <p:animEffect transition="in" filter="fade">
                                      <p:cBhvr>
                                        <p:cTn id="31"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19"/>
                </p:tgtEl>
              </p:cMediaNode>
            </p:video>
          </p:childTnLst>
        </p:cTn>
      </p:par>
    </p:tnLst>
    <p:bldLst>
      <p:bldP spid="92" grpId="0"/>
      <p:bldP spid="9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5756DB5-C2C1-BC62-1E7C-F02BD084F8F4}"/>
              </a:ext>
            </a:extLst>
          </p:cNvPr>
          <p:cNvPicPr>
            <a:picLocks noChangeAspect="1"/>
          </p:cNvPicPr>
          <p:nvPr/>
        </p:nvPicPr>
        <p:blipFill rotWithShape="1">
          <a:blip r:embed="rId2"/>
          <a:srcRect t="9214"/>
          <a:stretch/>
        </p:blipFill>
        <p:spPr>
          <a:xfrm>
            <a:off x="220887" y="124244"/>
            <a:ext cx="796952" cy="964695"/>
          </a:xfrm>
          <a:prstGeom prst="rect">
            <a:avLst/>
          </a:prstGeom>
          <a:ln>
            <a:noFill/>
          </a:ln>
          <a:effectLst>
            <a:softEdge rad="112500"/>
          </a:effectLst>
        </p:spPr>
      </p:pic>
      <p:sp>
        <p:nvSpPr>
          <p:cNvPr id="3" name="TIM CHU">
            <a:extLst>
              <a:ext uri="{FF2B5EF4-FFF2-40B4-BE49-F238E27FC236}">
                <a16:creationId xmlns:a16="http://schemas.microsoft.com/office/drawing/2014/main" id="{02E4CC4D-5E49-4251-AC00-18369838880F}"/>
              </a:ext>
            </a:extLst>
          </p:cNvPr>
          <p:cNvSpPr/>
          <p:nvPr/>
        </p:nvSpPr>
        <p:spPr>
          <a:xfrm>
            <a:off x="4627755" y="85769"/>
            <a:ext cx="4489018"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5200">
                <a:solidFill>
                  <a:srgbClr val="0091FF"/>
                </a:solidFill>
                <a:latin typeface="#9Slide03 Nokia" panose="02040603050506020204" pitchFamily="18" charset="0"/>
                <a:ea typeface="方正书宋简体" panose="03000509000000000000" pitchFamily="65" charset="-122"/>
              </a:rPr>
              <a:t>TÌM CHỮ</a:t>
            </a:r>
          </a:p>
        </p:txBody>
      </p:sp>
      <p:sp>
        <p:nvSpPr>
          <p:cNvPr id="9" name="TextBox 8">
            <a:extLst>
              <a:ext uri="{FF2B5EF4-FFF2-40B4-BE49-F238E27FC236}">
                <a16:creationId xmlns:a16="http://schemas.microsoft.com/office/drawing/2014/main" id="{570575CE-1BA9-40C4-A17B-29D865B8F134}"/>
              </a:ext>
            </a:extLst>
          </p:cNvPr>
          <p:cNvSpPr txBox="1"/>
          <p:nvPr/>
        </p:nvSpPr>
        <p:spPr>
          <a:xfrm>
            <a:off x="10210549" y="1326543"/>
            <a:ext cx="4489018" cy="1754326"/>
          </a:xfrm>
          <a:prstGeom prst="rect">
            <a:avLst/>
          </a:prstGeom>
          <a:noFill/>
          <a:ln w="19050">
            <a:solidFill>
              <a:srgbClr val="19929A"/>
            </a:solidFill>
          </a:ln>
        </p:spPr>
        <p:txBody>
          <a:bodyPr wrap="square" rtlCol="0">
            <a:spAutoFit/>
          </a:bodyPr>
          <a:lstStyle/>
          <a:p>
            <a:pPr marL="285750" indent="-285750" algn="just">
              <a:buFont typeface="Wingdings" panose="05000000000000000000" pitchFamily="2" charset="2"/>
              <a:buChar char="v"/>
            </a:pPr>
            <a:r>
              <a:rPr lang="en-US" sz="1800" b="1">
                <a:solidFill>
                  <a:srgbClr val="2D3338"/>
                </a:solidFill>
                <a:latin typeface="#9Slide03 SFU Futura_12" panose="00000400000000000000" pitchFamily="2" charset="0"/>
              </a:rPr>
              <a:t>Luật chơi: </a:t>
            </a:r>
          </a:p>
          <a:p>
            <a:pPr marL="285750" indent="-117475" algn="just">
              <a:buFont typeface="Arial" panose="020B0604020202020204" pitchFamily="34" charset="0"/>
              <a:buChar char="•"/>
            </a:pPr>
            <a:r>
              <a:rPr lang="it-IT" sz="1800" b="1">
                <a:solidFill>
                  <a:srgbClr val="2D3338"/>
                </a:solidFill>
                <a:latin typeface="#9Slide03 SFU Futura_12" panose="00000400000000000000" pitchFamily="2" charset="0"/>
              </a:rPr>
              <a:t>Tìm các từ/cụm từ có nghĩa tiếng Việt trên bảng.</a:t>
            </a:r>
            <a:endParaRPr lang="en-US" sz="1800" b="1">
              <a:solidFill>
                <a:srgbClr val="2D3338"/>
              </a:solidFill>
              <a:latin typeface="#9Slide03 SFU Futura_12" panose="00000400000000000000" pitchFamily="2" charset="0"/>
            </a:endParaRPr>
          </a:p>
          <a:p>
            <a:pPr marL="285750" indent="-117475" algn="just">
              <a:buFont typeface="Arial" panose="020B0604020202020204" pitchFamily="34" charset="0"/>
              <a:buChar char="•"/>
            </a:pPr>
            <a:r>
              <a:rPr lang="en-US" sz="1800" b="1">
                <a:solidFill>
                  <a:srgbClr val="2D3338"/>
                </a:solidFill>
                <a:latin typeface="#9Slide03 SFU Futura_12" panose="00000400000000000000" pitchFamily="2" charset="0"/>
              </a:rPr>
              <a:t>Thời gian: </a:t>
            </a:r>
            <a:r>
              <a:rPr lang="en-US" sz="1800" b="1">
                <a:solidFill>
                  <a:srgbClr val="FF0000"/>
                </a:solidFill>
                <a:latin typeface="#9Slide03 SFU Futura_12" panose="00000400000000000000" pitchFamily="2" charset="0"/>
              </a:rPr>
              <a:t>1 phút 30</a:t>
            </a:r>
          </a:p>
          <a:p>
            <a:pPr marL="285750" indent="-117475" algn="just">
              <a:buFont typeface="Arial" panose="020B0604020202020204" pitchFamily="34" charset="0"/>
              <a:buChar char="•"/>
            </a:pPr>
            <a:r>
              <a:rPr lang="en-US" sz="1800" b="1">
                <a:solidFill>
                  <a:srgbClr val="2D3338"/>
                </a:solidFill>
                <a:latin typeface="#9Slide03 SFU Futura_12" panose="00000400000000000000" pitchFamily="2" charset="0"/>
              </a:rPr>
              <a:t>Ai tìm nhanh nhất, nhiều từ đúng nhất &gt;&gt; chiến thắng.</a:t>
            </a:r>
          </a:p>
        </p:txBody>
      </p:sp>
      <p:pic>
        <p:nvPicPr>
          <p:cNvPr id="17" name="Picture 16" descr="A picture containing outdoor object&#10;&#10;Description automatically generated">
            <a:extLst>
              <a:ext uri="{FF2B5EF4-FFF2-40B4-BE49-F238E27FC236}">
                <a16:creationId xmlns:a16="http://schemas.microsoft.com/office/drawing/2014/main" id="{49486978-702A-44B1-B25A-83F13942F5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237" y="3527340"/>
            <a:ext cx="1324405" cy="1324405"/>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9CDD60D-1C8C-A2A9-FEC7-45AF817C8E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0" y="1140589"/>
            <a:ext cx="1531132" cy="2042294"/>
          </a:xfrm>
          <a:prstGeom prst="rect">
            <a:avLst/>
          </a:prstGeom>
        </p:spPr>
      </p:pic>
      <p:pic>
        <p:nvPicPr>
          <p:cNvPr id="8" name="Picture 7" descr="Icon&#10;&#10;Description automatically generated">
            <a:extLst>
              <a:ext uri="{FF2B5EF4-FFF2-40B4-BE49-F238E27FC236}">
                <a16:creationId xmlns:a16="http://schemas.microsoft.com/office/drawing/2014/main" id="{DB4EEEE8-26F9-B9B9-E65B-11B4F9325D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1283" y="4088526"/>
            <a:ext cx="1138532" cy="1120742"/>
          </a:xfrm>
          <a:prstGeom prst="rect">
            <a:avLst/>
          </a:prstGeom>
        </p:spPr>
      </p:pic>
      <p:pic>
        <p:nvPicPr>
          <p:cNvPr id="16" name="Picture 15" descr="A picture containing yellow, helmet, light&#10;&#10;Description automatically generated">
            <a:extLst>
              <a:ext uri="{FF2B5EF4-FFF2-40B4-BE49-F238E27FC236}">
                <a16:creationId xmlns:a16="http://schemas.microsoft.com/office/drawing/2014/main" id="{BE1B6269-4069-B144-1C2B-832652A681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481536">
            <a:off x="993274" y="472248"/>
            <a:ext cx="3242661" cy="4102504"/>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17B1B870-FBB8-0C15-8B88-F468B3A14AF9}"/>
              </a:ext>
            </a:extLst>
          </p:cNvPr>
          <p:cNvPicPr>
            <a:picLocks noChangeAspect="1"/>
          </p:cNvPicPr>
          <p:nvPr/>
        </p:nvPicPr>
        <p:blipFill>
          <a:blip r:embed="rId7"/>
          <a:stretch>
            <a:fillRect/>
          </a:stretch>
        </p:blipFill>
        <p:spPr>
          <a:xfrm>
            <a:off x="4899687" y="1128338"/>
            <a:ext cx="3935941" cy="3935941"/>
          </a:xfrm>
          <a:prstGeom prst="rect">
            <a:avLst/>
          </a:prstGeom>
          <a:ln w="76200">
            <a:solidFill>
              <a:srgbClr val="FEBD00"/>
            </a:solidFill>
          </a:ln>
        </p:spPr>
      </p:pic>
      <p:grpSp>
        <p:nvGrpSpPr>
          <p:cNvPr id="94" name="Group 93">
            <a:extLst>
              <a:ext uri="{FF2B5EF4-FFF2-40B4-BE49-F238E27FC236}">
                <a16:creationId xmlns:a16="http://schemas.microsoft.com/office/drawing/2014/main" id="{E6786877-E68C-48FF-8FEA-22E5A38EC568}"/>
              </a:ext>
            </a:extLst>
          </p:cNvPr>
          <p:cNvGrpSpPr/>
          <p:nvPr/>
        </p:nvGrpSpPr>
        <p:grpSpPr>
          <a:xfrm>
            <a:off x="0" y="3685832"/>
            <a:ext cx="1686418" cy="1460083"/>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99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Tree>
    <p:extLst>
      <p:ext uri="{BB962C8B-B14F-4D97-AF65-F5344CB8AC3E}">
        <p14:creationId xmlns:p14="http://schemas.microsoft.com/office/powerpoint/2010/main" val="3544783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ark&#10;&#10;Description automatically generated">
            <a:extLst>
              <a:ext uri="{FF2B5EF4-FFF2-40B4-BE49-F238E27FC236}">
                <a16:creationId xmlns:a16="http://schemas.microsoft.com/office/drawing/2014/main" id="{3616DFE7-2E2B-237E-707A-EC2DCC9612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6576" y="1348130"/>
            <a:ext cx="5407297" cy="3772721"/>
          </a:xfrm>
          <a:prstGeom prst="rect">
            <a:avLst/>
          </a:prstGeom>
        </p:spPr>
      </p:pic>
      <p:pic>
        <p:nvPicPr>
          <p:cNvPr id="25" name="Picture 24" descr="A picture containing light&#10;&#10;Description automatically generated">
            <a:extLst>
              <a:ext uri="{FF2B5EF4-FFF2-40B4-BE49-F238E27FC236}">
                <a16:creationId xmlns:a16="http://schemas.microsoft.com/office/drawing/2014/main" id="{8AD4C9F7-B621-2AA0-6BCD-B529BDCF9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41" y="2828375"/>
            <a:ext cx="3323838" cy="2515481"/>
          </a:xfrm>
          <a:prstGeom prst="rect">
            <a:avLst/>
          </a:prstGeom>
        </p:spPr>
      </p:pic>
      <p:pic>
        <p:nvPicPr>
          <p:cNvPr id="22" name="Picture 21">
            <a:extLst>
              <a:ext uri="{FF2B5EF4-FFF2-40B4-BE49-F238E27FC236}">
                <a16:creationId xmlns:a16="http://schemas.microsoft.com/office/drawing/2014/main" id="{E8D9AF34-6880-1FFA-53F9-637C4C1C10FC}"/>
              </a:ext>
            </a:extLst>
          </p:cNvPr>
          <p:cNvPicPr>
            <a:picLocks noChangeAspect="1"/>
          </p:cNvPicPr>
          <p:nvPr/>
        </p:nvPicPr>
        <p:blipFill>
          <a:blip r:embed="rId6"/>
          <a:stretch>
            <a:fillRect/>
          </a:stretch>
        </p:blipFill>
        <p:spPr>
          <a:xfrm>
            <a:off x="9506616" y="1356800"/>
            <a:ext cx="626532" cy="500285"/>
          </a:xfrm>
          <a:prstGeom prst="rect">
            <a:avLst/>
          </a:prstGeom>
        </p:spPr>
      </p:pic>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57993"/>
            <a:ext cx="4617131" cy="426783"/>
          </a:xfrm>
          <a:prstGeom prst="snipRoundRect">
            <a:avLst>
              <a:gd name="adj1" fmla="val 0"/>
              <a:gd name="adj2"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chemeClr val="bg1">
                    <a:lumMod val="95000"/>
                  </a:schemeClr>
                </a:solidFill>
                <a:latin typeface="#9Slide03 Aturdida" pitchFamily="2" charset="0"/>
              </a:rPr>
              <a:t>1. Sự phân bố đất và thảm thực vật trên Trái Đất</a:t>
            </a:r>
            <a:endParaRPr lang="en-US" sz="2800">
              <a:solidFill>
                <a:schemeClr val="bg1">
                  <a:lumMod val="95000"/>
                </a:schemeClr>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157992"/>
            <a:ext cx="4463477" cy="426783"/>
          </a:xfrm>
          <a:prstGeom prst="snipRoundRect">
            <a:avLst>
              <a:gd name="adj1" fmla="val 0"/>
              <a:gd name="adj2" fmla="val 28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chemeClr val="bg1">
                    <a:lumMod val="95000"/>
                  </a:schemeClr>
                </a:solidFill>
                <a:latin typeface="#9Slide03 Aturdida" pitchFamily="2" charset="0"/>
                <a:ea typeface="SimSun" panose="02010600030101010101" pitchFamily="2" charset="-122"/>
              </a:rPr>
              <a:t>2. Sự phân bố đất và sinh vật theo độ cao</a:t>
            </a:r>
            <a:endParaRPr lang="en-US" sz="2800">
              <a:solidFill>
                <a:schemeClr val="bg1">
                  <a:lumMod val="95000"/>
                </a:schemeClr>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850" y="-1344572"/>
            <a:ext cx="1351324" cy="1351324"/>
          </a:xfrm>
          <a:prstGeom prst="rect">
            <a:avLst/>
          </a:prstGeom>
        </p:spPr>
      </p:pic>
      <p:sp>
        <p:nvSpPr>
          <p:cNvPr id="23" name="TextBox 22">
            <a:extLst>
              <a:ext uri="{FF2B5EF4-FFF2-40B4-BE49-F238E27FC236}">
                <a16:creationId xmlns:a16="http://schemas.microsoft.com/office/drawing/2014/main" id="{4CBB763E-70B1-F39C-EF91-37A2FA45111D}"/>
              </a:ext>
            </a:extLst>
          </p:cNvPr>
          <p:cNvSpPr txBox="1"/>
          <p:nvPr/>
        </p:nvSpPr>
        <p:spPr>
          <a:xfrm>
            <a:off x="337296"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hỗn hợp OĐ</a:t>
            </a:r>
          </a:p>
        </p:txBody>
      </p:sp>
      <p:sp>
        <p:nvSpPr>
          <p:cNvPr id="94" name="TextBox 93">
            <a:extLst>
              <a:ext uri="{FF2B5EF4-FFF2-40B4-BE49-F238E27FC236}">
                <a16:creationId xmlns:a16="http://schemas.microsoft.com/office/drawing/2014/main" id="{7EE2C8DD-20E7-B876-646C-EBBF4FD73B7D}"/>
              </a:ext>
            </a:extLst>
          </p:cNvPr>
          <p:cNvSpPr txBox="1"/>
          <p:nvPr/>
        </p:nvSpPr>
        <p:spPr>
          <a:xfrm>
            <a:off x="424094" y="4537093"/>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Thảo nguyên ôn đới</a:t>
            </a:r>
          </a:p>
        </p:txBody>
      </p:sp>
      <p:sp>
        <p:nvSpPr>
          <p:cNvPr id="99" name="任意多边形 13">
            <a:extLst>
              <a:ext uri="{FF2B5EF4-FFF2-40B4-BE49-F238E27FC236}">
                <a16:creationId xmlns:a16="http://schemas.microsoft.com/office/drawing/2014/main" id="{1B719934-4FC7-4260-E9BD-0262850F7319}"/>
              </a:ext>
            </a:extLst>
          </p:cNvPr>
          <p:cNvSpPr/>
          <p:nvPr/>
        </p:nvSpPr>
        <p:spPr>
          <a:xfrm rot="16200000">
            <a:off x="-158456" y="1246501"/>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8" name="TextBox 97">
            <a:extLst>
              <a:ext uri="{FF2B5EF4-FFF2-40B4-BE49-F238E27FC236}">
                <a16:creationId xmlns:a16="http://schemas.microsoft.com/office/drawing/2014/main" id="{CCFA507D-6EF0-40F1-5EFC-38A034B97E41}"/>
              </a:ext>
            </a:extLst>
          </p:cNvPr>
          <p:cNvSpPr txBox="1"/>
          <p:nvPr/>
        </p:nvSpPr>
        <p:spPr>
          <a:xfrm>
            <a:off x="558801" y="715132"/>
            <a:ext cx="2602590" cy="707886"/>
          </a:xfrm>
          <a:prstGeom prst="rect">
            <a:avLst/>
          </a:prstGeom>
          <a:solidFill>
            <a:srgbClr val="F8D8CA"/>
          </a:solidFill>
        </p:spPr>
        <p:txBody>
          <a:bodyPr wrap="square">
            <a:spAutoFit/>
          </a:bodyPr>
          <a:lstStyle/>
          <a:p>
            <a:pPr algn="ctr"/>
            <a:r>
              <a:rPr lang="en-US" sz="4000">
                <a:effectLst/>
                <a:latin typeface="#9Slide03 Bebas Neue Bold" panose="020B0606020202050201" pitchFamily="34" charset="0"/>
                <a:ea typeface="Arial" panose="020B0604020202020204" pitchFamily="34" charset="0"/>
              </a:rPr>
              <a:t>AI NHANH NHẤT</a:t>
            </a:r>
            <a:endParaRPr lang="en-US" sz="3600">
              <a:latin typeface="#9Slide03 Bebas Neue Bold" panose="020B0606020202050201" pitchFamily="34" charset="0"/>
            </a:endParaRPr>
          </a:p>
        </p:txBody>
      </p:sp>
      <p:sp>
        <p:nvSpPr>
          <p:cNvPr id="100" name="TextBox 99">
            <a:extLst>
              <a:ext uri="{FF2B5EF4-FFF2-40B4-BE49-F238E27FC236}">
                <a16:creationId xmlns:a16="http://schemas.microsoft.com/office/drawing/2014/main" id="{25EED6FB-B6A0-44E4-9A71-A2DCD15FE26F}"/>
              </a:ext>
            </a:extLst>
          </p:cNvPr>
          <p:cNvSpPr txBox="1"/>
          <p:nvPr/>
        </p:nvSpPr>
        <p:spPr>
          <a:xfrm>
            <a:off x="86664" y="1542657"/>
            <a:ext cx="3609032" cy="1569660"/>
          </a:xfrm>
          <a:prstGeom prst="rect">
            <a:avLst/>
          </a:prstGeom>
          <a:noFill/>
        </p:spPr>
        <p:txBody>
          <a:bodyPr wrap="square">
            <a:spAutoFit/>
          </a:bodyPr>
          <a:lstStyle/>
          <a:p>
            <a:pPr marL="354330" indent="-285750" algn="just">
              <a:buFont typeface="Wingdings" panose="05000000000000000000" pitchFamily="2" charset="2"/>
              <a:buChar char="ü"/>
            </a:pPr>
            <a:r>
              <a:rPr lang="it-IT" sz="1600">
                <a:effectLst/>
                <a:latin typeface="#9Slide03 SFU Futura_12" panose="00000400000000000000" pitchFamily="2" charset="0"/>
                <a:ea typeface="Times New Roman" panose="02020603050405020304" pitchFamily="18" charset="0"/>
              </a:rPr>
              <a:t>Chia lớp thành 2 dãy A, B</a:t>
            </a:r>
          </a:p>
          <a:p>
            <a:pPr marL="354330" indent="-285750" algn="just">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Lần lượt trả lời câu hỏi sau hiệu lệnh </a:t>
            </a:r>
            <a:r>
              <a:rPr lang="it-IT" sz="1600">
                <a:effectLst/>
                <a:latin typeface="#9Slide03 SFU Futura_12" panose="00000400000000000000" pitchFamily="2" charset="0"/>
                <a:ea typeface="Times New Roman" panose="02020603050405020304" pitchFamily="18" charset="0"/>
              </a:rPr>
              <a:t> “Hết”</a:t>
            </a:r>
          </a:p>
          <a:p>
            <a:pPr marL="354330" indent="-285750" algn="just">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T</a:t>
            </a:r>
            <a:r>
              <a:rPr lang="it-IT" sz="1600">
                <a:effectLst/>
                <a:latin typeface="#9Slide03 SFU Futura_12" panose="00000400000000000000" pitchFamily="2" charset="0"/>
                <a:ea typeface="Times New Roman" panose="02020603050405020304" pitchFamily="18" charset="0"/>
              </a:rPr>
              <a:t>rả lời đúng được 1 điểm, trả lời sai mất lượt.</a:t>
            </a:r>
            <a:endParaRPr lang="en-US" sz="1600">
              <a:effectLst/>
              <a:latin typeface="#9Slide03 SFU Futura_12" panose="00000400000000000000" pitchFamily="2" charset="0"/>
              <a:ea typeface="Times New Roman" panose="02020603050405020304" pitchFamily="18" charset="0"/>
            </a:endParaRPr>
          </a:p>
          <a:p>
            <a:pPr marL="354330" indent="-285750">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Thời gian hỏi và trả lời: </a:t>
            </a:r>
            <a:r>
              <a:rPr lang="it-IT" sz="1600" b="1">
                <a:solidFill>
                  <a:srgbClr val="FF0000"/>
                </a:solidFill>
                <a:effectLst/>
                <a:latin typeface="#9Slide03 SFU Futura_12" panose="00000400000000000000" pitchFamily="2" charset="0"/>
                <a:ea typeface="Times New Roman" panose="02020603050405020304" pitchFamily="18" charset="0"/>
              </a:rPr>
              <a:t>30 </a:t>
            </a:r>
            <a:r>
              <a:rPr lang="it-IT" sz="1600">
                <a:effectLst/>
                <a:latin typeface="#9Slide03 SFU Futura_12" panose="00000400000000000000" pitchFamily="2" charset="0"/>
                <a:ea typeface="Times New Roman" panose="02020603050405020304" pitchFamily="18" charset="0"/>
              </a:rPr>
              <a:t>giây.</a:t>
            </a:r>
            <a:endParaRPr lang="en-US" sz="1600">
              <a:effectLst/>
              <a:latin typeface="#9Slide03 SFU Futura_12" panose="00000400000000000000" pitchFamily="2" charset="0"/>
              <a:ea typeface="Times New Roman" panose="02020603050405020304" pitchFamily="18" charset="0"/>
            </a:endParaRPr>
          </a:p>
        </p:txBody>
      </p:sp>
      <p:pic>
        <p:nvPicPr>
          <p:cNvPr id="24" name="Picture 23">
            <a:extLst>
              <a:ext uri="{FF2B5EF4-FFF2-40B4-BE49-F238E27FC236}">
                <a16:creationId xmlns:a16="http://schemas.microsoft.com/office/drawing/2014/main" id="{5FAD707F-4F84-89BF-4D1B-319047546CE2}"/>
              </a:ext>
            </a:extLst>
          </p:cNvPr>
          <p:cNvPicPr>
            <a:picLocks noChangeAspect="1"/>
          </p:cNvPicPr>
          <p:nvPr/>
        </p:nvPicPr>
        <p:blipFill>
          <a:blip r:embed="rId10"/>
          <a:stretch>
            <a:fillRect/>
          </a:stretch>
        </p:blipFill>
        <p:spPr>
          <a:xfrm>
            <a:off x="9421949" y="2080698"/>
            <a:ext cx="795866" cy="818245"/>
          </a:xfrm>
          <a:prstGeom prst="rect">
            <a:avLst/>
          </a:prstGeom>
        </p:spPr>
      </p:pic>
      <p:sp>
        <p:nvSpPr>
          <p:cNvPr id="26" name="Rectangle 25">
            <a:extLst>
              <a:ext uri="{FF2B5EF4-FFF2-40B4-BE49-F238E27FC236}">
                <a16:creationId xmlns:a16="http://schemas.microsoft.com/office/drawing/2014/main" id="{F29E52FC-0BFF-721F-3D33-30569938504A}"/>
              </a:ext>
            </a:extLst>
          </p:cNvPr>
          <p:cNvSpPr/>
          <p:nvPr/>
        </p:nvSpPr>
        <p:spPr>
          <a:xfrm>
            <a:off x="9631850" y="3486061"/>
            <a:ext cx="795866" cy="444970"/>
          </a:xfrm>
          <a:prstGeom prst="rect">
            <a:avLst/>
          </a:prstGeom>
          <a:noFill/>
          <a:ln w="38100">
            <a:solidFill>
              <a:srgbClr val="FA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48CBFD32-B51D-B29D-5087-6580F0CC9877}"/>
              </a:ext>
            </a:extLst>
          </p:cNvPr>
          <p:cNvSpPr txBox="1"/>
          <p:nvPr/>
        </p:nvSpPr>
        <p:spPr>
          <a:xfrm>
            <a:off x="3695696" y="1004478"/>
            <a:ext cx="5111008" cy="905184"/>
          </a:xfrm>
          <a:prstGeom prst="rect">
            <a:avLst/>
          </a:prstGeom>
          <a:noFill/>
        </p:spPr>
        <p:txBody>
          <a:bodyPr wrap="square">
            <a:spAutoFit/>
          </a:bodyPr>
          <a:lstStyle/>
          <a:p>
            <a:pPr marL="180340" algn="just">
              <a:lnSpc>
                <a:spcPct val="115000"/>
              </a:lnSpc>
            </a:pPr>
            <a:r>
              <a:rPr lang="en-US" sz="2400">
                <a:solidFill>
                  <a:srgbClr val="0070C0"/>
                </a:solidFill>
                <a:effectLst/>
                <a:latin typeface="#9Slide03 SFU Futura_12" panose="00000400000000000000" pitchFamily="2" charset="0"/>
                <a:ea typeface="Times New Roman" panose="02020603050405020304" pitchFamily="18" charset="0"/>
              </a:rPr>
              <a:t>2) Nhóm đất chính có phạm vi phân bố rộng nhất</a:t>
            </a:r>
            <a:r>
              <a:rPr lang="en-US" sz="2400">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2400">
              <a:latin typeface="#9Slide03 SFU Futura_12" panose="00000400000000000000" pitchFamily="2" charset="0"/>
            </a:endParaRPr>
          </a:p>
        </p:txBody>
      </p:sp>
      <p:pic>
        <p:nvPicPr>
          <p:cNvPr id="28" name="Picture 27" descr="A cartoon of a child&#10;&#10;Description automatically generated with medium confidence">
            <a:extLst>
              <a:ext uri="{FF2B5EF4-FFF2-40B4-BE49-F238E27FC236}">
                <a16:creationId xmlns:a16="http://schemas.microsoft.com/office/drawing/2014/main" id="{973C157C-D0F4-9530-3E50-104F039AF2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28913" y="3732239"/>
            <a:ext cx="1062456" cy="1366260"/>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4697C461-345C-3348-E5F2-AB244E1F1B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56376" y="3721330"/>
            <a:ext cx="1152258" cy="1429157"/>
          </a:xfrm>
          <a:prstGeom prst="rect">
            <a:avLst/>
          </a:prstGeom>
        </p:spPr>
      </p:pic>
      <p:sp>
        <p:nvSpPr>
          <p:cNvPr id="95" name="TextBox 94">
            <a:extLst>
              <a:ext uri="{FF2B5EF4-FFF2-40B4-BE49-F238E27FC236}">
                <a16:creationId xmlns:a16="http://schemas.microsoft.com/office/drawing/2014/main" id="{738782C5-A306-3E61-1118-71DCA17E584A}"/>
              </a:ext>
            </a:extLst>
          </p:cNvPr>
          <p:cNvSpPr txBox="1"/>
          <p:nvPr/>
        </p:nvSpPr>
        <p:spPr>
          <a:xfrm>
            <a:off x="4374044" y="1888392"/>
            <a:ext cx="4109556" cy="609782"/>
          </a:xfrm>
          <a:prstGeom prst="rect">
            <a:avLst/>
          </a:prstGeom>
          <a:noFill/>
        </p:spPr>
        <p:txBody>
          <a:bodyPr wrap="square">
            <a:spAutoFit/>
          </a:bodyPr>
          <a:lstStyle/>
          <a:p>
            <a:pPr marL="180340" algn="just">
              <a:lnSpc>
                <a:spcPct val="115000"/>
              </a:lnSpc>
            </a:pPr>
            <a:r>
              <a:rPr lang="en-US" sz="3200" b="1">
                <a:solidFill>
                  <a:srgbClr val="FF0000"/>
                </a:solidFill>
                <a:effectLst/>
                <a:latin typeface="#9Slide03 SFU Futura_12" panose="00000400000000000000" pitchFamily="2" charset="0"/>
                <a:ea typeface="Times New Roman" panose="02020603050405020304" pitchFamily="18" charset="0"/>
              </a:rPr>
              <a:t>Đất đỏ vàng nhiệt đới</a:t>
            </a:r>
            <a:endParaRPr lang="en-US" sz="2800" b="1">
              <a:effectLst/>
              <a:latin typeface="#9Slide03 SFU Futura_12"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3121909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Effect transition="in" filter="fade">
                                      <p:cBhvr>
                                        <p:cTn id="9" dur="1000"/>
                                        <p:tgtEl>
                                          <p:spTgt spid="9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5"/>
                                        </p:tgtEl>
                                        <p:attrNameLst>
                                          <p:attrName>style.visibility</p:attrName>
                                        </p:attrNameLst>
                                      </p:cBhvr>
                                      <p:to>
                                        <p:strVal val="visible"/>
                                      </p:to>
                                    </p:set>
                                    <p:anim calcmode="lin" valueType="num">
                                      <p:cBhvr>
                                        <p:cTn id="14" dur="1000" fill="hold"/>
                                        <p:tgtEl>
                                          <p:spTgt spid="95"/>
                                        </p:tgtEl>
                                        <p:attrNameLst>
                                          <p:attrName>ppt_w</p:attrName>
                                        </p:attrNameLst>
                                      </p:cBhvr>
                                      <p:tavLst>
                                        <p:tav tm="0">
                                          <p:val>
                                            <p:fltVal val="0"/>
                                          </p:val>
                                        </p:tav>
                                        <p:tav tm="100000">
                                          <p:val>
                                            <p:strVal val="#ppt_w"/>
                                          </p:val>
                                        </p:tav>
                                      </p:tavLst>
                                    </p:anim>
                                    <p:anim calcmode="lin" valueType="num">
                                      <p:cBhvr>
                                        <p:cTn id="15" dur="1000" fill="hold"/>
                                        <p:tgtEl>
                                          <p:spTgt spid="95"/>
                                        </p:tgtEl>
                                        <p:attrNameLst>
                                          <p:attrName>ppt_h</p:attrName>
                                        </p:attrNameLst>
                                      </p:cBhvr>
                                      <p:tavLst>
                                        <p:tav tm="0">
                                          <p:val>
                                            <p:fltVal val="0"/>
                                          </p:val>
                                        </p:tav>
                                        <p:tav tm="100000">
                                          <p:val>
                                            <p:strVal val="#ppt_h"/>
                                          </p:val>
                                        </p:tav>
                                      </p:tavLst>
                                    </p:anim>
                                    <p:animEffect transition="in" filter="fade">
                                      <p:cBhvr>
                                        <p:cTn id="16" dur="1000"/>
                                        <p:tgtEl>
                                          <p:spTgt spid="95"/>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9"/>
                </p:tgtEl>
              </p:cMediaNode>
            </p:video>
          </p:childTnLst>
        </p:cTn>
      </p:par>
    </p:tnLst>
    <p:bldLst>
      <p:bldP spid="92" grpId="0"/>
      <p:bldP spid="9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5E9C99EE-E2A0-8487-2AA6-2F5CD93F3C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6614" y="2749305"/>
            <a:ext cx="3059762" cy="2234974"/>
          </a:xfrm>
          <a:prstGeom prst="rect">
            <a:avLst/>
          </a:prstGeom>
          <a:noFill/>
        </p:spPr>
      </p:pic>
      <p:pic>
        <p:nvPicPr>
          <p:cNvPr id="25" name="Picture 24" descr="A picture containing light&#10;&#10;Description automatically generated">
            <a:extLst>
              <a:ext uri="{FF2B5EF4-FFF2-40B4-BE49-F238E27FC236}">
                <a16:creationId xmlns:a16="http://schemas.microsoft.com/office/drawing/2014/main" id="{8AD4C9F7-B621-2AA0-6BCD-B529BDCF9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41" y="2828375"/>
            <a:ext cx="3323838" cy="2515481"/>
          </a:xfrm>
          <a:prstGeom prst="rect">
            <a:avLst/>
          </a:prstGeom>
        </p:spPr>
      </p:pic>
      <p:pic>
        <p:nvPicPr>
          <p:cNvPr id="22" name="Picture 21">
            <a:extLst>
              <a:ext uri="{FF2B5EF4-FFF2-40B4-BE49-F238E27FC236}">
                <a16:creationId xmlns:a16="http://schemas.microsoft.com/office/drawing/2014/main" id="{E8D9AF34-6880-1FFA-53F9-637C4C1C10FC}"/>
              </a:ext>
            </a:extLst>
          </p:cNvPr>
          <p:cNvPicPr>
            <a:picLocks noChangeAspect="1"/>
          </p:cNvPicPr>
          <p:nvPr/>
        </p:nvPicPr>
        <p:blipFill>
          <a:blip r:embed="rId6"/>
          <a:stretch>
            <a:fillRect/>
          </a:stretch>
        </p:blipFill>
        <p:spPr>
          <a:xfrm>
            <a:off x="9506616" y="1356800"/>
            <a:ext cx="626532" cy="500285"/>
          </a:xfrm>
          <a:prstGeom prst="rect">
            <a:avLst/>
          </a:prstGeom>
        </p:spPr>
      </p:pic>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57993"/>
            <a:ext cx="4617131" cy="426783"/>
          </a:xfrm>
          <a:prstGeom prst="snipRoundRect">
            <a:avLst>
              <a:gd name="adj1" fmla="val 0"/>
              <a:gd name="adj2"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chemeClr val="bg1">
                    <a:lumMod val="95000"/>
                  </a:schemeClr>
                </a:solidFill>
                <a:latin typeface="#9Slide03 Aturdida" pitchFamily="2" charset="0"/>
              </a:rPr>
              <a:t>1. Sự phân bố đất và thảm thực vật trên Trái Đất</a:t>
            </a:r>
            <a:endParaRPr lang="en-US" sz="2800">
              <a:solidFill>
                <a:schemeClr val="bg1">
                  <a:lumMod val="95000"/>
                </a:schemeClr>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157992"/>
            <a:ext cx="4463477" cy="426783"/>
          </a:xfrm>
          <a:prstGeom prst="snipRoundRect">
            <a:avLst>
              <a:gd name="adj1" fmla="val 0"/>
              <a:gd name="adj2" fmla="val 28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chemeClr val="bg1">
                    <a:lumMod val="95000"/>
                  </a:schemeClr>
                </a:solidFill>
                <a:latin typeface="#9Slide03 Aturdida" pitchFamily="2" charset="0"/>
                <a:ea typeface="SimSun" panose="02010600030101010101" pitchFamily="2" charset="-122"/>
              </a:rPr>
              <a:t>2. Sự phân bố đất và sinh vật theo độ cao</a:t>
            </a:r>
            <a:endParaRPr lang="en-US" sz="2800">
              <a:solidFill>
                <a:schemeClr val="bg1">
                  <a:lumMod val="95000"/>
                </a:schemeClr>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850" y="-1344572"/>
            <a:ext cx="1351324" cy="1351324"/>
          </a:xfrm>
          <a:prstGeom prst="rect">
            <a:avLst/>
          </a:prstGeom>
        </p:spPr>
      </p:pic>
      <p:sp>
        <p:nvSpPr>
          <p:cNvPr id="23" name="TextBox 22">
            <a:extLst>
              <a:ext uri="{FF2B5EF4-FFF2-40B4-BE49-F238E27FC236}">
                <a16:creationId xmlns:a16="http://schemas.microsoft.com/office/drawing/2014/main" id="{4CBB763E-70B1-F39C-EF91-37A2FA45111D}"/>
              </a:ext>
            </a:extLst>
          </p:cNvPr>
          <p:cNvSpPr txBox="1"/>
          <p:nvPr/>
        </p:nvSpPr>
        <p:spPr>
          <a:xfrm>
            <a:off x="337296"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hỗn hợp OĐ</a:t>
            </a:r>
          </a:p>
        </p:txBody>
      </p:sp>
      <p:sp>
        <p:nvSpPr>
          <p:cNvPr id="94" name="TextBox 93">
            <a:extLst>
              <a:ext uri="{FF2B5EF4-FFF2-40B4-BE49-F238E27FC236}">
                <a16:creationId xmlns:a16="http://schemas.microsoft.com/office/drawing/2014/main" id="{7EE2C8DD-20E7-B876-646C-EBBF4FD73B7D}"/>
              </a:ext>
            </a:extLst>
          </p:cNvPr>
          <p:cNvSpPr txBox="1"/>
          <p:nvPr/>
        </p:nvSpPr>
        <p:spPr>
          <a:xfrm>
            <a:off x="424094" y="4537093"/>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Thảo nguyên ôn đới</a:t>
            </a:r>
          </a:p>
        </p:txBody>
      </p:sp>
      <p:sp>
        <p:nvSpPr>
          <p:cNvPr id="99" name="任意多边形 13">
            <a:extLst>
              <a:ext uri="{FF2B5EF4-FFF2-40B4-BE49-F238E27FC236}">
                <a16:creationId xmlns:a16="http://schemas.microsoft.com/office/drawing/2014/main" id="{1B719934-4FC7-4260-E9BD-0262850F7319}"/>
              </a:ext>
            </a:extLst>
          </p:cNvPr>
          <p:cNvSpPr/>
          <p:nvPr/>
        </p:nvSpPr>
        <p:spPr>
          <a:xfrm rot="16200000">
            <a:off x="-158456" y="1246501"/>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8" name="TextBox 97">
            <a:extLst>
              <a:ext uri="{FF2B5EF4-FFF2-40B4-BE49-F238E27FC236}">
                <a16:creationId xmlns:a16="http://schemas.microsoft.com/office/drawing/2014/main" id="{CCFA507D-6EF0-40F1-5EFC-38A034B97E41}"/>
              </a:ext>
            </a:extLst>
          </p:cNvPr>
          <p:cNvSpPr txBox="1"/>
          <p:nvPr/>
        </p:nvSpPr>
        <p:spPr>
          <a:xfrm>
            <a:off x="558801" y="715132"/>
            <a:ext cx="2602590" cy="707886"/>
          </a:xfrm>
          <a:prstGeom prst="rect">
            <a:avLst/>
          </a:prstGeom>
          <a:solidFill>
            <a:srgbClr val="F8D8CA"/>
          </a:solidFill>
        </p:spPr>
        <p:txBody>
          <a:bodyPr wrap="square">
            <a:spAutoFit/>
          </a:bodyPr>
          <a:lstStyle/>
          <a:p>
            <a:pPr algn="ctr"/>
            <a:r>
              <a:rPr lang="en-US" sz="4000">
                <a:effectLst/>
                <a:latin typeface="#9Slide03 Bebas Neue Bold" panose="020B0606020202050201" pitchFamily="34" charset="0"/>
                <a:ea typeface="Arial" panose="020B0604020202020204" pitchFamily="34" charset="0"/>
              </a:rPr>
              <a:t>AI NHANH NHẤT</a:t>
            </a:r>
            <a:endParaRPr lang="en-US" sz="3600">
              <a:latin typeface="#9Slide03 Bebas Neue Bold" panose="020B0606020202050201" pitchFamily="34" charset="0"/>
            </a:endParaRPr>
          </a:p>
        </p:txBody>
      </p:sp>
      <p:sp>
        <p:nvSpPr>
          <p:cNvPr id="100" name="TextBox 99">
            <a:extLst>
              <a:ext uri="{FF2B5EF4-FFF2-40B4-BE49-F238E27FC236}">
                <a16:creationId xmlns:a16="http://schemas.microsoft.com/office/drawing/2014/main" id="{25EED6FB-B6A0-44E4-9A71-A2DCD15FE26F}"/>
              </a:ext>
            </a:extLst>
          </p:cNvPr>
          <p:cNvSpPr txBox="1"/>
          <p:nvPr/>
        </p:nvSpPr>
        <p:spPr>
          <a:xfrm>
            <a:off x="86664" y="1542657"/>
            <a:ext cx="3609032" cy="1569660"/>
          </a:xfrm>
          <a:prstGeom prst="rect">
            <a:avLst/>
          </a:prstGeom>
          <a:noFill/>
        </p:spPr>
        <p:txBody>
          <a:bodyPr wrap="square">
            <a:spAutoFit/>
          </a:bodyPr>
          <a:lstStyle/>
          <a:p>
            <a:pPr marL="354330" indent="-285750" algn="just">
              <a:buFont typeface="Wingdings" panose="05000000000000000000" pitchFamily="2" charset="2"/>
              <a:buChar char="ü"/>
            </a:pPr>
            <a:r>
              <a:rPr lang="it-IT" sz="1600">
                <a:effectLst/>
                <a:latin typeface="#9Slide03 SFU Futura_12" panose="00000400000000000000" pitchFamily="2" charset="0"/>
                <a:ea typeface="Times New Roman" panose="02020603050405020304" pitchFamily="18" charset="0"/>
              </a:rPr>
              <a:t>Chia lớp thành 2 dãy A, B</a:t>
            </a:r>
          </a:p>
          <a:p>
            <a:pPr marL="354330" indent="-285750" algn="just">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Lần lượt trả lời câu hỏi sau hiệu lệnh </a:t>
            </a:r>
            <a:r>
              <a:rPr lang="it-IT" sz="1600">
                <a:effectLst/>
                <a:latin typeface="#9Slide03 SFU Futura_12" panose="00000400000000000000" pitchFamily="2" charset="0"/>
                <a:ea typeface="Times New Roman" panose="02020603050405020304" pitchFamily="18" charset="0"/>
              </a:rPr>
              <a:t> “Hết”</a:t>
            </a:r>
          </a:p>
          <a:p>
            <a:pPr marL="354330" indent="-285750" algn="just">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T</a:t>
            </a:r>
            <a:r>
              <a:rPr lang="it-IT" sz="1600">
                <a:effectLst/>
                <a:latin typeface="#9Slide03 SFU Futura_12" panose="00000400000000000000" pitchFamily="2" charset="0"/>
                <a:ea typeface="Times New Roman" panose="02020603050405020304" pitchFamily="18" charset="0"/>
              </a:rPr>
              <a:t>rả lời đúng được 1 điểm, trả lời sai mất lượt.</a:t>
            </a:r>
            <a:endParaRPr lang="en-US" sz="1600">
              <a:effectLst/>
              <a:latin typeface="#9Slide03 SFU Futura_12" panose="00000400000000000000" pitchFamily="2" charset="0"/>
              <a:ea typeface="Times New Roman" panose="02020603050405020304" pitchFamily="18" charset="0"/>
            </a:endParaRPr>
          </a:p>
          <a:p>
            <a:pPr marL="354330" indent="-285750">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Thời gian hỏi và trả lời: </a:t>
            </a:r>
            <a:r>
              <a:rPr lang="it-IT" sz="1600" b="1">
                <a:solidFill>
                  <a:srgbClr val="FF0000"/>
                </a:solidFill>
                <a:effectLst/>
                <a:latin typeface="#9Slide03 SFU Futura_12" panose="00000400000000000000" pitchFamily="2" charset="0"/>
                <a:ea typeface="Times New Roman" panose="02020603050405020304" pitchFamily="18" charset="0"/>
              </a:rPr>
              <a:t>30</a:t>
            </a:r>
            <a:r>
              <a:rPr lang="it-IT" sz="1600">
                <a:effectLst/>
                <a:latin typeface="#9Slide03 SFU Futura_12" panose="00000400000000000000" pitchFamily="2" charset="0"/>
                <a:ea typeface="Times New Roman" panose="02020603050405020304" pitchFamily="18" charset="0"/>
              </a:rPr>
              <a:t> giây.</a:t>
            </a:r>
            <a:endParaRPr lang="en-US" sz="1600">
              <a:effectLst/>
              <a:latin typeface="#9Slide03 SFU Futura_12" panose="00000400000000000000" pitchFamily="2" charset="0"/>
              <a:ea typeface="Times New Roman" panose="02020603050405020304" pitchFamily="18" charset="0"/>
            </a:endParaRPr>
          </a:p>
        </p:txBody>
      </p:sp>
      <p:pic>
        <p:nvPicPr>
          <p:cNvPr id="24" name="Picture 23">
            <a:extLst>
              <a:ext uri="{FF2B5EF4-FFF2-40B4-BE49-F238E27FC236}">
                <a16:creationId xmlns:a16="http://schemas.microsoft.com/office/drawing/2014/main" id="{5FAD707F-4F84-89BF-4D1B-319047546CE2}"/>
              </a:ext>
            </a:extLst>
          </p:cNvPr>
          <p:cNvPicPr>
            <a:picLocks noChangeAspect="1"/>
          </p:cNvPicPr>
          <p:nvPr/>
        </p:nvPicPr>
        <p:blipFill>
          <a:blip r:embed="rId10"/>
          <a:stretch>
            <a:fillRect/>
          </a:stretch>
        </p:blipFill>
        <p:spPr>
          <a:xfrm>
            <a:off x="9421949" y="2080698"/>
            <a:ext cx="795866" cy="818245"/>
          </a:xfrm>
          <a:prstGeom prst="rect">
            <a:avLst/>
          </a:prstGeom>
        </p:spPr>
      </p:pic>
      <p:sp>
        <p:nvSpPr>
          <p:cNvPr id="26" name="Rectangle 25">
            <a:extLst>
              <a:ext uri="{FF2B5EF4-FFF2-40B4-BE49-F238E27FC236}">
                <a16:creationId xmlns:a16="http://schemas.microsoft.com/office/drawing/2014/main" id="{F29E52FC-0BFF-721F-3D33-30569938504A}"/>
              </a:ext>
            </a:extLst>
          </p:cNvPr>
          <p:cNvSpPr/>
          <p:nvPr/>
        </p:nvSpPr>
        <p:spPr>
          <a:xfrm>
            <a:off x="9631850" y="3486061"/>
            <a:ext cx="795866" cy="444970"/>
          </a:xfrm>
          <a:prstGeom prst="rect">
            <a:avLst/>
          </a:prstGeom>
          <a:noFill/>
          <a:ln w="38100">
            <a:solidFill>
              <a:srgbClr val="FA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48CBFD32-B51D-B29D-5087-6580F0CC9877}"/>
              </a:ext>
            </a:extLst>
          </p:cNvPr>
          <p:cNvSpPr txBox="1"/>
          <p:nvPr/>
        </p:nvSpPr>
        <p:spPr>
          <a:xfrm>
            <a:off x="3674409" y="970070"/>
            <a:ext cx="5111008" cy="905184"/>
          </a:xfrm>
          <a:prstGeom prst="rect">
            <a:avLst/>
          </a:prstGeom>
          <a:noFill/>
        </p:spPr>
        <p:txBody>
          <a:bodyPr wrap="square">
            <a:spAutoFit/>
          </a:bodyPr>
          <a:lstStyle/>
          <a:p>
            <a:pPr marL="180340" algn="just">
              <a:lnSpc>
                <a:spcPct val="115000"/>
              </a:lnSpc>
            </a:pPr>
            <a:r>
              <a:rPr lang="en-US" sz="2400">
                <a:solidFill>
                  <a:srgbClr val="0070C0"/>
                </a:solidFill>
                <a:effectLst/>
                <a:latin typeface="#9Slide03 SFU Futura_12" panose="00000400000000000000" pitchFamily="2" charset="0"/>
                <a:ea typeface="Times New Roman" panose="02020603050405020304" pitchFamily="18" charset="0"/>
              </a:rPr>
              <a:t>3) Có bao nhiêu nhóm thực vật chính trên Trái Đất? </a:t>
            </a:r>
            <a:endParaRPr lang="en-US" sz="2400">
              <a:effectLst/>
              <a:latin typeface="#9Slide03 SFU Futura_12" panose="00000400000000000000" pitchFamily="2" charset="0"/>
              <a:ea typeface="Times New Roman" panose="02020603050405020304" pitchFamily="18" charset="0"/>
            </a:endParaRPr>
          </a:p>
        </p:txBody>
      </p:sp>
      <p:pic>
        <p:nvPicPr>
          <p:cNvPr id="28" name="Picture 27" descr="A cartoon of a child&#10;&#10;Description automatically generated with medium confidence">
            <a:extLst>
              <a:ext uri="{FF2B5EF4-FFF2-40B4-BE49-F238E27FC236}">
                <a16:creationId xmlns:a16="http://schemas.microsoft.com/office/drawing/2014/main" id="{973C157C-D0F4-9530-3E50-104F039AF2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39111" y="3752778"/>
            <a:ext cx="1062456" cy="1366260"/>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4697C461-345C-3348-E5F2-AB244E1F1B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56376" y="3721330"/>
            <a:ext cx="1152258" cy="1429157"/>
          </a:xfrm>
          <a:prstGeom prst="rect">
            <a:avLst/>
          </a:prstGeom>
        </p:spPr>
      </p:pic>
      <p:sp>
        <p:nvSpPr>
          <p:cNvPr id="95" name="TextBox 94">
            <a:extLst>
              <a:ext uri="{FF2B5EF4-FFF2-40B4-BE49-F238E27FC236}">
                <a16:creationId xmlns:a16="http://schemas.microsoft.com/office/drawing/2014/main" id="{3FDB53C4-2133-DC09-B010-4F04E32D158B}"/>
              </a:ext>
            </a:extLst>
          </p:cNvPr>
          <p:cNvSpPr txBox="1"/>
          <p:nvPr/>
        </p:nvSpPr>
        <p:spPr>
          <a:xfrm>
            <a:off x="5666737" y="1537095"/>
            <a:ext cx="1804370" cy="1569660"/>
          </a:xfrm>
          <a:prstGeom prst="rect">
            <a:avLst/>
          </a:prstGeom>
          <a:noFill/>
        </p:spPr>
        <p:txBody>
          <a:bodyPr wrap="square">
            <a:spAutoFit/>
          </a:bodyPr>
          <a:lstStyle/>
          <a:p>
            <a:r>
              <a:rPr lang="en-US" sz="96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11</a:t>
            </a:r>
            <a:endParaRPr lang="en-US" sz="8800">
              <a:latin typeface="#9Slide03 SFU Futura_12" panose="00000400000000000000" pitchFamily="2" charset="0"/>
            </a:endParaRPr>
          </a:p>
        </p:txBody>
      </p:sp>
    </p:spTree>
    <p:extLst>
      <p:ext uri="{BB962C8B-B14F-4D97-AF65-F5344CB8AC3E}">
        <p14:creationId xmlns:p14="http://schemas.microsoft.com/office/powerpoint/2010/main" val="3867064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Effect transition="in" filter="fade">
                                      <p:cBhvr>
                                        <p:cTn id="9" dur="1000"/>
                                        <p:tgtEl>
                                          <p:spTgt spid="9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5"/>
                                        </p:tgtEl>
                                        <p:attrNameLst>
                                          <p:attrName>style.visibility</p:attrName>
                                        </p:attrNameLst>
                                      </p:cBhvr>
                                      <p:to>
                                        <p:strVal val="visible"/>
                                      </p:to>
                                    </p:set>
                                    <p:anim calcmode="lin" valueType="num">
                                      <p:cBhvr>
                                        <p:cTn id="14" dur="1000" fill="hold"/>
                                        <p:tgtEl>
                                          <p:spTgt spid="95"/>
                                        </p:tgtEl>
                                        <p:attrNameLst>
                                          <p:attrName>ppt_w</p:attrName>
                                        </p:attrNameLst>
                                      </p:cBhvr>
                                      <p:tavLst>
                                        <p:tav tm="0">
                                          <p:val>
                                            <p:fltVal val="0"/>
                                          </p:val>
                                        </p:tav>
                                        <p:tav tm="100000">
                                          <p:val>
                                            <p:strVal val="#ppt_w"/>
                                          </p:val>
                                        </p:tav>
                                      </p:tavLst>
                                    </p:anim>
                                    <p:anim calcmode="lin" valueType="num">
                                      <p:cBhvr>
                                        <p:cTn id="15" dur="1000" fill="hold"/>
                                        <p:tgtEl>
                                          <p:spTgt spid="95"/>
                                        </p:tgtEl>
                                        <p:attrNameLst>
                                          <p:attrName>ppt_h</p:attrName>
                                        </p:attrNameLst>
                                      </p:cBhvr>
                                      <p:tavLst>
                                        <p:tav tm="0">
                                          <p:val>
                                            <p:fltVal val="0"/>
                                          </p:val>
                                        </p:tav>
                                        <p:tav tm="100000">
                                          <p:val>
                                            <p:strVal val="#ppt_h"/>
                                          </p:val>
                                        </p:tav>
                                      </p:tavLst>
                                    </p:anim>
                                    <p:animEffect transition="in" filter="fade">
                                      <p:cBhvr>
                                        <p:cTn id="16" dur="1000"/>
                                        <p:tgtEl>
                                          <p:spTgt spid="95"/>
                                        </p:tgtEl>
                                      </p:cBhvr>
                                    </p:animEffect>
                                  </p:childTnLst>
                                </p:cTn>
                              </p:par>
                              <p:par>
                                <p:cTn id="17" presetID="53" presetClass="entr" presetSubtype="16" fill="hold" nodeType="with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p:cTn id="19" dur="1000" fill="hold"/>
                                        <p:tgtEl>
                                          <p:spTgt spid="93"/>
                                        </p:tgtEl>
                                        <p:attrNameLst>
                                          <p:attrName>ppt_w</p:attrName>
                                        </p:attrNameLst>
                                      </p:cBhvr>
                                      <p:tavLst>
                                        <p:tav tm="0">
                                          <p:val>
                                            <p:fltVal val="0"/>
                                          </p:val>
                                        </p:tav>
                                        <p:tav tm="100000">
                                          <p:val>
                                            <p:strVal val="#ppt_w"/>
                                          </p:val>
                                        </p:tav>
                                      </p:tavLst>
                                    </p:anim>
                                    <p:anim calcmode="lin" valueType="num">
                                      <p:cBhvr>
                                        <p:cTn id="20" dur="1000" fill="hold"/>
                                        <p:tgtEl>
                                          <p:spTgt spid="93"/>
                                        </p:tgtEl>
                                        <p:attrNameLst>
                                          <p:attrName>ppt_h</p:attrName>
                                        </p:attrNameLst>
                                      </p:cBhvr>
                                      <p:tavLst>
                                        <p:tav tm="0">
                                          <p:val>
                                            <p:fltVal val="0"/>
                                          </p:val>
                                        </p:tav>
                                        <p:tav tm="100000">
                                          <p:val>
                                            <p:strVal val="#ppt_h"/>
                                          </p:val>
                                        </p:tav>
                                      </p:tavLst>
                                    </p:anim>
                                    <p:animEffect transition="in" filter="fade">
                                      <p:cBhvr>
                                        <p:cTn id="21"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9"/>
                </p:tgtEl>
              </p:cMediaNode>
            </p:video>
          </p:childTnLst>
        </p:cTn>
      </p:par>
    </p:tnLst>
    <p:bldLst>
      <p:bldP spid="92" grpId="0"/>
      <p:bldP spid="9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DA603E-933C-E7E7-1F0B-7963AC8AFE2B}"/>
              </a:ext>
            </a:extLst>
          </p:cNvPr>
          <p:cNvPicPr>
            <a:picLocks noChangeAspect="1"/>
          </p:cNvPicPr>
          <p:nvPr/>
        </p:nvPicPr>
        <p:blipFill>
          <a:blip r:embed="rId4"/>
          <a:stretch>
            <a:fillRect/>
          </a:stretch>
        </p:blipFill>
        <p:spPr>
          <a:xfrm>
            <a:off x="3736577" y="1217642"/>
            <a:ext cx="5435594" cy="3934011"/>
          </a:xfrm>
          <a:prstGeom prst="rect">
            <a:avLst/>
          </a:prstGeom>
        </p:spPr>
      </p:pic>
      <p:pic>
        <p:nvPicPr>
          <p:cNvPr id="25" name="Picture 24" descr="A picture containing light&#10;&#10;Description automatically generated">
            <a:extLst>
              <a:ext uri="{FF2B5EF4-FFF2-40B4-BE49-F238E27FC236}">
                <a16:creationId xmlns:a16="http://schemas.microsoft.com/office/drawing/2014/main" id="{8AD4C9F7-B621-2AA0-6BCD-B529BDCF9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41" y="2828375"/>
            <a:ext cx="3323838" cy="2515481"/>
          </a:xfrm>
          <a:prstGeom prst="rect">
            <a:avLst/>
          </a:prstGeom>
        </p:spPr>
      </p:pic>
      <p:pic>
        <p:nvPicPr>
          <p:cNvPr id="22" name="Picture 21">
            <a:extLst>
              <a:ext uri="{FF2B5EF4-FFF2-40B4-BE49-F238E27FC236}">
                <a16:creationId xmlns:a16="http://schemas.microsoft.com/office/drawing/2014/main" id="{E8D9AF34-6880-1FFA-53F9-637C4C1C10FC}"/>
              </a:ext>
            </a:extLst>
          </p:cNvPr>
          <p:cNvPicPr>
            <a:picLocks noChangeAspect="1"/>
          </p:cNvPicPr>
          <p:nvPr/>
        </p:nvPicPr>
        <p:blipFill>
          <a:blip r:embed="rId6"/>
          <a:stretch>
            <a:fillRect/>
          </a:stretch>
        </p:blipFill>
        <p:spPr>
          <a:xfrm>
            <a:off x="9506616" y="1356800"/>
            <a:ext cx="626532" cy="500285"/>
          </a:xfrm>
          <a:prstGeom prst="rect">
            <a:avLst/>
          </a:prstGeom>
        </p:spPr>
      </p:pic>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57993"/>
            <a:ext cx="4617131" cy="426783"/>
          </a:xfrm>
          <a:prstGeom prst="snipRoundRect">
            <a:avLst>
              <a:gd name="adj1" fmla="val 0"/>
              <a:gd name="adj2"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chemeClr val="bg1">
                    <a:lumMod val="95000"/>
                  </a:schemeClr>
                </a:solidFill>
                <a:latin typeface="#9Slide03 Aturdida" pitchFamily="2" charset="0"/>
              </a:rPr>
              <a:t>1. Sự phân bố đất và thảm thực vật trên Trái Đất</a:t>
            </a:r>
            <a:endParaRPr lang="en-US" sz="2800">
              <a:solidFill>
                <a:schemeClr val="bg1">
                  <a:lumMod val="95000"/>
                </a:schemeClr>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157992"/>
            <a:ext cx="4463477" cy="426783"/>
          </a:xfrm>
          <a:prstGeom prst="snipRoundRect">
            <a:avLst>
              <a:gd name="adj1" fmla="val 0"/>
              <a:gd name="adj2" fmla="val 28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chemeClr val="bg1">
                    <a:lumMod val="95000"/>
                  </a:schemeClr>
                </a:solidFill>
                <a:latin typeface="#9Slide03 Aturdida" pitchFamily="2" charset="0"/>
                <a:ea typeface="SimSun" panose="02010600030101010101" pitchFamily="2" charset="-122"/>
              </a:rPr>
              <a:t>2. Sự phân bố đất và sinh vật theo độ cao</a:t>
            </a:r>
            <a:endParaRPr lang="en-US" sz="2800">
              <a:solidFill>
                <a:schemeClr val="bg1">
                  <a:lumMod val="95000"/>
                </a:schemeClr>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850" y="-1344572"/>
            <a:ext cx="1351324" cy="1351324"/>
          </a:xfrm>
          <a:prstGeom prst="rect">
            <a:avLst/>
          </a:prstGeom>
        </p:spPr>
      </p:pic>
      <p:sp>
        <p:nvSpPr>
          <p:cNvPr id="23" name="TextBox 22">
            <a:extLst>
              <a:ext uri="{FF2B5EF4-FFF2-40B4-BE49-F238E27FC236}">
                <a16:creationId xmlns:a16="http://schemas.microsoft.com/office/drawing/2014/main" id="{4CBB763E-70B1-F39C-EF91-37A2FA45111D}"/>
              </a:ext>
            </a:extLst>
          </p:cNvPr>
          <p:cNvSpPr txBox="1"/>
          <p:nvPr/>
        </p:nvSpPr>
        <p:spPr>
          <a:xfrm>
            <a:off x="337296"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hỗn hợp OĐ</a:t>
            </a:r>
          </a:p>
        </p:txBody>
      </p:sp>
      <p:sp>
        <p:nvSpPr>
          <p:cNvPr id="94" name="TextBox 93">
            <a:extLst>
              <a:ext uri="{FF2B5EF4-FFF2-40B4-BE49-F238E27FC236}">
                <a16:creationId xmlns:a16="http://schemas.microsoft.com/office/drawing/2014/main" id="{7EE2C8DD-20E7-B876-646C-EBBF4FD73B7D}"/>
              </a:ext>
            </a:extLst>
          </p:cNvPr>
          <p:cNvSpPr txBox="1"/>
          <p:nvPr/>
        </p:nvSpPr>
        <p:spPr>
          <a:xfrm>
            <a:off x="424094" y="4537093"/>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Thảo nguyên ôn đới</a:t>
            </a:r>
          </a:p>
        </p:txBody>
      </p:sp>
      <p:sp>
        <p:nvSpPr>
          <p:cNvPr id="99" name="任意多边形 13">
            <a:extLst>
              <a:ext uri="{FF2B5EF4-FFF2-40B4-BE49-F238E27FC236}">
                <a16:creationId xmlns:a16="http://schemas.microsoft.com/office/drawing/2014/main" id="{1B719934-4FC7-4260-E9BD-0262850F7319}"/>
              </a:ext>
            </a:extLst>
          </p:cNvPr>
          <p:cNvSpPr/>
          <p:nvPr/>
        </p:nvSpPr>
        <p:spPr>
          <a:xfrm rot="16200000">
            <a:off x="-158456" y="1246501"/>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8" name="TextBox 97">
            <a:extLst>
              <a:ext uri="{FF2B5EF4-FFF2-40B4-BE49-F238E27FC236}">
                <a16:creationId xmlns:a16="http://schemas.microsoft.com/office/drawing/2014/main" id="{CCFA507D-6EF0-40F1-5EFC-38A034B97E41}"/>
              </a:ext>
            </a:extLst>
          </p:cNvPr>
          <p:cNvSpPr txBox="1"/>
          <p:nvPr/>
        </p:nvSpPr>
        <p:spPr>
          <a:xfrm>
            <a:off x="558801" y="715132"/>
            <a:ext cx="2602590" cy="707886"/>
          </a:xfrm>
          <a:prstGeom prst="rect">
            <a:avLst/>
          </a:prstGeom>
          <a:solidFill>
            <a:srgbClr val="F8D8CA"/>
          </a:solidFill>
        </p:spPr>
        <p:txBody>
          <a:bodyPr wrap="square">
            <a:spAutoFit/>
          </a:bodyPr>
          <a:lstStyle/>
          <a:p>
            <a:pPr algn="ctr"/>
            <a:r>
              <a:rPr lang="en-US" sz="4000">
                <a:effectLst/>
                <a:latin typeface="#9Slide03 Bebas Neue Bold" panose="020B0606020202050201" pitchFamily="34" charset="0"/>
                <a:ea typeface="Arial" panose="020B0604020202020204" pitchFamily="34" charset="0"/>
              </a:rPr>
              <a:t>AI NHANH NHẤT</a:t>
            </a:r>
            <a:endParaRPr lang="en-US" sz="3600">
              <a:latin typeface="#9Slide03 Bebas Neue Bold" panose="020B0606020202050201" pitchFamily="34" charset="0"/>
            </a:endParaRPr>
          </a:p>
        </p:txBody>
      </p:sp>
      <p:sp>
        <p:nvSpPr>
          <p:cNvPr id="100" name="TextBox 99">
            <a:extLst>
              <a:ext uri="{FF2B5EF4-FFF2-40B4-BE49-F238E27FC236}">
                <a16:creationId xmlns:a16="http://schemas.microsoft.com/office/drawing/2014/main" id="{25EED6FB-B6A0-44E4-9A71-A2DCD15FE26F}"/>
              </a:ext>
            </a:extLst>
          </p:cNvPr>
          <p:cNvSpPr txBox="1"/>
          <p:nvPr/>
        </p:nvSpPr>
        <p:spPr>
          <a:xfrm>
            <a:off x="86664" y="1542657"/>
            <a:ext cx="3609032" cy="1569660"/>
          </a:xfrm>
          <a:prstGeom prst="rect">
            <a:avLst/>
          </a:prstGeom>
          <a:noFill/>
        </p:spPr>
        <p:txBody>
          <a:bodyPr wrap="square">
            <a:spAutoFit/>
          </a:bodyPr>
          <a:lstStyle/>
          <a:p>
            <a:pPr marL="354330" indent="-285750" algn="just">
              <a:buFont typeface="Wingdings" panose="05000000000000000000" pitchFamily="2" charset="2"/>
              <a:buChar char="ü"/>
            </a:pPr>
            <a:r>
              <a:rPr lang="it-IT" sz="1600">
                <a:effectLst/>
                <a:latin typeface="#9Slide03 SFU Futura_12" panose="00000400000000000000" pitchFamily="2" charset="0"/>
                <a:ea typeface="Times New Roman" panose="02020603050405020304" pitchFamily="18" charset="0"/>
              </a:rPr>
              <a:t>Chia lớp thành 2 dãy A, B</a:t>
            </a:r>
          </a:p>
          <a:p>
            <a:pPr marL="354330" indent="-285750" algn="just">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Lần lượt trả lời câu hỏi sau hiệu lệnh </a:t>
            </a:r>
            <a:r>
              <a:rPr lang="it-IT" sz="1600">
                <a:effectLst/>
                <a:latin typeface="#9Slide03 SFU Futura_12" panose="00000400000000000000" pitchFamily="2" charset="0"/>
                <a:ea typeface="Times New Roman" panose="02020603050405020304" pitchFamily="18" charset="0"/>
              </a:rPr>
              <a:t> “Hết”</a:t>
            </a:r>
          </a:p>
          <a:p>
            <a:pPr marL="354330" indent="-285750" algn="just">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T</a:t>
            </a:r>
            <a:r>
              <a:rPr lang="it-IT" sz="1600">
                <a:effectLst/>
                <a:latin typeface="#9Slide03 SFU Futura_12" panose="00000400000000000000" pitchFamily="2" charset="0"/>
                <a:ea typeface="Times New Roman" panose="02020603050405020304" pitchFamily="18" charset="0"/>
              </a:rPr>
              <a:t>rả lời đúng được 1 điểm, trả lời sai mất lượt.</a:t>
            </a:r>
            <a:endParaRPr lang="en-US" sz="1600">
              <a:effectLst/>
              <a:latin typeface="#9Slide03 SFU Futura_12" panose="00000400000000000000" pitchFamily="2" charset="0"/>
              <a:ea typeface="Times New Roman" panose="02020603050405020304" pitchFamily="18" charset="0"/>
            </a:endParaRPr>
          </a:p>
          <a:p>
            <a:pPr marL="354330" indent="-285750">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Thời gian hỏi và trả lời: </a:t>
            </a:r>
            <a:r>
              <a:rPr lang="it-IT" sz="1600" b="1">
                <a:solidFill>
                  <a:srgbClr val="FF0000"/>
                </a:solidFill>
                <a:effectLst/>
                <a:latin typeface="#9Slide03 SFU Futura_12" panose="00000400000000000000" pitchFamily="2" charset="0"/>
                <a:ea typeface="Times New Roman" panose="02020603050405020304" pitchFamily="18" charset="0"/>
              </a:rPr>
              <a:t>30</a:t>
            </a:r>
            <a:r>
              <a:rPr lang="it-IT" sz="1600">
                <a:effectLst/>
                <a:latin typeface="#9Slide03 SFU Futura_12" panose="00000400000000000000" pitchFamily="2" charset="0"/>
                <a:ea typeface="Times New Roman" panose="02020603050405020304" pitchFamily="18" charset="0"/>
              </a:rPr>
              <a:t> giây.</a:t>
            </a:r>
            <a:endParaRPr lang="en-US" sz="1600">
              <a:effectLst/>
              <a:latin typeface="#9Slide03 SFU Futura_12" panose="00000400000000000000" pitchFamily="2" charset="0"/>
              <a:ea typeface="Times New Roman" panose="02020603050405020304" pitchFamily="18" charset="0"/>
            </a:endParaRPr>
          </a:p>
        </p:txBody>
      </p:sp>
      <p:pic>
        <p:nvPicPr>
          <p:cNvPr id="24" name="Picture 23">
            <a:extLst>
              <a:ext uri="{FF2B5EF4-FFF2-40B4-BE49-F238E27FC236}">
                <a16:creationId xmlns:a16="http://schemas.microsoft.com/office/drawing/2014/main" id="{5FAD707F-4F84-89BF-4D1B-319047546CE2}"/>
              </a:ext>
            </a:extLst>
          </p:cNvPr>
          <p:cNvPicPr>
            <a:picLocks noChangeAspect="1"/>
          </p:cNvPicPr>
          <p:nvPr/>
        </p:nvPicPr>
        <p:blipFill>
          <a:blip r:embed="rId10"/>
          <a:stretch>
            <a:fillRect/>
          </a:stretch>
        </p:blipFill>
        <p:spPr>
          <a:xfrm>
            <a:off x="9421949" y="2080698"/>
            <a:ext cx="795866" cy="818245"/>
          </a:xfrm>
          <a:prstGeom prst="rect">
            <a:avLst/>
          </a:prstGeom>
        </p:spPr>
      </p:pic>
      <p:sp>
        <p:nvSpPr>
          <p:cNvPr id="26" name="Rectangle 25">
            <a:extLst>
              <a:ext uri="{FF2B5EF4-FFF2-40B4-BE49-F238E27FC236}">
                <a16:creationId xmlns:a16="http://schemas.microsoft.com/office/drawing/2014/main" id="{F29E52FC-0BFF-721F-3D33-30569938504A}"/>
              </a:ext>
            </a:extLst>
          </p:cNvPr>
          <p:cNvSpPr/>
          <p:nvPr/>
        </p:nvSpPr>
        <p:spPr>
          <a:xfrm>
            <a:off x="9631850" y="3486061"/>
            <a:ext cx="795866" cy="444970"/>
          </a:xfrm>
          <a:prstGeom prst="rect">
            <a:avLst/>
          </a:prstGeom>
          <a:noFill/>
          <a:ln w="38100">
            <a:solidFill>
              <a:srgbClr val="FA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48CBFD32-B51D-B29D-5087-6580F0CC9877}"/>
              </a:ext>
            </a:extLst>
          </p:cNvPr>
          <p:cNvSpPr txBox="1"/>
          <p:nvPr/>
        </p:nvSpPr>
        <p:spPr>
          <a:xfrm>
            <a:off x="3674409" y="493848"/>
            <a:ext cx="5111008" cy="769698"/>
          </a:xfrm>
          <a:prstGeom prst="rect">
            <a:avLst/>
          </a:prstGeom>
          <a:noFill/>
        </p:spPr>
        <p:txBody>
          <a:bodyPr wrap="square">
            <a:spAutoFit/>
          </a:bodyPr>
          <a:lstStyle/>
          <a:p>
            <a:pPr marL="180340" algn="just">
              <a:lnSpc>
                <a:spcPct val="115000"/>
              </a:lnSpc>
            </a:pPr>
            <a:r>
              <a:rPr lang="en-US" sz="2000">
                <a:solidFill>
                  <a:srgbClr val="0070C0"/>
                </a:solidFill>
                <a:effectLst/>
                <a:latin typeface="#9Slide03 SFU Futura_12" panose="00000400000000000000" pitchFamily="2" charset="0"/>
                <a:ea typeface="Times New Roman" panose="02020603050405020304" pitchFamily="18" charset="0"/>
              </a:rPr>
              <a:t>4) Nhóm thảm thực vật có phạm vi phân bố rộng nhất</a:t>
            </a:r>
            <a:endParaRPr lang="en-US" sz="2000">
              <a:effectLst/>
              <a:latin typeface="#9Slide03 SFU Futura_12" panose="00000400000000000000" pitchFamily="2" charset="0"/>
              <a:ea typeface="Times New Roman" panose="02020603050405020304" pitchFamily="18" charset="0"/>
            </a:endParaRPr>
          </a:p>
        </p:txBody>
      </p:sp>
      <p:pic>
        <p:nvPicPr>
          <p:cNvPr id="28" name="Picture 27" descr="A cartoon of a child&#10;&#10;Description automatically generated with medium confidence">
            <a:extLst>
              <a:ext uri="{FF2B5EF4-FFF2-40B4-BE49-F238E27FC236}">
                <a16:creationId xmlns:a16="http://schemas.microsoft.com/office/drawing/2014/main" id="{973C157C-D0F4-9530-3E50-104F039AF2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55504" y="3783850"/>
            <a:ext cx="1062456" cy="1366260"/>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4697C461-345C-3348-E5F2-AB244E1F1B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56376" y="3721330"/>
            <a:ext cx="1152258" cy="1429157"/>
          </a:xfrm>
          <a:prstGeom prst="rect">
            <a:avLst/>
          </a:prstGeom>
        </p:spPr>
      </p:pic>
      <p:sp>
        <p:nvSpPr>
          <p:cNvPr id="93" name="TextBox 92">
            <a:extLst>
              <a:ext uri="{FF2B5EF4-FFF2-40B4-BE49-F238E27FC236}">
                <a16:creationId xmlns:a16="http://schemas.microsoft.com/office/drawing/2014/main" id="{68A991EF-3CDC-242D-2B5C-76EA28553D5A}"/>
              </a:ext>
            </a:extLst>
          </p:cNvPr>
          <p:cNvSpPr txBox="1"/>
          <p:nvPr/>
        </p:nvSpPr>
        <p:spPr>
          <a:xfrm>
            <a:off x="5181303" y="2327487"/>
            <a:ext cx="3182493" cy="523220"/>
          </a:xfrm>
          <a:prstGeom prst="rect">
            <a:avLst/>
          </a:prstGeom>
          <a:noFill/>
        </p:spPr>
        <p:txBody>
          <a:bodyPr wrap="square">
            <a:spAutoFit/>
          </a:bodyPr>
          <a:lstStyle/>
          <a:p>
            <a:r>
              <a:rPr lang="en-US" sz="2800" b="1">
                <a:solidFill>
                  <a:srgbClr val="FF0000"/>
                </a:solidFill>
                <a:effectLst/>
                <a:highlight>
                  <a:srgbClr val="FFFF00"/>
                </a:highlight>
                <a:latin typeface="#9Slide03 SFU Futura_12" panose="00000400000000000000" pitchFamily="2" charset="0"/>
                <a:ea typeface="Arial" panose="020B0604020202020204" pitchFamily="34" charset="0"/>
                <a:cs typeface="Times New Roman" panose="02020603050405020304" pitchFamily="18" charset="0"/>
              </a:rPr>
              <a:t>Rừng nhiệt đới</a:t>
            </a:r>
            <a:endParaRPr lang="en-US" sz="2800" b="1">
              <a:highlight>
                <a:srgbClr val="FFFF00"/>
              </a:highlight>
              <a:latin typeface="#9Slide03 SFU Futura_12" panose="00000400000000000000" pitchFamily="2" charset="0"/>
            </a:endParaRPr>
          </a:p>
        </p:txBody>
      </p:sp>
    </p:spTree>
    <p:extLst>
      <p:ext uri="{BB962C8B-B14F-4D97-AF65-F5344CB8AC3E}">
        <p14:creationId xmlns:p14="http://schemas.microsoft.com/office/powerpoint/2010/main" val="2471893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p:cTn id="17" dur="1000" fill="hold"/>
                                        <p:tgtEl>
                                          <p:spTgt spid="93"/>
                                        </p:tgtEl>
                                        <p:attrNameLst>
                                          <p:attrName>ppt_w</p:attrName>
                                        </p:attrNameLst>
                                      </p:cBhvr>
                                      <p:tavLst>
                                        <p:tav tm="0">
                                          <p:val>
                                            <p:fltVal val="0"/>
                                          </p:val>
                                        </p:tav>
                                        <p:tav tm="100000">
                                          <p:val>
                                            <p:strVal val="#ppt_w"/>
                                          </p:val>
                                        </p:tav>
                                      </p:tavLst>
                                    </p:anim>
                                    <p:anim calcmode="lin" valueType="num">
                                      <p:cBhvr>
                                        <p:cTn id="18" dur="1000" fill="hold"/>
                                        <p:tgtEl>
                                          <p:spTgt spid="93"/>
                                        </p:tgtEl>
                                        <p:attrNameLst>
                                          <p:attrName>ppt_h</p:attrName>
                                        </p:attrNameLst>
                                      </p:cBhvr>
                                      <p:tavLst>
                                        <p:tav tm="0">
                                          <p:val>
                                            <p:fltVal val="0"/>
                                          </p:val>
                                        </p:tav>
                                        <p:tav tm="100000">
                                          <p:val>
                                            <p:strVal val="#ppt_h"/>
                                          </p:val>
                                        </p:tav>
                                      </p:tavLst>
                                    </p:anim>
                                    <p:animEffect transition="in" filter="fade">
                                      <p:cBhvr>
                                        <p:cTn id="19"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9"/>
                </p:tgtEl>
              </p:cMediaNode>
            </p:video>
          </p:childTnLst>
        </p:cTn>
      </p:par>
    </p:tnLst>
    <p:bldLst>
      <p:bldP spid="92" grpId="0"/>
      <p:bldP spid="9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5610B5-A9F5-3244-7FD8-68F78D2EEFBD}"/>
              </a:ext>
            </a:extLst>
          </p:cNvPr>
          <p:cNvPicPr>
            <a:picLocks noChangeAspect="1"/>
          </p:cNvPicPr>
          <p:nvPr/>
        </p:nvPicPr>
        <p:blipFill>
          <a:blip r:embed="rId5"/>
          <a:stretch>
            <a:fillRect/>
          </a:stretch>
        </p:blipFill>
        <p:spPr>
          <a:xfrm>
            <a:off x="3756776" y="1778000"/>
            <a:ext cx="5387224" cy="3342852"/>
          </a:xfrm>
          <a:prstGeom prst="rect">
            <a:avLst/>
          </a:prstGeom>
        </p:spPr>
      </p:pic>
      <p:pic>
        <p:nvPicPr>
          <p:cNvPr id="25" name="Picture 24" descr="A picture containing light&#10;&#10;Description automatically generated">
            <a:extLst>
              <a:ext uri="{FF2B5EF4-FFF2-40B4-BE49-F238E27FC236}">
                <a16:creationId xmlns:a16="http://schemas.microsoft.com/office/drawing/2014/main" id="{8AD4C9F7-B621-2AA0-6BCD-B529BDCF98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41" y="2828375"/>
            <a:ext cx="3323838" cy="2515481"/>
          </a:xfrm>
          <a:prstGeom prst="rect">
            <a:avLst/>
          </a:prstGeom>
        </p:spPr>
      </p:pic>
      <p:pic>
        <p:nvPicPr>
          <p:cNvPr id="22" name="Picture 21">
            <a:extLst>
              <a:ext uri="{FF2B5EF4-FFF2-40B4-BE49-F238E27FC236}">
                <a16:creationId xmlns:a16="http://schemas.microsoft.com/office/drawing/2014/main" id="{E8D9AF34-6880-1FFA-53F9-637C4C1C10FC}"/>
              </a:ext>
            </a:extLst>
          </p:cNvPr>
          <p:cNvPicPr>
            <a:picLocks noChangeAspect="1"/>
          </p:cNvPicPr>
          <p:nvPr/>
        </p:nvPicPr>
        <p:blipFill>
          <a:blip r:embed="rId7"/>
          <a:stretch>
            <a:fillRect/>
          </a:stretch>
        </p:blipFill>
        <p:spPr>
          <a:xfrm>
            <a:off x="9506616" y="1356800"/>
            <a:ext cx="626532" cy="500285"/>
          </a:xfrm>
          <a:prstGeom prst="rect">
            <a:avLst/>
          </a:prstGeom>
        </p:spPr>
      </p:pic>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57993"/>
            <a:ext cx="4617131" cy="426783"/>
          </a:xfrm>
          <a:prstGeom prst="snipRoundRect">
            <a:avLst>
              <a:gd name="adj1" fmla="val 0"/>
              <a:gd name="adj2"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chemeClr val="bg1">
                    <a:lumMod val="95000"/>
                  </a:schemeClr>
                </a:solidFill>
                <a:latin typeface="#9Slide03 Aturdida" pitchFamily="2" charset="0"/>
              </a:rPr>
              <a:t>1. Sự phân bố đất và thảm thực vật trên Trái Đất</a:t>
            </a:r>
            <a:endParaRPr lang="en-US" sz="2800">
              <a:solidFill>
                <a:schemeClr val="bg1">
                  <a:lumMod val="95000"/>
                </a:schemeClr>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157992"/>
            <a:ext cx="4463477" cy="426783"/>
          </a:xfrm>
          <a:prstGeom prst="snipRoundRect">
            <a:avLst>
              <a:gd name="adj1" fmla="val 0"/>
              <a:gd name="adj2" fmla="val 28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chemeClr val="bg1">
                    <a:lumMod val="95000"/>
                  </a:schemeClr>
                </a:solidFill>
                <a:latin typeface="#9Slide03 Aturdida" pitchFamily="2" charset="0"/>
                <a:ea typeface="SimSun" panose="02010600030101010101" pitchFamily="2" charset="-122"/>
              </a:rPr>
              <a:t>2. Sự phân bố đất và sinh vật theo độ cao</a:t>
            </a:r>
            <a:endParaRPr lang="en-US" sz="2800">
              <a:solidFill>
                <a:schemeClr val="bg1">
                  <a:lumMod val="95000"/>
                </a:schemeClr>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1850" y="-1344572"/>
            <a:ext cx="1351324" cy="1351324"/>
          </a:xfrm>
          <a:prstGeom prst="rect">
            <a:avLst/>
          </a:prstGeom>
        </p:spPr>
      </p:pic>
      <p:sp>
        <p:nvSpPr>
          <p:cNvPr id="23" name="TextBox 22">
            <a:extLst>
              <a:ext uri="{FF2B5EF4-FFF2-40B4-BE49-F238E27FC236}">
                <a16:creationId xmlns:a16="http://schemas.microsoft.com/office/drawing/2014/main" id="{4CBB763E-70B1-F39C-EF91-37A2FA45111D}"/>
              </a:ext>
            </a:extLst>
          </p:cNvPr>
          <p:cNvSpPr txBox="1"/>
          <p:nvPr/>
        </p:nvSpPr>
        <p:spPr>
          <a:xfrm>
            <a:off x="337296"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hỗn hợp OĐ</a:t>
            </a:r>
          </a:p>
        </p:txBody>
      </p:sp>
      <p:sp>
        <p:nvSpPr>
          <p:cNvPr id="94" name="TextBox 93">
            <a:extLst>
              <a:ext uri="{FF2B5EF4-FFF2-40B4-BE49-F238E27FC236}">
                <a16:creationId xmlns:a16="http://schemas.microsoft.com/office/drawing/2014/main" id="{7EE2C8DD-20E7-B876-646C-EBBF4FD73B7D}"/>
              </a:ext>
            </a:extLst>
          </p:cNvPr>
          <p:cNvSpPr txBox="1"/>
          <p:nvPr/>
        </p:nvSpPr>
        <p:spPr>
          <a:xfrm>
            <a:off x="424094" y="4537093"/>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Thảo nguyên ôn đới</a:t>
            </a:r>
          </a:p>
        </p:txBody>
      </p:sp>
      <p:sp>
        <p:nvSpPr>
          <p:cNvPr id="99" name="任意多边形 13">
            <a:extLst>
              <a:ext uri="{FF2B5EF4-FFF2-40B4-BE49-F238E27FC236}">
                <a16:creationId xmlns:a16="http://schemas.microsoft.com/office/drawing/2014/main" id="{1B719934-4FC7-4260-E9BD-0262850F7319}"/>
              </a:ext>
            </a:extLst>
          </p:cNvPr>
          <p:cNvSpPr/>
          <p:nvPr/>
        </p:nvSpPr>
        <p:spPr>
          <a:xfrm rot="16200000">
            <a:off x="-158456" y="1246501"/>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8" name="TextBox 97">
            <a:extLst>
              <a:ext uri="{FF2B5EF4-FFF2-40B4-BE49-F238E27FC236}">
                <a16:creationId xmlns:a16="http://schemas.microsoft.com/office/drawing/2014/main" id="{CCFA507D-6EF0-40F1-5EFC-38A034B97E41}"/>
              </a:ext>
            </a:extLst>
          </p:cNvPr>
          <p:cNvSpPr txBox="1"/>
          <p:nvPr/>
        </p:nvSpPr>
        <p:spPr>
          <a:xfrm>
            <a:off x="558801" y="715132"/>
            <a:ext cx="2602590" cy="707886"/>
          </a:xfrm>
          <a:prstGeom prst="rect">
            <a:avLst/>
          </a:prstGeom>
          <a:solidFill>
            <a:srgbClr val="F8D8CA"/>
          </a:solidFill>
        </p:spPr>
        <p:txBody>
          <a:bodyPr wrap="square">
            <a:spAutoFit/>
          </a:bodyPr>
          <a:lstStyle/>
          <a:p>
            <a:pPr algn="ctr"/>
            <a:r>
              <a:rPr lang="en-US" sz="4000">
                <a:effectLst/>
                <a:latin typeface="#9Slide03 Bebas Neue Bold" panose="020B0606020202050201" pitchFamily="34" charset="0"/>
                <a:ea typeface="Arial" panose="020B0604020202020204" pitchFamily="34" charset="0"/>
              </a:rPr>
              <a:t>AI NHANH NHẤT</a:t>
            </a:r>
            <a:endParaRPr lang="en-US" sz="3600">
              <a:latin typeface="#9Slide03 Bebas Neue Bold" panose="020B0606020202050201" pitchFamily="34" charset="0"/>
            </a:endParaRPr>
          </a:p>
        </p:txBody>
      </p:sp>
      <p:sp>
        <p:nvSpPr>
          <p:cNvPr id="100" name="TextBox 99">
            <a:extLst>
              <a:ext uri="{FF2B5EF4-FFF2-40B4-BE49-F238E27FC236}">
                <a16:creationId xmlns:a16="http://schemas.microsoft.com/office/drawing/2014/main" id="{25EED6FB-B6A0-44E4-9A71-A2DCD15FE26F}"/>
              </a:ext>
            </a:extLst>
          </p:cNvPr>
          <p:cNvSpPr txBox="1"/>
          <p:nvPr/>
        </p:nvSpPr>
        <p:spPr>
          <a:xfrm>
            <a:off x="86664" y="1542657"/>
            <a:ext cx="3609032" cy="1569660"/>
          </a:xfrm>
          <a:prstGeom prst="rect">
            <a:avLst/>
          </a:prstGeom>
          <a:noFill/>
        </p:spPr>
        <p:txBody>
          <a:bodyPr wrap="square">
            <a:spAutoFit/>
          </a:bodyPr>
          <a:lstStyle/>
          <a:p>
            <a:pPr marL="354330" indent="-285750" algn="just">
              <a:buFont typeface="Wingdings" panose="05000000000000000000" pitchFamily="2" charset="2"/>
              <a:buChar char="ü"/>
            </a:pPr>
            <a:r>
              <a:rPr lang="it-IT" sz="1600">
                <a:effectLst/>
                <a:latin typeface="#9Slide03 SFU Futura_12" panose="00000400000000000000" pitchFamily="2" charset="0"/>
                <a:ea typeface="Times New Roman" panose="02020603050405020304" pitchFamily="18" charset="0"/>
              </a:rPr>
              <a:t>Chia lớp thành 2 dãy A, B</a:t>
            </a:r>
          </a:p>
          <a:p>
            <a:pPr marL="354330" indent="-285750" algn="just">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Lần lượt trả lời câu hỏi sau hiệu lệnh </a:t>
            </a:r>
            <a:r>
              <a:rPr lang="it-IT" sz="1600">
                <a:effectLst/>
                <a:latin typeface="#9Slide03 SFU Futura_12" panose="00000400000000000000" pitchFamily="2" charset="0"/>
                <a:ea typeface="Times New Roman" panose="02020603050405020304" pitchFamily="18" charset="0"/>
              </a:rPr>
              <a:t> “Hết”</a:t>
            </a:r>
          </a:p>
          <a:p>
            <a:pPr marL="354330" indent="-285750" algn="just">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T</a:t>
            </a:r>
            <a:r>
              <a:rPr lang="it-IT" sz="1600">
                <a:effectLst/>
                <a:latin typeface="#9Slide03 SFU Futura_12" panose="00000400000000000000" pitchFamily="2" charset="0"/>
                <a:ea typeface="Times New Roman" panose="02020603050405020304" pitchFamily="18" charset="0"/>
              </a:rPr>
              <a:t>rả lời đúng được 1 điểm, trả lời sai mất lượt.</a:t>
            </a:r>
            <a:endParaRPr lang="en-US" sz="1600">
              <a:effectLst/>
              <a:latin typeface="#9Slide03 SFU Futura_12" panose="00000400000000000000" pitchFamily="2" charset="0"/>
              <a:ea typeface="Times New Roman" panose="02020603050405020304" pitchFamily="18" charset="0"/>
            </a:endParaRPr>
          </a:p>
          <a:p>
            <a:pPr marL="354330" indent="-285750">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Thời gian hỏi và trả lời: </a:t>
            </a:r>
            <a:r>
              <a:rPr lang="it-IT" sz="1600" b="1">
                <a:solidFill>
                  <a:srgbClr val="FF0000"/>
                </a:solidFill>
                <a:effectLst/>
                <a:latin typeface="#9Slide03 SFU Futura_12" panose="00000400000000000000" pitchFamily="2" charset="0"/>
                <a:ea typeface="Times New Roman" panose="02020603050405020304" pitchFamily="18" charset="0"/>
              </a:rPr>
              <a:t>30</a:t>
            </a:r>
            <a:r>
              <a:rPr lang="it-IT" sz="1600">
                <a:effectLst/>
                <a:latin typeface="#9Slide03 SFU Futura_12" panose="00000400000000000000" pitchFamily="2" charset="0"/>
                <a:ea typeface="Times New Roman" panose="02020603050405020304" pitchFamily="18" charset="0"/>
              </a:rPr>
              <a:t> giây.</a:t>
            </a:r>
            <a:endParaRPr lang="en-US" sz="1600">
              <a:effectLst/>
              <a:latin typeface="#9Slide03 SFU Futura_12" panose="00000400000000000000" pitchFamily="2" charset="0"/>
              <a:ea typeface="Times New Roman" panose="02020603050405020304" pitchFamily="18" charset="0"/>
            </a:endParaRPr>
          </a:p>
        </p:txBody>
      </p:sp>
      <p:pic>
        <p:nvPicPr>
          <p:cNvPr id="24" name="Picture 23">
            <a:extLst>
              <a:ext uri="{FF2B5EF4-FFF2-40B4-BE49-F238E27FC236}">
                <a16:creationId xmlns:a16="http://schemas.microsoft.com/office/drawing/2014/main" id="{5FAD707F-4F84-89BF-4D1B-319047546CE2}"/>
              </a:ext>
            </a:extLst>
          </p:cNvPr>
          <p:cNvPicPr>
            <a:picLocks noChangeAspect="1"/>
          </p:cNvPicPr>
          <p:nvPr/>
        </p:nvPicPr>
        <p:blipFill>
          <a:blip r:embed="rId11"/>
          <a:stretch>
            <a:fillRect/>
          </a:stretch>
        </p:blipFill>
        <p:spPr>
          <a:xfrm>
            <a:off x="9421949" y="2080698"/>
            <a:ext cx="795866" cy="818245"/>
          </a:xfrm>
          <a:prstGeom prst="rect">
            <a:avLst/>
          </a:prstGeom>
        </p:spPr>
      </p:pic>
      <p:sp>
        <p:nvSpPr>
          <p:cNvPr id="26" name="Rectangle 25">
            <a:extLst>
              <a:ext uri="{FF2B5EF4-FFF2-40B4-BE49-F238E27FC236}">
                <a16:creationId xmlns:a16="http://schemas.microsoft.com/office/drawing/2014/main" id="{F29E52FC-0BFF-721F-3D33-30569938504A}"/>
              </a:ext>
            </a:extLst>
          </p:cNvPr>
          <p:cNvSpPr/>
          <p:nvPr/>
        </p:nvSpPr>
        <p:spPr>
          <a:xfrm>
            <a:off x="9631850" y="3486061"/>
            <a:ext cx="795866" cy="444970"/>
          </a:xfrm>
          <a:prstGeom prst="rect">
            <a:avLst/>
          </a:prstGeom>
          <a:noFill/>
          <a:ln w="38100">
            <a:solidFill>
              <a:srgbClr val="FA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48CBFD32-B51D-B29D-5087-6580F0CC9877}"/>
              </a:ext>
            </a:extLst>
          </p:cNvPr>
          <p:cNvSpPr txBox="1"/>
          <p:nvPr/>
        </p:nvSpPr>
        <p:spPr>
          <a:xfrm>
            <a:off x="3674409" y="885665"/>
            <a:ext cx="5111008" cy="905184"/>
          </a:xfrm>
          <a:prstGeom prst="rect">
            <a:avLst/>
          </a:prstGeom>
          <a:noFill/>
        </p:spPr>
        <p:txBody>
          <a:bodyPr wrap="square">
            <a:spAutoFit/>
          </a:bodyPr>
          <a:lstStyle/>
          <a:p>
            <a:pPr marL="180340" algn="just">
              <a:lnSpc>
                <a:spcPct val="115000"/>
              </a:lnSpc>
            </a:pPr>
            <a:r>
              <a:rPr lang="en-US" sz="2400">
                <a:solidFill>
                  <a:srgbClr val="0070C0"/>
                </a:solidFill>
                <a:effectLst/>
                <a:latin typeface="#9Slide03 SFU Futura_12" panose="00000400000000000000" pitchFamily="2" charset="0"/>
                <a:ea typeface="Times New Roman" panose="02020603050405020304" pitchFamily="18" charset="0"/>
              </a:rPr>
              <a:t>5) Nhận xét sự thay đổi thực vật từ thấp lên cao.</a:t>
            </a:r>
            <a:endParaRPr lang="en-US" sz="2400">
              <a:effectLst/>
              <a:latin typeface="#9Slide03 SFU Futura_12" panose="00000400000000000000" pitchFamily="2" charset="0"/>
              <a:ea typeface="Times New Roman" panose="02020603050405020304" pitchFamily="18" charset="0"/>
            </a:endParaRPr>
          </a:p>
        </p:txBody>
      </p:sp>
      <p:pic>
        <p:nvPicPr>
          <p:cNvPr id="28" name="Picture 27" descr="A cartoon of a child&#10;&#10;Description automatically generated with medium confidence">
            <a:extLst>
              <a:ext uri="{FF2B5EF4-FFF2-40B4-BE49-F238E27FC236}">
                <a16:creationId xmlns:a16="http://schemas.microsoft.com/office/drawing/2014/main" id="{973C157C-D0F4-9530-3E50-104F039AF2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33966" y="3769309"/>
            <a:ext cx="1062456" cy="1366260"/>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4697C461-345C-3348-E5F2-AB244E1F1B7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65122" y="4706370"/>
            <a:ext cx="380563" cy="472016"/>
          </a:xfrm>
          <a:prstGeom prst="rect">
            <a:avLst/>
          </a:prstGeom>
        </p:spPr>
      </p:pic>
      <p:sp>
        <p:nvSpPr>
          <p:cNvPr id="93" name="TextBox 92">
            <a:extLst>
              <a:ext uri="{FF2B5EF4-FFF2-40B4-BE49-F238E27FC236}">
                <a16:creationId xmlns:a16="http://schemas.microsoft.com/office/drawing/2014/main" id="{63EE9A39-8E88-B3BC-4645-7F64E710A980}"/>
              </a:ext>
            </a:extLst>
          </p:cNvPr>
          <p:cNvSpPr txBox="1"/>
          <p:nvPr/>
        </p:nvSpPr>
        <p:spPr>
          <a:xfrm>
            <a:off x="3736577" y="1713164"/>
            <a:ext cx="5407422" cy="415755"/>
          </a:xfrm>
          <a:prstGeom prst="rect">
            <a:avLst/>
          </a:prstGeom>
          <a:solidFill>
            <a:srgbClr val="F8D8CA"/>
          </a:solidFill>
        </p:spPr>
        <p:txBody>
          <a:bodyPr wrap="square">
            <a:spAutoFit/>
          </a:bodyPr>
          <a:lstStyle/>
          <a:p>
            <a:pPr marL="180340" algn="ctr">
              <a:lnSpc>
                <a:spcPct val="115000"/>
              </a:lnSpc>
            </a:pPr>
            <a:r>
              <a:rPr lang="en-US" sz="2000">
                <a:solidFill>
                  <a:srgbClr val="FF0000"/>
                </a:solidFill>
                <a:effectLst/>
                <a:latin typeface="#9Slide03 SFU Futura_12" panose="00000400000000000000" pitchFamily="2" charset="0"/>
                <a:ea typeface="Times New Roman" panose="02020603050405020304" pitchFamily="18" charset="0"/>
              </a:rPr>
              <a:t>Giảm dần số lượng loài và thành phần loài</a:t>
            </a:r>
            <a:endParaRPr lang="en-US" sz="1800">
              <a:effectLst/>
              <a:latin typeface="#9Slide03 SFU Futura_12"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4090097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1000" fill="hold"/>
                                        <p:tgtEl>
                                          <p:spTgt spid="93"/>
                                        </p:tgtEl>
                                        <p:attrNameLst>
                                          <p:attrName>ppt_w</p:attrName>
                                        </p:attrNameLst>
                                      </p:cBhvr>
                                      <p:tavLst>
                                        <p:tav tm="0">
                                          <p:val>
                                            <p:fltVal val="0"/>
                                          </p:val>
                                        </p:tav>
                                        <p:tav tm="100000">
                                          <p:val>
                                            <p:strVal val="#ppt_w"/>
                                          </p:val>
                                        </p:tav>
                                      </p:tavLst>
                                    </p:anim>
                                    <p:anim calcmode="lin" valueType="num">
                                      <p:cBhvr>
                                        <p:cTn id="13" dur="1000" fill="hold"/>
                                        <p:tgtEl>
                                          <p:spTgt spid="93"/>
                                        </p:tgtEl>
                                        <p:attrNameLst>
                                          <p:attrName>ppt_h</p:attrName>
                                        </p:attrNameLst>
                                      </p:cBhvr>
                                      <p:tavLst>
                                        <p:tav tm="0">
                                          <p:val>
                                            <p:fltVal val="0"/>
                                          </p:val>
                                        </p:tav>
                                        <p:tav tm="100000">
                                          <p:val>
                                            <p:strVal val="#ppt_h"/>
                                          </p:val>
                                        </p:tav>
                                      </p:tavLst>
                                    </p:anim>
                                    <p:animEffect transition="in" filter="fade">
                                      <p:cBhvr>
                                        <p:cTn id="14" dur="1000"/>
                                        <p:tgtEl>
                                          <p:spTgt spid="93"/>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9"/>
                </p:tgtEl>
              </p:cMediaNode>
            </p:video>
          </p:childTnLst>
        </p:cTn>
      </p:par>
    </p:tnLst>
    <p:bldLst>
      <p:bldP spid="92" grpId="0"/>
      <p:bldP spid="9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mountain, flower, outdoor, nature&#10;&#10;Description automatically generated">
            <a:extLst>
              <a:ext uri="{FF2B5EF4-FFF2-40B4-BE49-F238E27FC236}">
                <a16:creationId xmlns:a16="http://schemas.microsoft.com/office/drawing/2014/main" id="{BCC37AC0-F295-82AE-8055-09715CAF4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5894" y="2479346"/>
            <a:ext cx="5428106" cy="2664154"/>
          </a:xfrm>
          <a:prstGeom prst="rect">
            <a:avLst/>
          </a:prstGeom>
        </p:spPr>
      </p:pic>
      <p:pic>
        <p:nvPicPr>
          <p:cNvPr id="25" name="Picture 24" descr="A picture containing light&#10;&#10;Description automatically generated">
            <a:extLst>
              <a:ext uri="{FF2B5EF4-FFF2-40B4-BE49-F238E27FC236}">
                <a16:creationId xmlns:a16="http://schemas.microsoft.com/office/drawing/2014/main" id="{8AD4C9F7-B621-2AA0-6BCD-B529BDCF9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41" y="2828375"/>
            <a:ext cx="3323838" cy="2515481"/>
          </a:xfrm>
          <a:prstGeom prst="rect">
            <a:avLst/>
          </a:prstGeom>
        </p:spPr>
      </p:pic>
      <p:pic>
        <p:nvPicPr>
          <p:cNvPr id="22" name="Picture 21">
            <a:extLst>
              <a:ext uri="{FF2B5EF4-FFF2-40B4-BE49-F238E27FC236}">
                <a16:creationId xmlns:a16="http://schemas.microsoft.com/office/drawing/2014/main" id="{E8D9AF34-6880-1FFA-53F9-637C4C1C10FC}"/>
              </a:ext>
            </a:extLst>
          </p:cNvPr>
          <p:cNvPicPr>
            <a:picLocks noChangeAspect="1"/>
          </p:cNvPicPr>
          <p:nvPr/>
        </p:nvPicPr>
        <p:blipFill>
          <a:blip r:embed="rId6"/>
          <a:stretch>
            <a:fillRect/>
          </a:stretch>
        </p:blipFill>
        <p:spPr>
          <a:xfrm>
            <a:off x="9506616" y="1356800"/>
            <a:ext cx="626532" cy="500285"/>
          </a:xfrm>
          <a:prstGeom prst="rect">
            <a:avLst/>
          </a:prstGeom>
        </p:spPr>
      </p:pic>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57993"/>
            <a:ext cx="4617131" cy="426783"/>
          </a:xfrm>
          <a:prstGeom prst="snipRoundRect">
            <a:avLst>
              <a:gd name="adj1" fmla="val 0"/>
              <a:gd name="adj2"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chemeClr val="bg1">
                    <a:lumMod val="95000"/>
                  </a:schemeClr>
                </a:solidFill>
                <a:latin typeface="#9Slide03 Aturdida" pitchFamily="2" charset="0"/>
              </a:rPr>
              <a:t>1. Sự phân bố đất và thảm thực vật trên Trái Đất</a:t>
            </a:r>
            <a:endParaRPr lang="en-US" sz="2800">
              <a:solidFill>
                <a:schemeClr val="bg1">
                  <a:lumMod val="95000"/>
                </a:schemeClr>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157992"/>
            <a:ext cx="4463477" cy="426783"/>
          </a:xfrm>
          <a:prstGeom prst="snipRoundRect">
            <a:avLst>
              <a:gd name="adj1" fmla="val 0"/>
              <a:gd name="adj2" fmla="val 28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chemeClr val="bg1">
                    <a:lumMod val="95000"/>
                  </a:schemeClr>
                </a:solidFill>
                <a:latin typeface="#9Slide03 Aturdida" pitchFamily="2" charset="0"/>
                <a:ea typeface="SimSun" panose="02010600030101010101" pitchFamily="2" charset="-122"/>
              </a:rPr>
              <a:t>2. Sự phân bố đất và sinh vật theo độ cao</a:t>
            </a:r>
            <a:endParaRPr lang="en-US" sz="2800">
              <a:solidFill>
                <a:schemeClr val="bg1">
                  <a:lumMod val="95000"/>
                </a:schemeClr>
              </a:solidFill>
            </a:endParaRPr>
          </a:p>
        </p:txBody>
      </p:sp>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352" r="16283"/>
          <a:stretch/>
        </p:blipFill>
        <p:spPr>
          <a:xfrm>
            <a:off x="-1900508" y="3070578"/>
            <a:ext cx="1074060" cy="879592"/>
          </a:xfrm>
          <a:prstGeom prst="can">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919" y="1971493"/>
            <a:ext cx="1203353" cy="1200514"/>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029313F3-7C1D-6F52-87A2-E96D8ED1D2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850" y="-1344572"/>
            <a:ext cx="1351324" cy="1351324"/>
          </a:xfrm>
          <a:prstGeom prst="rect">
            <a:avLst/>
          </a:prstGeom>
        </p:spPr>
      </p:pic>
      <p:sp>
        <p:nvSpPr>
          <p:cNvPr id="23" name="TextBox 22">
            <a:extLst>
              <a:ext uri="{FF2B5EF4-FFF2-40B4-BE49-F238E27FC236}">
                <a16:creationId xmlns:a16="http://schemas.microsoft.com/office/drawing/2014/main" id="{4CBB763E-70B1-F39C-EF91-37A2FA45111D}"/>
              </a:ext>
            </a:extLst>
          </p:cNvPr>
          <p:cNvSpPr txBox="1"/>
          <p:nvPr/>
        </p:nvSpPr>
        <p:spPr>
          <a:xfrm>
            <a:off x="337296" y="2489821"/>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Rừng hỗn hợp OĐ</a:t>
            </a:r>
          </a:p>
        </p:txBody>
      </p:sp>
      <p:sp>
        <p:nvSpPr>
          <p:cNvPr id="94" name="TextBox 93">
            <a:extLst>
              <a:ext uri="{FF2B5EF4-FFF2-40B4-BE49-F238E27FC236}">
                <a16:creationId xmlns:a16="http://schemas.microsoft.com/office/drawing/2014/main" id="{7EE2C8DD-20E7-B876-646C-EBBF4FD73B7D}"/>
              </a:ext>
            </a:extLst>
          </p:cNvPr>
          <p:cNvSpPr txBox="1"/>
          <p:nvPr/>
        </p:nvSpPr>
        <p:spPr>
          <a:xfrm>
            <a:off x="424094" y="4537093"/>
            <a:ext cx="1916645" cy="338554"/>
          </a:xfrm>
          <a:prstGeom prst="rect">
            <a:avLst/>
          </a:prstGeom>
          <a:noFill/>
        </p:spPr>
        <p:txBody>
          <a:bodyPr wrap="square" rtlCol="0">
            <a:spAutoFit/>
          </a:bodyPr>
          <a:lstStyle/>
          <a:p>
            <a:pPr algn="ctr"/>
            <a:r>
              <a:rPr lang="en-US" sz="1600">
                <a:solidFill>
                  <a:schemeClr val="bg1"/>
                </a:solidFill>
                <a:latin typeface="#9Slide03 SFU Futura_12" panose="00000400000000000000" pitchFamily="2" charset="0"/>
              </a:rPr>
              <a:t>Thảo nguyên ôn đới</a:t>
            </a:r>
          </a:p>
        </p:txBody>
      </p:sp>
      <p:sp>
        <p:nvSpPr>
          <p:cNvPr id="99" name="任意多边形 13">
            <a:extLst>
              <a:ext uri="{FF2B5EF4-FFF2-40B4-BE49-F238E27FC236}">
                <a16:creationId xmlns:a16="http://schemas.microsoft.com/office/drawing/2014/main" id="{1B719934-4FC7-4260-E9BD-0262850F7319}"/>
              </a:ext>
            </a:extLst>
          </p:cNvPr>
          <p:cNvSpPr/>
          <p:nvPr/>
        </p:nvSpPr>
        <p:spPr>
          <a:xfrm rot="16200000">
            <a:off x="-158456" y="1246501"/>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8" name="TextBox 97">
            <a:extLst>
              <a:ext uri="{FF2B5EF4-FFF2-40B4-BE49-F238E27FC236}">
                <a16:creationId xmlns:a16="http://schemas.microsoft.com/office/drawing/2014/main" id="{CCFA507D-6EF0-40F1-5EFC-38A034B97E41}"/>
              </a:ext>
            </a:extLst>
          </p:cNvPr>
          <p:cNvSpPr txBox="1"/>
          <p:nvPr/>
        </p:nvSpPr>
        <p:spPr>
          <a:xfrm>
            <a:off x="558801" y="715132"/>
            <a:ext cx="2602590" cy="707886"/>
          </a:xfrm>
          <a:prstGeom prst="rect">
            <a:avLst/>
          </a:prstGeom>
          <a:solidFill>
            <a:srgbClr val="F8D8CA"/>
          </a:solidFill>
        </p:spPr>
        <p:txBody>
          <a:bodyPr wrap="square">
            <a:spAutoFit/>
          </a:bodyPr>
          <a:lstStyle/>
          <a:p>
            <a:pPr algn="ctr"/>
            <a:r>
              <a:rPr lang="en-US" sz="4000">
                <a:effectLst/>
                <a:latin typeface="#9Slide03 Bebas Neue Bold" panose="020B0606020202050201" pitchFamily="34" charset="0"/>
                <a:ea typeface="Arial" panose="020B0604020202020204" pitchFamily="34" charset="0"/>
              </a:rPr>
              <a:t>AI NHANH NHẤT</a:t>
            </a:r>
            <a:endParaRPr lang="en-US" sz="3600">
              <a:latin typeface="#9Slide03 Bebas Neue Bold" panose="020B0606020202050201" pitchFamily="34" charset="0"/>
            </a:endParaRPr>
          </a:p>
        </p:txBody>
      </p:sp>
      <p:sp>
        <p:nvSpPr>
          <p:cNvPr id="100" name="TextBox 99">
            <a:extLst>
              <a:ext uri="{FF2B5EF4-FFF2-40B4-BE49-F238E27FC236}">
                <a16:creationId xmlns:a16="http://schemas.microsoft.com/office/drawing/2014/main" id="{25EED6FB-B6A0-44E4-9A71-A2DCD15FE26F}"/>
              </a:ext>
            </a:extLst>
          </p:cNvPr>
          <p:cNvSpPr txBox="1"/>
          <p:nvPr/>
        </p:nvSpPr>
        <p:spPr>
          <a:xfrm>
            <a:off x="86664" y="1542657"/>
            <a:ext cx="3609032" cy="1569660"/>
          </a:xfrm>
          <a:prstGeom prst="rect">
            <a:avLst/>
          </a:prstGeom>
          <a:noFill/>
        </p:spPr>
        <p:txBody>
          <a:bodyPr wrap="square">
            <a:spAutoFit/>
          </a:bodyPr>
          <a:lstStyle/>
          <a:p>
            <a:pPr marL="354330" indent="-285750" algn="just">
              <a:buFont typeface="Wingdings" panose="05000000000000000000" pitchFamily="2" charset="2"/>
              <a:buChar char="ü"/>
            </a:pPr>
            <a:r>
              <a:rPr lang="it-IT" sz="1600">
                <a:effectLst/>
                <a:latin typeface="#9Slide03 SFU Futura_12" panose="00000400000000000000" pitchFamily="2" charset="0"/>
                <a:ea typeface="Times New Roman" panose="02020603050405020304" pitchFamily="18" charset="0"/>
              </a:rPr>
              <a:t>Chia lớp thành 2 dãy A, B</a:t>
            </a:r>
          </a:p>
          <a:p>
            <a:pPr marL="354330" indent="-285750" algn="just">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Lần lượt trả lời câu hỏi sau hiệu lệnh </a:t>
            </a:r>
            <a:r>
              <a:rPr lang="it-IT" sz="1600">
                <a:effectLst/>
                <a:latin typeface="#9Slide03 SFU Futura_12" panose="00000400000000000000" pitchFamily="2" charset="0"/>
                <a:ea typeface="Times New Roman" panose="02020603050405020304" pitchFamily="18" charset="0"/>
              </a:rPr>
              <a:t> “Hết”</a:t>
            </a:r>
          </a:p>
          <a:p>
            <a:pPr marL="354330" indent="-285750" algn="just">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T</a:t>
            </a:r>
            <a:r>
              <a:rPr lang="it-IT" sz="1600">
                <a:effectLst/>
                <a:latin typeface="#9Slide03 SFU Futura_12" panose="00000400000000000000" pitchFamily="2" charset="0"/>
                <a:ea typeface="Times New Roman" panose="02020603050405020304" pitchFamily="18" charset="0"/>
              </a:rPr>
              <a:t>rả lời đúng được 1 điểm, trả lời sai mất lượt.</a:t>
            </a:r>
            <a:endParaRPr lang="en-US" sz="1600">
              <a:effectLst/>
              <a:latin typeface="#9Slide03 SFU Futura_12" panose="00000400000000000000" pitchFamily="2" charset="0"/>
              <a:ea typeface="Times New Roman" panose="02020603050405020304" pitchFamily="18" charset="0"/>
            </a:endParaRPr>
          </a:p>
          <a:p>
            <a:pPr marL="354330" indent="-285750">
              <a:buFont typeface="Wingdings" panose="05000000000000000000" pitchFamily="2" charset="2"/>
              <a:buChar char="ü"/>
            </a:pPr>
            <a:r>
              <a:rPr lang="it-IT" sz="1600">
                <a:latin typeface="#9Slide03 SFU Futura_12" panose="00000400000000000000" pitchFamily="2" charset="0"/>
                <a:ea typeface="Times New Roman" panose="02020603050405020304" pitchFamily="18" charset="0"/>
              </a:rPr>
              <a:t>Thời gian hỏi và trả lời: </a:t>
            </a:r>
            <a:r>
              <a:rPr lang="it-IT" sz="1600" b="1">
                <a:solidFill>
                  <a:srgbClr val="FF0000"/>
                </a:solidFill>
                <a:effectLst/>
                <a:latin typeface="#9Slide03 SFU Futura_12" panose="00000400000000000000" pitchFamily="2" charset="0"/>
                <a:ea typeface="Times New Roman" panose="02020603050405020304" pitchFamily="18" charset="0"/>
              </a:rPr>
              <a:t>30</a:t>
            </a:r>
            <a:r>
              <a:rPr lang="it-IT" sz="1600">
                <a:effectLst/>
                <a:latin typeface="#9Slide03 SFU Futura_12" panose="00000400000000000000" pitchFamily="2" charset="0"/>
                <a:ea typeface="Times New Roman" panose="02020603050405020304" pitchFamily="18" charset="0"/>
              </a:rPr>
              <a:t> giây.</a:t>
            </a:r>
            <a:endParaRPr lang="en-US" sz="1600">
              <a:effectLst/>
              <a:latin typeface="#9Slide03 SFU Futura_12" panose="00000400000000000000" pitchFamily="2" charset="0"/>
              <a:ea typeface="Times New Roman" panose="02020603050405020304" pitchFamily="18" charset="0"/>
            </a:endParaRPr>
          </a:p>
        </p:txBody>
      </p:sp>
      <p:pic>
        <p:nvPicPr>
          <p:cNvPr id="24" name="Picture 23">
            <a:extLst>
              <a:ext uri="{FF2B5EF4-FFF2-40B4-BE49-F238E27FC236}">
                <a16:creationId xmlns:a16="http://schemas.microsoft.com/office/drawing/2014/main" id="{5FAD707F-4F84-89BF-4D1B-319047546CE2}"/>
              </a:ext>
            </a:extLst>
          </p:cNvPr>
          <p:cNvPicPr>
            <a:picLocks noChangeAspect="1"/>
          </p:cNvPicPr>
          <p:nvPr/>
        </p:nvPicPr>
        <p:blipFill>
          <a:blip r:embed="rId10"/>
          <a:stretch>
            <a:fillRect/>
          </a:stretch>
        </p:blipFill>
        <p:spPr>
          <a:xfrm>
            <a:off x="9421949" y="2080698"/>
            <a:ext cx="795866" cy="818245"/>
          </a:xfrm>
          <a:prstGeom prst="rect">
            <a:avLst/>
          </a:prstGeom>
        </p:spPr>
      </p:pic>
      <p:sp>
        <p:nvSpPr>
          <p:cNvPr id="26" name="Rectangle 25">
            <a:extLst>
              <a:ext uri="{FF2B5EF4-FFF2-40B4-BE49-F238E27FC236}">
                <a16:creationId xmlns:a16="http://schemas.microsoft.com/office/drawing/2014/main" id="{F29E52FC-0BFF-721F-3D33-30569938504A}"/>
              </a:ext>
            </a:extLst>
          </p:cNvPr>
          <p:cNvSpPr/>
          <p:nvPr/>
        </p:nvSpPr>
        <p:spPr>
          <a:xfrm>
            <a:off x="9631850" y="3486061"/>
            <a:ext cx="795866" cy="444970"/>
          </a:xfrm>
          <a:prstGeom prst="rect">
            <a:avLst/>
          </a:prstGeom>
          <a:noFill/>
          <a:ln w="38100">
            <a:solidFill>
              <a:srgbClr val="FA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48CBFD32-B51D-B29D-5087-6580F0CC9877}"/>
              </a:ext>
            </a:extLst>
          </p:cNvPr>
          <p:cNvSpPr txBox="1"/>
          <p:nvPr/>
        </p:nvSpPr>
        <p:spPr>
          <a:xfrm>
            <a:off x="4030351" y="995762"/>
            <a:ext cx="5111008" cy="830997"/>
          </a:xfrm>
          <a:prstGeom prst="rect">
            <a:avLst/>
          </a:prstGeom>
          <a:noFill/>
        </p:spPr>
        <p:txBody>
          <a:bodyPr wrap="square">
            <a:spAutoFit/>
          </a:bodyPr>
          <a:lstStyle/>
          <a:p>
            <a:r>
              <a:rPr lang="en-US" sz="2400">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6) Giải thích sự thay đổi thực vật từ thấp lên cao. </a:t>
            </a:r>
            <a:endParaRPr lang="en-US" sz="2400">
              <a:latin typeface="#9Slide03 SFU Futura_12" panose="00000400000000000000" pitchFamily="2" charset="0"/>
            </a:endParaRPr>
          </a:p>
        </p:txBody>
      </p:sp>
      <p:pic>
        <p:nvPicPr>
          <p:cNvPr id="28" name="Picture 27" descr="A cartoon of a child&#10;&#10;Description automatically generated with medium confidence">
            <a:extLst>
              <a:ext uri="{FF2B5EF4-FFF2-40B4-BE49-F238E27FC236}">
                <a16:creationId xmlns:a16="http://schemas.microsoft.com/office/drawing/2014/main" id="{973C157C-D0F4-9530-3E50-104F039AF2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28913" y="3732239"/>
            <a:ext cx="1062456" cy="1366260"/>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4697C461-345C-3348-E5F2-AB244E1F1B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56376" y="3721330"/>
            <a:ext cx="1152258" cy="1429157"/>
          </a:xfrm>
          <a:prstGeom prst="rect">
            <a:avLst/>
          </a:prstGeom>
        </p:spPr>
      </p:pic>
      <p:sp>
        <p:nvSpPr>
          <p:cNvPr id="93" name="TextBox 92">
            <a:extLst>
              <a:ext uri="{FF2B5EF4-FFF2-40B4-BE49-F238E27FC236}">
                <a16:creationId xmlns:a16="http://schemas.microsoft.com/office/drawing/2014/main" id="{30A303AA-E6C2-DBF5-C0AC-1D9BB3D55102}"/>
              </a:ext>
            </a:extLst>
          </p:cNvPr>
          <p:cNvSpPr txBox="1"/>
          <p:nvPr/>
        </p:nvSpPr>
        <p:spPr>
          <a:xfrm>
            <a:off x="4081151" y="1857085"/>
            <a:ext cx="5060208" cy="646331"/>
          </a:xfrm>
          <a:prstGeom prst="rect">
            <a:avLst/>
          </a:prstGeom>
          <a:noFill/>
        </p:spPr>
        <p:txBody>
          <a:bodyPr wrap="square">
            <a:spAutoFit/>
          </a:bodyPr>
          <a:lstStyle/>
          <a:p>
            <a:r>
              <a:rPr lang="en-US" sz="1800">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Số lượng loài và thành phần loài giảm dần vì điều kiện đất, khí hậu càng lên cao càng khắc nghiệt</a:t>
            </a:r>
            <a:r>
              <a:rPr lang="en-US" sz="1800">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1600">
              <a:latin typeface="#9Slide03 SFU Futura_12" panose="00000400000000000000" pitchFamily="2" charset="0"/>
            </a:endParaRPr>
          </a:p>
        </p:txBody>
      </p:sp>
    </p:spTree>
    <p:extLst>
      <p:ext uri="{BB962C8B-B14F-4D97-AF65-F5344CB8AC3E}">
        <p14:creationId xmlns:p14="http://schemas.microsoft.com/office/powerpoint/2010/main" val="691833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1000" fill="hold"/>
                                        <p:tgtEl>
                                          <p:spTgt spid="93"/>
                                        </p:tgtEl>
                                        <p:attrNameLst>
                                          <p:attrName>ppt_w</p:attrName>
                                        </p:attrNameLst>
                                      </p:cBhvr>
                                      <p:tavLst>
                                        <p:tav tm="0">
                                          <p:val>
                                            <p:fltVal val="0"/>
                                          </p:val>
                                        </p:tav>
                                        <p:tav tm="100000">
                                          <p:val>
                                            <p:strVal val="#ppt_w"/>
                                          </p:val>
                                        </p:tav>
                                      </p:tavLst>
                                    </p:anim>
                                    <p:anim calcmode="lin" valueType="num">
                                      <p:cBhvr>
                                        <p:cTn id="13" dur="1000" fill="hold"/>
                                        <p:tgtEl>
                                          <p:spTgt spid="93"/>
                                        </p:tgtEl>
                                        <p:attrNameLst>
                                          <p:attrName>ppt_h</p:attrName>
                                        </p:attrNameLst>
                                      </p:cBhvr>
                                      <p:tavLst>
                                        <p:tav tm="0">
                                          <p:val>
                                            <p:fltVal val="0"/>
                                          </p:val>
                                        </p:tav>
                                        <p:tav tm="100000">
                                          <p:val>
                                            <p:strVal val="#ppt_h"/>
                                          </p:val>
                                        </p:tav>
                                      </p:tavLst>
                                    </p:anim>
                                    <p:animEffect transition="in" filter="fade">
                                      <p:cBhvr>
                                        <p:cTn id="14" dur="1000"/>
                                        <p:tgtEl>
                                          <p:spTgt spid="93"/>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9"/>
                </p:tgtEl>
              </p:cMediaNode>
            </p:video>
          </p:childTnLst>
        </p:cTn>
      </p:par>
    </p:tnLst>
    <p:bldLst>
      <p:bldP spid="92" grpId="0"/>
      <p:bldP spid="9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716161" cy="5143500"/>
          </a:xfrm>
          <a:prstGeom prst="rect">
            <a:avLst/>
          </a:prstGeom>
        </p:spPr>
      </p:pic>
      <p:sp>
        <p:nvSpPr>
          <p:cNvPr id="12" name="矩形 11"/>
          <p:cNvSpPr/>
          <p:nvPr/>
        </p:nvSpPr>
        <p:spPr>
          <a:xfrm>
            <a:off x="5496449" y="-2574"/>
            <a:ext cx="364755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solidFill>
                <a:prstClr val="white"/>
              </a:solidFill>
            </a:endParaRPr>
          </a:p>
        </p:txBody>
      </p:sp>
      <p:sp>
        <p:nvSpPr>
          <p:cNvPr id="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p:cNvSpPr txBox="1">
            <a:spLocks noChangeArrowheads="1"/>
          </p:cNvSpPr>
          <p:nvPr/>
        </p:nvSpPr>
        <p:spPr bwMode="auto">
          <a:xfrm>
            <a:off x="5598337" y="308321"/>
            <a:ext cx="34638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3200">
                <a:solidFill>
                  <a:schemeClr val="bg1"/>
                </a:solidFill>
                <a:latin typeface="#9Slide03 Bebas Neue Bold" panose="020B0606020202050201" pitchFamily="34" charset="0"/>
                <a:ea typeface="+mj-ea"/>
                <a:sym typeface="Calibri" panose="020F0502020204030204" pitchFamily="34" charset="0"/>
              </a:rPr>
              <a:t>BÀI TẬP VỀ NHÀ</a:t>
            </a:r>
            <a:endParaRPr lang="zh-CN" altLang="en-US" sz="3200" dirty="0">
              <a:solidFill>
                <a:schemeClr val="bg1"/>
              </a:solidFill>
              <a:latin typeface="#9Slide03 Bebas Neue Bold" panose="020B0606020202050201" pitchFamily="34" charset="0"/>
              <a:ea typeface="+mj-ea"/>
              <a:sym typeface="Calibri" panose="020F0502020204030204" pitchFamily="34" charset="0"/>
            </a:endParaRPr>
          </a:p>
        </p:txBody>
      </p:sp>
      <p:sp>
        <p:nvSpPr>
          <p:cNvPr id="7" name="矩形 6"/>
          <p:cNvSpPr/>
          <p:nvPr/>
        </p:nvSpPr>
        <p:spPr>
          <a:xfrm>
            <a:off x="5496449" y="823051"/>
            <a:ext cx="1766509" cy="392159"/>
          </a:xfrm>
          <a:prstGeom prst="rect">
            <a:avLst/>
          </a:prstGeom>
        </p:spPr>
        <p:txBody>
          <a:bodyPr wrap="none">
            <a:spAutoFit/>
          </a:bodyPr>
          <a:lstStyle/>
          <a:p>
            <a:pPr marL="112712" lvl="0" algn="l">
              <a:lnSpc>
                <a:spcPct val="107000"/>
              </a:lnSpc>
              <a:spcAft>
                <a:spcPts val="600"/>
              </a:spcAft>
            </a:pPr>
            <a:r>
              <a:rPr lang="en-US" sz="2000">
                <a:solidFill>
                  <a:schemeClr val="bg1"/>
                </a:solidFill>
                <a:latin typeface="#9Slide03 SFU Helvetica ExtraCo" panose="00000400000000000000" pitchFamily="2" charset="0"/>
                <a:ea typeface="Noto Sans Symbols"/>
                <a:cs typeface="Noto Sans Symbols"/>
              </a:rPr>
              <a:t>Trả lời bằng văn bản</a:t>
            </a:r>
            <a:endParaRPr lang="en-US" sz="2000">
              <a:solidFill>
                <a:schemeClr val="bg1"/>
              </a:solidFill>
              <a:effectLst/>
              <a:latin typeface="#9Slide03 SFU Helvetica ExtraCo" panose="00000400000000000000" pitchFamily="2" charset="0"/>
              <a:ea typeface="Noto Sans Symbols"/>
              <a:cs typeface="Noto Sans Symbols"/>
            </a:endParaRPr>
          </a:p>
        </p:txBody>
      </p:sp>
      <p:cxnSp>
        <p:nvCxnSpPr>
          <p:cNvPr id="9" name="直接连接符 8"/>
          <p:cNvCxnSpPr/>
          <p:nvPr/>
        </p:nvCxnSpPr>
        <p:spPr>
          <a:xfrm>
            <a:off x="5696012" y="2764841"/>
            <a:ext cx="2512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15"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a:spLocks noChangeArrowheads="1"/>
          </p:cNvSpPr>
          <p:nvPr/>
        </p:nvSpPr>
        <p:spPr bwMode="auto">
          <a:xfrm>
            <a:off x="5598335" y="1176963"/>
            <a:ext cx="3443777" cy="374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indent="457200" algn="just">
              <a:lnSpc>
                <a:spcPct val="115000"/>
              </a:lnSpc>
            </a:pPr>
            <a:r>
              <a:rPr lang="en-US" sz="1400">
                <a:solidFill>
                  <a:srgbClr val="000000"/>
                </a:solidFill>
                <a:effectLst/>
                <a:latin typeface="#9Slide03 SFU Futura_12" panose="00000400000000000000" pitchFamily="2" charset="0"/>
                <a:ea typeface="Times New Roman" panose="02020603050405020304" pitchFamily="18" charset="0"/>
              </a:rPr>
              <a:t>Nghiên cứu các tài liệu về hiện tượng sạt lở đất ở miền Trung Việt Nam và kiến thức đã học, giải thích tại sao bảo vệ đất phải đi đôi bảo vệ rừng? Đề xuất các giải pháp ngăn chặn sạt lở đất ở miền Trung Việt Nam</a:t>
            </a:r>
            <a:endParaRPr lang="en-US" sz="1400">
              <a:effectLst/>
              <a:latin typeface="#9Slide03 SFU Futura_12" panose="00000400000000000000" pitchFamily="2" charset="0"/>
              <a:ea typeface="Times New Roman" panose="02020603050405020304" pitchFamily="18" charset="0"/>
            </a:endParaRPr>
          </a:p>
          <a:p>
            <a:pPr algn="just">
              <a:lnSpc>
                <a:spcPct val="115000"/>
              </a:lnSpc>
            </a:pPr>
            <a:endParaRPr lang="en-US" sz="1400">
              <a:effectLst/>
              <a:latin typeface="#9Slide03 SFU Futura_12" panose="00000400000000000000" pitchFamily="2" charset="0"/>
              <a:ea typeface="Times New Roman" panose="02020603050405020304" pitchFamily="18" charset="0"/>
            </a:endParaRPr>
          </a:p>
          <a:p>
            <a:pPr algn="just">
              <a:lnSpc>
                <a:spcPct val="115000"/>
              </a:lnSpc>
            </a:pPr>
            <a:r>
              <a:rPr lang="en-US" sz="1400" b="1">
                <a:solidFill>
                  <a:schemeClr val="bg1"/>
                </a:solidFill>
                <a:latin typeface="#9Slide03 SFU Futura_12" panose="00000400000000000000" pitchFamily="2" charset="0"/>
                <a:ea typeface="Times New Roman" panose="02020603050405020304" pitchFamily="18" charset="0"/>
              </a:rPr>
              <a:t>Yêu cầu</a:t>
            </a:r>
            <a:endParaRPr lang="en-US" sz="1400" b="1">
              <a:solidFill>
                <a:schemeClr val="bg1"/>
              </a:solidFill>
              <a:effectLst/>
              <a:latin typeface="#9Slide03 SFU Futura_12" panose="00000400000000000000" pitchFamily="2" charset="0"/>
              <a:ea typeface="Times New Roman" panose="02020603050405020304" pitchFamily="18" charset="0"/>
            </a:endParaRPr>
          </a:p>
          <a:p>
            <a:pPr>
              <a:lnSpc>
                <a:spcPct val="115000"/>
              </a:lnSpc>
              <a:spcAft>
                <a:spcPts val="800"/>
              </a:spcAft>
            </a:pPr>
            <a:r>
              <a:rPr lang="it-IT" sz="1400">
                <a:effectLst/>
                <a:latin typeface="#9Slide03 SFU Futura_12" panose="00000400000000000000" pitchFamily="2" charset="0"/>
                <a:ea typeface="Arial" panose="020B0604020202020204" pitchFamily="34" charset="0"/>
                <a:cs typeface="Times New Roman" panose="02020603050405020304" pitchFamily="18" charset="0"/>
              </a:rPr>
              <a:t>- Nghiên cứu các tài liệu trên mạng và trả lời câu hỏi bằng văn bản</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p>
            <a:pPr>
              <a:lnSpc>
                <a:spcPct val="115000"/>
              </a:lnSpc>
              <a:spcAft>
                <a:spcPts val="800"/>
              </a:spcAft>
            </a:pPr>
            <a:r>
              <a:rPr lang="it-IT" sz="1400">
                <a:effectLst/>
                <a:latin typeface="#9Slide03 SFU Futura_12" panose="00000400000000000000" pitchFamily="2" charset="0"/>
                <a:ea typeface="Arial" panose="020B0604020202020204" pitchFamily="34" charset="0"/>
                <a:cs typeface="Times New Roman" panose="02020603050405020304" pitchFamily="18" charset="0"/>
              </a:rPr>
              <a:t>- Quy định: trả lời trên khổ giấy A4, không quá 2 trang, size 13, canh lề trái, phải là 2 cm; trên dưới 1,5cm</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p>
            <a:pPr>
              <a:lnSpc>
                <a:spcPct val="115000"/>
              </a:lnSpc>
              <a:spcAft>
                <a:spcPts val="800"/>
              </a:spcAft>
            </a:pPr>
            <a:r>
              <a:rPr lang="it-IT" sz="1400">
                <a:effectLst/>
                <a:latin typeface="#9Slide03 SFU Futura_12" panose="00000400000000000000" pitchFamily="2" charset="0"/>
                <a:ea typeface="Arial" panose="020B0604020202020204" pitchFamily="34" charset="0"/>
                <a:cs typeface="Times New Roman" panose="02020603050405020304" pitchFamily="18" charset="0"/>
              </a:rPr>
              <a:t>- Thời hạn nộp: 1 tuần</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descr="e7d195523061f1c09e9d68d7cf438b91ef959ecb14fc25d26BBA7F7DBC18E55DFF4014AF651F0BF2569D4B6C1DA7F1A4683A481403BD872FC687266AD13265C1DE7C373772FD8728ABDD69ADD03BFF5BE2862BC891DBB79EEA6ABFDA2705539C423D9E6A869863D43AC2EBED1DD1EB162B64448B75509C01D19FA967F443D1B5FCE830C8A5DF52D02B41DCFFF314BA0C"/>
          <p:cNvSpPr/>
          <p:nvPr/>
        </p:nvSpPr>
        <p:spPr>
          <a:xfrm>
            <a:off x="743107" y="2402556"/>
            <a:ext cx="5648362" cy="769441"/>
          </a:xfrm>
          <a:prstGeom prst="rect">
            <a:avLst/>
          </a:prstGeom>
          <a:noFill/>
        </p:spPr>
        <p:txBody>
          <a:bodyPr wrap="square">
            <a:spAutoFit/>
          </a:bodyPr>
          <a:lstStyle/>
          <a:p>
            <a:pPr fontAlgn="base">
              <a:spcBef>
                <a:spcPct val="0"/>
              </a:spcBef>
              <a:spcAft>
                <a:spcPct val="0"/>
              </a:spcAft>
            </a:pPr>
            <a:r>
              <a:rPr lang="en-US" altLang="zh-CN" sz="4400">
                <a:solidFill>
                  <a:srgbClr val="394C3E"/>
                </a:solidFill>
                <a:latin typeface="#9Slide05 Beautiful Caps" panose="02040603050506020204" pitchFamily="18" charset="0"/>
                <a:ea typeface="方正书宋简体" panose="03000509000000000000" pitchFamily="65" charset="-122"/>
              </a:rPr>
              <a:t>Cám ơn các em đã theo dõi</a:t>
            </a:r>
          </a:p>
        </p:txBody>
      </p:sp>
      <p:sp>
        <p:nvSpPr>
          <p:cNvPr id="8" name="矩形 7"/>
          <p:cNvSpPr/>
          <p:nvPr/>
        </p:nvSpPr>
        <p:spPr>
          <a:xfrm>
            <a:off x="833838" y="1756225"/>
            <a:ext cx="3373039" cy="646331"/>
          </a:xfrm>
          <a:prstGeom prst="rect">
            <a:avLst/>
          </a:prstGeom>
        </p:spPr>
        <p:txBody>
          <a:bodyPr wrap="none">
            <a:spAutoFit/>
          </a:bodyPr>
          <a:lstStyle/>
          <a:p>
            <a:pPr fontAlgn="base">
              <a:spcBef>
                <a:spcPct val="0"/>
              </a:spcBef>
              <a:spcAft>
                <a:spcPct val="0"/>
              </a:spcAft>
            </a:pPr>
            <a:r>
              <a:rPr lang="en-US" altLang="zh-CN" sz="3600">
                <a:solidFill>
                  <a:srgbClr val="394C3E"/>
                </a:solidFill>
                <a:latin typeface="#9Slide03 Bebas Neue Bold" panose="020B0606020202050201" pitchFamily="34" charset="0"/>
                <a:ea typeface="方正书宋简体" panose="03000509000000000000" pitchFamily="65" charset="-122"/>
              </a:rPr>
              <a:t>CHÚC CÁC EM VUI KHỎE</a:t>
            </a:r>
          </a:p>
        </p:txBody>
      </p:sp>
      <p:sp>
        <p:nvSpPr>
          <p:cNvPr id="14" name="任意多边形 13"/>
          <p:cNvSpPr/>
          <p:nvPr/>
        </p:nvSpPr>
        <p:spPr>
          <a:xfrm>
            <a:off x="287338" y="1013370"/>
            <a:ext cx="1385455" cy="289098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394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5756DB5-C2C1-BC62-1E7C-F02BD084F8F4}"/>
              </a:ext>
            </a:extLst>
          </p:cNvPr>
          <p:cNvPicPr>
            <a:picLocks noChangeAspect="1"/>
          </p:cNvPicPr>
          <p:nvPr/>
        </p:nvPicPr>
        <p:blipFill rotWithShape="1">
          <a:blip r:embed="rId2"/>
          <a:srcRect t="9214"/>
          <a:stretch/>
        </p:blipFill>
        <p:spPr>
          <a:xfrm>
            <a:off x="625939" y="215300"/>
            <a:ext cx="796952" cy="964695"/>
          </a:xfrm>
          <a:prstGeom prst="rect">
            <a:avLst/>
          </a:prstGeom>
          <a:ln>
            <a:noFill/>
          </a:ln>
          <a:effectLst>
            <a:softEdge rad="112500"/>
          </a:effectLst>
        </p:spPr>
      </p:pic>
      <p:pic>
        <p:nvPicPr>
          <p:cNvPr id="4" name="Picture 3" descr="A picture containing text&#10;&#10;Description automatically generated">
            <a:extLst>
              <a:ext uri="{FF2B5EF4-FFF2-40B4-BE49-F238E27FC236}">
                <a16:creationId xmlns:a16="http://schemas.microsoft.com/office/drawing/2014/main" id="{99CDD60D-1C8C-A2A9-FEC7-45AF817C8E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 y="-50417"/>
            <a:ext cx="3565267" cy="4755516"/>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17B1B870-FBB8-0C15-8B88-F468B3A14AF9}"/>
              </a:ext>
            </a:extLst>
          </p:cNvPr>
          <p:cNvPicPr>
            <a:picLocks noChangeAspect="1"/>
          </p:cNvPicPr>
          <p:nvPr/>
        </p:nvPicPr>
        <p:blipFill>
          <a:blip r:embed="rId4"/>
          <a:stretch>
            <a:fillRect/>
          </a:stretch>
        </p:blipFill>
        <p:spPr>
          <a:xfrm>
            <a:off x="9427082" y="1132602"/>
            <a:ext cx="3935941" cy="3935941"/>
          </a:xfrm>
          <a:prstGeom prst="rect">
            <a:avLst/>
          </a:prstGeom>
          <a:ln w="76200">
            <a:solidFill>
              <a:srgbClr val="FEBD00"/>
            </a:solidFill>
          </a:ln>
        </p:spPr>
      </p:pic>
      <p:sp>
        <p:nvSpPr>
          <p:cNvPr id="3" name="TIM CHU">
            <a:extLst>
              <a:ext uri="{FF2B5EF4-FFF2-40B4-BE49-F238E27FC236}">
                <a16:creationId xmlns:a16="http://schemas.microsoft.com/office/drawing/2014/main" id="{02E4CC4D-5E49-4251-AC00-18369838880F}"/>
              </a:ext>
            </a:extLst>
          </p:cNvPr>
          <p:cNvSpPr/>
          <p:nvPr/>
        </p:nvSpPr>
        <p:spPr>
          <a:xfrm>
            <a:off x="4627755" y="85769"/>
            <a:ext cx="4489018"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5200">
                <a:solidFill>
                  <a:srgbClr val="0091FF"/>
                </a:solidFill>
                <a:latin typeface="#9Slide03 Nokia" panose="02040603050506020204" pitchFamily="18" charset="0"/>
                <a:ea typeface="方正书宋简体" panose="03000509000000000000" pitchFamily="65" charset="-122"/>
              </a:rPr>
              <a:t>TÌM CHỮ</a:t>
            </a:r>
          </a:p>
        </p:txBody>
      </p:sp>
      <p:pic>
        <p:nvPicPr>
          <p:cNvPr id="17" name="Picture 16" descr="A picture containing outdoor object&#10;&#10;Description automatically generated">
            <a:extLst>
              <a:ext uri="{FF2B5EF4-FFF2-40B4-BE49-F238E27FC236}">
                <a16:creationId xmlns:a16="http://schemas.microsoft.com/office/drawing/2014/main" id="{49486978-702A-44B1-B25A-83F13942F5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0237" y="3527340"/>
            <a:ext cx="1324405" cy="1324405"/>
          </a:xfrm>
          <a:prstGeom prst="rect">
            <a:avLst/>
          </a:prstGeom>
        </p:spPr>
      </p:pic>
      <p:pic>
        <p:nvPicPr>
          <p:cNvPr id="8" name="Picture 7" descr="Icon&#10;&#10;Description automatically generated">
            <a:extLst>
              <a:ext uri="{FF2B5EF4-FFF2-40B4-BE49-F238E27FC236}">
                <a16:creationId xmlns:a16="http://schemas.microsoft.com/office/drawing/2014/main" id="{DB4EEEE8-26F9-B9B9-E65B-11B4F9325D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1283" y="4088526"/>
            <a:ext cx="1138532" cy="1120742"/>
          </a:xfrm>
          <a:prstGeom prst="rect">
            <a:avLst/>
          </a:prstGeom>
        </p:spPr>
      </p:pic>
      <p:pic>
        <p:nvPicPr>
          <p:cNvPr id="16" name="Picture 15" descr="A picture containing yellow, helmet, light&#10;&#10;Description automatically generated">
            <a:extLst>
              <a:ext uri="{FF2B5EF4-FFF2-40B4-BE49-F238E27FC236}">
                <a16:creationId xmlns:a16="http://schemas.microsoft.com/office/drawing/2014/main" id="{BE1B6269-4069-B144-1C2B-832652A681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81536">
            <a:off x="-3238616" y="496497"/>
            <a:ext cx="3242661" cy="4102504"/>
          </a:xfrm>
          <a:prstGeom prst="rect">
            <a:avLst/>
          </a:prstGeom>
          <a:effectLst>
            <a:outerShdw blurRad="50800" dist="38100" dir="5400000" algn="t" rotWithShape="0">
              <a:prstClr val="black">
                <a:alpha val="40000"/>
              </a:prstClr>
            </a:outerShdw>
          </a:effectLst>
        </p:spPr>
      </p:pic>
      <p:grpSp>
        <p:nvGrpSpPr>
          <p:cNvPr id="94" name="Group 93">
            <a:extLst>
              <a:ext uri="{FF2B5EF4-FFF2-40B4-BE49-F238E27FC236}">
                <a16:creationId xmlns:a16="http://schemas.microsoft.com/office/drawing/2014/main" id="{E6786877-E68C-48FF-8FEA-22E5A38EC568}"/>
              </a:ext>
            </a:extLst>
          </p:cNvPr>
          <p:cNvGrpSpPr/>
          <p:nvPr/>
        </p:nvGrpSpPr>
        <p:grpSpPr>
          <a:xfrm>
            <a:off x="0" y="3685832"/>
            <a:ext cx="1686418" cy="1460083"/>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99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20" name="TextBox 19">
            <a:extLst>
              <a:ext uri="{FF2B5EF4-FFF2-40B4-BE49-F238E27FC236}">
                <a16:creationId xmlns:a16="http://schemas.microsoft.com/office/drawing/2014/main" id="{CE9B3CA6-A53F-FED6-25AF-C4971FE0DDEE}"/>
              </a:ext>
            </a:extLst>
          </p:cNvPr>
          <p:cNvSpPr txBox="1"/>
          <p:nvPr/>
        </p:nvSpPr>
        <p:spPr>
          <a:xfrm>
            <a:off x="2734090" y="1399384"/>
            <a:ext cx="1754754" cy="365760"/>
          </a:xfrm>
          <a:prstGeom prst="rect">
            <a:avLst/>
          </a:prstGeom>
          <a:noFill/>
        </p:spPr>
        <p:txBody>
          <a:bodyPr wrap="square">
            <a:spAutoFit/>
          </a:bodyPr>
          <a:lstStyle/>
          <a:p>
            <a:pPr algn="ctr"/>
            <a:r>
              <a:rPr lang="en-US" sz="2000" b="1">
                <a:solidFill>
                  <a:srgbClr val="002060"/>
                </a:solidFill>
                <a:latin typeface="#9Slide03 SFU Futura_12" panose="00000400000000000000" pitchFamily="2" charset="0"/>
              </a:rPr>
              <a:t>PHÂN BỐ</a:t>
            </a:r>
          </a:p>
        </p:txBody>
      </p:sp>
      <p:sp>
        <p:nvSpPr>
          <p:cNvPr id="22" name="TextBox 21">
            <a:extLst>
              <a:ext uri="{FF2B5EF4-FFF2-40B4-BE49-F238E27FC236}">
                <a16:creationId xmlns:a16="http://schemas.microsoft.com/office/drawing/2014/main" id="{2C9C48BA-53CE-A4EC-5317-B9B299A612A4}"/>
              </a:ext>
            </a:extLst>
          </p:cNvPr>
          <p:cNvSpPr txBox="1"/>
          <p:nvPr/>
        </p:nvSpPr>
        <p:spPr>
          <a:xfrm>
            <a:off x="2638720" y="1979841"/>
            <a:ext cx="1993639" cy="365760"/>
          </a:xfrm>
          <a:prstGeom prst="rect">
            <a:avLst/>
          </a:prstGeom>
          <a:noFill/>
        </p:spPr>
        <p:txBody>
          <a:bodyPr wrap="square">
            <a:spAutoFit/>
          </a:bodyPr>
          <a:lstStyle/>
          <a:p>
            <a:pPr algn="ctr"/>
            <a:r>
              <a:rPr lang="en-US" sz="2000" b="1">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rPr>
              <a:t>NHÓM ĐẤT</a:t>
            </a:r>
            <a:endParaRPr lang="en-US" sz="2000" b="1">
              <a:solidFill>
                <a:srgbClr val="002060"/>
              </a:solidFill>
              <a:latin typeface="#9Slide03 SFU Futura_12" panose="00000400000000000000" pitchFamily="2" charset="0"/>
            </a:endParaRPr>
          </a:p>
        </p:txBody>
      </p:sp>
      <p:sp>
        <p:nvSpPr>
          <p:cNvPr id="23" name="TextBox 22">
            <a:extLst>
              <a:ext uri="{FF2B5EF4-FFF2-40B4-BE49-F238E27FC236}">
                <a16:creationId xmlns:a16="http://schemas.microsoft.com/office/drawing/2014/main" id="{14EC237F-F9A5-86D5-E495-564F21122C79}"/>
              </a:ext>
            </a:extLst>
          </p:cNvPr>
          <p:cNvSpPr txBox="1"/>
          <p:nvPr/>
        </p:nvSpPr>
        <p:spPr>
          <a:xfrm>
            <a:off x="2404646" y="2582600"/>
            <a:ext cx="2579951" cy="365760"/>
          </a:xfrm>
          <a:prstGeom prst="rect">
            <a:avLst/>
          </a:prstGeom>
          <a:noFill/>
        </p:spPr>
        <p:txBody>
          <a:bodyPr wrap="square">
            <a:spAutoFit/>
          </a:bodyPr>
          <a:lstStyle/>
          <a:p>
            <a:pPr algn="ctr"/>
            <a:r>
              <a:rPr lang="en-US" sz="2000" b="1">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rPr>
              <a:t>THẢM THỰC VẬT</a:t>
            </a:r>
            <a:endParaRPr lang="en-US" sz="2000"/>
          </a:p>
        </p:txBody>
      </p:sp>
      <p:sp>
        <p:nvSpPr>
          <p:cNvPr id="24" name="TextBox 23">
            <a:extLst>
              <a:ext uri="{FF2B5EF4-FFF2-40B4-BE49-F238E27FC236}">
                <a16:creationId xmlns:a16="http://schemas.microsoft.com/office/drawing/2014/main" id="{D08B9560-2DCE-B967-AED0-BB8F420DCF99}"/>
              </a:ext>
            </a:extLst>
          </p:cNvPr>
          <p:cNvSpPr txBox="1"/>
          <p:nvPr/>
        </p:nvSpPr>
        <p:spPr>
          <a:xfrm>
            <a:off x="2772986" y="3185359"/>
            <a:ext cx="1657326" cy="365760"/>
          </a:xfrm>
          <a:prstGeom prst="rect">
            <a:avLst/>
          </a:prstGeom>
          <a:noFill/>
        </p:spPr>
        <p:txBody>
          <a:bodyPr wrap="square">
            <a:spAutoFit/>
          </a:bodyPr>
          <a:lstStyle/>
          <a:p>
            <a:pPr algn="ctr"/>
            <a:r>
              <a:rPr lang="en-US" sz="2000" b="1">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rPr>
              <a:t>SINH VẬT</a:t>
            </a:r>
            <a:endParaRPr lang="en-US" sz="2000"/>
          </a:p>
        </p:txBody>
      </p:sp>
      <p:sp>
        <p:nvSpPr>
          <p:cNvPr id="25" name="TextBox 24">
            <a:extLst>
              <a:ext uri="{FF2B5EF4-FFF2-40B4-BE49-F238E27FC236}">
                <a16:creationId xmlns:a16="http://schemas.microsoft.com/office/drawing/2014/main" id="{DBA8BA87-2D92-D3C1-B693-39AEDB75C845}"/>
              </a:ext>
            </a:extLst>
          </p:cNvPr>
          <p:cNvSpPr txBox="1"/>
          <p:nvPr/>
        </p:nvSpPr>
        <p:spPr>
          <a:xfrm>
            <a:off x="2825972" y="3776967"/>
            <a:ext cx="1524604" cy="365760"/>
          </a:xfrm>
          <a:prstGeom prst="rect">
            <a:avLst/>
          </a:prstGeom>
          <a:noFill/>
        </p:spPr>
        <p:txBody>
          <a:bodyPr wrap="square">
            <a:spAutoFit/>
          </a:bodyPr>
          <a:lstStyle/>
          <a:p>
            <a:pPr algn="ctr"/>
            <a:r>
              <a:rPr lang="en-US" sz="2000" b="1">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rPr>
              <a:t>ĐỘ CAO</a:t>
            </a:r>
            <a:endParaRPr lang="en-US" sz="2000"/>
          </a:p>
        </p:txBody>
      </p:sp>
      <p:sp>
        <p:nvSpPr>
          <p:cNvPr id="27" name="TextBox 26">
            <a:extLst>
              <a:ext uri="{FF2B5EF4-FFF2-40B4-BE49-F238E27FC236}">
                <a16:creationId xmlns:a16="http://schemas.microsoft.com/office/drawing/2014/main" id="{BDEC01E7-DB97-745F-1059-68E701649B78}"/>
              </a:ext>
            </a:extLst>
          </p:cNvPr>
          <p:cNvSpPr txBox="1"/>
          <p:nvPr/>
        </p:nvSpPr>
        <p:spPr>
          <a:xfrm>
            <a:off x="2776131" y="4368576"/>
            <a:ext cx="1649445" cy="365760"/>
          </a:xfrm>
          <a:prstGeom prst="rect">
            <a:avLst/>
          </a:prstGeom>
          <a:noFill/>
        </p:spPr>
        <p:txBody>
          <a:bodyPr wrap="square">
            <a:spAutoFit/>
          </a:bodyPr>
          <a:lstStyle/>
          <a:p>
            <a:pPr algn="ctr"/>
            <a:r>
              <a:rPr lang="en-US" sz="2000" b="1">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rPr>
              <a:t>SƯỜN NÚI</a:t>
            </a:r>
            <a:endParaRPr lang="en-US" sz="2000"/>
          </a:p>
        </p:txBody>
      </p:sp>
      <p:pic>
        <p:nvPicPr>
          <p:cNvPr id="2" name="Picture 1">
            <a:extLst>
              <a:ext uri="{FF2B5EF4-FFF2-40B4-BE49-F238E27FC236}">
                <a16:creationId xmlns:a16="http://schemas.microsoft.com/office/drawing/2014/main" id="{086E1F9D-4097-740D-B57D-8ABF6B3B1630}"/>
              </a:ext>
            </a:extLst>
          </p:cNvPr>
          <p:cNvPicPr>
            <a:picLocks noChangeAspect="1"/>
          </p:cNvPicPr>
          <p:nvPr/>
        </p:nvPicPr>
        <p:blipFill>
          <a:blip r:embed="rId9"/>
          <a:stretch>
            <a:fillRect/>
          </a:stretch>
        </p:blipFill>
        <p:spPr>
          <a:xfrm>
            <a:off x="4846467" y="1112968"/>
            <a:ext cx="3967524" cy="3955575"/>
          </a:xfrm>
          <a:prstGeom prst="rect">
            <a:avLst/>
          </a:prstGeom>
          <a:ln w="76200">
            <a:solidFill>
              <a:srgbClr val="FFC000"/>
            </a:solidFill>
          </a:ln>
        </p:spPr>
      </p:pic>
    </p:spTree>
    <p:extLst>
      <p:ext uri="{BB962C8B-B14F-4D97-AF65-F5344CB8AC3E}">
        <p14:creationId xmlns:p14="http://schemas.microsoft.com/office/powerpoint/2010/main" val="1643150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500"/>
                                        <p:tgtEl>
                                          <p:spTgt spid="2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right)">
                                      <p:cBhvr>
                                        <p:cTn id="16" dur="500"/>
                                        <p:tgtEl>
                                          <p:spTgt spid="2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P spid="25"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BEE28A-45A7-E9BF-A26D-8866E08146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103" y="108697"/>
            <a:ext cx="8868103" cy="5143500"/>
          </a:xfrm>
          <a:prstGeom prst="rect">
            <a:avLst/>
          </a:prstGeom>
        </p:spPr>
      </p:pic>
      <p:sp>
        <p:nvSpPr>
          <p:cNvPr id="2" name="矩形 6" descr="e7d195523061f1c09e9d68d7cf438b91ef959ecb14fc25d26BBA7F7DBC18E55DFF4014AF651F0BF2569D4B6C1DA7F1A4683A481403BD872FC687266AD13265C1DE7C373772FD8728ABDD69ADD03BFF5BE2862BC891DBB79EEA6ABFDA2705539C423D9E6A869863D43AC2EBED1DD1EB162B64448B75509C01D19FA967F443D1B5FCE830C8A5DF52D02B41DCFFF314BA0C">
            <a:extLst>
              <a:ext uri="{FF2B5EF4-FFF2-40B4-BE49-F238E27FC236}">
                <a16:creationId xmlns:a16="http://schemas.microsoft.com/office/drawing/2014/main" id="{79014E67-F463-4F14-A335-06BBE0298469}"/>
              </a:ext>
            </a:extLst>
          </p:cNvPr>
          <p:cNvSpPr/>
          <p:nvPr/>
        </p:nvSpPr>
        <p:spPr>
          <a:xfrm>
            <a:off x="776685" y="1787467"/>
            <a:ext cx="2787588" cy="1077218"/>
          </a:xfrm>
          <a:prstGeom prst="rect">
            <a:avLst/>
          </a:prstGeom>
          <a:noFill/>
        </p:spPr>
        <p:txBody>
          <a:bodyPr wrap="square">
            <a:spAutoFit/>
          </a:bodyPr>
          <a:lstStyle/>
          <a:p>
            <a:pPr fontAlgn="base">
              <a:spcBef>
                <a:spcPct val="0"/>
              </a:spcBef>
              <a:spcAft>
                <a:spcPct val="0"/>
              </a:spcAft>
            </a:pPr>
            <a:r>
              <a:rPr lang="en-US" sz="3200">
                <a:latin typeface="#9Slide03 Aturdida" pitchFamily="2" charset="0"/>
              </a:rPr>
              <a:t>TÌM HIỂU SỰ PHÂN BỐ ĐẤT </a:t>
            </a:r>
          </a:p>
          <a:p>
            <a:pPr fontAlgn="base">
              <a:spcBef>
                <a:spcPct val="0"/>
              </a:spcBef>
              <a:spcAft>
                <a:spcPct val="0"/>
              </a:spcAft>
            </a:pPr>
            <a:r>
              <a:rPr lang="en-US" sz="3200">
                <a:latin typeface="#9Slide03 Aturdida" pitchFamily="2" charset="0"/>
              </a:rPr>
              <a:t>VÀ SINH VẬT TRÊN TRÁI ĐẤT</a:t>
            </a:r>
          </a:p>
        </p:txBody>
      </p:sp>
      <p:sp>
        <p:nvSpPr>
          <p:cNvPr id="3" name="矩形 7">
            <a:extLst>
              <a:ext uri="{FF2B5EF4-FFF2-40B4-BE49-F238E27FC236}">
                <a16:creationId xmlns:a16="http://schemas.microsoft.com/office/drawing/2014/main" id="{02E4CC4D-5E49-4251-AC00-18369838880F}"/>
              </a:ext>
            </a:extLst>
          </p:cNvPr>
          <p:cNvSpPr/>
          <p:nvPr/>
        </p:nvSpPr>
        <p:spPr>
          <a:xfrm>
            <a:off x="647747" y="799366"/>
            <a:ext cx="2172390"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THỰC HÀNH</a:t>
            </a:r>
          </a:p>
        </p:txBody>
      </p:sp>
      <p:sp>
        <p:nvSpPr>
          <p:cNvPr id="4" name="任意多边形 13">
            <a:extLst>
              <a:ext uri="{FF2B5EF4-FFF2-40B4-BE49-F238E27FC236}">
                <a16:creationId xmlns:a16="http://schemas.microsoft.com/office/drawing/2014/main" id="{5A51DE51-3BCC-483D-811E-56878DC28606}"/>
              </a:ext>
            </a:extLst>
          </p:cNvPr>
          <p:cNvSpPr/>
          <p:nvPr/>
        </p:nvSpPr>
        <p:spPr>
          <a:xfrm>
            <a:off x="297190" y="202458"/>
            <a:ext cx="1385455" cy="30903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5" name="矩形 6">
            <a:extLst>
              <a:ext uri="{FF2B5EF4-FFF2-40B4-BE49-F238E27FC236}">
                <a16:creationId xmlns:a16="http://schemas.microsoft.com/office/drawing/2014/main" id="{1F55059F-3B0C-4CDF-A841-A2C1E7778F2E}"/>
              </a:ext>
            </a:extLst>
          </p:cNvPr>
          <p:cNvSpPr/>
          <p:nvPr/>
        </p:nvSpPr>
        <p:spPr>
          <a:xfrm>
            <a:off x="9181004" y="2452922"/>
            <a:ext cx="5531497" cy="45719"/>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pic>
        <p:nvPicPr>
          <p:cNvPr id="34" name="Picture 33">
            <a:extLst>
              <a:ext uri="{FF2B5EF4-FFF2-40B4-BE49-F238E27FC236}">
                <a16:creationId xmlns:a16="http://schemas.microsoft.com/office/drawing/2014/main" id="{EF2C21A3-8AB8-415C-8E5F-D356716CC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2308" y="1291298"/>
            <a:ext cx="1753790" cy="1753790"/>
          </a:xfrm>
          <a:prstGeom prst="rect">
            <a:avLst/>
          </a:prstGeom>
        </p:spPr>
      </p:pic>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grpSp>
        <p:nvGrpSpPr>
          <p:cNvPr id="94" name="Group 93">
            <a:extLst>
              <a:ext uri="{FF2B5EF4-FFF2-40B4-BE49-F238E27FC236}">
                <a16:creationId xmlns:a16="http://schemas.microsoft.com/office/drawing/2014/main" id="{E6786877-E68C-48FF-8FEA-22E5A38EC568}"/>
              </a:ext>
            </a:extLst>
          </p:cNvPr>
          <p:cNvGrpSpPr/>
          <p:nvPr/>
        </p:nvGrpSpPr>
        <p:grpSpPr>
          <a:xfrm>
            <a:off x="9814816" y="651228"/>
            <a:ext cx="996842" cy="870849"/>
            <a:chOff x="7497737" y="2209433"/>
            <a:chExt cx="996842" cy="870849"/>
          </a:xfrm>
        </p:grpSpPr>
        <p:sp>
          <p:nvSpPr>
            <p:cNvPr id="11" name="椭圆 12">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椭圆 14">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椭圆 5">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Tree>
    <p:extLst>
      <p:ext uri="{BB962C8B-B14F-4D97-AF65-F5344CB8AC3E}">
        <p14:creationId xmlns:p14="http://schemas.microsoft.com/office/powerpoint/2010/main" val="1503897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500"/>
                                        <p:tgtEl>
                                          <p:spTgt spid="3"/>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5" grpId="1" animBg="1"/>
      <p:bldP spid="5" grpId="2" animBg="1"/>
      <p:bldP spid="5"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BEE28A-45A7-E9BF-A26D-8866E08146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972" r="925"/>
          <a:stretch/>
        </p:blipFill>
        <p:spPr>
          <a:xfrm>
            <a:off x="41554" y="-166659"/>
            <a:ext cx="3556304" cy="5143500"/>
          </a:xfrm>
          <a:prstGeom prst="rect">
            <a:avLst/>
          </a:prstGeom>
        </p:spPr>
      </p:pic>
      <p:sp>
        <p:nvSpPr>
          <p:cNvPr id="3" name="矩形 7">
            <a:extLst>
              <a:ext uri="{FF2B5EF4-FFF2-40B4-BE49-F238E27FC236}">
                <a16:creationId xmlns:a16="http://schemas.microsoft.com/office/drawing/2014/main" id="{02E4CC4D-5E49-4251-AC00-18369838880F}"/>
              </a:ext>
            </a:extLst>
          </p:cNvPr>
          <p:cNvSpPr/>
          <p:nvPr/>
        </p:nvSpPr>
        <p:spPr>
          <a:xfrm>
            <a:off x="4885044" y="512688"/>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517675" y="-618217"/>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34" name="Picture 33">
            <a:extLst>
              <a:ext uri="{FF2B5EF4-FFF2-40B4-BE49-F238E27FC236}">
                <a16:creationId xmlns:a16="http://schemas.microsoft.com/office/drawing/2014/main" id="{EF2C21A3-8AB8-415C-8E5F-D356716CC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2308" y="1291298"/>
            <a:ext cx="1753790" cy="1753790"/>
          </a:xfrm>
          <a:prstGeom prst="rect">
            <a:avLst/>
          </a:prstGeom>
        </p:spPr>
      </p:pic>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grpSp>
        <p:nvGrpSpPr>
          <p:cNvPr id="94" name="Group 93">
            <a:extLst>
              <a:ext uri="{FF2B5EF4-FFF2-40B4-BE49-F238E27FC236}">
                <a16:creationId xmlns:a16="http://schemas.microsoft.com/office/drawing/2014/main" id="{E6786877-E68C-48FF-8FEA-22E5A38EC568}"/>
              </a:ext>
            </a:extLst>
          </p:cNvPr>
          <p:cNvGrpSpPr/>
          <p:nvPr/>
        </p:nvGrpSpPr>
        <p:grpSpPr>
          <a:xfrm>
            <a:off x="9814816" y="651228"/>
            <a:ext cx="996842" cy="870849"/>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92" name="1. SU PHAN BO">
            <a:extLst>
              <a:ext uri="{FF2B5EF4-FFF2-40B4-BE49-F238E27FC236}">
                <a16:creationId xmlns:a16="http://schemas.microsoft.com/office/drawing/2014/main" id="{102FA5E1-2BFB-0962-9069-38C0B6119A5D}"/>
              </a:ext>
            </a:extLst>
          </p:cNvPr>
          <p:cNvSpPr/>
          <p:nvPr/>
        </p:nvSpPr>
        <p:spPr>
          <a:xfrm>
            <a:off x="3408302" y="2112703"/>
            <a:ext cx="5378395" cy="584775"/>
          </a:xfrm>
          <a:prstGeom prst="rect">
            <a:avLst/>
          </a:prstGeom>
        </p:spPr>
        <p:txBody>
          <a:bodyPr wrap="none">
            <a:spAutoFit/>
          </a:bodyPr>
          <a:lstStyle/>
          <a:p>
            <a:pPr lvl="0" algn="just" fontAlgn="base">
              <a:spcBef>
                <a:spcPct val="0"/>
              </a:spcBef>
              <a:spcAft>
                <a:spcPct val="0"/>
              </a:spcAft>
            </a:pPr>
            <a:r>
              <a:rPr lang="nl-NL" sz="3200">
                <a:solidFill>
                  <a:srgbClr val="0C0C0C"/>
                </a:solidFill>
                <a:latin typeface="#9Slide03 Aturdida" pitchFamily="2" charset="0"/>
              </a:rPr>
              <a:t>1. Tìm hiểu sự phân bố đất và thảm thực vật trên Trái Đất</a:t>
            </a:r>
            <a:endParaRPr lang="en-US" altLang="zh-CN" sz="7200">
              <a:solidFill>
                <a:srgbClr val="0C0C0C"/>
              </a:solidFill>
              <a:latin typeface="#9Slide03 Aturdida" pitchFamily="2" charset="0"/>
              <a:ea typeface="方正书宋简体" panose="03000509000000000000" pitchFamily="65" charset="-122"/>
            </a:endParaRPr>
          </a:p>
        </p:txBody>
      </p:sp>
      <p:sp>
        <p:nvSpPr>
          <p:cNvPr id="95" name="2. THEO DO CAO">
            <a:extLst>
              <a:ext uri="{FF2B5EF4-FFF2-40B4-BE49-F238E27FC236}">
                <a16:creationId xmlns:a16="http://schemas.microsoft.com/office/drawing/2014/main" id="{F022505E-85F4-C657-5D92-0DDB31EA47B0}"/>
              </a:ext>
            </a:extLst>
          </p:cNvPr>
          <p:cNvSpPr txBox="1"/>
          <p:nvPr/>
        </p:nvSpPr>
        <p:spPr>
          <a:xfrm>
            <a:off x="3385058" y="2758121"/>
            <a:ext cx="5234832" cy="600485"/>
          </a:xfrm>
          <a:prstGeom prst="rect">
            <a:avLst/>
          </a:prstGeom>
          <a:noFill/>
        </p:spPr>
        <p:txBody>
          <a:bodyPr wrap="square">
            <a:spAutoFit/>
          </a:bodyPr>
          <a:lstStyle/>
          <a:p>
            <a:pPr algn="just">
              <a:lnSpc>
                <a:spcPct val="115000"/>
              </a:lnSpc>
              <a:spcBef>
                <a:spcPts val="1200"/>
              </a:spcBef>
            </a:pPr>
            <a:r>
              <a:rPr lang="nl-NL" sz="3200" kern="0">
                <a:solidFill>
                  <a:srgbClr val="0C0C0C"/>
                </a:solidFill>
                <a:effectLst/>
                <a:latin typeface="#9Slide03 Aturdida" pitchFamily="2" charset="0"/>
                <a:ea typeface="SimSun" panose="02010600030101010101" pitchFamily="2" charset="-122"/>
              </a:rPr>
              <a:t>2. Tìm hiểu sự phân bố đất và sinh vật theo độ cao</a:t>
            </a:r>
            <a:endParaRPr lang="en-US" sz="3200" kern="0">
              <a:solidFill>
                <a:srgbClr val="0C0C0C"/>
              </a:solidFill>
              <a:effectLst/>
              <a:latin typeface="#9Slide03 Aturdida" pitchFamily="2" charset="0"/>
              <a:ea typeface="SimSun" panose="02010600030101010101" pitchFamily="2" charset="-122"/>
            </a:endParaRPr>
          </a:p>
        </p:txBody>
      </p:sp>
      <p:pic>
        <p:nvPicPr>
          <p:cNvPr id="10" name="Picture 9" descr="Icon&#10;&#10;Description automatically generated">
            <a:extLst>
              <a:ext uri="{FF2B5EF4-FFF2-40B4-BE49-F238E27FC236}">
                <a16:creationId xmlns:a16="http://schemas.microsoft.com/office/drawing/2014/main" id="{E745F8C3-6084-7C68-D105-9A79D181F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2106" y="3361350"/>
            <a:ext cx="1846921" cy="1846921"/>
          </a:xfrm>
          <a:prstGeom prst="rect">
            <a:avLst/>
          </a:prstGeom>
        </p:spPr>
      </p:pic>
    </p:spTree>
    <p:extLst>
      <p:ext uri="{BB962C8B-B14F-4D97-AF65-F5344CB8AC3E}">
        <p14:creationId xmlns:p14="http://schemas.microsoft.com/office/powerpoint/2010/main" val="56650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wipe(left)">
                                      <p:cBhvr>
                                        <p:cTn id="12"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BEE28A-45A7-E9BF-A26D-8866E08146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972" r="925"/>
          <a:stretch/>
        </p:blipFill>
        <p:spPr>
          <a:xfrm>
            <a:off x="-3679264" y="-98823"/>
            <a:ext cx="3556304" cy="5143500"/>
          </a:xfrm>
          <a:prstGeom prst="rect">
            <a:avLst/>
          </a:prstGeom>
        </p:spPr>
      </p:pic>
      <p:sp>
        <p:nvSpPr>
          <p:cNvPr id="3" name="MUC TIEU">
            <a:extLst>
              <a:ext uri="{FF2B5EF4-FFF2-40B4-BE49-F238E27FC236}">
                <a16:creationId xmlns:a16="http://schemas.microsoft.com/office/drawing/2014/main" id="{02E4CC4D-5E49-4251-AC00-18369838880F}"/>
              </a:ext>
            </a:extLst>
          </p:cNvPr>
          <p:cNvSpPr/>
          <p:nvPr/>
        </p:nvSpPr>
        <p:spPr>
          <a:xfrm>
            <a:off x="4901977" y="149215"/>
            <a:ext cx="1837362"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MỤC TIÊU</a:t>
            </a:r>
          </a:p>
        </p:txBody>
      </p:sp>
      <p:sp>
        <p:nvSpPr>
          <p:cNvPr id="4" name="SHAPE">
            <a:extLst>
              <a:ext uri="{FF2B5EF4-FFF2-40B4-BE49-F238E27FC236}">
                <a16:creationId xmlns:a16="http://schemas.microsoft.com/office/drawing/2014/main" id="{5A51DE51-3BCC-483D-811E-56878DC28606}"/>
              </a:ext>
            </a:extLst>
          </p:cNvPr>
          <p:cNvSpPr/>
          <p:nvPr/>
        </p:nvSpPr>
        <p:spPr>
          <a:xfrm rot="5400000" flipH="1">
            <a:off x="5654821" y="-551534"/>
            <a:ext cx="584776"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34" name="Picture 33">
            <a:extLst>
              <a:ext uri="{FF2B5EF4-FFF2-40B4-BE49-F238E27FC236}">
                <a16:creationId xmlns:a16="http://schemas.microsoft.com/office/drawing/2014/main" id="{EF2C21A3-8AB8-415C-8E5F-D356716CC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10" y="383508"/>
            <a:ext cx="3478459" cy="3478459"/>
          </a:xfrm>
          <a:prstGeom prst="rect">
            <a:avLst/>
          </a:prstGeom>
        </p:spPr>
      </p:pic>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grpSp>
        <p:nvGrpSpPr>
          <p:cNvPr id="94" name="Group 93">
            <a:extLst>
              <a:ext uri="{FF2B5EF4-FFF2-40B4-BE49-F238E27FC236}">
                <a16:creationId xmlns:a16="http://schemas.microsoft.com/office/drawing/2014/main" id="{E6786877-E68C-48FF-8FEA-22E5A38EC568}"/>
              </a:ext>
            </a:extLst>
          </p:cNvPr>
          <p:cNvGrpSpPr/>
          <p:nvPr/>
        </p:nvGrpSpPr>
        <p:grpSpPr>
          <a:xfrm>
            <a:off x="9814816" y="651228"/>
            <a:ext cx="996842" cy="870849"/>
            <a:chOff x="7497737" y="2209433"/>
            <a:chExt cx="996842" cy="870849"/>
          </a:xfrm>
        </p:grpSpPr>
        <p:sp>
          <p:nvSpPr>
            <p:cNvPr id="11" name="椭圆 12">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椭圆 14">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椭圆 5">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92" name="1. SU PHAN BO">
            <a:extLst>
              <a:ext uri="{FF2B5EF4-FFF2-40B4-BE49-F238E27FC236}">
                <a16:creationId xmlns:a16="http://schemas.microsoft.com/office/drawing/2014/main" id="{102FA5E1-2BFB-0962-9069-38C0B6119A5D}"/>
              </a:ext>
            </a:extLst>
          </p:cNvPr>
          <p:cNvSpPr/>
          <p:nvPr/>
        </p:nvSpPr>
        <p:spPr>
          <a:xfrm>
            <a:off x="3414779" y="1444028"/>
            <a:ext cx="5503333" cy="830997"/>
          </a:xfrm>
          <a:prstGeom prst="rect">
            <a:avLst/>
          </a:prstGeom>
        </p:spPr>
        <p:txBody>
          <a:bodyPr wrap="square">
            <a:spAutoFit/>
          </a:bodyPr>
          <a:lstStyle/>
          <a:p>
            <a:pPr marL="457200" lvl="0" indent="-457200" algn="just" fontAlgn="base">
              <a:spcBef>
                <a:spcPct val="0"/>
              </a:spcBef>
              <a:spcAft>
                <a:spcPct val="0"/>
              </a:spcAft>
              <a:buFont typeface="Wingdings" panose="05000000000000000000" pitchFamily="2" charset="2"/>
              <a:buChar char="q"/>
            </a:pPr>
            <a:r>
              <a:rPr lang="fr-FR" sz="2400">
                <a:latin typeface="#9Slide03 Aturdida" pitchFamily="2" charset="0"/>
              </a:rPr>
              <a:t>Phân tích được sơ đồ, hình vẽ, bản đồ phân bố các nhóm đất và sinh vật trên thế giới.</a:t>
            </a:r>
            <a:endParaRPr lang="en-US" altLang="zh-CN" sz="13800">
              <a:solidFill>
                <a:srgbClr val="0C0C0C"/>
              </a:solidFill>
              <a:latin typeface="#9Slide03 Aturdida" pitchFamily="2" charset="0"/>
              <a:ea typeface="方正书宋简体" panose="03000509000000000000" pitchFamily="65" charset="-122"/>
            </a:endParaRPr>
          </a:p>
        </p:txBody>
      </p:sp>
      <p:sp>
        <p:nvSpPr>
          <p:cNvPr id="95" name="2. THEO DO CAO">
            <a:extLst>
              <a:ext uri="{FF2B5EF4-FFF2-40B4-BE49-F238E27FC236}">
                <a16:creationId xmlns:a16="http://schemas.microsoft.com/office/drawing/2014/main" id="{F022505E-85F4-C657-5D92-0DDB31EA47B0}"/>
              </a:ext>
            </a:extLst>
          </p:cNvPr>
          <p:cNvSpPr txBox="1"/>
          <p:nvPr/>
        </p:nvSpPr>
        <p:spPr>
          <a:xfrm>
            <a:off x="3414779" y="2288636"/>
            <a:ext cx="5503333" cy="898195"/>
          </a:xfrm>
          <a:prstGeom prst="rect">
            <a:avLst/>
          </a:prstGeom>
          <a:noFill/>
        </p:spPr>
        <p:txBody>
          <a:bodyPr wrap="square">
            <a:spAutoFit/>
          </a:bodyPr>
          <a:lstStyle/>
          <a:p>
            <a:pPr marL="457200" indent="-457200" algn="just">
              <a:lnSpc>
                <a:spcPct val="115000"/>
              </a:lnSpc>
              <a:spcBef>
                <a:spcPts val="1200"/>
              </a:spcBef>
              <a:buFont typeface="Wingdings" panose="05000000000000000000" pitchFamily="2" charset="2"/>
              <a:buChar char="q"/>
            </a:pPr>
            <a:r>
              <a:rPr lang="en-US" sz="2400">
                <a:latin typeface="#9Slide03 Aturdida" pitchFamily="2" charset="0"/>
              </a:rPr>
              <a:t>Mô tả và phân tích bản đồ các nhóm đất, sinh vật, xác định được phạm vi phân bố của các </a:t>
            </a:r>
            <a:r>
              <a:rPr lang="fr-FR" sz="2400">
                <a:latin typeface="#9Slide03 Aturdida" pitchFamily="2" charset="0"/>
              </a:rPr>
              <a:t>nhóm đất và sinh vật trên thế giới. </a:t>
            </a:r>
            <a:endParaRPr lang="en-US" sz="5400" kern="0">
              <a:solidFill>
                <a:srgbClr val="0C0C0C"/>
              </a:solidFill>
              <a:effectLst/>
              <a:latin typeface="#9Slide03 Aturdida" pitchFamily="2" charset="0"/>
              <a:ea typeface="SimSun" panose="02010600030101010101" pitchFamily="2" charset="-122"/>
            </a:endParaRPr>
          </a:p>
        </p:txBody>
      </p:sp>
      <p:pic>
        <p:nvPicPr>
          <p:cNvPr id="10" name="Picture 9" descr="Icon&#10;&#10;Description automatically generated">
            <a:extLst>
              <a:ext uri="{FF2B5EF4-FFF2-40B4-BE49-F238E27FC236}">
                <a16:creationId xmlns:a16="http://schemas.microsoft.com/office/drawing/2014/main" id="{E745F8C3-6084-7C68-D105-9A79D181F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6187" y="3671749"/>
            <a:ext cx="1489413" cy="1489413"/>
          </a:xfrm>
          <a:prstGeom prst="rect">
            <a:avLst/>
          </a:prstGeom>
        </p:spPr>
      </p:pic>
      <p:sp>
        <p:nvSpPr>
          <p:cNvPr id="96" name="2. THEO DO CAO">
            <a:extLst>
              <a:ext uri="{FF2B5EF4-FFF2-40B4-BE49-F238E27FC236}">
                <a16:creationId xmlns:a16="http://schemas.microsoft.com/office/drawing/2014/main" id="{27673CAB-C540-8E55-DE7D-B857F2348DD4}"/>
              </a:ext>
            </a:extLst>
          </p:cNvPr>
          <p:cNvSpPr txBox="1"/>
          <p:nvPr/>
        </p:nvSpPr>
        <p:spPr>
          <a:xfrm>
            <a:off x="3414779" y="3222085"/>
            <a:ext cx="5503332" cy="830997"/>
          </a:xfrm>
          <a:prstGeom prst="rect">
            <a:avLst/>
          </a:prstGeom>
          <a:noFill/>
        </p:spPr>
        <p:txBody>
          <a:bodyPr wrap="square">
            <a:spAutoFit/>
          </a:bodyPr>
          <a:lstStyle/>
          <a:p>
            <a:pPr marL="457200" indent="-457200" algn="just">
              <a:spcBef>
                <a:spcPts val="1200"/>
              </a:spcBef>
              <a:buFont typeface="Wingdings" panose="05000000000000000000" pitchFamily="2" charset="2"/>
              <a:buChar char="q"/>
            </a:pPr>
            <a:r>
              <a:rPr lang="en-US" sz="2400">
                <a:latin typeface="#9Slide03 Aturdida" pitchFamily="2" charset="0"/>
              </a:rPr>
              <a:t>C</a:t>
            </a:r>
            <a:r>
              <a:rPr lang="vi-VN" sz="2400">
                <a:latin typeface="#9Slide03 Aturdida" pitchFamily="2" charset="0"/>
              </a:rPr>
              <a:t>ó ý thức, niềm tin, trách nhiệm và hành động cụ thể trong việc sử</a:t>
            </a:r>
            <a:r>
              <a:rPr lang="en-US" sz="2400">
                <a:latin typeface="#9Slide03 Aturdida" pitchFamily="2" charset="0"/>
              </a:rPr>
              <a:t> </a:t>
            </a:r>
            <a:r>
              <a:rPr lang="vi-VN" sz="2400">
                <a:latin typeface="#9Slide03 Aturdida" pitchFamily="2" charset="0"/>
              </a:rPr>
              <a:t>dụng hợp lí tài nguyên thiên nhiên và bảo vệ môi trường</a:t>
            </a:r>
            <a:r>
              <a:rPr lang="en-US" sz="2400">
                <a:latin typeface="#9Slide03 Aturdida" pitchFamily="2" charset="0"/>
              </a:rPr>
              <a:t>.</a:t>
            </a:r>
            <a:endParaRPr lang="en-US" sz="2400" kern="0">
              <a:solidFill>
                <a:srgbClr val="0C0C0C"/>
              </a:solidFill>
              <a:effectLst/>
              <a:latin typeface="#9Slide03 Aturdida" pitchFamily="2" charset="0"/>
              <a:ea typeface="SimSun" panose="02010600030101010101" pitchFamily="2" charset="-122"/>
            </a:endParaRPr>
          </a:p>
        </p:txBody>
      </p:sp>
    </p:spTree>
    <p:extLst>
      <p:ext uri="{BB962C8B-B14F-4D97-AF65-F5344CB8AC3E}">
        <p14:creationId xmlns:p14="http://schemas.microsoft.com/office/powerpoint/2010/main" val="286078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500"/>
                                        <p:tgtEl>
                                          <p:spTgt spid="3"/>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1500"/>
                                        <p:tgtEl>
                                          <p:spTgt spid="92"/>
                                        </p:tgtEl>
                                      </p:cBhvr>
                                    </p:animEffect>
                                  </p:childTnLst>
                                </p:cTn>
                              </p:par>
                            </p:childTnLst>
                          </p:cTn>
                        </p:par>
                        <p:par>
                          <p:cTn id="16" fill="hold">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wipe(left)">
                                      <p:cBhvr>
                                        <p:cTn id="19" dur="1500"/>
                                        <p:tgtEl>
                                          <p:spTgt spid="95"/>
                                        </p:tgtEl>
                                      </p:cBhvr>
                                    </p:animEffect>
                                  </p:childTnLst>
                                </p:cTn>
                              </p:par>
                            </p:childTnLst>
                          </p:cTn>
                        </p:par>
                        <p:par>
                          <p:cTn id="20" fill="hold">
                            <p:stCondLst>
                              <p:cond delay="6000"/>
                            </p:stCondLst>
                            <p:childTnLst>
                              <p:par>
                                <p:cTn id="21" presetID="22" presetClass="entr" presetSubtype="8" fill="hold" grpId="0" nodeType="after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wipe(left)">
                                      <p:cBhvr>
                                        <p:cTn id="23" dur="1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2" grpId="0"/>
      <p:bldP spid="95" grpId="0"/>
      <p:bldP spid="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BEE28A-45A7-E9BF-A26D-8866E08146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972" r="925"/>
          <a:stretch/>
        </p:blipFill>
        <p:spPr>
          <a:xfrm>
            <a:off x="-2101065" y="683096"/>
            <a:ext cx="1846922" cy="2671212"/>
          </a:xfrm>
          <a:prstGeom prst="rect">
            <a:avLst/>
          </a:prstGeom>
          <a:solidFill>
            <a:srgbClr val="087C10"/>
          </a:solidFill>
        </p:spPr>
      </p:pic>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34" name="Picture 33">
            <a:extLst>
              <a:ext uri="{FF2B5EF4-FFF2-40B4-BE49-F238E27FC236}">
                <a16:creationId xmlns:a16="http://schemas.microsoft.com/office/drawing/2014/main" id="{EF2C21A3-8AB8-415C-8E5F-D356716CCD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0" y="2576346"/>
            <a:ext cx="1753790" cy="1753790"/>
          </a:xfrm>
          <a:prstGeom prst="rect">
            <a:avLst/>
          </a:prstGeom>
        </p:spPr>
      </p:pic>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grpSp>
        <p:nvGrpSpPr>
          <p:cNvPr id="94" name="Group 93">
            <a:extLst>
              <a:ext uri="{FF2B5EF4-FFF2-40B4-BE49-F238E27FC236}">
                <a16:creationId xmlns:a16="http://schemas.microsoft.com/office/drawing/2014/main" id="{E6786877-E68C-48FF-8FEA-22E5A38EC568}"/>
              </a:ext>
            </a:extLst>
          </p:cNvPr>
          <p:cNvGrpSpPr/>
          <p:nvPr/>
        </p:nvGrpSpPr>
        <p:grpSpPr>
          <a:xfrm>
            <a:off x="9814816" y="651228"/>
            <a:ext cx="996842" cy="870849"/>
            <a:chOff x="7497737" y="2209433"/>
            <a:chExt cx="996842" cy="870849"/>
          </a:xfrm>
        </p:grpSpPr>
        <p:sp>
          <p:nvSpPr>
            <p:cNvPr id="11" name="椭圆 12">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椭圆 14">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椭圆 5">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pic>
        <p:nvPicPr>
          <p:cNvPr id="10" name="Picture 9" descr="Icon&#10;&#10;Description automatically generated">
            <a:extLst>
              <a:ext uri="{FF2B5EF4-FFF2-40B4-BE49-F238E27FC236}">
                <a16:creationId xmlns:a16="http://schemas.microsoft.com/office/drawing/2014/main" id="{E745F8C3-6084-7C68-D105-9A79D181F0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8347" y="1013418"/>
            <a:ext cx="3620346" cy="3620346"/>
          </a:xfrm>
          <a:prstGeom prst="rect">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730" y="1291298"/>
            <a:ext cx="3193238" cy="3185706"/>
          </a:xfrm>
          <a:prstGeom prst="rect">
            <a:avLst/>
          </a:prstGeom>
        </p:spPr>
      </p:pic>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1" y="1"/>
            <a:ext cx="4617131" cy="584776"/>
          </a:xfrm>
          <a:prstGeom prst="snipRoundRect">
            <a:avLst>
              <a:gd name="adj1" fmla="val 0"/>
              <a:gd name="adj2" fmla="val 16667"/>
            </a:avLst>
          </a:prstGeom>
          <a:solidFill>
            <a:srgbClr val="087C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Aturdida" pitchFamily="2" charset="0"/>
              </a:rPr>
              <a:t>1. Sự phân bố đất và thảm thực vật trên Trái Đất</a:t>
            </a:r>
            <a:endParaRPr lang="en-US" sz="2800">
              <a:solidFill>
                <a:srgbClr val="FFFF00"/>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4680522" y="0"/>
            <a:ext cx="4463477" cy="584776"/>
          </a:xfrm>
          <a:prstGeom prst="snipRoundRect">
            <a:avLst>
              <a:gd name="adj1" fmla="val 0"/>
              <a:gd name="adj2" fmla="val 28109"/>
            </a:avLst>
          </a:prstGeom>
          <a:solidFill>
            <a:srgbClr val="087C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rgbClr val="FFFF00"/>
                </a:solidFill>
                <a:latin typeface="#9Slide03 Aturdida" pitchFamily="2" charset="0"/>
                <a:ea typeface="SimSun" panose="02010600030101010101" pitchFamily="2" charset="-122"/>
              </a:rPr>
              <a:t>2. Sự phân bố đất và sinh vật theo độ cao</a:t>
            </a:r>
            <a:endParaRPr lang="en-US" sz="2800">
              <a:solidFill>
                <a:srgbClr val="FFFF00"/>
              </a:solidFill>
            </a:endParaRPr>
          </a:p>
        </p:txBody>
      </p:sp>
      <p:pic>
        <p:nvPicPr>
          <p:cNvPr id="99" name="Đồng hồ đếm ngược 8 phút - 8 minutes timer - Hailist">
            <a:hlinkClick r:id="" action="ppaction://media"/>
            <a:extLst>
              <a:ext uri="{FF2B5EF4-FFF2-40B4-BE49-F238E27FC236}">
                <a16:creationId xmlns:a16="http://schemas.microsoft.com/office/drawing/2014/main" id="{B2C3926F-A96F-DF65-4791-A17DB63A46C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5352" r="16283"/>
          <a:stretch/>
        </p:blipFill>
        <p:spPr>
          <a:xfrm>
            <a:off x="-1921210" y="3611071"/>
            <a:ext cx="1160819" cy="950642"/>
          </a:xfrm>
          <a:prstGeom prst="can">
            <a:avLst/>
          </a:prstGeom>
        </p:spPr>
      </p:pic>
      <p:sp>
        <p:nvSpPr>
          <p:cNvPr id="92" name="任意多边形 13">
            <a:extLst>
              <a:ext uri="{FF2B5EF4-FFF2-40B4-BE49-F238E27FC236}">
                <a16:creationId xmlns:a16="http://schemas.microsoft.com/office/drawing/2014/main" id="{6B910002-33B4-0C90-A465-AD6197A928E5}"/>
              </a:ext>
            </a:extLst>
          </p:cNvPr>
          <p:cNvSpPr/>
          <p:nvPr/>
        </p:nvSpPr>
        <p:spPr>
          <a:xfrm rot="16200000" flipH="1">
            <a:off x="9684020" y="-211136"/>
            <a:ext cx="286565" cy="84576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Tree>
    <p:extLst>
      <p:ext uri="{BB962C8B-B14F-4D97-AF65-F5344CB8AC3E}">
        <p14:creationId xmlns:p14="http://schemas.microsoft.com/office/powerpoint/2010/main" val="463391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99"/>
                                        </p:tgtEl>
                                      </p:cBhvr>
                                    </p:cmd>
                                  </p:childTnLst>
                                </p:cTn>
                              </p:par>
                            </p:childTnLst>
                          </p:cTn>
                        </p:par>
                      </p:childTnLst>
                    </p:cTn>
                  </p:par>
                </p:childTnLst>
              </p:cTn>
              <p:nextCondLst>
                <p:cond evt="onClick" delay="0">
                  <p:tgtEl>
                    <p:spTgt spid="99"/>
                  </p:tgtEl>
                </p:cond>
              </p:nextCondLst>
            </p:seq>
            <p:video>
              <p:cMediaNode vol="80000">
                <p:cTn id="7" fill="hold" display="0">
                  <p:stCondLst>
                    <p:cond delay="indefinite"/>
                  </p:stCondLst>
                </p:cTn>
                <p:tgtEl>
                  <p:spTgt spid="9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
            <a:ext cx="4617131" cy="584776"/>
          </a:xfrm>
          <a:prstGeom prst="snipRoundRect">
            <a:avLst>
              <a:gd name="adj1" fmla="val 0"/>
              <a:gd name="adj2" fmla="val 16667"/>
            </a:avLst>
          </a:prstGeom>
          <a:solidFill>
            <a:srgbClr val="087C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Aturdida" pitchFamily="2" charset="0"/>
              </a:rPr>
              <a:t>1. Sự phân bố đất và thảm thực vật trên Trái Đất</a:t>
            </a:r>
            <a:endParaRPr lang="en-US" sz="2800">
              <a:solidFill>
                <a:srgbClr val="FFFF00"/>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grpSp>
        <p:nvGrpSpPr>
          <p:cNvPr id="94" name="Group 93">
            <a:extLst>
              <a:ext uri="{FF2B5EF4-FFF2-40B4-BE49-F238E27FC236}">
                <a16:creationId xmlns:a16="http://schemas.microsoft.com/office/drawing/2014/main" id="{E6786877-E68C-48FF-8FEA-22E5A38EC568}"/>
              </a:ext>
            </a:extLst>
          </p:cNvPr>
          <p:cNvGrpSpPr/>
          <p:nvPr/>
        </p:nvGrpSpPr>
        <p:grpSpPr>
          <a:xfrm>
            <a:off x="9814816" y="651228"/>
            <a:ext cx="996842" cy="870849"/>
            <a:chOff x="7497737" y="2209433"/>
            <a:chExt cx="996842" cy="870849"/>
          </a:xfrm>
        </p:grpSpPr>
        <p:sp>
          <p:nvSpPr>
            <p:cNvPr id="11" name="椭圆 12">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椭圆 14">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椭圆 5">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pic>
        <p:nvPicPr>
          <p:cNvPr id="10" name="Picture 9" descr="Icon&#10;&#10;Description automatically generated">
            <a:extLst>
              <a:ext uri="{FF2B5EF4-FFF2-40B4-BE49-F238E27FC236}">
                <a16:creationId xmlns:a16="http://schemas.microsoft.com/office/drawing/2014/main" id="{E745F8C3-6084-7C68-D105-9A79D181F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2518" y="3160855"/>
            <a:ext cx="1299549" cy="1299549"/>
          </a:xfrm>
          <a:prstGeom prst="rect">
            <a:avLst/>
          </a:prstGeom>
        </p:spPr>
      </p:pic>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157994"/>
            <a:ext cx="4463477" cy="426781"/>
          </a:xfrm>
          <a:prstGeom prst="snipRoundRect">
            <a:avLst>
              <a:gd name="adj1" fmla="val 0"/>
              <a:gd name="adj2" fmla="val 28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chemeClr val="bg1">
                    <a:lumMod val="95000"/>
                  </a:schemeClr>
                </a:solidFill>
                <a:latin typeface="#9Slide03 Aturdida" pitchFamily="2" charset="0"/>
                <a:ea typeface="SimSun" panose="02010600030101010101" pitchFamily="2" charset="-122"/>
              </a:rPr>
              <a:t>2. Sự phân bố đất và sinh vật theo độ cao</a:t>
            </a:r>
            <a:endParaRPr lang="en-US" sz="2800">
              <a:solidFill>
                <a:schemeClr val="bg1">
                  <a:lumMod val="95000"/>
                </a:schemeClr>
              </a:solidFill>
            </a:endParaRPr>
          </a:p>
        </p:txBody>
      </p:sp>
      <p:sp>
        <p:nvSpPr>
          <p:cNvPr id="99" name="任意多边形 13">
            <a:extLst>
              <a:ext uri="{FF2B5EF4-FFF2-40B4-BE49-F238E27FC236}">
                <a16:creationId xmlns:a16="http://schemas.microsoft.com/office/drawing/2014/main" id="{A7EC5337-62D8-D659-52CD-9BE4FC89EA97}"/>
              </a:ext>
            </a:extLst>
          </p:cNvPr>
          <p:cNvSpPr/>
          <p:nvPr/>
        </p:nvSpPr>
        <p:spPr>
          <a:xfrm rot="16200000">
            <a:off x="3984377" y="105401"/>
            <a:ext cx="4078590" cy="580710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8" name="矩形 7">
            <a:extLst>
              <a:ext uri="{FF2B5EF4-FFF2-40B4-BE49-F238E27FC236}">
                <a16:creationId xmlns:a16="http://schemas.microsoft.com/office/drawing/2014/main" id="{1996D7E8-3CC8-9A0C-C6C7-13093B322F8B}"/>
              </a:ext>
            </a:extLst>
          </p:cNvPr>
          <p:cNvSpPr/>
          <p:nvPr/>
        </p:nvSpPr>
        <p:spPr>
          <a:xfrm>
            <a:off x="4014439" y="833449"/>
            <a:ext cx="4251526" cy="338554"/>
          </a:xfrm>
          <a:prstGeom prst="rect">
            <a:avLst/>
          </a:prstGeom>
          <a:solidFill>
            <a:schemeClr val="accent2">
              <a:lumMod val="20000"/>
              <a:lumOff val="80000"/>
            </a:schemeClr>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9" name="Rectangle 15">
            <a:extLst>
              <a:ext uri="{FF2B5EF4-FFF2-40B4-BE49-F238E27FC236}">
                <a16:creationId xmlns:a16="http://schemas.microsoft.com/office/drawing/2014/main" id="{AFC9E9FB-689D-27BF-B7BC-2E6496663901}"/>
              </a:ext>
            </a:extLst>
          </p:cNvPr>
          <p:cNvSpPr>
            <a:spLocks noChangeArrowheads="1"/>
          </p:cNvSpPr>
          <p:nvPr/>
        </p:nvSpPr>
        <p:spPr bwMode="auto">
          <a:xfrm>
            <a:off x="3202230" y="1220523"/>
            <a:ext cx="5660248" cy="251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it-IT" altLang="en-US" sz="2000" b="0" i="0" u="none" strike="noStrike" cap="none" normalizeH="0" baseline="0">
                <a:ln>
                  <a:noFill/>
                </a:ln>
                <a:solidFill>
                  <a:srgbClr val="2D461A"/>
                </a:solidFill>
                <a:effectLst/>
                <a:latin typeface="#9Slide03 SFU Futura_12" panose="00000400000000000000" pitchFamily="2" charset="0"/>
                <a:ea typeface="Arial" panose="020B0604020202020204" pitchFamily="34" charset="0"/>
                <a:cs typeface="Times New Roman" panose="02020603050405020304" pitchFamily="18" charset="0"/>
              </a:rPr>
              <a:t>Hình thành 4/8 nhóm, có thư ký của nhóm</a:t>
            </a:r>
            <a:endParaRPr kumimoji="0" lang="en-US" altLang="en-US" sz="2000" b="0" i="0" u="none" strike="noStrike" cap="none" normalizeH="0" baseline="0">
              <a:ln>
                <a:noFill/>
              </a:ln>
              <a:solidFill>
                <a:srgbClr val="2D461A"/>
              </a:solidFill>
              <a:effectLst/>
              <a:latin typeface="#9Slide03 SFU Futura_12" panose="00000400000000000000" pitchFamily="2"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it-IT" altLang="en-US" sz="2000" b="0" i="0" u="none" strike="noStrike" cap="none" normalizeH="0" baseline="0">
                <a:ln>
                  <a:noFill/>
                </a:ln>
                <a:solidFill>
                  <a:srgbClr val="2D461A"/>
                </a:solidFill>
                <a:effectLst/>
                <a:latin typeface="#9Slide03 SFU Futura_12" panose="00000400000000000000" pitchFamily="2" charset="0"/>
                <a:ea typeface="Arial" panose="020B0604020202020204" pitchFamily="34" charset="0"/>
                <a:cs typeface="Times New Roman" panose="02020603050405020304" pitchFamily="18" charset="0"/>
              </a:rPr>
              <a:t>Thảo luận theo kỹ thuật “Khăn trải bàn” = </a:t>
            </a:r>
            <a:r>
              <a:rPr kumimoji="0" lang="it-IT" altLang="en-US" sz="2000" b="1" i="0" u="none" strike="noStrike" cap="none" normalizeH="0" baseline="0">
                <a:ln>
                  <a:noFill/>
                </a:ln>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PHT</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it-IT" altLang="en-US" sz="2000">
                <a:solidFill>
                  <a:srgbClr val="2D461A"/>
                </a:solidFill>
                <a:latin typeface="#9Slide03 SFU Futura_12" panose="00000400000000000000" pitchFamily="2" charset="0"/>
                <a:ea typeface="Arial" panose="020B0604020202020204" pitchFamily="34" charset="0"/>
                <a:cs typeface="Times New Roman" panose="02020603050405020304" pitchFamily="18" charset="0"/>
              </a:rPr>
              <a:t>Nội dung: </a:t>
            </a:r>
            <a:r>
              <a:rPr lang="en-US" sz="2000">
                <a:effectLst/>
                <a:latin typeface="#9Slide03 SFU Futura_12" panose="00000400000000000000" pitchFamily="2" charset="0"/>
                <a:ea typeface="Arial" panose="020B0604020202020204" pitchFamily="34" charset="0"/>
                <a:cs typeface="Times New Roman" panose="02020603050405020304" pitchFamily="18" charset="0"/>
              </a:rPr>
              <a:t>phân tích bản đồ hình </a:t>
            </a:r>
            <a:r>
              <a:rPr lang="en-US"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2.4</a:t>
            </a:r>
            <a:r>
              <a:rPr lang="en-US" sz="2000">
                <a:effectLst/>
                <a:latin typeface="#9Slide03 SFU Futura_12" panose="00000400000000000000" pitchFamily="2" charset="0"/>
                <a:ea typeface="Arial" panose="020B0604020202020204" pitchFamily="34" charset="0"/>
                <a:cs typeface="Times New Roman" panose="02020603050405020304" pitchFamily="18" charset="0"/>
              </a:rPr>
              <a:t> và </a:t>
            </a:r>
            <a:r>
              <a:rPr lang="en-US"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13.1</a:t>
            </a:r>
          </a:p>
          <a:p>
            <a:pPr marL="403225" algn="just">
              <a:lnSpc>
                <a:spcPct val="115000"/>
              </a:lnSpc>
            </a:pPr>
            <a:r>
              <a:rPr lang="en-US" sz="1800">
                <a:solidFill>
                  <a:srgbClr val="000000"/>
                </a:solidFill>
                <a:effectLst/>
                <a:latin typeface="Times New Roman" panose="02020603050405020304" pitchFamily="18" charset="0"/>
                <a:ea typeface="Times New Roman" panose="02020603050405020304" pitchFamily="18" charset="0"/>
              </a:rPr>
              <a:t>- </a:t>
            </a:r>
            <a:r>
              <a:rPr lang="en-US" sz="1800">
                <a:solidFill>
                  <a:srgbClr val="000000"/>
                </a:solidFill>
                <a:effectLst/>
                <a:latin typeface="#9Slide03 SFU Futura_12" panose="00000400000000000000" pitchFamily="2" charset="0"/>
                <a:ea typeface="Times New Roman" panose="02020603050405020304" pitchFamily="18" charset="0"/>
              </a:rPr>
              <a:t>Lập bảng phân bố </a:t>
            </a:r>
            <a:r>
              <a:rPr lang="fr-FR" sz="1800">
                <a:solidFill>
                  <a:srgbClr val="000000"/>
                </a:solidFill>
                <a:effectLst/>
                <a:latin typeface="#9Slide03 SFU Futura_12" panose="00000400000000000000" pitchFamily="2" charset="0"/>
                <a:ea typeface="Times New Roman" panose="02020603050405020304" pitchFamily="18" charset="0"/>
              </a:rPr>
              <a:t>các nhóm đất và sinh vật trên thế giới.</a:t>
            </a:r>
            <a:endParaRPr lang="en-US" sz="1800">
              <a:effectLst/>
              <a:latin typeface="#9Slide03 SFU Futura_12" panose="00000400000000000000" pitchFamily="2" charset="0"/>
              <a:ea typeface="Times New Roman" panose="02020603050405020304" pitchFamily="18" charset="0"/>
            </a:endParaRPr>
          </a:p>
          <a:p>
            <a:pPr marL="403225" algn="just"/>
            <a:r>
              <a:rPr lang="en-US" sz="1800">
                <a:effectLst/>
                <a:latin typeface="#9Slide03 SFU Futura_12" panose="00000400000000000000" pitchFamily="2" charset="0"/>
                <a:ea typeface="Arial" panose="020B0604020202020204" pitchFamily="34" charset="0"/>
                <a:cs typeface="Times New Roman" panose="02020603050405020304" pitchFamily="18" charset="0"/>
              </a:rPr>
              <a:t>- Nhận xét về phạm vi phân bố và giải thích tại sao lại phân bố ở đó</a:t>
            </a:r>
            <a:endParaRPr kumimoji="0" lang="it-IT" altLang="en-US" sz="2000" b="1" i="0" u="none" strike="noStrike" cap="none" normalizeH="0" baseline="0">
              <a:ln>
                <a:noFill/>
              </a:ln>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342900" indent="-342900" defTabSz="914400" eaLnBrk="0" fontAlgn="base" hangingPunct="0">
              <a:spcBef>
                <a:spcPct val="0"/>
              </a:spcBef>
              <a:spcAft>
                <a:spcPct val="0"/>
              </a:spcAft>
              <a:buFont typeface="Wingdings" panose="05000000000000000000" pitchFamily="2" charset="2"/>
              <a:buChar char="v"/>
            </a:pPr>
            <a:r>
              <a:rPr lang="it-IT" sz="2000">
                <a:solidFill>
                  <a:srgbClr val="2D461A"/>
                </a:solidFill>
                <a:effectLst/>
                <a:latin typeface="#9Slide03 SFU Futura_12" panose="00000400000000000000" pitchFamily="2" charset="0"/>
                <a:ea typeface="Arial" panose="020B0604020202020204" pitchFamily="34" charset="0"/>
                <a:cs typeface="Times New Roman" panose="02020603050405020304" pitchFamily="18" charset="0"/>
              </a:rPr>
              <a:t>Thời gian: </a:t>
            </a:r>
            <a:r>
              <a:rPr lang="it-IT"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8</a:t>
            </a:r>
            <a:r>
              <a:rPr lang="it-IT" sz="2000">
                <a:solidFill>
                  <a:srgbClr val="2D461A"/>
                </a:solidFill>
                <a:effectLst/>
                <a:latin typeface="#9Slide03 SFU Futura_12" panose="00000400000000000000" pitchFamily="2" charset="0"/>
                <a:ea typeface="Arial" panose="020B0604020202020204" pitchFamily="34" charset="0"/>
                <a:cs typeface="Times New Roman" panose="02020603050405020304" pitchFamily="18" charset="0"/>
              </a:rPr>
              <a:t> phút</a:t>
            </a:r>
            <a:endParaRPr kumimoji="0" lang="en-US" altLang="en-US" sz="2000" b="0" i="0" u="none" strike="noStrike" cap="none" normalizeH="0" baseline="0">
              <a:ln>
                <a:noFill/>
              </a:ln>
              <a:solidFill>
                <a:srgbClr val="2D461A"/>
              </a:solidFill>
              <a:effectLst/>
              <a:latin typeface="#9Slide03 SFU Futura_12" panose="00000400000000000000" pitchFamily="2" charset="0"/>
            </a:endParaRPr>
          </a:p>
        </p:txBody>
      </p:sp>
      <p:pic>
        <p:nvPicPr>
          <p:cNvPr id="18" name="Picture 17">
            <a:extLst>
              <a:ext uri="{FF2B5EF4-FFF2-40B4-BE49-F238E27FC236}">
                <a16:creationId xmlns:a16="http://schemas.microsoft.com/office/drawing/2014/main" id="{A40B66E2-1795-2380-866C-0B6E2A1A4235}"/>
              </a:ext>
            </a:extLst>
          </p:cNvPr>
          <p:cNvPicPr>
            <a:picLocks noChangeAspect="1"/>
          </p:cNvPicPr>
          <p:nvPr/>
        </p:nvPicPr>
        <p:blipFill>
          <a:blip r:embed="rId6"/>
          <a:stretch>
            <a:fillRect/>
          </a:stretch>
        </p:blipFill>
        <p:spPr>
          <a:xfrm>
            <a:off x="6491416" y="3173850"/>
            <a:ext cx="2414352" cy="1874400"/>
          </a:xfrm>
          <a:prstGeom prst="rect">
            <a:avLst/>
          </a:prstGeom>
          <a:effectLst>
            <a:outerShdw blurRad="50800" dist="38100" dir="5400000" algn="t" rotWithShape="0">
              <a:prstClr val="black">
                <a:alpha val="40000"/>
              </a:prstClr>
            </a:outerShdw>
          </a:effectLst>
        </p:spPr>
      </p:pic>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352" r="16283"/>
          <a:stretch/>
        </p:blipFill>
        <p:spPr>
          <a:xfrm>
            <a:off x="214619" y="2781274"/>
            <a:ext cx="2816406" cy="2306470"/>
          </a:xfrm>
          <a:prstGeom prst="can">
            <a:avLst/>
          </a:prstGeom>
        </p:spPr>
      </p:pic>
      <p:pic>
        <p:nvPicPr>
          <p:cNvPr id="22" name="Picture 21" descr="A picture containing indoor, set, light&#10;&#10;Description automatically generated">
            <a:extLst>
              <a:ext uri="{FF2B5EF4-FFF2-40B4-BE49-F238E27FC236}">
                <a16:creationId xmlns:a16="http://schemas.microsoft.com/office/drawing/2014/main" id="{4AFCD96A-963D-2F79-51EA-9B4E8D064C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1267" y="3655281"/>
            <a:ext cx="1716254" cy="1501723"/>
          </a:xfrm>
          <a:prstGeom prst="rect">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217" y="963061"/>
            <a:ext cx="2271473" cy="2266115"/>
          </a:xfrm>
          <a:prstGeom prst="rect">
            <a:avLst/>
          </a:prstGeom>
        </p:spPr>
      </p:pic>
      <p:graphicFrame>
        <p:nvGraphicFramePr>
          <p:cNvPr id="128" name="Table 127">
            <a:extLst>
              <a:ext uri="{FF2B5EF4-FFF2-40B4-BE49-F238E27FC236}">
                <a16:creationId xmlns:a16="http://schemas.microsoft.com/office/drawing/2014/main" id="{0DC2711B-E30A-26B4-A424-522C0B354958}"/>
              </a:ext>
            </a:extLst>
          </p:cNvPr>
          <p:cNvGraphicFramePr>
            <a:graphicFrameLocks noGrp="1"/>
          </p:cNvGraphicFramePr>
          <p:nvPr>
            <p:extLst>
              <p:ext uri="{D42A27DB-BD31-4B8C-83A1-F6EECF244321}">
                <p14:modId xmlns:p14="http://schemas.microsoft.com/office/powerpoint/2010/main" val="527897419"/>
              </p:ext>
            </p:extLst>
          </p:nvPr>
        </p:nvGraphicFramePr>
        <p:xfrm>
          <a:off x="3426077" y="-1224390"/>
          <a:ext cx="5642888" cy="1201166"/>
        </p:xfrm>
        <a:graphic>
          <a:graphicData uri="http://schemas.openxmlformats.org/drawingml/2006/table">
            <a:tbl>
              <a:tblPr firstRow="1" firstCol="1" bandRow="1">
                <a:tableStyleId>{5C22544A-7EE6-4342-B048-85BDC9FD1C3A}</a:tableStyleId>
              </a:tblPr>
              <a:tblGrid>
                <a:gridCol w="880110">
                  <a:extLst>
                    <a:ext uri="{9D8B030D-6E8A-4147-A177-3AD203B41FA5}">
                      <a16:colId xmlns:a16="http://schemas.microsoft.com/office/drawing/2014/main" val="2286232255"/>
                    </a:ext>
                  </a:extLst>
                </a:gridCol>
                <a:gridCol w="1316764">
                  <a:extLst>
                    <a:ext uri="{9D8B030D-6E8A-4147-A177-3AD203B41FA5}">
                      <a16:colId xmlns:a16="http://schemas.microsoft.com/office/drawing/2014/main" val="2853106013"/>
                    </a:ext>
                  </a:extLst>
                </a:gridCol>
                <a:gridCol w="1986595">
                  <a:extLst>
                    <a:ext uri="{9D8B030D-6E8A-4147-A177-3AD203B41FA5}">
                      <a16:colId xmlns:a16="http://schemas.microsoft.com/office/drawing/2014/main" val="2164257285"/>
                    </a:ext>
                  </a:extLst>
                </a:gridCol>
                <a:gridCol w="1459419">
                  <a:extLst>
                    <a:ext uri="{9D8B030D-6E8A-4147-A177-3AD203B41FA5}">
                      <a16:colId xmlns:a16="http://schemas.microsoft.com/office/drawing/2014/main" val="4027067862"/>
                    </a:ext>
                  </a:extLst>
                </a:gridCol>
              </a:tblGrid>
              <a:tr h="0">
                <a:tc gridSpan="4">
                  <a:txBody>
                    <a:bodyPr/>
                    <a:lstStyle/>
                    <a:p>
                      <a:pPr algn="ctr">
                        <a:lnSpc>
                          <a:spcPct val="115000"/>
                        </a:lnSpc>
                      </a:pPr>
                      <a:r>
                        <a:rPr lang="en-US" sz="2800" b="0">
                          <a:solidFill>
                            <a:schemeClr val="bg1"/>
                          </a:solidFill>
                          <a:effectLst/>
                          <a:latin typeface="#9Slide03 Aturdida" pitchFamily="2" charset="0"/>
                        </a:rPr>
                        <a:t>PHIẾU HỌC TẬP NHÓM ……</a:t>
                      </a:r>
                      <a:endParaRPr lang="en-US" sz="1400" b="0">
                        <a:solidFill>
                          <a:schemeClr val="bg1"/>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617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5811398"/>
                  </a:ext>
                </a:extLst>
              </a:tr>
              <a:tr h="0">
                <a:tc>
                  <a:txBody>
                    <a:bodyPr/>
                    <a:lstStyle/>
                    <a:p>
                      <a:pPr algn="ctr">
                        <a:lnSpc>
                          <a:spcPct val="115000"/>
                        </a:lnSpc>
                      </a:pPr>
                      <a:r>
                        <a:rPr lang="en-US" sz="2400" b="0">
                          <a:solidFill>
                            <a:schemeClr val="accent4">
                              <a:lumMod val="50000"/>
                            </a:schemeClr>
                          </a:solidFill>
                          <a:effectLst/>
                          <a:latin typeface="#9Slide03 Aturdida" pitchFamily="2" charset="0"/>
                        </a:rPr>
                        <a:t>Nhóm Đất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400" b="0">
                          <a:solidFill>
                            <a:schemeClr val="accent4">
                              <a:lumMod val="50000"/>
                            </a:schemeClr>
                          </a:solidFill>
                          <a:effectLst/>
                          <a:latin typeface="#9Slide03 Aturdida" pitchFamily="2" charset="0"/>
                        </a:rPr>
                        <a:t>Thảm thực vật</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400" b="0">
                          <a:solidFill>
                            <a:schemeClr val="accent4">
                              <a:lumMod val="50000"/>
                            </a:schemeClr>
                          </a:solidFill>
                          <a:effectLst/>
                          <a:latin typeface="#9Slide03 Aturdida" pitchFamily="2" charset="0"/>
                        </a:rPr>
                        <a:t>Phạm vi phân bố</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400" b="0">
                          <a:solidFill>
                            <a:schemeClr val="accent4">
                              <a:lumMod val="50000"/>
                            </a:schemeClr>
                          </a:solidFill>
                          <a:effectLst/>
                          <a:latin typeface="#9Slide03 Aturdida" pitchFamily="2" charset="0"/>
                        </a:rPr>
                        <a:t>Nguyên nhân</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36298381"/>
                  </a:ext>
                </a:extLst>
              </a:tr>
              <a:tr h="0">
                <a:tc>
                  <a:txBody>
                    <a:bodyPr/>
                    <a:lstStyle/>
                    <a:p>
                      <a:pPr algn="just">
                        <a:lnSpc>
                          <a:spcPct val="115000"/>
                        </a:lnSpc>
                      </a:pPr>
                      <a:r>
                        <a:rPr lang="en-US" sz="2400" b="0">
                          <a:solidFill>
                            <a:schemeClr val="accent4">
                              <a:lumMod val="50000"/>
                            </a:schemeClr>
                          </a:solidFill>
                          <a:effectLst/>
                          <a:latin typeface="#9Slide03 Aturdida" pitchFamily="2" charset="0"/>
                        </a:rPr>
                        <a: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pPr>
                      <a:r>
                        <a:rPr lang="en-US" sz="2400" b="0">
                          <a:solidFill>
                            <a:schemeClr val="accent4">
                              <a:lumMod val="50000"/>
                            </a:schemeClr>
                          </a:solidFill>
                          <a:effectLst/>
                          <a:latin typeface="#9Slide03 Aturdida" pitchFamily="2" charset="0"/>
                        </a:rPr>
                        <a: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tabLst>
                          <a:tab pos="1348740" algn="l"/>
                        </a:tabLst>
                      </a:pPr>
                      <a:r>
                        <a:rPr lang="en-US" sz="2400" b="0">
                          <a:solidFill>
                            <a:schemeClr val="accent4">
                              <a:lumMod val="50000"/>
                            </a:schemeClr>
                          </a:solidFill>
                          <a:effectLst/>
                          <a:latin typeface="#9Slide03 Aturdida" pitchFamily="2" charset="0"/>
                        </a:rPr>
                        <a: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tabLst>
                          <a:tab pos="1348740" algn="l"/>
                        </a:tabLst>
                      </a:pPr>
                      <a:r>
                        <a:rPr lang="en-US" sz="2400" b="0">
                          <a:solidFill>
                            <a:schemeClr val="accent4">
                              <a:lumMod val="50000"/>
                            </a:schemeClr>
                          </a:solidFill>
                          <a:effectLst/>
                          <a:latin typeface="#9Slide03 Aturdida" pitchFamily="2" charset="0"/>
                        </a:rPr>
                        <a: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4935066"/>
                  </a:ext>
                </a:extLst>
              </a:tr>
            </a:tbl>
          </a:graphicData>
        </a:graphic>
      </p:graphicFrame>
    </p:spTree>
    <p:extLst>
      <p:ext uri="{BB962C8B-B14F-4D97-AF65-F5344CB8AC3E}">
        <p14:creationId xmlns:p14="http://schemas.microsoft.com/office/powerpoint/2010/main" val="1207917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19"/>
                </p:tgtEl>
              </p:cMediaNode>
            </p:video>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Top Corners One Rounded and One Snipped 1">
            <a:extLst>
              <a:ext uri="{FF2B5EF4-FFF2-40B4-BE49-F238E27FC236}">
                <a16:creationId xmlns:a16="http://schemas.microsoft.com/office/drawing/2014/main" id="{3F2ADDEB-5DFE-14BC-8B31-B96F52169600}"/>
              </a:ext>
            </a:extLst>
          </p:cNvPr>
          <p:cNvSpPr/>
          <p:nvPr/>
        </p:nvSpPr>
        <p:spPr>
          <a:xfrm>
            <a:off x="-1" y="1"/>
            <a:ext cx="4617131" cy="584776"/>
          </a:xfrm>
          <a:prstGeom prst="snipRoundRect">
            <a:avLst>
              <a:gd name="adj1" fmla="val 0"/>
              <a:gd name="adj2" fmla="val 16667"/>
            </a:avLst>
          </a:prstGeom>
          <a:solidFill>
            <a:srgbClr val="087C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Aturdida" pitchFamily="2" charset="0"/>
              </a:rPr>
              <a:t>1. Sự phân bố đất và thảm thực vật trên Trái Đất</a:t>
            </a:r>
            <a:endParaRPr lang="en-US" sz="2800">
              <a:solidFill>
                <a:srgbClr val="FFFF00"/>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5104982" y="-1198673"/>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5737613" y="-2329578"/>
            <a:ext cx="870847"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grpSp>
        <p:nvGrpSpPr>
          <p:cNvPr id="94" name="Group 93">
            <a:extLst>
              <a:ext uri="{FF2B5EF4-FFF2-40B4-BE49-F238E27FC236}">
                <a16:creationId xmlns:a16="http://schemas.microsoft.com/office/drawing/2014/main" id="{E6786877-E68C-48FF-8FEA-22E5A38EC568}"/>
              </a:ext>
            </a:extLst>
          </p:cNvPr>
          <p:cNvGrpSpPr/>
          <p:nvPr/>
        </p:nvGrpSpPr>
        <p:grpSpPr>
          <a:xfrm>
            <a:off x="9814816" y="651228"/>
            <a:ext cx="996842" cy="870849"/>
            <a:chOff x="7497737" y="2209433"/>
            <a:chExt cx="996842" cy="870849"/>
          </a:xfrm>
        </p:grpSpPr>
        <p:sp>
          <p:nvSpPr>
            <p:cNvPr id="11" name="椭圆 12">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椭圆 14">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椭圆 5">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pic>
        <p:nvPicPr>
          <p:cNvPr id="10" name="Picture 9" descr="Icon&#10;&#10;Description automatically generated">
            <a:extLst>
              <a:ext uri="{FF2B5EF4-FFF2-40B4-BE49-F238E27FC236}">
                <a16:creationId xmlns:a16="http://schemas.microsoft.com/office/drawing/2014/main" id="{E745F8C3-6084-7C68-D105-9A79D181F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2518" y="3160855"/>
            <a:ext cx="1299549" cy="1299549"/>
          </a:xfrm>
          <a:prstGeom prst="rect">
            <a:avLst/>
          </a:prstGeom>
        </p:spPr>
      </p:pic>
      <p:sp>
        <p:nvSpPr>
          <p:cNvPr id="96" name="Rectangle: Top Corners One Rounded and One Snipped 95">
            <a:extLst>
              <a:ext uri="{FF2B5EF4-FFF2-40B4-BE49-F238E27FC236}">
                <a16:creationId xmlns:a16="http://schemas.microsoft.com/office/drawing/2014/main" id="{A81C9B49-B790-D8B6-F4A8-8D4DE18EB6E3}"/>
              </a:ext>
            </a:extLst>
          </p:cNvPr>
          <p:cNvSpPr/>
          <p:nvPr/>
        </p:nvSpPr>
        <p:spPr>
          <a:xfrm>
            <a:off x="4680522" y="157994"/>
            <a:ext cx="4463477" cy="426781"/>
          </a:xfrm>
          <a:prstGeom prst="snipRoundRect">
            <a:avLst>
              <a:gd name="adj1" fmla="val 0"/>
              <a:gd name="adj2" fmla="val 281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kern="0">
                <a:solidFill>
                  <a:schemeClr val="bg1">
                    <a:lumMod val="95000"/>
                  </a:schemeClr>
                </a:solidFill>
                <a:latin typeface="#9Slide03 Aturdida" pitchFamily="2" charset="0"/>
                <a:ea typeface="SimSun" panose="02010600030101010101" pitchFamily="2" charset="-122"/>
              </a:rPr>
              <a:t>2. Sự phân bố đất và sinh vật theo độ cao</a:t>
            </a:r>
            <a:endParaRPr lang="en-US" sz="2800">
              <a:solidFill>
                <a:schemeClr val="bg1">
                  <a:lumMod val="95000"/>
                </a:schemeClr>
              </a:solidFill>
            </a:endParaRPr>
          </a:p>
        </p:txBody>
      </p:sp>
      <p:sp>
        <p:nvSpPr>
          <p:cNvPr id="99" name="任意多边形 13">
            <a:extLst>
              <a:ext uri="{FF2B5EF4-FFF2-40B4-BE49-F238E27FC236}">
                <a16:creationId xmlns:a16="http://schemas.microsoft.com/office/drawing/2014/main" id="{A7EC5337-62D8-D659-52CD-9BE4FC89EA97}"/>
              </a:ext>
            </a:extLst>
          </p:cNvPr>
          <p:cNvSpPr/>
          <p:nvPr/>
        </p:nvSpPr>
        <p:spPr>
          <a:xfrm rot="16200000">
            <a:off x="3984377" y="105401"/>
            <a:ext cx="4078590" cy="580710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8" name="矩形 7">
            <a:extLst>
              <a:ext uri="{FF2B5EF4-FFF2-40B4-BE49-F238E27FC236}">
                <a16:creationId xmlns:a16="http://schemas.microsoft.com/office/drawing/2014/main" id="{1996D7E8-3CC8-9A0C-C6C7-13093B322F8B}"/>
              </a:ext>
            </a:extLst>
          </p:cNvPr>
          <p:cNvSpPr/>
          <p:nvPr/>
        </p:nvSpPr>
        <p:spPr>
          <a:xfrm>
            <a:off x="4014439" y="833449"/>
            <a:ext cx="4251526" cy="338554"/>
          </a:xfrm>
          <a:prstGeom prst="rect">
            <a:avLst/>
          </a:prstGeom>
          <a:solidFill>
            <a:schemeClr val="accent2">
              <a:lumMod val="20000"/>
              <a:lumOff val="80000"/>
            </a:schemeClr>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9" name="Rectangle 15">
            <a:extLst>
              <a:ext uri="{FF2B5EF4-FFF2-40B4-BE49-F238E27FC236}">
                <a16:creationId xmlns:a16="http://schemas.microsoft.com/office/drawing/2014/main" id="{AFC9E9FB-689D-27BF-B7BC-2E6496663901}"/>
              </a:ext>
            </a:extLst>
          </p:cNvPr>
          <p:cNvSpPr>
            <a:spLocks noChangeArrowheads="1"/>
          </p:cNvSpPr>
          <p:nvPr/>
        </p:nvSpPr>
        <p:spPr bwMode="auto">
          <a:xfrm>
            <a:off x="9258876" y="1187186"/>
            <a:ext cx="566024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it-IT" altLang="en-US" sz="2000" b="0" i="0" u="none" strike="noStrike" cap="none" normalizeH="0" baseline="0">
                <a:ln>
                  <a:noFill/>
                </a:ln>
                <a:solidFill>
                  <a:srgbClr val="2D461A"/>
                </a:solidFill>
                <a:effectLst/>
                <a:latin typeface="#9Slide03 SFU Futura_12" panose="00000400000000000000" pitchFamily="2" charset="0"/>
                <a:ea typeface="Arial" panose="020B0604020202020204" pitchFamily="34" charset="0"/>
                <a:cs typeface="Times New Roman" panose="02020603050405020304" pitchFamily="18" charset="0"/>
              </a:rPr>
              <a:t>Hình thành 4/8 nhóm, có thư ký của nhóm</a:t>
            </a:r>
            <a:endParaRPr kumimoji="0" lang="en-US" altLang="en-US" sz="2000" b="0" i="0" u="none" strike="noStrike" cap="none" normalizeH="0" baseline="0">
              <a:ln>
                <a:noFill/>
              </a:ln>
              <a:solidFill>
                <a:srgbClr val="2D461A"/>
              </a:solidFill>
              <a:effectLst/>
              <a:latin typeface="#9Slide03 SFU Futura_12" panose="00000400000000000000" pitchFamily="2"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it-IT" altLang="en-US" sz="2000" b="0" i="0" u="none" strike="noStrike" cap="none" normalizeH="0" baseline="0">
                <a:ln>
                  <a:noFill/>
                </a:ln>
                <a:solidFill>
                  <a:srgbClr val="2D461A"/>
                </a:solidFill>
                <a:effectLst/>
                <a:latin typeface="#9Slide03 SFU Futura_12" panose="00000400000000000000" pitchFamily="2" charset="0"/>
                <a:ea typeface="Arial" panose="020B0604020202020204" pitchFamily="34" charset="0"/>
                <a:cs typeface="Times New Roman" panose="02020603050405020304" pitchFamily="18" charset="0"/>
              </a:rPr>
              <a:t>Thảo luận theo kỹ thuật “Khăn trải bàn” = </a:t>
            </a:r>
            <a:r>
              <a:rPr kumimoji="0" lang="it-IT" altLang="en-US" sz="2000" b="1" i="0" u="none" strike="noStrike" cap="none" normalizeH="0" baseline="0">
                <a:ln>
                  <a:noFill/>
                </a:ln>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PHT</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it-IT" altLang="en-US" sz="2000">
                <a:solidFill>
                  <a:srgbClr val="2D461A"/>
                </a:solidFill>
                <a:latin typeface="#9Slide03 SFU Futura_12" panose="00000400000000000000" pitchFamily="2" charset="0"/>
                <a:ea typeface="Arial" panose="020B0604020202020204" pitchFamily="34" charset="0"/>
                <a:cs typeface="Times New Roman" panose="02020603050405020304" pitchFamily="18" charset="0"/>
              </a:rPr>
              <a:t>Nội dung: </a:t>
            </a:r>
            <a:r>
              <a:rPr lang="en-US" sz="2000">
                <a:effectLst/>
                <a:latin typeface="#9Slide03 SFU Futura_12" panose="00000400000000000000" pitchFamily="2" charset="0"/>
                <a:ea typeface="Arial" panose="020B0604020202020204" pitchFamily="34" charset="0"/>
                <a:cs typeface="Times New Roman" panose="02020603050405020304" pitchFamily="18" charset="0"/>
              </a:rPr>
              <a:t>phân tích bản đồ hình </a:t>
            </a:r>
            <a:r>
              <a:rPr lang="en-US"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16.1</a:t>
            </a:r>
            <a:r>
              <a:rPr lang="en-US" sz="2000">
                <a:effectLst/>
                <a:latin typeface="#9Slide03 SFU Futura_12" panose="00000400000000000000" pitchFamily="2" charset="0"/>
                <a:ea typeface="Arial" panose="020B0604020202020204" pitchFamily="34" charset="0"/>
                <a:cs typeface="Times New Roman" panose="02020603050405020304" pitchFamily="18" charset="0"/>
              </a:rPr>
              <a:t> và </a:t>
            </a:r>
            <a:r>
              <a:rPr lang="en-US"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16.2</a:t>
            </a:r>
            <a:endParaRPr kumimoji="0" lang="it-IT" altLang="en-US" sz="2000" b="1" i="0" u="none" strike="noStrike" cap="none" normalizeH="0" baseline="0">
              <a:ln>
                <a:noFill/>
              </a:ln>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342900" indent="-342900" defTabSz="914400" eaLnBrk="0" fontAlgn="base" hangingPunct="0">
              <a:spcBef>
                <a:spcPct val="0"/>
              </a:spcBef>
              <a:spcAft>
                <a:spcPct val="0"/>
              </a:spcAft>
              <a:buFont typeface="Wingdings" panose="05000000000000000000" pitchFamily="2" charset="2"/>
              <a:buChar char="v"/>
            </a:pPr>
            <a:r>
              <a:rPr lang="it-IT" sz="2000">
                <a:solidFill>
                  <a:srgbClr val="2D461A"/>
                </a:solidFill>
                <a:effectLst/>
                <a:latin typeface="#9Slide03 SFU Futura_12" panose="00000400000000000000" pitchFamily="2" charset="0"/>
                <a:ea typeface="Arial" panose="020B0604020202020204" pitchFamily="34" charset="0"/>
                <a:cs typeface="Times New Roman" panose="02020603050405020304" pitchFamily="18" charset="0"/>
              </a:rPr>
              <a:t>Thời gian: </a:t>
            </a:r>
            <a:r>
              <a:rPr lang="it-IT"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8</a:t>
            </a:r>
            <a:r>
              <a:rPr lang="it-IT" sz="2000">
                <a:solidFill>
                  <a:srgbClr val="2D461A"/>
                </a:solidFill>
                <a:effectLst/>
                <a:latin typeface="#9Slide03 SFU Futura_12" panose="00000400000000000000" pitchFamily="2" charset="0"/>
                <a:ea typeface="Arial" panose="020B0604020202020204" pitchFamily="34" charset="0"/>
                <a:cs typeface="Times New Roman" panose="02020603050405020304" pitchFamily="18" charset="0"/>
              </a:rPr>
              <a:t> phút</a:t>
            </a:r>
            <a:endParaRPr kumimoji="0" lang="en-US" altLang="en-US" sz="2000" b="0" i="0" u="none" strike="noStrike" cap="none" normalizeH="0" baseline="0">
              <a:ln>
                <a:noFill/>
              </a:ln>
              <a:solidFill>
                <a:srgbClr val="2D461A"/>
              </a:solidFill>
              <a:effectLst/>
              <a:latin typeface="#9Slide03 SFU Futura_12" panose="00000400000000000000" pitchFamily="2" charset="0"/>
            </a:endParaRPr>
          </a:p>
        </p:txBody>
      </p:sp>
      <p:pic>
        <p:nvPicPr>
          <p:cNvPr id="18" name="Picture 17">
            <a:extLst>
              <a:ext uri="{FF2B5EF4-FFF2-40B4-BE49-F238E27FC236}">
                <a16:creationId xmlns:a16="http://schemas.microsoft.com/office/drawing/2014/main" id="{A40B66E2-1795-2380-866C-0B6E2A1A4235}"/>
              </a:ext>
            </a:extLst>
          </p:cNvPr>
          <p:cNvPicPr>
            <a:picLocks noChangeAspect="1"/>
          </p:cNvPicPr>
          <p:nvPr/>
        </p:nvPicPr>
        <p:blipFill>
          <a:blip r:embed="rId6"/>
          <a:stretch>
            <a:fillRect/>
          </a:stretch>
        </p:blipFill>
        <p:spPr>
          <a:xfrm>
            <a:off x="5922419" y="2528303"/>
            <a:ext cx="2948415" cy="2289024"/>
          </a:xfrm>
          <a:prstGeom prst="rect">
            <a:avLst/>
          </a:prstGeom>
          <a:effectLst>
            <a:outerShdw blurRad="50800" dist="38100" dir="5400000" algn="t" rotWithShape="0">
              <a:prstClr val="black">
                <a:alpha val="40000"/>
              </a:prstClr>
            </a:outerShdw>
          </a:effectLst>
        </p:spPr>
      </p:pic>
      <p:pic>
        <p:nvPicPr>
          <p:cNvPr id="19" name="Đồng hồ đếm ngược 8 phút - 8 minutes timer - Hailist">
            <a:hlinkClick r:id="" action="ppaction://media"/>
            <a:extLst>
              <a:ext uri="{FF2B5EF4-FFF2-40B4-BE49-F238E27FC236}">
                <a16:creationId xmlns:a16="http://schemas.microsoft.com/office/drawing/2014/main" id="{D4307A14-9426-4135-A055-8F0A7132A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352" r="16283"/>
          <a:stretch/>
        </p:blipFill>
        <p:spPr>
          <a:xfrm>
            <a:off x="214619" y="2781274"/>
            <a:ext cx="2816406" cy="2306470"/>
          </a:xfrm>
          <a:prstGeom prst="can">
            <a:avLst/>
          </a:prstGeom>
        </p:spPr>
      </p:pic>
      <p:pic>
        <p:nvPicPr>
          <p:cNvPr id="22" name="Picture 21" descr="A picture containing indoor, set, light&#10;&#10;Description automatically generated">
            <a:extLst>
              <a:ext uri="{FF2B5EF4-FFF2-40B4-BE49-F238E27FC236}">
                <a16:creationId xmlns:a16="http://schemas.microsoft.com/office/drawing/2014/main" id="{4AFCD96A-963D-2F79-51EA-9B4E8D064C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5515" y="2528302"/>
            <a:ext cx="2756213" cy="2411687"/>
          </a:xfrm>
          <a:prstGeom prst="rect">
            <a:avLst/>
          </a:prstGeom>
        </p:spPr>
      </p:pic>
      <p:pic>
        <p:nvPicPr>
          <p:cNvPr id="6" name="Picture 5" descr="A picture containing blue&#10;&#10;Description automatically generated">
            <a:extLst>
              <a:ext uri="{FF2B5EF4-FFF2-40B4-BE49-F238E27FC236}">
                <a16:creationId xmlns:a16="http://schemas.microsoft.com/office/drawing/2014/main" id="{D8199252-2EC7-B412-DDF8-A084C53EF2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217" y="963061"/>
            <a:ext cx="2271473" cy="2266115"/>
          </a:xfrm>
          <a:prstGeom prst="rect">
            <a:avLst/>
          </a:prstGeom>
        </p:spPr>
      </p:pic>
      <p:graphicFrame>
        <p:nvGraphicFramePr>
          <p:cNvPr id="5" name="Table 4">
            <a:extLst>
              <a:ext uri="{FF2B5EF4-FFF2-40B4-BE49-F238E27FC236}">
                <a16:creationId xmlns:a16="http://schemas.microsoft.com/office/drawing/2014/main" id="{46C5154B-F0F0-330F-5C45-FD66CA22CCBD}"/>
              </a:ext>
            </a:extLst>
          </p:cNvPr>
          <p:cNvGraphicFramePr>
            <a:graphicFrameLocks noGrp="1"/>
          </p:cNvGraphicFramePr>
          <p:nvPr>
            <p:extLst>
              <p:ext uri="{D42A27DB-BD31-4B8C-83A1-F6EECF244321}">
                <p14:modId xmlns:p14="http://schemas.microsoft.com/office/powerpoint/2010/main" val="336086014"/>
              </p:ext>
            </p:extLst>
          </p:nvPr>
        </p:nvGraphicFramePr>
        <p:xfrm>
          <a:off x="3202230" y="1308213"/>
          <a:ext cx="5642888" cy="1201166"/>
        </p:xfrm>
        <a:graphic>
          <a:graphicData uri="http://schemas.openxmlformats.org/drawingml/2006/table">
            <a:tbl>
              <a:tblPr firstRow="1" firstCol="1" bandRow="1">
                <a:tableStyleId>{5C22544A-7EE6-4342-B048-85BDC9FD1C3A}</a:tableStyleId>
              </a:tblPr>
              <a:tblGrid>
                <a:gridCol w="880110">
                  <a:extLst>
                    <a:ext uri="{9D8B030D-6E8A-4147-A177-3AD203B41FA5}">
                      <a16:colId xmlns:a16="http://schemas.microsoft.com/office/drawing/2014/main" val="2286232255"/>
                    </a:ext>
                  </a:extLst>
                </a:gridCol>
                <a:gridCol w="1316764">
                  <a:extLst>
                    <a:ext uri="{9D8B030D-6E8A-4147-A177-3AD203B41FA5}">
                      <a16:colId xmlns:a16="http://schemas.microsoft.com/office/drawing/2014/main" val="2853106013"/>
                    </a:ext>
                  </a:extLst>
                </a:gridCol>
                <a:gridCol w="1986595">
                  <a:extLst>
                    <a:ext uri="{9D8B030D-6E8A-4147-A177-3AD203B41FA5}">
                      <a16:colId xmlns:a16="http://schemas.microsoft.com/office/drawing/2014/main" val="2164257285"/>
                    </a:ext>
                  </a:extLst>
                </a:gridCol>
                <a:gridCol w="1459419">
                  <a:extLst>
                    <a:ext uri="{9D8B030D-6E8A-4147-A177-3AD203B41FA5}">
                      <a16:colId xmlns:a16="http://schemas.microsoft.com/office/drawing/2014/main" val="4027067862"/>
                    </a:ext>
                  </a:extLst>
                </a:gridCol>
              </a:tblGrid>
              <a:tr h="0">
                <a:tc gridSpan="4">
                  <a:txBody>
                    <a:bodyPr/>
                    <a:lstStyle/>
                    <a:p>
                      <a:pPr algn="ctr">
                        <a:lnSpc>
                          <a:spcPct val="115000"/>
                        </a:lnSpc>
                      </a:pPr>
                      <a:r>
                        <a:rPr lang="en-US" sz="2800" b="0">
                          <a:solidFill>
                            <a:schemeClr val="bg1"/>
                          </a:solidFill>
                          <a:effectLst/>
                          <a:latin typeface="#9Slide03 Aturdida" pitchFamily="2" charset="0"/>
                        </a:rPr>
                        <a:t>PHIẾU HỌC TẬP NHÓM ……</a:t>
                      </a:r>
                      <a:endParaRPr lang="en-US" sz="1400" b="0">
                        <a:solidFill>
                          <a:schemeClr val="bg1"/>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617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5811398"/>
                  </a:ext>
                </a:extLst>
              </a:tr>
              <a:tr h="0">
                <a:tc>
                  <a:txBody>
                    <a:bodyPr/>
                    <a:lstStyle/>
                    <a:p>
                      <a:pPr algn="ctr">
                        <a:lnSpc>
                          <a:spcPct val="115000"/>
                        </a:lnSpc>
                      </a:pPr>
                      <a:r>
                        <a:rPr lang="en-US" sz="2400" b="0">
                          <a:solidFill>
                            <a:schemeClr val="accent4">
                              <a:lumMod val="50000"/>
                            </a:schemeClr>
                          </a:solidFill>
                          <a:effectLst/>
                          <a:latin typeface="#9Slide03 Aturdida" pitchFamily="2" charset="0"/>
                        </a:rPr>
                        <a:t>Nhóm Đất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400" b="0">
                          <a:solidFill>
                            <a:schemeClr val="accent4">
                              <a:lumMod val="50000"/>
                            </a:schemeClr>
                          </a:solidFill>
                          <a:effectLst/>
                          <a:latin typeface="#9Slide03 Aturdida" pitchFamily="2" charset="0"/>
                        </a:rPr>
                        <a:t>Thảm thực vật</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400" b="0">
                          <a:solidFill>
                            <a:schemeClr val="accent4">
                              <a:lumMod val="50000"/>
                            </a:schemeClr>
                          </a:solidFill>
                          <a:effectLst/>
                          <a:latin typeface="#9Slide03 Aturdida" pitchFamily="2" charset="0"/>
                        </a:rPr>
                        <a:t>Phạm vi phân bố</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400" b="0">
                          <a:solidFill>
                            <a:schemeClr val="accent4">
                              <a:lumMod val="50000"/>
                            </a:schemeClr>
                          </a:solidFill>
                          <a:effectLst/>
                          <a:latin typeface="#9Slide03 Aturdida" pitchFamily="2" charset="0"/>
                        </a:rPr>
                        <a:t>Nguyên nhân</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36298381"/>
                  </a:ext>
                </a:extLst>
              </a:tr>
              <a:tr h="0">
                <a:tc>
                  <a:txBody>
                    <a:bodyPr/>
                    <a:lstStyle/>
                    <a:p>
                      <a:pPr algn="just">
                        <a:lnSpc>
                          <a:spcPct val="115000"/>
                        </a:lnSpc>
                      </a:pPr>
                      <a:r>
                        <a:rPr lang="en-US" sz="2400" b="0">
                          <a:solidFill>
                            <a:schemeClr val="accent4">
                              <a:lumMod val="50000"/>
                            </a:schemeClr>
                          </a:solidFill>
                          <a:effectLst/>
                          <a:latin typeface="#9Slide03 Aturdida" pitchFamily="2" charset="0"/>
                        </a:rPr>
                        <a: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pPr>
                      <a:r>
                        <a:rPr lang="en-US" sz="2400" b="0">
                          <a:solidFill>
                            <a:schemeClr val="accent4">
                              <a:lumMod val="50000"/>
                            </a:schemeClr>
                          </a:solidFill>
                          <a:effectLst/>
                          <a:latin typeface="#9Slide03 Aturdida" pitchFamily="2" charset="0"/>
                        </a:rPr>
                        <a: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tabLst>
                          <a:tab pos="1348740" algn="l"/>
                        </a:tabLst>
                      </a:pPr>
                      <a:r>
                        <a:rPr lang="en-US" sz="2400" b="0">
                          <a:solidFill>
                            <a:schemeClr val="accent4">
                              <a:lumMod val="50000"/>
                            </a:schemeClr>
                          </a:solidFill>
                          <a:effectLst/>
                          <a:latin typeface="#9Slide03 Aturdida" pitchFamily="2" charset="0"/>
                        </a:rPr>
                        <a: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tabLst>
                          <a:tab pos="1348740" algn="l"/>
                        </a:tabLst>
                      </a:pPr>
                      <a:r>
                        <a:rPr lang="en-US" sz="2400" b="0">
                          <a:solidFill>
                            <a:schemeClr val="accent4">
                              <a:lumMod val="50000"/>
                            </a:schemeClr>
                          </a:solidFill>
                          <a:effectLst/>
                          <a:latin typeface="#9Slide03 Aturdida" pitchFamily="2" charset="0"/>
                        </a:rPr>
                        <a:t> </a:t>
                      </a:r>
                      <a:endParaRPr lang="en-US" sz="1400" b="0">
                        <a:solidFill>
                          <a:schemeClr val="accent4">
                            <a:lumMod val="50000"/>
                          </a:schemeClr>
                        </a:solidFill>
                        <a:effectLst/>
                        <a:latin typeface="#9Slide03 Aturdida"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4935066"/>
                  </a:ext>
                </a:extLst>
              </a:tr>
            </a:tbl>
          </a:graphicData>
        </a:graphic>
      </p:graphicFrame>
    </p:spTree>
    <p:extLst>
      <p:ext uri="{BB962C8B-B14F-4D97-AF65-F5344CB8AC3E}">
        <p14:creationId xmlns:p14="http://schemas.microsoft.com/office/powerpoint/2010/main" val="1487212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138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素雅年度工作总结PPT"/>
</p:tagLst>
</file>

<file path=ppt/theme/theme1.xml><?xml version="1.0" encoding="utf-8"?>
<a:theme xmlns:a="http://schemas.openxmlformats.org/drawingml/2006/main" name="Office 主题">
  <a:themeElements>
    <a:clrScheme name="清新淡雅3">
      <a:dk1>
        <a:sysClr val="windowText" lastClr="000000"/>
      </a:dk1>
      <a:lt1>
        <a:sysClr val="window" lastClr="FFFFFF"/>
      </a:lt1>
      <a:dk2>
        <a:srgbClr val="44546A"/>
      </a:dk2>
      <a:lt2>
        <a:srgbClr val="E7E6E6"/>
      </a:lt2>
      <a:accent1>
        <a:srgbClr val="394C3E"/>
      </a:accent1>
      <a:accent2>
        <a:srgbClr val="1F2423"/>
      </a:accent2>
      <a:accent3>
        <a:srgbClr val="2A392E"/>
      </a:accent3>
      <a:accent4>
        <a:srgbClr val="525F5C"/>
      </a:accent4>
      <a:accent5>
        <a:srgbClr val="1C261E"/>
      </a:accent5>
      <a:accent6>
        <a:srgbClr val="333B3A"/>
      </a:accent6>
      <a:hlink>
        <a:srgbClr val="000000"/>
      </a:hlink>
      <a:folHlink>
        <a:srgbClr val="954F72"/>
      </a:folHlink>
    </a:clrScheme>
    <a:fontScheme name="标准1">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1866</TotalTime>
  <Words>3074</Words>
  <Application>Microsoft Office PowerPoint</Application>
  <PresentationFormat>On-screen Show (16:9)</PresentationFormat>
  <Paragraphs>421</Paragraphs>
  <Slides>26</Slides>
  <Notes>7</Notes>
  <HiddenSlides>0</HiddenSlides>
  <MMClips>23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26</vt:i4>
      </vt:variant>
    </vt:vector>
  </HeadingPairs>
  <TitlesOfParts>
    <vt:vector size="41" baseType="lpstr">
      <vt:lpstr>#9Slide03 Aturdida</vt:lpstr>
      <vt:lpstr>#9Slide03 Bebas Neue Bold</vt:lpstr>
      <vt:lpstr>#9Slide03 Nokia</vt:lpstr>
      <vt:lpstr>#9Slide03 SFU Futura_12</vt:lpstr>
      <vt:lpstr>#9Slide03 SFU Helvetica ExtraCo</vt:lpstr>
      <vt:lpstr>#9Slide05 Beautiful Caps</vt:lpstr>
      <vt:lpstr>Arial</vt:lpstr>
      <vt:lpstr>Calibri</vt:lpstr>
      <vt:lpstr>Calibri Light</vt:lpstr>
      <vt:lpstr>google sans</vt:lpstr>
      <vt:lpstr>system-ui</vt:lpstr>
      <vt:lpstr>Times New Roman</vt:lpstr>
      <vt:lpstr>Wingdings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LONG 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16_DIA 10_KNTT</dc:title>
  <dc:creator>THUY DIA</dc:creator>
  <cp:lastModifiedBy>Nguyễn Thị Thuý</cp:lastModifiedBy>
  <cp:revision>317</cp:revision>
  <dcterms:created xsi:type="dcterms:W3CDTF">2017-11-14T07:14:00Z</dcterms:created>
  <dcterms:modified xsi:type="dcterms:W3CDTF">2022-07-22T12:59:36Z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y fmtid="{D5CDD505-2E9C-101B-9397-08002B2CF9AE}" pid="3" name="KSORubyTemplateID">
    <vt:lpwstr>2</vt:lpwstr>
  </property>
</Properties>
</file>