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 id="2147483660" r:id="rId2"/>
  </p:sldMasterIdLst>
  <p:notesMasterIdLst>
    <p:notesMasterId r:id="rId30"/>
  </p:notesMasterIdLst>
  <p:sldIdLst>
    <p:sldId id="266" r:id="rId3"/>
    <p:sldId id="268" r:id="rId4"/>
    <p:sldId id="271" r:id="rId5"/>
    <p:sldId id="274" r:id="rId6"/>
    <p:sldId id="267" r:id="rId7"/>
    <p:sldId id="273" r:id="rId8"/>
    <p:sldId id="272" r:id="rId9"/>
    <p:sldId id="275" r:id="rId10"/>
    <p:sldId id="276" r:id="rId11"/>
    <p:sldId id="279" r:id="rId12"/>
    <p:sldId id="277" r:id="rId13"/>
    <p:sldId id="280" r:id="rId14"/>
    <p:sldId id="296" r:id="rId15"/>
    <p:sldId id="282" r:id="rId16"/>
    <p:sldId id="297" r:id="rId17"/>
    <p:sldId id="284" r:id="rId18"/>
    <p:sldId id="287" r:id="rId19"/>
    <p:sldId id="290" r:id="rId20"/>
    <p:sldId id="288" r:id="rId21"/>
    <p:sldId id="291" r:id="rId22"/>
    <p:sldId id="295" r:id="rId23"/>
    <p:sldId id="298" r:id="rId24"/>
    <p:sldId id="292" r:id="rId25"/>
    <p:sldId id="293" r:id="rId26"/>
    <p:sldId id="269" r:id="rId27"/>
    <p:sldId id="294" r:id="rId28"/>
    <p:sldId id="25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BE1E8"/>
    <a:srgbClr val="E98D4A"/>
    <a:srgbClr val="ECECEC"/>
    <a:srgbClr val="F7941D"/>
    <a:srgbClr val="215968"/>
    <a:srgbClr val="FDEADA"/>
    <a:srgbClr val="861207"/>
    <a:srgbClr val="373737"/>
    <a:srgbClr val="525252"/>
    <a:srgbClr val="96C8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2" autoAdjust="0"/>
    <p:restoredTop sz="93970" autoAdjust="0"/>
  </p:normalViewPr>
  <p:slideViewPr>
    <p:cSldViewPr snapToGrid="0">
      <p:cViewPr>
        <p:scale>
          <a:sx n="58" d="100"/>
          <a:sy n="58" d="100"/>
        </p:scale>
        <p:origin x="1013" y="4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Toàn thế giới</c:v>
                </c:pt>
              </c:strCache>
            </c:strRef>
          </c:tx>
          <c:spPr>
            <a:solidFill>
              <a:srgbClr val="00B050"/>
            </a:solid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9Slide03 Oswald Light" panose="00000400000000000000" pitchFamily="2"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1960</c:v>
                </c:pt>
                <c:pt idx="1">
                  <c:v>1980</c:v>
                </c:pt>
                <c:pt idx="2">
                  <c:v>2000</c:v>
                </c:pt>
                <c:pt idx="3">
                  <c:v>2021</c:v>
                </c:pt>
              </c:numCache>
            </c:numRef>
          </c:cat>
          <c:val>
            <c:numRef>
              <c:f>Sheet1!$B$2:$B$15</c:f>
              <c:numCache>
                <c:formatCode>General</c:formatCode>
                <c:ptCount val="4"/>
                <c:pt idx="0">
                  <c:v>33.6</c:v>
                </c:pt>
                <c:pt idx="1">
                  <c:v>39.299999999999997</c:v>
                </c:pt>
                <c:pt idx="2">
                  <c:v>46.7</c:v>
                </c:pt>
                <c:pt idx="3">
                  <c:v>56.5</c:v>
                </c:pt>
              </c:numCache>
            </c:numRef>
          </c:val>
          <c:extLst>
            <c:ext xmlns:c16="http://schemas.microsoft.com/office/drawing/2014/chart" uri="{C3380CC4-5D6E-409C-BE32-E72D297353CC}">
              <c16:uniqueId val="{00000000-1AA1-4DA7-BA73-E7017EA43E90}"/>
            </c:ext>
          </c:extLst>
        </c:ser>
        <c:ser>
          <c:idx val="1"/>
          <c:order val="1"/>
          <c:tx>
            <c:strRef>
              <c:f>Sheet1!$C$1</c:f>
              <c:strCache>
                <c:ptCount val="1"/>
                <c:pt idx="0">
                  <c:v>Việt Nam</c:v>
                </c:pt>
              </c:strCache>
            </c:strRef>
          </c:tx>
          <c:spPr>
            <a:noFill/>
            <a:ln>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9Slide03 Oswald Light" panose="00000400000000000000" pitchFamily="2" charset="0"/>
                    <a:ea typeface="+mn-ea"/>
                    <a:cs typeface="Times New Roman" panose="02020603050405020304" pitchFamily="18"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Sheet1!$A$2:$A$15</c:f>
              <c:numCache>
                <c:formatCode>General</c:formatCode>
                <c:ptCount val="4"/>
                <c:pt idx="0">
                  <c:v>1960</c:v>
                </c:pt>
                <c:pt idx="1">
                  <c:v>1980</c:v>
                </c:pt>
                <c:pt idx="2">
                  <c:v>2000</c:v>
                </c:pt>
                <c:pt idx="3">
                  <c:v>2021</c:v>
                </c:pt>
              </c:numCache>
            </c:numRef>
          </c:cat>
          <c:val>
            <c:numRef>
              <c:f>Sheet1!$C$2:$C$15</c:f>
              <c:numCache>
                <c:formatCode>General</c:formatCode>
                <c:ptCount val="4"/>
                <c:pt idx="0">
                  <c:v>14.7</c:v>
                </c:pt>
                <c:pt idx="1">
                  <c:v>19.2</c:v>
                </c:pt>
                <c:pt idx="2">
                  <c:v>24.1</c:v>
                </c:pt>
                <c:pt idx="3">
                  <c:v>37.1</c:v>
                </c:pt>
              </c:numCache>
            </c:numRef>
          </c:val>
          <c:extLst>
            <c:ext xmlns:c16="http://schemas.microsoft.com/office/drawing/2014/chart" uri="{C3380CC4-5D6E-409C-BE32-E72D297353CC}">
              <c16:uniqueId val="{00000001-1AA1-4DA7-BA73-E7017EA43E90}"/>
            </c:ext>
          </c:extLst>
        </c:ser>
        <c:dLbls>
          <c:showLegendKey val="0"/>
          <c:showVal val="0"/>
          <c:showCatName val="0"/>
          <c:showSerName val="0"/>
          <c:showPercent val="0"/>
          <c:showBubbleSize val="0"/>
        </c:dLbls>
        <c:gapWidth val="219"/>
        <c:axId val="1311752272"/>
        <c:axId val="1383286704"/>
        <c:extLst>
          <c:ext xmlns:c15="http://schemas.microsoft.com/office/drawing/2012/chart" uri="{02D57815-91ED-43cb-92C2-25804820EDAC}">
            <c15:filteredBarSeries>
              <c15:ser>
                <c:idx val="2"/>
                <c:order val="2"/>
                <c:tx>
                  <c:strRef>
                    <c:extLst>
                      <c:ext uri="{02D57815-91ED-43cb-92C2-25804820EDAC}">
                        <c15:formulaRef>
                          <c15:sqref>Sheet1!$D$1</c15:sqref>
                        </c15:formulaRef>
                      </c:ext>
                    </c:extLst>
                    <c:strCache>
                      <c:ptCount val="1"/>
                      <c:pt idx="0">
                        <c:v>Column1</c:v>
                      </c:pt>
                    </c:strCache>
                  </c:strRef>
                </c:tx>
                <c:spPr>
                  <a:solidFill>
                    <a:schemeClr val="accent3"/>
                  </a:solidFill>
                  <a:ln w="15875">
                    <a:solidFill>
                      <a:schemeClr val="tx1"/>
                    </a:solid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en-US"/>
                    </a:p>
                  </c:txPr>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Sheet1!$A$2:$A$15</c15:sqref>
                        </c15:formulaRef>
                      </c:ext>
                    </c:extLst>
                    <c:numCache>
                      <c:formatCode>General</c:formatCode>
                      <c:ptCount val="4"/>
                      <c:pt idx="0">
                        <c:v>1960</c:v>
                      </c:pt>
                      <c:pt idx="1">
                        <c:v>1980</c:v>
                      </c:pt>
                      <c:pt idx="2">
                        <c:v>2000</c:v>
                      </c:pt>
                      <c:pt idx="3">
                        <c:v>2021</c:v>
                      </c:pt>
                    </c:numCache>
                  </c:numRef>
                </c:cat>
                <c:val>
                  <c:numRef>
                    <c:extLst>
                      <c:ext uri="{02D57815-91ED-43cb-92C2-25804820EDAC}">
                        <c15:formulaRef>
                          <c15:sqref>Sheet1!$D$2:$D$15</c15:sqref>
                        </c15:formulaRef>
                      </c:ext>
                    </c:extLst>
                    <c:numCache>
                      <c:formatCode>General</c:formatCode>
                      <c:ptCount val="4"/>
                    </c:numCache>
                  </c:numRef>
                </c:val>
                <c:extLst>
                  <c:ext xmlns:c16="http://schemas.microsoft.com/office/drawing/2014/chart" uri="{C3380CC4-5D6E-409C-BE32-E72D297353CC}">
                    <c16:uniqueId val="{00000002-1AA1-4DA7-BA73-E7017EA43E90}"/>
                  </c:ext>
                </c:extLst>
              </c15:ser>
            </c15:filteredBarSeries>
          </c:ext>
        </c:extLst>
      </c:barChart>
      <c:catAx>
        <c:axId val="1311752272"/>
        <c:scaling>
          <c:orientation val="minMax"/>
        </c:scaling>
        <c:delete val="0"/>
        <c:axPos val="b"/>
        <c:numFmt formatCode="General" sourceLinked="0"/>
        <c:majorTickMark val="cross"/>
        <c:minorTickMark val="cross"/>
        <c:tickLblPos val="nextTo"/>
        <c:spPr>
          <a:noFill/>
          <a:ln w="15875" cap="flat" cmpd="sng" algn="ctr">
            <a:solidFill>
              <a:schemeClr val="tx1"/>
            </a:solidFill>
            <a:round/>
            <a:tailEnd type="arrow"/>
          </a:ln>
          <a:effectLst/>
        </c:spPr>
        <c:txPr>
          <a:bodyPr rot="-60000000" spcFirstLastPara="1" vertOverflow="ellipsis" vert="horz" wrap="square" anchor="ctr" anchorCtr="1"/>
          <a:lstStyle/>
          <a:p>
            <a:pPr>
              <a:defRPr sz="1400" b="0" i="0" u="none" strike="noStrike" kern="1200" baseline="0">
                <a:solidFill>
                  <a:sysClr val="windowText" lastClr="000000"/>
                </a:solidFill>
                <a:effectLst/>
                <a:latin typeface="Times New Roman" panose="02020603050405020304" pitchFamily="18" charset="0"/>
                <a:ea typeface="+mn-ea"/>
                <a:cs typeface="Times New Roman" panose="02020603050405020304" pitchFamily="18" charset="0"/>
              </a:defRPr>
            </a:pPr>
            <a:endParaRPr lang="en-US"/>
          </a:p>
        </c:txPr>
        <c:crossAx val="1383286704"/>
        <c:crosses val="autoZero"/>
        <c:auto val="1"/>
        <c:lblAlgn val="ctr"/>
        <c:lblOffset val="50"/>
        <c:noMultiLvlLbl val="0"/>
      </c:catAx>
      <c:valAx>
        <c:axId val="1383286704"/>
        <c:scaling>
          <c:orientation val="minMax"/>
          <c:max val="100"/>
        </c:scaling>
        <c:delete val="0"/>
        <c:axPos val="l"/>
        <c:numFmt formatCode="General" sourceLinked="1"/>
        <c:majorTickMark val="cross"/>
        <c:minorTickMark val="none"/>
        <c:tickLblPos val="nextTo"/>
        <c:spPr>
          <a:noFill/>
          <a:ln w="15875">
            <a:solidFill>
              <a:schemeClr val="tx1"/>
            </a:solidFill>
          </a:ln>
          <a:effectLst/>
        </c:spPr>
        <c:txPr>
          <a:bodyPr rot="-60000000" spcFirstLastPara="1" vertOverflow="ellipsis" vert="horz" wrap="square" anchor="ctr" anchorCtr="1"/>
          <a:lstStyle/>
          <a:p>
            <a:pPr>
              <a:defRPr sz="1400" b="0" i="0" u="none" strike="noStrike" kern="1200" baseline="0">
                <a:solidFill>
                  <a:sysClr val="windowText" lastClr="000000"/>
                </a:solidFill>
                <a:effectLst/>
                <a:latin typeface="#9Slide03 Oswald Light" panose="00000400000000000000" pitchFamily="2" charset="0"/>
                <a:ea typeface="+mn-ea"/>
                <a:cs typeface="Times New Roman" panose="02020603050405020304" pitchFamily="18" charset="0"/>
              </a:defRPr>
            </a:pPr>
            <a:endParaRPr lang="en-US"/>
          </a:p>
        </c:txPr>
        <c:crossAx val="1311752272"/>
        <c:crosses val="autoZero"/>
        <c:crossBetween val="between"/>
        <c:minorUnit val="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effectLst/>
              <a:latin typeface="#9Slide03 Oswald Light" panose="00000400000000000000" pitchFamily="2" charset="0"/>
              <a:ea typeface="+mn-ea"/>
              <a:cs typeface="Times New Roman" panose="02020603050405020304" pitchFamily="18"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400">
          <a:effectLst/>
          <a:latin typeface="Times New Roman" panose="02020603050405020304" pitchFamily="18" charset="0"/>
          <a:cs typeface="Times New Roman" panose="02020603050405020304" pitchFamily="18"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8FC7695-C48D-4DF5-99C4-429025EA002F}" type="datetimeFigureOut">
              <a:rPr lang="en-US" smtClean="0"/>
              <a:t>7/2/2024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40A13A-4870-439F-819A-87EAA43B52DE}" type="slidenum">
              <a:rPr lang="en-US" smtClean="0"/>
              <a:t>‹#›</a:t>
            </a:fld>
            <a:endParaRPr lang="en-US"/>
          </a:p>
        </p:txBody>
      </p:sp>
    </p:spTree>
    <p:extLst>
      <p:ext uri="{BB962C8B-B14F-4D97-AF65-F5344CB8AC3E}">
        <p14:creationId xmlns:p14="http://schemas.microsoft.com/office/powerpoint/2010/main" val="2198023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a:t>
            </a:r>
            <a:r>
              <a:rPr lang="en-US" dirty="0" err="1"/>
              <a:t>lần</a:t>
            </a:r>
            <a:r>
              <a:rPr lang="en-US" dirty="0"/>
              <a:t> 1 </a:t>
            </a:r>
            <a:r>
              <a:rPr lang="en-US" dirty="0" err="1"/>
              <a:t>vào</a:t>
            </a:r>
            <a:r>
              <a:rPr lang="en-US" dirty="0"/>
              <a:t> icon </a:t>
            </a:r>
            <a:r>
              <a:rPr lang="en-US" dirty="0" err="1"/>
              <a:t>bút</a:t>
            </a:r>
            <a:r>
              <a:rPr lang="en-US" dirty="0"/>
              <a:t> </a:t>
            </a:r>
            <a:r>
              <a:rPr lang="en-US" dirty="0" err="1"/>
              <a:t>chì</a:t>
            </a:r>
            <a:r>
              <a:rPr lang="en-US" dirty="0"/>
              <a:t> GV </a:t>
            </a:r>
            <a:r>
              <a:rPr lang="en-US" dirty="0" err="1"/>
              <a:t>để</a:t>
            </a:r>
            <a:r>
              <a:rPr lang="en-US" dirty="0"/>
              <a:t> </a:t>
            </a:r>
            <a:r>
              <a:rPr lang="en-US" dirty="0" err="1"/>
              <a:t>hiện</a:t>
            </a:r>
            <a:r>
              <a:rPr lang="en-US" dirty="0"/>
              <a:t> </a:t>
            </a:r>
            <a:r>
              <a:rPr lang="en-US" dirty="0" err="1"/>
              <a:t>câu</a:t>
            </a:r>
            <a:r>
              <a:rPr lang="en-US" dirty="0"/>
              <a:t> </a:t>
            </a:r>
            <a:r>
              <a:rPr lang="en-US" dirty="0" err="1"/>
              <a:t>hỏi</a:t>
            </a:r>
            <a:r>
              <a:rPr lang="en-US" dirty="0"/>
              <a:t>. Click icon </a:t>
            </a:r>
            <a:r>
              <a:rPr lang="en-US" dirty="0" err="1"/>
              <a:t>bút</a:t>
            </a:r>
            <a:r>
              <a:rPr lang="en-US" dirty="0"/>
              <a:t> </a:t>
            </a:r>
            <a:r>
              <a:rPr lang="en-US" dirty="0" err="1"/>
              <a:t>chì</a:t>
            </a:r>
            <a:r>
              <a:rPr lang="en-US" dirty="0"/>
              <a:t> HS </a:t>
            </a:r>
            <a:r>
              <a:rPr lang="en-US" dirty="0" err="1"/>
              <a:t>hiện</a:t>
            </a:r>
            <a:r>
              <a:rPr lang="en-US" dirty="0"/>
              <a:t> </a:t>
            </a:r>
            <a:r>
              <a:rPr lang="en-US" dirty="0" err="1"/>
              <a:t>đáp</a:t>
            </a:r>
            <a:r>
              <a:rPr lang="en-US" dirty="0"/>
              <a:t> </a:t>
            </a:r>
            <a:r>
              <a:rPr lang="en-US" dirty="0" err="1"/>
              <a:t>án</a:t>
            </a:r>
            <a:r>
              <a:rPr lang="en-US" dirty="0"/>
              <a:t>. Click </a:t>
            </a:r>
            <a:r>
              <a:rPr lang="en-US" dirty="0" err="1"/>
              <a:t>bút</a:t>
            </a:r>
            <a:r>
              <a:rPr lang="en-US" dirty="0"/>
              <a:t> </a:t>
            </a:r>
            <a:r>
              <a:rPr lang="en-US" dirty="0" err="1"/>
              <a:t>chì</a:t>
            </a:r>
            <a:r>
              <a:rPr lang="en-US" dirty="0"/>
              <a:t> GV </a:t>
            </a:r>
            <a:r>
              <a:rPr lang="en-US" dirty="0" err="1"/>
              <a:t>để</a:t>
            </a:r>
            <a:r>
              <a:rPr lang="en-US" dirty="0"/>
              <a:t> </a:t>
            </a:r>
            <a:r>
              <a:rPr lang="en-US" dirty="0" err="1"/>
              <a:t>câu</a:t>
            </a:r>
            <a:r>
              <a:rPr lang="en-US" dirty="0"/>
              <a:t> </a:t>
            </a:r>
            <a:r>
              <a:rPr lang="en-US" dirty="0" err="1"/>
              <a:t>hỏi</a:t>
            </a:r>
            <a:r>
              <a:rPr lang="en-US" dirty="0"/>
              <a:t> </a:t>
            </a:r>
            <a:r>
              <a:rPr lang="en-US" dirty="0" err="1"/>
              <a:t>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2</a:t>
            </a:fld>
            <a:endParaRPr lang="en-US"/>
          </a:p>
        </p:txBody>
      </p:sp>
    </p:spTree>
    <p:extLst>
      <p:ext uri="{BB962C8B-B14F-4D97-AF65-F5344CB8AC3E}">
        <p14:creationId xmlns:p14="http://schemas.microsoft.com/office/powerpoint/2010/main" val="3983718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0A13A-4870-439F-819A-87EAA43B52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98579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0A13A-4870-439F-819A-87EAA43B52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14047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0A13A-4870-439F-819A-87EAA43B52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4133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18</a:t>
            </a:fld>
            <a:endParaRPr lang="en-US"/>
          </a:p>
        </p:txBody>
      </p:sp>
    </p:spTree>
    <p:extLst>
      <p:ext uri="{BB962C8B-B14F-4D97-AF65-F5344CB8AC3E}">
        <p14:creationId xmlns:p14="http://schemas.microsoft.com/office/powerpoint/2010/main" val="41603688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27</a:t>
            </a:fld>
            <a:endParaRPr lang="en-US"/>
          </a:p>
        </p:txBody>
      </p:sp>
    </p:spTree>
    <p:extLst>
      <p:ext uri="{BB962C8B-B14F-4D97-AF65-F5344CB8AC3E}">
        <p14:creationId xmlns:p14="http://schemas.microsoft.com/office/powerpoint/2010/main" val="2915342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sz="1800" dirty="0">
                <a:effectLst/>
                <a:latin typeface="Times New Roman" panose="02020603050405020304" pitchFamily="18" charset="0"/>
                <a:ea typeface="Times New Roman" panose="02020603050405020304" pitchFamily="18" charset="0"/>
              </a:rPr>
              <a:t>gợi ý: Đây là lần đầu tiên tổ chức sự kiện liên quan đến đô thị</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1800" dirty="0">
                <a:latin typeface="#9Slide03 Oswald Light" panose="00000400000000000000" pitchFamily="2" charset="0"/>
              </a:rPr>
              <a:t>Thủ tướng Chính phủ yêu cầu việc tổ chức Ngày Đô thị Việt Nam hàng năm phải bảo đảm thiết thực, tiết kiệm, hiệu quả nhằm động viên và thu hút sự quan tâm của các tầng lớp nhân dân, chính quyền các đô thị, các nhà quy hoạch, kiến trúc, các nhà đầu tư phát triển đô thị, các chuyên gia và các tổ chức xã hội-nghề nghiệp tích cực tham gia xây dựng và phát triển đô thị; có hình thức biểu dương, khen thưởng các tổ chức, cá nhân và các đô thị có thành tích xuất sắc trong công tác quy hoạch, xây dựng và quản lý đô thị.</a:t>
            </a:r>
            <a:endParaRPr lang="en-US" sz="1800" dirty="0">
              <a:latin typeface="#9Slide03 Oswald Light" panose="000004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3</a:t>
            </a:fld>
            <a:endParaRPr lang="en-US"/>
          </a:p>
        </p:txBody>
      </p:sp>
    </p:spTree>
    <p:extLst>
      <p:ext uri="{BB962C8B-B14F-4D97-AF65-F5344CB8AC3E}">
        <p14:creationId xmlns:p14="http://schemas.microsoft.com/office/powerpoint/2010/main" val="1021444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7</a:t>
            </a:fld>
            <a:endParaRPr lang="en-US"/>
          </a:p>
        </p:txBody>
      </p:sp>
    </p:spTree>
    <p:extLst>
      <p:ext uri="{BB962C8B-B14F-4D97-AF65-F5344CB8AC3E}">
        <p14:creationId xmlns:p14="http://schemas.microsoft.com/office/powerpoint/2010/main" val="3681346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8</a:t>
            </a:fld>
            <a:endParaRPr lang="en-US"/>
          </a:p>
        </p:txBody>
      </p:sp>
    </p:spTree>
    <p:extLst>
      <p:ext uri="{BB962C8B-B14F-4D97-AF65-F5344CB8AC3E}">
        <p14:creationId xmlns:p14="http://schemas.microsoft.com/office/powerpoint/2010/main" val="3142806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9</a:t>
            </a:fld>
            <a:endParaRPr lang="en-US"/>
          </a:p>
        </p:txBody>
      </p:sp>
    </p:spTree>
    <p:extLst>
      <p:ext uri="{BB962C8B-B14F-4D97-AF65-F5344CB8AC3E}">
        <p14:creationId xmlns:p14="http://schemas.microsoft.com/office/powerpoint/2010/main" val="89616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10</a:t>
            </a:fld>
            <a:endParaRPr lang="en-US"/>
          </a:p>
        </p:txBody>
      </p:sp>
    </p:spTree>
    <p:extLst>
      <p:ext uri="{BB962C8B-B14F-4D97-AF65-F5344CB8AC3E}">
        <p14:creationId xmlns:p14="http://schemas.microsoft.com/office/powerpoint/2010/main" val="205776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11</a:t>
            </a:fld>
            <a:endParaRPr lang="en-US"/>
          </a:p>
        </p:txBody>
      </p:sp>
    </p:spTree>
    <p:extLst>
      <p:ext uri="{BB962C8B-B14F-4D97-AF65-F5344CB8AC3E}">
        <p14:creationId xmlns:p14="http://schemas.microsoft.com/office/powerpoint/2010/main" val="18460049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40A13A-4870-439F-819A-87EAA43B52DE}" type="slidenum">
              <a:rPr lang="en-US" smtClean="0"/>
              <a:t>12</a:t>
            </a:fld>
            <a:endParaRPr lang="en-US"/>
          </a:p>
        </p:txBody>
      </p:sp>
    </p:spTree>
    <p:extLst>
      <p:ext uri="{BB962C8B-B14F-4D97-AF65-F5344CB8AC3E}">
        <p14:creationId xmlns:p14="http://schemas.microsoft.com/office/powerpoint/2010/main" val="3038852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840A13A-4870-439F-819A-87EAA43B52D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992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1F0BE0-3E92-2330-F453-B39485B1042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8868EBF-0B5E-BB25-47EA-6B272C0C7B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06BD235-57F8-848C-28BC-9E6FAA4D02B0}"/>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5" name="Footer Placeholder 4">
            <a:extLst>
              <a:ext uri="{FF2B5EF4-FFF2-40B4-BE49-F238E27FC236}">
                <a16:creationId xmlns:a16="http://schemas.microsoft.com/office/drawing/2014/main" id="{22096CFA-C5CA-165A-737D-8144A44E88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A65075-C6FE-F52A-FBDC-A2551FF00EF0}"/>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2880080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94CFA-26A7-B192-B993-541DE7DD30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7605A3-5B61-32D1-0C31-04F9602F2C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5B8015-2475-5218-ABB6-5B0137C848C4}"/>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5" name="Footer Placeholder 4">
            <a:extLst>
              <a:ext uri="{FF2B5EF4-FFF2-40B4-BE49-F238E27FC236}">
                <a16:creationId xmlns:a16="http://schemas.microsoft.com/office/drawing/2014/main" id="{2F2A999C-4EEC-4A63-CE63-53C7284957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E4481F-26D9-447A-BD20-B34675AA55E7}"/>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3875860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3786A-3B34-66DC-02B1-38530EA9D6B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3F78E1-41FD-962F-B168-2979D4C8F28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4E98BC-2AE1-BAF8-C890-EFAC2927273E}"/>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5" name="Footer Placeholder 4">
            <a:extLst>
              <a:ext uri="{FF2B5EF4-FFF2-40B4-BE49-F238E27FC236}">
                <a16:creationId xmlns:a16="http://schemas.microsoft.com/office/drawing/2014/main" id="{EE80AEFB-787F-9F73-46A7-2D6DDC5CD2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F722FC-D542-2F91-C2F6-DE83A4AC413B}"/>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28860427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83488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507407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42863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46559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2021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14639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7097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5163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D7346-3D4F-3221-C22D-228C206597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26CFA4-F91B-5F1F-B895-2972533457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5D579A-92D2-9D62-823D-FA2FF879FD4C}"/>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5" name="Footer Placeholder 4">
            <a:extLst>
              <a:ext uri="{FF2B5EF4-FFF2-40B4-BE49-F238E27FC236}">
                <a16:creationId xmlns:a16="http://schemas.microsoft.com/office/drawing/2014/main" id="{1E191E7B-C8D2-BCB3-23E1-0EBD07CB2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EDD162-40EB-4F3A-8441-3E8E7D14C465}"/>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41070129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97339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44610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39285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9DBF63-C945-AB46-E7DB-B4E6E35821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3010BD-AAC2-10FF-312F-BED528D8DB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E3C1FD-0916-4D32-FC56-824F9A91B91C}"/>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5" name="Footer Placeholder 4">
            <a:extLst>
              <a:ext uri="{FF2B5EF4-FFF2-40B4-BE49-F238E27FC236}">
                <a16:creationId xmlns:a16="http://schemas.microsoft.com/office/drawing/2014/main" id="{F42DB85C-4FA5-4F13-D2E0-9CA539D678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9EFFFE-A3A9-E8F7-2FBD-F94B80DF7DE7}"/>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12674865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C4680-5AAB-5C73-5484-A88C3198FD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FACEFF-C8AF-3D98-CFC4-60B8A79358C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A06E6-392E-6578-1CDE-598FD2CA21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4C1C12-0D35-97AF-DD58-A85881ED93F0}"/>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6" name="Footer Placeholder 5">
            <a:extLst>
              <a:ext uri="{FF2B5EF4-FFF2-40B4-BE49-F238E27FC236}">
                <a16:creationId xmlns:a16="http://schemas.microsoft.com/office/drawing/2014/main" id="{0B4B8184-DDBE-39A5-E296-8025F8C13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24D329-A942-5128-BECF-B3FD831FBBD8}"/>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3747778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BFCFF-06C1-19F4-172D-69E49D5513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B73102-4135-62AA-3B80-FD7AE6808CA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9BED24-B390-591C-B3F8-A03ED8FAEA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F35A4DE-635F-1F40-EA71-FB961785B0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19A69E-2E1A-EF59-934B-0F27EDEE63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E73CA85-B6EF-FDA5-886D-DDAA09D931FB}"/>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8" name="Footer Placeholder 7">
            <a:extLst>
              <a:ext uri="{FF2B5EF4-FFF2-40B4-BE49-F238E27FC236}">
                <a16:creationId xmlns:a16="http://schemas.microsoft.com/office/drawing/2014/main" id="{0C9F7EBB-E23E-9F6D-1030-7F678CD3F7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E0B688-A640-662B-8174-0C128D4C4E81}"/>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2081624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405C-EC11-51B7-B36B-EEE6DBC73E9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16BC717-88A4-2DB4-8030-5D715C07C4E7}"/>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4" name="Footer Placeholder 3">
            <a:extLst>
              <a:ext uri="{FF2B5EF4-FFF2-40B4-BE49-F238E27FC236}">
                <a16:creationId xmlns:a16="http://schemas.microsoft.com/office/drawing/2014/main" id="{2C5813E9-5BAF-25F6-48A1-EA5DA3555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8B24F09-3726-EE4F-C8CB-595EB72FD2B5}"/>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29527251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AD5D8D-69E0-8FBE-E898-E6DED933F075}"/>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3" name="Footer Placeholder 2">
            <a:extLst>
              <a:ext uri="{FF2B5EF4-FFF2-40B4-BE49-F238E27FC236}">
                <a16:creationId xmlns:a16="http://schemas.microsoft.com/office/drawing/2014/main" id="{77EAF379-2F44-D60F-5DDD-CA6346F0708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9788CBE-BB44-7083-2D3E-7835D381B68D}"/>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3335902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982C1-4240-4437-E98E-A9B1275C7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EA5032-56FD-8955-29C5-43E26103DA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EFCC7C-25AB-178D-F5AA-ABFD77500D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1E2B81-91A1-BE26-BEB2-413EA285D517}"/>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6" name="Footer Placeholder 5">
            <a:extLst>
              <a:ext uri="{FF2B5EF4-FFF2-40B4-BE49-F238E27FC236}">
                <a16:creationId xmlns:a16="http://schemas.microsoft.com/office/drawing/2014/main" id="{3BE44B58-B4F6-10C6-FD4E-FCDE19040D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38DAED-3178-775E-F7C8-7B464CA418A6}"/>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3230492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9BA4-0B50-8633-53DF-D54321DE519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05EA72-B2C1-3390-70DC-8EBCC7F3C9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BF6097B-34F7-274B-7643-F8BA98F6A8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2C2A05-6C9A-6255-04AE-99CF7C4058EC}"/>
              </a:ext>
            </a:extLst>
          </p:cNvPr>
          <p:cNvSpPr>
            <a:spLocks noGrp="1"/>
          </p:cNvSpPr>
          <p:nvPr>
            <p:ph type="dt" sz="half" idx="10"/>
          </p:nvPr>
        </p:nvSpPr>
        <p:spPr/>
        <p:txBody>
          <a:bodyPr/>
          <a:lstStyle/>
          <a:p>
            <a:fld id="{ACCB3EA4-C11A-4AEA-B142-25131DB12EA0}" type="datetimeFigureOut">
              <a:rPr lang="en-US" smtClean="0"/>
              <a:t>7/2/2024</a:t>
            </a:fld>
            <a:endParaRPr lang="en-US"/>
          </a:p>
        </p:txBody>
      </p:sp>
      <p:sp>
        <p:nvSpPr>
          <p:cNvPr id="6" name="Footer Placeholder 5">
            <a:extLst>
              <a:ext uri="{FF2B5EF4-FFF2-40B4-BE49-F238E27FC236}">
                <a16:creationId xmlns:a16="http://schemas.microsoft.com/office/drawing/2014/main" id="{583867B7-290C-44A3-BE3D-0CBCA81AEA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2F3308-EC39-621A-5E5C-335E09575BFD}"/>
              </a:ext>
            </a:extLst>
          </p:cNvPr>
          <p:cNvSpPr>
            <a:spLocks noGrp="1"/>
          </p:cNvSpPr>
          <p:nvPr>
            <p:ph type="sldNum" sz="quarter" idx="12"/>
          </p:nvPr>
        </p:nvSpPr>
        <p:spPr/>
        <p:txBody>
          <a:bodyPr/>
          <a:lstStyle/>
          <a:p>
            <a:fld id="{248D7F32-55E2-4785-A189-CCA050481374}" type="slidenum">
              <a:rPr lang="en-US" smtClean="0"/>
              <a:t>‹#›</a:t>
            </a:fld>
            <a:endParaRPr lang="en-US"/>
          </a:p>
        </p:txBody>
      </p:sp>
    </p:spTree>
    <p:extLst>
      <p:ext uri="{BB962C8B-B14F-4D97-AF65-F5344CB8AC3E}">
        <p14:creationId xmlns:p14="http://schemas.microsoft.com/office/powerpoint/2010/main" val="8288431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4394D3-2741-9E07-F5DD-42F4A1C24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9A5F9CD-FED8-7FB9-ED96-E74E8D3B23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300183-0609-7066-C2A5-FB1264B6AE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CB3EA4-C11A-4AEA-B142-25131DB12EA0}" type="datetimeFigureOut">
              <a:rPr lang="en-US" smtClean="0"/>
              <a:t>7/2/2024</a:t>
            </a:fld>
            <a:endParaRPr lang="en-US"/>
          </a:p>
        </p:txBody>
      </p:sp>
      <p:sp>
        <p:nvSpPr>
          <p:cNvPr id="5" name="Footer Placeholder 4">
            <a:extLst>
              <a:ext uri="{FF2B5EF4-FFF2-40B4-BE49-F238E27FC236}">
                <a16:creationId xmlns:a16="http://schemas.microsoft.com/office/drawing/2014/main" id="{0B6C1883-FA31-ED55-E492-0C26330629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77CFDE-E67B-FB02-1814-E1D60C977BE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8D7F32-55E2-4785-A189-CCA050481374}" type="slidenum">
              <a:rPr lang="en-US" smtClean="0"/>
              <a:t>‹#›</a:t>
            </a:fld>
            <a:endParaRPr lang="en-US"/>
          </a:p>
        </p:txBody>
      </p:sp>
      <p:pic>
        <p:nvPicPr>
          <p:cNvPr id="7" name="Picture 6">
            <a:extLst>
              <a:ext uri="{FF2B5EF4-FFF2-40B4-BE49-F238E27FC236}">
                <a16:creationId xmlns:a16="http://schemas.microsoft.com/office/drawing/2014/main" id="{ECDC05AA-44C5-AC22-8DF0-14BD32291619}"/>
              </a:ext>
            </a:extLst>
          </p:cNvPr>
          <p:cNvPicPr>
            <a:picLocks noChangeAspect="1"/>
          </p:cNvPicPr>
          <p:nvPr userDrawn="1"/>
        </p:nvPicPr>
        <p:blipFill>
          <a:blip r:embed="rId13"/>
          <a:stretch>
            <a:fillRect/>
          </a:stretch>
        </p:blipFill>
        <p:spPr>
          <a:xfrm>
            <a:off x="11154352" y="5900924"/>
            <a:ext cx="1144822" cy="1000234"/>
          </a:xfrm>
          <a:prstGeom prst="rect">
            <a:avLst/>
          </a:prstGeom>
        </p:spPr>
      </p:pic>
    </p:spTree>
    <p:extLst>
      <p:ext uri="{BB962C8B-B14F-4D97-AF65-F5344CB8AC3E}">
        <p14:creationId xmlns:p14="http://schemas.microsoft.com/office/powerpoint/2010/main" val="4039754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39099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7.pn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12.png"/><Relationship Id="rId17" Type="http://schemas.openxmlformats.org/officeDocument/2006/relationships/image" Target="../media/image16.png"/><Relationship Id="rId2" Type="http://schemas.openxmlformats.org/officeDocument/2006/relationships/image" Target="../media/image2.png"/><Relationship Id="rId16" Type="http://schemas.openxmlformats.org/officeDocument/2006/relationships/image" Target="../media/image15.svg"/><Relationship Id="rId1" Type="http://schemas.openxmlformats.org/officeDocument/2006/relationships/slideLayout" Target="../slideLayouts/slideLayout18.xm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sv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44.png"/><Relationship Id="rId17" Type="http://schemas.openxmlformats.org/officeDocument/2006/relationships/image" Target="../media/image50.png"/><Relationship Id="rId2" Type="http://schemas.openxmlformats.org/officeDocument/2006/relationships/notesSlide" Target="../notesSlides/notesSlide6.xml"/><Relationship Id="rId16"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3.svg"/><Relationship Id="rId5" Type="http://schemas.openxmlformats.org/officeDocument/2006/relationships/image" Target="../media/image20.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6.pn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45.svg"/><Relationship Id="rId17" Type="http://schemas.openxmlformats.org/officeDocument/2006/relationships/image" Target="../media/image48.png"/><Relationship Id="rId2" Type="http://schemas.openxmlformats.org/officeDocument/2006/relationships/notesSlide" Target="../notesSlides/notesSlide7.xml"/><Relationship Id="rId16" Type="http://schemas.openxmlformats.org/officeDocument/2006/relationships/chart" Target="../charts/chart1.xml"/><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4.png"/><Relationship Id="rId5" Type="http://schemas.openxmlformats.org/officeDocument/2006/relationships/image" Target="../media/image20.png"/><Relationship Id="rId15" Type="http://schemas.openxmlformats.org/officeDocument/2006/relationships/image" Target="../media/image16.png"/><Relationship Id="rId10" Type="http://schemas.openxmlformats.org/officeDocument/2006/relationships/image" Target="../media/image43.svg"/><Relationship Id="rId4" Type="http://schemas.openxmlformats.org/officeDocument/2006/relationships/image" Target="../media/image15.svg"/><Relationship Id="rId9" Type="http://schemas.openxmlformats.org/officeDocument/2006/relationships/image" Target="../media/image42.png"/><Relationship Id="rId14" Type="http://schemas.openxmlformats.org/officeDocument/2006/relationships/image" Target="../media/image47.svg"/></Relationships>
</file>

<file path=ppt/slides/_rels/slide1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4.png"/><Relationship Id="rId7"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8.png"/><Relationship Id="rId5" Type="http://schemas.openxmlformats.org/officeDocument/2006/relationships/image" Target="../media/image20.png"/><Relationship Id="rId10" Type="http://schemas.openxmlformats.org/officeDocument/2006/relationships/image" Target="../media/image43.svg"/><Relationship Id="rId4" Type="http://schemas.openxmlformats.org/officeDocument/2006/relationships/image" Target="../media/image15.svg"/><Relationship Id="rId9"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sv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44.png"/><Relationship Id="rId17" Type="http://schemas.openxmlformats.org/officeDocument/2006/relationships/image" Target="../media/image52.png"/><Relationship Id="rId2" Type="http://schemas.openxmlformats.org/officeDocument/2006/relationships/notesSlide" Target="../notesSlides/notesSlide9.xml"/><Relationship Id="rId16"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3.svg"/><Relationship Id="rId5" Type="http://schemas.openxmlformats.org/officeDocument/2006/relationships/image" Target="../media/image20.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sv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44.png"/><Relationship Id="rId2" Type="http://schemas.openxmlformats.org/officeDocument/2006/relationships/notesSlide" Target="../notesSlides/notesSlide10.xml"/><Relationship Id="rId16"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3.svg"/><Relationship Id="rId5" Type="http://schemas.openxmlformats.org/officeDocument/2006/relationships/image" Target="../media/image20.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sv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44.png"/><Relationship Id="rId2" Type="http://schemas.openxmlformats.org/officeDocument/2006/relationships/notesSlide" Target="../notesSlides/notesSlide11.xml"/><Relationship Id="rId16"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3.svg"/><Relationship Id="rId5" Type="http://schemas.openxmlformats.org/officeDocument/2006/relationships/image" Target="../media/image20.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image" Target="../media/image46.png"/></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svg"/><Relationship Id="rId18" Type="http://schemas.microsoft.com/office/2007/relationships/hdphoto" Target="../media/hdphoto1.wdp"/><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44.png"/><Relationship Id="rId17" Type="http://schemas.openxmlformats.org/officeDocument/2006/relationships/image" Target="../media/image30.png"/><Relationship Id="rId2" Type="http://schemas.openxmlformats.org/officeDocument/2006/relationships/notesSlide" Target="../notesSlides/notesSlide12.xml"/><Relationship Id="rId16"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3.svg"/><Relationship Id="rId5" Type="http://schemas.openxmlformats.org/officeDocument/2006/relationships/image" Target="../media/image20.png"/><Relationship Id="rId15" Type="http://schemas.openxmlformats.org/officeDocument/2006/relationships/image" Target="../media/image47.svg"/><Relationship Id="rId10" Type="http://schemas.openxmlformats.org/officeDocument/2006/relationships/image" Target="../media/image42.png"/><Relationship Id="rId19" Type="http://schemas.openxmlformats.org/officeDocument/2006/relationships/image" Target="../media/image54.png"/><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image" Target="../media/image46.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46.png"/><Relationship Id="rId18" Type="http://schemas.openxmlformats.org/officeDocument/2006/relationships/image" Target="../media/image36.png"/><Relationship Id="rId3" Type="http://schemas.openxmlformats.org/officeDocument/2006/relationships/image" Target="../media/image15.svg"/><Relationship Id="rId7" Type="http://schemas.openxmlformats.org/officeDocument/2006/relationships/image" Target="../media/image16.png"/><Relationship Id="rId12" Type="http://schemas.openxmlformats.org/officeDocument/2006/relationships/image" Target="../media/image45.svg"/><Relationship Id="rId17" Type="http://schemas.openxmlformats.org/officeDocument/2006/relationships/image" Target="../media/image54.png"/><Relationship Id="rId2" Type="http://schemas.openxmlformats.org/officeDocument/2006/relationships/image" Target="../media/image14.png"/><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4.png"/><Relationship Id="rId5" Type="http://schemas.openxmlformats.org/officeDocument/2006/relationships/image" Target="../media/image21.svg"/><Relationship Id="rId15" Type="http://schemas.openxmlformats.org/officeDocument/2006/relationships/image" Target="../media/image30.png"/><Relationship Id="rId10" Type="http://schemas.openxmlformats.org/officeDocument/2006/relationships/image" Target="../media/image43.svg"/><Relationship Id="rId19" Type="http://schemas.openxmlformats.org/officeDocument/2006/relationships/image" Target="../media/image37.svg"/><Relationship Id="rId4" Type="http://schemas.openxmlformats.org/officeDocument/2006/relationships/image" Target="../media/image20.png"/><Relationship Id="rId9" Type="http://schemas.openxmlformats.org/officeDocument/2006/relationships/image" Target="../media/image42.png"/><Relationship Id="rId14"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35.svg"/><Relationship Id="rId5" Type="http://schemas.openxmlformats.org/officeDocument/2006/relationships/image" Target="../media/image57.png"/><Relationship Id="rId10" Type="http://schemas.openxmlformats.org/officeDocument/2006/relationships/image" Target="../media/image34.png"/><Relationship Id="rId4" Type="http://schemas.openxmlformats.org/officeDocument/2006/relationships/image" Target="../media/image56.png"/><Relationship Id="rId9" Type="http://schemas.openxmlformats.org/officeDocument/2006/relationships/image" Target="../media/image33.svg"/></Relationships>
</file>

<file path=ppt/slides/_rels/slide19.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55.png"/><Relationship Id="rId7" Type="http://schemas.openxmlformats.org/officeDocument/2006/relationships/image" Target="../media/image34.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7.png"/><Relationship Id="rId10" Type="http://schemas.openxmlformats.org/officeDocument/2006/relationships/image" Target="../media/image33.svg"/><Relationship Id="rId4" Type="http://schemas.openxmlformats.org/officeDocument/2006/relationships/image" Target="../media/image56.png"/><Relationship Id="rId9"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9.svg"/><Relationship Id="rId9" Type="http://schemas.openxmlformats.org/officeDocument/2006/relationships/image" Target="../media/image1.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1.wdp"/><Relationship Id="rId18" Type="http://schemas.openxmlformats.org/officeDocument/2006/relationships/image" Target="../media/image46.png"/><Relationship Id="rId3" Type="http://schemas.openxmlformats.org/officeDocument/2006/relationships/image" Target="../media/image15.svg"/><Relationship Id="rId7" Type="http://schemas.openxmlformats.org/officeDocument/2006/relationships/image" Target="../media/image17.png"/><Relationship Id="rId12" Type="http://schemas.openxmlformats.org/officeDocument/2006/relationships/image" Target="../media/image30.png"/><Relationship Id="rId17" Type="http://schemas.openxmlformats.org/officeDocument/2006/relationships/image" Target="../media/image16.png"/><Relationship Id="rId2" Type="http://schemas.openxmlformats.org/officeDocument/2006/relationships/image" Target="../media/image14.png"/><Relationship Id="rId16" Type="http://schemas.openxmlformats.org/officeDocument/2006/relationships/image" Target="../media/image37.svg"/><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45.svg"/><Relationship Id="rId5" Type="http://schemas.openxmlformats.org/officeDocument/2006/relationships/image" Target="../media/image21.svg"/><Relationship Id="rId15" Type="http://schemas.openxmlformats.org/officeDocument/2006/relationships/image" Target="../media/image36.png"/><Relationship Id="rId10" Type="http://schemas.openxmlformats.org/officeDocument/2006/relationships/image" Target="../media/image44.png"/><Relationship Id="rId19" Type="http://schemas.openxmlformats.org/officeDocument/2006/relationships/image" Target="../media/image47.svg"/><Relationship Id="rId4" Type="http://schemas.openxmlformats.org/officeDocument/2006/relationships/image" Target="../media/image20.png"/><Relationship Id="rId9" Type="http://schemas.openxmlformats.org/officeDocument/2006/relationships/image" Target="../media/image43.svg"/><Relationship Id="rId1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hyperlink" Target="https://quayso.vn/index.aspx" TargetMode="External"/><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hyperlink" Target="https://quayso.vn/index.aspx" TargetMode="External"/><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32.png"/><Relationship Id="rId7" Type="http://schemas.openxmlformats.org/officeDocument/2006/relationships/image" Target="../media/image61.pn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62.png"/></Relationships>
</file>

<file path=ppt/slides/_rels/slide24.xml.rels><?xml version="1.0" encoding="UTF-8" standalone="yes"?>
<Relationships xmlns="http://schemas.openxmlformats.org/package/2006/relationships"><Relationship Id="rId13" Type="http://schemas.openxmlformats.org/officeDocument/2006/relationships/image" Target="../media/image69.png"/><Relationship Id="rId18" Type="http://schemas.openxmlformats.org/officeDocument/2006/relationships/image" Target="../media/image74.png"/><Relationship Id="rId26" Type="http://schemas.openxmlformats.org/officeDocument/2006/relationships/image" Target="../media/image82.png"/><Relationship Id="rId21" Type="http://schemas.openxmlformats.org/officeDocument/2006/relationships/image" Target="../media/image77.png"/><Relationship Id="rId34" Type="http://schemas.openxmlformats.org/officeDocument/2006/relationships/image" Target="../media/image90.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png"/><Relationship Id="rId25" Type="http://schemas.openxmlformats.org/officeDocument/2006/relationships/image" Target="../media/image81.png"/><Relationship Id="rId33" Type="http://schemas.openxmlformats.org/officeDocument/2006/relationships/image" Target="../media/image89.png"/><Relationship Id="rId2" Type="http://schemas.openxmlformats.org/officeDocument/2006/relationships/image" Target="../media/image1.png"/><Relationship Id="rId16" Type="http://schemas.openxmlformats.org/officeDocument/2006/relationships/image" Target="../media/image72.png"/><Relationship Id="rId20" Type="http://schemas.openxmlformats.org/officeDocument/2006/relationships/image" Target="../media/image76.png"/><Relationship Id="rId29" Type="http://schemas.openxmlformats.org/officeDocument/2006/relationships/image" Target="../media/image85.png"/><Relationship Id="rId1" Type="http://schemas.openxmlformats.org/officeDocument/2006/relationships/slideLayout" Target="../slideLayouts/slideLayout18.xml"/><Relationship Id="rId6" Type="http://schemas.openxmlformats.org/officeDocument/2006/relationships/image" Target="../media/image35.svg"/><Relationship Id="rId11" Type="http://schemas.openxmlformats.org/officeDocument/2006/relationships/image" Target="../media/image67.png"/><Relationship Id="rId24" Type="http://schemas.openxmlformats.org/officeDocument/2006/relationships/image" Target="../media/image80.png"/><Relationship Id="rId32" Type="http://schemas.openxmlformats.org/officeDocument/2006/relationships/image" Target="../media/image88.png"/><Relationship Id="rId37" Type="http://schemas.openxmlformats.org/officeDocument/2006/relationships/image" Target="../media/image93.png"/><Relationship Id="rId5" Type="http://schemas.openxmlformats.org/officeDocument/2006/relationships/image" Target="../media/image34.png"/><Relationship Id="rId15" Type="http://schemas.openxmlformats.org/officeDocument/2006/relationships/image" Target="../media/image71.png"/><Relationship Id="rId23" Type="http://schemas.openxmlformats.org/officeDocument/2006/relationships/image" Target="../media/image79.png"/><Relationship Id="rId28" Type="http://schemas.openxmlformats.org/officeDocument/2006/relationships/image" Target="../media/image84.png"/><Relationship Id="rId36" Type="http://schemas.openxmlformats.org/officeDocument/2006/relationships/image" Target="../media/image92.png"/><Relationship Id="rId10" Type="http://schemas.openxmlformats.org/officeDocument/2006/relationships/image" Target="../media/image66.png"/><Relationship Id="rId19" Type="http://schemas.openxmlformats.org/officeDocument/2006/relationships/image" Target="../media/image75.png"/><Relationship Id="rId31" Type="http://schemas.openxmlformats.org/officeDocument/2006/relationships/image" Target="../media/image87.png"/><Relationship Id="rId4" Type="http://schemas.openxmlformats.org/officeDocument/2006/relationships/image" Target="../media/image33.svg"/><Relationship Id="rId9" Type="http://schemas.openxmlformats.org/officeDocument/2006/relationships/image" Target="../media/image65.png"/><Relationship Id="rId14" Type="http://schemas.openxmlformats.org/officeDocument/2006/relationships/image" Target="../media/image70.png"/><Relationship Id="rId22" Type="http://schemas.openxmlformats.org/officeDocument/2006/relationships/image" Target="../media/image78.png"/><Relationship Id="rId27" Type="http://schemas.openxmlformats.org/officeDocument/2006/relationships/image" Target="../media/image83.png"/><Relationship Id="rId30" Type="http://schemas.openxmlformats.org/officeDocument/2006/relationships/image" Target="../media/image86.png"/><Relationship Id="rId35" Type="http://schemas.openxmlformats.org/officeDocument/2006/relationships/image" Target="../media/image91.png"/><Relationship Id="rId8" Type="http://schemas.openxmlformats.org/officeDocument/2006/relationships/image" Target="../media/image64.png"/><Relationship Id="rId3" Type="http://schemas.openxmlformats.org/officeDocument/2006/relationships/image" Target="../media/image32.png"/></Relationships>
</file>

<file path=ppt/slides/_rels/slide25.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svg"/><Relationship Id="rId7"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svg"/><Relationship Id="rId7" Type="http://schemas.openxmlformats.org/officeDocument/2006/relationships/image" Target="../media/image95.svg"/><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image" Target="../media/image94.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1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2.png"/><Relationship Id="rId2" Type="http://schemas.openxmlformats.org/officeDocument/2006/relationships/notesSlide" Target="../notesSlides/notesSlide2.xml"/><Relationship Id="rId16" Type="http://schemas.openxmlformats.org/officeDocument/2006/relationships/image" Target="../media/image26.png"/><Relationship Id="rId1" Type="http://schemas.openxmlformats.org/officeDocument/2006/relationships/slideLayout" Target="../slideLayouts/slideLayout18.xml"/><Relationship Id="rId6" Type="http://schemas.openxmlformats.org/officeDocument/2006/relationships/image" Target="../media/image15.svg"/><Relationship Id="rId11" Type="http://schemas.openxmlformats.org/officeDocument/2006/relationships/image" Target="../media/image17.png"/><Relationship Id="rId5" Type="http://schemas.openxmlformats.org/officeDocument/2006/relationships/image" Target="../media/image14.png"/><Relationship Id="rId15" Type="http://schemas.openxmlformats.org/officeDocument/2006/relationships/image" Target="../media/image25.png"/><Relationship Id="rId10" Type="http://schemas.openxmlformats.org/officeDocument/2006/relationships/image" Target="../media/image16.png"/><Relationship Id="rId4" Type="http://schemas.openxmlformats.org/officeDocument/2006/relationships/image" Target="../media/image19.svg"/><Relationship Id="rId9" Type="http://schemas.openxmlformats.org/officeDocument/2006/relationships/image" Target="../media/image1.png"/><Relationship Id="rId1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svg"/><Relationship Id="rId2"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1.wdp"/><Relationship Id="rId9" Type="http://schemas.openxmlformats.org/officeDocument/2006/relationships/image" Target="../media/image35.sv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44.png"/><Relationship Id="rId18" Type="http://schemas.openxmlformats.org/officeDocument/2006/relationships/image" Target="../media/image33.svg"/><Relationship Id="rId3" Type="http://schemas.openxmlformats.org/officeDocument/2006/relationships/image" Target="../media/image37.svg"/><Relationship Id="rId7" Type="http://schemas.openxmlformats.org/officeDocument/2006/relationships/image" Target="../media/image41.svg"/><Relationship Id="rId12" Type="http://schemas.openxmlformats.org/officeDocument/2006/relationships/image" Target="../media/image43.svg"/><Relationship Id="rId17" Type="http://schemas.openxmlformats.org/officeDocument/2006/relationships/image" Target="../media/image32.png"/><Relationship Id="rId2" Type="http://schemas.openxmlformats.org/officeDocument/2006/relationships/image" Target="../media/image36.png"/><Relationship Id="rId16" Type="http://schemas.openxmlformats.org/officeDocument/2006/relationships/image" Target="../media/image47.svg"/><Relationship Id="rId20" Type="http://schemas.openxmlformats.org/officeDocument/2006/relationships/image" Target="../media/image35.svg"/><Relationship Id="rId1" Type="http://schemas.openxmlformats.org/officeDocument/2006/relationships/slideLayout" Target="../slideLayouts/slideLayout18.xml"/><Relationship Id="rId6" Type="http://schemas.openxmlformats.org/officeDocument/2006/relationships/image" Target="../media/image40.png"/><Relationship Id="rId11" Type="http://schemas.openxmlformats.org/officeDocument/2006/relationships/image" Target="../media/image42.png"/><Relationship Id="rId5" Type="http://schemas.openxmlformats.org/officeDocument/2006/relationships/image" Target="../media/image39.svg"/><Relationship Id="rId15" Type="http://schemas.openxmlformats.org/officeDocument/2006/relationships/image" Target="../media/image46.png"/><Relationship Id="rId10" Type="http://schemas.openxmlformats.org/officeDocument/2006/relationships/image" Target="../media/image9.svg"/><Relationship Id="rId19" Type="http://schemas.openxmlformats.org/officeDocument/2006/relationships/image" Target="../media/image34.png"/><Relationship Id="rId4" Type="http://schemas.openxmlformats.org/officeDocument/2006/relationships/image" Target="../media/image38.png"/><Relationship Id="rId9" Type="http://schemas.openxmlformats.org/officeDocument/2006/relationships/image" Target="../media/image8.png"/><Relationship Id="rId14" Type="http://schemas.openxmlformats.org/officeDocument/2006/relationships/image" Target="../media/image45.sv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sv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3.svg"/><Relationship Id="rId5" Type="http://schemas.openxmlformats.org/officeDocument/2006/relationships/image" Target="../media/image20.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sv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3.svg"/><Relationship Id="rId5" Type="http://schemas.openxmlformats.org/officeDocument/2006/relationships/image" Target="../media/image20.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5.sv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8.png"/><Relationship Id="rId1" Type="http://schemas.openxmlformats.org/officeDocument/2006/relationships/slideLayout" Target="../slideLayouts/slideLayout18.xml"/><Relationship Id="rId6" Type="http://schemas.openxmlformats.org/officeDocument/2006/relationships/image" Target="../media/image21.svg"/><Relationship Id="rId11" Type="http://schemas.openxmlformats.org/officeDocument/2006/relationships/image" Target="../media/image43.svg"/><Relationship Id="rId5" Type="http://schemas.openxmlformats.org/officeDocument/2006/relationships/image" Target="../media/image20.png"/><Relationship Id="rId15" Type="http://schemas.openxmlformats.org/officeDocument/2006/relationships/image" Target="../media/image47.svg"/><Relationship Id="rId10" Type="http://schemas.openxmlformats.org/officeDocument/2006/relationships/image" Target="../media/image42.png"/><Relationship Id="rId4" Type="http://schemas.openxmlformats.org/officeDocument/2006/relationships/image" Target="../media/image15.svg"/><Relationship Id="rId9" Type="http://schemas.openxmlformats.org/officeDocument/2006/relationships/image" Target="../media/image17.png"/><Relationship Id="rId1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551202"/>
            <a:ext cx="12192000" cy="8161442"/>
            <a:chOff x="0" y="0"/>
            <a:chExt cx="24384000" cy="16322884"/>
          </a:xfrm>
        </p:grpSpPr>
        <p:sp>
          <p:nvSpPr>
            <p:cNvPr id="3" name="Freeform 3"/>
            <p:cNvSpPr/>
            <p:nvPr/>
          </p:nvSpPr>
          <p:spPr>
            <a:xfrm>
              <a:off x="0" y="0"/>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8161442"/>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061116" y="0"/>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061116" y="8161442"/>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6222558" y="0"/>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6222558" y="8161442"/>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grpSp>
        <p:nvGrpSpPr>
          <p:cNvPr id="9" name="Group 9"/>
          <p:cNvGrpSpPr/>
          <p:nvPr/>
        </p:nvGrpSpPr>
        <p:grpSpPr>
          <a:xfrm rot="-10800000">
            <a:off x="2408343" y="1531272"/>
            <a:ext cx="7633095" cy="2783363"/>
            <a:chOff x="0" y="0"/>
            <a:chExt cx="3838090" cy="1399537"/>
          </a:xfrm>
        </p:grpSpPr>
        <p:sp>
          <p:nvSpPr>
            <p:cNvPr id="10" name="Freeform 10"/>
            <p:cNvSpPr/>
            <p:nvPr/>
          </p:nvSpPr>
          <p:spPr>
            <a:xfrm>
              <a:off x="0" y="-1270"/>
              <a:ext cx="3839360" cy="1398267"/>
            </a:xfrm>
            <a:custGeom>
              <a:avLst/>
              <a:gdLst/>
              <a:ahLst/>
              <a:cxnLst/>
              <a:rect l="l" t="t" r="r" b="b"/>
              <a:pathLst>
                <a:path w="3839360" h="1398267">
                  <a:moveTo>
                    <a:pt x="3827930" y="27940"/>
                  </a:moveTo>
                  <a:cubicBezTo>
                    <a:pt x="3819040" y="24130"/>
                    <a:pt x="3810150" y="21590"/>
                    <a:pt x="3801260" y="21590"/>
                  </a:cubicBezTo>
                  <a:cubicBezTo>
                    <a:pt x="3774590" y="20320"/>
                    <a:pt x="3717863" y="20320"/>
                    <a:pt x="3655131" y="17780"/>
                  </a:cubicBezTo>
                  <a:cubicBezTo>
                    <a:pt x="3511742" y="12700"/>
                    <a:pt x="3371340" y="6350"/>
                    <a:pt x="3227952" y="3810"/>
                  </a:cubicBezTo>
                  <a:cubicBezTo>
                    <a:pt x="3111448" y="1270"/>
                    <a:pt x="2997932" y="3810"/>
                    <a:pt x="2881429" y="2540"/>
                  </a:cubicBezTo>
                  <a:cubicBezTo>
                    <a:pt x="2830645" y="2540"/>
                    <a:pt x="2779862" y="0"/>
                    <a:pt x="2729078" y="2540"/>
                  </a:cubicBezTo>
                  <a:cubicBezTo>
                    <a:pt x="2606600" y="10160"/>
                    <a:pt x="2484122" y="11430"/>
                    <a:pt x="2358657" y="8890"/>
                  </a:cubicBezTo>
                  <a:cubicBezTo>
                    <a:pt x="2295925" y="7620"/>
                    <a:pt x="2233192" y="7620"/>
                    <a:pt x="2170460" y="7620"/>
                  </a:cubicBezTo>
                  <a:cubicBezTo>
                    <a:pt x="2056943" y="7620"/>
                    <a:pt x="1943427" y="7620"/>
                    <a:pt x="1829911" y="6350"/>
                  </a:cubicBezTo>
                  <a:cubicBezTo>
                    <a:pt x="1710421" y="5080"/>
                    <a:pt x="533438" y="2540"/>
                    <a:pt x="416935" y="1270"/>
                  </a:cubicBezTo>
                  <a:cubicBezTo>
                    <a:pt x="321342" y="0"/>
                    <a:pt x="228737" y="1270"/>
                    <a:pt x="133144" y="1270"/>
                  </a:cubicBezTo>
                  <a:cubicBezTo>
                    <a:pt x="67425" y="1270"/>
                    <a:pt x="33020" y="3810"/>
                    <a:pt x="5080" y="5080"/>
                  </a:cubicBezTo>
                  <a:cubicBezTo>
                    <a:pt x="3810" y="5080"/>
                    <a:pt x="2540" y="7620"/>
                    <a:pt x="0" y="8890"/>
                  </a:cubicBezTo>
                  <a:cubicBezTo>
                    <a:pt x="1270" y="21590"/>
                    <a:pt x="3810" y="34290"/>
                    <a:pt x="5080" y="46990"/>
                  </a:cubicBezTo>
                  <a:cubicBezTo>
                    <a:pt x="15240" y="107863"/>
                    <a:pt x="16510" y="166045"/>
                    <a:pt x="17780" y="223207"/>
                  </a:cubicBezTo>
                  <a:cubicBezTo>
                    <a:pt x="19050" y="281390"/>
                    <a:pt x="17780" y="339573"/>
                    <a:pt x="16510" y="398777"/>
                  </a:cubicBezTo>
                  <a:cubicBezTo>
                    <a:pt x="15240" y="459001"/>
                    <a:pt x="2540" y="1090846"/>
                    <a:pt x="2540" y="1151070"/>
                  </a:cubicBezTo>
                  <a:cubicBezTo>
                    <a:pt x="2540" y="1210273"/>
                    <a:pt x="1270" y="1269477"/>
                    <a:pt x="0" y="1328681"/>
                  </a:cubicBezTo>
                  <a:cubicBezTo>
                    <a:pt x="0" y="1343656"/>
                    <a:pt x="3810" y="1353817"/>
                    <a:pt x="15240" y="1358897"/>
                  </a:cubicBezTo>
                  <a:cubicBezTo>
                    <a:pt x="22860" y="1362706"/>
                    <a:pt x="31750" y="1365247"/>
                    <a:pt x="40640" y="1366517"/>
                  </a:cubicBezTo>
                  <a:cubicBezTo>
                    <a:pt x="130157" y="1371597"/>
                    <a:pt x="243673" y="1375406"/>
                    <a:pt x="357189" y="1380487"/>
                  </a:cubicBezTo>
                  <a:cubicBezTo>
                    <a:pt x="419922" y="1383027"/>
                    <a:pt x="482654" y="1388106"/>
                    <a:pt x="545387" y="1389377"/>
                  </a:cubicBezTo>
                  <a:cubicBezTo>
                    <a:pt x="649941" y="1391917"/>
                    <a:pt x="1814975" y="1393187"/>
                    <a:pt x="1919529" y="1394456"/>
                  </a:cubicBezTo>
                  <a:cubicBezTo>
                    <a:pt x="1934465" y="1394456"/>
                    <a:pt x="1949402" y="1394456"/>
                    <a:pt x="1964338" y="1394456"/>
                  </a:cubicBezTo>
                  <a:cubicBezTo>
                    <a:pt x="2036033" y="1394456"/>
                    <a:pt x="2110714" y="1393187"/>
                    <a:pt x="2182408" y="1393187"/>
                  </a:cubicBezTo>
                  <a:cubicBezTo>
                    <a:pt x="2266052" y="1393187"/>
                    <a:pt x="2346708" y="1394456"/>
                    <a:pt x="2430351" y="1394456"/>
                  </a:cubicBezTo>
                  <a:cubicBezTo>
                    <a:pt x="2552829" y="1394456"/>
                    <a:pt x="2678295" y="1394456"/>
                    <a:pt x="2800772" y="1394456"/>
                  </a:cubicBezTo>
                  <a:cubicBezTo>
                    <a:pt x="2914288" y="1394456"/>
                    <a:pt x="3027805" y="1395727"/>
                    <a:pt x="3141321" y="1396997"/>
                  </a:cubicBezTo>
                  <a:cubicBezTo>
                    <a:pt x="3192104" y="1396997"/>
                    <a:pt x="3245875" y="1398267"/>
                    <a:pt x="3296658" y="1398267"/>
                  </a:cubicBezTo>
                  <a:cubicBezTo>
                    <a:pt x="3460958" y="1396997"/>
                    <a:pt x="3622270" y="1390647"/>
                    <a:pt x="3778400" y="1390647"/>
                  </a:cubicBezTo>
                  <a:cubicBezTo>
                    <a:pt x="3782210" y="1390647"/>
                    <a:pt x="3787290" y="1388106"/>
                    <a:pt x="3791100" y="1385567"/>
                  </a:cubicBezTo>
                  <a:cubicBezTo>
                    <a:pt x="3796180" y="1381756"/>
                    <a:pt x="3798720" y="1375406"/>
                    <a:pt x="3801260" y="1372867"/>
                  </a:cubicBezTo>
                  <a:cubicBezTo>
                    <a:pt x="3802530" y="1321535"/>
                    <a:pt x="3803800" y="1278664"/>
                    <a:pt x="3805070" y="1235792"/>
                  </a:cubicBezTo>
                  <a:cubicBezTo>
                    <a:pt x="3806340" y="1169443"/>
                    <a:pt x="3816500" y="532495"/>
                    <a:pt x="3817770" y="466146"/>
                  </a:cubicBezTo>
                  <a:cubicBezTo>
                    <a:pt x="3817770" y="426337"/>
                    <a:pt x="3819040" y="386528"/>
                    <a:pt x="3820310" y="346718"/>
                  </a:cubicBezTo>
                  <a:cubicBezTo>
                    <a:pt x="3821580" y="303847"/>
                    <a:pt x="3822850" y="260975"/>
                    <a:pt x="3825390" y="218104"/>
                  </a:cubicBezTo>
                  <a:cubicBezTo>
                    <a:pt x="3826660" y="192585"/>
                    <a:pt x="3826660" y="166045"/>
                    <a:pt x="3831740" y="140527"/>
                  </a:cubicBezTo>
                  <a:cubicBezTo>
                    <a:pt x="3836820" y="109904"/>
                    <a:pt x="3839360" y="80302"/>
                    <a:pt x="3838090" y="44450"/>
                  </a:cubicBezTo>
                  <a:cubicBezTo>
                    <a:pt x="3838090" y="38100"/>
                    <a:pt x="3834280" y="30480"/>
                    <a:pt x="3827930" y="27940"/>
                  </a:cubicBezTo>
                  <a:close/>
                </a:path>
              </a:pathLst>
            </a:custGeom>
            <a:solidFill>
              <a:srgbClr val="72BABD"/>
            </a:solidFill>
          </p:spPr>
          <p:txBody>
            <a:bodyPr/>
            <a:lstStyle/>
            <a:p>
              <a:pPr defTabSz="609630"/>
              <a:endParaRPr lang="en-US" sz="1200">
                <a:solidFill>
                  <a:prstClr val="black"/>
                </a:solidFill>
                <a:latin typeface="Calibri"/>
              </a:endParaRPr>
            </a:p>
          </p:txBody>
        </p:sp>
      </p:grpSp>
      <p:sp>
        <p:nvSpPr>
          <p:cNvPr id="13" name="Freeform 13"/>
          <p:cNvSpPr/>
          <p:nvPr/>
        </p:nvSpPr>
        <p:spPr>
          <a:xfrm>
            <a:off x="9904452" y="1852290"/>
            <a:ext cx="1524452" cy="1065897"/>
          </a:xfrm>
          <a:custGeom>
            <a:avLst/>
            <a:gdLst/>
            <a:ahLst/>
            <a:cxnLst/>
            <a:rect l="l" t="t" r="r" b="b"/>
            <a:pathLst>
              <a:path w="2286678" h="1598845">
                <a:moveTo>
                  <a:pt x="0" y="0"/>
                </a:moveTo>
                <a:lnTo>
                  <a:pt x="2286678" y="0"/>
                </a:lnTo>
                <a:lnTo>
                  <a:pt x="2286678" y="1598845"/>
                </a:lnTo>
                <a:lnTo>
                  <a:pt x="0" y="15988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dirty="0">
              <a:solidFill>
                <a:prstClr val="black"/>
              </a:solidFill>
              <a:latin typeface="Calibri"/>
            </a:endParaRPr>
          </a:p>
        </p:txBody>
      </p:sp>
      <p:sp>
        <p:nvSpPr>
          <p:cNvPr id="15" name="Freeform 15"/>
          <p:cNvSpPr/>
          <p:nvPr/>
        </p:nvSpPr>
        <p:spPr>
          <a:xfrm>
            <a:off x="926871" y="1201675"/>
            <a:ext cx="2354821" cy="1888827"/>
          </a:xfrm>
          <a:custGeom>
            <a:avLst/>
            <a:gdLst/>
            <a:ahLst/>
            <a:cxnLst/>
            <a:rect l="l" t="t" r="r" b="b"/>
            <a:pathLst>
              <a:path w="3532232" h="2833241">
                <a:moveTo>
                  <a:pt x="0" y="0"/>
                </a:moveTo>
                <a:lnTo>
                  <a:pt x="3532232" y="0"/>
                </a:lnTo>
                <a:lnTo>
                  <a:pt x="3532232" y="2833241"/>
                </a:lnTo>
                <a:lnTo>
                  <a:pt x="0" y="28332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16" name="TextBox 16"/>
          <p:cNvSpPr txBox="1"/>
          <p:nvPr/>
        </p:nvSpPr>
        <p:spPr>
          <a:xfrm>
            <a:off x="1164474" y="1425579"/>
            <a:ext cx="1871849" cy="1231106"/>
          </a:xfrm>
          <a:prstGeom prst="rect">
            <a:avLst/>
          </a:prstGeom>
        </p:spPr>
        <p:txBody>
          <a:bodyPr lIns="0" tIns="0" rIns="0" bIns="0" rtlCol="0" anchor="t">
            <a:spAutoFit/>
          </a:bodyPr>
          <a:lstStyle/>
          <a:p>
            <a:pPr algn="ctr" defTabSz="609630"/>
            <a:r>
              <a:rPr lang="en-US" sz="4000" dirty="0">
                <a:solidFill>
                  <a:srgbClr val="373737"/>
                </a:solidFill>
                <a:latin typeface="#9Slide07 IcielBC Cubano Normal" panose="00000500000000000000" pitchFamily="2" charset="0"/>
              </a:rPr>
              <a:t>KHỞI ĐỘNG</a:t>
            </a:r>
          </a:p>
        </p:txBody>
      </p:sp>
      <p:sp>
        <p:nvSpPr>
          <p:cNvPr id="17" name="Freeform 17"/>
          <p:cNvSpPr/>
          <p:nvPr/>
        </p:nvSpPr>
        <p:spPr>
          <a:xfrm rot="2386636">
            <a:off x="8958935" y="1642915"/>
            <a:ext cx="1523609" cy="398909"/>
          </a:xfrm>
          <a:custGeom>
            <a:avLst/>
            <a:gdLst/>
            <a:ahLst/>
            <a:cxnLst/>
            <a:rect l="l" t="t" r="r" b="b"/>
            <a:pathLst>
              <a:path w="2285414" h="598363">
                <a:moveTo>
                  <a:pt x="0" y="0"/>
                </a:moveTo>
                <a:lnTo>
                  <a:pt x="2285413" y="0"/>
                </a:lnTo>
                <a:lnTo>
                  <a:pt x="2285413" y="598362"/>
                </a:lnTo>
                <a:lnTo>
                  <a:pt x="0" y="5983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045810" y="2656685"/>
            <a:ext cx="2725066" cy="3315899"/>
          </a:xfrm>
          <a:custGeom>
            <a:avLst/>
            <a:gdLst/>
            <a:ahLst/>
            <a:cxnLst/>
            <a:rect l="l" t="t" r="r" b="b"/>
            <a:pathLst>
              <a:path w="4087599" h="4973849">
                <a:moveTo>
                  <a:pt x="0" y="0"/>
                </a:moveTo>
                <a:lnTo>
                  <a:pt x="4087599" y="0"/>
                </a:lnTo>
                <a:lnTo>
                  <a:pt x="4087599" y="4973849"/>
                </a:lnTo>
                <a:lnTo>
                  <a:pt x="0" y="4973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20" name="TextBox 19">
            <a:extLst>
              <a:ext uri="{FF2B5EF4-FFF2-40B4-BE49-F238E27FC236}">
                <a16:creationId xmlns:a16="http://schemas.microsoft.com/office/drawing/2014/main" id="{32D42910-141E-E1C5-0D3B-5A8DCE00A602}"/>
              </a:ext>
            </a:extLst>
          </p:cNvPr>
          <p:cNvSpPr txBox="1"/>
          <p:nvPr/>
        </p:nvSpPr>
        <p:spPr>
          <a:xfrm>
            <a:off x="4277666" y="1612485"/>
            <a:ext cx="3503443" cy="523220"/>
          </a:xfrm>
          <a:prstGeom prst="rect">
            <a:avLst/>
          </a:prstGeom>
          <a:noFill/>
        </p:spPr>
        <p:txBody>
          <a:bodyPr wrap="square">
            <a:spAutoFit/>
          </a:bodyPr>
          <a:lstStyle/>
          <a:p>
            <a:pPr algn="ctr"/>
            <a:r>
              <a:rPr lang="vi-VN" sz="2800" dirty="0">
                <a:solidFill>
                  <a:schemeClr val="accent6">
                    <a:lumMod val="75000"/>
                  </a:schemeClr>
                </a:solidFill>
                <a:latin typeface="#9Slide03 Bebas Neue Bold" panose="020B0606020202050201" pitchFamily="34" charset="0"/>
              </a:rPr>
              <a:t>Trò chơi “Giải mật mã”</a:t>
            </a:r>
            <a:endParaRPr lang="en-US" sz="2800" dirty="0">
              <a:solidFill>
                <a:schemeClr val="accent6">
                  <a:lumMod val="75000"/>
                </a:schemeClr>
              </a:solidFill>
              <a:latin typeface="#9Slide03 Bebas Neue Bold" panose="020B0606020202050201" pitchFamily="34" charset="0"/>
            </a:endParaRPr>
          </a:p>
        </p:txBody>
      </p:sp>
      <p:pic>
        <p:nvPicPr>
          <p:cNvPr id="21" name="Picture 20">
            <a:extLst>
              <a:ext uri="{FF2B5EF4-FFF2-40B4-BE49-F238E27FC236}">
                <a16:creationId xmlns:a16="http://schemas.microsoft.com/office/drawing/2014/main" id="{F0747F8A-E0FA-F595-9A45-2BD841A27011}"/>
              </a:ext>
            </a:extLst>
          </p:cNvPr>
          <p:cNvPicPr>
            <a:picLocks noChangeAspect="1"/>
          </p:cNvPicPr>
          <p:nvPr/>
        </p:nvPicPr>
        <p:blipFill>
          <a:blip r:embed="rId12"/>
          <a:stretch>
            <a:fillRect/>
          </a:stretch>
        </p:blipFill>
        <p:spPr>
          <a:xfrm>
            <a:off x="7888727" y="2392898"/>
            <a:ext cx="1881578" cy="1058139"/>
          </a:xfrm>
          <a:prstGeom prst="rect">
            <a:avLst/>
          </a:prstGeom>
        </p:spPr>
      </p:pic>
      <p:sp>
        <p:nvSpPr>
          <p:cNvPr id="22" name="TextBox 21">
            <a:extLst>
              <a:ext uri="{FF2B5EF4-FFF2-40B4-BE49-F238E27FC236}">
                <a16:creationId xmlns:a16="http://schemas.microsoft.com/office/drawing/2014/main" id="{16732FE1-8F3D-6DD9-019A-12F346164D1A}"/>
              </a:ext>
            </a:extLst>
          </p:cNvPr>
          <p:cNvSpPr txBox="1"/>
          <p:nvPr/>
        </p:nvSpPr>
        <p:spPr>
          <a:xfrm>
            <a:off x="3638168" y="2392898"/>
            <a:ext cx="4473111" cy="968407"/>
          </a:xfrm>
          <a:prstGeom prst="rect">
            <a:avLst/>
          </a:prstGeom>
          <a:noFill/>
        </p:spPr>
        <p:txBody>
          <a:bodyPr wrap="square" rtlCol="0">
            <a:spAutoFit/>
          </a:bodyPr>
          <a:lstStyle/>
          <a:p>
            <a:pPr marL="342900" indent="-342900">
              <a:lnSpc>
                <a:spcPct val="150000"/>
              </a:lnSpc>
              <a:buFont typeface="Wingdings" panose="05000000000000000000" pitchFamily="2" charset="2"/>
              <a:buChar char="q"/>
            </a:pPr>
            <a:r>
              <a:rPr lang="en-US" sz="2000" dirty="0" err="1">
                <a:latin typeface="#9Slide03 Oswald Light" panose="00000400000000000000" pitchFamily="2" charset="0"/>
              </a:rPr>
              <a:t>Tìm</a:t>
            </a:r>
            <a:r>
              <a:rPr lang="en-US" sz="2000" dirty="0">
                <a:latin typeface="#9Slide03 Oswald Light" panose="00000400000000000000" pitchFamily="2" charset="0"/>
              </a:rPr>
              <a:t> </a:t>
            </a:r>
            <a:r>
              <a:rPr lang="en-US" sz="2000" dirty="0" err="1">
                <a:latin typeface="#9Slide03 Oswald Light" panose="00000400000000000000" pitchFamily="2" charset="0"/>
              </a:rPr>
              <a:t>các</a:t>
            </a:r>
            <a:r>
              <a:rPr lang="en-US" sz="2000" dirty="0">
                <a:latin typeface="#9Slide03 Oswald Light" panose="00000400000000000000" pitchFamily="2" charset="0"/>
              </a:rPr>
              <a:t> </a:t>
            </a:r>
            <a:r>
              <a:rPr lang="en-US" sz="2000" dirty="0" err="1">
                <a:latin typeface="#9Slide03 Oswald Light" panose="00000400000000000000" pitchFamily="2" charset="0"/>
              </a:rPr>
              <a:t>số</a:t>
            </a:r>
            <a:r>
              <a:rPr lang="en-US" sz="2000" dirty="0">
                <a:latin typeface="#9Slide03 Oswald Light" panose="00000400000000000000" pitchFamily="2" charset="0"/>
              </a:rPr>
              <a:t> </a:t>
            </a:r>
            <a:r>
              <a:rPr lang="en-US" sz="2000" dirty="0" err="1">
                <a:latin typeface="#9Slide03 Oswald Light" panose="00000400000000000000" pitchFamily="2" charset="0"/>
              </a:rPr>
              <a:t>bằng</a:t>
            </a:r>
            <a:r>
              <a:rPr lang="en-US" sz="2000" dirty="0">
                <a:latin typeface="#9Slide03 Oswald Light" panose="00000400000000000000" pitchFamily="2" charset="0"/>
              </a:rPr>
              <a:t> </a:t>
            </a:r>
            <a:r>
              <a:rPr lang="en-US" sz="2000" dirty="0" err="1">
                <a:latin typeface="#9Slide03 Oswald Light" panose="00000400000000000000" pitchFamily="2" charset="0"/>
              </a:rPr>
              <a:t>cách</a:t>
            </a:r>
            <a:r>
              <a:rPr lang="en-US" sz="2000" dirty="0">
                <a:latin typeface="#9Slide03 Oswald Light" panose="00000400000000000000" pitchFamily="2" charset="0"/>
              </a:rPr>
              <a:t> </a:t>
            </a:r>
            <a:r>
              <a:rPr lang="en-US" sz="2000" dirty="0" err="1">
                <a:latin typeface="#9Slide03 Oswald Light" panose="00000400000000000000" pitchFamily="2" charset="0"/>
              </a:rPr>
              <a:t>giải</a:t>
            </a:r>
            <a:r>
              <a:rPr lang="en-US" sz="2000" dirty="0">
                <a:latin typeface="#9Slide03 Oswald Light" panose="00000400000000000000" pitchFamily="2" charset="0"/>
              </a:rPr>
              <a:t> </a:t>
            </a:r>
            <a:r>
              <a:rPr lang="en-US" sz="2000" dirty="0" err="1">
                <a:latin typeface="#9Slide03 Oswald Light" panose="00000400000000000000" pitchFamily="2" charset="0"/>
              </a:rPr>
              <a:t>các</a:t>
            </a:r>
            <a:r>
              <a:rPr lang="en-US" sz="2000" dirty="0">
                <a:latin typeface="#9Slide03 Oswald Light" panose="00000400000000000000" pitchFamily="2" charset="0"/>
              </a:rPr>
              <a:t> </a:t>
            </a:r>
            <a:r>
              <a:rPr lang="en-US" sz="2000" dirty="0" err="1">
                <a:latin typeface="#9Slide03 Oswald Light" panose="00000400000000000000" pitchFamily="2" charset="0"/>
              </a:rPr>
              <a:t>câu</a:t>
            </a:r>
            <a:r>
              <a:rPr lang="en-US" sz="2000" dirty="0">
                <a:latin typeface="#9Slide03 Oswald Light" panose="00000400000000000000" pitchFamily="2" charset="0"/>
              </a:rPr>
              <a:t> </a:t>
            </a:r>
            <a:r>
              <a:rPr lang="en-US" sz="2000" dirty="0" err="1">
                <a:latin typeface="#9Slide03 Oswald Light" panose="00000400000000000000" pitchFamily="2" charset="0"/>
              </a:rPr>
              <a:t>đố</a:t>
            </a:r>
            <a:endParaRPr lang="en-US" sz="2000" dirty="0">
              <a:latin typeface="#9Slide03 Oswald Light" panose="00000400000000000000" pitchFamily="2" charset="0"/>
            </a:endParaRPr>
          </a:p>
          <a:p>
            <a:pPr marL="342900" indent="-342900">
              <a:lnSpc>
                <a:spcPct val="150000"/>
              </a:lnSpc>
              <a:buFont typeface="Wingdings" panose="05000000000000000000" pitchFamily="2" charset="2"/>
              <a:buChar char="q"/>
            </a:pPr>
            <a:r>
              <a:rPr lang="en-US" sz="2000" dirty="0" err="1">
                <a:latin typeface="#9Slide03 Oswald Light" panose="00000400000000000000" pitchFamily="2" charset="0"/>
              </a:rPr>
              <a:t>Nêu</a:t>
            </a:r>
            <a:r>
              <a:rPr lang="en-US" sz="2000" dirty="0">
                <a:latin typeface="#9Slide03 Oswald Light" panose="00000400000000000000" pitchFamily="2" charset="0"/>
              </a:rPr>
              <a:t> ý </a:t>
            </a:r>
            <a:r>
              <a:rPr lang="en-US" sz="2000" dirty="0" err="1">
                <a:latin typeface="#9Slide03 Oswald Light" panose="00000400000000000000" pitchFamily="2" charset="0"/>
              </a:rPr>
              <a:t>nghĩa</a:t>
            </a:r>
            <a:r>
              <a:rPr lang="en-US" sz="2000" dirty="0">
                <a:latin typeface="#9Slide03 Oswald Light" panose="00000400000000000000" pitchFamily="2" charset="0"/>
              </a:rPr>
              <a:t> </a:t>
            </a:r>
            <a:r>
              <a:rPr lang="en-US" sz="2000" dirty="0" err="1">
                <a:latin typeface="#9Slide03 Oswald Light" panose="00000400000000000000" pitchFamily="2" charset="0"/>
              </a:rPr>
              <a:t>về</a:t>
            </a:r>
            <a:r>
              <a:rPr lang="en-US" sz="2000" dirty="0">
                <a:latin typeface="#9Slide03 Oswald Light" panose="00000400000000000000" pitchFamily="2" charset="0"/>
              </a:rPr>
              <a:t> </a:t>
            </a:r>
            <a:r>
              <a:rPr lang="en-US" sz="2000" dirty="0" err="1">
                <a:latin typeface="#9Slide03 Oswald Light" panose="00000400000000000000" pitchFamily="2" charset="0"/>
              </a:rPr>
              <a:t>dãy</a:t>
            </a:r>
            <a:r>
              <a:rPr lang="en-US" sz="2000" dirty="0">
                <a:latin typeface="#9Slide03 Oswald Light" panose="00000400000000000000" pitchFamily="2" charset="0"/>
              </a:rPr>
              <a:t> </a:t>
            </a:r>
            <a:r>
              <a:rPr lang="en-US" sz="2000" dirty="0" err="1">
                <a:latin typeface="#9Slide03 Oswald Light" panose="00000400000000000000" pitchFamily="2" charset="0"/>
              </a:rPr>
              <a:t>số</a:t>
            </a:r>
            <a:r>
              <a:rPr lang="en-US" sz="2000" dirty="0">
                <a:latin typeface="#9Slide03 Oswald Light" panose="00000400000000000000" pitchFamily="2" charset="0"/>
              </a:rPr>
              <a:t> </a:t>
            </a:r>
            <a:r>
              <a:rPr lang="en-US" sz="2000" dirty="0" err="1">
                <a:latin typeface="#9Slide03 Oswald Light" panose="00000400000000000000" pitchFamily="2" charset="0"/>
              </a:rPr>
              <a:t>đó</a:t>
            </a:r>
            <a:endParaRPr lang="en-US" sz="2000" dirty="0">
              <a:latin typeface="#9Slide03 Oswald Light" panose="00000400000000000000" pitchFamily="2" charset="0"/>
            </a:endParaRPr>
          </a:p>
        </p:txBody>
      </p:sp>
      <p:pic>
        <p:nvPicPr>
          <p:cNvPr id="24" name="Picture 23" descr="A cartoon pencil with thumbs up&#10;&#10;Description automatically generated">
            <a:extLst>
              <a:ext uri="{FF2B5EF4-FFF2-40B4-BE49-F238E27FC236}">
                <a16:creationId xmlns:a16="http://schemas.microsoft.com/office/drawing/2014/main" id="{9B37B82F-4AFA-3436-F74A-C8595AB5098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287454" y="3429000"/>
            <a:ext cx="3410806" cy="2178652"/>
          </a:xfrm>
          <a:prstGeom prst="rect">
            <a:avLst/>
          </a:prstGeom>
        </p:spPr>
      </p:pic>
      <p:pic>
        <p:nvPicPr>
          <p:cNvPr id="25" name="Picture 24">
            <a:extLst>
              <a:ext uri="{FF2B5EF4-FFF2-40B4-BE49-F238E27FC236}">
                <a16:creationId xmlns:a16="http://schemas.microsoft.com/office/drawing/2014/main" id="{2AFC9DED-8E98-28E6-6059-3C5C9DEEDD96}"/>
              </a:ext>
            </a:extLst>
          </p:cNvPr>
          <p:cNvPicPr>
            <a:picLocks noChangeAspect="1"/>
          </p:cNvPicPr>
          <p:nvPr/>
        </p:nvPicPr>
        <p:blipFill>
          <a:blip r:embed="rId14"/>
          <a:stretch>
            <a:fillRect/>
          </a:stretch>
        </p:blipFill>
        <p:spPr>
          <a:xfrm>
            <a:off x="11154352" y="5900924"/>
            <a:ext cx="1144822" cy="1000234"/>
          </a:xfrm>
          <a:prstGeom prst="rect">
            <a:avLst/>
          </a:prstGeom>
        </p:spPr>
      </p:pic>
      <p:sp>
        <p:nvSpPr>
          <p:cNvPr id="26" name="Freeform 16"/>
          <p:cNvSpPr/>
          <p:nvPr/>
        </p:nvSpPr>
        <p:spPr>
          <a:xfrm rot="2110785">
            <a:off x="6765584" y="4392915"/>
            <a:ext cx="646080" cy="1090431"/>
          </a:xfrm>
          <a:custGeom>
            <a:avLst/>
            <a:gdLst/>
            <a:ahLst/>
            <a:cxnLst/>
            <a:rect l="l" t="t" r="r" b="b"/>
            <a:pathLst>
              <a:path w="969120" h="1635646">
                <a:moveTo>
                  <a:pt x="0" y="0"/>
                </a:moveTo>
                <a:lnTo>
                  <a:pt x="969121" y="0"/>
                </a:lnTo>
                <a:lnTo>
                  <a:pt x="969121" y="1635647"/>
                </a:lnTo>
                <a:lnTo>
                  <a:pt x="0" y="16356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pic>
        <p:nvPicPr>
          <p:cNvPr id="27" name="Picture 26">
            <a:extLst>
              <a:ext uri="{FF2B5EF4-FFF2-40B4-BE49-F238E27FC236}">
                <a16:creationId xmlns:a16="http://schemas.microsoft.com/office/drawing/2014/main" id="{1651115A-DDA7-A250-C162-C73569108EA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67181" y="4291126"/>
            <a:ext cx="2570381" cy="2508692"/>
          </a:xfrm>
          <a:prstGeom prst="rect">
            <a:avLst/>
          </a:prstGeom>
        </p:spPr>
      </p:pic>
      <p:pic>
        <p:nvPicPr>
          <p:cNvPr id="28" name="Picture 27">
            <a:extLst>
              <a:ext uri="{FF2B5EF4-FFF2-40B4-BE49-F238E27FC236}">
                <a16:creationId xmlns:a16="http://schemas.microsoft.com/office/drawing/2014/main" id="{015E61B8-EDB8-6BCA-F9F2-85DBC2DEF71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522170" y="375942"/>
            <a:ext cx="783659" cy="123654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dirty="0">
              <a:solidFill>
                <a:prstClr val="black"/>
              </a:solidFill>
              <a:latin typeface="Calibri"/>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97140" y="2535737"/>
            <a:ext cx="1727796" cy="1686329"/>
          </a:xfrm>
          <a:prstGeom prst="rect">
            <a:avLst/>
          </a:prstGeom>
          <a:ln>
            <a:noFill/>
          </a:ln>
          <a:effectLst>
            <a:outerShdw blurRad="292100" dist="139700" dir="2700000" algn="tl" rotWithShape="0">
              <a:srgbClr val="333333">
                <a:alpha val="65000"/>
              </a:srgbClr>
            </a:outerShdw>
          </a:effectLst>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993197"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3200" dirty="0" err="1">
                <a:solidFill>
                  <a:srgbClr val="FFFF00"/>
                </a:solidFill>
                <a:latin typeface="#9Slide03 Bebas Neue Bold" panose="020B0606020202050201" pitchFamily="34" charset="0"/>
              </a:rPr>
              <a:t>i</a:t>
            </a:r>
            <a:r>
              <a:rPr lang="en-US" sz="3200" dirty="0">
                <a:solidFill>
                  <a:srgbClr val="FFFF00"/>
                </a:solidFill>
                <a:latin typeface="#9Slide03 Bebas Neue Bold" panose="020B0606020202050201" pitchFamily="34" charset="0"/>
              </a:rPr>
              <a:t>. ĐẶC ĐIỂM ĐÔ THỊ HÓA</a:t>
            </a: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184903"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iii. </a:t>
            </a:r>
            <a:r>
              <a:rPr lang="en-US" sz="2800" dirty="0" err="1">
                <a:solidFill>
                  <a:schemeClr val="bg1">
                    <a:lumMod val="95000"/>
                  </a:schemeClr>
                </a:solidFill>
                <a:latin typeface="#9Slide03 Bebas Neue Bold" panose="020B0606020202050201" pitchFamily="34" charset="0"/>
              </a:rPr>
              <a:t>Ảnh</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hưởng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của</a:t>
            </a:r>
            <a:r>
              <a:rPr lang="en-US" sz="2800" dirty="0">
                <a:solidFill>
                  <a:schemeClr val="bg1">
                    <a:lumMod val="95000"/>
                  </a:schemeClr>
                </a:solidFill>
                <a:latin typeface="#9Slide03 Bebas Neue Bold" panose="020B0606020202050201" pitchFamily="34" charset="0"/>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1836" y="259778"/>
            <a:ext cx="3293773" cy="3293773"/>
          </a:xfrm>
          <a:prstGeom prst="rect">
            <a:avLst/>
          </a:prstGeom>
        </p:spPr>
      </p:pic>
      <p:pic>
        <p:nvPicPr>
          <p:cNvPr id="14" name="Graphic 13"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457227" y="920049"/>
            <a:ext cx="232868" cy="2508951"/>
          </a:xfrm>
          <a:prstGeom prst="rect">
            <a:avLst/>
          </a:prstGeom>
        </p:spPr>
      </p:pic>
      <p:pic>
        <p:nvPicPr>
          <p:cNvPr id="15" name="Graphic 14"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833498" y="1218849"/>
            <a:ext cx="447120" cy="2199987"/>
          </a:xfrm>
          <a:prstGeom prst="rect">
            <a:avLst/>
          </a:prstGeom>
        </p:spPr>
      </p:pic>
      <p:sp>
        <p:nvSpPr>
          <p:cNvPr id="16" name="TextBox 15">
            <a:extLst>
              <a:ext uri="{FF2B5EF4-FFF2-40B4-BE49-F238E27FC236}">
                <a16:creationId xmlns:a16="http://schemas.microsoft.com/office/drawing/2014/main" id="{EDEFA3C4-D3E0-6CA5-7447-F69B2331414D}"/>
              </a:ext>
            </a:extLst>
          </p:cNvPr>
          <p:cNvSpPr txBox="1"/>
          <p:nvPr/>
        </p:nvSpPr>
        <p:spPr>
          <a:xfrm>
            <a:off x="4639682" y="1412271"/>
            <a:ext cx="8135599" cy="728148"/>
          </a:xfrm>
          <a:prstGeom prst="rect">
            <a:avLst/>
          </a:prstGeom>
          <a:noFill/>
        </p:spPr>
        <p:txBody>
          <a:bodyPr wrap="square" rtlCol="0">
            <a:spAutoFit/>
          </a:bodyPr>
          <a:lstStyle/>
          <a:p>
            <a:pPr marL="285750" indent="-285750" algn="just">
              <a:lnSpc>
                <a:spcPct val="200000"/>
              </a:lnSpc>
              <a:buFont typeface="Wingdings" panose="05000000000000000000" pitchFamily="2" charset="2"/>
              <a:buChar char="v"/>
            </a:pPr>
            <a:r>
              <a:rPr lang="vi-VN" sz="2400" b="1" dirty="0">
                <a:solidFill>
                  <a:srgbClr val="C00000"/>
                </a:solidFill>
                <a:latin typeface="#9Slide03 Oswald Light" panose="00000400000000000000" pitchFamily="2" charset="0"/>
              </a:rPr>
              <a:t>Nhiệm vụ 1: </a:t>
            </a:r>
            <a:r>
              <a:rPr lang="en-US" sz="2400" b="1" dirty="0">
                <a:solidFill>
                  <a:srgbClr val="C00000"/>
                </a:solidFill>
                <a:latin typeface="#9Slide03 Oswald Light" panose="00000400000000000000" pitchFamily="2" charset="0"/>
              </a:rPr>
              <a:t>T</a:t>
            </a:r>
            <a:r>
              <a:rPr lang="vi-VN" sz="2400" b="1" dirty="0" err="1">
                <a:solidFill>
                  <a:srgbClr val="C00000"/>
                </a:solidFill>
                <a:latin typeface="#9Slide03 Oswald Light" panose="00000400000000000000" pitchFamily="2" charset="0"/>
              </a:rPr>
              <a:t>óm</a:t>
            </a:r>
            <a:r>
              <a:rPr lang="vi-VN" sz="2400" b="1" dirty="0">
                <a:solidFill>
                  <a:srgbClr val="C00000"/>
                </a:solidFill>
                <a:latin typeface="#9Slide03 Oswald Light" panose="00000400000000000000" pitchFamily="2" charset="0"/>
              </a:rPr>
              <a:t> tắt lịch sử đô thị hóa ở Việt Nam</a:t>
            </a:r>
            <a:endParaRPr lang="en-US" sz="2400" b="1" dirty="0">
              <a:solidFill>
                <a:srgbClr val="C00000"/>
              </a:solidFill>
              <a:latin typeface="#9Slide03 Oswald Light" panose="00000400000000000000" pitchFamily="2" charset="0"/>
            </a:endParaRPr>
          </a:p>
        </p:txBody>
      </p:sp>
      <p:sp>
        <p:nvSpPr>
          <p:cNvPr id="2" name="Rectangle 1">
            <a:extLst>
              <a:ext uri="{FF2B5EF4-FFF2-40B4-BE49-F238E27FC236}">
                <a16:creationId xmlns:a16="http://schemas.microsoft.com/office/drawing/2014/main" id="{2B84892D-B34C-D2FF-30AD-2768A1C854B0}"/>
              </a:ext>
            </a:extLst>
          </p:cNvPr>
          <p:cNvSpPr/>
          <p:nvPr/>
        </p:nvSpPr>
        <p:spPr>
          <a:xfrm>
            <a:off x="13900" y="0"/>
            <a:ext cx="12178100"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Picture 16" descr="A cartoon pencil with arms and legs&#10;&#10;Description automatically generated">
            <a:extLst>
              <a:ext uri="{FF2B5EF4-FFF2-40B4-BE49-F238E27FC236}">
                <a16:creationId xmlns:a16="http://schemas.microsoft.com/office/drawing/2014/main" id="{68ECF809-170A-768C-7462-051404F28A2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10796" y="3495142"/>
            <a:ext cx="2142531" cy="2568982"/>
          </a:xfrm>
          <a:prstGeom prst="rect">
            <a:avLst/>
          </a:prstGeom>
          <a:ln>
            <a:noFill/>
          </a:ln>
          <a:effectLst>
            <a:outerShdw blurRad="292100" dist="139700" dir="2700000" algn="tl" rotWithShape="0">
              <a:srgbClr val="333333">
                <a:alpha val="65000"/>
              </a:srgbClr>
            </a:outerShdw>
          </a:effectLst>
        </p:spPr>
      </p:pic>
      <p:sp>
        <p:nvSpPr>
          <p:cNvPr id="3" name="Rectangle: Single Corner Snipped 2">
            <a:extLst>
              <a:ext uri="{FF2B5EF4-FFF2-40B4-BE49-F238E27FC236}">
                <a16:creationId xmlns:a16="http://schemas.microsoft.com/office/drawing/2014/main" id="{5DFD3570-B3F4-C5EF-B629-D043399DE204}"/>
              </a:ext>
            </a:extLst>
          </p:cNvPr>
          <p:cNvSpPr/>
          <p:nvPr/>
        </p:nvSpPr>
        <p:spPr>
          <a:xfrm>
            <a:off x="4147505"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 </a:t>
            </a:r>
            <a:r>
              <a:rPr lang="en-US" sz="2800" dirty="0" err="1">
                <a:solidFill>
                  <a:schemeClr val="bg1">
                    <a:lumMod val="95000"/>
                  </a:schemeClr>
                </a:solidFill>
                <a:latin typeface="#9Slide03 Bebas Neue Bold" panose="020B0606020202050201" pitchFamily="34" charset="0"/>
              </a:rPr>
              <a:t>mạng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lưới</a:t>
            </a:r>
            <a:r>
              <a:rPr lang="en-US" sz="2800" dirty="0">
                <a:solidFill>
                  <a:schemeClr val="bg1">
                    <a:lumMod val="95000"/>
                  </a:schemeClr>
                </a:solidFill>
                <a:latin typeface="#9Slide03 Bebas Neue Bold" panose="020B0606020202050201" pitchFamily="34" charset="0"/>
              </a:rPr>
              <a:t> ĐÔ THỊ </a:t>
            </a:r>
            <a:r>
              <a:rPr lang="en-US" sz="2800" dirty="0" err="1">
                <a:solidFill>
                  <a:schemeClr val="bg1">
                    <a:lumMod val="95000"/>
                  </a:schemeClr>
                </a:solidFill>
                <a:latin typeface="#9Slide03 Bebas Neue Bold" panose="020B0606020202050201" pitchFamily="34" charset="0"/>
              </a:rPr>
              <a:t>việt</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nam</a:t>
            </a:r>
            <a:endParaRPr lang="en-US" sz="2800" dirty="0">
              <a:solidFill>
                <a:schemeClr val="bg1">
                  <a:lumMod val="95000"/>
                </a:schemeClr>
              </a:solidFill>
              <a:latin typeface="#9Slide03 Bebas Neue Bold" panose="020B0606020202050201" pitchFamily="34" charset="0"/>
            </a:endParaRPr>
          </a:p>
        </p:txBody>
      </p:sp>
      <p:pic>
        <p:nvPicPr>
          <p:cNvPr id="5" name="Picture 4">
            <a:extLst>
              <a:ext uri="{FF2B5EF4-FFF2-40B4-BE49-F238E27FC236}">
                <a16:creationId xmlns:a16="http://schemas.microsoft.com/office/drawing/2014/main" id="{3B75D770-E600-1C2C-7BDB-678529CA98EC}"/>
              </a:ext>
            </a:extLst>
          </p:cNvPr>
          <p:cNvPicPr>
            <a:picLocks noChangeAspect="1"/>
          </p:cNvPicPr>
          <p:nvPr/>
        </p:nvPicPr>
        <p:blipFill>
          <a:blip r:embed="rId17"/>
          <a:stretch>
            <a:fillRect/>
          </a:stretch>
        </p:blipFill>
        <p:spPr>
          <a:xfrm>
            <a:off x="3422941" y="2566059"/>
            <a:ext cx="8469135" cy="3030622"/>
          </a:xfrm>
          <a:prstGeom prst="rect">
            <a:avLst/>
          </a:prstGeom>
        </p:spPr>
      </p:pic>
    </p:spTree>
    <p:extLst>
      <p:ext uri="{BB962C8B-B14F-4D97-AF65-F5344CB8AC3E}">
        <p14:creationId xmlns:p14="http://schemas.microsoft.com/office/powerpoint/2010/main" val="4211696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dirty="0">
              <a:solidFill>
                <a:prstClr val="black"/>
              </a:solidFill>
              <a:latin typeface="Calibri"/>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993197"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3200" dirty="0" err="1">
                <a:solidFill>
                  <a:srgbClr val="FFFF00"/>
                </a:solidFill>
                <a:latin typeface="#9Slide03 Bebas Neue Bold" panose="020B0606020202050201" pitchFamily="34" charset="0"/>
              </a:rPr>
              <a:t>i</a:t>
            </a:r>
            <a:r>
              <a:rPr lang="en-US" sz="3200" dirty="0">
                <a:solidFill>
                  <a:srgbClr val="FFFF00"/>
                </a:solidFill>
                <a:latin typeface="#9Slide03 Bebas Neue Bold" panose="020B0606020202050201" pitchFamily="34" charset="0"/>
              </a:rPr>
              <a:t>. ĐẶC ĐIỂM ĐÔ THỊ HÓA</a:t>
            </a: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184903"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iii. </a:t>
            </a:r>
            <a:r>
              <a:rPr lang="en-US" sz="2800" dirty="0" err="1">
                <a:solidFill>
                  <a:schemeClr val="bg1">
                    <a:lumMod val="95000"/>
                  </a:schemeClr>
                </a:solidFill>
                <a:latin typeface="#9Slide03 Bebas Neue Bold" panose="020B0606020202050201" pitchFamily="34" charset="0"/>
              </a:rPr>
              <a:t>Ảnh</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hưởng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của</a:t>
            </a:r>
            <a:r>
              <a:rPr lang="en-US" sz="2800" dirty="0">
                <a:solidFill>
                  <a:schemeClr val="bg1">
                    <a:lumMod val="95000"/>
                  </a:schemeClr>
                </a:solidFill>
                <a:latin typeface="#9Slide03 Bebas Neue Bold" panose="020B0606020202050201" pitchFamily="34" charset="0"/>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3611" y="395004"/>
            <a:ext cx="3293773" cy="3293773"/>
          </a:xfrm>
          <a:prstGeom prst="rect">
            <a:avLst/>
          </a:prstGeom>
        </p:spPr>
      </p:pic>
      <p:pic>
        <p:nvPicPr>
          <p:cNvPr id="14" name="Graphic 13"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457227" y="920049"/>
            <a:ext cx="232868" cy="2508951"/>
          </a:xfrm>
          <a:prstGeom prst="rect">
            <a:avLst/>
          </a:prstGeom>
        </p:spPr>
      </p:pic>
      <p:pic>
        <p:nvPicPr>
          <p:cNvPr id="15" name="Graphic 14"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833498" y="1218849"/>
            <a:ext cx="447120" cy="2199987"/>
          </a:xfrm>
          <a:prstGeom prst="rect">
            <a:avLst/>
          </a:prstGeom>
        </p:spPr>
      </p:pic>
      <p:sp>
        <p:nvSpPr>
          <p:cNvPr id="16" name="TextBox 15">
            <a:extLst>
              <a:ext uri="{FF2B5EF4-FFF2-40B4-BE49-F238E27FC236}">
                <a16:creationId xmlns:a16="http://schemas.microsoft.com/office/drawing/2014/main" id="{EDEFA3C4-D3E0-6CA5-7447-F69B2331414D}"/>
              </a:ext>
            </a:extLst>
          </p:cNvPr>
          <p:cNvSpPr txBox="1"/>
          <p:nvPr/>
        </p:nvSpPr>
        <p:spPr>
          <a:xfrm>
            <a:off x="3462305" y="622955"/>
            <a:ext cx="7328970" cy="728148"/>
          </a:xfrm>
          <a:prstGeom prst="rect">
            <a:avLst/>
          </a:prstGeom>
          <a:noFill/>
        </p:spPr>
        <p:txBody>
          <a:bodyPr wrap="square" rtlCol="0">
            <a:spAutoFit/>
          </a:bodyPr>
          <a:lstStyle/>
          <a:p>
            <a:pPr marL="285750" indent="-285750" algn="just">
              <a:lnSpc>
                <a:spcPct val="200000"/>
              </a:lnSpc>
              <a:buFont typeface="Wingdings" panose="05000000000000000000" pitchFamily="2" charset="2"/>
              <a:buChar char="v"/>
            </a:pPr>
            <a:r>
              <a:rPr lang="vi-VN" sz="2400" b="1" dirty="0">
                <a:solidFill>
                  <a:srgbClr val="C00000"/>
                </a:solidFill>
                <a:latin typeface="#9Slide03 Oswald Light" panose="00000400000000000000" pitchFamily="2" charset="0"/>
              </a:rPr>
              <a:t>Nhiệm vụ </a:t>
            </a:r>
            <a:r>
              <a:rPr lang="en-US" sz="2400" b="1" dirty="0">
                <a:solidFill>
                  <a:srgbClr val="C00000"/>
                </a:solidFill>
                <a:latin typeface="#9Slide03 Oswald Light" panose="00000400000000000000" pitchFamily="2" charset="0"/>
              </a:rPr>
              <a:t>2</a:t>
            </a:r>
            <a:r>
              <a:rPr lang="vi-VN"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Nhận</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xét</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số</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dân</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tỉ</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lệ</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dân</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thành</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thị</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và</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số</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lượng</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đô</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thị</a:t>
            </a:r>
            <a:endParaRPr lang="en-US" sz="2400" b="1" dirty="0">
              <a:solidFill>
                <a:srgbClr val="C00000"/>
              </a:solidFill>
              <a:latin typeface="#9Slide03 Oswald Light" panose="00000400000000000000" pitchFamily="2" charset="0"/>
            </a:endParaRPr>
          </a:p>
        </p:txBody>
      </p:sp>
      <p:sp>
        <p:nvSpPr>
          <p:cNvPr id="2" name="Rectangle 1">
            <a:extLst>
              <a:ext uri="{FF2B5EF4-FFF2-40B4-BE49-F238E27FC236}">
                <a16:creationId xmlns:a16="http://schemas.microsoft.com/office/drawing/2014/main" id="{2B84892D-B34C-D2FF-30AD-2768A1C854B0}"/>
              </a:ext>
            </a:extLst>
          </p:cNvPr>
          <p:cNvSpPr/>
          <p:nvPr/>
        </p:nvSpPr>
        <p:spPr>
          <a:xfrm>
            <a:off x="13900" y="0"/>
            <a:ext cx="12178100"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80C91AE5-5130-B416-E31F-7AFE1BCCE454}"/>
              </a:ext>
            </a:extLst>
          </p:cNvPr>
          <p:cNvSpPr txBox="1"/>
          <p:nvPr/>
        </p:nvSpPr>
        <p:spPr>
          <a:xfrm>
            <a:off x="5060341" y="1505788"/>
            <a:ext cx="6249124" cy="400110"/>
          </a:xfrm>
          <a:prstGeom prst="rect">
            <a:avLst/>
          </a:prstGeom>
          <a:noFill/>
        </p:spPr>
        <p:txBody>
          <a:bodyPr wrap="square" rtlCol="0">
            <a:spAutoFit/>
          </a:bodyPr>
          <a:lstStyle/>
          <a:p>
            <a:r>
              <a:rPr lang="en-US" sz="2000" b="1" dirty="0" err="1">
                <a:latin typeface="#9Slide03 Oswald Light" panose="00000400000000000000" pitchFamily="2" charset="0"/>
              </a:rPr>
              <a:t>Bước</a:t>
            </a:r>
            <a:r>
              <a:rPr lang="en-US" sz="2000" b="1" dirty="0">
                <a:latin typeface="#9Slide03 Oswald Light" panose="00000400000000000000" pitchFamily="2" charset="0"/>
              </a:rPr>
              <a:t> 1: </a:t>
            </a:r>
            <a:r>
              <a:rPr lang="en-US" sz="2000" dirty="0" err="1">
                <a:latin typeface="#9Slide03 Oswald Light" panose="00000400000000000000" pitchFamily="2" charset="0"/>
              </a:rPr>
              <a:t>Cá</a:t>
            </a:r>
            <a:r>
              <a:rPr lang="en-US" sz="2000" dirty="0">
                <a:latin typeface="#9Slide03 Oswald Light" panose="00000400000000000000" pitchFamily="2" charset="0"/>
              </a:rPr>
              <a:t> </a:t>
            </a:r>
            <a:r>
              <a:rPr lang="en-US" sz="2000" dirty="0" err="1">
                <a:latin typeface="#9Slide03 Oswald Light" panose="00000400000000000000" pitchFamily="2" charset="0"/>
              </a:rPr>
              <a:t>nhân</a:t>
            </a:r>
            <a:r>
              <a:rPr lang="en-US" sz="2000" dirty="0">
                <a:latin typeface="#9Slide03 Oswald Light" panose="00000400000000000000" pitchFamily="2" charset="0"/>
              </a:rPr>
              <a:t> </a:t>
            </a:r>
            <a:r>
              <a:rPr lang="en-US" sz="2000" dirty="0" err="1">
                <a:latin typeface="#9Slide03 Oswald Light" panose="00000400000000000000" pitchFamily="2" charset="0"/>
              </a:rPr>
              <a:t>quan</a:t>
            </a:r>
            <a:r>
              <a:rPr lang="en-US" sz="2000" dirty="0">
                <a:latin typeface="#9Slide03 Oswald Light" panose="00000400000000000000" pitchFamily="2" charset="0"/>
              </a:rPr>
              <a:t> </a:t>
            </a:r>
            <a:r>
              <a:rPr lang="en-US" sz="2000" dirty="0" err="1">
                <a:latin typeface="#9Slide03 Oswald Light" panose="00000400000000000000" pitchFamily="2" charset="0"/>
              </a:rPr>
              <a:t>sát</a:t>
            </a:r>
            <a:r>
              <a:rPr lang="en-US" sz="2000" dirty="0">
                <a:latin typeface="#9Slide03 Oswald Light" panose="00000400000000000000" pitchFamily="2" charset="0"/>
              </a:rPr>
              <a:t> BSL, </a:t>
            </a:r>
            <a:r>
              <a:rPr lang="en-US" sz="2000" dirty="0" err="1">
                <a:latin typeface="#9Slide03 Oswald Light" panose="00000400000000000000" pitchFamily="2" charset="0"/>
              </a:rPr>
              <a:t>biểu</a:t>
            </a:r>
            <a:r>
              <a:rPr lang="en-US" sz="2000" dirty="0">
                <a:latin typeface="#9Slide03 Oswald Light" panose="00000400000000000000" pitchFamily="2" charset="0"/>
              </a:rPr>
              <a:t> </a:t>
            </a:r>
            <a:r>
              <a:rPr lang="en-US" sz="2000" dirty="0" err="1">
                <a:latin typeface="#9Slide03 Oswald Light" panose="00000400000000000000" pitchFamily="2" charset="0"/>
              </a:rPr>
              <a:t>đồ</a:t>
            </a:r>
            <a:r>
              <a:rPr lang="en-US" sz="2000" dirty="0">
                <a:latin typeface="#9Slide03 Oswald Light" panose="00000400000000000000" pitchFamily="2" charset="0"/>
              </a:rPr>
              <a:t> </a:t>
            </a:r>
            <a:r>
              <a:rPr lang="en-US" sz="2000" dirty="0" err="1">
                <a:latin typeface="#9Slide03 Oswald Light" panose="00000400000000000000" pitchFamily="2" charset="0"/>
              </a:rPr>
              <a:t>và</a:t>
            </a:r>
            <a:r>
              <a:rPr lang="en-US" sz="2000" dirty="0">
                <a:latin typeface="#9Slide03 Oswald Light" panose="00000400000000000000" pitchFamily="2" charset="0"/>
              </a:rPr>
              <a:t> note </a:t>
            </a:r>
            <a:r>
              <a:rPr lang="en-US" sz="2000" dirty="0" err="1">
                <a:latin typeface="#9Slide03 Oswald Light" panose="00000400000000000000" pitchFamily="2" charset="0"/>
              </a:rPr>
              <a:t>nhận</a:t>
            </a:r>
            <a:r>
              <a:rPr lang="en-US" sz="2000" dirty="0">
                <a:latin typeface="#9Slide03 Oswald Light" panose="00000400000000000000" pitchFamily="2" charset="0"/>
              </a:rPr>
              <a:t> </a:t>
            </a:r>
            <a:r>
              <a:rPr lang="en-US" sz="2000" dirty="0" err="1">
                <a:latin typeface="#9Slide03 Oswald Light" panose="00000400000000000000" pitchFamily="2" charset="0"/>
              </a:rPr>
              <a:t>xét</a:t>
            </a:r>
            <a:r>
              <a:rPr lang="en-US" sz="2000" dirty="0">
                <a:latin typeface="#9Slide03 Oswald Light" panose="00000400000000000000" pitchFamily="2" charset="0"/>
              </a:rPr>
              <a:t> (2 </a:t>
            </a:r>
            <a:r>
              <a:rPr lang="en-US" sz="2000" dirty="0" err="1">
                <a:latin typeface="#9Slide03 Oswald Light" panose="00000400000000000000" pitchFamily="2" charset="0"/>
              </a:rPr>
              <a:t>phút</a:t>
            </a:r>
            <a:r>
              <a:rPr lang="en-US" sz="2000" dirty="0">
                <a:latin typeface="#9Slide03 Oswald Light" panose="00000400000000000000" pitchFamily="2" charset="0"/>
              </a:rPr>
              <a:t>)</a:t>
            </a:r>
          </a:p>
        </p:txBody>
      </p:sp>
      <p:sp>
        <p:nvSpPr>
          <p:cNvPr id="5" name="TextBox 4">
            <a:extLst>
              <a:ext uri="{FF2B5EF4-FFF2-40B4-BE49-F238E27FC236}">
                <a16:creationId xmlns:a16="http://schemas.microsoft.com/office/drawing/2014/main" id="{89FEB6B3-6DC0-6DC5-F31D-54B0B7707352}"/>
              </a:ext>
            </a:extLst>
          </p:cNvPr>
          <p:cNvSpPr txBox="1"/>
          <p:nvPr/>
        </p:nvSpPr>
        <p:spPr>
          <a:xfrm>
            <a:off x="5074550" y="6200986"/>
            <a:ext cx="3301076" cy="400110"/>
          </a:xfrm>
          <a:prstGeom prst="rect">
            <a:avLst/>
          </a:prstGeom>
          <a:noFill/>
        </p:spPr>
        <p:txBody>
          <a:bodyPr wrap="square" rtlCol="0">
            <a:spAutoFit/>
          </a:bodyPr>
          <a:lstStyle/>
          <a:p>
            <a:r>
              <a:rPr lang="en-US" sz="2000" b="1" dirty="0" err="1">
                <a:latin typeface="#9Slide03 Oswald Light" panose="00000400000000000000" pitchFamily="2" charset="0"/>
              </a:rPr>
              <a:t>Bước</a:t>
            </a:r>
            <a:r>
              <a:rPr lang="en-US" sz="2000" b="1" dirty="0">
                <a:latin typeface="#9Slide03 Oswald Light" panose="00000400000000000000" pitchFamily="2" charset="0"/>
              </a:rPr>
              <a:t> 2: </a:t>
            </a:r>
            <a:r>
              <a:rPr lang="en-US" sz="2000" dirty="0" err="1">
                <a:latin typeface="#9Slide03 Oswald Light" panose="00000400000000000000" pitchFamily="2" charset="0"/>
              </a:rPr>
              <a:t>Báo</a:t>
            </a:r>
            <a:r>
              <a:rPr lang="en-US" sz="2000" dirty="0">
                <a:latin typeface="#9Slide03 Oswald Light" panose="00000400000000000000" pitchFamily="2" charset="0"/>
              </a:rPr>
              <a:t> </a:t>
            </a:r>
            <a:r>
              <a:rPr lang="en-US" sz="2000" dirty="0" err="1">
                <a:latin typeface="#9Slide03 Oswald Light" panose="00000400000000000000" pitchFamily="2" charset="0"/>
              </a:rPr>
              <a:t>cáo</a:t>
            </a:r>
            <a:r>
              <a:rPr lang="en-US" sz="2000" dirty="0">
                <a:latin typeface="#9Slide03 Oswald Light" panose="00000400000000000000" pitchFamily="2" charset="0"/>
              </a:rPr>
              <a:t> (1 </a:t>
            </a:r>
            <a:r>
              <a:rPr lang="en-US" sz="2000" dirty="0" err="1">
                <a:latin typeface="#9Slide03 Oswald Light" panose="00000400000000000000" pitchFamily="2" charset="0"/>
              </a:rPr>
              <a:t>phút</a:t>
            </a:r>
            <a:r>
              <a:rPr lang="en-US" sz="2000" dirty="0">
                <a:latin typeface="#9Slide03 Oswald Light" panose="00000400000000000000" pitchFamily="2" charset="0"/>
              </a:rPr>
              <a:t>) </a:t>
            </a:r>
          </a:p>
        </p:txBody>
      </p:sp>
      <p:pic>
        <p:nvPicPr>
          <p:cNvPr id="7" name="But chi GV">
            <a:extLst>
              <a:ext uri="{FF2B5EF4-FFF2-40B4-BE49-F238E27FC236}">
                <a16:creationId xmlns:a16="http://schemas.microsoft.com/office/drawing/2014/main" id="{C8D7CBA1-390E-3032-B316-18591E44AFD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7669" y="3580194"/>
            <a:ext cx="2855156" cy="2786632"/>
          </a:xfrm>
          <a:prstGeom prst="rect">
            <a:avLst/>
          </a:prstGeom>
          <a:ln>
            <a:noFill/>
          </a:ln>
          <a:effectLst>
            <a:outerShdw blurRad="292100" dist="139700" dir="2700000" algn="tl" rotWithShape="0">
              <a:srgbClr val="333333">
                <a:alpha val="65000"/>
              </a:srgbClr>
            </a:outerShdw>
          </a:effectLst>
        </p:spPr>
      </p:pic>
      <p:grpSp>
        <p:nvGrpSpPr>
          <p:cNvPr id="8" name="Group 7">
            <a:extLst>
              <a:ext uri="{FF2B5EF4-FFF2-40B4-BE49-F238E27FC236}">
                <a16:creationId xmlns:a16="http://schemas.microsoft.com/office/drawing/2014/main" id="{2533E834-BE50-620F-12C2-B7F58D6CC041}"/>
              </a:ext>
            </a:extLst>
          </p:cNvPr>
          <p:cNvGrpSpPr/>
          <p:nvPr/>
        </p:nvGrpSpPr>
        <p:grpSpPr>
          <a:xfrm>
            <a:off x="5672417" y="3691009"/>
            <a:ext cx="5226578" cy="2586950"/>
            <a:chOff x="-95724" y="-224791"/>
            <a:chExt cx="5998335" cy="3630931"/>
          </a:xfrm>
        </p:grpSpPr>
        <p:cxnSp>
          <p:nvCxnSpPr>
            <p:cNvPr id="9" name="Straight Arrow Connector 8">
              <a:extLst>
                <a:ext uri="{FF2B5EF4-FFF2-40B4-BE49-F238E27FC236}">
                  <a16:creationId xmlns:a16="http://schemas.microsoft.com/office/drawing/2014/main" id="{EBD502F2-9C1D-2CDC-E39A-5C31B0198A10}"/>
                </a:ext>
              </a:extLst>
            </p:cNvPr>
            <p:cNvCxnSpPr/>
            <p:nvPr/>
          </p:nvCxnSpPr>
          <p:spPr>
            <a:xfrm flipV="1">
              <a:off x="641506" y="114300"/>
              <a:ext cx="0" cy="396239"/>
            </a:xfrm>
            <a:prstGeom prst="straightConnector1">
              <a:avLst/>
            </a:prstGeom>
            <a:noFill/>
            <a:ln w="12700" cap="flat" cmpd="sng" algn="ctr">
              <a:solidFill>
                <a:sysClr val="windowText" lastClr="000000"/>
              </a:solidFill>
              <a:prstDash val="solid"/>
              <a:miter lim="800000"/>
              <a:tailEnd type="triangle"/>
            </a:ln>
            <a:effectLst/>
          </p:spPr>
        </p:cxnSp>
        <p:grpSp>
          <p:nvGrpSpPr>
            <p:cNvPr id="10" name="Group 9">
              <a:extLst>
                <a:ext uri="{FF2B5EF4-FFF2-40B4-BE49-F238E27FC236}">
                  <a16:creationId xmlns:a16="http://schemas.microsoft.com/office/drawing/2014/main" id="{C3003734-9010-5E20-B513-F534E263FE96}"/>
                </a:ext>
              </a:extLst>
            </p:cNvPr>
            <p:cNvGrpSpPr/>
            <p:nvPr/>
          </p:nvGrpSpPr>
          <p:grpSpPr>
            <a:xfrm>
              <a:off x="-95724" y="-224791"/>
              <a:ext cx="5998335" cy="3630931"/>
              <a:chOff x="-95724" y="-224791"/>
              <a:chExt cx="5998335" cy="3630931"/>
            </a:xfrm>
          </p:grpSpPr>
          <p:grpSp>
            <p:nvGrpSpPr>
              <p:cNvPr id="17" name="Group 16">
                <a:extLst>
                  <a:ext uri="{FF2B5EF4-FFF2-40B4-BE49-F238E27FC236}">
                    <a16:creationId xmlns:a16="http://schemas.microsoft.com/office/drawing/2014/main" id="{AECF4227-1596-CDF3-5F97-900C1F06AEB6}"/>
                  </a:ext>
                </a:extLst>
              </p:cNvPr>
              <p:cNvGrpSpPr/>
              <p:nvPr/>
            </p:nvGrpSpPr>
            <p:grpSpPr>
              <a:xfrm>
                <a:off x="-95724" y="-138702"/>
                <a:ext cx="5878390" cy="3544842"/>
                <a:chOff x="-95724" y="112758"/>
                <a:chExt cx="5878390" cy="3544842"/>
              </a:xfrm>
            </p:grpSpPr>
            <p:graphicFrame>
              <p:nvGraphicFramePr>
                <p:cNvPr id="19" name="Chart 18">
                  <a:extLst>
                    <a:ext uri="{FF2B5EF4-FFF2-40B4-BE49-F238E27FC236}">
                      <a16:creationId xmlns:a16="http://schemas.microsoft.com/office/drawing/2014/main" id="{FA50FFFC-1DF6-2572-C794-DA521B47FEAC}"/>
                    </a:ext>
                  </a:extLst>
                </p:cNvPr>
                <p:cNvGraphicFramePr/>
                <p:nvPr>
                  <p:extLst>
                    <p:ext uri="{D42A27DB-BD31-4B8C-83A1-F6EECF244321}">
                      <p14:modId xmlns:p14="http://schemas.microsoft.com/office/powerpoint/2010/main" val="2219137734"/>
                    </p:ext>
                  </p:extLst>
                </p:nvPr>
              </p:nvGraphicFramePr>
              <p:xfrm>
                <a:off x="0" y="457200"/>
                <a:ext cx="5486400" cy="3200400"/>
              </p:xfrm>
              <a:graphic>
                <a:graphicData uri="http://schemas.openxmlformats.org/drawingml/2006/chart">
                  <c:chart xmlns:c="http://schemas.openxmlformats.org/drawingml/2006/chart" xmlns:r="http://schemas.openxmlformats.org/officeDocument/2006/relationships" r:id="rId16"/>
                </a:graphicData>
              </a:graphic>
            </p:graphicFrame>
            <p:sp>
              <p:nvSpPr>
                <p:cNvPr id="20" name="Text Box 2">
                  <a:extLst>
                    <a:ext uri="{FF2B5EF4-FFF2-40B4-BE49-F238E27FC236}">
                      <a16:creationId xmlns:a16="http://schemas.microsoft.com/office/drawing/2014/main" id="{75FD6D4F-71C6-5996-6498-5B0484613EB4}"/>
                    </a:ext>
                  </a:extLst>
                </p:cNvPr>
                <p:cNvSpPr txBox="1"/>
                <p:nvPr/>
              </p:nvSpPr>
              <p:spPr>
                <a:xfrm>
                  <a:off x="-95724" y="112758"/>
                  <a:ext cx="502920" cy="35052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180340" algn="just" defTabSz="914400" eaLnBrk="1" fontAlgn="auto" latinLnBrk="0" hangingPunct="1">
                    <a:lnSpc>
                      <a:spcPct val="107000"/>
                    </a:lnSpc>
                    <a:spcBef>
                      <a:spcPts val="0"/>
                    </a:spcBef>
                    <a:spcAft>
                      <a:spcPts val="600"/>
                    </a:spcAft>
                    <a:buClrTx/>
                    <a:buSzTx/>
                    <a:buFontTx/>
                    <a:buNone/>
                    <a:tabLst/>
                    <a:defRPr/>
                  </a:pPr>
                  <a:r>
                    <a:rPr kumimoji="0" lang="en-US" sz="1600" b="0" i="0" u="none" strike="noStrike" kern="0" cap="none" spc="0" normalizeH="0" baseline="0" noProof="0" dirty="0">
                      <a:ln>
                        <a:noFill/>
                      </a:ln>
                      <a:solidFill>
                        <a:sysClr val="windowText" lastClr="000000"/>
                      </a:solidFill>
                      <a:effectLst/>
                      <a:uLnTx/>
                      <a:uFillTx/>
                      <a:latin typeface="#9Slide03 Oswald Light" panose="00000400000000000000" pitchFamily="2" charset="0"/>
                      <a:ea typeface="Times New Roman" panose="02020603050405020304" pitchFamily="18" charset="0"/>
                    </a:rPr>
                    <a:t>%</a:t>
                  </a:r>
                  <a:endParaRPr kumimoji="0" lang="en-US" sz="1200" b="0" i="0" u="none" strike="noStrike" kern="0" cap="none" spc="0" normalizeH="0" baseline="0" noProof="0" dirty="0">
                    <a:ln>
                      <a:noFill/>
                    </a:ln>
                    <a:solidFill>
                      <a:sysClr val="windowText" lastClr="000000"/>
                    </a:solidFill>
                    <a:effectLst/>
                    <a:uLnTx/>
                    <a:uFillTx/>
                    <a:latin typeface="#9Slide03 Oswald Light" panose="00000400000000000000" pitchFamily="2" charset="0"/>
                    <a:ea typeface="Times New Roman" panose="02020603050405020304" pitchFamily="18" charset="0"/>
                  </a:endParaRPr>
                </a:p>
              </p:txBody>
            </p:sp>
            <p:sp>
              <p:nvSpPr>
                <p:cNvPr id="21" name="Text Box 2">
                  <a:extLst>
                    <a:ext uri="{FF2B5EF4-FFF2-40B4-BE49-F238E27FC236}">
                      <a16:creationId xmlns:a16="http://schemas.microsoft.com/office/drawing/2014/main" id="{12FD77A5-8083-539B-F8D9-2ED47C1F09E6}"/>
                    </a:ext>
                  </a:extLst>
                </p:cNvPr>
                <p:cNvSpPr txBox="1"/>
                <p:nvPr/>
              </p:nvSpPr>
              <p:spPr>
                <a:xfrm>
                  <a:off x="4898746" y="2614405"/>
                  <a:ext cx="883920" cy="35052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180340" algn="just" defTabSz="914400" eaLnBrk="1" fontAlgn="auto" latinLnBrk="0" hangingPunct="1">
                    <a:lnSpc>
                      <a:spcPct val="107000"/>
                    </a:lnSpc>
                    <a:spcBef>
                      <a:spcPts val="0"/>
                    </a:spcBef>
                    <a:spcAft>
                      <a:spcPts val="600"/>
                    </a:spcAft>
                    <a:buClrTx/>
                    <a:buSzTx/>
                    <a:buFontTx/>
                    <a:buNone/>
                    <a:tabLst/>
                    <a:defRPr/>
                  </a:pPr>
                  <a:r>
                    <a:rPr kumimoji="0" lang="en-US" sz="1400" b="0" i="0" u="none" strike="noStrike" kern="0" cap="none" spc="0" normalizeH="0" baseline="0" noProof="0" dirty="0" err="1">
                      <a:ln>
                        <a:noFill/>
                      </a:ln>
                      <a:solidFill>
                        <a:sysClr val="windowText" lastClr="000000"/>
                      </a:solidFill>
                      <a:effectLst/>
                      <a:uLnTx/>
                      <a:uFillTx/>
                      <a:latin typeface="#9Slide03 Oswald Light" panose="00000400000000000000" pitchFamily="2" charset="0"/>
                      <a:ea typeface="Times New Roman" panose="02020603050405020304" pitchFamily="18" charset="0"/>
                    </a:rPr>
                    <a:t>Năm</a:t>
                  </a:r>
                  <a:endParaRPr kumimoji="0" lang="en-US" sz="1200" b="0" i="0" u="none" strike="noStrike" kern="0" cap="none" spc="0" normalizeH="0" baseline="0" noProof="0" dirty="0">
                    <a:ln>
                      <a:noFill/>
                    </a:ln>
                    <a:solidFill>
                      <a:sysClr val="windowText" lastClr="000000"/>
                    </a:solidFill>
                    <a:effectLst/>
                    <a:uLnTx/>
                    <a:uFillTx/>
                    <a:latin typeface="#9Slide03 Oswald Light" panose="00000400000000000000" pitchFamily="2" charset="0"/>
                    <a:ea typeface="Times New Roman" panose="02020603050405020304" pitchFamily="18" charset="0"/>
                  </a:endParaRPr>
                </a:p>
              </p:txBody>
            </p:sp>
          </p:grpSp>
          <p:sp>
            <p:nvSpPr>
              <p:cNvPr id="18" name="Text Box 5">
                <a:extLst>
                  <a:ext uri="{FF2B5EF4-FFF2-40B4-BE49-F238E27FC236}">
                    <a16:creationId xmlns:a16="http://schemas.microsoft.com/office/drawing/2014/main" id="{8791B6D0-3FFB-FF92-00B6-7E6E38198BED}"/>
                  </a:ext>
                </a:extLst>
              </p:cNvPr>
              <p:cNvSpPr txBox="1"/>
              <p:nvPr/>
            </p:nvSpPr>
            <p:spPr>
              <a:xfrm>
                <a:off x="766638" y="-224791"/>
                <a:ext cx="5135973" cy="67818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180340" algn="ctr" defTabSz="914400" eaLnBrk="1" fontAlgn="auto" latinLnBrk="0" hangingPunct="1">
                  <a:lnSpc>
                    <a:spcPct val="120000"/>
                  </a:lnSpc>
                  <a:spcBef>
                    <a:spcPts val="0"/>
                  </a:spcBef>
                  <a:spcAft>
                    <a:spcPts val="60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TỈ LỆ DÂN THÀNH THỊ CỦA VIỆT NAM VÀ THẾ GIỚI,</a:t>
                </a:r>
                <a:endParaRPr kumimoji="0" lang="en-US" sz="1200" b="0" i="0" u="none" strike="noStrike" kern="0" cap="none" spc="0" normalizeH="0" baseline="0" noProof="0" dirty="0">
                  <a:ln>
                    <a:noFill/>
                  </a:ln>
                  <a:solidFill>
                    <a:sysClr val="windowText" lastClr="000000"/>
                  </a:solidFill>
                  <a:effectLst/>
                  <a:uLnTx/>
                  <a:uFillTx/>
                  <a:latin typeface="#9Slide03 Oswald Light" panose="00000400000000000000" pitchFamily="2" charset="0"/>
                  <a:ea typeface="Times New Roman" panose="02020603050405020304" pitchFamily="18" charset="0"/>
                </a:endParaRPr>
              </a:p>
              <a:p>
                <a:pPr marL="0" marR="0" lvl="0" indent="180340" algn="ctr" defTabSz="914400" eaLnBrk="1" fontAlgn="auto" latinLnBrk="0" hangingPunct="1">
                  <a:lnSpc>
                    <a:spcPct val="107000"/>
                  </a:lnSpc>
                  <a:spcBef>
                    <a:spcPts val="0"/>
                  </a:spcBef>
                  <a:spcAft>
                    <a:spcPts val="60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9Slide03 Oswald Light" panose="00000400000000000000" pitchFamily="2" charset="0"/>
                    <a:ea typeface="Cambria" panose="02040503050406030204" pitchFamily="18" charset="0"/>
                    <a:cs typeface="Times New Roman" panose="02020603050405020304" pitchFamily="18" charset="0"/>
                  </a:rPr>
                  <a:t>GIAI ĐOẠN 1960 – 2021</a:t>
                </a:r>
                <a:endParaRPr kumimoji="0" lang="en-US" sz="1200" b="0" i="0" u="none" strike="noStrike" kern="0" cap="none" spc="0" normalizeH="0" baseline="0" noProof="0" dirty="0">
                  <a:ln>
                    <a:noFill/>
                  </a:ln>
                  <a:solidFill>
                    <a:sysClr val="windowText" lastClr="000000"/>
                  </a:solidFill>
                  <a:effectLst/>
                  <a:uLnTx/>
                  <a:uFillTx/>
                  <a:latin typeface="#9Slide03 Oswald Light" panose="00000400000000000000" pitchFamily="2" charset="0"/>
                  <a:ea typeface="Times New Roman" panose="02020603050405020304" pitchFamily="18" charset="0"/>
                </a:endParaRPr>
              </a:p>
            </p:txBody>
          </p:sp>
        </p:grpSp>
      </p:grpSp>
      <p:pic>
        <p:nvPicPr>
          <p:cNvPr id="22" name="Picture 21" descr="A cartoon pencil with arms and legs&#10;&#10;Description automatically generated">
            <a:extLst>
              <a:ext uri="{FF2B5EF4-FFF2-40B4-BE49-F238E27FC236}">
                <a16:creationId xmlns:a16="http://schemas.microsoft.com/office/drawing/2014/main" id="{F0C93BAF-1907-9C16-BE91-FAF3B1CBB16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769409" y="42538"/>
            <a:ext cx="2142531" cy="2568982"/>
          </a:xfrm>
          <a:prstGeom prst="rect">
            <a:avLst/>
          </a:prstGeom>
          <a:ln>
            <a:noFill/>
          </a:ln>
          <a:effectLst>
            <a:outerShdw blurRad="292100" dist="139700" dir="2700000" algn="tl" rotWithShape="0">
              <a:srgbClr val="333333">
                <a:alpha val="65000"/>
              </a:srgbClr>
            </a:outerShdw>
          </a:effectLst>
        </p:spPr>
      </p:pic>
      <p:sp>
        <p:nvSpPr>
          <p:cNvPr id="6" name="Rectangle: Single Corner Snipped 5">
            <a:extLst>
              <a:ext uri="{FF2B5EF4-FFF2-40B4-BE49-F238E27FC236}">
                <a16:creationId xmlns:a16="http://schemas.microsoft.com/office/drawing/2014/main" id="{3A60E8BC-7BEB-3D5E-CA00-AC3F3C4F9CA8}"/>
              </a:ext>
            </a:extLst>
          </p:cNvPr>
          <p:cNvSpPr/>
          <p:nvPr/>
        </p:nvSpPr>
        <p:spPr>
          <a:xfrm>
            <a:off x="4147505"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 </a:t>
            </a:r>
            <a:r>
              <a:rPr lang="en-US" sz="2800" dirty="0" err="1">
                <a:solidFill>
                  <a:schemeClr val="bg1">
                    <a:lumMod val="95000"/>
                  </a:schemeClr>
                </a:solidFill>
                <a:latin typeface="#9Slide03 Bebas Neue Bold" panose="020B0606020202050201" pitchFamily="34" charset="0"/>
              </a:rPr>
              <a:t>mạng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lưới</a:t>
            </a:r>
            <a:r>
              <a:rPr lang="en-US" sz="2800" dirty="0">
                <a:solidFill>
                  <a:schemeClr val="bg1">
                    <a:lumMod val="95000"/>
                  </a:schemeClr>
                </a:solidFill>
                <a:latin typeface="#9Slide03 Bebas Neue Bold" panose="020B0606020202050201" pitchFamily="34" charset="0"/>
              </a:rPr>
              <a:t> ĐÔ THỊ </a:t>
            </a:r>
            <a:r>
              <a:rPr lang="en-US" sz="2800" dirty="0" err="1">
                <a:solidFill>
                  <a:schemeClr val="bg1">
                    <a:lumMod val="95000"/>
                  </a:schemeClr>
                </a:solidFill>
                <a:latin typeface="#9Slide03 Bebas Neue Bold" panose="020B0606020202050201" pitchFamily="34" charset="0"/>
              </a:rPr>
              <a:t>việt</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nam</a:t>
            </a:r>
            <a:endParaRPr lang="en-US" sz="2800" dirty="0">
              <a:solidFill>
                <a:schemeClr val="bg1">
                  <a:lumMod val="95000"/>
                </a:schemeClr>
              </a:solidFill>
              <a:latin typeface="#9Slide03 Bebas Neue Bold" panose="020B0606020202050201" pitchFamily="34" charset="0"/>
            </a:endParaRPr>
          </a:p>
        </p:txBody>
      </p:sp>
      <p:graphicFrame>
        <p:nvGraphicFramePr>
          <p:cNvPr id="26" name="Table 25">
            <a:extLst>
              <a:ext uri="{FF2B5EF4-FFF2-40B4-BE49-F238E27FC236}">
                <a16:creationId xmlns:a16="http://schemas.microsoft.com/office/drawing/2014/main" id="{DFFFDE75-F7C0-3C58-7650-07ED0A76FF7E}"/>
              </a:ext>
            </a:extLst>
          </p:cNvPr>
          <p:cNvGraphicFramePr>
            <a:graphicFrameLocks noGrp="1"/>
          </p:cNvGraphicFramePr>
          <p:nvPr>
            <p:extLst>
              <p:ext uri="{D42A27DB-BD31-4B8C-83A1-F6EECF244321}">
                <p14:modId xmlns:p14="http://schemas.microsoft.com/office/powerpoint/2010/main" val="3046412893"/>
              </p:ext>
            </p:extLst>
          </p:nvPr>
        </p:nvGraphicFramePr>
        <p:xfrm>
          <a:off x="5160100" y="2060584"/>
          <a:ext cx="7013891" cy="1413540"/>
        </p:xfrm>
        <a:graphic>
          <a:graphicData uri="http://schemas.openxmlformats.org/drawingml/2006/table">
            <a:tbl>
              <a:tblPr firstRow="1" firstCol="1" bandRow="1">
                <a:tableStyleId>{5C22544A-7EE6-4342-B048-85BDC9FD1C3A}</a:tableStyleId>
              </a:tblPr>
              <a:tblGrid>
                <a:gridCol w="2763851">
                  <a:extLst>
                    <a:ext uri="{9D8B030D-6E8A-4147-A177-3AD203B41FA5}">
                      <a16:colId xmlns:a16="http://schemas.microsoft.com/office/drawing/2014/main" val="4051300022"/>
                    </a:ext>
                  </a:extLst>
                </a:gridCol>
                <a:gridCol w="708340">
                  <a:extLst>
                    <a:ext uri="{9D8B030D-6E8A-4147-A177-3AD203B41FA5}">
                      <a16:colId xmlns:a16="http://schemas.microsoft.com/office/drawing/2014/main" val="2378357339"/>
                    </a:ext>
                  </a:extLst>
                </a:gridCol>
                <a:gridCol w="708340">
                  <a:extLst>
                    <a:ext uri="{9D8B030D-6E8A-4147-A177-3AD203B41FA5}">
                      <a16:colId xmlns:a16="http://schemas.microsoft.com/office/drawing/2014/main" val="1170546243"/>
                    </a:ext>
                  </a:extLst>
                </a:gridCol>
                <a:gridCol w="708340">
                  <a:extLst>
                    <a:ext uri="{9D8B030D-6E8A-4147-A177-3AD203B41FA5}">
                      <a16:colId xmlns:a16="http://schemas.microsoft.com/office/drawing/2014/main" val="3308961565"/>
                    </a:ext>
                  </a:extLst>
                </a:gridCol>
                <a:gridCol w="708340">
                  <a:extLst>
                    <a:ext uri="{9D8B030D-6E8A-4147-A177-3AD203B41FA5}">
                      <a16:colId xmlns:a16="http://schemas.microsoft.com/office/drawing/2014/main" val="564346169"/>
                    </a:ext>
                  </a:extLst>
                </a:gridCol>
                <a:gridCol w="708340">
                  <a:extLst>
                    <a:ext uri="{9D8B030D-6E8A-4147-A177-3AD203B41FA5}">
                      <a16:colId xmlns:a16="http://schemas.microsoft.com/office/drawing/2014/main" val="335539679"/>
                    </a:ext>
                  </a:extLst>
                </a:gridCol>
                <a:gridCol w="708340">
                  <a:extLst>
                    <a:ext uri="{9D8B030D-6E8A-4147-A177-3AD203B41FA5}">
                      <a16:colId xmlns:a16="http://schemas.microsoft.com/office/drawing/2014/main" val="639735963"/>
                    </a:ext>
                  </a:extLst>
                </a:gridCol>
              </a:tblGrid>
              <a:tr h="471180">
                <a:tc>
                  <a:txBody>
                    <a:bodyPr/>
                    <a:lstStyle/>
                    <a:p>
                      <a:pPr indent="180340" algn="ctr">
                        <a:lnSpc>
                          <a:spcPct val="120000"/>
                        </a:lnSpc>
                        <a:spcAft>
                          <a:spcPts val="600"/>
                        </a:spcAft>
                      </a:pPr>
                      <a:r>
                        <a:rPr lang="en-US" sz="1800" dirty="0" err="1">
                          <a:effectLst/>
                          <a:latin typeface="#9Slide03 Oswald Light" panose="00000400000000000000" pitchFamily="2" charset="0"/>
                        </a:rPr>
                        <a:t>Năm</a:t>
                      </a:r>
                      <a:endParaRPr lang="en-US" sz="1800"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marL="0" indent="0" algn="ctr">
                        <a:lnSpc>
                          <a:spcPct val="120000"/>
                        </a:lnSpc>
                        <a:spcAft>
                          <a:spcPts val="600"/>
                        </a:spcAft>
                      </a:pPr>
                      <a:r>
                        <a:rPr lang="en-US" sz="1800" dirty="0">
                          <a:effectLst/>
                          <a:latin typeface="#9Slide03 Oswald Light" panose="00000400000000000000" pitchFamily="2" charset="0"/>
                        </a:rPr>
                        <a:t>1970</a:t>
                      </a:r>
                      <a:endParaRPr lang="en-US" sz="1800"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marL="0" indent="0" algn="ctr">
                        <a:lnSpc>
                          <a:spcPct val="120000"/>
                        </a:lnSpc>
                        <a:spcAft>
                          <a:spcPts val="600"/>
                        </a:spcAft>
                      </a:pPr>
                      <a:r>
                        <a:rPr lang="en-US" sz="1800" dirty="0">
                          <a:effectLst/>
                          <a:latin typeface="#9Slide03 Oswald Light" panose="00000400000000000000" pitchFamily="2" charset="0"/>
                        </a:rPr>
                        <a:t>1980</a:t>
                      </a:r>
                      <a:endParaRPr lang="en-US" sz="1800"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marL="0" indent="0" algn="ctr">
                        <a:lnSpc>
                          <a:spcPct val="120000"/>
                        </a:lnSpc>
                        <a:spcAft>
                          <a:spcPts val="600"/>
                        </a:spcAft>
                      </a:pPr>
                      <a:r>
                        <a:rPr lang="en-US" sz="1800" dirty="0">
                          <a:effectLst/>
                          <a:latin typeface="#9Slide03 Oswald Light" panose="00000400000000000000" pitchFamily="2" charset="0"/>
                        </a:rPr>
                        <a:t>1990</a:t>
                      </a:r>
                      <a:endParaRPr lang="en-US" sz="1800"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marL="0" indent="0" algn="ctr">
                        <a:lnSpc>
                          <a:spcPct val="120000"/>
                        </a:lnSpc>
                        <a:spcAft>
                          <a:spcPts val="600"/>
                        </a:spcAft>
                      </a:pPr>
                      <a:r>
                        <a:rPr lang="en-US" sz="1800" dirty="0">
                          <a:effectLst/>
                          <a:latin typeface="#9Slide03 Oswald Light" panose="00000400000000000000" pitchFamily="2" charset="0"/>
                        </a:rPr>
                        <a:t>2000</a:t>
                      </a:r>
                      <a:endParaRPr lang="en-US" sz="1800"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marL="0" indent="0" algn="ctr">
                        <a:lnSpc>
                          <a:spcPct val="120000"/>
                        </a:lnSpc>
                        <a:spcAft>
                          <a:spcPts val="600"/>
                        </a:spcAft>
                      </a:pPr>
                      <a:r>
                        <a:rPr lang="en-US" sz="1800" dirty="0">
                          <a:effectLst/>
                          <a:latin typeface="#9Slide03 Oswald Light" panose="00000400000000000000" pitchFamily="2" charset="0"/>
                        </a:rPr>
                        <a:t>2010</a:t>
                      </a:r>
                      <a:endParaRPr lang="en-US" sz="1800"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marL="0" indent="0" algn="ctr">
                        <a:lnSpc>
                          <a:spcPct val="120000"/>
                        </a:lnSpc>
                        <a:spcAft>
                          <a:spcPts val="600"/>
                        </a:spcAft>
                      </a:pPr>
                      <a:r>
                        <a:rPr lang="en-US" sz="1800" dirty="0">
                          <a:effectLst/>
                          <a:latin typeface="#9Slide03 Oswald Light" panose="00000400000000000000" pitchFamily="2" charset="0"/>
                        </a:rPr>
                        <a:t>2021</a:t>
                      </a:r>
                      <a:endParaRPr lang="en-US" sz="1800" dirty="0">
                        <a:effectLst/>
                        <a:latin typeface="#9Slide03 Oswald Light" panose="00000400000000000000" pitchFamily="2" charset="0"/>
                        <a:ea typeface="Times New Roman" panose="02020603050405020304" pitchFamily="18" charset="0"/>
                      </a:endParaRPr>
                    </a:p>
                  </a:txBody>
                  <a:tcPr marL="65976" marR="65976" marT="0" marB="0" anchor="ctr"/>
                </a:tc>
                <a:extLst>
                  <a:ext uri="{0D108BD9-81ED-4DB2-BD59-A6C34878D82A}">
                    <a16:rowId xmlns:a16="http://schemas.microsoft.com/office/drawing/2014/main" val="2870402388"/>
                  </a:ext>
                </a:extLst>
              </a:tr>
              <a:tr h="471180">
                <a:tc>
                  <a:txBody>
                    <a:bodyPr/>
                    <a:lstStyle/>
                    <a:p>
                      <a:pPr indent="180340" algn="just">
                        <a:lnSpc>
                          <a:spcPct val="120000"/>
                        </a:lnSpc>
                        <a:spcAft>
                          <a:spcPts val="600"/>
                        </a:spcAft>
                      </a:pPr>
                      <a:r>
                        <a:rPr lang="en-US" sz="1800">
                          <a:effectLst/>
                          <a:latin typeface="#9Slide03 Oswald Light" panose="00000400000000000000" pitchFamily="2" charset="0"/>
                        </a:rPr>
                        <a:t>Số dân thành thị (triệu người)</a:t>
                      </a:r>
                      <a:endParaRPr lang="en-US" sz="180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dirty="0">
                          <a:effectLst/>
                          <a:latin typeface="#9Slide03 Oswald Light" panose="00000400000000000000" pitchFamily="2" charset="0"/>
                        </a:rPr>
                        <a:t>7.6</a:t>
                      </a:r>
                      <a:endParaRPr lang="en-US" sz="1800" b="1"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dirty="0">
                          <a:effectLst/>
                          <a:latin typeface="#9Slide03 Oswald Light" panose="00000400000000000000" pitchFamily="2" charset="0"/>
                        </a:rPr>
                        <a:t>10.1</a:t>
                      </a:r>
                      <a:endParaRPr lang="en-US" sz="1800" b="1"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dirty="0">
                          <a:effectLst/>
                          <a:latin typeface="#9Slide03 Oswald Light" panose="00000400000000000000" pitchFamily="2" charset="0"/>
                        </a:rPr>
                        <a:t>12.9</a:t>
                      </a:r>
                      <a:endParaRPr lang="en-US" sz="1800" b="1"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dirty="0">
                          <a:effectLst/>
                          <a:latin typeface="#9Slide03 Oswald Light" panose="00000400000000000000" pitchFamily="2" charset="0"/>
                        </a:rPr>
                        <a:t>18.7</a:t>
                      </a:r>
                      <a:endParaRPr lang="en-US" sz="1800" b="1"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a:effectLst/>
                          <a:latin typeface="#9Slide03 Oswald Light" panose="00000400000000000000" pitchFamily="2" charset="0"/>
                        </a:rPr>
                        <a:t>26.5</a:t>
                      </a:r>
                      <a:endParaRPr lang="en-US" sz="1800" b="1">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dirty="0">
                          <a:effectLst/>
                          <a:latin typeface="#9Slide03 Oswald Light" panose="00000400000000000000" pitchFamily="2" charset="0"/>
                        </a:rPr>
                        <a:t>36.6</a:t>
                      </a:r>
                      <a:endParaRPr lang="en-US" sz="1800" b="1" dirty="0">
                        <a:effectLst/>
                        <a:latin typeface="#9Slide03 Oswald Light" panose="00000400000000000000" pitchFamily="2" charset="0"/>
                        <a:ea typeface="Times New Roman" panose="02020603050405020304" pitchFamily="18" charset="0"/>
                      </a:endParaRPr>
                    </a:p>
                  </a:txBody>
                  <a:tcPr marL="65976" marR="65976" marT="0" marB="0" anchor="ctr"/>
                </a:tc>
                <a:extLst>
                  <a:ext uri="{0D108BD9-81ED-4DB2-BD59-A6C34878D82A}">
                    <a16:rowId xmlns:a16="http://schemas.microsoft.com/office/drawing/2014/main" val="1335746970"/>
                  </a:ext>
                </a:extLst>
              </a:tr>
              <a:tr h="471180">
                <a:tc>
                  <a:txBody>
                    <a:bodyPr/>
                    <a:lstStyle/>
                    <a:p>
                      <a:pPr indent="180340" algn="just">
                        <a:lnSpc>
                          <a:spcPct val="120000"/>
                        </a:lnSpc>
                        <a:spcAft>
                          <a:spcPts val="600"/>
                        </a:spcAft>
                      </a:pPr>
                      <a:r>
                        <a:rPr lang="vi-VN" sz="1800" dirty="0">
                          <a:effectLst/>
                          <a:latin typeface="#9Slide03 Oswald Light" panose="00000400000000000000" pitchFamily="2" charset="0"/>
                        </a:rPr>
                        <a:t>Tỉ lệ dân thành thị </a:t>
                      </a:r>
                      <a:r>
                        <a:rPr lang="en-US" sz="1800" dirty="0">
                          <a:effectLst/>
                          <a:latin typeface="#9Slide03 Oswald Light" panose="00000400000000000000" pitchFamily="2" charset="0"/>
                        </a:rPr>
                        <a:t>(%)</a:t>
                      </a:r>
                      <a:endParaRPr lang="en-US" sz="1800"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a:effectLst/>
                          <a:latin typeface="#9Slide03 Oswald Light" panose="00000400000000000000" pitchFamily="2" charset="0"/>
                        </a:rPr>
                        <a:t>18.3</a:t>
                      </a:r>
                      <a:endParaRPr lang="en-US" sz="1800" b="1">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a:effectLst/>
                          <a:latin typeface="#9Slide03 Oswald Light" panose="00000400000000000000" pitchFamily="2" charset="0"/>
                        </a:rPr>
                        <a:t>19.2</a:t>
                      </a:r>
                      <a:endParaRPr lang="en-US" sz="1800" b="1">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a:effectLst/>
                          <a:latin typeface="#9Slide03 Oswald Light" panose="00000400000000000000" pitchFamily="2" charset="0"/>
                        </a:rPr>
                        <a:t>19.5</a:t>
                      </a:r>
                      <a:endParaRPr lang="en-US" sz="1800" b="1">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dirty="0">
                          <a:effectLst/>
                          <a:latin typeface="#9Slide03 Oswald Light" panose="00000400000000000000" pitchFamily="2" charset="0"/>
                        </a:rPr>
                        <a:t>24.1</a:t>
                      </a:r>
                      <a:endParaRPr lang="en-US" sz="1800" b="1"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dirty="0">
                          <a:effectLst/>
                          <a:latin typeface="#9Slide03 Oswald Light" panose="00000400000000000000" pitchFamily="2" charset="0"/>
                        </a:rPr>
                        <a:t>30.4</a:t>
                      </a:r>
                      <a:endParaRPr lang="en-US" sz="1800" b="1" dirty="0">
                        <a:effectLst/>
                        <a:latin typeface="#9Slide03 Oswald Light" panose="00000400000000000000" pitchFamily="2" charset="0"/>
                        <a:ea typeface="Times New Roman" panose="02020603050405020304" pitchFamily="18" charset="0"/>
                      </a:endParaRPr>
                    </a:p>
                  </a:txBody>
                  <a:tcPr marL="65976" marR="65976" marT="0" marB="0" anchor="ctr"/>
                </a:tc>
                <a:tc>
                  <a:txBody>
                    <a:bodyPr/>
                    <a:lstStyle/>
                    <a:p>
                      <a:pPr indent="180340" algn="ctr">
                        <a:lnSpc>
                          <a:spcPct val="120000"/>
                        </a:lnSpc>
                        <a:spcAft>
                          <a:spcPts val="600"/>
                        </a:spcAft>
                      </a:pPr>
                      <a:r>
                        <a:rPr lang="en-US" sz="1800" b="1" dirty="0">
                          <a:effectLst/>
                          <a:latin typeface="#9Slide03 Oswald Light" panose="00000400000000000000" pitchFamily="2" charset="0"/>
                        </a:rPr>
                        <a:t>37.1</a:t>
                      </a:r>
                      <a:endParaRPr lang="en-US" sz="1800" b="1" dirty="0">
                        <a:effectLst/>
                        <a:latin typeface="#9Slide03 Oswald Light" panose="00000400000000000000" pitchFamily="2" charset="0"/>
                        <a:ea typeface="Times New Roman" panose="02020603050405020304" pitchFamily="18" charset="0"/>
                      </a:endParaRPr>
                    </a:p>
                  </a:txBody>
                  <a:tcPr marL="65976" marR="65976" marT="0" marB="0" anchor="ctr"/>
                </a:tc>
                <a:extLst>
                  <a:ext uri="{0D108BD9-81ED-4DB2-BD59-A6C34878D82A}">
                    <a16:rowId xmlns:a16="http://schemas.microsoft.com/office/drawing/2014/main" val="1696069814"/>
                  </a:ext>
                </a:extLst>
              </a:tr>
            </a:tbl>
          </a:graphicData>
        </a:graphic>
      </p:graphicFrame>
    </p:spTree>
    <p:extLst>
      <p:ext uri="{BB962C8B-B14F-4D97-AF65-F5344CB8AC3E}">
        <p14:creationId xmlns:p14="http://schemas.microsoft.com/office/powerpoint/2010/main" val="2481011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dirty="0">
              <a:solidFill>
                <a:prstClr val="black"/>
              </a:solidFill>
              <a:latin typeface="Calibri"/>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4718" y="3418836"/>
            <a:ext cx="2855156" cy="2786632"/>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993197"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3200" dirty="0" err="1">
                <a:solidFill>
                  <a:srgbClr val="FFFF00"/>
                </a:solidFill>
                <a:latin typeface="#9Slide03 Bebas Neue Bold" panose="020B0606020202050201" pitchFamily="34" charset="0"/>
              </a:rPr>
              <a:t>i</a:t>
            </a:r>
            <a:r>
              <a:rPr lang="en-US" sz="3200" dirty="0">
                <a:solidFill>
                  <a:srgbClr val="FFFF00"/>
                </a:solidFill>
                <a:latin typeface="#9Slide03 Bebas Neue Bold" panose="020B0606020202050201" pitchFamily="34" charset="0"/>
              </a:rPr>
              <a:t>. ĐẶC ĐIỂM ĐÔ THỊ HÓA</a:t>
            </a: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184903"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iii. </a:t>
            </a:r>
            <a:r>
              <a:rPr lang="en-US" sz="2800" dirty="0" err="1">
                <a:solidFill>
                  <a:schemeClr val="bg1">
                    <a:lumMod val="95000"/>
                  </a:schemeClr>
                </a:solidFill>
                <a:latin typeface="#9Slide03 Bebas Neue Bold" panose="020B0606020202050201" pitchFamily="34" charset="0"/>
              </a:rPr>
              <a:t>Ảnh</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hưởng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của</a:t>
            </a:r>
            <a:r>
              <a:rPr lang="en-US" sz="2800" dirty="0">
                <a:solidFill>
                  <a:schemeClr val="bg1">
                    <a:lumMod val="95000"/>
                  </a:schemeClr>
                </a:solidFill>
                <a:latin typeface="#9Slide03 Bebas Neue Bold" panose="020B0606020202050201" pitchFamily="34" charset="0"/>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3611" y="395004"/>
            <a:ext cx="3293773" cy="3293773"/>
          </a:xfrm>
          <a:prstGeom prst="rect">
            <a:avLst/>
          </a:prstGeom>
        </p:spPr>
      </p:pic>
      <p:sp>
        <p:nvSpPr>
          <p:cNvPr id="2" name="Rectangle 1">
            <a:extLst>
              <a:ext uri="{FF2B5EF4-FFF2-40B4-BE49-F238E27FC236}">
                <a16:creationId xmlns:a16="http://schemas.microsoft.com/office/drawing/2014/main" id="{2B84892D-B34C-D2FF-30AD-2768A1C854B0}"/>
              </a:ext>
            </a:extLst>
          </p:cNvPr>
          <p:cNvSpPr/>
          <p:nvPr/>
        </p:nvSpPr>
        <p:spPr>
          <a:xfrm>
            <a:off x="13900" y="0"/>
            <a:ext cx="12178100"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descr="A cartoon pencil with arms and legs&#10;&#10;Description automatically generated">
            <a:extLst>
              <a:ext uri="{FF2B5EF4-FFF2-40B4-BE49-F238E27FC236}">
                <a16:creationId xmlns:a16="http://schemas.microsoft.com/office/drawing/2014/main" id="{F0C93BAF-1907-9C16-BE91-FAF3B1CBB1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50585" y="3178039"/>
            <a:ext cx="2142531" cy="2568982"/>
          </a:xfrm>
          <a:prstGeom prst="rect">
            <a:avLst/>
          </a:prstGeom>
          <a:ln>
            <a:noFill/>
          </a:ln>
          <a:effectLst>
            <a:outerShdw blurRad="292100" dist="139700" dir="2700000" algn="tl" rotWithShape="0">
              <a:srgbClr val="333333">
                <a:alpha val="65000"/>
              </a:srgbClr>
            </a:outerShdw>
          </a:effectLst>
        </p:spPr>
      </p:pic>
      <p:graphicFrame>
        <p:nvGraphicFramePr>
          <p:cNvPr id="6" name="Table 5">
            <a:extLst>
              <a:ext uri="{FF2B5EF4-FFF2-40B4-BE49-F238E27FC236}">
                <a16:creationId xmlns:a16="http://schemas.microsoft.com/office/drawing/2014/main" id="{01917B48-486D-1A25-52D2-4E58E409EEC0}"/>
              </a:ext>
            </a:extLst>
          </p:cNvPr>
          <p:cNvGraphicFramePr>
            <a:graphicFrameLocks noGrp="1"/>
          </p:cNvGraphicFramePr>
          <p:nvPr>
            <p:extLst>
              <p:ext uri="{D42A27DB-BD31-4B8C-83A1-F6EECF244321}">
                <p14:modId xmlns:p14="http://schemas.microsoft.com/office/powerpoint/2010/main" val="676437940"/>
              </p:ext>
            </p:extLst>
          </p:nvPr>
        </p:nvGraphicFramePr>
        <p:xfrm>
          <a:off x="3952723" y="1881682"/>
          <a:ext cx="7781825" cy="3835844"/>
        </p:xfrm>
        <a:graphic>
          <a:graphicData uri="http://schemas.openxmlformats.org/drawingml/2006/table">
            <a:tbl>
              <a:tblPr firstRow="1" firstCol="1" bandRow="1">
                <a:tableStyleId>{5C22544A-7EE6-4342-B048-85BDC9FD1C3A}</a:tableStyleId>
              </a:tblPr>
              <a:tblGrid>
                <a:gridCol w="2240141">
                  <a:extLst>
                    <a:ext uri="{9D8B030D-6E8A-4147-A177-3AD203B41FA5}">
                      <a16:colId xmlns:a16="http://schemas.microsoft.com/office/drawing/2014/main" val="4219967982"/>
                    </a:ext>
                  </a:extLst>
                </a:gridCol>
                <a:gridCol w="5541684">
                  <a:extLst>
                    <a:ext uri="{9D8B030D-6E8A-4147-A177-3AD203B41FA5}">
                      <a16:colId xmlns:a16="http://schemas.microsoft.com/office/drawing/2014/main" val="3720452960"/>
                    </a:ext>
                  </a:extLst>
                </a:gridCol>
              </a:tblGrid>
              <a:tr h="961122">
                <a:tc gridSpan="2">
                  <a:txBody>
                    <a:bodyPr/>
                    <a:lstStyle/>
                    <a:p>
                      <a:pPr indent="180340" algn="just"/>
                      <a:r>
                        <a:rPr lang="en-US" sz="2000" b="1" dirty="0" err="1">
                          <a:solidFill>
                            <a:srgbClr val="C00000"/>
                          </a:solidFill>
                          <a:latin typeface="#9Slide03 Oswald Light" panose="00000400000000000000" pitchFamily="2" charset="0"/>
                        </a:rPr>
                        <a:t>Số</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dân</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tỉ</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lệ</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dân</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thành</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thị</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và</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số</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lượng</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đô</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thị</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nước</a:t>
                      </a:r>
                      <a:r>
                        <a:rPr lang="en-US" sz="2000" b="1" dirty="0">
                          <a:solidFill>
                            <a:srgbClr val="C00000"/>
                          </a:solidFill>
                          <a:latin typeface="#9Slide03 Oswald Light" panose="00000400000000000000" pitchFamily="2" charset="0"/>
                        </a:rPr>
                        <a:t> ta </a:t>
                      </a:r>
                      <a:r>
                        <a:rPr lang="en-US" sz="2000" b="1" dirty="0" err="1">
                          <a:solidFill>
                            <a:srgbClr val="C00000"/>
                          </a:solidFill>
                          <a:latin typeface="#9Slide03 Oswald Light" panose="00000400000000000000" pitchFamily="2" charset="0"/>
                        </a:rPr>
                        <a:t>giai</a:t>
                      </a:r>
                      <a:r>
                        <a:rPr lang="en-US" sz="2000" b="1" dirty="0">
                          <a:solidFill>
                            <a:srgbClr val="C00000"/>
                          </a:solidFill>
                          <a:latin typeface="#9Slide03 Oswald Light" panose="00000400000000000000" pitchFamily="2" charset="0"/>
                        </a:rPr>
                        <a:t> </a:t>
                      </a:r>
                      <a:r>
                        <a:rPr lang="en-US" sz="2000" b="1" dirty="0" err="1">
                          <a:solidFill>
                            <a:srgbClr val="C00000"/>
                          </a:solidFill>
                          <a:latin typeface="#9Slide03 Oswald Light" panose="00000400000000000000" pitchFamily="2" charset="0"/>
                        </a:rPr>
                        <a:t>đoạn</a:t>
                      </a:r>
                      <a:r>
                        <a:rPr lang="en-US" sz="2000" b="1" dirty="0">
                          <a:solidFill>
                            <a:srgbClr val="C00000"/>
                          </a:solidFill>
                          <a:latin typeface="#9Slide03 Oswald Light" panose="00000400000000000000" pitchFamily="2" charset="0"/>
                        </a:rPr>
                        <a:t> 1970 – 2021:</a:t>
                      </a:r>
                      <a:endParaRPr lang="en-US" sz="2000" b="1" dirty="0">
                        <a:solidFill>
                          <a:schemeClr val="tx1"/>
                        </a:solidFill>
                        <a:effectLst/>
                        <a:latin typeface="#9Slide03 Oswald Light" panose="00000400000000000000" pitchFamily="2" charset="0"/>
                        <a:ea typeface="Times New Roman" panose="02020603050405020304" pitchFamily="18" charset="0"/>
                      </a:endParaRPr>
                    </a:p>
                  </a:txBody>
                  <a:tcPr marL="51015" marR="510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pPr indent="180340" algn="just"/>
                      <a:endParaRPr lang="en-US" sz="2000" dirty="0">
                        <a:solidFill>
                          <a:schemeClr val="tx1"/>
                        </a:solidFill>
                        <a:effectLst/>
                        <a:latin typeface="#9Slide03 Oswald Light" panose="00000400000000000000" pitchFamily="2" charset="0"/>
                        <a:ea typeface="Times New Roman" panose="02020603050405020304" pitchFamily="18" charset="0"/>
                      </a:endParaRPr>
                    </a:p>
                  </a:txBody>
                  <a:tcPr marL="51015" marR="510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688903245"/>
                  </a:ext>
                </a:extLst>
              </a:tr>
              <a:tr h="645824">
                <a:tc>
                  <a:txBody>
                    <a:bodyPr/>
                    <a:lstStyle/>
                    <a:p>
                      <a:pPr indent="180340" algn="just"/>
                      <a:r>
                        <a:rPr lang="en-US" sz="2000" b="1" dirty="0">
                          <a:solidFill>
                            <a:schemeClr val="tx1"/>
                          </a:solidFill>
                          <a:effectLst/>
                          <a:latin typeface="#9Slide03 Oswald Light" panose="00000400000000000000" pitchFamily="2" charset="0"/>
                          <a:ea typeface="Times New Roman" panose="02020603050405020304" pitchFamily="18" charset="0"/>
                        </a:rPr>
                        <a:t>- </a:t>
                      </a:r>
                      <a:r>
                        <a:rPr lang="en-US" sz="2000" b="1" dirty="0" err="1">
                          <a:solidFill>
                            <a:schemeClr val="tx1"/>
                          </a:solidFill>
                          <a:effectLst/>
                          <a:latin typeface="#9Slide03 Oswald Light" panose="00000400000000000000" pitchFamily="2" charset="0"/>
                          <a:ea typeface="Times New Roman" panose="02020603050405020304" pitchFamily="18" charset="0"/>
                        </a:rPr>
                        <a:t>Số</a:t>
                      </a:r>
                      <a:r>
                        <a:rPr lang="en-US" sz="2000" b="1" dirty="0">
                          <a:solidFill>
                            <a:schemeClr val="tx1"/>
                          </a:solidFill>
                          <a:effectLst/>
                          <a:latin typeface="#9Slide03 Oswald Light" panose="00000400000000000000" pitchFamily="2" charset="0"/>
                          <a:ea typeface="Times New Roman" panose="02020603050405020304" pitchFamily="18" charset="0"/>
                        </a:rPr>
                        <a:t> </a:t>
                      </a:r>
                      <a:r>
                        <a:rPr lang="en-US" sz="2000" b="1" dirty="0" err="1">
                          <a:solidFill>
                            <a:schemeClr val="tx1"/>
                          </a:solidFill>
                          <a:effectLst/>
                          <a:latin typeface="#9Slide03 Oswald Light" panose="00000400000000000000" pitchFamily="2" charset="0"/>
                          <a:ea typeface="Times New Roman" panose="02020603050405020304" pitchFamily="18" charset="0"/>
                        </a:rPr>
                        <a:t>dân</a:t>
                      </a:r>
                      <a:r>
                        <a:rPr lang="en-US" sz="2000" b="1" dirty="0">
                          <a:solidFill>
                            <a:schemeClr val="tx1"/>
                          </a:solidFill>
                          <a:effectLst/>
                          <a:latin typeface="#9Slide03 Oswald Light" panose="00000400000000000000" pitchFamily="2" charset="0"/>
                          <a:ea typeface="Times New Roman" panose="02020603050405020304" pitchFamily="18" charset="0"/>
                        </a:rPr>
                        <a:t> </a:t>
                      </a:r>
                      <a:r>
                        <a:rPr lang="en-US" sz="2000" b="1" dirty="0" err="1">
                          <a:solidFill>
                            <a:schemeClr val="tx1"/>
                          </a:solidFill>
                          <a:effectLst/>
                          <a:latin typeface="#9Slide03 Oswald Light" panose="00000400000000000000" pitchFamily="2" charset="0"/>
                          <a:ea typeface="Times New Roman" panose="02020603050405020304" pitchFamily="18" charset="0"/>
                        </a:rPr>
                        <a:t>thành</a:t>
                      </a:r>
                      <a:r>
                        <a:rPr lang="en-US" sz="2000" b="1" dirty="0">
                          <a:solidFill>
                            <a:schemeClr val="tx1"/>
                          </a:solidFill>
                          <a:effectLst/>
                          <a:latin typeface="#9Slide03 Oswald Light" panose="00000400000000000000" pitchFamily="2" charset="0"/>
                          <a:ea typeface="Times New Roman" panose="02020603050405020304" pitchFamily="18" charset="0"/>
                        </a:rPr>
                        <a:t> </a:t>
                      </a:r>
                      <a:r>
                        <a:rPr lang="en-US" sz="2000" b="1" dirty="0" err="1">
                          <a:solidFill>
                            <a:schemeClr val="tx1"/>
                          </a:solidFill>
                          <a:effectLst/>
                          <a:latin typeface="#9Slide03 Oswald Light" panose="00000400000000000000" pitchFamily="2" charset="0"/>
                          <a:ea typeface="Times New Roman" panose="02020603050405020304" pitchFamily="18" charset="0"/>
                        </a:rPr>
                        <a:t>thị</a:t>
                      </a:r>
                      <a:endParaRPr lang="en-US" sz="2000" b="1" dirty="0">
                        <a:solidFill>
                          <a:schemeClr val="tx1"/>
                        </a:solidFill>
                        <a:effectLst/>
                        <a:latin typeface="#9Slide03 Oswald Light" panose="00000400000000000000" pitchFamily="2" charset="0"/>
                        <a:ea typeface="Times New Roman" panose="02020603050405020304" pitchFamily="18" charset="0"/>
                      </a:endParaRPr>
                    </a:p>
                  </a:txBody>
                  <a:tcPr marL="51015" marR="510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indent="180340" algn="just"/>
                      <a:r>
                        <a:rPr lang="en-US" sz="2000" dirty="0" err="1">
                          <a:solidFill>
                            <a:schemeClr val="tx1"/>
                          </a:solidFill>
                          <a:effectLst/>
                          <a:latin typeface="#9Slide03 Oswald Light" panose="00000400000000000000" pitchFamily="2" charset="0"/>
                          <a:ea typeface="Times New Roman" panose="02020603050405020304" pitchFamily="18" charset="0"/>
                        </a:rPr>
                        <a:t>Tăng</a:t>
                      </a:r>
                      <a:r>
                        <a:rPr lang="en-US" sz="2000" dirty="0">
                          <a:solidFill>
                            <a:schemeClr val="tx1"/>
                          </a:solidFill>
                          <a:effectLst/>
                          <a:latin typeface="#9Slide03 Oswald Light" panose="00000400000000000000" pitchFamily="2" charset="0"/>
                          <a:ea typeface="Times New Roman" panose="02020603050405020304" pitchFamily="18" charset="0"/>
                        </a:rPr>
                        <a:t> </a:t>
                      </a:r>
                      <a:r>
                        <a:rPr lang="en-US" sz="2000" dirty="0" err="1">
                          <a:solidFill>
                            <a:schemeClr val="tx1"/>
                          </a:solidFill>
                          <a:effectLst/>
                          <a:latin typeface="#9Slide03 Oswald Light" panose="00000400000000000000" pitchFamily="2" charset="0"/>
                          <a:ea typeface="Times New Roman" panose="02020603050405020304" pitchFamily="18" charset="0"/>
                        </a:rPr>
                        <a:t>liên</a:t>
                      </a:r>
                      <a:r>
                        <a:rPr lang="en-US" sz="2000" dirty="0">
                          <a:solidFill>
                            <a:schemeClr val="tx1"/>
                          </a:solidFill>
                          <a:effectLst/>
                          <a:latin typeface="#9Slide03 Oswald Light" panose="00000400000000000000" pitchFamily="2" charset="0"/>
                          <a:ea typeface="Times New Roman" panose="02020603050405020304" pitchFamily="18" charset="0"/>
                        </a:rPr>
                        <a:t> </a:t>
                      </a:r>
                      <a:r>
                        <a:rPr lang="en-US" sz="2000" dirty="0" err="1">
                          <a:solidFill>
                            <a:schemeClr val="tx1"/>
                          </a:solidFill>
                          <a:effectLst/>
                          <a:latin typeface="#9Slide03 Oswald Light" panose="00000400000000000000" pitchFamily="2" charset="0"/>
                          <a:ea typeface="Times New Roman" panose="02020603050405020304" pitchFamily="18" charset="0"/>
                        </a:rPr>
                        <a:t>tục</a:t>
                      </a:r>
                      <a:r>
                        <a:rPr lang="en-US" sz="2000" dirty="0">
                          <a:solidFill>
                            <a:schemeClr val="tx1"/>
                          </a:solidFill>
                          <a:effectLst/>
                          <a:latin typeface="#9Slide03 Oswald Light" panose="00000400000000000000" pitchFamily="2" charset="0"/>
                          <a:ea typeface="Times New Roman" panose="02020603050405020304" pitchFamily="18" charset="0"/>
                        </a:rPr>
                        <a:t>, </a:t>
                      </a:r>
                      <a:r>
                        <a:rPr lang="en-US" sz="2000" dirty="0" err="1">
                          <a:solidFill>
                            <a:schemeClr val="tx1"/>
                          </a:solidFill>
                          <a:effectLst/>
                          <a:latin typeface="#9Slide03 Oswald Light" panose="00000400000000000000" pitchFamily="2" charset="0"/>
                          <a:ea typeface="Times New Roman" panose="02020603050405020304" pitchFamily="18" charset="0"/>
                        </a:rPr>
                        <a:t>tăng</a:t>
                      </a:r>
                      <a:r>
                        <a:rPr lang="en-US" sz="2000" dirty="0">
                          <a:solidFill>
                            <a:schemeClr val="tx1"/>
                          </a:solidFill>
                          <a:effectLst/>
                          <a:latin typeface="#9Slide03 Oswald Light" panose="00000400000000000000" pitchFamily="2" charset="0"/>
                          <a:ea typeface="Times New Roman" panose="02020603050405020304" pitchFamily="18" charset="0"/>
                        </a:rPr>
                        <a:t> 29 </a:t>
                      </a:r>
                      <a:r>
                        <a:rPr lang="en-US" sz="2000" dirty="0" err="1">
                          <a:solidFill>
                            <a:schemeClr val="tx1"/>
                          </a:solidFill>
                          <a:effectLst/>
                          <a:latin typeface="#9Slide03 Oswald Light" panose="00000400000000000000" pitchFamily="2" charset="0"/>
                          <a:ea typeface="Times New Roman" panose="02020603050405020304" pitchFamily="18" charset="0"/>
                        </a:rPr>
                        <a:t>triệu</a:t>
                      </a:r>
                      <a:r>
                        <a:rPr lang="en-US" sz="2000" dirty="0">
                          <a:solidFill>
                            <a:schemeClr val="tx1"/>
                          </a:solidFill>
                          <a:effectLst/>
                          <a:latin typeface="#9Slide03 Oswald Light" panose="00000400000000000000" pitchFamily="2" charset="0"/>
                          <a:ea typeface="Times New Roman" panose="02020603050405020304" pitchFamily="18" charset="0"/>
                        </a:rPr>
                        <a:t> </a:t>
                      </a:r>
                      <a:r>
                        <a:rPr lang="en-US" sz="2000" dirty="0" err="1">
                          <a:solidFill>
                            <a:schemeClr val="tx1"/>
                          </a:solidFill>
                          <a:effectLst/>
                          <a:latin typeface="#9Slide03 Oswald Light" panose="00000400000000000000" pitchFamily="2" charset="0"/>
                          <a:ea typeface="Times New Roman" panose="02020603050405020304" pitchFamily="18" charset="0"/>
                        </a:rPr>
                        <a:t>người</a:t>
                      </a:r>
                      <a:r>
                        <a:rPr lang="en-US" sz="2000" dirty="0">
                          <a:solidFill>
                            <a:schemeClr val="tx1"/>
                          </a:solidFill>
                          <a:effectLst/>
                          <a:latin typeface="#9Slide03 Oswald Light" panose="00000400000000000000" pitchFamily="2" charset="0"/>
                          <a:ea typeface="Times New Roman" panose="02020603050405020304" pitchFamily="18" charset="0"/>
                        </a:rPr>
                        <a:t> (</a:t>
                      </a:r>
                      <a:r>
                        <a:rPr lang="en-US" sz="2000" dirty="0" err="1">
                          <a:solidFill>
                            <a:schemeClr val="tx1"/>
                          </a:solidFill>
                          <a:effectLst/>
                          <a:latin typeface="#9Slide03 Oswald Light" panose="00000400000000000000" pitchFamily="2" charset="0"/>
                          <a:ea typeface="Times New Roman" panose="02020603050405020304" pitchFamily="18" charset="0"/>
                        </a:rPr>
                        <a:t>tăng</a:t>
                      </a:r>
                      <a:r>
                        <a:rPr lang="en-US" sz="2000" dirty="0">
                          <a:solidFill>
                            <a:schemeClr val="tx1"/>
                          </a:solidFill>
                          <a:effectLst/>
                          <a:latin typeface="#9Slide03 Oswald Light" panose="00000400000000000000" pitchFamily="2" charset="0"/>
                          <a:ea typeface="Times New Roman" panose="02020603050405020304" pitchFamily="18" charset="0"/>
                        </a:rPr>
                        <a:t> 4,8 </a:t>
                      </a:r>
                      <a:r>
                        <a:rPr lang="en-US" sz="2000" dirty="0" err="1">
                          <a:solidFill>
                            <a:schemeClr val="tx1"/>
                          </a:solidFill>
                          <a:effectLst/>
                          <a:latin typeface="#9Slide03 Oswald Light" panose="00000400000000000000" pitchFamily="2" charset="0"/>
                          <a:ea typeface="Times New Roman" panose="02020603050405020304" pitchFamily="18" charset="0"/>
                        </a:rPr>
                        <a:t>lần</a:t>
                      </a:r>
                      <a:r>
                        <a:rPr lang="en-US" sz="2000" dirty="0">
                          <a:solidFill>
                            <a:schemeClr val="tx1"/>
                          </a:solidFill>
                          <a:effectLst/>
                          <a:latin typeface="#9Slide03 Oswald Light" panose="00000400000000000000" pitchFamily="2" charset="0"/>
                          <a:ea typeface="Times New Roman" panose="02020603050405020304" pitchFamily="18" charset="0"/>
                        </a:rPr>
                        <a:t>)</a:t>
                      </a:r>
                    </a:p>
                  </a:txBody>
                  <a:tcPr marL="51015" marR="510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811088559"/>
                  </a:ext>
                </a:extLst>
              </a:tr>
              <a:tr h="1258043">
                <a:tc>
                  <a:txBody>
                    <a:bodyPr/>
                    <a:lstStyle/>
                    <a:p>
                      <a:pPr indent="180340" algn="just"/>
                      <a:r>
                        <a:rPr lang="en-US" sz="2000" b="1" dirty="0">
                          <a:solidFill>
                            <a:schemeClr val="tx1"/>
                          </a:solidFill>
                          <a:effectLst/>
                          <a:latin typeface="#9Slide03 Oswald Light" panose="00000400000000000000" pitchFamily="2" charset="0"/>
                        </a:rPr>
                        <a:t>- </a:t>
                      </a:r>
                      <a:r>
                        <a:rPr lang="en-US" sz="2000" b="1" dirty="0" err="1">
                          <a:solidFill>
                            <a:schemeClr val="tx1"/>
                          </a:solidFill>
                          <a:effectLst/>
                          <a:latin typeface="#9Slide03 Oswald Light" panose="00000400000000000000" pitchFamily="2" charset="0"/>
                        </a:rPr>
                        <a:t>Tỉ</a:t>
                      </a:r>
                      <a:r>
                        <a:rPr lang="en-US" sz="2000" b="1" dirty="0">
                          <a:solidFill>
                            <a:schemeClr val="tx1"/>
                          </a:solidFill>
                          <a:effectLst/>
                          <a:latin typeface="#9Slide03 Oswald Light" panose="00000400000000000000" pitchFamily="2" charset="0"/>
                        </a:rPr>
                        <a:t> </a:t>
                      </a:r>
                      <a:r>
                        <a:rPr lang="en-US" sz="2000" b="1" dirty="0" err="1">
                          <a:solidFill>
                            <a:schemeClr val="tx1"/>
                          </a:solidFill>
                          <a:effectLst/>
                          <a:latin typeface="#9Slide03 Oswald Light" panose="00000400000000000000" pitchFamily="2" charset="0"/>
                        </a:rPr>
                        <a:t>lệ</a:t>
                      </a:r>
                      <a:r>
                        <a:rPr lang="en-US" sz="2000" b="1" dirty="0">
                          <a:solidFill>
                            <a:schemeClr val="tx1"/>
                          </a:solidFill>
                          <a:effectLst/>
                          <a:latin typeface="#9Slide03 Oswald Light" panose="00000400000000000000" pitchFamily="2" charset="0"/>
                        </a:rPr>
                        <a:t> </a:t>
                      </a:r>
                      <a:r>
                        <a:rPr lang="en-US" sz="2000" b="1" dirty="0" err="1">
                          <a:solidFill>
                            <a:schemeClr val="tx1"/>
                          </a:solidFill>
                          <a:effectLst/>
                          <a:latin typeface="#9Slide03 Oswald Light" panose="00000400000000000000" pitchFamily="2" charset="0"/>
                        </a:rPr>
                        <a:t>dân</a:t>
                      </a:r>
                      <a:r>
                        <a:rPr lang="en-US" sz="2000" b="1" dirty="0">
                          <a:solidFill>
                            <a:schemeClr val="tx1"/>
                          </a:solidFill>
                          <a:effectLst/>
                          <a:latin typeface="#9Slide03 Oswald Light" panose="00000400000000000000" pitchFamily="2" charset="0"/>
                        </a:rPr>
                        <a:t> </a:t>
                      </a:r>
                      <a:r>
                        <a:rPr lang="en-US" sz="2000" b="1" dirty="0" err="1">
                          <a:solidFill>
                            <a:schemeClr val="tx1"/>
                          </a:solidFill>
                          <a:effectLst/>
                          <a:latin typeface="#9Slide03 Oswald Light" panose="00000400000000000000" pitchFamily="2" charset="0"/>
                        </a:rPr>
                        <a:t>thành</a:t>
                      </a:r>
                      <a:r>
                        <a:rPr lang="en-US" sz="2000" b="1" dirty="0">
                          <a:solidFill>
                            <a:schemeClr val="tx1"/>
                          </a:solidFill>
                          <a:effectLst/>
                          <a:latin typeface="#9Slide03 Oswald Light" panose="00000400000000000000" pitchFamily="2" charset="0"/>
                        </a:rPr>
                        <a:t> </a:t>
                      </a:r>
                      <a:r>
                        <a:rPr lang="en-US" sz="2000" b="1" dirty="0" err="1">
                          <a:solidFill>
                            <a:schemeClr val="tx1"/>
                          </a:solidFill>
                          <a:effectLst/>
                          <a:latin typeface="#9Slide03 Oswald Light" panose="00000400000000000000" pitchFamily="2" charset="0"/>
                        </a:rPr>
                        <a:t>thị</a:t>
                      </a:r>
                      <a:endParaRPr lang="en-US" sz="2000" b="1" dirty="0">
                        <a:solidFill>
                          <a:schemeClr val="tx1"/>
                        </a:solidFill>
                        <a:effectLst/>
                        <a:latin typeface="#9Slide03 Oswald Light" panose="00000400000000000000" pitchFamily="2" charset="0"/>
                        <a:ea typeface="Times New Roman" panose="02020603050405020304" pitchFamily="18" charset="0"/>
                      </a:endParaRPr>
                    </a:p>
                  </a:txBody>
                  <a:tcPr marL="51015" marR="510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indent="180340" algn="just"/>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Tăng</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liên</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tục</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tăng</a:t>
                      </a:r>
                      <a:r>
                        <a:rPr lang="en-US" sz="2000" dirty="0">
                          <a:solidFill>
                            <a:schemeClr val="tx1"/>
                          </a:solidFill>
                          <a:effectLst/>
                          <a:latin typeface="#9Slide03 Oswald Light" panose="00000400000000000000" pitchFamily="2" charset="0"/>
                        </a:rPr>
                        <a:t> 18,8%.</a:t>
                      </a:r>
                    </a:p>
                    <a:p>
                      <a:pPr indent="180340" algn="just"/>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Có</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sự</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khác</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biệt</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giữa</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các</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vùng</a:t>
                      </a:r>
                      <a:r>
                        <a:rPr lang="en-US" sz="2000" dirty="0">
                          <a:solidFill>
                            <a:schemeClr val="tx1"/>
                          </a:solidFill>
                          <a:effectLst/>
                          <a:latin typeface="#9Slide03 Oswald Light" panose="00000400000000000000" pitchFamily="2" charset="0"/>
                        </a:rPr>
                        <a:t> (ĐNB: 66,4%, TD&amp;MN BB 20,5%)</a:t>
                      </a:r>
                    </a:p>
                    <a:p>
                      <a:pPr indent="180340" algn="just"/>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Tuy</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nhiên</a:t>
                      </a:r>
                      <a:r>
                        <a:rPr lang="en-US" sz="2000" dirty="0">
                          <a:solidFill>
                            <a:schemeClr val="tx1"/>
                          </a:solidFill>
                          <a:effectLst/>
                          <a:latin typeface="#9Slide03 Oswald Light" panose="00000400000000000000" pitchFamily="2" charset="0"/>
                        </a:rPr>
                        <a:t>, so </a:t>
                      </a:r>
                      <a:r>
                        <a:rPr lang="en-US" sz="2000" dirty="0" err="1">
                          <a:solidFill>
                            <a:schemeClr val="tx1"/>
                          </a:solidFill>
                          <a:effectLst/>
                          <a:latin typeface="#9Slide03 Oswald Light" panose="00000400000000000000" pitchFamily="2" charset="0"/>
                        </a:rPr>
                        <a:t>với</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các</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nước</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và</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toàn</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thế</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giới</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nước</a:t>
                      </a:r>
                      <a:r>
                        <a:rPr lang="en-US" sz="2000" dirty="0">
                          <a:solidFill>
                            <a:schemeClr val="tx1"/>
                          </a:solidFill>
                          <a:effectLst/>
                          <a:latin typeface="#9Slide03 Oswald Light" panose="00000400000000000000" pitchFamily="2" charset="0"/>
                        </a:rPr>
                        <a:t> ta </a:t>
                      </a:r>
                      <a:r>
                        <a:rPr lang="en-US" sz="2000" dirty="0" err="1">
                          <a:solidFill>
                            <a:schemeClr val="tx1"/>
                          </a:solidFill>
                          <a:effectLst/>
                          <a:latin typeface="#9Slide03 Oswald Light" panose="00000400000000000000" pitchFamily="2" charset="0"/>
                        </a:rPr>
                        <a:t>còn</a:t>
                      </a:r>
                      <a:r>
                        <a:rPr lang="en-US" sz="2000" dirty="0">
                          <a:solidFill>
                            <a:schemeClr val="tx1"/>
                          </a:solidFill>
                          <a:effectLst/>
                          <a:latin typeface="#9Slide03 Oswald Light" panose="00000400000000000000" pitchFamily="2" charset="0"/>
                        </a:rPr>
                        <a:t> </a:t>
                      </a:r>
                      <a:r>
                        <a:rPr lang="en-US" sz="2000" dirty="0" err="1">
                          <a:solidFill>
                            <a:schemeClr val="tx1"/>
                          </a:solidFill>
                          <a:effectLst/>
                          <a:latin typeface="#9Slide03 Oswald Light" panose="00000400000000000000" pitchFamily="2" charset="0"/>
                        </a:rPr>
                        <a:t>thấp</a:t>
                      </a:r>
                      <a:r>
                        <a:rPr lang="en-US" sz="2000" dirty="0">
                          <a:solidFill>
                            <a:schemeClr val="tx1"/>
                          </a:solidFill>
                          <a:effectLst/>
                          <a:latin typeface="#9Slide03 Oswald Light" panose="00000400000000000000" pitchFamily="2" charset="0"/>
                        </a:rPr>
                        <a:t>.</a:t>
                      </a:r>
                      <a:endParaRPr lang="en-US" sz="2000" dirty="0">
                        <a:solidFill>
                          <a:schemeClr val="tx1"/>
                        </a:solidFill>
                        <a:effectLst/>
                        <a:latin typeface="#9Slide03 Oswald Light" panose="00000400000000000000" pitchFamily="2" charset="0"/>
                        <a:ea typeface="Times New Roman" panose="02020603050405020304" pitchFamily="18" charset="0"/>
                      </a:endParaRPr>
                    </a:p>
                  </a:txBody>
                  <a:tcPr marL="51015" marR="510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69143741"/>
                  </a:ext>
                </a:extLst>
              </a:tr>
              <a:tr h="970855">
                <a:tc>
                  <a:txBody>
                    <a:bodyPr/>
                    <a:lstStyle/>
                    <a:p>
                      <a:pPr indent="180340" algn="just"/>
                      <a:r>
                        <a:rPr lang="en-US" sz="2000" b="1" dirty="0">
                          <a:solidFill>
                            <a:schemeClr val="tx1"/>
                          </a:solidFill>
                          <a:effectLst/>
                          <a:latin typeface="#9Slide03 Oswald Light" panose="00000400000000000000" pitchFamily="2" charset="0"/>
                        </a:rPr>
                        <a:t>- </a:t>
                      </a:r>
                      <a:r>
                        <a:rPr lang="en-US" sz="2000" b="1" dirty="0" err="1">
                          <a:solidFill>
                            <a:schemeClr val="tx1"/>
                          </a:solidFill>
                          <a:effectLst/>
                          <a:latin typeface="#9Slide03 Oswald Light" panose="00000400000000000000" pitchFamily="2" charset="0"/>
                        </a:rPr>
                        <a:t>Số</a:t>
                      </a:r>
                      <a:r>
                        <a:rPr lang="en-US" sz="2000" b="1" dirty="0">
                          <a:solidFill>
                            <a:schemeClr val="tx1"/>
                          </a:solidFill>
                          <a:effectLst/>
                          <a:latin typeface="#9Slide03 Oswald Light" panose="00000400000000000000" pitchFamily="2" charset="0"/>
                        </a:rPr>
                        <a:t> </a:t>
                      </a:r>
                      <a:r>
                        <a:rPr lang="en-US" sz="2000" b="1" dirty="0" err="1">
                          <a:solidFill>
                            <a:schemeClr val="tx1"/>
                          </a:solidFill>
                          <a:effectLst/>
                          <a:latin typeface="#9Slide03 Oswald Light" panose="00000400000000000000" pitchFamily="2" charset="0"/>
                        </a:rPr>
                        <a:t>lượng</a:t>
                      </a:r>
                      <a:r>
                        <a:rPr lang="en-US" sz="2000" b="1" dirty="0">
                          <a:solidFill>
                            <a:schemeClr val="tx1"/>
                          </a:solidFill>
                          <a:effectLst/>
                          <a:latin typeface="#9Slide03 Oswald Light" panose="00000400000000000000" pitchFamily="2" charset="0"/>
                        </a:rPr>
                        <a:t> </a:t>
                      </a:r>
                      <a:r>
                        <a:rPr lang="en-US" sz="2000" b="1" dirty="0" err="1">
                          <a:solidFill>
                            <a:schemeClr val="tx1"/>
                          </a:solidFill>
                          <a:effectLst/>
                          <a:latin typeface="#9Slide03 Oswald Light" panose="00000400000000000000" pitchFamily="2" charset="0"/>
                        </a:rPr>
                        <a:t>đô</a:t>
                      </a:r>
                      <a:r>
                        <a:rPr lang="en-US" sz="2000" b="1" dirty="0">
                          <a:solidFill>
                            <a:schemeClr val="tx1"/>
                          </a:solidFill>
                          <a:effectLst/>
                          <a:latin typeface="#9Slide03 Oswald Light" panose="00000400000000000000" pitchFamily="2" charset="0"/>
                        </a:rPr>
                        <a:t> </a:t>
                      </a:r>
                      <a:r>
                        <a:rPr lang="en-US" sz="2000" b="1" dirty="0" err="1">
                          <a:solidFill>
                            <a:schemeClr val="tx1"/>
                          </a:solidFill>
                          <a:effectLst/>
                          <a:latin typeface="#9Slide03 Oswald Light" panose="00000400000000000000" pitchFamily="2" charset="0"/>
                        </a:rPr>
                        <a:t>thị</a:t>
                      </a:r>
                      <a:endParaRPr lang="en-US" sz="2000" b="1" dirty="0">
                        <a:solidFill>
                          <a:schemeClr val="tx1"/>
                        </a:solidFill>
                        <a:effectLst/>
                        <a:latin typeface="#9Slide03 Oswald Light" panose="00000400000000000000" pitchFamily="2" charset="0"/>
                        <a:ea typeface="Times New Roman" panose="02020603050405020304" pitchFamily="18" charset="0"/>
                      </a:endParaRPr>
                    </a:p>
                  </a:txBody>
                  <a:tcPr marL="51015" marR="510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indent="180340" algn="just"/>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Ngày</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càng</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mở</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rộng</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và</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thay</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đổi</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chức</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năng</a:t>
                      </a:r>
                      <a:r>
                        <a:rPr lang="en-US" sz="2000" dirty="0">
                          <a:effectLst/>
                          <a:latin typeface="#9Slide03 Oswald Light" panose="00000400000000000000" pitchFamily="2" charset="0"/>
                        </a:rPr>
                        <a:t> (TT </a:t>
                      </a:r>
                      <a:r>
                        <a:rPr lang="en-US" sz="2000" dirty="0" err="1">
                          <a:effectLst/>
                          <a:latin typeface="#9Slide03 Oswald Light" panose="00000400000000000000" pitchFamily="2" charset="0"/>
                        </a:rPr>
                        <a:t>kinh</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tế</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văn</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hóa</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đổi</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mới</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sáng</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tạo</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thu</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hút</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đầu</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tư</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lan</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tỏa</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các</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địa</a:t>
                      </a:r>
                      <a:r>
                        <a:rPr lang="en-US" sz="2000" dirty="0">
                          <a:effectLst/>
                          <a:latin typeface="#9Slide03 Oswald Light" panose="00000400000000000000" pitchFamily="2" charset="0"/>
                        </a:rPr>
                        <a:t> </a:t>
                      </a:r>
                      <a:r>
                        <a:rPr lang="en-US" sz="2000" dirty="0" err="1">
                          <a:effectLst/>
                          <a:latin typeface="#9Slide03 Oswald Light" panose="00000400000000000000" pitchFamily="2" charset="0"/>
                        </a:rPr>
                        <a:t>phương</a:t>
                      </a:r>
                      <a:r>
                        <a:rPr lang="en-US" sz="2000" dirty="0">
                          <a:effectLst/>
                          <a:latin typeface="#9Slide03 Oswald Light" panose="00000400000000000000" pitchFamily="2" charset="0"/>
                        </a:rPr>
                        <a:t>… )</a:t>
                      </a:r>
                    </a:p>
                  </a:txBody>
                  <a:tcPr marL="51015" marR="5101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9999458"/>
                  </a:ext>
                </a:extLst>
              </a:tr>
            </a:tbl>
          </a:graphicData>
        </a:graphic>
      </p:graphicFrame>
      <p:sp>
        <p:nvSpPr>
          <p:cNvPr id="3" name="Rectangle: Single Corner Snipped 2">
            <a:extLst>
              <a:ext uri="{FF2B5EF4-FFF2-40B4-BE49-F238E27FC236}">
                <a16:creationId xmlns:a16="http://schemas.microsoft.com/office/drawing/2014/main" id="{CB94769D-5FDF-71A7-7951-D2EEFD00E402}"/>
              </a:ext>
            </a:extLst>
          </p:cNvPr>
          <p:cNvSpPr/>
          <p:nvPr/>
        </p:nvSpPr>
        <p:spPr>
          <a:xfrm>
            <a:off x="4147505"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 </a:t>
            </a:r>
            <a:r>
              <a:rPr lang="en-US" sz="2800" dirty="0" err="1">
                <a:solidFill>
                  <a:schemeClr val="bg1">
                    <a:lumMod val="95000"/>
                  </a:schemeClr>
                </a:solidFill>
                <a:latin typeface="#9Slide03 Bebas Neue Bold" panose="020B0606020202050201" pitchFamily="34" charset="0"/>
              </a:rPr>
              <a:t>mạng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lưới</a:t>
            </a:r>
            <a:r>
              <a:rPr lang="en-US" sz="2800" dirty="0">
                <a:solidFill>
                  <a:schemeClr val="bg1">
                    <a:lumMod val="95000"/>
                  </a:schemeClr>
                </a:solidFill>
                <a:latin typeface="#9Slide03 Bebas Neue Bold" panose="020B0606020202050201" pitchFamily="34" charset="0"/>
              </a:rPr>
              <a:t> ĐÔ THỊ </a:t>
            </a:r>
            <a:r>
              <a:rPr lang="en-US" sz="2800" dirty="0" err="1">
                <a:solidFill>
                  <a:schemeClr val="bg1">
                    <a:lumMod val="95000"/>
                  </a:schemeClr>
                </a:solidFill>
                <a:latin typeface="#9Slide03 Bebas Neue Bold" panose="020B0606020202050201" pitchFamily="34" charset="0"/>
              </a:rPr>
              <a:t>việt</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nam</a:t>
            </a:r>
            <a:endParaRPr lang="en-US" sz="2800" dirty="0">
              <a:solidFill>
                <a:schemeClr val="bg1">
                  <a:lumMod val="95000"/>
                </a:schemeClr>
              </a:solidFill>
              <a:latin typeface="#9Slide03 Bebas Neue Bold" panose="020B0606020202050201" pitchFamily="34" charset="0"/>
            </a:endParaRPr>
          </a:p>
        </p:txBody>
      </p:sp>
      <p:sp>
        <p:nvSpPr>
          <p:cNvPr id="5" name="TextBox 4">
            <a:extLst>
              <a:ext uri="{FF2B5EF4-FFF2-40B4-BE49-F238E27FC236}">
                <a16:creationId xmlns:a16="http://schemas.microsoft.com/office/drawing/2014/main" id="{F5956381-6A56-A2D5-FA55-4D8DAA95F017}"/>
              </a:ext>
            </a:extLst>
          </p:cNvPr>
          <p:cNvSpPr txBox="1"/>
          <p:nvPr/>
        </p:nvSpPr>
        <p:spPr>
          <a:xfrm>
            <a:off x="3608462" y="914560"/>
            <a:ext cx="7328970" cy="728148"/>
          </a:xfrm>
          <a:prstGeom prst="rect">
            <a:avLst/>
          </a:prstGeom>
          <a:noFill/>
        </p:spPr>
        <p:txBody>
          <a:bodyPr wrap="square" rtlCol="0">
            <a:spAutoFit/>
          </a:bodyPr>
          <a:lstStyle/>
          <a:p>
            <a:pPr marL="285750" indent="-285750" algn="just">
              <a:lnSpc>
                <a:spcPct val="200000"/>
              </a:lnSpc>
              <a:buFont typeface="Wingdings" panose="05000000000000000000" pitchFamily="2" charset="2"/>
              <a:buChar char="v"/>
            </a:pPr>
            <a:r>
              <a:rPr lang="vi-VN" sz="2400" b="1" dirty="0">
                <a:solidFill>
                  <a:srgbClr val="C00000"/>
                </a:solidFill>
                <a:latin typeface="#9Slide03 Oswald Light" panose="00000400000000000000" pitchFamily="2" charset="0"/>
              </a:rPr>
              <a:t>Nhiệm vụ </a:t>
            </a:r>
            <a:r>
              <a:rPr lang="en-US" sz="2400" b="1" dirty="0">
                <a:solidFill>
                  <a:srgbClr val="C00000"/>
                </a:solidFill>
                <a:latin typeface="#9Slide03 Oswald Light" panose="00000400000000000000" pitchFamily="2" charset="0"/>
              </a:rPr>
              <a:t>2</a:t>
            </a:r>
            <a:r>
              <a:rPr lang="vi-VN"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Nhận</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xét</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số</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dân</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tỉ</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lệ</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dân</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thành</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thị</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và</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số</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lượng</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đô</a:t>
            </a:r>
            <a:r>
              <a:rPr lang="en-US" sz="2400" b="1" dirty="0">
                <a:solidFill>
                  <a:srgbClr val="C00000"/>
                </a:solidFill>
                <a:latin typeface="#9Slide03 Oswald Light" panose="00000400000000000000" pitchFamily="2" charset="0"/>
              </a:rPr>
              <a:t> </a:t>
            </a:r>
            <a:r>
              <a:rPr lang="en-US" sz="2400" b="1" dirty="0" err="1">
                <a:solidFill>
                  <a:srgbClr val="C00000"/>
                </a:solidFill>
                <a:latin typeface="#9Slide03 Oswald Light" panose="00000400000000000000" pitchFamily="2" charset="0"/>
              </a:rPr>
              <a:t>thị</a:t>
            </a:r>
            <a:endParaRPr lang="en-US" sz="2400" b="1" dirty="0">
              <a:solidFill>
                <a:srgbClr val="C00000"/>
              </a:solidFill>
              <a:latin typeface="#9Slide03 Oswald Light" panose="00000400000000000000" pitchFamily="2" charset="0"/>
            </a:endParaRPr>
          </a:p>
        </p:txBody>
      </p:sp>
    </p:spTree>
    <p:extLst>
      <p:ext uri="{BB962C8B-B14F-4D97-AF65-F5344CB8AC3E}">
        <p14:creationId xmlns:p14="http://schemas.microsoft.com/office/powerpoint/2010/main" val="19462862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3462" y="4174653"/>
            <a:ext cx="1854651" cy="1810139"/>
          </a:xfrm>
          <a:prstGeom prst="rect">
            <a:avLst/>
          </a:prstGeom>
          <a:ln>
            <a:noFill/>
          </a:ln>
          <a:effectLst>
            <a:outerShdw blurRad="292100" dist="139700" dir="2700000" algn="tl" rotWithShape="0">
              <a:srgbClr val="333333">
                <a:alpha val="65000"/>
              </a:srgbClr>
            </a:outerShdw>
          </a:effectLst>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641837"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i</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ĐẶC ĐIỂM ĐÔ THỊ HÓA</a:t>
            </a:r>
          </a:p>
        </p:txBody>
      </p:sp>
      <p:sp>
        <p:nvSpPr>
          <p:cNvPr id="11" name="Rectangle: Single Corner Snipped 10">
            <a:extLst>
              <a:ext uri="{FF2B5EF4-FFF2-40B4-BE49-F238E27FC236}">
                <a16:creationId xmlns:a16="http://schemas.microsoft.com/office/drawing/2014/main" id="{D150C86D-9324-55B9-0CA3-EF85A5F7F425}"/>
              </a:ext>
            </a:extLst>
          </p:cNvPr>
          <p:cNvSpPr/>
          <p:nvPr/>
        </p:nvSpPr>
        <p:spPr>
          <a:xfrm>
            <a:off x="3764730" y="0"/>
            <a:ext cx="4697102"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ii.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mạng</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lưới</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ĐÔ THỊ </a:t>
            </a:r>
            <a:r>
              <a:rPr lang="en-US" sz="3200" dirty="0" err="1">
                <a:solidFill>
                  <a:srgbClr val="FFFF00"/>
                </a:solidFill>
                <a:latin typeface="#9Slide03 Bebas Neue Bold" panose="020B0606020202050201" pitchFamily="34" charset="0"/>
              </a:rPr>
              <a:t>việt</a:t>
            </a:r>
            <a:r>
              <a:rPr lang="en-US" sz="3200" dirty="0">
                <a:solidFill>
                  <a:srgbClr val="FFFF00"/>
                </a:solidFill>
                <a:latin typeface="#9Slide03 Bebas Neue Bold" panose="020B0606020202050201" pitchFamily="34" charset="0"/>
              </a:rPr>
              <a:t> </a:t>
            </a:r>
            <a:r>
              <a:rPr lang="en-US" sz="3200" dirty="0" err="1">
                <a:solidFill>
                  <a:srgbClr val="FFFF00"/>
                </a:solidFill>
                <a:latin typeface="#9Slide03 Bebas Neue Bold" panose="020B0606020202050201" pitchFamily="34" charset="0"/>
              </a:rPr>
              <a:t>nam</a:t>
            </a:r>
            <a:endPar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endParaRP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536263" y="0"/>
            <a:ext cx="3545630"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iii.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Ảnh</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hưởng</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của</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396" y="1445004"/>
            <a:ext cx="733324" cy="2181466"/>
          </a:xfrm>
          <a:prstGeom prst="rect">
            <a:avLst/>
          </a:prstGeom>
        </p:spPr>
      </p:pic>
      <p:pic>
        <p:nvPicPr>
          <p:cNvPr id="14" name="Graphic 13"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01002" y="2995009"/>
            <a:ext cx="1549779" cy="1350958"/>
          </a:xfrm>
          <a:prstGeom prst="rect">
            <a:avLst/>
          </a:prstGeom>
        </p:spPr>
      </p:pic>
      <p:pic>
        <p:nvPicPr>
          <p:cNvPr id="15" name="Graphic 14"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725981" y="1218849"/>
            <a:ext cx="479018" cy="2199987"/>
          </a:xfrm>
          <a:prstGeom prst="rect">
            <a:avLst/>
          </a:prstGeom>
        </p:spPr>
      </p:pic>
      <p:sp>
        <p:nvSpPr>
          <p:cNvPr id="20" name="TextBox 19">
            <a:extLst>
              <a:ext uri="{FF2B5EF4-FFF2-40B4-BE49-F238E27FC236}">
                <a16:creationId xmlns:a16="http://schemas.microsoft.com/office/drawing/2014/main" id="{49E92A4A-6612-9BAF-A141-8FD9F2930BA6}"/>
              </a:ext>
            </a:extLst>
          </p:cNvPr>
          <p:cNvSpPr txBox="1"/>
          <p:nvPr/>
        </p:nvSpPr>
        <p:spPr>
          <a:xfrm>
            <a:off x="104237" y="633120"/>
            <a:ext cx="7519800" cy="88081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Dựa vào </a:t>
            </a:r>
            <a:r>
              <a:rPr lang="en-US" b="1" dirty="0" err="1">
                <a:solidFill>
                  <a:srgbClr val="002060"/>
                </a:solidFill>
                <a:latin typeface="#9Slide03 Oswald Light" panose="00000400000000000000" pitchFamily="2" charset="0"/>
              </a:rPr>
              <a:t>bảng</a:t>
            </a:r>
            <a:r>
              <a:rPr lang="en-US" b="1" dirty="0">
                <a:solidFill>
                  <a:srgbClr val="002060"/>
                </a:solidFill>
                <a:latin typeface="#9Slide03 Oswald Light" panose="00000400000000000000" pitchFamily="2" charset="0"/>
              </a:rPr>
              <a:t> 8</a:t>
            </a:r>
            <a:r>
              <a:rPr kumimoji="0" lang="vi-VN"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.2, bảng </a:t>
            </a:r>
            <a:r>
              <a:rPr kumimoji="0" lang="en-US"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8.3</a:t>
            </a:r>
            <a:r>
              <a:rPr kumimoji="0" lang="vi-VN"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 và thông tin trong bài, trình bày đặc điểm phân bố mạng lưới đô thị nước ta.</a:t>
            </a:r>
            <a:endParaRPr kumimoji="0" lang="en-US"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endParaRPr>
          </a:p>
        </p:txBody>
      </p:sp>
      <p:sp>
        <p:nvSpPr>
          <p:cNvPr id="2" name="Rectangle 1">
            <a:extLst>
              <a:ext uri="{FF2B5EF4-FFF2-40B4-BE49-F238E27FC236}">
                <a16:creationId xmlns:a16="http://schemas.microsoft.com/office/drawing/2014/main" id="{CE423455-51E1-54B1-D796-07C21287BFFC}"/>
              </a:ext>
            </a:extLst>
          </p:cNvPr>
          <p:cNvSpPr/>
          <p:nvPr/>
        </p:nvSpPr>
        <p:spPr>
          <a:xfrm>
            <a:off x="-17242" y="0"/>
            <a:ext cx="12209242"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CF45DF18-4091-2FF8-CE44-8DBD3E8C7FF0}"/>
              </a:ext>
            </a:extLst>
          </p:cNvPr>
          <p:cNvSpPr txBox="1"/>
          <p:nvPr/>
        </p:nvSpPr>
        <p:spPr>
          <a:xfrm>
            <a:off x="1589116" y="1445004"/>
            <a:ext cx="4709679" cy="369332"/>
          </a:xfrm>
          <a:prstGeom prst="rect">
            <a:avLst/>
          </a:prstGeom>
          <a:noFill/>
        </p:spPr>
        <p:txBody>
          <a:bodyPr wrap="square">
            <a:spAutoFit/>
          </a:bodyPr>
          <a:lstStyle/>
          <a:p>
            <a:r>
              <a:rPr lang="vi-VN" dirty="0">
                <a:solidFill>
                  <a:srgbClr val="0070C0"/>
                </a:solidFill>
                <a:latin typeface="#9Slide03 Bebas Neue Bold" panose="020B0606020202050201" pitchFamily="34" charset="0"/>
              </a:rPr>
              <a:t>Bảng 8.2 Số lượng đô thị Việt Nam, giai đoạn 2001 - 2021</a:t>
            </a:r>
            <a:endParaRPr lang="en-US" dirty="0">
              <a:solidFill>
                <a:srgbClr val="0070C0"/>
              </a:solidFill>
              <a:latin typeface="#9Slide03 Bebas Neue Bold" panose="020B0606020202050201" pitchFamily="34" charset="0"/>
            </a:endParaRPr>
          </a:p>
        </p:txBody>
      </p:sp>
      <p:pic>
        <p:nvPicPr>
          <p:cNvPr id="3" name="Picture 2">
            <a:extLst>
              <a:ext uri="{FF2B5EF4-FFF2-40B4-BE49-F238E27FC236}">
                <a16:creationId xmlns:a16="http://schemas.microsoft.com/office/drawing/2014/main" id="{ED507744-624D-F7D6-EC8F-529F7A5F943F}"/>
              </a:ext>
            </a:extLst>
          </p:cNvPr>
          <p:cNvPicPr>
            <a:picLocks noChangeAspect="1"/>
          </p:cNvPicPr>
          <p:nvPr/>
        </p:nvPicPr>
        <p:blipFill>
          <a:blip r:embed="rId16"/>
          <a:stretch>
            <a:fillRect/>
          </a:stretch>
        </p:blipFill>
        <p:spPr>
          <a:xfrm>
            <a:off x="7674094" y="613777"/>
            <a:ext cx="4467849" cy="6244223"/>
          </a:xfrm>
          <a:prstGeom prst="rect">
            <a:avLst/>
          </a:prstGeom>
        </p:spPr>
      </p:pic>
      <p:graphicFrame>
        <p:nvGraphicFramePr>
          <p:cNvPr id="6" name="Table 5">
            <a:extLst>
              <a:ext uri="{FF2B5EF4-FFF2-40B4-BE49-F238E27FC236}">
                <a16:creationId xmlns:a16="http://schemas.microsoft.com/office/drawing/2014/main" id="{CD787A42-EA68-5672-68FF-880D257950D7}"/>
              </a:ext>
            </a:extLst>
          </p:cNvPr>
          <p:cNvGraphicFramePr>
            <a:graphicFrameLocks noGrp="1"/>
          </p:cNvGraphicFramePr>
          <p:nvPr>
            <p:extLst>
              <p:ext uri="{D42A27DB-BD31-4B8C-83A1-F6EECF244321}">
                <p14:modId xmlns:p14="http://schemas.microsoft.com/office/powerpoint/2010/main" val="1498059531"/>
              </p:ext>
            </p:extLst>
          </p:nvPr>
        </p:nvGraphicFramePr>
        <p:xfrm>
          <a:off x="990044" y="1987909"/>
          <a:ext cx="5486400" cy="1269253"/>
        </p:xfrm>
        <a:graphic>
          <a:graphicData uri="http://schemas.openxmlformats.org/drawingml/2006/table">
            <a:tbl>
              <a:tblPr firstRow="1" firstCol="1" bandRow="1"/>
              <a:tblGrid>
                <a:gridCol w="1096938">
                  <a:extLst>
                    <a:ext uri="{9D8B030D-6E8A-4147-A177-3AD203B41FA5}">
                      <a16:colId xmlns:a16="http://schemas.microsoft.com/office/drawing/2014/main" val="3950360302"/>
                    </a:ext>
                  </a:extLst>
                </a:gridCol>
                <a:gridCol w="1096938">
                  <a:extLst>
                    <a:ext uri="{9D8B030D-6E8A-4147-A177-3AD203B41FA5}">
                      <a16:colId xmlns:a16="http://schemas.microsoft.com/office/drawing/2014/main" val="1942931048"/>
                    </a:ext>
                  </a:extLst>
                </a:gridCol>
                <a:gridCol w="1097508">
                  <a:extLst>
                    <a:ext uri="{9D8B030D-6E8A-4147-A177-3AD203B41FA5}">
                      <a16:colId xmlns:a16="http://schemas.microsoft.com/office/drawing/2014/main" val="722440511"/>
                    </a:ext>
                  </a:extLst>
                </a:gridCol>
                <a:gridCol w="1097508">
                  <a:extLst>
                    <a:ext uri="{9D8B030D-6E8A-4147-A177-3AD203B41FA5}">
                      <a16:colId xmlns:a16="http://schemas.microsoft.com/office/drawing/2014/main" val="618898197"/>
                    </a:ext>
                  </a:extLst>
                </a:gridCol>
                <a:gridCol w="1097508">
                  <a:extLst>
                    <a:ext uri="{9D8B030D-6E8A-4147-A177-3AD203B41FA5}">
                      <a16:colId xmlns:a16="http://schemas.microsoft.com/office/drawing/2014/main" val="3012776687"/>
                    </a:ext>
                  </a:extLst>
                </a:gridCol>
              </a:tblGrid>
              <a:tr h="213633">
                <a:tc>
                  <a:txBody>
                    <a:bodyPr/>
                    <a:lstStyle/>
                    <a:p>
                      <a:pPr marL="0" indent="0" algn="ctr">
                        <a:lnSpc>
                          <a:spcPct val="120000"/>
                        </a:lnSpc>
                        <a:spcAft>
                          <a:spcPts val="600"/>
                        </a:spcAft>
                      </a:pPr>
                      <a:r>
                        <a:rPr lang="en-US" sz="1800" b="1" dirty="0" err="1">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Năm</a:t>
                      </a:r>
                      <a:endParaRPr lang="en-US" sz="1600" dirty="0">
                        <a:solidFill>
                          <a:schemeClr val="bg1"/>
                        </a:solidFill>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indent="0" algn="ctr">
                        <a:lnSpc>
                          <a:spcPct val="120000"/>
                        </a:lnSpc>
                        <a:spcAft>
                          <a:spcPts val="600"/>
                        </a:spcAft>
                      </a:pPr>
                      <a:r>
                        <a:rPr lang="en-US" sz="1800" b="1" dirty="0">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Thành </a:t>
                      </a:r>
                      <a:r>
                        <a:rPr lang="en-US" sz="1800" b="1" dirty="0" err="1">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phố</a:t>
                      </a:r>
                      <a:endParaRPr lang="en-US" sz="1600" dirty="0">
                        <a:solidFill>
                          <a:schemeClr val="bg1"/>
                        </a:solidFill>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indent="0" algn="ctr">
                        <a:lnSpc>
                          <a:spcPct val="120000"/>
                        </a:lnSpc>
                        <a:spcAft>
                          <a:spcPts val="600"/>
                        </a:spcAft>
                      </a:pPr>
                      <a:r>
                        <a:rPr lang="en-US" sz="1800" b="1" dirty="0" err="1">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Thị</a:t>
                      </a:r>
                      <a:r>
                        <a:rPr lang="en-US" sz="1800" b="1" dirty="0">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xã</a:t>
                      </a:r>
                      <a:endParaRPr lang="en-US" sz="1600" dirty="0">
                        <a:solidFill>
                          <a:schemeClr val="bg1"/>
                        </a:solidFill>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indent="0" algn="ctr">
                        <a:lnSpc>
                          <a:spcPct val="120000"/>
                        </a:lnSpc>
                        <a:spcAft>
                          <a:spcPts val="600"/>
                        </a:spcAft>
                      </a:pPr>
                      <a:r>
                        <a:rPr lang="en-US" sz="1800" b="1" dirty="0" err="1">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Thị</a:t>
                      </a:r>
                      <a:r>
                        <a:rPr lang="en-US" sz="1800" b="1" dirty="0">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trấn</a:t>
                      </a:r>
                      <a:endParaRPr lang="en-US" sz="1600" dirty="0">
                        <a:solidFill>
                          <a:schemeClr val="bg1"/>
                        </a:solidFill>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marL="0" indent="0" algn="ctr">
                        <a:lnSpc>
                          <a:spcPct val="120000"/>
                        </a:lnSpc>
                        <a:spcAft>
                          <a:spcPts val="600"/>
                        </a:spcAft>
                      </a:pPr>
                      <a:r>
                        <a:rPr lang="en-US" sz="1800" b="1" dirty="0" err="1">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Tổng</a:t>
                      </a:r>
                      <a:r>
                        <a:rPr lang="en-US" sz="1800" b="1" dirty="0">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 </a:t>
                      </a:r>
                      <a:r>
                        <a:rPr lang="en-US" sz="1800" b="1" dirty="0" err="1">
                          <a:solidFill>
                            <a:schemeClr val="bg1"/>
                          </a:solidFill>
                          <a:effectLst/>
                          <a:latin typeface="#9Slide03 Oswald ExtraLight" panose="00000300000000000000" pitchFamily="2" charset="0"/>
                          <a:ea typeface="Cambria" panose="02040503050406030204" pitchFamily="18" charset="0"/>
                          <a:cs typeface="Times New Roman" panose="02020603050405020304" pitchFamily="18" charset="0"/>
                        </a:rPr>
                        <a:t>số</a:t>
                      </a:r>
                      <a:endParaRPr lang="en-US" sz="1600" dirty="0">
                        <a:solidFill>
                          <a:schemeClr val="bg1"/>
                        </a:solidFill>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3034774141"/>
                  </a:ext>
                </a:extLst>
              </a:tr>
              <a:tr h="213633">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2001</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25</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62</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565</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652</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2250240"/>
                  </a:ext>
                </a:extLst>
              </a:tr>
              <a:tr h="350851">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2011</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61</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48</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623</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732</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79403216"/>
                  </a:ext>
                </a:extLst>
              </a:tr>
              <a:tr h="213633">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2021</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87</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50</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612</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ExtraLight" panose="00000300000000000000" pitchFamily="2" charset="0"/>
                          <a:ea typeface="Cambria" panose="02040503050406030204" pitchFamily="18" charset="0"/>
                          <a:cs typeface="Times New Roman" panose="02020603050405020304" pitchFamily="18" charset="0"/>
                        </a:rPr>
                        <a:t>749</a:t>
                      </a:r>
                      <a:endParaRPr lang="en-US" sz="1600" dirty="0">
                        <a:effectLst/>
                        <a:latin typeface="Times New Roman" panose="02020603050405020304" pitchFamily="18" charset="0"/>
                        <a:ea typeface="Times New Roman" panose="02020603050405020304" pitchFamily="18" charset="0"/>
                      </a:endParaRPr>
                    </a:p>
                  </a:txBody>
                  <a:tcPr marL="61542" marR="6154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94326074"/>
                  </a:ext>
                </a:extLst>
              </a:tr>
            </a:tbl>
          </a:graphicData>
        </a:graphic>
      </p:graphicFrame>
      <p:pic>
        <p:nvPicPr>
          <p:cNvPr id="8" name="Picture 7">
            <a:extLst>
              <a:ext uri="{FF2B5EF4-FFF2-40B4-BE49-F238E27FC236}">
                <a16:creationId xmlns:a16="http://schemas.microsoft.com/office/drawing/2014/main" id="{62E7E082-ACB7-3EAD-7F45-E862AB035462}"/>
              </a:ext>
            </a:extLst>
          </p:cNvPr>
          <p:cNvPicPr>
            <a:picLocks noChangeAspect="1"/>
          </p:cNvPicPr>
          <p:nvPr/>
        </p:nvPicPr>
        <p:blipFill>
          <a:blip r:embed="rId17"/>
          <a:stretch>
            <a:fillRect/>
          </a:stretch>
        </p:blipFill>
        <p:spPr>
          <a:xfrm>
            <a:off x="1086147" y="3811136"/>
            <a:ext cx="5294194" cy="2522318"/>
          </a:xfrm>
          <a:prstGeom prst="rect">
            <a:avLst/>
          </a:prstGeom>
        </p:spPr>
      </p:pic>
      <p:sp>
        <p:nvSpPr>
          <p:cNvPr id="9" name="TextBox 8">
            <a:extLst>
              <a:ext uri="{FF2B5EF4-FFF2-40B4-BE49-F238E27FC236}">
                <a16:creationId xmlns:a16="http://schemas.microsoft.com/office/drawing/2014/main" id="{80212D98-CB9A-5BC4-0AEB-3C6D086FC76E}"/>
              </a:ext>
            </a:extLst>
          </p:cNvPr>
          <p:cNvSpPr txBox="1"/>
          <p:nvPr/>
        </p:nvSpPr>
        <p:spPr>
          <a:xfrm>
            <a:off x="1466388" y="3441804"/>
            <a:ext cx="4709679" cy="369332"/>
          </a:xfrm>
          <a:prstGeom prst="rect">
            <a:avLst/>
          </a:prstGeom>
          <a:noFill/>
        </p:spPr>
        <p:txBody>
          <a:bodyPr wrap="square">
            <a:spAutoFit/>
          </a:bodyPr>
          <a:lstStyle/>
          <a:p>
            <a:r>
              <a:rPr lang="vi-VN" dirty="0">
                <a:solidFill>
                  <a:srgbClr val="0070C0"/>
                </a:solidFill>
                <a:latin typeface="#9Slide03 Bebas Neue Bold" panose="020B0606020202050201" pitchFamily="34" charset="0"/>
              </a:rPr>
              <a:t>Bảng 8.3 Số lượng đô thị của các vùng ở nước ta, năm 2021</a:t>
            </a:r>
            <a:endParaRPr lang="en-US" dirty="0">
              <a:solidFill>
                <a:srgbClr val="0070C0"/>
              </a:solidFill>
              <a:latin typeface="#9Slide03 Bebas Neue Bold" panose="020B0606020202050201" pitchFamily="34" charset="0"/>
            </a:endParaRPr>
          </a:p>
        </p:txBody>
      </p:sp>
      <p:sp>
        <p:nvSpPr>
          <p:cNvPr id="16" name="TextBox 15">
            <a:extLst>
              <a:ext uri="{FF2B5EF4-FFF2-40B4-BE49-F238E27FC236}">
                <a16:creationId xmlns:a16="http://schemas.microsoft.com/office/drawing/2014/main" id="{6936D318-52CE-6EEA-38A6-7AFB85B6C231}"/>
              </a:ext>
            </a:extLst>
          </p:cNvPr>
          <p:cNvSpPr txBox="1"/>
          <p:nvPr/>
        </p:nvSpPr>
        <p:spPr>
          <a:xfrm>
            <a:off x="1834818" y="6367703"/>
            <a:ext cx="3626607" cy="369332"/>
          </a:xfrm>
          <a:prstGeom prst="rect">
            <a:avLst/>
          </a:prstGeom>
          <a:noFill/>
        </p:spPr>
        <p:txBody>
          <a:bodyPr wrap="square">
            <a:spAutoFit/>
          </a:bodyPr>
          <a:lstStyle/>
          <a:p>
            <a:pPr algn="ctr"/>
            <a:r>
              <a:rPr lang="en-US" dirty="0">
                <a:latin typeface="#9Slide03 Oswald Light" panose="00000400000000000000" pitchFamily="2" charset="0"/>
              </a:rPr>
              <a:t>(</a:t>
            </a:r>
            <a:r>
              <a:rPr lang="en-US" dirty="0" err="1">
                <a:latin typeface="#9Slide03 Oswald Light" panose="00000400000000000000" pitchFamily="2" charset="0"/>
              </a:rPr>
              <a:t>Nguồn</a:t>
            </a:r>
            <a:r>
              <a:rPr lang="en-US" dirty="0">
                <a:latin typeface="#9Slide03 Oswald Light" panose="00000400000000000000" pitchFamily="2" charset="0"/>
              </a:rPr>
              <a:t>: </a:t>
            </a:r>
            <a:r>
              <a:rPr lang="en-US" dirty="0" err="1">
                <a:latin typeface="#9Slide03 Oswald Light" panose="00000400000000000000" pitchFamily="2" charset="0"/>
              </a:rPr>
              <a:t>Niên</a:t>
            </a:r>
            <a:r>
              <a:rPr lang="en-US" dirty="0">
                <a:latin typeface="#9Slide03 Oswald Light" panose="00000400000000000000" pitchFamily="2" charset="0"/>
              </a:rPr>
              <a:t> </a:t>
            </a:r>
            <a:r>
              <a:rPr lang="en-US" dirty="0" err="1">
                <a:latin typeface="#9Slide03 Oswald Light" panose="00000400000000000000" pitchFamily="2" charset="0"/>
              </a:rPr>
              <a:t>giám</a:t>
            </a:r>
            <a:r>
              <a:rPr lang="en-US" dirty="0">
                <a:latin typeface="#9Slide03 Oswald Light" panose="00000400000000000000" pitchFamily="2" charset="0"/>
              </a:rPr>
              <a:t> </a:t>
            </a:r>
            <a:r>
              <a:rPr lang="en-US" dirty="0" err="1">
                <a:latin typeface="#9Slide03 Oswald Light" panose="00000400000000000000" pitchFamily="2" charset="0"/>
              </a:rPr>
              <a:t>Thống</a:t>
            </a:r>
            <a:r>
              <a:rPr lang="en-US" dirty="0">
                <a:latin typeface="#9Slide03 Oswald Light" panose="00000400000000000000" pitchFamily="2" charset="0"/>
              </a:rPr>
              <a:t> </a:t>
            </a:r>
            <a:r>
              <a:rPr lang="en-US" dirty="0" err="1">
                <a:latin typeface="#9Slide03 Oswald Light" panose="00000400000000000000" pitchFamily="2" charset="0"/>
              </a:rPr>
              <a:t>kê</a:t>
            </a:r>
            <a:r>
              <a:rPr lang="en-US" dirty="0">
                <a:latin typeface="#9Slide03 Oswald Light" panose="00000400000000000000" pitchFamily="2" charset="0"/>
              </a:rPr>
              <a:t>, 2022)</a:t>
            </a:r>
          </a:p>
        </p:txBody>
      </p:sp>
    </p:spTree>
    <p:extLst>
      <p:ext uri="{BB962C8B-B14F-4D97-AF65-F5344CB8AC3E}">
        <p14:creationId xmlns:p14="http://schemas.microsoft.com/office/powerpoint/2010/main" val="37341970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3462" y="4174653"/>
            <a:ext cx="1854651" cy="1810139"/>
          </a:xfrm>
          <a:prstGeom prst="rect">
            <a:avLst/>
          </a:prstGeom>
          <a:ln>
            <a:noFill/>
          </a:ln>
          <a:effectLst>
            <a:outerShdw blurRad="292100" dist="139700" dir="2700000" algn="tl" rotWithShape="0">
              <a:srgbClr val="333333">
                <a:alpha val="65000"/>
              </a:srgbClr>
            </a:outerShdw>
          </a:effectLst>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641837"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i</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ĐẶC ĐIỂM ĐÔ THỊ HÓA</a:t>
            </a:r>
          </a:p>
        </p:txBody>
      </p:sp>
      <p:sp>
        <p:nvSpPr>
          <p:cNvPr id="11" name="Rectangle: Single Corner Snipped 10">
            <a:extLst>
              <a:ext uri="{FF2B5EF4-FFF2-40B4-BE49-F238E27FC236}">
                <a16:creationId xmlns:a16="http://schemas.microsoft.com/office/drawing/2014/main" id="{D150C86D-9324-55B9-0CA3-EF85A5F7F425}"/>
              </a:ext>
            </a:extLst>
          </p:cNvPr>
          <p:cNvSpPr/>
          <p:nvPr/>
        </p:nvSpPr>
        <p:spPr>
          <a:xfrm>
            <a:off x="3764730" y="0"/>
            <a:ext cx="4697102"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ii.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mạng</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lưới</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ĐÔ THỊ </a:t>
            </a:r>
            <a:r>
              <a:rPr lang="en-US" sz="3200" dirty="0" err="1">
                <a:solidFill>
                  <a:srgbClr val="FFFF00"/>
                </a:solidFill>
                <a:latin typeface="#9Slide03 Bebas Neue Bold" panose="020B0606020202050201" pitchFamily="34" charset="0"/>
              </a:rPr>
              <a:t>việt</a:t>
            </a:r>
            <a:r>
              <a:rPr lang="en-US" sz="3200" dirty="0">
                <a:solidFill>
                  <a:srgbClr val="FFFF00"/>
                </a:solidFill>
                <a:latin typeface="#9Slide03 Bebas Neue Bold" panose="020B0606020202050201" pitchFamily="34" charset="0"/>
              </a:rPr>
              <a:t> </a:t>
            </a:r>
            <a:r>
              <a:rPr lang="en-US" sz="3200" dirty="0" err="1">
                <a:solidFill>
                  <a:srgbClr val="FFFF00"/>
                </a:solidFill>
                <a:latin typeface="#9Slide03 Bebas Neue Bold" panose="020B0606020202050201" pitchFamily="34" charset="0"/>
              </a:rPr>
              <a:t>nam</a:t>
            </a:r>
            <a:endPar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endParaRP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536263" y="0"/>
            <a:ext cx="3545630"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iii.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Ảnh</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hưởng</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của</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396" y="1445004"/>
            <a:ext cx="733324" cy="2181466"/>
          </a:xfrm>
          <a:prstGeom prst="rect">
            <a:avLst/>
          </a:prstGeom>
        </p:spPr>
      </p:pic>
      <p:pic>
        <p:nvPicPr>
          <p:cNvPr id="14" name="Graphic 13"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01002" y="2995009"/>
            <a:ext cx="1549779" cy="1350958"/>
          </a:xfrm>
          <a:prstGeom prst="rect">
            <a:avLst/>
          </a:prstGeom>
        </p:spPr>
      </p:pic>
      <p:pic>
        <p:nvPicPr>
          <p:cNvPr id="15" name="Graphic 14"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725981" y="1218849"/>
            <a:ext cx="479018" cy="2199987"/>
          </a:xfrm>
          <a:prstGeom prst="rect">
            <a:avLst/>
          </a:prstGeom>
        </p:spPr>
      </p:pic>
      <p:sp>
        <p:nvSpPr>
          <p:cNvPr id="20" name="TextBox 19">
            <a:extLst>
              <a:ext uri="{FF2B5EF4-FFF2-40B4-BE49-F238E27FC236}">
                <a16:creationId xmlns:a16="http://schemas.microsoft.com/office/drawing/2014/main" id="{49E92A4A-6612-9BAF-A141-8FD9F2930BA6}"/>
              </a:ext>
            </a:extLst>
          </p:cNvPr>
          <p:cNvSpPr txBox="1"/>
          <p:nvPr/>
        </p:nvSpPr>
        <p:spPr>
          <a:xfrm>
            <a:off x="50057" y="778439"/>
            <a:ext cx="5294550" cy="88081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Dựa vào </a:t>
            </a:r>
            <a:r>
              <a:rPr lang="en-US" b="1" dirty="0" err="1">
                <a:solidFill>
                  <a:srgbClr val="002060"/>
                </a:solidFill>
                <a:latin typeface="#9Slide03 Oswald Light" panose="00000400000000000000" pitchFamily="2" charset="0"/>
              </a:rPr>
              <a:t>bảng</a:t>
            </a:r>
            <a:r>
              <a:rPr lang="en-US" b="1" dirty="0">
                <a:solidFill>
                  <a:srgbClr val="002060"/>
                </a:solidFill>
                <a:latin typeface="#9Slide03 Oswald Light" panose="00000400000000000000" pitchFamily="2" charset="0"/>
              </a:rPr>
              <a:t> 8</a:t>
            </a:r>
            <a:r>
              <a:rPr kumimoji="0" lang="vi-VN"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.2, bảng </a:t>
            </a:r>
            <a:r>
              <a:rPr kumimoji="0" lang="en-US"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8.3</a:t>
            </a:r>
            <a:r>
              <a:rPr kumimoji="0" lang="vi-VN"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 và thông tin trong bài, trình bày đặc điểm phân bố mạng lưới đô thị nước ta.</a:t>
            </a:r>
            <a:endParaRPr kumimoji="0" lang="en-US"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endParaRPr>
          </a:p>
        </p:txBody>
      </p:sp>
      <p:sp>
        <p:nvSpPr>
          <p:cNvPr id="2" name="Rectangle 1">
            <a:extLst>
              <a:ext uri="{FF2B5EF4-FFF2-40B4-BE49-F238E27FC236}">
                <a16:creationId xmlns:a16="http://schemas.microsoft.com/office/drawing/2014/main" id="{CE423455-51E1-54B1-D796-07C21287BFFC}"/>
              </a:ext>
            </a:extLst>
          </p:cNvPr>
          <p:cNvSpPr/>
          <p:nvPr/>
        </p:nvSpPr>
        <p:spPr>
          <a:xfrm>
            <a:off x="-17242" y="0"/>
            <a:ext cx="12209242"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977E45FB-3F5D-03DC-BFBE-B8FF3FC07BF5}"/>
              </a:ext>
            </a:extLst>
          </p:cNvPr>
          <p:cNvSpPr txBox="1"/>
          <p:nvPr/>
        </p:nvSpPr>
        <p:spPr>
          <a:xfrm>
            <a:off x="1555701" y="2074072"/>
            <a:ext cx="4709679" cy="461665"/>
          </a:xfrm>
          <a:prstGeom prst="rect">
            <a:avLst/>
          </a:prstGeom>
          <a:noFill/>
        </p:spPr>
        <p:txBody>
          <a:bodyPr wrap="square">
            <a:spAutoFit/>
          </a:bodyPr>
          <a:lstStyle/>
          <a:p>
            <a:pPr algn="ctr"/>
            <a:r>
              <a:rPr lang="en-US" sz="2400" dirty="0">
                <a:solidFill>
                  <a:srgbClr val="FF0000"/>
                </a:solidFill>
                <a:latin typeface="#9Slide03 Bebas Neue Bold" panose="020B0606020202050201" pitchFamily="34" charset="0"/>
              </a:rPr>
              <a:t>PHIẾU HỌC TẬP</a:t>
            </a:r>
          </a:p>
        </p:txBody>
      </p:sp>
      <p:pic>
        <p:nvPicPr>
          <p:cNvPr id="3" name="Picture 2">
            <a:extLst>
              <a:ext uri="{FF2B5EF4-FFF2-40B4-BE49-F238E27FC236}">
                <a16:creationId xmlns:a16="http://schemas.microsoft.com/office/drawing/2014/main" id="{ED507744-624D-F7D6-EC8F-529F7A5F943F}"/>
              </a:ext>
            </a:extLst>
          </p:cNvPr>
          <p:cNvPicPr>
            <a:picLocks noChangeAspect="1"/>
          </p:cNvPicPr>
          <p:nvPr/>
        </p:nvPicPr>
        <p:blipFill>
          <a:blip r:embed="rId16"/>
          <a:stretch>
            <a:fillRect/>
          </a:stretch>
        </p:blipFill>
        <p:spPr>
          <a:xfrm>
            <a:off x="7674094" y="613777"/>
            <a:ext cx="4467849" cy="6244223"/>
          </a:xfrm>
          <a:prstGeom prst="rect">
            <a:avLst/>
          </a:prstGeom>
        </p:spPr>
      </p:pic>
      <p:sp>
        <p:nvSpPr>
          <p:cNvPr id="8" name="TextBox 7">
            <a:extLst>
              <a:ext uri="{FF2B5EF4-FFF2-40B4-BE49-F238E27FC236}">
                <a16:creationId xmlns:a16="http://schemas.microsoft.com/office/drawing/2014/main" id="{70391CEF-F280-4177-E218-692D353067A5}"/>
              </a:ext>
            </a:extLst>
          </p:cNvPr>
          <p:cNvSpPr txBox="1"/>
          <p:nvPr/>
        </p:nvSpPr>
        <p:spPr>
          <a:xfrm>
            <a:off x="229106" y="2705752"/>
            <a:ext cx="7362871" cy="3373809"/>
          </a:xfrm>
          <a:prstGeom prst="rect">
            <a:avLst/>
          </a:prstGeom>
          <a:solidFill>
            <a:srgbClr val="CBE1E8"/>
          </a:solidFill>
          <a:ln>
            <a:solidFill>
              <a:schemeClr val="accent1"/>
            </a:solidFill>
          </a:ln>
        </p:spPr>
        <p:txBody>
          <a:bodyPr wrap="square">
            <a:spAutoFit/>
          </a:bodyPr>
          <a:lstStyle/>
          <a:p>
            <a:pPr>
              <a:lnSpc>
                <a:spcPct val="150000"/>
              </a:lnSpc>
            </a:pPr>
            <a:r>
              <a:rPr lang="vi-VN" dirty="0">
                <a:latin typeface="#9Slide03 Oswald Light" panose="00000400000000000000" pitchFamily="2" charset="0"/>
              </a:rPr>
              <a:t>Từ 2001 – 2021:</a:t>
            </a:r>
          </a:p>
          <a:p>
            <a:pPr>
              <a:lnSpc>
                <a:spcPct val="150000"/>
              </a:lnSpc>
            </a:pPr>
            <a:r>
              <a:rPr lang="vi-VN" dirty="0">
                <a:latin typeface="#9Slide03 Oswald Light" panose="00000400000000000000" pitchFamily="2" charset="0"/>
              </a:rPr>
              <a:t>- Số lượng đô thị nước ta................................., trong đó số lượng ...........................tăng nhanh nhất.</a:t>
            </a:r>
          </a:p>
          <a:p>
            <a:pPr>
              <a:lnSpc>
                <a:spcPct val="150000"/>
              </a:lnSpc>
            </a:pPr>
            <a:r>
              <a:rPr lang="vi-VN" dirty="0">
                <a:latin typeface="#9Slide03 Oswald Light" panose="00000400000000000000" pitchFamily="2" charset="0"/>
              </a:rPr>
              <a:t>- Phân loại: </a:t>
            </a:r>
          </a:p>
          <a:p>
            <a:pPr>
              <a:lnSpc>
                <a:spcPct val="150000"/>
              </a:lnSpc>
            </a:pPr>
            <a:r>
              <a:rPr lang="vi-VN" dirty="0">
                <a:latin typeface="#9Slide03 Oswald Light" panose="00000400000000000000" pitchFamily="2" charset="0"/>
              </a:rPr>
              <a:t>+ Dựa vào vị trí, chức năng, vai trò; quy mô và mật độ dân số; tỉ lệ lao động phi NN...đô thị được phân thành.........loại.</a:t>
            </a:r>
          </a:p>
          <a:p>
            <a:pPr>
              <a:lnSpc>
                <a:spcPct val="150000"/>
              </a:lnSpc>
            </a:pPr>
            <a:r>
              <a:rPr lang="vi-VN" dirty="0">
                <a:latin typeface="#9Slide03 Oswald Light" panose="00000400000000000000" pitchFamily="2" charset="0"/>
              </a:rPr>
              <a:t>+ Về phương diện quản lí, cấp Trung ương quản lí có.......đô thị, cấp tỉnh quản lí là các..................................................... và.............., cấp huyện quản lí là các</a:t>
            </a:r>
            <a:r>
              <a:rPr lang="en-US" dirty="0">
                <a:latin typeface="#9Slide03 Oswald Light" panose="00000400000000000000" pitchFamily="2" charset="0"/>
              </a:rPr>
              <a:t> </a:t>
            </a:r>
            <a:r>
              <a:rPr lang="vi-VN" dirty="0">
                <a:latin typeface="#9Slide03 Oswald Light" panose="00000400000000000000" pitchFamily="2" charset="0"/>
              </a:rPr>
              <a:t>...........................................</a:t>
            </a:r>
          </a:p>
          <a:p>
            <a:pPr>
              <a:lnSpc>
                <a:spcPct val="150000"/>
              </a:lnSpc>
            </a:pPr>
            <a:r>
              <a:rPr lang="vi-VN" dirty="0">
                <a:latin typeface="#9Slide03 Oswald Light" panose="00000400000000000000" pitchFamily="2" charset="0"/>
              </a:rPr>
              <a:t>- Mạng lưới đô thị .............................cả nước nhưng có sự.....................giữa các vùng</a:t>
            </a:r>
          </a:p>
        </p:txBody>
      </p:sp>
    </p:spTree>
    <p:extLst>
      <p:ext uri="{BB962C8B-B14F-4D97-AF65-F5344CB8AC3E}">
        <p14:creationId xmlns:p14="http://schemas.microsoft.com/office/powerpoint/2010/main" val="27640133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73462" y="4174653"/>
            <a:ext cx="1854651" cy="1810139"/>
          </a:xfrm>
          <a:prstGeom prst="rect">
            <a:avLst/>
          </a:prstGeom>
          <a:ln>
            <a:noFill/>
          </a:ln>
          <a:effectLst>
            <a:outerShdw blurRad="292100" dist="139700" dir="2700000" algn="tl" rotWithShape="0">
              <a:srgbClr val="333333">
                <a:alpha val="65000"/>
              </a:srgbClr>
            </a:outerShdw>
          </a:effectLst>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641837"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i</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ĐẶC ĐIỂM ĐÔ THỊ HÓA</a:t>
            </a:r>
          </a:p>
        </p:txBody>
      </p:sp>
      <p:sp>
        <p:nvSpPr>
          <p:cNvPr id="11" name="Rectangle: Single Corner Snipped 10">
            <a:extLst>
              <a:ext uri="{FF2B5EF4-FFF2-40B4-BE49-F238E27FC236}">
                <a16:creationId xmlns:a16="http://schemas.microsoft.com/office/drawing/2014/main" id="{D150C86D-9324-55B9-0CA3-EF85A5F7F425}"/>
              </a:ext>
            </a:extLst>
          </p:cNvPr>
          <p:cNvSpPr/>
          <p:nvPr/>
        </p:nvSpPr>
        <p:spPr>
          <a:xfrm>
            <a:off x="3764730" y="0"/>
            <a:ext cx="4697102"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ii.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mạng</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lưới</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ĐÔ THỊ </a:t>
            </a:r>
            <a:r>
              <a:rPr lang="en-US" sz="3200" dirty="0" err="1">
                <a:solidFill>
                  <a:srgbClr val="FFFF00"/>
                </a:solidFill>
                <a:latin typeface="#9Slide03 Bebas Neue Bold" panose="020B0606020202050201" pitchFamily="34" charset="0"/>
              </a:rPr>
              <a:t>việt</a:t>
            </a:r>
            <a:r>
              <a:rPr lang="en-US" sz="3200" dirty="0">
                <a:solidFill>
                  <a:srgbClr val="FFFF00"/>
                </a:solidFill>
                <a:latin typeface="#9Slide03 Bebas Neue Bold" panose="020B0606020202050201" pitchFamily="34" charset="0"/>
              </a:rPr>
              <a:t> </a:t>
            </a:r>
            <a:r>
              <a:rPr lang="en-US" sz="3200" dirty="0" err="1">
                <a:solidFill>
                  <a:srgbClr val="FFFF00"/>
                </a:solidFill>
                <a:latin typeface="#9Slide03 Bebas Neue Bold" panose="020B0606020202050201" pitchFamily="34" charset="0"/>
              </a:rPr>
              <a:t>nam</a:t>
            </a:r>
            <a:endPar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endParaRP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536263" y="0"/>
            <a:ext cx="3545630"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iii.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Ảnh</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hưởng</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của</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396" y="1445004"/>
            <a:ext cx="733324" cy="2181466"/>
          </a:xfrm>
          <a:prstGeom prst="rect">
            <a:avLst/>
          </a:prstGeom>
        </p:spPr>
      </p:pic>
      <p:pic>
        <p:nvPicPr>
          <p:cNvPr id="14" name="Graphic 13"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01002" y="2995009"/>
            <a:ext cx="1549779" cy="1350958"/>
          </a:xfrm>
          <a:prstGeom prst="rect">
            <a:avLst/>
          </a:prstGeom>
        </p:spPr>
      </p:pic>
      <p:pic>
        <p:nvPicPr>
          <p:cNvPr id="15" name="Graphic 14"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725981" y="1218849"/>
            <a:ext cx="479018" cy="2199987"/>
          </a:xfrm>
          <a:prstGeom prst="rect">
            <a:avLst/>
          </a:prstGeom>
        </p:spPr>
      </p:pic>
      <p:sp>
        <p:nvSpPr>
          <p:cNvPr id="20" name="TextBox 19">
            <a:extLst>
              <a:ext uri="{FF2B5EF4-FFF2-40B4-BE49-F238E27FC236}">
                <a16:creationId xmlns:a16="http://schemas.microsoft.com/office/drawing/2014/main" id="{49E92A4A-6612-9BAF-A141-8FD9F2930BA6}"/>
              </a:ext>
            </a:extLst>
          </p:cNvPr>
          <p:cNvSpPr txBox="1"/>
          <p:nvPr/>
        </p:nvSpPr>
        <p:spPr>
          <a:xfrm>
            <a:off x="50057" y="778439"/>
            <a:ext cx="5294550" cy="88081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Dựa vào </a:t>
            </a:r>
            <a:r>
              <a:rPr lang="en-US" b="1" dirty="0" err="1">
                <a:solidFill>
                  <a:srgbClr val="002060"/>
                </a:solidFill>
                <a:latin typeface="#9Slide03 Oswald Light" panose="00000400000000000000" pitchFamily="2" charset="0"/>
              </a:rPr>
              <a:t>bảng</a:t>
            </a:r>
            <a:r>
              <a:rPr lang="en-US" b="1" dirty="0">
                <a:solidFill>
                  <a:srgbClr val="002060"/>
                </a:solidFill>
                <a:latin typeface="#9Slide03 Oswald Light" panose="00000400000000000000" pitchFamily="2" charset="0"/>
              </a:rPr>
              <a:t> 8</a:t>
            </a:r>
            <a:r>
              <a:rPr kumimoji="0" lang="vi-VN"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.2, bảng </a:t>
            </a:r>
            <a:r>
              <a:rPr kumimoji="0" lang="en-US"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8.3</a:t>
            </a:r>
            <a:r>
              <a:rPr kumimoji="0" lang="vi-VN"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rPr>
              <a:t> và thông tin trong bài, trình bày đặc điểm phân bố mạng lưới đô thị nước ta.</a:t>
            </a:r>
            <a:endParaRPr kumimoji="0" lang="en-US" sz="1800" b="1" i="0" u="none" strike="noStrike" kern="1200" cap="none" spc="0" normalizeH="0" baseline="0" noProof="0" dirty="0">
              <a:ln>
                <a:noFill/>
              </a:ln>
              <a:solidFill>
                <a:srgbClr val="002060"/>
              </a:solidFill>
              <a:effectLst/>
              <a:uLnTx/>
              <a:uFillTx/>
              <a:latin typeface="#9Slide03 Oswald Light" panose="00000400000000000000" pitchFamily="2" charset="0"/>
              <a:ea typeface="+mn-ea"/>
              <a:cs typeface="+mn-cs"/>
            </a:endParaRPr>
          </a:p>
        </p:txBody>
      </p:sp>
      <p:sp>
        <p:nvSpPr>
          <p:cNvPr id="2" name="Rectangle 1">
            <a:extLst>
              <a:ext uri="{FF2B5EF4-FFF2-40B4-BE49-F238E27FC236}">
                <a16:creationId xmlns:a16="http://schemas.microsoft.com/office/drawing/2014/main" id="{CE423455-51E1-54B1-D796-07C21287BFFC}"/>
              </a:ext>
            </a:extLst>
          </p:cNvPr>
          <p:cNvSpPr/>
          <p:nvPr/>
        </p:nvSpPr>
        <p:spPr>
          <a:xfrm>
            <a:off x="-17242" y="0"/>
            <a:ext cx="12209242"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977E45FB-3F5D-03DC-BFBE-B8FF3FC07BF5}"/>
              </a:ext>
            </a:extLst>
          </p:cNvPr>
          <p:cNvSpPr txBox="1"/>
          <p:nvPr/>
        </p:nvSpPr>
        <p:spPr>
          <a:xfrm>
            <a:off x="1688427" y="2040887"/>
            <a:ext cx="4709679" cy="461665"/>
          </a:xfrm>
          <a:prstGeom prst="rect">
            <a:avLst/>
          </a:prstGeom>
          <a:noFill/>
        </p:spPr>
        <p:txBody>
          <a:bodyPr wrap="square">
            <a:spAutoFit/>
          </a:bodyPr>
          <a:lstStyle/>
          <a:p>
            <a:pPr algn="ctr"/>
            <a:r>
              <a:rPr lang="en-US" sz="2400" dirty="0">
                <a:solidFill>
                  <a:srgbClr val="FF0000"/>
                </a:solidFill>
                <a:latin typeface="#9Slide03 Bebas Neue Bold" panose="020B0606020202050201" pitchFamily="34" charset="0"/>
              </a:rPr>
              <a:t>PHIẾU HỌC TẬP</a:t>
            </a:r>
          </a:p>
        </p:txBody>
      </p:sp>
      <p:pic>
        <p:nvPicPr>
          <p:cNvPr id="3" name="Picture 2">
            <a:extLst>
              <a:ext uri="{FF2B5EF4-FFF2-40B4-BE49-F238E27FC236}">
                <a16:creationId xmlns:a16="http://schemas.microsoft.com/office/drawing/2014/main" id="{ED507744-624D-F7D6-EC8F-529F7A5F943F}"/>
              </a:ext>
            </a:extLst>
          </p:cNvPr>
          <p:cNvPicPr>
            <a:picLocks noChangeAspect="1"/>
          </p:cNvPicPr>
          <p:nvPr/>
        </p:nvPicPr>
        <p:blipFill>
          <a:blip r:embed="rId16"/>
          <a:stretch>
            <a:fillRect/>
          </a:stretch>
        </p:blipFill>
        <p:spPr>
          <a:xfrm>
            <a:off x="7674094" y="613777"/>
            <a:ext cx="4467849" cy="6244223"/>
          </a:xfrm>
          <a:prstGeom prst="rect">
            <a:avLst/>
          </a:prstGeom>
        </p:spPr>
      </p:pic>
      <p:sp>
        <p:nvSpPr>
          <p:cNvPr id="8" name="TextBox 7">
            <a:extLst>
              <a:ext uri="{FF2B5EF4-FFF2-40B4-BE49-F238E27FC236}">
                <a16:creationId xmlns:a16="http://schemas.microsoft.com/office/drawing/2014/main" id="{70391CEF-F280-4177-E218-692D353067A5}"/>
              </a:ext>
            </a:extLst>
          </p:cNvPr>
          <p:cNvSpPr txBox="1"/>
          <p:nvPr/>
        </p:nvSpPr>
        <p:spPr>
          <a:xfrm>
            <a:off x="257511" y="2610983"/>
            <a:ext cx="7362871" cy="3373809"/>
          </a:xfrm>
          <a:prstGeom prst="rect">
            <a:avLst/>
          </a:prstGeom>
          <a:solidFill>
            <a:srgbClr val="CBE1E8"/>
          </a:solidFill>
          <a:ln>
            <a:solidFill>
              <a:schemeClr val="accent1"/>
            </a:solidFill>
          </a:ln>
        </p:spPr>
        <p:txBody>
          <a:bodyPr wrap="square">
            <a:spAutoFit/>
          </a:bodyPr>
          <a:lstStyle/>
          <a:p>
            <a:pPr>
              <a:lnSpc>
                <a:spcPct val="150000"/>
              </a:lnSpc>
            </a:pPr>
            <a:r>
              <a:rPr lang="vi-VN" dirty="0">
                <a:latin typeface="#9Slide03 Oswald Light" panose="00000400000000000000" pitchFamily="2" charset="0"/>
              </a:rPr>
              <a:t>Từ 2001 – 2021:</a:t>
            </a:r>
          </a:p>
          <a:p>
            <a:pPr>
              <a:lnSpc>
                <a:spcPct val="150000"/>
              </a:lnSpc>
            </a:pPr>
            <a:r>
              <a:rPr lang="vi-VN" dirty="0">
                <a:latin typeface="#9Slide03 Oswald Light" panose="00000400000000000000" pitchFamily="2" charset="0"/>
              </a:rPr>
              <a:t>- Số lượng đô thị nước ta................................., trong đó số lượng ...........................tăng nhanh nhất.</a:t>
            </a:r>
          </a:p>
          <a:p>
            <a:pPr>
              <a:lnSpc>
                <a:spcPct val="150000"/>
              </a:lnSpc>
            </a:pPr>
            <a:r>
              <a:rPr lang="vi-VN" dirty="0">
                <a:latin typeface="#9Slide03 Oswald Light" panose="00000400000000000000" pitchFamily="2" charset="0"/>
              </a:rPr>
              <a:t>- Phân loại: </a:t>
            </a:r>
          </a:p>
          <a:p>
            <a:pPr>
              <a:lnSpc>
                <a:spcPct val="150000"/>
              </a:lnSpc>
            </a:pPr>
            <a:r>
              <a:rPr lang="vi-VN" dirty="0">
                <a:latin typeface="#9Slide03 Oswald Light" panose="00000400000000000000" pitchFamily="2" charset="0"/>
              </a:rPr>
              <a:t>+ Dựa vào vị trí, chức năng, vai trò; quy mô và mật độ dân số; tỉ lệ lao động phi NN...đô thị được phân thành.........loại.</a:t>
            </a:r>
          </a:p>
          <a:p>
            <a:pPr>
              <a:lnSpc>
                <a:spcPct val="150000"/>
              </a:lnSpc>
            </a:pPr>
            <a:r>
              <a:rPr lang="vi-VN" dirty="0">
                <a:latin typeface="#9Slide03 Oswald Light" panose="00000400000000000000" pitchFamily="2" charset="0"/>
              </a:rPr>
              <a:t>+ Về phương diện quản lí, cấp Trung ương quản lí có.......đô thị, cấp tỉnh quản lí là các......................................................và.............., cấp huyện quản lí là các</a:t>
            </a:r>
            <a:r>
              <a:rPr lang="en-US" dirty="0">
                <a:latin typeface="#9Slide03 Oswald Light" panose="00000400000000000000" pitchFamily="2" charset="0"/>
              </a:rPr>
              <a:t> </a:t>
            </a:r>
            <a:r>
              <a:rPr lang="vi-VN" dirty="0">
                <a:latin typeface="#9Slide03 Oswald Light" panose="00000400000000000000" pitchFamily="2" charset="0"/>
              </a:rPr>
              <a:t>............................</a:t>
            </a:r>
          </a:p>
          <a:p>
            <a:pPr>
              <a:lnSpc>
                <a:spcPct val="150000"/>
              </a:lnSpc>
            </a:pPr>
            <a:r>
              <a:rPr lang="vi-VN" dirty="0">
                <a:latin typeface="#9Slide03 Oswald Light" panose="00000400000000000000" pitchFamily="2" charset="0"/>
              </a:rPr>
              <a:t>- Mạng lưới đô thị .............................cả nước nhưng có sự.....................</a:t>
            </a:r>
            <a:r>
              <a:rPr lang="en-US" dirty="0">
                <a:latin typeface="#9Slide03 Oswald Light" panose="00000400000000000000" pitchFamily="2" charset="0"/>
              </a:rPr>
              <a:t>.....</a:t>
            </a:r>
            <a:r>
              <a:rPr lang="vi-VN" dirty="0">
                <a:latin typeface="#9Slide03 Oswald Light" panose="00000400000000000000" pitchFamily="2" charset="0"/>
              </a:rPr>
              <a:t>giữa các vùng</a:t>
            </a:r>
          </a:p>
        </p:txBody>
      </p:sp>
      <p:sp>
        <p:nvSpPr>
          <p:cNvPr id="9" name="TextBox 8">
            <a:extLst>
              <a:ext uri="{FF2B5EF4-FFF2-40B4-BE49-F238E27FC236}">
                <a16:creationId xmlns:a16="http://schemas.microsoft.com/office/drawing/2014/main" id="{08174719-1F7D-FA83-4E3B-A13D02BC554F}"/>
              </a:ext>
            </a:extLst>
          </p:cNvPr>
          <p:cNvSpPr txBox="1"/>
          <p:nvPr/>
        </p:nvSpPr>
        <p:spPr>
          <a:xfrm>
            <a:off x="2249416" y="3054461"/>
            <a:ext cx="1632098" cy="369332"/>
          </a:xfrm>
          <a:prstGeom prst="rect">
            <a:avLst/>
          </a:prstGeom>
          <a:noFill/>
        </p:spPr>
        <p:txBody>
          <a:bodyPr wrap="square">
            <a:spAutoFit/>
          </a:bodyPr>
          <a:lstStyle/>
          <a:p>
            <a:r>
              <a:rPr lang="en-US" b="1" dirty="0" err="1">
                <a:solidFill>
                  <a:srgbClr val="FF0000"/>
                </a:solidFill>
                <a:latin typeface="#9Slide03 Oswald Light" panose="00000400000000000000" pitchFamily="2" charset="0"/>
              </a:rPr>
              <a:t>tăng</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khá</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nhanh</a:t>
            </a:r>
            <a:endParaRPr lang="en-US" b="1" dirty="0">
              <a:solidFill>
                <a:srgbClr val="FF0000"/>
              </a:solidFill>
              <a:latin typeface="#9Slide03 Oswald Light" panose="00000400000000000000" pitchFamily="2" charset="0"/>
            </a:endParaRPr>
          </a:p>
        </p:txBody>
      </p:sp>
      <p:sp>
        <p:nvSpPr>
          <p:cNvPr id="17" name="TextBox 16">
            <a:extLst>
              <a:ext uri="{FF2B5EF4-FFF2-40B4-BE49-F238E27FC236}">
                <a16:creationId xmlns:a16="http://schemas.microsoft.com/office/drawing/2014/main" id="{A8644B81-A745-9CCD-FF0B-064B97B68792}"/>
              </a:ext>
            </a:extLst>
          </p:cNvPr>
          <p:cNvSpPr txBox="1"/>
          <p:nvPr/>
        </p:nvSpPr>
        <p:spPr>
          <a:xfrm>
            <a:off x="5105918" y="3075727"/>
            <a:ext cx="1087612" cy="369332"/>
          </a:xfrm>
          <a:prstGeom prst="rect">
            <a:avLst/>
          </a:prstGeom>
          <a:noFill/>
        </p:spPr>
        <p:txBody>
          <a:bodyPr wrap="square">
            <a:spAutoFit/>
          </a:bodyPr>
          <a:lstStyle/>
          <a:p>
            <a:r>
              <a:rPr lang="en-US" b="1" dirty="0" err="1">
                <a:solidFill>
                  <a:srgbClr val="FF0000"/>
                </a:solidFill>
                <a:latin typeface="#9Slide03 Oswald Light" panose="00000400000000000000" pitchFamily="2" charset="0"/>
              </a:rPr>
              <a:t>thành</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phố</a:t>
            </a:r>
            <a:endParaRPr lang="en-US" b="1" dirty="0">
              <a:solidFill>
                <a:srgbClr val="FF0000"/>
              </a:solidFill>
              <a:latin typeface="#9Slide03 Oswald Light" panose="00000400000000000000" pitchFamily="2" charset="0"/>
            </a:endParaRPr>
          </a:p>
        </p:txBody>
      </p:sp>
      <p:sp>
        <p:nvSpPr>
          <p:cNvPr id="18" name="TextBox 17">
            <a:extLst>
              <a:ext uri="{FF2B5EF4-FFF2-40B4-BE49-F238E27FC236}">
                <a16:creationId xmlns:a16="http://schemas.microsoft.com/office/drawing/2014/main" id="{ECB10E2C-2A60-D113-F79D-D0DC0D0EA143}"/>
              </a:ext>
            </a:extLst>
          </p:cNvPr>
          <p:cNvSpPr txBox="1"/>
          <p:nvPr/>
        </p:nvSpPr>
        <p:spPr>
          <a:xfrm>
            <a:off x="1688427" y="4320970"/>
            <a:ext cx="291264" cy="369332"/>
          </a:xfrm>
          <a:prstGeom prst="rect">
            <a:avLst/>
          </a:prstGeom>
          <a:noFill/>
        </p:spPr>
        <p:txBody>
          <a:bodyPr wrap="square">
            <a:spAutoFit/>
          </a:bodyPr>
          <a:lstStyle/>
          <a:p>
            <a:r>
              <a:rPr lang="en-US" b="1" dirty="0">
                <a:solidFill>
                  <a:srgbClr val="FF0000"/>
                </a:solidFill>
                <a:latin typeface="#9Slide03 Oswald Light" panose="00000400000000000000" pitchFamily="2" charset="0"/>
              </a:rPr>
              <a:t>6</a:t>
            </a:r>
          </a:p>
        </p:txBody>
      </p:sp>
      <p:sp>
        <p:nvSpPr>
          <p:cNvPr id="19" name="TextBox 18">
            <a:extLst>
              <a:ext uri="{FF2B5EF4-FFF2-40B4-BE49-F238E27FC236}">
                <a16:creationId xmlns:a16="http://schemas.microsoft.com/office/drawing/2014/main" id="{026A08ED-06D0-1C6B-39E1-6E8858F35887}"/>
              </a:ext>
            </a:extLst>
          </p:cNvPr>
          <p:cNvSpPr txBox="1"/>
          <p:nvPr/>
        </p:nvSpPr>
        <p:spPr>
          <a:xfrm>
            <a:off x="758161" y="5130909"/>
            <a:ext cx="1921069" cy="369332"/>
          </a:xfrm>
          <a:prstGeom prst="rect">
            <a:avLst/>
          </a:prstGeom>
          <a:noFill/>
        </p:spPr>
        <p:txBody>
          <a:bodyPr wrap="square">
            <a:spAutoFit/>
          </a:bodyPr>
          <a:lstStyle/>
          <a:p>
            <a:r>
              <a:rPr lang="en-US" b="1" dirty="0" err="1">
                <a:solidFill>
                  <a:srgbClr val="FF0000"/>
                </a:solidFill>
                <a:latin typeface="#9Slide03 Oswald Light" panose="00000400000000000000" pitchFamily="2" charset="0"/>
              </a:rPr>
              <a:t>đô</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thị</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trực</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thuộc</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tỉnh</a:t>
            </a:r>
            <a:endParaRPr lang="en-US" b="1" dirty="0">
              <a:solidFill>
                <a:srgbClr val="FF0000"/>
              </a:solidFill>
              <a:latin typeface="#9Slide03 Oswald Light" panose="00000400000000000000" pitchFamily="2" charset="0"/>
            </a:endParaRPr>
          </a:p>
        </p:txBody>
      </p:sp>
      <p:sp>
        <p:nvSpPr>
          <p:cNvPr id="21" name="TextBox 20">
            <a:extLst>
              <a:ext uri="{FF2B5EF4-FFF2-40B4-BE49-F238E27FC236}">
                <a16:creationId xmlns:a16="http://schemas.microsoft.com/office/drawing/2014/main" id="{E26B1D8C-511D-7D7B-9A62-99B0DDE6EA92}"/>
              </a:ext>
            </a:extLst>
          </p:cNvPr>
          <p:cNvSpPr txBox="1"/>
          <p:nvPr/>
        </p:nvSpPr>
        <p:spPr>
          <a:xfrm>
            <a:off x="3007695" y="5130909"/>
            <a:ext cx="745918" cy="369332"/>
          </a:xfrm>
          <a:prstGeom prst="rect">
            <a:avLst/>
          </a:prstGeom>
          <a:noFill/>
        </p:spPr>
        <p:txBody>
          <a:bodyPr wrap="square">
            <a:spAutoFit/>
          </a:bodyPr>
          <a:lstStyle/>
          <a:p>
            <a:r>
              <a:rPr lang="en-US" b="1" dirty="0" err="1">
                <a:solidFill>
                  <a:srgbClr val="FF0000"/>
                </a:solidFill>
                <a:latin typeface="#9Slide03 Oswald Light" panose="00000400000000000000" pitchFamily="2" charset="0"/>
              </a:rPr>
              <a:t>thị</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xã</a:t>
            </a:r>
            <a:endParaRPr lang="en-US" b="1" dirty="0">
              <a:solidFill>
                <a:srgbClr val="FF0000"/>
              </a:solidFill>
              <a:latin typeface="#9Slide03 Oswald Light" panose="00000400000000000000" pitchFamily="2" charset="0"/>
            </a:endParaRPr>
          </a:p>
        </p:txBody>
      </p:sp>
      <p:sp>
        <p:nvSpPr>
          <p:cNvPr id="22" name="TextBox 21">
            <a:extLst>
              <a:ext uri="{FF2B5EF4-FFF2-40B4-BE49-F238E27FC236}">
                <a16:creationId xmlns:a16="http://schemas.microsoft.com/office/drawing/2014/main" id="{BAC87723-BFB5-B7A5-67BE-1D332E36291B}"/>
              </a:ext>
            </a:extLst>
          </p:cNvPr>
          <p:cNvSpPr txBox="1"/>
          <p:nvPr/>
        </p:nvSpPr>
        <p:spPr>
          <a:xfrm>
            <a:off x="5757231" y="5115967"/>
            <a:ext cx="924401" cy="369332"/>
          </a:xfrm>
          <a:prstGeom prst="rect">
            <a:avLst/>
          </a:prstGeom>
          <a:noFill/>
        </p:spPr>
        <p:txBody>
          <a:bodyPr wrap="square">
            <a:spAutoFit/>
          </a:bodyPr>
          <a:lstStyle/>
          <a:p>
            <a:r>
              <a:rPr lang="en-US" b="1" dirty="0" err="1">
                <a:solidFill>
                  <a:srgbClr val="FF0000"/>
                </a:solidFill>
                <a:latin typeface="#9Slide03 Oswald Light" panose="00000400000000000000" pitchFamily="2" charset="0"/>
              </a:rPr>
              <a:t>thị</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trấn</a:t>
            </a:r>
            <a:endParaRPr lang="en-US" b="1" dirty="0">
              <a:solidFill>
                <a:srgbClr val="FF0000"/>
              </a:solidFill>
              <a:latin typeface="#9Slide03 Oswald Light" panose="00000400000000000000" pitchFamily="2" charset="0"/>
            </a:endParaRPr>
          </a:p>
        </p:txBody>
      </p:sp>
      <p:sp>
        <p:nvSpPr>
          <p:cNvPr id="23" name="TextBox 22">
            <a:extLst>
              <a:ext uri="{FF2B5EF4-FFF2-40B4-BE49-F238E27FC236}">
                <a16:creationId xmlns:a16="http://schemas.microsoft.com/office/drawing/2014/main" id="{08EED681-15D8-BDBF-07EE-CB2D2E36F317}"/>
              </a:ext>
            </a:extLst>
          </p:cNvPr>
          <p:cNvSpPr txBox="1"/>
          <p:nvPr/>
        </p:nvSpPr>
        <p:spPr>
          <a:xfrm>
            <a:off x="4287594" y="4766486"/>
            <a:ext cx="291264" cy="369332"/>
          </a:xfrm>
          <a:prstGeom prst="rect">
            <a:avLst/>
          </a:prstGeom>
          <a:noFill/>
        </p:spPr>
        <p:txBody>
          <a:bodyPr wrap="square">
            <a:spAutoFit/>
          </a:bodyPr>
          <a:lstStyle/>
          <a:p>
            <a:r>
              <a:rPr lang="en-US" b="1" dirty="0">
                <a:solidFill>
                  <a:srgbClr val="FF0000"/>
                </a:solidFill>
                <a:latin typeface="#9Slide03 Oswald Light" panose="00000400000000000000" pitchFamily="2" charset="0"/>
              </a:rPr>
              <a:t>5</a:t>
            </a:r>
          </a:p>
        </p:txBody>
      </p:sp>
      <p:sp>
        <p:nvSpPr>
          <p:cNvPr id="24" name="TextBox 23">
            <a:extLst>
              <a:ext uri="{FF2B5EF4-FFF2-40B4-BE49-F238E27FC236}">
                <a16:creationId xmlns:a16="http://schemas.microsoft.com/office/drawing/2014/main" id="{26224C8F-8F97-DDAA-E625-07B909FD2851}"/>
              </a:ext>
            </a:extLst>
          </p:cNvPr>
          <p:cNvSpPr txBox="1"/>
          <p:nvPr/>
        </p:nvSpPr>
        <p:spPr>
          <a:xfrm>
            <a:off x="1879082" y="5542541"/>
            <a:ext cx="924401" cy="369332"/>
          </a:xfrm>
          <a:prstGeom prst="rect">
            <a:avLst/>
          </a:prstGeom>
          <a:noFill/>
        </p:spPr>
        <p:txBody>
          <a:bodyPr wrap="square">
            <a:spAutoFit/>
          </a:bodyPr>
          <a:lstStyle/>
          <a:p>
            <a:r>
              <a:rPr lang="en-US" b="1" dirty="0" err="1">
                <a:solidFill>
                  <a:srgbClr val="FF0000"/>
                </a:solidFill>
                <a:latin typeface="#9Slide03 Oswald Light" panose="00000400000000000000" pitchFamily="2" charset="0"/>
              </a:rPr>
              <a:t>phủ</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khắp</a:t>
            </a:r>
            <a:endParaRPr lang="en-US" b="1" dirty="0">
              <a:solidFill>
                <a:srgbClr val="FF0000"/>
              </a:solidFill>
              <a:latin typeface="#9Slide03 Oswald Light" panose="00000400000000000000" pitchFamily="2" charset="0"/>
            </a:endParaRPr>
          </a:p>
        </p:txBody>
      </p:sp>
      <p:sp>
        <p:nvSpPr>
          <p:cNvPr id="25" name="TextBox 24">
            <a:extLst>
              <a:ext uri="{FF2B5EF4-FFF2-40B4-BE49-F238E27FC236}">
                <a16:creationId xmlns:a16="http://schemas.microsoft.com/office/drawing/2014/main" id="{E03B2E4A-4753-7C6D-3459-712871F0C73D}"/>
              </a:ext>
            </a:extLst>
          </p:cNvPr>
          <p:cNvSpPr txBox="1"/>
          <p:nvPr/>
        </p:nvSpPr>
        <p:spPr>
          <a:xfrm>
            <a:off x="4562112" y="5529268"/>
            <a:ext cx="1087612" cy="369332"/>
          </a:xfrm>
          <a:prstGeom prst="rect">
            <a:avLst/>
          </a:prstGeom>
          <a:noFill/>
        </p:spPr>
        <p:txBody>
          <a:bodyPr wrap="square">
            <a:spAutoFit/>
          </a:bodyPr>
          <a:lstStyle/>
          <a:p>
            <a:r>
              <a:rPr lang="en-US" b="1" dirty="0" err="1">
                <a:solidFill>
                  <a:srgbClr val="FF0000"/>
                </a:solidFill>
                <a:latin typeface="#9Slide03 Oswald Light" panose="00000400000000000000" pitchFamily="2" charset="0"/>
              </a:rPr>
              <a:t>khác</a:t>
            </a:r>
            <a:r>
              <a:rPr lang="en-US" b="1" dirty="0">
                <a:solidFill>
                  <a:srgbClr val="FF0000"/>
                </a:solidFill>
                <a:latin typeface="#9Slide03 Oswald Light" panose="00000400000000000000" pitchFamily="2" charset="0"/>
              </a:rPr>
              <a:t> </a:t>
            </a:r>
            <a:r>
              <a:rPr lang="en-US" b="1" dirty="0" err="1">
                <a:solidFill>
                  <a:srgbClr val="FF0000"/>
                </a:solidFill>
                <a:latin typeface="#9Slide03 Oswald Light" panose="00000400000000000000" pitchFamily="2" charset="0"/>
              </a:rPr>
              <a:t>nhau</a:t>
            </a:r>
            <a:endParaRPr lang="en-US" b="1" dirty="0">
              <a:solidFill>
                <a:srgbClr val="FF0000"/>
              </a:solidFill>
              <a:latin typeface="#9Slide03 Oswald Light" panose="00000400000000000000" pitchFamily="2" charset="0"/>
            </a:endParaRPr>
          </a:p>
        </p:txBody>
      </p:sp>
    </p:spTree>
    <p:extLst>
      <p:ext uri="{BB962C8B-B14F-4D97-AF65-F5344CB8AC3E}">
        <p14:creationId xmlns:p14="http://schemas.microsoft.com/office/powerpoint/2010/main" val="305503263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10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down)">
                                      <p:cBhvr>
                                        <p:cTn id="32" dur="10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down)">
                                      <p:cBhvr>
                                        <p:cTn id="37" dur="10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10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7" grpId="0"/>
      <p:bldP spid="18" grpId="0"/>
      <p:bldP spid="19" grpId="0"/>
      <p:bldP spid="21" grpId="0"/>
      <p:bldP spid="22" grpId="0"/>
      <p:bldP spid="23" grpId="0"/>
      <p:bldP spid="24" grpId="0"/>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8183" y="2836012"/>
            <a:ext cx="3247626" cy="3169682"/>
          </a:xfrm>
          <a:prstGeom prst="rect">
            <a:avLst/>
          </a:prstGeom>
          <a:ln>
            <a:noFill/>
          </a:ln>
          <a:effectLst>
            <a:outerShdw blurRad="292100" dist="139700" dir="2700000" algn="tl" rotWithShape="0">
              <a:srgbClr val="333333">
                <a:alpha val="65000"/>
              </a:srgbClr>
            </a:outerShdw>
          </a:effectLst>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641837"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i</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ĐẶC ĐIỂM ĐÔ THỊ HÓA</a:t>
            </a: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536263" y="0"/>
            <a:ext cx="3545630"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iii.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Ảnh</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hưởng</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prstClr val="white"/>
                </a:solidFill>
                <a:effectLst/>
                <a:uLnTx/>
                <a:uFillTx/>
                <a:latin typeface="#9Slide03 Bebas Neue Bold" panose="020B0606020202050201" pitchFamily="34" charset="0"/>
                <a:ea typeface="+mn-ea"/>
                <a:cs typeface="+mn-cs"/>
              </a:rPr>
              <a:t>của</a:t>
            </a:r>
            <a:r>
              <a:rPr kumimoji="0" lang="en-US" sz="2800" b="0" i="0" u="none" strike="noStrike" kern="1200" cap="none" spc="0" normalizeH="0" baseline="0" noProof="0" dirty="0">
                <a:ln>
                  <a:noFill/>
                </a:ln>
                <a:solidFill>
                  <a:prstClr val="white"/>
                </a:solidFill>
                <a:effectLst/>
                <a:uLnTx/>
                <a:uFillTx/>
                <a:latin typeface="#9Slide03 Bebas Neue Bold" panose="020B0606020202050201" pitchFamily="34" charset="0"/>
                <a:ea typeface="+mn-ea"/>
                <a:cs typeface="+mn-cs"/>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1396" y="1445004"/>
            <a:ext cx="733324" cy="2181466"/>
          </a:xfrm>
          <a:prstGeom prst="rect">
            <a:avLst/>
          </a:prstGeom>
        </p:spPr>
      </p:pic>
      <p:pic>
        <p:nvPicPr>
          <p:cNvPr id="14" name="Graphic 13"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49109" y="496011"/>
            <a:ext cx="2369207" cy="2065261"/>
          </a:xfrm>
          <a:prstGeom prst="rect">
            <a:avLst/>
          </a:prstGeom>
        </p:spPr>
      </p:pic>
      <p:pic>
        <p:nvPicPr>
          <p:cNvPr id="15" name="Graphic 14"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725981" y="1218849"/>
            <a:ext cx="479018" cy="2199987"/>
          </a:xfrm>
          <a:prstGeom prst="rect">
            <a:avLst/>
          </a:prstGeom>
        </p:spPr>
      </p:pic>
      <p:sp>
        <p:nvSpPr>
          <p:cNvPr id="2" name="Rectangle 1">
            <a:extLst>
              <a:ext uri="{FF2B5EF4-FFF2-40B4-BE49-F238E27FC236}">
                <a16:creationId xmlns:a16="http://schemas.microsoft.com/office/drawing/2014/main" id="{CE423455-51E1-54B1-D796-07C21287BFFC}"/>
              </a:ext>
            </a:extLst>
          </p:cNvPr>
          <p:cNvSpPr/>
          <p:nvPr/>
        </p:nvSpPr>
        <p:spPr>
          <a:xfrm>
            <a:off x="-17242" y="0"/>
            <a:ext cx="12209242"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7ED895B9-3AEF-9C3A-9105-95C2F8D3D46B}"/>
              </a:ext>
            </a:extLst>
          </p:cNvPr>
          <p:cNvPicPr>
            <a:picLocks noChangeAspect="1"/>
          </p:cNvPicPr>
          <p:nvPr/>
        </p:nvPicPr>
        <p:blipFill>
          <a:blip r:embed="rId16"/>
          <a:stretch>
            <a:fillRect/>
          </a:stretch>
        </p:blipFill>
        <p:spPr>
          <a:xfrm>
            <a:off x="12449501" y="467601"/>
            <a:ext cx="672549" cy="6245055"/>
          </a:xfrm>
          <a:prstGeom prst="rect">
            <a:avLst/>
          </a:prstGeom>
        </p:spPr>
      </p:pic>
      <p:pic>
        <p:nvPicPr>
          <p:cNvPr id="6" name="Picture 5">
            <a:extLst>
              <a:ext uri="{FF2B5EF4-FFF2-40B4-BE49-F238E27FC236}">
                <a16:creationId xmlns:a16="http://schemas.microsoft.com/office/drawing/2014/main" id="{48E6F2C4-59C5-DD20-B9C9-16BF8538ED23}"/>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80875" y1="23864" x2="80875" y2="23864"/>
                        <a14:foregroundMark x1="80500" y1="19545" x2="80500" y2="19545"/>
                        <a14:foregroundMark x1="77125" y1="21136" x2="77125" y2="21136"/>
                        <a14:foregroundMark x1="79500" y1="19091" x2="79500" y2="19091"/>
                        <a14:foregroundMark x1="79500" y1="19091" x2="79500" y2="19091"/>
                        <a14:foregroundMark x1="81375" y1="23182" x2="81375" y2="23182"/>
                        <a14:foregroundMark x1="81375" y1="22727" x2="81375" y2="22727"/>
                        <a14:foregroundMark x1="84875" y1="80909" x2="84875" y2="80909"/>
                        <a14:foregroundMark x1="85500" y1="79545" x2="85500" y2="79545"/>
                        <a14:foregroundMark x1="71750" y1="81364" x2="71750" y2="81364"/>
                        <a14:foregroundMark x1="71750" y1="81364" x2="71750" y2="81364"/>
                        <a14:foregroundMark x1="71500" y1="83409" x2="71500" y2="83409"/>
                        <a14:foregroundMark x1="70875" y1="85000" x2="70875" y2="85000"/>
                        <a14:foregroundMark x1="70875" y1="85000" x2="70875" y2="85000"/>
                        <a14:foregroundMark x1="70875" y1="85000" x2="70875" y2="85000"/>
                        <a14:foregroundMark x1="65125" y1="35227" x2="65125" y2="35227"/>
                        <a14:foregroundMark x1="58250" y1="35000" x2="58250" y2="35000"/>
                        <a14:foregroundMark x1="40500" y1="32727" x2="40500" y2="32727"/>
                        <a14:foregroundMark x1="40125" y1="17045" x2="40125" y2="17045"/>
                        <a14:foregroundMark x1="76000" y1="41364" x2="76000" y2="41364"/>
                        <a14:foregroundMark x1="76000" y1="41364" x2="76000" y2="41364"/>
                        <a14:foregroundMark x1="66875" y1="83409" x2="66875" y2="83409"/>
                        <a14:foregroundMark x1="66625" y1="83409" x2="66625" y2="83409"/>
                        <a14:foregroundMark x1="68375" y1="85227" x2="68375" y2="85227"/>
                        <a14:foregroundMark x1="70500" y1="32500" x2="70500" y2="32500"/>
                        <a14:foregroundMark x1="70500" y1="32500" x2="70500" y2="32500"/>
                        <a14:foregroundMark x1="72250" y1="22727" x2="72250" y2="22727"/>
                        <a14:foregroundMark x1="72250" y1="22727" x2="72250" y2="22727"/>
                        <a14:foregroundMark x1="68750" y1="38182" x2="68750" y2="38182"/>
                        <a14:backgroundMark x1="54875" y1="18182" x2="54875" y2="18182"/>
                        <a14:backgroundMark x1="54875" y1="18182" x2="54875" y2="18182"/>
                        <a14:backgroundMark x1="42625" y1="54318" x2="42625" y2="54318"/>
                      </a14:backgroundRemoval>
                    </a14:imgEffect>
                  </a14:imgLayer>
                </a14:imgProps>
              </a:ext>
            </a:extLst>
          </a:blip>
          <a:stretch>
            <a:fillRect/>
          </a:stretch>
        </p:blipFill>
        <p:spPr>
          <a:xfrm>
            <a:off x="5869667" y="6858000"/>
            <a:ext cx="3413635" cy="1877499"/>
          </a:xfrm>
          <a:prstGeom prst="rect">
            <a:avLst/>
          </a:prstGeom>
        </p:spPr>
      </p:pic>
      <p:sp>
        <p:nvSpPr>
          <p:cNvPr id="8" name="TextBox 7">
            <a:extLst>
              <a:ext uri="{FF2B5EF4-FFF2-40B4-BE49-F238E27FC236}">
                <a16:creationId xmlns:a16="http://schemas.microsoft.com/office/drawing/2014/main" id="{30B0391A-5875-4C92-9C9F-FAA0D3E1B36C}"/>
              </a:ext>
            </a:extLst>
          </p:cNvPr>
          <p:cNvSpPr txBox="1"/>
          <p:nvPr/>
        </p:nvSpPr>
        <p:spPr>
          <a:xfrm>
            <a:off x="323515" y="1275820"/>
            <a:ext cx="3397989" cy="707886"/>
          </a:xfrm>
          <a:prstGeom prst="rect">
            <a:avLst/>
          </a:prstGeom>
          <a:noFill/>
        </p:spPr>
        <p:txBody>
          <a:bodyPr wrap="square" rtlCol="0">
            <a:spAutoFit/>
          </a:bodyPr>
          <a:lstStyle/>
          <a:p>
            <a:pPr algn="ctr"/>
            <a:r>
              <a:rPr lang="en-US" sz="4000" dirty="0">
                <a:solidFill>
                  <a:srgbClr val="002060"/>
                </a:solidFill>
                <a:latin typeface="#9Slide07 IcielBC Cubano Normal" panose="00000500000000000000" pitchFamily="2" charset="0"/>
              </a:rPr>
              <a:t>EM CÓ BIẾT</a:t>
            </a:r>
          </a:p>
        </p:txBody>
      </p:sp>
      <p:pic>
        <p:nvPicPr>
          <p:cNvPr id="9" name="Picture 8">
            <a:extLst>
              <a:ext uri="{FF2B5EF4-FFF2-40B4-BE49-F238E27FC236}">
                <a16:creationId xmlns:a16="http://schemas.microsoft.com/office/drawing/2014/main" id="{5BF81CBD-EDDB-DED5-85D5-51D17E1FB296}"/>
              </a:ext>
            </a:extLst>
          </p:cNvPr>
          <p:cNvPicPr>
            <a:picLocks noChangeAspect="1"/>
          </p:cNvPicPr>
          <p:nvPr/>
        </p:nvPicPr>
        <p:blipFill rotWithShape="1">
          <a:blip r:embed="rId19"/>
          <a:srcRect l="6301" t="3148" r="5222" b="51035"/>
          <a:stretch/>
        </p:blipFill>
        <p:spPr>
          <a:xfrm>
            <a:off x="3721504" y="496011"/>
            <a:ext cx="5777278" cy="4141574"/>
          </a:xfrm>
          <a:prstGeom prst="rect">
            <a:avLst/>
          </a:prstGeom>
        </p:spPr>
      </p:pic>
      <p:pic>
        <p:nvPicPr>
          <p:cNvPr id="3" name="Picture 2">
            <a:extLst>
              <a:ext uri="{FF2B5EF4-FFF2-40B4-BE49-F238E27FC236}">
                <a16:creationId xmlns:a16="http://schemas.microsoft.com/office/drawing/2014/main" id="{E6449E1C-AF50-1CB7-B525-15698A35FC5C}"/>
              </a:ext>
            </a:extLst>
          </p:cNvPr>
          <p:cNvPicPr>
            <a:picLocks noChangeAspect="1"/>
          </p:cNvPicPr>
          <p:nvPr/>
        </p:nvPicPr>
        <p:blipFill rotWithShape="1">
          <a:blip r:embed="rId19"/>
          <a:srcRect l="5217" t="49662" r="4615" b="2518"/>
          <a:stretch/>
        </p:blipFill>
        <p:spPr>
          <a:xfrm>
            <a:off x="6456197" y="2566798"/>
            <a:ext cx="5777277" cy="4241596"/>
          </a:xfrm>
          <a:prstGeom prst="rect">
            <a:avLst/>
          </a:prstGeom>
        </p:spPr>
      </p:pic>
      <p:sp>
        <p:nvSpPr>
          <p:cNvPr id="5" name="Rectangle: Single Corner Snipped 4">
            <a:extLst>
              <a:ext uri="{FF2B5EF4-FFF2-40B4-BE49-F238E27FC236}">
                <a16:creationId xmlns:a16="http://schemas.microsoft.com/office/drawing/2014/main" id="{97A8267E-C48B-3C22-C273-9852CD18DF51}"/>
              </a:ext>
            </a:extLst>
          </p:cNvPr>
          <p:cNvSpPr/>
          <p:nvPr/>
        </p:nvSpPr>
        <p:spPr>
          <a:xfrm>
            <a:off x="3764730" y="0"/>
            <a:ext cx="4697102"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ii.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mạng</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lưới</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ĐÔ THỊ </a:t>
            </a:r>
            <a:r>
              <a:rPr lang="en-US" sz="3200" dirty="0" err="1">
                <a:solidFill>
                  <a:srgbClr val="FFFF00"/>
                </a:solidFill>
                <a:latin typeface="#9Slide03 Bebas Neue Bold" panose="020B0606020202050201" pitchFamily="34" charset="0"/>
              </a:rPr>
              <a:t>việt</a:t>
            </a:r>
            <a:r>
              <a:rPr lang="en-US" sz="3200" dirty="0">
                <a:solidFill>
                  <a:srgbClr val="FFFF00"/>
                </a:solidFill>
                <a:latin typeface="#9Slide03 Bebas Neue Bold" panose="020B0606020202050201" pitchFamily="34" charset="0"/>
              </a:rPr>
              <a:t> </a:t>
            </a:r>
            <a:r>
              <a:rPr lang="en-US" sz="3200" dirty="0" err="1">
                <a:solidFill>
                  <a:srgbClr val="FFFF00"/>
                </a:solidFill>
                <a:latin typeface="#9Slide03 Bebas Neue Bold" panose="020B0606020202050201" pitchFamily="34" charset="0"/>
              </a:rPr>
              <a:t>nam</a:t>
            </a:r>
            <a:endPar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endParaRPr>
          </a:p>
        </p:txBody>
      </p:sp>
    </p:spTree>
    <p:extLst>
      <p:ext uri="{BB962C8B-B14F-4D97-AF65-F5344CB8AC3E}">
        <p14:creationId xmlns:p14="http://schemas.microsoft.com/office/powerpoint/2010/main" val="3332592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0" name="Picture 59">
            <a:extLst>
              <a:ext uri="{FF2B5EF4-FFF2-40B4-BE49-F238E27FC236}">
                <a16:creationId xmlns:a16="http://schemas.microsoft.com/office/drawing/2014/main" id="{AF5025FB-83E4-CE72-104A-919C802AA2B3}"/>
              </a:ext>
            </a:extLst>
          </p:cNvPr>
          <p:cNvPicPr>
            <a:picLocks noChangeAspect="1"/>
          </p:cNvPicPr>
          <p:nvPr/>
        </p:nvPicPr>
        <p:blipFill>
          <a:blip r:embed="rId6"/>
          <a:stretch>
            <a:fillRect/>
          </a:stretch>
        </p:blipFill>
        <p:spPr>
          <a:xfrm>
            <a:off x="11154352" y="5900924"/>
            <a:ext cx="1144822" cy="1000234"/>
          </a:xfrm>
          <a:prstGeom prst="rect">
            <a:avLst/>
          </a:prstGeom>
        </p:spPr>
      </p:pic>
      <p:pic>
        <p:nvPicPr>
          <p:cNvPr id="61" name="But chi GV">
            <a:extLst>
              <a:ext uri="{FF2B5EF4-FFF2-40B4-BE49-F238E27FC236}">
                <a16:creationId xmlns:a16="http://schemas.microsoft.com/office/drawing/2014/main" id="{BEAA8C4B-13FA-EDB2-0FB7-2ACD1739D3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56697" y="3168762"/>
            <a:ext cx="3247626" cy="3169682"/>
          </a:xfrm>
          <a:prstGeom prst="rect">
            <a:avLst/>
          </a:prstGeom>
          <a:ln>
            <a:noFill/>
          </a:ln>
          <a:effectLst>
            <a:outerShdw blurRad="292100" dist="139700" dir="2700000" algn="tl" rotWithShape="0">
              <a:srgbClr val="333333">
                <a:alpha val="65000"/>
              </a:srgbClr>
            </a:outerShdw>
          </a:effectLst>
        </p:spPr>
      </p:pic>
      <p:pic>
        <p:nvPicPr>
          <p:cNvPr id="62" name="But chi HS">
            <a:extLst>
              <a:ext uri="{FF2B5EF4-FFF2-40B4-BE49-F238E27FC236}">
                <a16:creationId xmlns:a16="http://schemas.microsoft.com/office/drawing/2014/main" id="{ABD92649-0B67-4210-7315-ECD18C9119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63" name="Rectangle: Single Corner Snipped 62">
            <a:extLst>
              <a:ext uri="{FF2B5EF4-FFF2-40B4-BE49-F238E27FC236}">
                <a16:creationId xmlns:a16="http://schemas.microsoft.com/office/drawing/2014/main" id="{7DEF4DB7-D126-E7C4-6A91-564A4F7C23DC}"/>
              </a:ext>
            </a:extLst>
          </p:cNvPr>
          <p:cNvSpPr/>
          <p:nvPr/>
        </p:nvSpPr>
        <p:spPr>
          <a:xfrm>
            <a:off x="0" y="-19717"/>
            <a:ext cx="2857471"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i</a:t>
            </a: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 ĐẶC ĐIỂM ĐÔ THỊ HÓA</a:t>
            </a:r>
          </a:p>
        </p:txBody>
      </p:sp>
      <p:sp>
        <p:nvSpPr>
          <p:cNvPr id="64" name="Rectangle: Single Corner Snipped 63">
            <a:extLst>
              <a:ext uri="{FF2B5EF4-FFF2-40B4-BE49-F238E27FC236}">
                <a16:creationId xmlns:a16="http://schemas.microsoft.com/office/drawing/2014/main" id="{D150C86D-9324-55B9-0CA3-EF85A5F7F425}"/>
              </a:ext>
            </a:extLst>
          </p:cNvPr>
          <p:cNvSpPr/>
          <p:nvPr/>
        </p:nvSpPr>
        <p:spPr>
          <a:xfrm>
            <a:off x="2964646" y="-19717"/>
            <a:ext cx="4794834"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ii. </a:t>
            </a: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mạng</a:t>
            </a: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lưới</a:t>
            </a: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 ĐÔ THỊ HÓA </a:t>
            </a: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việt</a:t>
            </a: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nam</a:t>
            </a:r>
            <a:endPar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endParaRPr>
          </a:p>
        </p:txBody>
      </p:sp>
      <p:sp>
        <p:nvSpPr>
          <p:cNvPr id="65" name="Rectangle: Single Corner Snipped 64">
            <a:extLst>
              <a:ext uri="{FF2B5EF4-FFF2-40B4-BE49-F238E27FC236}">
                <a16:creationId xmlns:a16="http://schemas.microsoft.com/office/drawing/2014/main" id="{EC222CF6-3CD1-A21D-135A-528A45BF2576}"/>
              </a:ext>
            </a:extLst>
          </p:cNvPr>
          <p:cNvSpPr/>
          <p:nvPr/>
        </p:nvSpPr>
        <p:spPr>
          <a:xfrm>
            <a:off x="7896723" y="-19717"/>
            <a:ext cx="4171270" cy="519556"/>
          </a:xfrm>
          <a:prstGeom prst="snip1Rect">
            <a:avLst/>
          </a:prstGeom>
          <a:solidFill>
            <a:srgbClr val="21596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tab pos="1776413" algn="l"/>
              </a:tabLst>
              <a:defRPr/>
            </a:pP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iii.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Ảnh</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hưởng</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của</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ĐÔ THỊ HÓA</a:t>
            </a:r>
          </a:p>
        </p:txBody>
      </p:sp>
      <p:pic>
        <p:nvPicPr>
          <p:cNvPr id="66" name="Graphic 65" descr="City outline">
            <a:extLst>
              <a:ext uri="{FF2B5EF4-FFF2-40B4-BE49-F238E27FC236}">
                <a16:creationId xmlns:a16="http://schemas.microsoft.com/office/drawing/2014/main" id="{2C68B03F-293A-444B-BCE6-E722FAEB36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1396" y="1445004"/>
            <a:ext cx="733324" cy="2181466"/>
          </a:xfrm>
          <a:prstGeom prst="rect">
            <a:avLst/>
          </a:prstGeom>
        </p:spPr>
      </p:pic>
      <p:pic>
        <p:nvPicPr>
          <p:cNvPr id="67" name="Graphic 66"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299174" y="425675"/>
            <a:ext cx="2369207" cy="2065261"/>
          </a:xfrm>
          <a:prstGeom prst="rect">
            <a:avLst/>
          </a:prstGeom>
        </p:spPr>
      </p:pic>
      <p:pic>
        <p:nvPicPr>
          <p:cNvPr id="68" name="Graphic 67"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265867" y="1031352"/>
            <a:ext cx="2710744" cy="2763779"/>
          </a:xfrm>
          <a:prstGeom prst="rect">
            <a:avLst/>
          </a:prstGeom>
        </p:spPr>
      </p:pic>
      <p:sp>
        <p:nvSpPr>
          <p:cNvPr id="69" name="Rectangle 68">
            <a:extLst>
              <a:ext uri="{FF2B5EF4-FFF2-40B4-BE49-F238E27FC236}">
                <a16:creationId xmlns:a16="http://schemas.microsoft.com/office/drawing/2014/main" id="{CE423455-51E1-54B1-D796-07C21287BFFC}"/>
              </a:ext>
            </a:extLst>
          </p:cNvPr>
          <p:cNvSpPr/>
          <p:nvPr/>
        </p:nvSpPr>
        <p:spPr>
          <a:xfrm>
            <a:off x="-17242" y="0"/>
            <a:ext cx="12209242"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pic>
        <p:nvPicPr>
          <p:cNvPr id="70" name="Picture 69">
            <a:extLst>
              <a:ext uri="{FF2B5EF4-FFF2-40B4-BE49-F238E27FC236}">
                <a16:creationId xmlns:a16="http://schemas.microsoft.com/office/drawing/2014/main" id="{48E6F2C4-59C5-DD20-B9C9-16BF8538ED23}"/>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foregroundMark x1="80875" y1="23864" x2="80875" y2="23864"/>
                        <a14:foregroundMark x1="80500" y1="19545" x2="80500" y2="19545"/>
                        <a14:foregroundMark x1="77125" y1="21136" x2="77125" y2="21136"/>
                        <a14:foregroundMark x1="79500" y1="19091" x2="79500" y2="19091"/>
                        <a14:foregroundMark x1="79500" y1="19091" x2="79500" y2="19091"/>
                        <a14:foregroundMark x1="81375" y1="23182" x2="81375" y2="23182"/>
                        <a14:foregroundMark x1="81375" y1="22727" x2="81375" y2="22727"/>
                        <a14:foregroundMark x1="84875" y1="80909" x2="84875" y2="80909"/>
                        <a14:foregroundMark x1="85500" y1="79545" x2="85500" y2="79545"/>
                        <a14:foregroundMark x1="71750" y1="81364" x2="71750" y2="81364"/>
                        <a14:foregroundMark x1="71750" y1="81364" x2="71750" y2="81364"/>
                        <a14:foregroundMark x1="71500" y1="83409" x2="71500" y2="83409"/>
                        <a14:foregroundMark x1="70875" y1="85000" x2="70875" y2="85000"/>
                        <a14:foregroundMark x1="70875" y1="85000" x2="70875" y2="85000"/>
                        <a14:foregroundMark x1="70875" y1="85000" x2="70875" y2="85000"/>
                        <a14:foregroundMark x1="65125" y1="35227" x2="65125" y2="35227"/>
                        <a14:foregroundMark x1="58250" y1="35000" x2="58250" y2="35000"/>
                        <a14:foregroundMark x1="40500" y1="32727" x2="40500" y2="32727"/>
                        <a14:foregroundMark x1="40125" y1="17045" x2="40125" y2="17045"/>
                        <a14:foregroundMark x1="76000" y1="41364" x2="76000" y2="41364"/>
                        <a14:foregroundMark x1="76000" y1="41364" x2="76000" y2="41364"/>
                        <a14:foregroundMark x1="66875" y1="83409" x2="66875" y2="83409"/>
                        <a14:foregroundMark x1="66625" y1="83409" x2="66625" y2="83409"/>
                        <a14:foregroundMark x1="68375" y1="85227" x2="68375" y2="85227"/>
                        <a14:foregroundMark x1="70500" y1="32500" x2="70500" y2="32500"/>
                        <a14:foregroundMark x1="70500" y1="32500" x2="70500" y2="32500"/>
                        <a14:foregroundMark x1="72250" y1="22727" x2="72250" y2="22727"/>
                        <a14:foregroundMark x1="72250" y1="22727" x2="72250" y2="22727"/>
                        <a14:foregroundMark x1="68750" y1="38182" x2="68750" y2="38182"/>
                        <a14:backgroundMark x1="54875" y1="18182" x2="54875" y2="18182"/>
                        <a14:backgroundMark x1="54875" y1="18182" x2="54875" y2="18182"/>
                        <a14:backgroundMark x1="42625" y1="54318" x2="42625" y2="54318"/>
                      </a14:backgroundRemoval>
                    </a14:imgEffect>
                  </a14:imgLayer>
                </a14:imgProps>
              </a:ext>
            </a:extLst>
          </a:blip>
          <a:stretch>
            <a:fillRect/>
          </a:stretch>
        </p:blipFill>
        <p:spPr>
          <a:xfrm>
            <a:off x="5869667" y="6858000"/>
            <a:ext cx="3413635" cy="1877499"/>
          </a:xfrm>
          <a:prstGeom prst="rect">
            <a:avLst/>
          </a:prstGeom>
        </p:spPr>
      </p:pic>
      <p:pic>
        <p:nvPicPr>
          <p:cNvPr id="71" name="Picture 70">
            <a:extLst>
              <a:ext uri="{FF2B5EF4-FFF2-40B4-BE49-F238E27FC236}">
                <a16:creationId xmlns:a16="http://schemas.microsoft.com/office/drawing/2014/main" id="{5BF81CBD-EDDB-DED5-85D5-51D17E1FB296}"/>
              </a:ext>
            </a:extLst>
          </p:cNvPr>
          <p:cNvPicPr>
            <a:picLocks noChangeAspect="1"/>
          </p:cNvPicPr>
          <p:nvPr/>
        </p:nvPicPr>
        <p:blipFill rotWithShape="1">
          <a:blip r:embed="rId17"/>
          <a:srcRect l="6301" t="3148" r="5222" b="51035"/>
          <a:stretch/>
        </p:blipFill>
        <p:spPr>
          <a:xfrm>
            <a:off x="12630622" y="4271581"/>
            <a:ext cx="1441584" cy="1033432"/>
          </a:xfrm>
          <a:prstGeom prst="rect">
            <a:avLst/>
          </a:prstGeom>
        </p:spPr>
      </p:pic>
      <p:pic>
        <p:nvPicPr>
          <p:cNvPr id="72" name="Picture 71">
            <a:extLst>
              <a:ext uri="{FF2B5EF4-FFF2-40B4-BE49-F238E27FC236}">
                <a16:creationId xmlns:a16="http://schemas.microsoft.com/office/drawing/2014/main" id="{E6449E1C-AF50-1CB7-B525-15698A35FC5C}"/>
              </a:ext>
            </a:extLst>
          </p:cNvPr>
          <p:cNvPicPr>
            <a:picLocks noChangeAspect="1"/>
          </p:cNvPicPr>
          <p:nvPr/>
        </p:nvPicPr>
        <p:blipFill rotWithShape="1">
          <a:blip r:embed="rId17"/>
          <a:srcRect l="5217" t="49662" r="4615" b="2518"/>
          <a:stretch/>
        </p:blipFill>
        <p:spPr>
          <a:xfrm>
            <a:off x="12609740" y="5305013"/>
            <a:ext cx="1407587" cy="1033431"/>
          </a:xfrm>
          <a:prstGeom prst="rect">
            <a:avLst/>
          </a:prstGeom>
        </p:spPr>
      </p:pic>
      <p:sp>
        <p:nvSpPr>
          <p:cNvPr id="73" name="Rectangle 72">
            <a:extLst>
              <a:ext uri="{FF2B5EF4-FFF2-40B4-BE49-F238E27FC236}">
                <a16:creationId xmlns:a16="http://schemas.microsoft.com/office/drawing/2014/main" id="{EA6E231D-928A-7C9F-3EFF-A8FE8EBC3ADD}"/>
              </a:ext>
            </a:extLst>
          </p:cNvPr>
          <p:cNvSpPr/>
          <p:nvPr/>
        </p:nvSpPr>
        <p:spPr>
          <a:xfrm flipH="1">
            <a:off x="6156670" y="1031352"/>
            <a:ext cx="3796677" cy="497840"/>
          </a:xfrm>
          <a:prstGeom prst="rect">
            <a:avLst/>
          </a:prstGeom>
          <a:solidFill>
            <a:srgbClr val="F794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9Slide03 Bebas Neue Bold" panose="020B0606020202050201" pitchFamily="34" charset="0"/>
              </a:rPr>
              <a:t>Chuyển</a:t>
            </a:r>
            <a:r>
              <a:rPr lang="en-US" sz="2800" dirty="0">
                <a:solidFill>
                  <a:schemeClr val="tx1"/>
                </a:solidFill>
                <a:latin typeface="#9Slide03 Bebas Neue Bold" panose="020B0606020202050201" pitchFamily="34" charset="0"/>
              </a:rPr>
              <a:t> </a:t>
            </a:r>
            <a:r>
              <a:rPr lang="en-US" sz="2800" dirty="0" err="1">
                <a:solidFill>
                  <a:schemeClr val="tx1"/>
                </a:solidFill>
                <a:latin typeface="#9Slide03 Bebas Neue Bold" panose="020B0606020202050201" pitchFamily="34" charset="0"/>
              </a:rPr>
              <a:t>giao</a:t>
            </a:r>
            <a:r>
              <a:rPr lang="en-US" sz="2800" dirty="0">
                <a:solidFill>
                  <a:schemeClr val="tx1"/>
                </a:solidFill>
                <a:latin typeface="#9Slide03 Bebas Neue Bold" panose="020B0606020202050201" pitchFamily="34" charset="0"/>
              </a:rPr>
              <a:t> </a:t>
            </a:r>
            <a:r>
              <a:rPr lang="en-US" sz="2800" dirty="0" err="1">
                <a:solidFill>
                  <a:schemeClr val="tx1"/>
                </a:solidFill>
                <a:latin typeface="#9Slide03 Bebas Neue Bold" panose="020B0606020202050201" pitchFamily="34" charset="0"/>
              </a:rPr>
              <a:t>nhiệm</a:t>
            </a:r>
            <a:r>
              <a:rPr lang="en-US" sz="2800" dirty="0">
                <a:solidFill>
                  <a:schemeClr val="tx1"/>
                </a:solidFill>
                <a:latin typeface="#9Slide03 Bebas Neue Bold" panose="020B0606020202050201" pitchFamily="34" charset="0"/>
              </a:rPr>
              <a:t> </a:t>
            </a:r>
            <a:r>
              <a:rPr lang="en-US" sz="2800" dirty="0" err="1">
                <a:solidFill>
                  <a:schemeClr val="tx1"/>
                </a:solidFill>
                <a:latin typeface="#9Slide03 Bebas Neue Bold" panose="020B0606020202050201" pitchFamily="34" charset="0"/>
              </a:rPr>
              <a:t>vụ</a:t>
            </a:r>
            <a:endParaRPr lang="en-US" sz="2800" dirty="0">
              <a:solidFill>
                <a:schemeClr val="tx1"/>
              </a:solidFill>
              <a:latin typeface="#9Slide03 Bebas Neue Bold" panose="020B0606020202050201" pitchFamily="34" charset="0"/>
            </a:endParaRPr>
          </a:p>
        </p:txBody>
      </p:sp>
      <p:sp>
        <p:nvSpPr>
          <p:cNvPr id="74" name="Freeform 7">
            <a:extLst>
              <a:ext uri="{FF2B5EF4-FFF2-40B4-BE49-F238E27FC236}">
                <a16:creationId xmlns:a16="http://schemas.microsoft.com/office/drawing/2014/main" id="{121FAA13-1063-BD3E-D504-90110231246A}"/>
              </a:ext>
            </a:extLst>
          </p:cNvPr>
          <p:cNvSpPr/>
          <p:nvPr/>
        </p:nvSpPr>
        <p:spPr>
          <a:xfrm>
            <a:off x="4799738" y="1640631"/>
            <a:ext cx="6844875" cy="4583524"/>
          </a:xfrm>
          <a:custGeom>
            <a:avLst/>
            <a:gdLst/>
            <a:ahLst/>
            <a:cxnLst/>
            <a:rect l="l" t="t" r="r" b="b"/>
            <a:pathLst>
              <a:path w="4670619" h="4390381">
                <a:moveTo>
                  <a:pt x="0" y="0"/>
                </a:moveTo>
                <a:lnTo>
                  <a:pt x="4670619" y="0"/>
                </a:lnTo>
                <a:lnTo>
                  <a:pt x="4670619" y="4390381"/>
                </a:lnTo>
                <a:lnTo>
                  <a:pt x="0" y="4390381"/>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nchor="b"/>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Oswald Light" panose="00000400000000000000" pitchFamily="2" charset="0"/>
            </a:endParaRPr>
          </a:p>
        </p:txBody>
      </p:sp>
      <p:sp>
        <p:nvSpPr>
          <p:cNvPr id="75" name="TextBox 74">
            <a:extLst>
              <a:ext uri="{FF2B5EF4-FFF2-40B4-BE49-F238E27FC236}">
                <a16:creationId xmlns:a16="http://schemas.microsoft.com/office/drawing/2014/main" id="{6FBF2DCD-5BD9-8CBA-06BD-69BB5E3AAE96}"/>
              </a:ext>
            </a:extLst>
          </p:cNvPr>
          <p:cNvSpPr txBox="1"/>
          <p:nvPr/>
        </p:nvSpPr>
        <p:spPr>
          <a:xfrm>
            <a:off x="5242094" y="2599358"/>
            <a:ext cx="5912258" cy="3170099"/>
          </a:xfrm>
          <a:prstGeom prst="rect">
            <a:avLst/>
          </a:prstGeom>
          <a:noFill/>
        </p:spPr>
        <p:txBody>
          <a:bodyPr wrap="square">
            <a:spAutoFit/>
          </a:bodyPr>
          <a:lstStyle/>
          <a:p>
            <a:pPr marL="342900" indent="-342900" algn="just">
              <a:buFont typeface="Wingdings" panose="05000000000000000000" pitchFamily="2" charset="2"/>
              <a:buChar char="q"/>
            </a:pPr>
            <a:r>
              <a:rPr lang="vi-VN" sz="2000" dirty="0">
                <a:solidFill>
                  <a:schemeClr val="bg1"/>
                </a:solidFill>
                <a:latin typeface="#9Slide03 Oswald Light" panose="00000400000000000000" pitchFamily="2" charset="0"/>
              </a:rPr>
              <a:t>Luật chơi: </a:t>
            </a:r>
            <a:endParaRPr lang="en-US" sz="2000" dirty="0">
              <a:solidFill>
                <a:schemeClr val="bg1"/>
              </a:solidFill>
              <a:latin typeface="#9Slide03 Oswald Light" panose="00000400000000000000" pitchFamily="2" charset="0"/>
            </a:endParaRPr>
          </a:p>
          <a:p>
            <a:pPr marL="342900" indent="-342900" algn="just">
              <a:buFont typeface="Wingdings" panose="05000000000000000000" pitchFamily="2" charset="2"/>
              <a:buChar char="Ø"/>
            </a:pPr>
            <a:r>
              <a:rPr lang="en-US" sz="2000" dirty="0" err="1">
                <a:solidFill>
                  <a:schemeClr val="bg1"/>
                </a:solidFill>
                <a:latin typeface="#9Slide03 Oswald Light" panose="00000400000000000000" pitchFamily="2" charset="0"/>
              </a:rPr>
              <a:t>Hình</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thành</a:t>
            </a:r>
            <a:r>
              <a:rPr lang="en-US" sz="2000" dirty="0">
                <a:solidFill>
                  <a:schemeClr val="bg1"/>
                </a:solidFill>
                <a:latin typeface="#9Slide03 Oswald Light" panose="00000400000000000000" pitchFamily="2" charset="0"/>
              </a:rPr>
              <a:t> 2 </a:t>
            </a:r>
            <a:r>
              <a:rPr lang="en-US" sz="2000" dirty="0" err="1">
                <a:solidFill>
                  <a:schemeClr val="bg1"/>
                </a:solidFill>
                <a:latin typeface="#9Slide03 Oswald Light" panose="00000400000000000000" pitchFamily="2" charset="0"/>
              </a:rPr>
              <a:t>cụm</a:t>
            </a:r>
            <a:endParaRPr lang="en-US" sz="2000" dirty="0">
              <a:solidFill>
                <a:schemeClr val="bg1"/>
              </a:solidFill>
              <a:latin typeface="#9Slide03 Oswald Light" panose="00000400000000000000" pitchFamily="2" charset="0"/>
            </a:endParaRPr>
          </a:p>
          <a:p>
            <a:pPr marL="633413" indent="-342900" algn="just">
              <a:buFont typeface="Wingdings" panose="05000000000000000000" pitchFamily="2" charset="2"/>
              <a:buChar char="ü"/>
            </a:pPr>
            <a:r>
              <a:rPr lang="en-US" sz="2000" dirty="0">
                <a:solidFill>
                  <a:schemeClr val="bg1"/>
                </a:solidFill>
                <a:latin typeface="#9Slide03 Oswald Light" panose="00000400000000000000" pitchFamily="2" charset="0"/>
              </a:rPr>
              <a:t>2 </a:t>
            </a:r>
            <a:r>
              <a:rPr lang="en-US" sz="2000" dirty="0" err="1">
                <a:solidFill>
                  <a:schemeClr val="bg1"/>
                </a:solidFill>
                <a:latin typeface="#9Slide03 Oswald Light" panose="00000400000000000000" pitchFamily="2" charset="0"/>
              </a:rPr>
              <a:t>cây</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táo</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giống</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nhau</a:t>
            </a:r>
            <a:r>
              <a:rPr lang="en-US" sz="2000" dirty="0">
                <a:solidFill>
                  <a:schemeClr val="bg1"/>
                </a:solidFill>
                <a:latin typeface="#9Slide03 Oswald Light" panose="00000400000000000000" pitchFamily="2" charset="0"/>
              </a:rPr>
              <a:t>, </a:t>
            </a:r>
            <a:r>
              <a:rPr lang="vi-VN" sz="2000" dirty="0">
                <a:solidFill>
                  <a:schemeClr val="bg1"/>
                </a:solidFill>
                <a:latin typeface="#9Slide03 Oswald Light" panose="00000400000000000000" pitchFamily="2" charset="0"/>
              </a:rPr>
              <a:t>mỗi quả táo ẩn chứa một nội dung kiến thức</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là</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ảnh</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hưởng</a:t>
            </a:r>
            <a:r>
              <a:rPr lang="en-US" sz="2000" dirty="0">
                <a:solidFill>
                  <a:schemeClr val="bg1"/>
                </a:solidFill>
                <a:latin typeface="#9Slide03 Oswald Light" panose="00000400000000000000" pitchFamily="2" charset="0"/>
              </a:rPr>
              <a:t> TÍCH CỰC </a:t>
            </a:r>
            <a:r>
              <a:rPr lang="en-US" sz="2000" dirty="0" err="1">
                <a:solidFill>
                  <a:schemeClr val="bg1"/>
                </a:solidFill>
                <a:latin typeface="#9Slide03 Oswald Light" panose="00000400000000000000" pitchFamily="2" charset="0"/>
              </a:rPr>
              <a:t>và</a:t>
            </a:r>
            <a:r>
              <a:rPr lang="en-US" sz="2000" dirty="0">
                <a:solidFill>
                  <a:schemeClr val="bg1"/>
                </a:solidFill>
                <a:latin typeface="#9Slide03 Oswald Light" panose="00000400000000000000" pitchFamily="2" charset="0"/>
              </a:rPr>
              <a:t> TIÊU CỰC </a:t>
            </a:r>
            <a:r>
              <a:rPr lang="en-US" sz="2000" dirty="0" err="1">
                <a:solidFill>
                  <a:schemeClr val="bg1"/>
                </a:solidFill>
                <a:latin typeface="#9Slide03 Oswald Light" panose="00000400000000000000" pitchFamily="2" charset="0"/>
              </a:rPr>
              <a:t>của</a:t>
            </a:r>
            <a:r>
              <a:rPr lang="en-US" sz="2000" dirty="0">
                <a:solidFill>
                  <a:schemeClr val="bg1"/>
                </a:solidFill>
                <a:latin typeface="#9Slide03 Oswald Light" panose="00000400000000000000" pitchFamily="2" charset="0"/>
              </a:rPr>
              <a:t> ĐTH</a:t>
            </a:r>
            <a:r>
              <a:rPr lang="vi-VN" sz="2000" dirty="0">
                <a:solidFill>
                  <a:schemeClr val="bg1"/>
                </a:solidFill>
                <a:latin typeface="#9Slide03 Oswald Light" panose="00000400000000000000" pitchFamily="2" charset="0"/>
              </a:rPr>
              <a:t>. </a:t>
            </a:r>
            <a:endParaRPr lang="en-US" sz="2000" dirty="0">
              <a:solidFill>
                <a:schemeClr val="bg1"/>
              </a:solidFill>
              <a:latin typeface="#9Slide03 Oswald Light" panose="00000400000000000000" pitchFamily="2" charset="0"/>
            </a:endParaRPr>
          </a:p>
          <a:p>
            <a:pPr marL="633413" indent="-342900" algn="just">
              <a:buFont typeface="Wingdings" panose="05000000000000000000" pitchFamily="2" charset="2"/>
              <a:buChar char="ü"/>
            </a:pPr>
            <a:r>
              <a:rPr lang="en-US" sz="2000" dirty="0" err="1">
                <a:solidFill>
                  <a:schemeClr val="bg1"/>
                </a:solidFill>
                <a:latin typeface="#9Slide03 Oswald Light" panose="00000400000000000000" pitchFamily="2" charset="0"/>
              </a:rPr>
              <a:t>Nhiệm</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vụ</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mỗi</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cụm</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chọn</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quả</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táo</a:t>
            </a:r>
            <a:r>
              <a:rPr lang="en-US" sz="2000" dirty="0">
                <a:solidFill>
                  <a:schemeClr val="bg1"/>
                </a:solidFill>
                <a:latin typeface="#9Slide03 Oswald Light" panose="00000400000000000000" pitchFamily="2" charset="0"/>
              </a:rPr>
              <a:t> </a:t>
            </a:r>
            <a:r>
              <a:rPr lang="en-US" sz="2000" dirty="0">
                <a:solidFill>
                  <a:schemeClr val="bg1"/>
                </a:solidFill>
                <a:latin typeface="#9Slide03 Oswald Light" panose="00000400000000000000" pitchFamily="2" charset="0"/>
                <a:sym typeface="Wingdings" panose="05000000000000000000" pitchFamily="2" charset="2"/>
              </a:rPr>
              <a:t> </a:t>
            </a:r>
            <a:r>
              <a:rPr lang="en-US" sz="2000" dirty="0" err="1">
                <a:solidFill>
                  <a:schemeClr val="bg1"/>
                </a:solidFill>
                <a:latin typeface="#9Slide03 Oswald Light" panose="00000400000000000000" pitchFamily="2" charset="0"/>
              </a:rPr>
              <a:t>trả</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lời</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câu</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hỏi</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và</a:t>
            </a:r>
            <a:r>
              <a:rPr lang="en-US" sz="2000" dirty="0">
                <a:solidFill>
                  <a:schemeClr val="bg1"/>
                </a:solidFill>
                <a:latin typeface="#9Slide03 Oswald Light" panose="00000400000000000000" pitchFamily="2" charset="0"/>
              </a:rPr>
              <a:t> </a:t>
            </a:r>
            <a:r>
              <a:rPr lang="vi-VN" sz="2000" dirty="0">
                <a:solidFill>
                  <a:schemeClr val="bg1"/>
                </a:solidFill>
                <a:latin typeface="#9Slide03 Oswald Light" panose="00000400000000000000" pitchFamily="2" charset="0"/>
              </a:rPr>
              <a:t>phân loại bỏ vào giỏ</a:t>
            </a:r>
            <a:r>
              <a:rPr lang="en-US" sz="2000" dirty="0">
                <a:solidFill>
                  <a:schemeClr val="bg1"/>
                </a:solidFill>
                <a:latin typeface="#9Slide03 Oswald Light" panose="00000400000000000000" pitchFamily="2" charset="0"/>
              </a:rPr>
              <a:t> TÍCH CỰC, TIÊU CỰC</a:t>
            </a:r>
            <a:r>
              <a:rPr lang="vi-VN" sz="2000" dirty="0">
                <a:solidFill>
                  <a:schemeClr val="bg1"/>
                </a:solidFill>
                <a:latin typeface="#9Slide03 Oswald Light" panose="00000400000000000000" pitchFamily="2" charset="0"/>
              </a:rPr>
              <a:t>. Cụm nào hoàn thành sớm nhất</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hoặc</a:t>
            </a:r>
            <a:r>
              <a:rPr lang="vi-VN"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được</a:t>
            </a:r>
            <a:r>
              <a:rPr lang="en-US" sz="2000" dirty="0">
                <a:solidFill>
                  <a:schemeClr val="bg1"/>
                </a:solidFill>
                <a:latin typeface="#9Slide03 Oswald Light" panose="00000400000000000000" pitchFamily="2" charset="0"/>
              </a:rPr>
              <a:t> </a:t>
            </a:r>
            <a:r>
              <a:rPr lang="vi-VN" sz="2000" dirty="0">
                <a:solidFill>
                  <a:schemeClr val="bg1"/>
                </a:solidFill>
                <a:latin typeface="#9Slide03 Oswald Light" panose="00000400000000000000" pitchFamily="2" charset="0"/>
              </a:rPr>
              <a:t>nhiều táo và phân loại đúng nhất, cụm đó sẽ chiến thắng. Cụm thua cuộc phải báo cáo lại nội dung của cả hai cụm.</a:t>
            </a:r>
            <a:endParaRPr lang="en-US" sz="2000" dirty="0">
              <a:solidFill>
                <a:schemeClr val="bg1"/>
              </a:solidFill>
              <a:latin typeface="#9Slide03 Oswald Light" panose="00000400000000000000" pitchFamily="2" charset="0"/>
            </a:endParaRPr>
          </a:p>
          <a:p>
            <a:pPr marL="342900" indent="-342900" algn="just">
              <a:buFont typeface="Wingdings" panose="05000000000000000000" pitchFamily="2" charset="2"/>
              <a:buChar char="Ø"/>
            </a:pPr>
            <a:r>
              <a:rPr lang="en-US" sz="2000" dirty="0" err="1">
                <a:solidFill>
                  <a:schemeClr val="bg1"/>
                </a:solidFill>
                <a:latin typeface="#9Slide03 Oswald Light" panose="00000400000000000000" pitchFamily="2" charset="0"/>
              </a:rPr>
              <a:t>Thời</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gian</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hái</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táo</a:t>
            </a:r>
            <a:r>
              <a:rPr lang="en-US" sz="2000" dirty="0">
                <a:solidFill>
                  <a:schemeClr val="bg1"/>
                </a:solidFill>
                <a:latin typeface="#9Slide03 Oswald Light" panose="00000400000000000000" pitchFamily="2" charset="0"/>
              </a:rPr>
              <a:t> (1 </a:t>
            </a:r>
            <a:r>
              <a:rPr lang="en-US" sz="2000" dirty="0" err="1">
                <a:solidFill>
                  <a:schemeClr val="bg1"/>
                </a:solidFill>
                <a:latin typeface="#9Slide03 Oswald Light" panose="00000400000000000000" pitchFamily="2" charset="0"/>
              </a:rPr>
              <a:t>phút</a:t>
            </a:r>
            <a:r>
              <a:rPr lang="en-US" sz="2000" dirty="0">
                <a:solidFill>
                  <a:schemeClr val="bg1"/>
                </a:solidFill>
                <a:latin typeface="#9Slide03 Oswald Light" panose="00000400000000000000" pitchFamily="2" charset="0"/>
              </a:rPr>
              <a:t> 30), </a:t>
            </a:r>
            <a:r>
              <a:rPr lang="en-US" sz="2000" dirty="0" err="1">
                <a:solidFill>
                  <a:schemeClr val="bg1"/>
                </a:solidFill>
                <a:latin typeface="#9Slide03 Oswald Light" panose="00000400000000000000" pitchFamily="2" charset="0"/>
              </a:rPr>
              <a:t>trình</a:t>
            </a:r>
            <a:r>
              <a:rPr lang="en-US" sz="2000" dirty="0">
                <a:solidFill>
                  <a:schemeClr val="bg1"/>
                </a:solidFill>
                <a:latin typeface="#9Slide03 Oswald Light" panose="00000400000000000000" pitchFamily="2" charset="0"/>
              </a:rPr>
              <a:t> </a:t>
            </a:r>
            <a:r>
              <a:rPr lang="en-US" sz="2000" dirty="0" err="1">
                <a:solidFill>
                  <a:schemeClr val="bg1"/>
                </a:solidFill>
                <a:latin typeface="#9Slide03 Oswald Light" panose="00000400000000000000" pitchFamily="2" charset="0"/>
              </a:rPr>
              <a:t>bày</a:t>
            </a:r>
            <a:r>
              <a:rPr lang="en-US" sz="2000" dirty="0">
                <a:solidFill>
                  <a:schemeClr val="bg1"/>
                </a:solidFill>
                <a:latin typeface="#9Slide03 Oswald Light" panose="00000400000000000000" pitchFamily="2" charset="0"/>
              </a:rPr>
              <a:t> (1 </a:t>
            </a:r>
            <a:r>
              <a:rPr lang="en-US" sz="2000" dirty="0" err="1">
                <a:solidFill>
                  <a:schemeClr val="bg1"/>
                </a:solidFill>
                <a:latin typeface="#9Slide03 Oswald Light" panose="00000400000000000000" pitchFamily="2" charset="0"/>
              </a:rPr>
              <a:t>phút</a:t>
            </a:r>
            <a:r>
              <a:rPr lang="en-US" sz="2000" dirty="0">
                <a:solidFill>
                  <a:schemeClr val="bg1"/>
                </a:solidFill>
                <a:latin typeface="#9Slide03 Oswald Light" panose="00000400000000000000" pitchFamily="2" charset="0"/>
              </a:rPr>
              <a:t>)</a:t>
            </a:r>
          </a:p>
        </p:txBody>
      </p:sp>
      <p:sp>
        <p:nvSpPr>
          <p:cNvPr id="76" name="TextBox 75">
            <a:extLst>
              <a:ext uri="{FF2B5EF4-FFF2-40B4-BE49-F238E27FC236}">
                <a16:creationId xmlns:a16="http://schemas.microsoft.com/office/drawing/2014/main" id="{30B0391A-5875-4C92-9C9F-FAA0D3E1B36C}"/>
              </a:ext>
            </a:extLst>
          </p:cNvPr>
          <p:cNvSpPr txBox="1"/>
          <p:nvPr/>
        </p:nvSpPr>
        <p:spPr>
          <a:xfrm>
            <a:off x="6007152" y="1965707"/>
            <a:ext cx="4095712" cy="707886"/>
          </a:xfrm>
          <a:prstGeom prst="rect">
            <a:avLst/>
          </a:prstGeom>
          <a:noFill/>
        </p:spPr>
        <p:txBody>
          <a:bodyPr wrap="square" rtlCol="0">
            <a:spAutoFit/>
          </a:bodyPr>
          <a:lstStyle/>
          <a:p>
            <a:pPr algn="ctr"/>
            <a:r>
              <a:rPr lang="en-US" sz="4000" dirty="0" err="1">
                <a:solidFill>
                  <a:srgbClr val="002060"/>
                </a:solidFill>
                <a:latin typeface="#9Slide06 Southern Aire " panose="02000000000000000000" pitchFamily="2" charset="0"/>
              </a:rPr>
              <a:t>Trò</a:t>
            </a:r>
            <a:r>
              <a:rPr lang="en-US" sz="4000" dirty="0">
                <a:solidFill>
                  <a:srgbClr val="002060"/>
                </a:solidFill>
                <a:latin typeface="#9Slide06 Southern Aire " panose="02000000000000000000" pitchFamily="2" charset="0"/>
              </a:rPr>
              <a:t> </a:t>
            </a:r>
            <a:r>
              <a:rPr lang="en-US" sz="4000" dirty="0" err="1">
                <a:solidFill>
                  <a:srgbClr val="002060"/>
                </a:solidFill>
                <a:latin typeface="#9Slide06 Southern Aire " panose="02000000000000000000" pitchFamily="2" charset="0"/>
              </a:rPr>
              <a:t>chơi</a:t>
            </a:r>
            <a:r>
              <a:rPr lang="en-US" sz="4000" dirty="0">
                <a:solidFill>
                  <a:srgbClr val="002060"/>
                </a:solidFill>
                <a:latin typeface="#9Slide06 Southern Aire " panose="02000000000000000000" pitchFamily="2" charset="0"/>
              </a:rPr>
              <a:t> </a:t>
            </a:r>
            <a:r>
              <a:rPr lang="en-US" sz="4000" dirty="0">
                <a:solidFill>
                  <a:srgbClr val="002060"/>
                </a:solidFill>
                <a:latin typeface="#9Slide07 IcielBC Cubano Normal" panose="00000500000000000000" pitchFamily="2" charset="0"/>
              </a:rPr>
              <a:t>“</a:t>
            </a:r>
            <a:r>
              <a:rPr lang="en-US" sz="4000" dirty="0" err="1">
                <a:solidFill>
                  <a:srgbClr val="002060"/>
                </a:solidFill>
                <a:latin typeface="#9Slide07 IcielBC Cubano Normal" panose="00000500000000000000" pitchFamily="2" charset="0"/>
              </a:rPr>
              <a:t>Hái</a:t>
            </a:r>
            <a:r>
              <a:rPr lang="en-US" sz="4000" dirty="0">
                <a:solidFill>
                  <a:srgbClr val="002060"/>
                </a:solidFill>
                <a:latin typeface="#9Slide07 IcielBC Cubano Normal" panose="00000500000000000000" pitchFamily="2" charset="0"/>
              </a:rPr>
              <a:t> </a:t>
            </a:r>
            <a:r>
              <a:rPr lang="en-US" sz="4000" dirty="0" err="1">
                <a:solidFill>
                  <a:srgbClr val="002060"/>
                </a:solidFill>
                <a:latin typeface="#9Slide07 IcielBC Cubano Normal" panose="00000500000000000000" pitchFamily="2" charset="0"/>
              </a:rPr>
              <a:t>táo</a:t>
            </a:r>
            <a:r>
              <a:rPr lang="en-US" sz="4000" dirty="0">
                <a:solidFill>
                  <a:srgbClr val="002060"/>
                </a:solidFill>
                <a:latin typeface="#9Slide07 IcielBC Cubano Normal" panose="00000500000000000000" pitchFamily="2" charset="0"/>
              </a:rPr>
              <a:t>”</a:t>
            </a:r>
          </a:p>
        </p:txBody>
      </p:sp>
    </p:spTree>
    <p:extLst>
      <p:ext uri="{BB962C8B-B14F-4D97-AF65-F5344CB8AC3E}">
        <p14:creationId xmlns:p14="http://schemas.microsoft.com/office/powerpoint/2010/main" val="2230602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7" name="Picture 6" descr="A tree with green leaves&#10;&#10;Description automatically generated">
            <a:extLst>
              <a:ext uri="{FF2B5EF4-FFF2-40B4-BE49-F238E27FC236}">
                <a16:creationId xmlns:a16="http://schemas.microsoft.com/office/drawing/2014/main" id="{CCE6D09B-EB71-22A2-04EC-2B2518E42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435" y="-82092"/>
            <a:ext cx="6659335" cy="7022184"/>
          </a:xfrm>
          <a:prstGeom prst="rect">
            <a:avLst/>
          </a:prstGeom>
        </p:spPr>
      </p:pic>
      <p:pic>
        <p:nvPicPr>
          <p:cNvPr id="5" name="Picture 4" descr="A green apple with a leaf&#10;&#10;Description automatically generated">
            <a:extLst>
              <a:ext uri="{FF2B5EF4-FFF2-40B4-BE49-F238E27FC236}">
                <a16:creationId xmlns:a16="http://schemas.microsoft.com/office/drawing/2014/main" id="{4520D0EB-3E02-7829-C09A-97F9D6680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45600" y="1548518"/>
            <a:ext cx="468480" cy="509294"/>
          </a:xfrm>
          <a:prstGeom prst="rect">
            <a:avLst/>
          </a:prstGeom>
        </p:spPr>
      </p:pic>
      <p:grpSp>
        <p:nvGrpSpPr>
          <p:cNvPr id="11" name="Group 10">
            <a:extLst>
              <a:ext uri="{FF2B5EF4-FFF2-40B4-BE49-F238E27FC236}">
                <a16:creationId xmlns:a16="http://schemas.microsoft.com/office/drawing/2014/main" id="{0900728F-8DF5-378F-B64B-609F86379616}"/>
              </a:ext>
            </a:extLst>
          </p:cNvPr>
          <p:cNvGrpSpPr/>
          <p:nvPr/>
        </p:nvGrpSpPr>
        <p:grpSpPr>
          <a:xfrm>
            <a:off x="7325138" y="1987826"/>
            <a:ext cx="827805" cy="948359"/>
            <a:chOff x="7325138" y="1987826"/>
            <a:chExt cx="827805" cy="948359"/>
          </a:xfrm>
        </p:grpSpPr>
        <p:pic>
          <p:nvPicPr>
            <p:cNvPr id="9" name="Picture 8" descr="A close up of a red apple&#10;&#10;Description automatically generated">
              <a:extLst>
                <a:ext uri="{FF2B5EF4-FFF2-40B4-BE49-F238E27FC236}">
                  <a16:creationId xmlns:a16="http://schemas.microsoft.com/office/drawing/2014/main" id="{523B156F-05EC-1E5E-43AB-335BA629B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10" name="TextBox 9">
              <a:extLst>
                <a:ext uri="{FF2B5EF4-FFF2-40B4-BE49-F238E27FC236}">
                  <a16:creationId xmlns:a16="http://schemas.microsoft.com/office/drawing/2014/main" id="{B4E62B57-E106-2374-EF6A-9388CB4E5221}"/>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1</a:t>
              </a:r>
            </a:p>
          </p:txBody>
        </p:sp>
      </p:grpSp>
      <p:grpSp>
        <p:nvGrpSpPr>
          <p:cNvPr id="12" name="Group 11">
            <a:extLst>
              <a:ext uri="{FF2B5EF4-FFF2-40B4-BE49-F238E27FC236}">
                <a16:creationId xmlns:a16="http://schemas.microsoft.com/office/drawing/2014/main" id="{61B5C5DB-295C-324E-C6A0-EAF47118CC8F}"/>
              </a:ext>
            </a:extLst>
          </p:cNvPr>
          <p:cNvGrpSpPr/>
          <p:nvPr/>
        </p:nvGrpSpPr>
        <p:grpSpPr>
          <a:xfrm>
            <a:off x="5117796" y="2130394"/>
            <a:ext cx="827805" cy="948359"/>
            <a:chOff x="7325138" y="1987826"/>
            <a:chExt cx="827805" cy="948359"/>
          </a:xfrm>
        </p:grpSpPr>
        <p:pic>
          <p:nvPicPr>
            <p:cNvPr id="13" name="Picture 12" descr="A close up of a red apple&#10;&#10;Description automatically generated">
              <a:extLst>
                <a:ext uri="{FF2B5EF4-FFF2-40B4-BE49-F238E27FC236}">
                  <a16:creationId xmlns:a16="http://schemas.microsoft.com/office/drawing/2014/main" id="{EE9EBA45-8D4E-1BBC-EA4F-2A19C7603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14" name="TextBox 13">
              <a:extLst>
                <a:ext uri="{FF2B5EF4-FFF2-40B4-BE49-F238E27FC236}">
                  <a16:creationId xmlns:a16="http://schemas.microsoft.com/office/drawing/2014/main" id="{01B51C95-33BE-65EF-DF49-E519EC367F98}"/>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9</a:t>
              </a:r>
            </a:p>
          </p:txBody>
        </p:sp>
      </p:grpSp>
      <p:grpSp>
        <p:nvGrpSpPr>
          <p:cNvPr id="15" name="Group 14">
            <a:extLst>
              <a:ext uri="{FF2B5EF4-FFF2-40B4-BE49-F238E27FC236}">
                <a16:creationId xmlns:a16="http://schemas.microsoft.com/office/drawing/2014/main" id="{B796D6B3-1713-45FA-1E7B-F2C67A58F7C8}"/>
              </a:ext>
            </a:extLst>
          </p:cNvPr>
          <p:cNvGrpSpPr/>
          <p:nvPr/>
        </p:nvGrpSpPr>
        <p:grpSpPr>
          <a:xfrm>
            <a:off x="6246401" y="3078753"/>
            <a:ext cx="827805" cy="948359"/>
            <a:chOff x="7325138" y="1987826"/>
            <a:chExt cx="827805" cy="948359"/>
          </a:xfrm>
        </p:grpSpPr>
        <p:pic>
          <p:nvPicPr>
            <p:cNvPr id="16" name="Picture 15" descr="A close up of a red apple&#10;&#10;Description automatically generated">
              <a:extLst>
                <a:ext uri="{FF2B5EF4-FFF2-40B4-BE49-F238E27FC236}">
                  <a16:creationId xmlns:a16="http://schemas.microsoft.com/office/drawing/2014/main" id="{9A6428FA-99B6-39B7-FC1D-F15922387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17" name="TextBox 16">
              <a:extLst>
                <a:ext uri="{FF2B5EF4-FFF2-40B4-BE49-F238E27FC236}">
                  <a16:creationId xmlns:a16="http://schemas.microsoft.com/office/drawing/2014/main" id="{213E03C8-D65A-BE46-ABC7-75894415B194}"/>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3</a:t>
              </a:r>
            </a:p>
          </p:txBody>
        </p:sp>
      </p:grpSp>
      <p:grpSp>
        <p:nvGrpSpPr>
          <p:cNvPr id="18" name="Group 17">
            <a:extLst>
              <a:ext uri="{FF2B5EF4-FFF2-40B4-BE49-F238E27FC236}">
                <a16:creationId xmlns:a16="http://schemas.microsoft.com/office/drawing/2014/main" id="{D6B375E8-EC73-6A35-6692-A77D3FE61D57}"/>
              </a:ext>
            </a:extLst>
          </p:cNvPr>
          <p:cNvGrpSpPr/>
          <p:nvPr/>
        </p:nvGrpSpPr>
        <p:grpSpPr>
          <a:xfrm>
            <a:off x="4172057" y="2735478"/>
            <a:ext cx="827805" cy="948359"/>
            <a:chOff x="7325138" y="1987826"/>
            <a:chExt cx="827805" cy="948359"/>
          </a:xfrm>
        </p:grpSpPr>
        <p:pic>
          <p:nvPicPr>
            <p:cNvPr id="19" name="Picture 18" descr="A close up of a red apple&#10;&#10;Description automatically generated">
              <a:extLst>
                <a:ext uri="{FF2B5EF4-FFF2-40B4-BE49-F238E27FC236}">
                  <a16:creationId xmlns:a16="http://schemas.microsoft.com/office/drawing/2014/main" id="{ABE1172E-3ACF-420D-5375-2A7406B52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20" name="TextBox 19">
              <a:extLst>
                <a:ext uri="{FF2B5EF4-FFF2-40B4-BE49-F238E27FC236}">
                  <a16:creationId xmlns:a16="http://schemas.microsoft.com/office/drawing/2014/main" id="{AD205A8F-DFD7-BE58-35DC-4881D2743C52}"/>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4</a:t>
              </a:r>
            </a:p>
          </p:txBody>
        </p:sp>
      </p:grpSp>
      <p:grpSp>
        <p:nvGrpSpPr>
          <p:cNvPr id="21" name="Group 20">
            <a:extLst>
              <a:ext uri="{FF2B5EF4-FFF2-40B4-BE49-F238E27FC236}">
                <a16:creationId xmlns:a16="http://schemas.microsoft.com/office/drawing/2014/main" id="{40485262-3483-BC7D-9F39-0F8181E33946}"/>
              </a:ext>
            </a:extLst>
          </p:cNvPr>
          <p:cNvGrpSpPr/>
          <p:nvPr/>
        </p:nvGrpSpPr>
        <p:grpSpPr>
          <a:xfrm>
            <a:off x="4563993" y="4027112"/>
            <a:ext cx="827805" cy="948359"/>
            <a:chOff x="7325138" y="1987826"/>
            <a:chExt cx="827805" cy="948359"/>
          </a:xfrm>
        </p:grpSpPr>
        <p:pic>
          <p:nvPicPr>
            <p:cNvPr id="22" name="Picture 21" descr="A close up of a red apple&#10;&#10;Description automatically generated">
              <a:extLst>
                <a:ext uri="{FF2B5EF4-FFF2-40B4-BE49-F238E27FC236}">
                  <a16:creationId xmlns:a16="http://schemas.microsoft.com/office/drawing/2014/main" id="{E2C4BF71-F76B-2AB4-C2A3-B0E7B8D4C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23" name="TextBox 22">
              <a:extLst>
                <a:ext uri="{FF2B5EF4-FFF2-40B4-BE49-F238E27FC236}">
                  <a16:creationId xmlns:a16="http://schemas.microsoft.com/office/drawing/2014/main" id="{ABD59362-520B-E93C-A709-111F3CB1165D}"/>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5</a:t>
              </a:r>
            </a:p>
          </p:txBody>
        </p:sp>
      </p:grpSp>
      <p:grpSp>
        <p:nvGrpSpPr>
          <p:cNvPr id="24" name="Group 23">
            <a:extLst>
              <a:ext uri="{FF2B5EF4-FFF2-40B4-BE49-F238E27FC236}">
                <a16:creationId xmlns:a16="http://schemas.microsoft.com/office/drawing/2014/main" id="{114B028B-4220-17D0-E193-C4B73073B97F}"/>
              </a:ext>
            </a:extLst>
          </p:cNvPr>
          <p:cNvGrpSpPr/>
          <p:nvPr/>
        </p:nvGrpSpPr>
        <p:grpSpPr>
          <a:xfrm>
            <a:off x="4566453" y="1027725"/>
            <a:ext cx="827805" cy="948359"/>
            <a:chOff x="7325138" y="1987826"/>
            <a:chExt cx="827805" cy="948359"/>
          </a:xfrm>
        </p:grpSpPr>
        <p:pic>
          <p:nvPicPr>
            <p:cNvPr id="25" name="Picture 24" descr="A close up of a red apple&#10;&#10;Description automatically generated">
              <a:extLst>
                <a:ext uri="{FF2B5EF4-FFF2-40B4-BE49-F238E27FC236}">
                  <a16:creationId xmlns:a16="http://schemas.microsoft.com/office/drawing/2014/main" id="{0C3ED1BD-02F9-71A7-589C-4429F402C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26" name="TextBox 25">
              <a:extLst>
                <a:ext uri="{FF2B5EF4-FFF2-40B4-BE49-F238E27FC236}">
                  <a16:creationId xmlns:a16="http://schemas.microsoft.com/office/drawing/2014/main" id="{E7125139-4E4A-7AF0-3F0B-B77B83F18BB8}"/>
                </a:ext>
              </a:extLst>
            </p:cNvPr>
            <p:cNvSpPr txBox="1"/>
            <p:nvPr/>
          </p:nvSpPr>
          <p:spPr>
            <a:xfrm>
              <a:off x="7453007" y="2212258"/>
              <a:ext cx="468479"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10</a:t>
              </a:r>
            </a:p>
          </p:txBody>
        </p:sp>
      </p:grpSp>
      <p:grpSp>
        <p:nvGrpSpPr>
          <p:cNvPr id="27" name="Group 26">
            <a:extLst>
              <a:ext uri="{FF2B5EF4-FFF2-40B4-BE49-F238E27FC236}">
                <a16:creationId xmlns:a16="http://schemas.microsoft.com/office/drawing/2014/main" id="{50FAB824-3DF0-6148-67A4-436E76233CA0}"/>
              </a:ext>
            </a:extLst>
          </p:cNvPr>
          <p:cNvGrpSpPr/>
          <p:nvPr/>
        </p:nvGrpSpPr>
        <p:grpSpPr>
          <a:xfrm>
            <a:off x="7514906" y="3981034"/>
            <a:ext cx="827805" cy="948359"/>
            <a:chOff x="7325138" y="1987826"/>
            <a:chExt cx="827805" cy="948359"/>
          </a:xfrm>
        </p:grpSpPr>
        <p:pic>
          <p:nvPicPr>
            <p:cNvPr id="28" name="Picture 27" descr="A close up of a red apple&#10;&#10;Description automatically generated">
              <a:extLst>
                <a:ext uri="{FF2B5EF4-FFF2-40B4-BE49-F238E27FC236}">
                  <a16:creationId xmlns:a16="http://schemas.microsoft.com/office/drawing/2014/main" id="{1D7C1AB8-D737-3F36-202C-42239DFC86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29" name="TextBox 28">
              <a:extLst>
                <a:ext uri="{FF2B5EF4-FFF2-40B4-BE49-F238E27FC236}">
                  <a16:creationId xmlns:a16="http://schemas.microsoft.com/office/drawing/2014/main" id="{B83BAC26-16CE-3173-DE2B-7079A3FC78EF}"/>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7</a:t>
              </a:r>
            </a:p>
          </p:txBody>
        </p:sp>
      </p:grpSp>
      <p:grpSp>
        <p:nvGrpSpPr>
          <p:cNvPr id="30" name="Group 29">
            <a:extLst>
              <a:ext uri="{FF2B5EF4-FFF2-40B4-BE49-F238E27FC236}">
                <a16:creationId xmlns:a16="http://schemas.microsoft.com/office/drawing/2014/main" id="{8081399D-F3E0-5023-A74E-86A968CACEBE}"/>
              </a:ext>
            </a:extLst>
          </p:cNvPr>
          <p:cNvGrpSpPr/>
          <p:nvPr/>
        </p:nvGrpSpPr>
        <p:grpSpPr>
          <a:xfrm>
            <a:off x="6455707" y="1183691"/>
            <a:ext cx="827805" cy="948359"/>
            <a:chOff x="7325138" y="1987826"/>
            <a:chExt cx="827805" cy="948359"/>
          </a:xfrm>
        </p:grpSpPr>
        <p:pic>
          <p:nvPicPr>
            <p:cNvPr id="31" name="Picture 30" descr="A close up of a red apple&#10;&#10;Description automatically generated">
              <a:extLst>
                <a:ext uri="{FF2B5EF4-FFF2-40B4-BE49-F238E27FC236}">
                  <a16:creationId xmlns:a16="http://schemas.microsoft.com/office/drawing/2014/main" id="{7D6B1F8A-D72C-0F62-0303-321F5C1F94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32" name="TextBox 31">
              <a:extLst>
                <a:ext uri="{FF2B5EF4-FFF2-40B4-BE49-F238E27FC236}">
                  <a16:creationId xmlns:a16="http://schemas.microsoft.com/office/drawing/2014/main" id="{0C109205-D533-C775-7589-B8408D8F4BCB}"/>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2</a:t>
              </a:r>
            </a:p>
          </p:txBody>
        </p:sp>
      </p:grpSp>
      <p:grpSp>
        <p:nvGrpSpPr>
          <p:cNvPr id="36" name="Group 35">
            <a:extLst>
              <a:ext uri="{FF2B5EF4-FFF2-40B4-BE49-F238E27FC236}">
                <a16:creationId xmlns:a16="http://schemas.microsoft.com/office/drawing/2014/main" id="{BFD596EC-2075-6692-5371-A911D65F0505}"/>
              </a:ext>
            </a:extLst>
          </p:cNvPr>
          <p:cNvGrpSpPr/>
          <p:nvPr/>
        </p:nvGrpSpPr>
        <p:grpSpPr>
          <a:xfrm>
            <a:off x="6101181" y="4326009"/>
            <a:ext cx="827805" cy="948359"/>
            <a:chOff x="7325138" y="1987826"/>
            <a:chExt cx="827805" cy="948359"/>
          </a:xfrm>
        </p:grpSpPr>
        <p:pic>
          <p:nvPicPr>
            <p:cNvPr id="37" name="Picture 36" descr="A close up of a red apple&#10;&#10;Description automatically generated">
              <a:extLst>
                <a:ext uri="{FF2B5EF4-FFF2-40B4-BE49-F238E27FC236}">
                  <a16:creationId xmlns:a16="http://schemas.microsoft.com/office/drawing/2014/main" id="{3BA7859A-53A7-8BC1-CC4C-A5F2C53C9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38" name="TextBox 37">
              <a:extLst>
                <a:ext uri="{FF2B5EF4-FFF2-40B4-BE49-F238E27FC236}">
                  <a16:creationId xmlns:a16="http://schemas.microsoft.com/office/drawing/2014/main" id="{DC4216AE-46B8-5BD6-E030-29CB41D29EC9}"/>
                </a:ext>
              </a:extLst>
            </p:cNvPr>
            <p:cNvSpPr txBox="1"/>
            <p:nvPr/>
          </p:nvSpPr>
          <p:spPr>
            <a:xfrm>
              <a:off x="7486189" y="2200395"/>
              <a:ext cx="50570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6</a:t>
              </a:r>
            </a:p>
          </p:txBody>
        </p:sp>
      </p:grpSp>
      <p:pic>
        <p:nvPicPr>
          <p:cNvPr id="39" name="Picture 38" descr="A green apple with a leaf&#10;&#10;Description automatically generated">
            <a:extLst>
              <a:ext uri="{FF2B5EF4-FFF2-40B4-BE49-F238E27FC236}">
                <a16:creationId xmlns:a16="http://schemas.microsoft.com/office/drawing/2014/main" id="{A4CAE536-97AC-DB45-CBE6-2D32B54A0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46034" y="2588924"/>
            <a:ext cx="468480" cy="509294"/>
          </a:xfrm>
          <a:prstGeom prst="rect">
            <a:avLst/>
          </a:prstGeom>
        </p:spPr>
      </p:pic>
      <p:pic>
        <p:nvPicPr>
          <p:cNvPr id="40" name="Picture 39" descr="A green apple with a leaf&#10;&#10;Description automatically generated">
            <a:extLst>
              <a:ext uri="{FF2B5EF4-FFF2-40B4-BE49-F238E27FC236}">
                <a16:creationId xmlns:a16="http://schemas.microsoft.com/office/drawing/2014/main" id="{1FEFC975-6BCD-9B8A-3442-7ADB4292E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45549" y="3448015"/>
            <a:ext cx="468480" cy="509294"/>
          </a:xfrm>
          <a:prstGeom prst="rect">
            <a:avLst/>
          </a:prstGeom>
        </p:spPr>
      </p:pic>
      <p:pic>
        <p:nvPicPr>
          <p:cNvPr id="41" name="Picture 40" descr="A green apple with a leaf&#10;&#10;Description automatically generated">
            <a:extLst>
              <a:ext uri="{FF2B5EF4-FFF2-40B4-BE49-F238E27FC236}">
                <a16:creationId xmlns:a16="http://schemas.microsoft.com/office/drawing/2014/main" id="{F73D8051-FC42-F17A-E417-BBF4BF756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645064" y="4307106"/>
            <a:ext cx="468480" cy="509294"/>
          </a:xfrm>
          <a:prstGeom prst="rect">
            <a:avLst/>
          </a:prstGeom>
        </p:spPr>
      </p:pic>
      <p:pic>
        <p:nvPicPr>
          <p:cNvPr id="42" name="Picture 41" descr="A green apple with a leaf&#10;&#10;Description automatically generated">
            <a:extLst>
              <a:ext uri="{FF2B5EF4-FFF2-40B4-BE49-F238E27FC236}">
                <a16:creationId xmlns:a16="http://schemas.microsoft.com/office/drawing/2014/main" id="{DAF21335-AB33-BED6-A0AA-2A3BABAA0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71461" y="3571758"/>
            <a:ext cx="468480" cy="509294"/>
          </a:xfrm>
          <a:prstGeom prst="rect">
            <a:avLst/>
          </a:prstGeom>
        </p:spPr>
      </p:pic>
      <p:pic>
        <p:nvPicPr>
          <p:cNvPr id="43" name="Picture 42" descr="A green apple with a leaf&#10;&#10;Description automatically generated">
            <a:extLst>
              <a:ext uri="{FF2B5EF4-FFF2-40B4-BE49-F238E27FC236}">
                <a16:creationId xmlns:a16="http://schemas.microsoft.com/office/drawing/2014/main" id="{8BC5801B-1751-C9B8-E14A-3CC8EC868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1667" y="992610"/>
            <a:ext cx="468480" cy="509294"/>
          </a:xfrm>
          <a:prstGeom prst="rect">
            <a:avLst/>
          </a:prstGeom>
        </p:spPr>
      </p:pic>
      <p:pic>
        <p:nvPicPr>
          <p:cNvPr id="44" name="Picture 43" descr="A green apple with a leaf&#10;&#10;Description automatically generated">
            <a:extLst>
              <a:ext uri="{FF2B5EF4-FFF2-40B4-BE49-F238E27FC236}">
                <a16:creationId xmlns:a16="http://schemas.microsoft.com/office/drawing/2014/main" id="{5871EE46-8A21-C18B-6B3F-2C2C7A0F3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10370" y="3098218"/>
            <a:ext cx="468480" cy="509294"/>
          </a:xfrm>
          <a:prstGeom prst="rect">
            <a:avLst/>
          </a:prstGeom>
        </p:spPr>
      </p:pic>
      <p:pic>
        <p:nvPicPr>
          <p:cNvPr id="45" name="Picture 44" descr="A green apple with a leaf&#10;&#10;Description automatically generated">
            <a:extLst>
              <a:ext uri="{FF2B5EF4-FFF2-40B4-BE49-F238E27FC236}">
                <a16:creationId xmlns:a16="http://schemas.microsoft.com/office/drawing/2014/main" id="{2F66879E-0915-567B-160D-E0A5FE0F3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27992" y="364977"/>
            <a:ext cx="468480" cy="509294"/>
          </a:xfrm>
          <a:prstGeom prst="rect">
            <a:avLst/>
          </a:prstGeom>
        </p:spPr>
      </p:pic>
      <p:pic>
        <p:nvPicPr>
          <p:cNvPr id="46" name="Picture 45" descr="A green apple with a leaf&#10;&#10;Description automatically generated">
            <a:extLst>
              <a:ext uri="{FF2B5EF4-FFF2-40B4-BE49-F238E27FC236}">
                <a16:creationId xmlns:a16="http://schemas.microsoft.com/office/drawing/2014/main" id="{B0EEE102-2493-051A-DE66-7498688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84290" y="1857860"/>
            <a:ext cx="468480" cy="509294"/>
          </a:xfrm>
          <a:prstGeom prst="rect">
            <a:avLst/>
          </a:prstGeom>
        </p:spPr>
      </p:pic>
      <p:pic>
        <p:nvPicPr>
          <p:cNvPr id="48" name="Picture 47" descr="A wicker basket with handles&#10;&#10;Description automatically generated">
            <a:extLst>
              <a:ext uri="{FF2B5EF4-FFF2-40B4-BE49-F238E27FC236}">
                <a16:creationId xmlns:a16="http://schemas.microsoft.com/office/drawing/2014/main" id="{2FC8BE3C-9317-6C16-D281-46D2B5BE0AD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84" y="4307219"/>
            <a:ext cx="3230227" cy="3230227"/>
          </a:xfrm>
          <a:prstGeom prst="rect">
            <a:avLst/>
          </a:prstGeom>
          <a:scene3d>
            <a:camera prst="orthographicFront"/>
            <a:lightRig rig="threePt" dir="t"/>
          </a:scene3d>
          <a:sp3d>
            <a:bevelT prst="relaxedInset"/>
          </a:sp3d>
        </p:spPr>
      </p:pic>
      <p:sp>
        <p:nvSpPr>
          <p:cNvPr id="51" name="Rectangle 50">
            <a:extLst>
              <a:ext uri="{FF2B5EF4-FFF2-40B4-BE49-F238E27FC236}">
                <a16:creationId xmlns:a16="http://schemas.microsoft.com/office/drawing/2014/main" id="{85B8C65C-7B02-D40D-9483-6F6376257A07}"/>
              </a:ext>
            </a:extLst>
          </p:cNvPr>
          <p:cNvSpPr/>
          <p:nvPr/>
        </p:nvSpPr>
        <p:spPr>
          <a:xfrm>
            <a:off x="634148" y="5133393"/>
            <a:ext cx="2070851" cy="1366942"/>
          </a:xfrm>
          <a:prstGeom prst="rect">
            <a:avLst/>
          </a:prstGeom>
          <a:noFill/>
        </p:spPr>
        <p:txBody>
          <a:bodyPr wrap="none" lIns="91440" tIns="45720" rIns="91440" bIns="45720">
            <a:prstTxWarp prst="textArchDown">
              <a:avLst/>
            </a:prstTxWarp>
            <a:spAutoFit/>
          </a:bodyPr>
          <a:lstStyle/>
          <a:p>
            <a:pPr algn="ctr"/>
            <a:r>
              <a:rPr lang="en-US" sz="4400" dirty="0" err="1">
                <a:ln w="0"/>
                <a:solidFill>
                  <a:srgbClr val="191919"/>
                </a:solidFill>
                <a:latin typeface="#9Slide05 Atlantika" pitchFamily="2" charset="0"/>
              </a:rPr>
              <a:t>Tích</a:t>
            </a:r>
            <a:r>
              <a:rPr lang="en-US" sz="4400" dirty="0">
                <a:ln w="0"/>
                <a:solidFill>
                  <a:srgbClr val="191919"/>
                </a:solidFill>
                <a:latin typeface="#9Slide05 Atlantika" pitchFamily="2" charset="0"/>
              </a:rPr>
              <a:t> </a:t>
            </a:r>
            <a:r>
              <a:rPr lang="en-US" sz="4400" dirty="0" err="1">
                <a:ln w="0"/>
                <a:solidFill>
                  <a:srgbClr val="191919"/>
                </a:solidFill>
                <a:latin typeface="#9Slide05 Atlantika" pitchFamily="2" charset="0"/>
              </a:rPr>
              <a:t>cực</a:t>
            </a:r>
            <a:endParaRPr lang="en-US" sz="4400" dirty="0">
              <a:ln w="0"/>
              <a:solidFill>
                <a:srgbClr val="191919"/>
              </a:solidFill>
              <a:latin typeface="#9Slide05 Atlantika" pitchFamily="2" charset="0"/>
            </a:endParaRPr>
          </a:p>
        </p:txBody>
      </p:sp>
      <p:pic>
        <p:nvPicPr>
          <p:cNvPr id="54" name="Picture 53" descr="A wicker basket with handles&#10;&#10;Description automatically generated">
            <a:extLst>
              <a:ext uri="{FF2B5EF4-FFF2-40B4-BE49-F238E27FC236}">
                <a16:creationId xmlns:a16="http://schemas.microsoft.com/office/drawing/2014/main" id="{C8640BEA-8F88-A572-930B-3167893E84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2094" y="4075228"/>
            <a:ext cx="3230227" cy="3230227"/>
          </a:xfrm>
          <a:prstGeom prst="rect">
            <a:avLst/>
          </a:prstGeom>
          <a:scene3d>
            <a:camera prst="orthographicFront"/>
            <a:lightRig rig="threePt" dir="t"/>
          </a:scene3d>
          <a:sp3d>
            <a:bevelT prst="relaxedInset"/>
          </a:sp3d>
        </p:spPr>
      </p:pic>
      <p:sp>
        <p:nvSpPr>
          <p:cNvPr id="55" name="Rectangle 54">
            <a:extLst>
              <a:ext uri="{FF2B5EF4-FFF2-40B4-BE49-F238E27FC236}">
                <a16:creationId xmlns:a16="http://schemas.microsoft.com/office/drawing/2014/main" id="{BBA5AFD9-A8C2-6376-EA1E-EB175A244DB5}"/>
              </a:ext>
            </a:extLst>
          </p:cNvPr>
          <p:cNvSpPr/>
          <p:nvPr/>
        </p:nvSpPr>
        <p:spPr>
          <a:xfrm>
            <a:off x="9611445" y="5127569"/>
            <a:ext cx="2070851" cy="1366942"/>
          </a:xfrm>
          <a:prstGeom prst="rect">
            <a:avLst/>
          </a:prstGeom>
          <a:noFill/>
        </p:spPr>
        <p:txBody>
          <a:bodyPr wrap="none" lIns="91440" tIns="45720" rIns="91440" bIns="45720">
            <a:prstTxWarp prst="textArchDown">
              <a:avLst/>
            </a:prstTxWarp>
            <a:spAutoFit/>
          </a:bodyPr>
          <a:lstStyle/>
          <a:p>
            <a:pPr algn="ctr"/>
            <a:r>
              <a:rPr lang="en-US" sz="4400" dirty="0" err="1">
                <a:ln w="0"/>
                <a:solidFill>
                  <a:srgbClr val="191919"/>
                </a:solidFill>
                <a:latin typeface="#9Slide05 Atlantika" pitchFamily="2" charset="0"/>
              </a:rPr>
              <a:t>Tíêu</a:t>
            </a:r>
            <a:r>
              <a:rPr lang="en-US" sz="4400" dirty="0">
                <a:ln w="0"/>
                <a:solidFill>
                  <a:srgbClr val="191919"/>
                </a:solidFill>
                <a:latin typeface="#9Slide05 Atlantika" pitchFamily="2" charset="0"/>
              </a:rPr>
              <a:t> </a:t>
            </a:r>
            <a:r>
              <a:rPr lang="en-US" sz="4400" dirty="0" err="1">
                <a:ln w="0"/>
                <a:solidFill>
                  <a:srgbClr val="191919"/>
                </a:solidFill>
                <a:latin typeface="#9Slide05 Atlantika" pitchFamily="2" charset="0"/>
              </a:rPr>
              <a:t>cực</a:t>
            </a:r>
            <a:endParaRPr lang="en-US" sz="4400" dirty="0">
              <a:ln w="0"/>
              <a:solidFill>
                <a:srgbClr val="191919"/>
              </a:solidFill>
              <a:latin typeface="#9Slide05 Atlantika" pitchFamily="2" charset="0"/>
            </a:endParaRPr>
          </a:p>
        </p:txBody>
      </p:sp>
      <p:pic>
        <p:nvPicPr>
          <p:cNvPr id="57" name="Picture 56" descr="A cartoon of a person in a box&#10;&#10;Description automatically generated">
            <a:extLst>
              <a:ext uri="{FF2B5EF4-FFF2-40B4-BE49-F238E27FC236}">
                <a16:creationId xmlns:a16="http://schemas.microsoft.com/office/drawing/2014/main" id="{D19D783B-0F25-D096-DDD9-4E08C079F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50032" y="4756369"/>
            <a:ext cx="1677197" cy="2101631"/>
          </a:xfrm>
          <a:prstGeom prst="rect">
            <a:avLst/>
          </a:prstGeom>
        </p:spPr>
      </p:pic>
      <p:pic>
        <p:nvPicPr>
          <p:cNvPr id="58" name="Picture 57" descr="A cartoon of a person in a box&#10;&#10;Description automatically generated">
            <a:extLst>
              <a:ext uri="{FF2B5EF4-FFF2-40B4-BE49-F238E27FC236}">
                <a16:creationId xmlns:a16="http://schemas.microsoft.com/office/drawing/2014/main" id="{4DB72C7C-1E54-2E33-60F6-E0AB28DF6B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715193" y="4730202"/>
            <a:ext cx="1664138" cy="2101631"/>
          </a:xfrm>
          <a:prstGeom prst="rect">
            <a:avLst/>
          </a:prstGeom>
        </p:spPr>
      </p:pic>
      <p:sp>
        <p:nvSpPr>
          <p:cNvPr id="2" name="Freeform 18">
            <a:extLst>
              <a:ext uri="{FF2B5EF4-FFF2-40B4-BE49-F238E27FC236}">
                <a16:creationId xmlns:a16="http://schemas.microsoft.com/office/drawing/2014/main" id="{5D0398EC-FD27-D4AD-6497-497C319500C4}"/>
              </a:ext>
            </a:extLst>
          </p:cNvPr>
          <p:cNvSpPr/>
          <p:nvPr/>
        </p:nvSpPr>
        <p:spPr>
          <a:xfrm>
            <a:off x="-17664" y="4127871"/>
            <a:ext cx="3281995" cy="867764"/>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p>
            <a:pPr lvl="0" algn="ctr" defTabSz="609630">
              <a:defRPr/>
            </a:pPr>
            <a:r>
              <a:rPr lang="en-US" sz="1600" b="1" dirty="0">
                <a:latin typeface="#9Slide03 Oswald Light" panose="00000400000000000000" pitchFamily="2" charset="0"/>
              </a:rPr>
              <a:t>9. </a:t>
            </a:r>
            <a:r>
              <a:rPr lang="vi-VN" sz="1600" b="1" dirty="0">
                <a:latin typeface="#9Slide03 Oswald Light" panose="00000400000000000000" pitchFamily="2" charset="0"/>
              </a:rPr>
              <a:t>Đô thị hóa tự phát gây </a:t>
            </a:r>
            <a:r>
              <a:rPr lang="en-US" sz="1600" b="1" dirty="0" err="1">
                <a:latin typeface="#9Slide03 Oswald Light" panose="00000400000000000000" pitchFamily="2" charset="0"/>
              </a:rPr>
              <a:t>quá</a:t>
            </a:r>
            <a:r>
              <a:rPr lang="en-US" sz="1600" b="1" dirty="0">
                <a:latin typeface="#9Slide03 Oswald Light" panose="00000400000000000000" pitchFamily="2" charset="0"/>
              </a:rPr>
              <a:t> </a:t>
            </a:r>
            <a:r>
              <a:rPr lang="en-US" sz="1600" b="1" dirty="0" err="1">
                <a:latin typeface="#9Slide03 Oswald Light" panose="00000400000000000000" pitchFamily="2" charset="0"/>
              </a:rPr>
              <a:t>tải</a:t>
            </a:r>
            <a:r>
              <a:rPr lang="en-US" sz="1600" b="1" dirty="0">
                <a:latin typeface="#9Slide03 Oswald Light" panose="00000400000000000000" pitchFamily="2" charset="0"/>
              </a:rPr>
              <a:t> </a:t>
            </a:r>
            <a:r>
              <a:rPr lang="vi-VN" sz="1600" b="1" dirty="0">
                <a:latin typeface="#9Slide03 Oswald Light" panose="00000400000000000000" pitchFamily="2" charset="0"/>
              </a:rPr>
              <a:t>về cơ sở hạ tầng</a:t>
            </a:r>
            <a:endParaRPr kumimoji="0" lang="en-US" sz="1600" b="0" i="0" u="none" strike="noStrike" kern="0" cap="none" spc="0" normalizeH="0" baseline="0" noProof="0" dirty="0">
              <a:ln>
                <a:noFill/>
              </a:ln>
              <a:solidFill>
                <a:prstClr val="black"/>
              </a:solidFill>
              <a:effectLst/>
              <a:uLnTx/>
              <a:uFillTx/>
            </a:endParaRPr>
          </a:p>
        </p:txBody>
      </p:sp>
      <p:sp>
        <p:nvSpPr>
          <p:cNvPr id="3" name="Freeform 19">
            <a:extLst>
              <a:ext uri="{FF2B5EF4-FFF2-40B4-BE49-F238E27FC236}">
                <a16:creationId xmlns:a16="http://schemas.microsoft.com/office/drawing/2014/main" id="{3762573B-1F5F-AB71-60BE-21A40F7DC122}"/>
              </a:ext>
            </a:extLst>
          </p:cNvPr>
          <p:cNvSpPr/>
          <p:nvPr/>
        </p:nvSpPr>
        <p:spPr>
          <a:xfrm flipH="1">
            <a:off x="8885155" y="26168"/>
            <a:ext cx="3288553" cy="739737"/>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ctr"/>
          <a:lstStyle/>
          <a:p>
            <a:pPr algn="ctr" defTabSz="609630"/>
            <a:r>
              <a:rPr lang="en-US" sz="1600" b="1" dirty="0">
                <a:latin typeface="#9Slide03 Oswald Light" panose="00000400000000000000" pitchFamily="2" charset="0"/>
              </a:rPr>
              <a:t>1. </a:t>
            </a:r>
            <a:r>
              <a:rPr lang="en-US" sz="1600" b="1" dirty="0" err="1">
                <a:latin typeface="#9Slide03 Oswald Light" panose="00000400000000000000" pitchFamily="2" charset="0"/>
              </a:rPr>
              <a:t>Kéo</a:t>
            </a:r>
            <a:r>
              <a:rPr lang="en-US" sz="1600" b="1" dirty="0">
                <a:latin typeface="#9Slide03 Oswald Light" panose="00000400000000000000" pitchFamily="2" charset="0"/>
              </a:rPr>
              <a:t> </a:t>
            </a:r>
            <a:r>
              <a:rPr lang="en-US" sz="1600" b="1" dirty="0" err="1">
                <a:latin typeface="#9Slide03 Oswald Light" panose="00000400000000000000" pitchFamily="2" charset="0"/>
              </a:rPr>
              <a:t>theo</a:t>
            </a:r>
            <a:r>
              <a:rPr lang="en-US" sz="1600" b="1" dirty="0">
                <a:latin typeface="#9Slide03 Oswald Light" panose="00000400000000000000" pitchFamily="2" charset="0"/>
              </a:rPr>
              <a:t> </a:t>
            </a:r>
            <a:r>
              <a:rPr lang="en-US" sz="1600" b="1" dirty="0" err="1">
                <a:latin typeface="#9Slide03 Oswald Light" panose="00000400000000000000" pitchFamily="2" charset="0"/>
              </a:rPr>
              <a:t>sự</a:t>
            </a:r>
            <a:r>
              <a:rPr lang="en-US" sz="1600" b="1" dirty="0">
                <a:latin typeface="#9Slide03 Oswald Light" panose="00000400000000000000" pitchFamily="2" charset="0"/>
              </a:rPr>
              <a:t> </a:t>
            </a:r>
            <a:r>
              <a:rPr lang="en-US" sz="1600" b="1" dirty="0" err="1">
                <a:latin typeface="#9Slide03 Oswald Light" panose="00000400000000000000" pitchFamily="2" charset="0"/>
              </a:rPr>
              <a:t>dịch</a:t>
            </a:r>
            <a:r>
              <a:rPr lang="en-US" sz="1600" b="1" dirty="0">
                <a:latin typeface="#9Slide03 Oswald Light" panose="00000400000000000000" pitchFamily="2" charset="0"/>
              </a:rPr>
              <a:t> </a:t>
            </a:r>
            <a:r>
              <a:rPr lang="en-US" sz="1600" b="1" dirty="0" err="1">
                <a:latin typeface="#9Slide03 Oswald Light" panose="00000400000000000000" pitchFamily="2" charset="0"/>
              </a:rPr>
              <a:t>chuyển</a:t>
            </a:r>
            <a:r>
              <a:rPr lang="en-US" sz="1600" b="1" dirty="0">
                <a:latin typeface="#9Slide03 Oswald Light" panose="00000400000000000000" pitchFamily="2" charset="0"/>
              </a:rPr>
              <a:t> </a:t>
            </a:r>
            <a:r>
              <a:rPr lang="en-US" sz="1600" b="1" dirty="0" err="1">
                <a:latin typeface="#9Slide03 Oswald Light" panose="00000400000000000000" pitchFamily="2" charset="0"/>
              </a:rPr>
              <a:t>lao</a:t>
            </a:r>
            <a:r>
              <a:rPr lang="en-US" sz="1600" b="1" dirty="0">
                <a:latin typeface="#9Slide03 Oswald Light" panose="00000400000000000000" pitchFamily="2" charset="0"/>
              </a:rPr>
              <a:t> </a:t>
            </a:r>
            <a:r>
              <a:rPr lang="en-US" sz="1600" b="1" dirty="0" err="1">
                <a:latin typeface="#9Slide03 Oswald Light" panose="00000400000000000000" pitchFamily="2" charset="0"/>
              </a:rPr>
              <a:t>động</a:t>
            </a:r>
            <a:endParaRPr lang="vi-VN" sz="1600" b="1" dirty="0">
              <a:latin typeface="#9Slide03 Oswald Light" panose="00000400000000000000" pitchFamily="2" charset="0"/>
            </a:endParaRPr>
          </a:p>
        </p:txBody>
      </p:sp>
      <p:sp>
        <p:nvSpPr>
          <p:cNvPr id="8" name="Freeform 19">
            <a:extLst>
              <a:ext uri="{FF2B5EF4-FFF2-40B4-BE49-F238E27FC236}">
                <a16:creationId xmlns:a16="http://schemas.microsoft.com/office/drawing/2014/main" id="{A1D7B467-265D-552D-7D31-64B4FB4AD74E}"/>
              </a:ext>
            </a:extLst>
          </p:cNvPr>
          <p:cNvSpPr/>
          <p:nvPr/>
        </p:nvSpPr>
        <p:spPr>
          <a:xfrm flipH="1">
            <a:off x="8837110" y="918511"/>
            <a:ext cx="3336600" cy="856333"/>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b"/>
          <a:lstStyle/>
          <a:p>
            <a:pPr algn="ctr" defTabSz="609630"/>
            <a:r>
              <a:rPr lang="en-US" sz="1600" b="1" dirty="0">
                <a:latin typeface="#9Slide03 Oswald Light" panose="00000400000000000000" pitchFamily="2" charset="0"/>
              </a:rPr>
              <a:t>3. </a:t>
            </a:r>
            <a:r>
              <a:rPr lang="en-US" sz="1600" b="1" dirty="0" err="1">
                <a:latin typeface="#9Slide03 Oswald Light" panose="00000400000000000000" pitchFamily="2" charset="0"/>
              </a:rPr>
              <a:t>Góp</a:t>
            </a:r>
            <a:r>
              <a:rPr lang="en-US" sz="1600" b="1" dirty="0">
                <a:latin typeface="#9Slide03 Oswald Light" panose="00000400000000000000" pitchFamily="2" charset="0"/>
              </a:rPr>
              <a:t> </a:t>
            </a:r>
            <a:r>
              <a:rPr lang="en-US" sz="1600" b="1" dirty="0" err="1">
                <a:latin typeface="#9Slide03 Oswald Light" panose="00000400000000000000" pitchFamily="2" charset="0"/>
              </a:rPr>
              <a:t>phần</a:t>
            </a:r>
            <a:r>
              <a:rPr lang="en-US" sz="1600" b="1" dirty="0">
                <a:latin typeface="#9Slide03 Oswald Light" panose="00000400000000000000" pitchFamily="2" charset="0"/>
              </a:rPr>
              <a:t> </a:t>
            </a:r>
            <a:r>
              <a:rPr lang="en-US" sz="1600" b="1" dirty="0" err="1">
                <a:latin typeface="#9Slide03 Oswald Light" panose="00000400000000000000" pitchFamily="2" charset="0"/>
              </a:rPr>
              <a:t>quan</a:t>
            </a:r>
            <a:r>
              <a:rPr lang="en-US" sz="1600" b="1" dirty="0">
                <a:latin typeface="#9Slide03 Oswald Light" panose="00000400000000000000" pitchFamily="2" charset="0"/>
              </a:rPr>
              <a:t> </a:t>
            </a:r>
            <a:r>
              <a:rPr lang="en-US" sz="1600" b="1" dirty="0" err="1">
                <a:latin typeface="#9Slide03 Oswald Light" panose="00000400000000000000" pitchFamily="2" charset="0"/>
              </a:rPr>
              <a:t>trọng</a:t>
            </a:r>
            <a:r>
              <a:rPr lang="en-US" sz="1600" b="1" dirty="0">
                <a:latin typeface="#9Slide03 Oswald Light" panose="00000400000000000000" pitchFamily="2" charset="0"/>
              </a:rPr>
              <a:t> </a:t>
            </a:r>
            <a:r>
              <a:rPr lang="en-US" sz="1600" b="1" dirty="0" err="1">
                <a:latin typeface="#9Slide03 Oswald Light" panose="00000400000000000000" pitchFamily="2" charset="0"/>
              </a:rPr>
              <a:t>giải</a:t>
            </a:r>
            <a:r>
              <a:rPr lang="en-US" sz="1600" b="1" dirty="0">
                <a:latin typeface="#9Slide03 Oswald Light" panose="00000400000000000000" pitchFamily="2" charset="0"/>
              </a:rPr>
              <a:t> </a:t>
            </a:r>
            <a:r>
              <a:rPr lang="en-US" sz="1600" b="1" dirty="0" err="1">
                <a:latin typeface="#9Slide03 Oswald Light" panose="00000400000000000000" pitchFamily="2" charset="0"/>
              </a:rPr>
              <a:t>quyết</a:t>
            </a:r>
            <a:r>
              <a:rPr lang="en-US" sz="1600" b="1" dirty="0">
                <a:latin typeface="#9Slide03 Oswald Light" panose="00000400000000000000" pitchFamily="2" charset="0"/>
              </a:rPr>
              <a:t> </a:t>
            </a:r>
            <a:r>
              <a:rPr lang="en-US" sz="1600" b="1" dirty="0" err="1">
                <a:latin typeface="#9Slide03 Oswald Light" panose="00000400000000000000" pitchFamily="2" charset="0"/>
              </a:rPr>
              <a:t>việc</a:t>
            </a:r>
            <a:r>
              <a:rPr lang="en-US" sz="1600" b="1" dirty="0">
                <a:latin typeface="#9Slide03 Oswald Light" panose="00000400000000000000" pitchFamily="2" charset="0"/>
              </a:rPr>
              <a:t> </a:t>
            </a:r>
            <a:r>
              <a:rPr lang="en-US" sz="1600" b="1" dirty="0" err="1">
                <a:latin typeface="#9Slide03 Oswald Light" panose="00000400000000000000" pitchFamily="2" charset="0"/>
              </a:rPr>
              <a:t>làm</a:t>
            </a:r>
            <a:r>
              <a:rPr lang="en-US" sz="1600" b="1" dirty="0">
                <a:latin typeface="#9Slide03 Oswald Light" panose="00000400000000000000" pitchFamily="2" charset="0"/>
              </a:rPr>
              <a:t>.</a:t>
            </a:r>
            <a:endParaRPr lang="vi-VN" sz="1600" b="1" dirty="0">
              <a:latin typeface="#9Slide03 Oswald Light" panose="00000400000000000000" pitchFamily="2" charset="0"/>
            </a:endParaRPr>
          </a:p>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p:txBody>
      </p:sp>
      <p:sp>
        <p:nvSpPr>
          <p:cNvPr id="47" name="Freeform 18">
            <a:extLst>
              <a:ext uri="{FF2B5EF4-FFF2-40B4-BE49-F238E27FC236}">
                <a16:creationId xmlns:a16="http://schemas.microsoft.com/office/drawing/2014/main" id="{2DBE84F5-DAB2-842D-FA70-4351770CA5A2}"/>
              </a:ext>
            </a:extLst>
          </p:cNvPr>
          <p:cNvSpPr/>
          <p:nvPr/>
        </p:nvSpPr>
        <p:spPr>
          <a:xfrm>
            <a:off x="30818" y="872367"/>
            <a:ext cx="3264493" cy="1039045"/>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p>
            <a:pPr algn="ctr"/>
            <a:r>
              <a:rPr lang="en-US" sz="1600" b="1" dirty="0">
                <a:latin typeface="#9Slide03 Oswald Light" panose="00000400000000000000" pitchFamily="2" charset="0"/>
              </a:rPr>
              <a:t>4. </a:t>
            </a:r>
            <a:r>
              <a:rPr lang="vi-VN" sz="1600" b="1" dirty="0">
                <a:latin typeface="#9Slide03 Oswald Light" panose="00000400000000000000" pitchFamily="2" charset="0"/>
              </a:rPr>
              <a:t>Đô thị hóa nông thôn góp phần phát triển</a:t>
            </a:r>
          </a:p>
        </p:txBody>
      </p:sp>
      <p:sp>
        <p:nvSpPr>
          <p:cNvPr id="49" name="Freeform 19">
            <a:extLst>
              <a:ext uri="{FF2B5EF4-FFF2-40B4-BE49-F238E27FC236}">
                <a16:creationId xmlns:a16="http://schemas.microsoft.com/office/drawing/2014/main" id="{E185C579-CAF1-32DF-83A5-7B09F61BBEF8}"/>
              </a:ext>
            </a:extLst>
          </p:cNvPr>
          <p:cNvSpPr/>
          <p:nvPr/>
        </p:nvSpPr>
        <p:spPr>
          <a:xfrm flipH="1">
            <a:off x="8833584" y="1927450"/>
            <a:ext cx="3353504" cy="784533"/>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ctr"/>
          <a:lstStyle/>
          <a:p>
            <a:pPr algn="ctr" defTabSz="609630"/>
            <a:r>
              <a:rPr lang="en-US" sz="1600" b="1" dirty="0">
                <a:latin typeface="#9Slide03 Oswald Light" panose="00000400000000000000" pitchFamily="2" charset="0"/>
              </a:rPr>
              <a:t>5. C</a:t>
            </a:r>
            <a:r>
              <a:rPr lang="vi-VN" sz="1600" b="1" dirty="0" err="1">
                <a:latin typeface="#9Slide03 Oswald Light" panose="00000400000000000000" pitchFamily="2" charset="0"/>
              </a:rPr>
              <a:t>huyển</a:t>
            </a:r>
            <a:r>
              <a:rPr lang="vi-VN" sz="1600" b="1" dirty="0">
                <a:latin typeface="#9Slide03 Oswald Light" panose="00000400000000000000" pitchFamily="2" charset="0"/>
              </a:rPr>
              <a:t> dịch cơ cấu kinh tế</a:t>
            </a:r>
            <a:endParaRPr kumimoji="0" lang="en-US" sz="1600" b="0" i="0" u="none" strike="noStrike" kern="0" cap="none" spc="0" normalizeH="0" baseline="0" noProof="0" dirty="0">
              <a:ln>
                <a:noFill/>
              </a:ln>
              <a:solidFill>
                <a:prstClr val="black"/>
              </a:solidFill>
              <a:effectLst/>
              <a:uLnTx/>
              <a:uFillTx/>
            </a:endParaRPr>
          </a:p>
        </p:txBody>
      </p:sp>
      <p:sp>
        <p:nvSpPr>
          <p:cNvPr id="50" name="Freeform 18">
            <a:extLst>
              <a:ext uri="{FF2B5EF4-FFF2-40B4-BE49-F238E27FC236}">
                <a16:creationId xmlns:a16="http://schemas.microsoft.com/office/drawing/2014/main" id="{5A4A7BB2-A188-E6D3-1E0B-8A8DBBE09F7B}"/>
              </a:ext>
            </a:extLst>
          </p:cNvPr>
          <p:cNvSpPr/>
          <p:nvPr/>
        </p:nvSpPr>
        <p:spPr>
          <a:xfrm>
            <a:off x="14563" y="26167"/>
            <a:ext cx="3310020" cy="704786"/>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p>
            <a:pPr algn="ctr"/>
            <a:r>
              <a:rPr lang="en-US" sz="1600" b="1" dirty="0">
                <a:latin typeface="#9Slide03 Oswald Light" panose="00000400000000000000" pitchFamily="2" charset="0"/>
              </a:rPr>
              <a:t>2. </a:t>
            </a:r>
            <a:r>
              <a:rPr lang="en-US" sz="1600" b="1" dirty="0" err="1">
                <a:latin typeface="#9Slide03 Oswald Light" panose="00000400000000000000" pitchFamily="2" charset="0"/>
              </a:rPr>
              <a:t>Sức</a:t>
            </a:r>
            <a:r>
              <a:rPr lang="en-US" sz="1600" b="1" dirty="0">
                <a:latin typeface="#9Slide03 Oswald Light" panose="00000400000000000000" pitchFamily="2" charset="0"/>
              </a:rPr>
              <a:t> </a:t>
            </a:r>
            <a:r>
              <a:rPr lang="en-US" sz="1600" b="1" dirty="0" err="1">
                <a:latin typeface="#9Slide03 Oswald Light" panose="00000400000000000000" pitchFamily="2" charset="0"/>
              </a:rPr>
              <a:t>ép</a:t>
            </a:r>
            <a:r>
              <a:rPr lang="en-US" sz="1600" b="1" dirty="0">
                <a:latin typeface="#9Slide03 Oswald Light" panose="00000400000000000000" pitchFamily="2" charset="0"/>
              </a:rPr>
              <a:t> </a:t>
            </a:r>
            <a:r>
              <a:rPr lang="en-US" sz="1600" b="1" dirty="0" err="1">
                <a:latin typeface="#9Slide03 Oswald Light" panose="00000400000000000000" pitchFamily="2" charset="0"/>
              </a:rPr>
              <a:t>cho</a:t>
            </a:r>
            <a:r>
              <a:rPr lang="en-US" sz="1600" b="1" dirty="0">
                <a:latin typeface="#9Slide03 Oswald Light" panose="00000400000000000000" pitchFamily="2" charset="0"/>
              </a:rPr>
              <a:t> </a:t>
            </a:r>
            <a:r>
              <a:rPr lang="en-US" sz="1600" b="1" dirty="0" err="1">
                <a:latin typeface="#9Slide03 Oswald Light" panose="00000400000000000000" pitchFamily="2" charset="0"/>
              </a:rPr>
              <a:t>giải</a:t>
            </a:r>
            <a:r>
              <a:rPr lang="en-US" sz="1600" b="1" dirty="0">
                <a:latin typeface="#9Slide03 Oswald Light" panose="00000400000000000000" pitchFamily="2" charset="0"/>
              </a:rPr>
              <a:t> </a:t>
            </a:r>
            <a:r>
              <a:rPr lang="en-US" sz="1600" b="1" dirty="0" err="1">
                <a:latin typeface="#9Slide03 Oswald Light" panose="00000400000000000000" pitchFamily="2" charset="0"/>
              </a:rPr>
              <a:t>quyết</a:t>
            </a:r>
            <a:r>
              <a:rPr lang="en-US" sz="1600" b="1" dirty="0">
                <a:latin typeface="#9Slide03 Oswald Light" panose="00000400000000000000" pitchFamily="2" charset="0"/>
              </a:rPr>
              <a:t> </a:t>
            </a:r>
            <a:r>
              <a:rPr lang="en-US" sz="1600" b="1" dirty="0" err="1">
                <a:latin typeface="#9Slide03 Oswald Light" panose="00000400000000000000" pitchFamily="2" charset="0"/>
              </a:rPr>
              <a:t>việc</a:t>
            </a:r>
            <a:r>
              <a:rPr lang="en-US" sz="1600" b="1" dirty="0">
                <a:latin typeface="#9Slide03 Oswald Light" panose="00000400000000000000" pitchFamily="2" charset="0"/>
              </a:rPr>
              <a:t> </a:t>
            </a:r>
            <a:r>
              <a:rPr lang="en-US" sz="1600" b="1" dirty="0" err="1">
                <a:latin typeface="#9Slide03 Oswald Light" panose="00000400000000000000" pitchFamily="2" charset="0"/>
              </a:rPr>
              <a:t>làm</a:t>
            </a:r>
            <a:r>
              <a:rPr lang="en-US" sz="1600" b="1" dirty="0">
                <a:latin typeface="#9Slide03 Oswald Light" panose="00000400000000000000" pitchFamily="2" charset="0"/>
              </a:rPr>
              <a:t>, </a:t>
            </a:r>
            <a:r>
              <a:rPr lang="en-US" sz="1600" b="1" dirty="0" err="1">
                <a:latin typeface="#9Slide03 Oswald Light" panose="00000400000000000000" pitchFamily="2" charset="0"/>
              </a:rPr>
              <a:t>nhà</a:t>
            </a:r>
            <a:r>
              <a:rPr lang="en-US" sz="1600" b="1" dirty="0">
                <a:latin typeface="#9Slide03 Oswald Light" panose="00000400000000000000" pitchFamily="2" charset="0"/>
              </a:rPr>
              <a:t> ở, </a:t>
            </a:r>
            <a:r>
              <a:rPr lang="en-US" sz="1600" b="1" dirty="0" err="1">
                <a:latin typeface="#9Slide03 Oswald Light" panose="00000400000000000000" pitchFamily="2" charset="0"/>
              </a:rPr>
              <a:t>giáo</a:t>
            </a:r>
            <a:r>
              <a:rPr lang="en-US" sz="1600" b="1" dirty="0">
                <a:latin typeface="#9Slide03 Oswald Light" panose="00000400000000000000" pitchFamily="2" charset="0"/>
              </a:rPr>
              <a:t> </a:t>
            </a:r>
            <a:r>
              <a:rPr lang="en-US" sz="1600" b="1" dirty="0" err="1">
                <a:latin typeface="#9Slide03 Oswald Light" panose="00000400000000000000" pitchFamily="2" charset="0"/>
              </a:rPr>
              <a:t>dục</a:t>
            </a:r>
            <a:r>
              <a:rPr lang="en-US" sz="1600" b="1" dirty="0">
                <a:latin typeface="#9Slide03 Oswald Light" panose="00000400000000000000" pitchFamily="2" charset="0"/>
              </a:rPr>
              <a:t>…</a:t>
            </a:r>
            <a:r>
              <a:rPr lang="vi-VN" sz="1600" b="1" dirty="0">
                <a:latin typeface="#9Slide03 Oswald Light" panose="00000400000000000000" pitchFamily="2" charset="0"/>
              </a:rPr>
              <a:t>.</a:t>
            </a:r>
          </a:p>
        </p:txBody>
      </p:sp>
      <p:sp>
        <p:nvSpPr>
          <p:cNvPr id="52" name="Freeform 19">
            <a:extLst>
              <a:ext uri="{FF2B5EF4-FFF2-40B4-BE49-F238E27FC236}">
                <a16:creationId xmlns:a16="http://schemas.microsoft.com/office/drawing/2014/main" id="{C2294851-9FA7-30E4-037B-958C39317207}"/>
              </a:ext>
            </a:extLst>
          </p:cNvPr>
          <p:cNvSpPr/>
          <p:nvPr/>
        </p:nvSpPr>
        <p:spPr>
          <a:xfrm flipH="1">
            <a:off x="8854179" y="3897947"/>
            <a:ext cx="3326057" cy="826230"/>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ctr"/>
          <a:lstStyle/>
          <a:p>
            <a:pPr algn="ctr" defTabSz="609630"/>
            <a:r>
              <a:rPr lang="en-US" sz="1600" b="1" dirty="0">
                <a:latin typeface="#9Slide03 Oswald Light" panose="00000400000000000000" pitchFamily="2" charset="0"/>
              </a:rPr>
              <a:t>10. P</a:t>
            </a:r>
            <a:r>
              <a:rPr lang="vi-VN" sz="1600" b="1" dirty="0">
                <a:latin typeface="#9Slide03 Oswald Light" panose="00000400000000000000" pitchFamily="2" charset="0"/>
              </a:rPr>
              <a:t>hổ biến lối sống thành thị, nông thôn mới, hiện đại hơn.</a:t>
            </a:r>
          </a:p>
        </p:txBody>
      </p:sp>
      <p:sp>
        <p:nvSpPr>
          <p:cNvPr id="53" name="Freeform 18">
            <a:extLst>
              <a:ext uri="{FF2B5EF4-FFF2-40B4-BE49-F238E27FC236}">
                <a16:creationId xmlns:a16="http://schemas.microsoft.com/office/drawing/2014/main" id="{FAFA2575-CB8A-C44C-F842-674DB5B2D17F}"/>
              </a:ext>
            </a:extLst>
          </p:cNvPr>
          <p:cNvSpPr/>
          <p:nvPr/>
        </p:nvSpPr>
        <p:spPr>
          <a:xfrm>
            <a:off x="-17664" y="3044842"/>
            <a:ext cx="3271286" cy="941613"/>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p>
            <a:pPr algn="ctr"/>
            <a:r>
              <a:rPr lang="en-US" sz="1600" b="1" dirty="0">
                <a:latin typeface="#9Slide03 Oswald Light" panose="00000400000000000000" pitchFamily="2" charset="0"/>
              </a:rPr>
              <a:t>7. L</a:t>
            </a:r>
            <a:r>
              <a:rPr lang="vi-VN" sz="1600" b="1" dirty="0">
                <a:latin typeface="#9Slide03 Oswald Light" panose="00000400000000000000" pitchFamily="2" charset="0"/>
              </a:rPr>
              <a:t>à động lực phát triển kinh tế.</a:t>
            </a:r>
          </a:p>
        </p:txBody>
      </p:sp>
      <p:sp>
        <p:nvSpPr>
          <p:cNvPr id="56" name="Freeform 19">
            <a:extLst>
              <a:ext uri="{FF2B5EF4-FFF2-40B4-BE49-F238E27FC236}">
                <a16:creationId xmlns:a16="http://schemas.microsoft.com/office/drawing/2014/main" id="{D588EA45-5A89-D2F0-A938-1BB618965EE1}"/>
              </a:ext>
            </a:extLst>
          </p:cNvPr>
          <p:cNvSpPr/>
          <p:nvPr/>
        </p:nvSpPr>
        <p:spPr>
          <a:xfrm flipH="1">
            <a:off x="8854179" y="2864589"/>
            <a:ext cx="3326057" cy="880751"/>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nchor="ctr"/>
          <a:lstStyle/>
          <a:p>
            <a:pPr algn="ctr" defTabSz="609630"/>
            <a:r>
              <a:rPr lang="en-US" sz="1600" b="1" dirty="0">
                <a:latin typeface="#9Slide03 Oswald Light" panose="00000400000000000000" pitchFamily="2" charset="0"/>
              </a:rPr>
              <a:t>8. T</a:t>
            </a:r>
            <a:r>
              <a:rPr lang="vi-VN" sz="1600" b="1" dirty="0">
                <a:latin typeface="#9Slide03 Oswald Light" panose="00000400000000000000" pitchFamily="2" charset="0"/>
              </a:rPr>
              <a:t>ăng cường cơ sở hạ tầng kỹ thuật, xã hộ</a:t>
            </a:r>
            <a:r>
              <a:rPr lang="en-US" sz="1600" b="1" dirty="0" err="1">
                <a:latin typeface="#9Slide03 Oswald Light" panose="00000400000000000000" pitchFamily="2" charset="0"/>
              </a:rPr>
              <a:t>i</a:t>
            </a:r>
            <a:endParaRPr lang="vi-VN" sz="1600" b="1" dirty="0">
              <a:latin typeface="#9Slide03 Oswald Light" panose="00000400000000000000" pitchFamily="2" charset="0"/>
            </a:endParaRPr>
          </a:p>
        </p:txBody>
      </p:sp>
      <p:sp>
        <p:nvSpPr>
          <p:cNvPr id="59" name="Freeform 18">
            <a:extLst>
              <a:ext uri="{FF2B5EF4-FFF2-40B4-BE49-F238E27FC236}">
                <a16:creationId xmlns:a16="http://schemas.microsoft.com/office/drawing/2014/main" id="{2474FC5D-52C4-5FE0-062A-865CFE4C2206}"/>
              </a:ext>
            </a:extLst>
          </p:cNvPr>
          <p:cNvSpPr/>
          <p:nvPr/>
        </p:nvSpPr>
        <p:spPr>
          <a:xfrm>
            <a:off x="-17664" y="2052826"/>
            <a:ext cx="3230227" cy="850602"/>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nchor="ctr"/>
          <a:lstStyle/>
          <a:p>
            <a:pPr algn="ctr"/>
            <a:r>
              <a:rPr lang="en-US" sz="1600" b="1" dirty="0">
                <a:latin typeface="#9Slide03 Oswald Light" panose="00000400000000000000" pitchFamily="2" charset="0"/>
              </a:rPr>
              <a:t>6. </a:t>
            </a:r>
            <a:r>
              <a:rPr lang="vi-VN" sz="1600" b="1" dirty="0">
                <a:latin typeface="#9Slide03 Oswald Light" panose="00000400000000000000" pitchFamily="2" charset="0"/>
              </a:rPr>
              <a:t>Nảy sinh các vấn đề </a:t>
            </a:r>
            <a:r>
              <a:rPr lang="en-US" sz="1600" b="1" dirty="0">
                <a:latin typeface="#9Slide03 Oswald Light" panose="00000400000000000000" pitchFamily="2" charset="0"/>
              </a:rPr>
              <a:t>an </a:t>
            </a:r>
            <a:r>
              <a:rPr lang="en-US" sz="1600" b="1" dirty="0" err="1">
                <a:latin typeface="#9Slide03 Oswald Light" panose="00000400000000000000" pitchFamily="2" charset="0"/>
              </a:rPr>
              <a:t>ninh</a:t>
            </a:r>
            <a:r>
              <a:rPr lang="en-US" sz="1600" b="1" dirty="0">
                <a:latin typeface="#9Slide03 Oswald Light" panose="00000400000000000000" pitchFamily="2" charset="0"/>
              </a:rPr>
              <a:t> </a:t>
            </a:r>
            <a:r>
              <a:rPr lang="en-US" sz="1600" b="1" dirty="0" err="1">
                <a:latin typeface="#9Slide03 Oswald Light" panose="00000400000000000000" pitchFamily="2" charset="0"/>
              </a:rPr>
              <a:t>xã</a:t>
            </a:r>
            <a:r>
              <a:rPr lang="en-US" sz="1600" b="1" dirty="0">
                <a:latin typeface="#9Slide03 Oswald Light" panose="00000400000000000000" pitchFamily="2" charset="0"/>
              </a:rPr>
              <a:t> </a:t>
            </a:r>
            <a:r>
              <a:rPr lang="en-US" sz="1600" b="1" dirty="0" err="1">
                <a:latin typeface="#9Slide03 Oswald Light" panose="00000400000000000000" pitchFamily="2" charset="0"/>
              </a:rPr>
              <a:t>hội</a:t>
            </a:r>
            <a:r>
              <a:rPr lang="en-US" sz="1600" b="1" dirty="0">
                <a:latin typeface="#9Slide03 Oswald Light" panose="00000400000000000000" pitchFamily="2" charset="0"/>
              </a:rPr>
              <a:t> </a:t>
            </a:r>
            <a:r>
              <a:rPr lang="en-US" sz="1600" b="1" dirty="0" err="1">
                <a:latin typeface="#9Slide03 Oswald Light" panose="00000400000000000000" pitchFamily="2" charset="0"/>
              </a:rPr>
              <a:t>và</a:t>
            </a:r>
            <a:r>
              <a:rPr lang="vi-VN" sz="1600" b="1" dirty="0">
                <a:latin typeface="#9Slide03 Oswald Light" panose="00000400000000000000" pitchFamily="2" charset="0"/>
              </a:rPr>
              <a:t> ô nhiễm môi trường,... </a:t>
            </a:r>
          </a:p>
        </p:txBody>
      </p:sp>
      <p:grpSp>
        <p:nvGrpSpPr>
          <p:cNvPr id="33" name="Group 32">
            <a:extLst>
              <a:ext uri="{FF2B5EF4-FFF2-40B4-BE49-F238E27FC236}">
                <a16:creationId xmlns:a16="http://schemas.microsoft.com/office/drawing/2014/main" id="{C4865BD4-21AE-B0AF-A4DF-75751AABB780}"/>
              </a:ext>
            </a:extLst>
          </p:cNvPr>
          <p:cNvGrpSpPr/>
          <p:nvPr/>
        </p:nvGrpSpPr>
        <p:grpSpPr>
          <a:xfrm>
            <a:off x="8002431" y="2876966"/>
            <a:ext cx="827805" cy="948359"/>
            <a:chOff x="7325138" y="1987826"/>
            <a:chExt cx="827805" cy="948359"/>
          </a:xfrm>
        </p:grpSpPr>
        <p:pic>
          <p:nvPicPr>
            <p:cNvPr id="34" name="Picture 33" descr="A close up of a red apple&#10;&#10;Description automatically generated">
              <a:extLst>
                <a:ext uri="{FF2B5EF4-FFF2-40B4-BE49-F238E27FC236}">
                  <a16:creationId xmlns:a16="http://schemas.microsoft.com/office/drawing/2014/main" id="{1892164B-B70E-7A1F-2B18-01A8D8580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35" name="TextBox 34">
              <a:extLst>
                <a:ext uri="{FF2B5EF4-FFF2-40B4-BE49-F238E27FC236}">
                  <a16:creationId xmlns:a16="http://schemas.microsoft.com/office/drawing/2014/main" id="{A8CA712A-AA53-EBC4-EDFD-478233A89201}"/>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8</a:t>
              </a:r>
            </a:p>
          </p:txBody>
        </p:sp>
      </p:grpSp>
    </p:spTree>
    <p:extLst>
      <p:ext uri="{BB962C8B-B14F-4D97-AF65-F5344CB8AC3E}">
        <p14:creationId xmlns:p14="http://schemas.microsoft.com/office/powerpoint/2010/main" val="5594007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nextCondLst>
                <p:cond evt="onClick" delay="0">
                  <p:tgtEl>
                    <p:spTgt spid="11"/>
                  </p:tgtEl>
                </p:cond>
              </p:nextCondLst>
            </p:seq>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childTnLst>
                    </p:cTn>
                  </p:par>
                </p:childTnLst>
              </p:cTn>
              <p:nextCondLst>
                <p:cond evt="onClick" delay="0">
                  <p:tgtEl>
                    <p:spTgt spid="12"/>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left)">
                                      <p:cBhvr>
                                        <p:cTn id="19" dur="500"/>
                                        <p:tgtEl>
                                          <p:spTgt spid="47"/>
                                        </p:tgtEl>
                                      </p:cBhvr>
                                    </p:animEffec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21"/>
                    </p:tgtEl>
                  </p:cond>
                </p:stCondLst>
                <p:endSync evt="end" delay="0">
                  <p:rtn val="all"/>
                </p:endSync>
                <p:childTnLst>
                  <p:par>
                    <p:cTn id="27" fill="hold">
                      <p:stCondLst>
                        <p:cond delay="0"/>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wipe(left)">
                                      <p:cBhvr>
                                        <p:cTn id="31" dur="500"/>
                                        <p:tgtEl>
                                          <p:spTgt spid="49"/>
                                        </p:tgtEl>
                                      </p:cBhvr>
                                    </p:animEffect>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2"/>
                                        </p:tgtEl>
                                        <p:attrNameLst>
                                          <p:attrName>style.visibility</p:attrName>
                                        </p:attrNameLst>
                                      </p:cBhvr>
                                      <p:to>
                                        <p:strVal val="visible"/>
                                      </p:to>
                                    </p:set>
                                    <p:animEffect transition="in" filter="wipe(left)">
                                      <p:cBhvr>
                                        <p:cTn id="37" dur="500"/>
                                        <p:tgtEl>
                                          <p:spTgt spid="52"/>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7"/>
                    </p:tgtEl>
                  </p:cond>
                </p:stCondLst>
                <p:endSync evt="end" delay="0">
                  <p:rtn val="all"/>
                </p:endSync>
                <p:childTnLst>
                  <p:par>
                    <p:cTn id="39" fill="hold">
                      <p:stCondLst>
                        <p:cond delay="0"/>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animEffect transition="in" filter="wipe(left)">
                                      <p:cBhvr>
                                        <p:cTn id="43" dur="500"/>
                                        <p:tgtEl>
                                          <p:spTgt spid="53"/>
                                        </p:tgtEl>
                                      </p:cBhvr>
                                    </p:animEffec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50"/>
                                        </p:tgtEl>
                                        <p:attrNameLst>
                                          <p:attrName>style.visibility</p:attrName>
                                        </p:attrNameLst>
                                      </p:cBhvr>
                                      <p:to>
                                        <p:strVal val="visible"/>
                                      </p:to>
                                    </p:set>
                                    <p:animEffect transition="in" filter="wipe(left)">
                                      <p:cBhvr>
                                        <p:cTn id="49" dur="500"/>
                                        <p:tgtEl>
                                          <p:spTgt spid="50"/>
                                        </p:tgtEl>
                                      </p:cBhvr>
                                    </p:animEffec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33"/>
                    </p:tgtEl>
                  </p:cond>
                </p:stCondLst>
                <p:endSync evt="end" delay="0">
                  <p:rtn val="all"/>
                </p:endSync>
                <p:childTnLst>
                  <p:par>
                    <p:cTn id="51" fill="hold">
                      <p:stCondLst>
                        <p:cond delay="0"/>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wipe(left)">
                                      <p:cBhvr>
                                        <p:cTn id="55" dur="500"/>
                                        <p:tgtEl>
                                          <p:spTgt spid="56"/>
                                        </p:tgtEl>
                                      </p:cBhvr>
                                    </p:animEffect>
                                  </p:childTnLst>
                                </p:cTn>
                              </p:par>
                            </p:childTnLst>
                          </p:cTn>
                        </p:par>
                      </p:childTnLst>
                    </p:cTn>
                  </p:par>
                </p:childTnLst>
              </p:cTn>
              <p:nextCondLst>
                <p:cond evt="onClick" delay="0">
                  <p:tgtEl>
                    <p:spTgt spid="33"/>
                  </p:tgtEl>
                </p:cond>
              </p:nextCondLst>
            </p:seq>
            <p:seq concurrent="1" nextAc="seek">
              <p:cTn id="56" restart="whenNotActive" fill="hold" evtFilter="cancelBubble" nodeType="interactiveSeq">
                <p:stCondLst>
                  <p:cond evt="onClick" delay="0">
                    <p:tgtEl>
                      <p:spTgt spid="36"/>
                    </p:tgtEl>
                  </p:cond>
                </p:stCondLst>
                <p:endSync evt="end" delay="0">
                  <p:rtn val="all"/>
                </p:endSync>
                <p:childTnLst>
                  <p:par>
                    <p:cTn id="57" fill="hold">
                      <p:stCondLst>
                        <p:cond delay="0"/>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animEffect transition="in" filter="wipe(left)">
                                      <p:cBhvr>
                                        <p:cTn id="61" dur="500"/>
                                        <p:tgtEl>
                                          <p:spTgt spid="59"/>
                                        </p:tgtEl>
                                      </p:cBhvr>
                                    </p:animEffect>
                                  </p:childTnLst>
                                </p:cTn>
                              </p:par>
                            </p:childTnLst>
                          </p:cTn>
                        </p:par>
                      </p:childTnLst>
                    </p:cTn>
                  </p:par>
                </p:childTnLst>
              </p:cTn>
              <p:nextCondLst>
                <p:cond evt="onClick" delay="0">
                  <p:tgtEl>
                    <p:spTgt spid="36"/>
                  </p:tgtEl>
                </p:cond>
              </p:nextCondLst>
            </p:seq>
          </p:childTnLst>
        </p:cTn>
      </p:par>
    </p:tnLst>
    <p:bldLst>
      <p:bldP spid="2" grpId="0" animBg="1"/>
      <p:bldP spid="3" grpId="0" animBg="1"/>
      <p:bldP spid="8" grpId="0" animBg="1"/>
      <p:bldP spid="47" grpId="0" animBg="1"/>
      <p:bldP spid="49" grpId="0" animBg="1"/>
      <p:bldP spid="50" grpId="0" animBg="1"/>
      <p:bldP spid="52" grpId="0" animBg="1"/>
      <p:bldP spid="53" grpId="0" animBg="1"/>
      <p:bldP spid="56" grpId="0" animBg="1"/>
      <p:bldP spid="5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8" name="Picture 47" descr="A wicker basket with handles&#10;&#10;Description automatically generated">
            <a:extLst>
              <a:ext uri="{FF2B5EF4-FFF2-40B4-BE49-F238E27FC236}">
                <a16:creationId xmlns:a16="http://schemas.microsoft.com/office/drawing/2014/main" id="{2FC8BE3C-9317-6C16-D281-46D2B5BE0A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84" y="4307219"/>
            <a:ext cx="3230227" cy="3230227"/>
          </a:xfrm>
          <a:prstGeom prst="rect">
            <a:avLst/>
          </a:prstGeom>
          <a:scene3d>
            <a:camera prst="orthographicFront"/>
            <a:lightRig rig="threePt" dir="t"/>
          </a:scene3d>
          <a:sp3d>
            <a:bevelT prst="relaxedInset"/>
          </a:sp3d>
        </p:spPr>
      </p:pic>
      <p:pic>
        <p:nvPicPr>
          <p:cNvPr id="7" name="Picture 6" descr="A tree with green leaves&#10;&#10;Description automatically generated">
            <a:extLst>
              <a:ext uri="{FF2B5EF4-FFF2-40B4-BE49-F238E27FC236}">
                <a16:creationId xmlns:a16="http://schemas.microsoft.com/office/drawing/2014/main" id="{CCE6D09B-EB71-22A2-04EC-2B2518E420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1435" y="-82092"/>
            <a:ext cx="6659335" cy="7022184"/>
          </a:xfrm>
          <a:prstGeom prst="rect">
            <a:avLst/>
          </a:prstGeom>
        </p:spPr>
      </p:pic>
      <p:pic>
        <p:nvPicPr>
          <p:cNvPr id="5" name="Picture 4" descr="A green apple with a leaf&#10;&#10;Description automatically generated">
            <a:extLst>
              <a:ext uri="{FF2B5EF4-FFF2-40B4-BE49-F238E27FC236}">
                <a16:creationId xmlns:a16="http://schemas.microsoft.com/office/drawing/2014/main" id="{4520D0EB-3E02-7829-C09A-97F9D6680D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45600" y="1548518"/>
            <a:ext cx="468480" cy="509294"/>
          </a:xfrm>
          <a:prstGeom prst="rect">
            <a:avLst/>
          </a:prstGeom>
        </p:spPr>
      </p:pic>
      <p:grpSp>
        <p:nvGrpSpPr>
          <p:cNvPr id="11" name="Group 10">
            <a:extLst>
              <a:ext uri="{FF2B5EF4-FFF2-40B4-BE49-F238E27FC236}">
                <a16:creationId xmlns:a16="http://schemas.microsoft.com/office/drawing/2014/main" id="{0900728F-8DF5-378F-B64B-609F86379616}"/>
              </a:ext>
            </a:extLst>
          </p:cNvPr>
          <p:cNvGrpSpPr/>
          <p:nvPr/>
        </p:nvGrpSpPr>
        <p:grpSpPr>
          <a:xfrm>
            <a:off x="573875" y="4697024"/>
            <a:ext cx="827805" cy="948359"/>
            <a:chOff x="7325138" y="1987826"/>
            <a:chExt cx="827805" cy="948359"/>
          </a:xfrm>
        </p:grpSpPr>
        <p:pic>
          <p:nvPicPr>
            <p:cNvPr id="9" name="Picture 8" descr="A close up of a red apple&#10;&#10;Description automatically generated">
              <a:extLst>
                <a:ext uri="{FF2B5EF4-FFF2-40B4-BE49-F238E27FC236}">
                  <a16:creationId xmlns:a16="http://schemas.microsoft.com/office/drawing/2014/main" id="{523B156F-05EC-1E5E-43AB-335BA629B4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10" name="TextBox 9">
              <a:extLst>
                <a:ext uri="{FF2B5EF4-FFF2-40B4-BE49-F238E27FC236}">
                  <a16:creationId xmlns:a16="http://schemas.microsoft.com/office/drawing/2014/main" id="{B4E62B57-E106-2374-EF6A-9388CB4E5221}"/>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1</a:t>
              </a:r>
            </a:p>
          </p:txBody>
        </p:sp>
      </p:grpSp>
      <p:grpSp>
        <p:nvGrpSpPr>
          <p:cNvPr id="15" name="Group 14">
            <a:extLst>
              <a:ext uri="{FF2B5EF4-FFF2-40B4-BE49-F238E27FC236}">
                <a16:creationId xmlns:a16="http://schemas.microsoft.com/office/drawing/2014/main" id="{B796D6B3-1713-45FA-1E7B-F2C67A58F7C8}"/>
              </a:ext>
            </a:extLst>
          </p:cNvPr>
          <p:cNvGrpSpPr/>
          <p:nvPr/>
        </p:nvGrpSpPr>
        <p:grpSpPr>
          <a:xfrm>
            <a:off x="1285721" y="4756369"/>
            <a:ext cx="827805" cy="948359"/>
            <a:chOff x="7325138" y="1987826"/>
            <a:chExt cx="827805" cy="948359"/>
          </a:xfrm>
        </p:grpSpPr>
        <p:pic>
          <p:nvPicPr>
            <p:cNvPr id="16" name="Picture 15" descr="A close up of a red apple&#10;&#10;Description automatically generated">
              <a:extLst>
                <a:ext uri="{FF2B5EF4-FFF2-40B4-BE49-F238E27FC236}">
                  <a16:creationId xmlns:a16="http://schemas.microsoft.com/office/drawing/2014/main" id="{9A6428FA-99B6-39B7-FC1D-F159223877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17" name="TextBox 16">
              <a:extLst>
                <a:ext uri="{FF2B5EF4-FFF2-40B4-BE49-F238E27FC236}">
                  <a16:creationId xmlns:a16="http://schemas.microsoft.com/office/drawing/2014/main" id="{213E03C8-D65A-BE46-ABC7-75894415B194}"/>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3</a:t>
              </a:r>
            </a:p>
          </p:txBody>
        </p:sp>
      </p:grpSp>
      <p:grpSp>
        <p:nvGrpSpPr>
          <p:cNvPr id="21" name="Group 20">
            <a:extLst>
              <a:ext uri="{FF2B5EF4-FFF2-40B4-BE49-F238E27FC236}">
                <a16:creationId xmlns:a16="http://schemas.microsoft.com/office/drawing/2014/main" id="{40485262-3483-BC7D-9F39-0F8181E33946}"/>
              </a:ext>
            </a:extLst>
          </p:cNvPr>
          <p:cNvGrpSpPr/>
          <p:nvPr/>
        </p:nvGrpSpPr>
        <p:grpSpPr>
          <a:xfrm>
            <a:off x="1125222" y="5501628"/>
            <a:ext cx="827805" cy="948359"/>
            <a:chOff x="7325138" y="1987826"/>
            <a:chExt cx="827805" cy="948359"/>
          </a:xfrm>
        </p:grpSpPr>
        <p:pic>
          <p:nvPicPr>
            <p:cNvPr id="22" name="Picture 21" descr="A close up of a red apple&#10;&#10;Description automatically generated">
              <a:extLst>
                <a:ext uri="{FF2B5EF4-FFF2-40B4-BE49-F238E27FC236}">
                  <a16:creationId xmlns:a16="http://schemas.microsoft.com/office/drawing/2014/main" id="{E2C4BF71-F76B-2AB4-C2A3-B0E7B8D4C6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23" name="TextBox 22">
              <a:extLst>
                <a:ext uri="{FF2B5EF4-FFF2-40B4-BE49-F238E27FC236}">
                  <a16:creationId xmlns:a16="http://schemas.microsoft.com/office/drawing/2014/main" id="{ABD59362-520B-E93C-A709-111F3CB1165D}"/>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5</a:t>
              </a:r>
            </a:p>
          </p:txBody>
        </p:sp>
      </p:grpSp>
      <p:grpSp>
        <p:nvGrpSpPr>
          <p:cNvPr id="24" name="Group 23">
            <a:extLst>
              <a:ext uri="{FF2B5EF4-FFF2-40B4-BE49-F238E27FC236}">
                <a16:creationId xmlns:a16="http://schemas.microsoft.com/office/drawing/2014/main" id="{114B028B-4220-17D0-E193-C4B73073B97F}"/>
              </a:ext>
            </a:extLst>
          </p:cNvPr>
          <p:cNvGrpSpPr/>
          <p:nvPr/>
        </p:nvGrpSpPr>
        <p:grpSpPr>
          <a:xfrm>
            <a:off x="1760629" y="5350732"/>
            <a:ext cx="827805" cy="948359"/>
            <a:chOff x="7325138" y="1987826"/>
            <a:chExt cx="827805" cy="948359"/>
          </a:xfrm>
        </p:grpSpPr>
        <p:pic>
          <p:nvPicPr>
            <p:cNvPr id="25" name="Picture 24" descr="A close up of a red apple&#10;&#10;Description automatically generated">
              <a:extLst>
                <a:ext uri="{FF2B5EF4-FFF2-40B4-BE49-F238E27FC236}">
                  <a16:creationId xmlns:a16="http://schemas.microsoft.com/office/drawing/2014/main" id="{0C3ED1BD-02F9-71A7-589C-4429F402C4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26" name="TextBox 25">
              <a:extLst>
                <a:ext uri="{FF2B5EF4-FFF2-40B4-BE49-F238E27FC236}">
                  <a16:creationId xmlns:a16="http://schemas.microsoft.com/office/drawing/2014/main" id="{E7125139-4E4A-7AF0-3F0B-B77B83F18BB8}"/>
                </a:ext>
              </a:extLst>
            </p:cNvPr>
            <p:cNvSpPr txBox="1"/>
            <p:nvPr/>
          </p:nvSpPr>
          <p:spPr>
            <a:xfrm>
              <a:off x="7453007" y="2212258"/>
              <a:ext cx="468479"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10</a:t>
              </a:r>
            </a:p>
          </p:txBody>
        </p:sp>
      </p:grpSp>
      <p:grpSp>
        <p:nvGrpSpPr>
          <p:cNvPr id="27" name="Group 26">
            <a:extLst>
              <a:ext uri="{FF2B5EF4-FFF2-40B4-BE49-F238E27FC236}">
                <a16:creationId xmlns:a16="http://schemas.microsoft.com/office/drawing/2014/main" id="{50FAB824-3DF0-6148-67A4-436E76233CA0}"/>
              </a:ext>
            </a:extLst>
          </p:cNvPr>
          <p:cNvGrpSpPr/>
          <p:nvPr/>
        </p:nvGrpSpPr>
        <p:grpSpPr>
          <a:xfrm>
            <a:off x="595186" y="5220244"/>
            <a:ext cx="827805" cy="948359"/>
            <a:chOff x="7325138" y="1987826"/>
            <a:chExt cx="827805" cy="948359"/>
          </a:xfrm>
        </p:grpSpPr>
        <p:pic>
          <p:nvPicPr>
            <p:cNvPr id="28" name="Picture 27" descr="A close up of a red apple&#10;&#10;Description automatically generated">
              <a:extLst>
                <a:ext uri="{FF2B5EF4-FFF2-40B4-BE49-F238E27FC236}">
                  <a16:creationId xmlns:a16="http://schemas.microsoft.com/office/drawing/2014/main" id="{1D7C1AB8-D737-3F36-202C-42239DFC86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29" name="TextBox 28">
              <a:extLst>
                <a:ext uri="{FF2B5EF4-FFF2-40B4-BE49-F238E27FC236}">
                  <a16:creationId xmlns:a16="http://schemas.microsoft.com/office/drawing/2014/main" id="{B83BAC26-16CE-3173-DE2B-7079A3FC78EF}"/>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7</a:t>
              </a:r>
            </a:p>
          </p:txBody>
        </p:sp>
      </p:grpSp>
      <p:pic>
        <p:nvPicPr>
          <p:cNvPr id="39" name="Picture 38" descr="A green apple with a leaf&#10;&#10;Description automatically generated">
            <a:extLst>
              <a:ext uri="{FF2B5EF4-FFF2-40B4-BE49-F238E27FC236}">
                <a16:creationId xmlns:a16="http://schemas.microsoft.com/office/drawing/2014/main" id="{A4CAE536-97AC-DB45-CBE6-2D32B54A0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46034" y="2588924"/>
            <a:ext cx="468480" cy="509294"/>
          </a:xfrm>
          <a:prstGeom prst="rect">
            <a:avLst/>
          </a:prstGeom>
        </p:spPr>
      </p:pic>
      <p:pic>
        <p:nvPicPr>
          <p:cNvPr id="40" name="Picture 39" descr="A green apple with a leaf&#10;&#10;Description automatically generated">
            <a:extLst>
              <a:ext uri="{FF2B5EF4-FFF2-40B4-BE49-F238E27FC236}">
                <a16:creationId xmlns:a16="http://schemas.microsoft.com/office/drawing/2014/main" id="{1FEFC975-6BCD-9B8A-3442-7ADB4292E1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7445549" y="3448015"/>
            <a:ext cx="468480" cy="509294"/>
          </a:xfrm>
          <a:prstGeom prst="rect">
            <a:avLst/>
          </a:prstGeom>
        </p:spPr>
      </p:pic>
      <p:pic>
        <p:nvPicPr>
          <p:cNvPr id="41" name="Picture 40" descr="A green apple with a leaf&#10;&#10;Description automatically generated">
            <a:extLst>
              <a:ext uri="{FF2B5EF4-FFF2-40B4-BE49-F238E27FC236}">
                <a16:creationId xmlns:a16="http://schemas.microsoft.com/office/drawing/2014/main" id="{F73D8051-FC42-F17A-E417-BBF4BF7560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645064" y="4307106"/>
            <a:ext cx="468480" cy="509294"/>
          </a:xfrm>
          <a:prstGeom prst="rect">
            <a:avLst/>
          </a:prstGeom>
        </p:spPr>
      </p:pic>
      <p:pic>
        <p:nvPicPr>
          <p:cNvPr id="42" name="Picture 41" descr="A green apple with a leaf&#10;&#10;Description automatically generated">
            <a:extLst>
              <a:ext uri="{FF2B5EF4-FFF2-40B4-BE49-F238E27FC236}">
                <a16:creationId xmlns:a16="http://schemas.microsoft.com/office/drawing/2014/main" id="{DAF21335-AB33-BED6-A0AA-2A3BABAA0D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571461" y="3571758"/>
            <a:ext cx="468480" cy="509294"/>
          </a:xfrm>
          <a:prstGeom prst="rect">
            <a:avLst/>
          </a:prstGeom>
        </p:spPr>
      </p:pic>
      <p:pic>
        <p:nvPicPr>
          <p:cNvPr id="43" name="Picture 42" descr="A green apple with a leaf&#10;&#10;Description automatically generated">
            <a:extLst>
              <a:ext uri="{FF2B5EF4-FFF2-40B4-BE49-F238E27FC236}">
                <a16:creationId xmlns:a16="http://schemas.microsoft.com/office/drawing/2014/main" id="{8BC5801B-1751-C9B8-E14A-3CC8EC868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81667" y="992610"/>
            <a:ext cx="468480" cy="509294"/>
          </a:xfrm>
          <a:prstGeom prst="rect">
            <a:avLst/>
          </a:prstGeom>
        </p:spPr>
      </p:pic>
      <p:pic>
        <p:nvPicPr>
          <p:cNvPr id="44" name="Picture 43" descr="A green apple with a leaf&#10;&#10;Description automatically generated">
            <a:extLst>
              <a:ext uri="{FF2B5EF4-FFF2-40B4-BE49-F238E27FC236}">
                <a16:creationId xmlns:a16="http://schemas.microsoft.com/office/drawing/2014/main" id="{5871EE46-8A21-C18B-6B3F-2C2C7A0F38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410370" y="3098218"/>
            <a:ext cx="468480" cy="509294"/>
          </a:xfrm>
          <a:prstGeom prst="rect">
            <a:avLst/>
          </a:prstGeom>
        </p:spPr>
      </p:pic>
      <p:pic>
        <p:nvPicPr>
          <p:cNvPr id="45" name="Picture 44" descr="A green apple with a leaf&#10;&#10;Description automatically generated">
            <a:extLst>
              <a:ext uri="{FF2B5EF4-FFF2-40B4-BE49-F238E27FC236}">
                <a16:creationId xmlns:a16="http://schemas.microsoft.com/office/drawing/2014/main" id="{2F66879E-0915-567B-160D-E0A5FE0F33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027992" y="364977"/>
            <a:ext cx="468480" cy="509294"/>
          </a:xfrm>
          <a:prstGeom prst="rect">
            <a:avLst/>
          </a:prstGeom>
        </p:spPr>
      </p:pic>
      <p:pic>
        <p:nvPicPr>
          <p:cNvPr id="46" name="Picture 45" descr="A green apple with a leaf&#10;&#10;Description automatically generated">
            <a:extLst>
              <a:ext uri="{FF2B5EF4-FFF2-40B4-BE49-F238E27FC236}">
                <a16:creationId xmlns:a16="http://schemas.microsoft.com/office/drawing/2014/main" id="{B0EEE102-2493-051A-DE66-7498688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584290" y="1857860"/>
            <a:ext cx="468480" cy="509294"/>
          </a:xfrm>
          <a:prstGeom prst="rect">
            <a:avLst/>
          </a:prstGeom>
        </p:spPr>
      </p:pic>
      <p:sp>
        <p:nvSpPr>
          <p:cNvPr id="51" name="Rectangle 50">
            <a:extLst>
              <a:ext uri="{FF2B5EF4-FFF2-40B4-BE49-F238E27FC236}">
                <a16:creationId xmlns:a16="http://schemas.microsoft.com/office/drawing/2014/main" id="{85B8C65C-7B02-D40D-9483-6F6376257A07}"/>
              </a:ext>
            </a:extLst>
          </p:cNvPr>
          <p:cNvSpPr/>
          <p:nvPr/>
        </p:nvSpPr>
        <p:spPr>
          <a:xfrm>
            <a:off x="618908" y="5407713"/>
            <a:ext cx="2070851" cy="1366942"/>
          </a:xfrm>
          <a:prstGeom prst="rect">
            <a:avLst/>
          </a:prstGeom>
          <a:noFill/>
        </p:spPr>
        <p:txBody>
          <a:bodyPr wrap="none" lIns="91440" tIns="45720" rIns="91440" bIns="45720">
            <a:prstTxWarp prst="textArchDown">
              <a:avLst/>
            </a:prstTxWarp>
            <a:spAutoFit/>
          </a:bodyPr>
          <a:lstStyle/>
          <a:p>
            <a:pPr algn="ctr"/>
            <a:r>
              <a:rPr lang="en-US" sz="4400" dirty="0" err="1">
                <a:ln w="0"/>
                <a:solidFill>
                  <a:srgbClr val="191919"/>
                </a:solidFill>
                <a:latin typeface="#9Slide05 Atlantika" pitchFamily="2" charset="0"/>
              </a:rPr>
              <a:t>Tích</a:t>
            </a:r>
            <a:r>
              <a:rPr lang="en-US" sz="4400" dirty="0">
                <a:ln w="0"/>
                <a:solidFill>
                  <a:srgbClr val="191919"/>
                </a:solidFill>
                <a:latin typeface="#9Slide05 Atlantika" pitchFamily="2" charset="0"/>
              </a:rPr>
              <a:t> </a:t>
            </a:r>
            <a:r>
              <a:rPr lang="en-US" sz="4400" dirty="0" err="1">
                <a:ln w="0"/>
                <a:solidFill>
                  <a:srgbClr val="191919"/>
                </a:solidFill>
                <a:latin typeface="#9Slide05 Atlantika" pitchFamily="2" charset="0"/>
              </a:rPr>
              <a:t>cực</a:t>
            </a:r>
            <a:endParaRPr lang="en-US" sz="4400" dirty="0">
              <a:ln w="0"/>
              <a:solidFill>
                <a:srgbClr val="191919"/>
              </a:solidFill>
              <a:latin typeface="#9Slide05 Atlantika" pitchFamily="2" charset="0"/>
            </a:endParaRPr>
          </a:p>
        </p:txBody>
      </p:sp>
      <p:pic>
        <p:nvPicPr>
          <p:cNvPr id="54" name="Picture 53" descr="A wicker basket with handles&#10;&#10;Description automatically generated">
            <a:extLst>
              <a:ext uri="{FF2B5EF4-FFF2-40B4-BE49-F238E27FC236}">
                <a16:creationId xmlns:a16="http://schemas.microsoft.com/office/drawing/2014/main" id="{C8640BEA-8F88-A572-930B-3167893E84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094" y="4075228"/>
            <a:ext cx="3230227" cy="3230227"/>
          </a:xfrm>
          <a:prstGeom prst="rect">
            <a:avLst/>
          </a:prstGeom>
          <a:scene3d>
            <a:camera prst="orthographicFront"/>
            <a:lightRig rig="threePt" dir="t"/>
          </a:scene3d>
          <a:sp3d>
            <a:bevelT prst="relaxedInset"/>
          </a:sp3d>
        </p:spPr>
      </p:pic>
      <p:sp>
        <p:nvSpPr>
          <p:cNvPr id="55" name="Rectangle 54">
            <a:extLst>
              <a:ext uri="{FF2B5EF4-FFF2-40B4-BE49-F238E27FC236}">
                <a16:creationId xmlns:a16="http://schemas.microsoft.com/office/drawing/2014/main" id="{BBA5AFD9-A8C2-6376-EA1E-EB175A244DB5}"/>
              </a:ext>
            </a:extLst>
          </p:cNvPr>
          <p:cNvSpPr/>
          <p:nvPr/>
        </p:nvSpPr>
        <p:spPr>
          <a:xfrm>
            <a:off x="9611445" y="5127569"/>
            <a:ext cx="2070851" cy="1366942"/>
          </a:xfrm>
          <a:prstGeom prst="rect">
            <a:avLst/>
          </a:prstGeom>
          <a:noFill/>
        </p:spPr>
        <p:txBody>
          <a:bodyPr wrap="none" lIns="91440" tIns="45720" rIns="91440" bIns="45720">
            <a:prstTxWarp prst="textArchDown">
              <a:avLst/>
            </a:prstTxWarp>
            <a:spAutoFit/>
          </a:bodyPr>
          <a:lstStyle/>
          <a:p>
            <a:pPr algn="ctr"/>
            <a:r>
              <a:rPr lang="en-US" sz="4400" dirty="0" err="1">
                <a:ln w="0"/>
                <a:solidFill>
                  <a:srgbClr val="191919"/>
                </a:solidFill>
                <a:latin typeface="#9Slide05 Atlantika" pitchFamily="2" charset="0"/>
              </a:rPr>
              <a:t>Tíêu</a:t>
            </a:r>
            <a:r>
              <a:rPr lang="en-US" sz="4400" dirty="0">
                <a:ln w="0"/>
                <a:solidFill>
                  <a:srgbClr val="191919"/>
                </a:solidFill>
                <a:latin typeface="#9Slide05 Atlantika" pitchFamily="2" charset="0"/>
              </a:rPr>
              <a:t> </a:t>
            </a:r>
            <a:r>
              <a:rPr lang="en-US" sz="4400" dirty="0" err="1">
                <a:ln w="0"/>
                <a:solidFill>
                  <a:srgbClr val="191919"/>
                </a:solidFill>
                <a:latin typeface="#9Slide05 Atlantika" pitchFamily="2" charset="0"/>
              </a:rPr>
              <a:t>cực</a:t>
            </a:r>
            <a:endParaRPr lang="en-US" sz="4400" dirty="0">
              <a:ln w="0"/>
              <a:solidFill>
                <a:srgbClr val="191919"/>
              </a:solidFill>
              <a:latin typeface="#9Slide05 Atlantika" pitchFamily="2" charset="0"/>
            </a:endParaRPr>
          </a:p>
        </p:txBody>
      </p:sp>
      <p:pic>
        <p:nvPicPr>
          <p:cNvPr id="57" name="Picture 56" descr="A cartoon of a person in a box&#10;&#10;Description automatically generated">
            <a:extLst>
              <a:ext uri="{FF2B5EF4-FFF2-40B4-BE49-F238E27FC236}">
                <a16:creationId xmlns:a16="http://schemas.microsoft.com/office/drawing/2014/main" id="{D19D783B-0F25-D096-DDD9-4E08C079F5D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0032" y="4756369"/>
            <a:ext cx="1677197" cy="2101631"/>
          </a:xfrm>
          <a:prstGeom prst="rect">
            <a:avLst/>
          </a:prstGeom>
        </p:spPr>
      </p:pic>
      <p:pic>
        <p:nvPicPr>
          <p:cNvPr id="58" name="Picture 57" descr="A cartoon of a person in a box&#10;&#10;Description automatically generated">
            <a:extLst>
              <a:ext uri="{FF2B5EF4-FFF2-40B4-BE49-F238E27FC236}">
                <a16:creationId xmlns:a16="http://schemas.microsoft.com/office/drawing/2014/main" id="{4DB72C7C-1E54-2E33-60F6-E0AB28DF6B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7715193" y="4730202"/>
            <a:ext cx="1664138" cy="2101631"/>
          </a:xfrm>
          <a:prstGeom prst="rect">
            <a:avLst/>
          </a:prstGeom>
        </p:spPr>
      </p:pic>
      <p:grpSp>
        <p:nvGrpSpPr>
          <p:cNvPr id="33" name="Group 32">
            <a:extLst>
              <a:ext uri="{FF2B5EF4-FFF2-40B4-BE49-F238E27FC236}">
                <a16:creationId xmlns:a16="http://schemas.microsoft.com/office/drawing/2014/main" id="{C4865BD4-21AE-B0AF-A4DF-75751AABB780}"/>
              </a:ext>
            </a:extLst>
          </p:cNvPr>
          <p:cNvGrpSpPr/>
          <p:nvPr/>
        </p:nvGrpSpPr>
        <p:grpSpPr>
          <a:xfrm>
            <a:off x="1911053" y="4735875"/>
            <a:ext cx="827805" cy="948359"/>
            <a:chOff x="7325138" y="1987826"/>
            <a:chExt cx="827805" cy="948359"/>
          </a:xfrm>
        </p:grpSpPr>
        <p:pic>
          <p:nvPicPr>
            <p:cNvPr id="34" name="Picture 33" descr="A close up of a red apple&#10;&#10;Description automatically generated">
              <a:extLst>
                <a:ext uri="{FF2B5EF4-FFF2-40B4-BE49-F238E27FC236}">
                  <a16:creationId xmlns:a16="http://schemas.microsoft.com/office/drawing/2014/main" id="{1892164B-B70E-7A1F-2B18-01A8D85808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35" name="TextBox 34">
              <a:extLst>
                <a:ext uri="{FF2B5EF4-FFF2-40B4-BE49-F238E27FC236}">
                  <a16:creationId xmlns:a16="http://schemas.microsoft.com/office/drawing/2014/main" id="{A8CA712A-AA53-EBC4-EDFD-478233A89201}"/>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8</a:t>
              </a:r>
            </a:p>
          </p:txBody>
        </p:sp>
      </p:grpSp>
      <p:grpSp>
        <p:nvGrpSpPr>
          <p:cNvPr id="36" name="Group 35">
            <a:extLst>
              <a:ext uri="{FF2B5EF4-FFF2-40B4-BE49-F238E27FC236}">
                <a16:creationId xmlns:a16="http://schemas.microsoft.com/office/drawing/2014/main" id="{BFD596EC-2075-6692-5371-A911D65F0505}"/>
              </a:ext>
            </a:extLst>
          </p:cNvPr>
          <p:cNvGrpSpPr/>
          <p:nvPr/>
        </p:nvGrpSpPr>
        <p:grpSpPr>
          <a:xfrm>
            <a:off x="9891057" y="5055287"/>
            <a:ext cx="827805" cy="948359"/>
            <a:chOff x="7325138" y="1987826"/>
            <a:chExt cx="827805" cy="948359"/>
          </a:xfrm>
        </p:grpSpPr>
        <p:pic>
          <p:nvPicPr>
            <p:cNvPr id="37" name="Picture 36" descr="A close up of a red apple&#10;&#10;Description automatically generated">
              <a:extLst>
                <a:ext uri="{FF2B5EF4-FFF2-40B4-BE49-F238E27FC236}">
                  <a16:creationId xmlns:a16="http://schemas.microsoft.com/office/drawing/2014/main" id="{3BA7859A-53A7-8BC1-CC4C-A5F2C53C9B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38" name="TextBox 37">
              <a:extLst>
                <a:ext uri="{FF2B5EF4-FFF2-40B4-BE49-F238E27FC236}">
                  <a16:creationId xmlns:a16="http://schemas.microsoft.com/office/drawing/2014/main" id="{DC4216AE-46B8-5BD6-E030-29CB41D29EC9}"/>
                </a:ext>
              </a:extLst>
            </p:cNvPr>
            <p:cNvSpPr txBox="1"/>
            <p:nvPr/>
          </p:nvSpPr>
          <p:spPr>
            <a:xfrm>
              <a:off x="7486189" y="2200395"/>
              <a:ext cx="50570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6</a:t>
              </a:r>
            </a:p>
          </p:txBody>
        </p:sp>
      </p:grpSp>
      <p:grpSp>
        <p:nvGrpSpPr>
          <p:cNvPr id="18" name="Group 17">
            <a:extLst>
              <a:ext uri="{FF2B5EF4-FFF2-40B4-BE49-F238E27FC236}">
                <a16:creationId xmlns:a16="http://schemas.microsoft.com/office/drawing/2014/main" id="{D6B375E8-EC73-6A35-6692-A77D3FE61D57}"/>
              </a:ext>
            </a:extLst>
          </p:cNvPr>
          <p:cNvGrpSpPr/>
          <p:nvPr/>
        </p:nvGrpSpPr>
        <p:grpSpPr>
          <a:xfrm>
            <a:off x="2275527" y="5254555"/>
            <a:ext cx="827805" cy="948359"/>
            <a:chOff x="7325138" y="1987826"/>
            <a:chExt cx="827805" cy="948359"/>
          </a:xfrm>
        </p:grpSpPr>
        <p:pic>
          <p:nvPicPr>
            <p:cNvPr id="19" name="Picture 18" descr="A close up of a red apple&#10;&#10;Description automatically generated">
              <a:extLst>
                <a:ext uri="{FF2B5EF4-FFF2-40B4-BE49-F238E27FC236}">
                  <a16:creationId xmlns:a16="http://schemas.microsoft.com/office/drawing/2014/main" id="{ABE1172E-3ACF-420D-5375-2A7406B52F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20" name="TextBox 19">
              <a:extLst>
                <a:ext uri="{FF2B5EF4-FFF2-40B4-BE49-F238E27FC236}">
                  <a16:creationId xmlns:a16="http://schemas.microsoft.com/office/drawing/2014/main" id="{AD205A8F-DFD7-BE58-35DC-4881D2743C52}"/>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4</a:t>
              </a:r>
            </a:p>
          </p:txBody>
        </p:sp>
      </p:grpSp>
      <p:sp>
        <p:nvSpPr>
          <p:cNvPr id="4" name="Freeform 19">
            <a:extLst>
              <a:ext uri="{FF2B5EF4-FFF2-40B4-BE49-F238E27FC236}">
                <a16:creationId xmlns:a16="http://schemas.microsoft.com/office/drawing/2014/main" id="{9668218D-62DA-119C-E68B-02485D42ECEA}"/>
              </a:ext>
            </a:extLst>
          </p:cNvPr>
          <p:cNvSpPr/>
          <p:nvPr/>
        </p:nvSpPr>
        <p:spPr>
          <a:xfrm flipH="1">
            <a:off x="8885155" y="26168"/>
            <a:ext cx="3288553" cy="739737"/>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chor="ctr"/>
          <a:lstStyle/>
          <a:p>
            <a:pPr algn="ctr" defTabSz="609630"/>
            <a:r>
              <a:rPr lang="en-US" sz="1600" b="1" dirty="0">
                <a:latin typeface="#9Slide03 Oswald Light" panose="00000400000000000000" pitchFamily="2" charset="0"/>
              </a:rPr>
              <a:t>1. </a:t>
            </a:r>
            <a:r>
              <a:rPr lang="en-US" sz="1600" b="1" dirty="0" err="1">
                <a:latin typeface="#9Slide03 Oswald Light" panose="00000400000000000000" pitchFamily="2" charset="0"/>
              </a:rPr>
              <a:t>Kéo</a:t>
            </a:r>
            <a:r>
              <a:rPr lang="en-US" sz="1600" b="1" dirty="0">
                <a:latin typeface="#9Slide03 Oswald Light" panose="00000400000000000000" pitchFamily="2" charset="0"/>
              </a:rPr>
              <a:t> </a:t>
            </a:r>
            <a:r>
              <a:rPr lang="en-US" sz="1600" b="1" dirty="0" err="1">
                <a:latin typeface="#9Slide03 Oswald Light" panose="00000400000000000000" pitchFamily="2" charset="0"/>
              </a:rPr>
              <a:t>theo</a:t>
            </a:r>
            <a:r>
              <a:rPr lang="en-US" sz="1600" b="1" dirty="0">
                <a:latin typeface="#9Slide03 Oswald Light" panose="00000400000000000000" pitchFamily="2" charset="0"/>
              </a:rPr>
              <a:t> </a:t>
            </a:r>
            <a:r>
              <a:rPr lang="en-US" sz="1600" b="1" dirty="0" err="1">
                <a:latin typeface="#9Slide03 Oswald Light" panose="00000400000000000000" pitchFamily="2" charset="0"/>
              </a:rPr>
              <a:t>sự</a:t>
            </a:r>
            <a:r>
              <a:rPr lang="en-US" sz="1600" b="1" dirty="0">
                <a:latin typeface="#9Slide03 Oswald Light" panose="00000400000000000000" pitchFamily="2" charset="0"/>
              </a:rPr>
              <a:t> </a:t>
            </a:r>
            <a:r>
              <a:rPr lang="en-US" sz="1600" b="1" dirty="0" err="1">
                <a:latin typeface="#9Slide03 Oswald Light" panose="00000400000000000000" pitchFamily="2" charset="0"/>
              </a:rPr>
              <a:t>dịch</a:t>
            </a:r>
            <a:r>
              <a:rPr lang="en-US" sz="1600" b="1" dirty="0">
                <a:latin typeface="#9Slide03 Oswald Light" panose="00000400000000000000" pitchFamily="2" charset="0"/>
              </a:rPr>
              <a:t> </a:t>
            </a:r>
            <a:r>
              <a:rPr lang="en-US" sz="1600" b="1" dirty="0" err="1">
                <a:latin typeface="#9Slide03 Oswald Light" panose="00000400000000000000" pitchFamily="2" charset="0"/>
              </a:rPr>
              <a:t>chuyển</a:t>
            </a:r>
            <a:r>
              <a:rPr lang="en-US" sz="1600" b="1" dirty="0">
                <a:latin typeface="#9Slide03 Oswald Light" panose="00000400000000000000" pitchFamily="2" charset="0"/>
              </a:rPr>
              <a:t> </a:t>
            </a:r>
            <a:r>
              <a:rPr lang="en-US" sz="1600" b="1" dirty="0" err="1">
                <a:latin typeface="#9Slide03 Oswald Light" panose="00000400000000000000" pitchFamily="2" charset="0"/>
              </a:rPr>
              <a:t>lao</a:t>
            </a:r>
            <a:r>
              <a:rPr lang="en-US" sz="1600" b="1" dirty="0">
                <a:latin typeface="#9Slide03 Oswald Light" panose="00000400000000000000" pitchFamily="2" charset="0"/>
              </a:rPr>
              <a:t> </a:t>
            </a:r>
            <a:r>
              <a:rPr lang="en-US" sz="1600" b="1" dirty="0" err="1">
                <a:latin typeface="#9Slide03 Oswald Light" panose="00000400000000000000" pitchFamily="2" charset="0"/>
              </a:rPr>
              <a:t>động</a:t>
            </a:r>
            <a:endParaRPr lang="vi-VN" sz="1600" b="1" dirty="0">
              <a:latin typeface="#9Slide03 Oswald Light" panose="00000400000000000000" pitchFamily="2" charset="0"/>
            </a:endParaRPr>
          </a:p>
        </p:txBody>
      </p:sp>
      <p:sp>
        <p:nvSpPr>
          <p:cNvPr id="6" name="Freeform 19">
            <a:extLst>
              <a:ext uri="{FF2B5EF4-FFF2-40B4-BE49-F238E27FC236}">
                <a16:creationId xmlns:a16="http://schemas.microsoft.com/office/drawing/2014/main" id="{E19154D8-62F8-193D-8325-17D81CBE66FA}"/>
              </a:ext>
            </a:extLst>
          </p:cNvPr>
          <p:cNvSpPr/>
          <p:nvPr/>
        </p:nvSpPr>
        <p:spPr>
          <a:xfrm flipH="1">
            <a:off x="8837110" y="918511"/>
            <a:ext cx="3336600" cy="856333"/>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chor="b"/>
          <a:lstStyle/>
          <a:p>
            <a:pPr algn="ctr" defTabSz="609630"/>
            <a:r>
              <a:rPr lang="en-US" sz="1600" b="1" dirty="0">
                <a:latin typeface="#9Slide03 Oswald Light" panose="00000400000000000000" pitchFamily="2" charset="0"/>
              </a:rPr>
              <a:t>3. </a:t>
            </a:r>
            <a:r>
              <a:rPr lang="en-US" sz="1600" b="1" dirty="0" err="1">
                <a:latin typeface="#9Slide03 Oswald Light" panose="00000400000000000000" pitchFamily="2" charset="0"/>
              </a:rPr>
              <a:t>Góp</a:t>
            </a:r>
            <a:r>
              <a:rPr lang="en-US" sz="1600" b="1" dirty="0">
                <a:latin typeface="#9Slide03 Oswald Light" panose="00000400000000000000" pitchFamily="2" charset="0"/>
              </a:rPr>
              <a:t> </a:t>
            </a:r>
            <a:r>
              <a:rPr lang="en-US" sz="1600" b="1" dirty="0" err="1">
                <a:latin typeface="#9Slide03 Oswald Light" panose="00000400000000000000" pitchFamily="2" charset="0"/>
              </a:rPr>
              <a:t>phần</a:t>
            </a:r>
            <a:r>
              <a:rPr lang="en-US" sz="1600" b="1" dirty="0">
                <a:latin typeface="#9Slide03 Oswald Light" panose="00000400000000000000" pitchFamily="2" charset="0"/>
              </a:rPr>
              <a:t> </a:t>
            </a:r>
            <a:r>
              <a:rPr lang="en-US" sz="1600" b="1" dirty="0" err="1">
                <a:latin typeface="#9Slide03 Oswald Light" panose="00000400000000000000" pitchFamily="2" charset="0"/>
              </a:rPr>
              <a:t>quan</a:t>
            </a:r>
            <a:r>
              <a:rPr lang="en-US" sz="1600" b="1" dirty="0">
                <a:latin typeface="#9Slide03 Oswald Light" panose="00000400000000000000" pitchFamily="2" charset="0"/>
              </a:rPr>
              <a:t> </a:t>
            </a:r>
            <a:r>
              <a:rPr lang="en-US" sz="1600" b="1" dirty="0" err="1">
                <a:latin typeface="#9Slide03 Oswald Light" panose="00000400000000000000" pitchFamily="2" charset="0"/>
              </a:rPr>
              <a:t>trọng</a:t>
            </a:r>
            <a:r>
              <a:rPr lang="en-US" sz="1600" b="1" dirty="0">
                <a:latin typeface="#9Slide03 Oswald Light" panose="00000400000000000000" pitchFamily="2" charset="0"/>
              </a:rPr>
              <a:t> </a:t>
            </a:r>
            <a:r>
              <a:rPr lang="en-US" sz="1600" b="1" dirty="0" err="1">
                <a:latin typeface="#9Slide03 Oswald Light" panose="00000400000000000000" pitchFamily="2" charset="0"/>
              </a:rPr>
              <a:t>giải</a:t>
            </a:r>
            <a:r>
              <a:rPr lang="en-US" sz="1600" b="1" dirty="0">
                <a:latin typeface="#9Slide03 Oswald Light" panose="00000400000000000000" pitchFamily="2" charset="0"/>
              </a:rPr>
              <a:t> </a:t>
            </a:r>
            <a:r>
              <a:rPr lang="en-US" sz="1600" b="1" dirty="0" err="1">
                <a:latin typeface="#9Slide03 Oswald Light" panose="00000400000000000000" pitchFamily="2" charset="0"/>
              </a:rPr>
              <a:t>quyết</a:t>
            </a:r>
            <a:r>
              <a:rPr lang="en-US" sz="1600" b="1" dirty="0">
                <a:latin typeface="#9Slide03 Oswald Light" panose="00000400000000000000" pitchFamily="2" charset="0"/>
              </a:rPr>
              <a:t> </a:t>
            </a:r>
            <a:r>
              <a:rPr lang="en-US" sz="1600" b="1" dirty="0" err="1">
                <a:latin typeface="#9Slide03 Oswald Light" panose="00000400000000000000" pitchFamily="2" charset="0"/>
              </a:rPr>
              <a:t>việc</a:t>
            </a:r>
            <a:r>
              <a:rPr lang="en-US" sz="1600" b="1" dirty="0">
                <a:latin typeface="#9Slide03 Oswald Light" panose="00000400000000000000" pitchFamily="2" charset="0"/>
              </a:rPr>
              <a:t> </a:t>
            </a:r>
            <a:r>
              <a:rPr lang="en-US" sz="1600" b="1" dirty="0" err="1">
                <a:latin typeface="#9Slide03 Oswald Light" panose="00000400000000000000" pitchFamily="2" charset="0"/>
              </a:rPr>
              <a:t>làm</a:t>
            </a:r>
            <a:r>
              <a:rPr lang="en-US" sz="1600" b="1" dirty="0">
                <a:latin typeface="#9Slide03 Oswald Light" panose="00000400000000000000" pitchFamily="2" charset="0"/>
              </a:rPr>
              <a:t>.</a:t>
            </a:r>
            <a:endParaRPr lang="vi-VN" sz="1600" b="1" dirty="0">
              <a:latin typeface="#9Slide03 Oswald Light" panose="00000400000000000000" pitchFamily="2" charset="0"/>
            </a:endParaRPr>
          </a:p>
          <a:p>
            <a:pPr marL="0" marR="0" lvl="0" indent="0" algn="ctr" defTabSz="60963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endParaRPr>
          </a:p>
        </p:txBody>
      </p:sp>
      <p:sp>
        <p:nvSpPr>
          <p:cNvPr id="60" name="Freeform 19">
            <a:extLst>
              <a:ext uri="{FF2B5EF4-FFF2-40B4-BE49-F238E27FC236}">
                <a16:creationId xmlns:a16="http://schemas.microsoft.com/office/drawing/2014/main" id="{D9A9674E-AC95-1D03-B437-BF1F32627E90}"/>
              </a:ext>
            </a:extLst>
          </p:cNvPr>
          <p:cNvSpPr/>
          <p:nvPr/>
        </p:nvSpPr>
        <p:spPr>
          <a:xfrm flipH="1">
            <a:off x="8833584" y="1927450"/>
            <a:ext cx="3353504" cy="784533"/>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chor="ctr"/>
          <a:lstStyle/>
          <a:p>
            <a:pPr algn="ctr" defTabSz="609630"/>
            <a:r>
              <a:rPr lang="en-US" sz="1600" b="1" dirty="0">
                <a:latin typeface="#9Slide03 Oswald Light" panose="00000400000000000000" pitchFamily="2" charset="0"/>
              </a:rPr>
              <a:t>5. C</a:t>
            </a:r>
            <a:r>
              <a:rPr lang="vi-VN" sz="1600" b="1" dirty="0" err="1">
                <a:latin typeface="#9Slide03 Oswald Light" panose="00000400000000000000" pitchFamily="2" charset="0"/>
              </a:rPr>
              <a:t>huyển</a:t>
            </a:r>
            <a:r>
              <a:rPr lang="vi-VN" sz="1600" b="1" dirty="0">
                <a:latin typeface="#9Slide03 Oswald Light" panose="00000400000000000000" pitchFamily="2" charset="0"/>
              </a:rPr>
              <a:t> dịch cơ cấu kinh tế</a:t>
            </a:r>
            <a:endParaRPr kumimoji="0" lang="en-US" sz="1600" b="0" i="0" u="none" strike="noStrike" kern="0" cap="none" spc="0" normalizeH="0" baseline="0" noProof="0" dirty="0">
              <a:ln>
                <a:noFill/>
              </a:ln>
              <a:solidFill>
                <a:prstClr val="black"/>
              </a:solidFill>
              <a:effectLst/>
              <a:uLnTx/>
              <a:uFillTx/>
            </a:endParaRPr>
          </a:p>
        </p:txBody>
      </p:sp>
      <p:sp>
        <p:nvSpPr>
          <p:cNvPr id="61" name="Freeform 19">
            <a:extLst>
              <a:ext uri="{FF2B5EF4-FFF2-40B4-BE49-F238E27FC236}">
                <a16:creationId xmlns:a16="http://schemas.microsoft.com/office/drawing/2014/main" id="{B8967ED6-9DE5-BC57-84DC-18C317538A99}"/>
              </a:ext>
            </a:extLst>
          </p:cNvPr>
          <p:cNvSpPr/>
          <p:nvPr/>
        </p:nvSpPr>
        <p:spPr>
          <a:xfrm flipH="1">
            <a:off x="8854179" y="3897947"/>
            <a:ext cx="3326057" cy="826230"/>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chor="ctr"/>
          <a:lstStyle/>
          <a:p>
            <a:pPr algn="ctr" defTabSz="609630"/>
            <a:r>
              <a:rPr lang="en-US" sz="1600" b="1" dirty="0">
                <a:latin typeface="#9Slide03 Oswald Light" panose="00000400000000000000" pitchFamily="2" charset="0"/>
              </a:rPr>
              <a:t>10. P</a:t>
            </a:r>
            <a:r>
              <a:rPr lang="vi-VN" sz="1600" b="1" dirty="0">
                <a:latin typeface="#9Slide03 Oswald Light" panose="00000400000000000000" pitchFamily="2" charset="0"/>
              </a:rPr>
              <a:t>hổ biến lối sống thành thị, nông thôn mới, hiện đại hơn.</a:t>
            </a:r>
          </a:p>
        </p:txBody>
      </p:sp>
      <p:sp>
        <p:nvSpPr>
          <p:cNvPr id="62" name="Freeform 19">
            <a:extLst>
              <a:ext uri="{FF2B5EF4-FFF2-40B4-BE49-F238E27FC236}">
                <a16:creationId xmlns:a16="http://schemas.microsoft.com/office/drawing/2014/main" id="{D5378AB4-FBD0-1D75-9518-129D546CC8C8}"/>
              </a:ext>
            </a:extLst>
          </p:cNvPr>
          <p:cNvSpPr/>
          <p:nvPr/>
        </p:nvSpPr>
        <p:spPr>
          <a:xfrm flipH="1">
            <a:off x="8854179" y="2864589"/>
            <a:ext cx="3326057" cy="880751"/>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nchor="ctr"/>
          <a:lstStyle/>
          <a:p>
            <a:pPr algn="ctr" defTabSz="609630"/>
            <a:r>
              <a:rPr lang="en-US" sz="1600" b="1" dirty="0">
                <a:latin typeface="#9Slide03 Oswald Light" panose="00000400000000000000" pitchFamily="2" charset="0"/>
              </a:rPr>
              <a:t>8. T</a:t>
            </a:r>
            <a:r>
              <a:rPr lang="vi-VN" sz="1600" b="1" dirty="0">
                <a:latin typeface="#9Slide03 Oswald Light" panose="00000400000000000000" pitchFamily="2" charset="0"/>
              </a:rPr>
              <a:t>ăng cường cơ sở hạ tầng kỹ thuật, xã hộ</a:t>
            </a:r>
            <a:r>
              <a:rPr lang="en-US" sz="1600" b="1" dirty="0" err="1">
                <a:latin typeface="#9Slide03 Oswald Light" panose="00000400000000000000" pitchFamily="2" charset="0"/>
              </a:rPr>
              <a:t>i</a:t>
            </a:r>
            <a:endParaRPr lang="vi-VN" sz="1600" b="1" dirty="0">
              <a:latin typeface="#9Slide03 Oswald Light" panose="00000400000000000000" pitchFamily="2" charset="0"/>
            </a:endParaRPr>
          </a:p>
        </p:txBody>
      </p:sp>
      <p:sp>
        <p:nvSpPr>
          <p:cNvPr id="63" name="Freeform 18">
            <a:extLst>
              <a:ext uri="{FF2B5EF4-FFF2-40B4-BE49-F238E27FC236}">
                <a16:creationId xmlns:a16="http://schemas.microsoft.com/office/drawing/2014/main" id="{9CA375E3-67AC-E7D8-5F07-A2B4ACD48F9C}"/>
              </a:ext>
            </a:extLst>
          </p:cNvPr>
          <p:cNvSpPr/>
          <p:nvPr/>
        </p:nvSpPr>
        <p:spPr>
          <a:xfrm>
            <a:off x="-17664" y="4127871"/>
            <a:ext cx="3281995" cy="867764"/>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chor="ctr"/>
          <a:lstStyle/>
          <a:p>
            <a:pPr lvl="0" algn="ctr" defTabSz="609630">
              <a:defRPr/>
            </a:pPr>
            <a:r>
              <a:rPr lang="en-US" sz="1600" b="1" dirty="0">
                <a:latin typeface="#9Slide03 Oswald Light" panose="00000400000000000000" pitchFamily="2" charset="0"/>
              </a:rPr>
              <a:t>9. </a:t>
            </a:r>
            <a:r>
              <a:rPr lang="vi-VN" sz="1600" b="1" dirty="0">
                <a:latin typeface="#9Slide03 Oswald Light" panose="00000400000000000000" pitchFamily="2" charset="0"/>
              </a:rPr>
              <a:t>Đô thị hóa tự phát gây </a:t>
            </a:r>
            <a:r>
              <a:rPr lang="en-US" sz="1600" b="1" dirty="0" err="1">
                <a:latin typeface="#9Slide03 Oswald Light" panose="00000400000000000000" pitchFamily="2" charset="0"/>
              </a:rPr>
              <a:t>quá</a:t>
            </a:r>
            <a:r>
              <a:rPr lang="en-US" sz="1600" b="1" dirty="0">
                <a:latin typeface="#9Slide03 Oswald Light" panose="00000400000000000000" pitchFamily="2" charset="0"/>
              </a:rPr>
              <a:t> </a:t>
            </a:r>
            <a:r>
              <a:rPr lang="en-US" sz="1600" b="1" dirty="0" err="1">
                <a:latin typeface="#9Slide03 Oswald Light" panose="00000400000000000000" pitchFamily="2" charset="0"/>
              </a:rPr>
              <a:t>tải</a:t>
            </a:r>
            <a:r>
              <a:rPr lang="en-US" sz="1600" b="1" dirty="0">
                <a:latin typeface="#9Slide03 Oswald Light" panose="00000400000000000000" pitchFamily="2" charset="0"/>
              </a:rPr>
              <a:t> </a:t>
            </a:r>
            <a:r>
              <a:rPr lang="vi-VN" sz="1600" b="1" dirty="0">
                <a:latin typeface="#9Slide03 Oswald Light" panose="00000400000000000000" pitchFamily="2" charset="0"/>
              </a:rPr>
              <a:t>về cơ sở hạ tầng</a:t>
            </a:r>
            <a:endParaRPr kumimoji="0" lang="en-US" sz="1600" b="0" i="0" u="none" strike="noStrike" kern="0" cap="none" spc="0" normalizeH="0" baseline="0" noProof="0" dirty="0">
              <a:ln>
                <a:noFill/>
              </a:ln>
              <a:solidFill>
                <a:prstClr val="black"/>
              </a:solidFill>
              <a:effectLst/>
              <a:uLnTx/>
              <a:uFillTx/>
            </a:endParaRPr>
          </a:p>
        </p:txBody>
      </p:sp>
      <p:sp>
        <p:nvSpPr>
          <p:cNvPr id="64" name="Freeform 18">
            <a:extLst>
              <a:ext uri="{FF2B5EF4-FFF2-40B4-BE49-F238E27FC236}">
                <a16:creationId xmlns:a16="http://schemas.microsoft.com/office/drawing/2014/main" id="{A135B60E-FC6E-AFF4-14AA-5BAEA16C695A}"/>
              </a:ext>
            </a:extLst>
          </p:cNvPr>
          <p:cNvSpPr/>
          <p:nvPr/>
        </p:nvSpPr>
        <p:spPr>
          <a:xfrm>
            <a:off x="30818" y="872367"/>
            <a:ext cx="3264493" cy="1039045"/>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chor="ctr"/>
          <a:lstStyle/>
          <a:p>
            <a:pPr algn="ctr"/>
            <a:r>
              <a:rPr lang="en-US" sz="1600" b="1" dirty="0">
                <a:latin typeface="#9Slide03 Oswald Light" panose="00000400000000000000" pitchFamily="2" charset="0"/>
              </a:rPr>
              <a:t>4. </a:t>
            </a:r>
            <a:r>
              <a:rPr lang="vi-VN" sz="1600" b="1" dirty="0">
                <a:latin typeface="#9Slide03 Oswald Light" panose="00000400000000000000" pitchFamily="2" charset="0"/>
              </a:rPr>
              <a:t>Đô thị hóa nông thôn góp phần phát triển</a:t>
            </a:r>
          </a:p>
        </p:txBody>
      </p:sp>
      <p:sp>
        <p:nvSpPr>
          <p:cNvPr id="65" name="Freeform 18">
            <a:extLst>
              <a:ext uri="{FF2B5EF4-FFF2-40B4-BE49-F238E27FC236}">
                <a16:creationId xmlns:a16="http://schemas.microsoft.com/office/drawing/2014/main" id="{61BCE62D-FBFD-83F1-3564-25391AA24B33}"/>
              </a:ext>
            </a:extLst>
          </p:cNvPr>
          <p:cNvSpPr/>
          <p:nvPr/>
        </p:nvSpPr>
        <p:spPr>
          <a:xfrm>
            <a:off x="14563" y="26167"/>
            <a:ext cx="3310020" cy="704786"/>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chor="ctr"/>
          <a:lstStyle/>
          <a:p>
            <a:pPr algn="ctr"/>
            <a:r>
              <a:rPr lang="en-US" sz="1600" b="1" dirty="0">
                <a:latin typeface="#9Slide03 Oswald Light" panose="00000400000000000000" pitchFamily="2" charset="0"/>
              </a:rPr>
              <a:t>2. </a:t>
            </a:r>
            <a:r>
              <a:rPr lang="en-US" sz="1600" b="1" dirty="0" err="1">
                <a:latin typeface="#9Slide03 Oswald Light" panose="00000400000000000000" pitchFamily="2" charset="0"/>
              </a:rPr>
              <a:t>Sức</a:t>
            </a:r>
            <a:r>
              <a:rPr lang="en-US" sz="1600" b="1" dirty="0">
                <a:latin typeface="#9Slide03 Oswald Light" panose="00000400000000000000" pitchFamily="2" charset="0"/>
              </a:rPr>
              <a:t> </a:t>
            </a:r>
            <a:r>
              <a:rPr lang="en-US" sz="1600" b="1" dirty="0" err="1">
                <a:latin typeface="#9Slide03 Oswald Light" panose="00000400000000000000" pitchFamily="2" charset="0"/>
              </a:rPr>
              <a:t>ép</a:t>
            </a:r>
            <a:r>
              <a:rPr lang="en-US" sz="1600" b="1" dirty="0">
                <a:latin typeface="#9Slide03 Oswald Light" panose="00000400000000000000" pitchFamily="2" charset="0"/>
              </a:rPr>
              <a:t> </a:t>
            </a:r>
            <a:r>
              <a:rPr lang="en-US" sz="1600" b="1" dirty="0" err="1">
                <a:latin typeface="#9Slide03 Oswald Light" panose="00000400000000000000" pitchFamily="2" charset="0"/>
              </a:rPr>
              <a:t>cho</a:t>
            </a:r>
            <a:r>
              <a:rPr lang="en-US" sz="1600" b="1" dirty="0">
                <a:latin typeface="#9Slide03 Oswald Light" panose="00000400000000000000" pitchFamily="2" charset="0"/>
              </a:rPr>
              <a:t> </a:t>
            </a:r>
            <a:r>
              <a:rPr lang="en-US" sz="1600" b="1" dirty="0" err="1">
                <a:latin typeface="#9Slide03 Oswald Light" panose="00000400000000000000" pitchFamily="2" charset="0"/>
              </a:rPr>
              <a:t>giải</a:t>
            </a:r>
            <a:r>
              <a:rPr lang="en-US" sz="1600" b="1" dirty="0">
                <a:latin typeface="#9Slide03 Oswald Light" panose="00000400000000000000" pitchFamily="2" charset="0"/>
              </a:rPr>
              <a:t> </a:t>
            </a:r>
            <a:r>
              <a:rPr lang="en-US" sz="1600" b="1" dirty="0" err="1">
                <a:latin typeface="#9Slide03 Oswald Light" panose="00000400000000000000" pitchFamily="2" charset="0"/>
              </a:rPr>
              <a:t>quyết</a:t>
            </a:r>
            <a:r>
              <a:rPr lang="en-US" sz="1600" b="1" dirty="0">
                <a:latin typeface="#9Slide03 Oswald Light" panose="00000400000000000000" pitchFamily="2" charset="0"/>
              </a:rPr>
              <a:t> </a:t>
            </a:r>
            <a:r>
              <a:rPr lang="en-US" sz="1600" b="1" dirty="0" err="1">
                <a:latin typeface="#9Slide03 Oswald Light" panose="00000400000000000000" pitchFamily="2" charset="0"/>
              </a:rPr>
              <a:t>việc</a:t>
            </a:r>
            <a:r>
              <a:rPr lang="en-US" sz="1600" b="1" dirty="0">
                <a:latin typeface="#9Slide03 Oswald Light" panose="00000400000000000000" pitchFamily="2" charset="0"/>
              </a:rPr>
              <a:t> </a:t>
            </a:r>
            <a:r>
              <a:rPr lang="en-US" sz="1600" b="1" dirty="0" err="1">
                <a:latin typeface="#9Slide03 Oswald Light" panose="00000400000000000000" pitchFamily="2" charset="0"/>
              </a:rPr>
              <a:t>làm</a:t>
            </a:r>
            <a:r>
              <a:rPr lang="en-US" sz="1600" b="1" dirty="0">
                <a:latin typeface="#9Slide03 Oswald Light" panose="00000400000000000000" pitchFamily="2" charset="0"/>
              </a:rPr>
              <a:t>, </a:t>
            </a:r>
            <a:r>
              <a:rPr lang="en-US" sz="1600" b="1" dirty="0" err="1">
                <a:latin typeface="#9Slide03 Oswald Light" panose="00000400000000000000" pitchFamily="2" charset="0"/>
              </a:rPr>
              <a:t>nhà</a:t>
            </a:r>
            <a:r>
              <a:rPr lang="en-US" sz="1600" b="1" dirty="0">
                <a:latin typeface="#9Slide03 Oswald Light" panose="00000400000000000000" pitchFamily="2" charset="0"/>
              </a:rPr>
              <a:t> ở, </a:t>
            </a:r>
            <a:r>
              <a:rPr lang="en-US" sz="1600" b="1" dirty="0" err="1">
                <a:latin typeface="#9Slide03 Oswald Light" panose="00000400000000000000" pitchFamily="2" charset="0"/>
              </a:rPr>
              <a:t>giáo</a:t>
            </a:r>
            <a:r>
              <a:rPr lang="en-US" sz="1600" b="1" dirty="0">
                <a:latin typeface="#9Slide03 Oswald Light" panose="00000400000000000000" pitchFamily="2" charset="0"/>
              </a:rPr>
              <a:t> </a:t>
            </a:r>
            <a:r>
              <a:rPr lang="en-US" sz="1600" b="1" dirty="0" err="1">
                <a:latin typeface="#9Slide03 Oswald Light" panose="00000400000000000000" pitchFamily="2" charset="0"/>
              </a:rPr>
              <a:t>dục</a:t>
            </a:r>
            <a:r>
              <a:rPr lang="en-US" sz="1600" b="1" dirty="0">
                <a:latin typeface="#9Slide03 Oswald Light" panose="00000400000000000000" pitchFamily="2" charset="0"/>
              </a:rPr>
              <a:t>…</a:t>
            </a:r>
            <a:r>
              <a:rPr lang="vi-VN" sz="1600" b="1" dirty="0">
                <a:latin typeface="#9Slide03 Oswald Light" panose="00000400000000000000" pitchFamily="2" charset="0"/>
              </a:rPr>
              <a:t>.</a:t>
            </a:r>
          </a:p>
        </p:txBody>
      </p:sp>
      <p:sp>
        <p:nvSpPr>
          <p:cNvPr id="66" name="Freeform 18">
            <a:extLst>
              <a:ext uri="{FF2B5EF4-FFF2-40B4-BE49-F238E27FC236}">
                <a16:creationId xmlns:a16="http://schemas.microsoft.com/office/drawing/2014/main" id="{577D114E-11E8-6D06-95E2-611B5BA04659}"/>
              </a:ext>
            </a:extLst>
          </p:cNvPr>
          <p:cNvSpPr/>
          <p:nvPr/>
        </p:nvSpPr>
        <p:spPr>
          <a:xfrm>
            <a:off x="-17664" y="3044842"/>
            <a:ext cx="3271286" cy="941613"/>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chor="ctr"/>
          <a:lstStyle/>
          <a:p>
            <a:pPr algn="ctr"/>
            <a:r>
              <a:rPr lang="en-US" sz="1600" b="1" dirty="0">
                <a:latin typeface="#9Slide03 Oswald Light" panose="00000400000000000000" pitchFamily="2" charset="0"/>
              </a:rPr>
              <a:t>7. L</a:t>
            </a:r>
            <a:r>
              <a:rPr lang="vi-VN" sz="1600" b="1" dirty="0">
                <a:latin typeface="#9Slide03 Oswald Light" panose="00000400000000000000" pitchFamily="2" charset="0"/>
              </a:rPr>
              <a:t>à động lực phát triển kinh tế.</a:t>
            </a:r>
          </a:p>
        </p:txBody>
      </p:sp>
      <p:sp>
        <p:nvSpPr>
          <p:cNvPr id="67" name="Freeform 18">
            <a:extLst>
              <a:ext uri="{FF2B5EF4-FFF2-40B4-BE49-F238E27FC236}">
                <a16:creationId xmlns:a16="http://schemas.microsoft.com/office/drawing/2014/main" id="{9B16EAC8-2889-347F-B97E-6D739D259012}"/>
              </a:ext>
            </a:extLst>
          </p:cNvPr>
          <p:cNvSpPr/>
          <p:nvPr/>
        </p:nvSpPr>
        <p:spPr>
          <a:xfrm>
            <a:off x="-17664" y="2052826"/>
            <a:ext cx="3230227" cy="850602"/>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nchor="ctr"/>
          <a:lstStyle/>
          <a:p>
            <a:pPr algn="ctr"/>
            <a:r>
              <a:rPr lang="en-US" sz="1600" b="1" dirty="0">
                <a:latin typeface="#9Slide03 Oswald Light" panose="00000400000000000000" pitchFamily="2" charset="0"/>
              </a:rPr>
              <a:t>6. </a:t>
            </a:r>
            <a:r>
              <a:rPr lang="vi-VN" sz="1600" b="1" dirty="0">
                <a:latin typeface="#9Slide03 Oswald Light" panose="00000400000000000000" pitchFamily="2" charset="0"/>
              </a:rPr>
              <a:t>Nảy sinh các vấn đề </a:t>
            </a:r>
            <a:r>
              <a:rPr lang="en-US" sz="1600" b="1" dirty="0">
                <a:latin typeface="#9Slide03 Oswald Light" panose="00000400000000000000" pitchFamily="2" charset="0"/>
              </a:rPr>
              <a:t>an </a:t>
            </a:r>
            <a:r>
              <a:rPr lang="en-US" sz="1600" b="1" dirty="0" err="1">
                <a:latin typeface="#9Slide03 Oswald Light" panose="00000400000000000000" pitchFamily="2" charset="0"/>
              </a:rPr>
              <a:t>ninh</a:t>
            </a:r>
            <a:r>
              <a:rPr lang="en-US" sz="1600" b="1" dirty="0">
                <a:latin typeface="#9Slide03 Oswald Light" panose="00000400000000000000" pitchFamily="2" charset="0"/>
              </a:rPr>
              <a:t> </a:t>
            </a:r>
            <a:r>
              <a:rPr lang="en-US" sz="1600" b="1" dirty="0" err="1">
                <a:latin typeface="#9Slide03 Oswald Light" panose="00000400000000000000" pitchFamily="2" charset="0"/>
              </a:rPr>
              <a:t>xã</a:t>
            </a:r>
            <a:r>
              <a:rPr lang="en-US" sz="1600" b="1" dirty="0">
                <a:latin typeface="#9Slide03 Oswald Light" panose="00000400000000000000" pitchFamily="2" charset="0"/>
              </a:rPr>
              <a:t> </a:t>
            </a:r>
            <a:r>
              <a:rPr lang="en-US" sz="1600" b="1" dirty="0" err="1">
                <a:latin typeface="#9Slide03 Oswald Light" panose="00000400000000000000" pitchFamily="2" charset="0"/>
              </a:rPr>
              <a:t>hội</a:t>
            </a:r>
            <a:r>
              <a:rPr lang="en-US" sz="1600" b="1" dirty="0">
                <a:latin typeface="#9Slide03 Oswald Light" panose="00000400000000000000" pitchFamily="2" charset="0"/>
              </a:rPr>
              <a:t> </a:t>
            </a:r>
            <a:r>
              <a:rPr lang="en-US" sz="1600" b="1" dirty="0" err="1">
                <a:latin typeface="#9Slide03 Oswald Light" panose="00000400000000000000" pitchFamily="2" charset="0"/>
              </a:rPr>
              <a:t>và</a:t>
            </a:r>
            <a:r>
              <a:rPr lang="vi-VN" sz="1600" b="1" dirty="0">
                <a:latin typeface="#9Slide03 Oswald Light" panose="00000400000000000000" pitchFamily="2" charset="0"/>
              </a:rPr>
              <a:t> ô nhiễm môi trường,... </a:t>
            </a:r>
          </a:p>
        </p:txBody>
      </p:sp>
      <p:grpSp>
        <p:nvGrpSpPr>
          <p:cNvPr id="30" name="Group 29">
            <a:extLst>
              <a:ext uri="{FF2B5EF4-FFF2-40B4-BE49-F238E27FC236}">
                <a16:creationId xmlns:a16="http://schemas.microsoft.com/office/drawing/2014/main" id="{8081399D-F3E0-5023-A74E-86A968CACEBE}"/>
              </a:ext>
            </a:extLst>
          </p:cNvPr>
          <p:cNvGrpSpPr/>
          <p:nvPr/>
        </p:nvGrpSpPr>
        <p:grpSpPr>
          <a:xfrm>
            <a:off x="10232967" y="4649412"/>
            <a:ext cx="827805" cy="948359"/>
            <a:chOff x="7325138" y="1987826"/>
            <a:chExt cx="827805" cy="948359"/>
          </a:xfrm>
        </p:grpSpPr>
        <p:pic>
          <p:nvPicPr>
            <p:cNvPr id="31" name="Picture 30" descr="A close up of a red apple&#10;&#10;Description automatically generated">
              <a:extLst>
                <a:ext uri="{FF2B5EF4-FFF2-40B4-BE49-F238E27FC236}">
                  <a16:creationId xmlns:a16="http://schemas.microsoft.com/office/drawing/2014/main" id="{7D6B1F8A-D72C-0F62-0303-321F5C1F94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32" name="TextBox 31">
              <a:extLst>
                <a:ext uri="{FF2B5EF4-FFF2-40B4-BE49-F238E27FC236}">
                  <a16:creationId xmlns:a16="http://schemas.microsoft.com/office/drawing/2014/main" id="{0C109205-D533-C775-7589-B8408D8F4BCB}"/>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2</a:t>
              </a:r>
            </a:p>
          </p:txBody>
        </p:sp>
      </p:grpSp>
      <p:grpSp>
        <p:nvGrpSpPr>
          <p:cNvPr id="12" name="Group 11">
            <a:extLst>
              <a:ext uri="{FF2B5EF4-FFF2-40B4-BE49-F238E27FC236}">
                <a16:creationId xmlns:a16="http://schemas.microsoft.com/office/drawing/2014/main" id="{61B5C5DB-295C-324E-C6A0-EAF47118CC8F}"/>
              </a:ext>
            </a:extLst>
          </p:cNvPr>
          <p:cNvGrpSpPr/>
          <p:nvPr/>
        </p:nvGrpSpPr>
        <p:grpSpPr>
          <a:xfrm>
            <a:off x="10864959" y="4977902"/>
            <a:ext cx="827805" cy="948359"/>
            <a:chOff x="7325138" y="1987826"/>
            <a:chExt cx="827805" cy="948359"/>
          </a:xfrm>
        </p:grpSpPr>
        <p:pic>
          <p:nvPicPr>
            <p:cNvPr id="13" name="Picture 12" descr="A close up of a red apple&#10;&#10;Description automatically generated">
              <a:extLst>
                <a:ext uri="{FF2B5EF4-FFF2-40B4-BE49-F238E27FC236}">
                  <a16:creationId xmlns:a16="http://schemas.microsoft.com/office/drawing/2014/main" id="{EE9EBA45-8D4E-1BBC-EA4F-2A19C7603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5138" y="1987826"/>
              <a:ext cx="827805" cy="948359"/>
            </a:xfrm>
            <a:prstGeom prst="rect">
              <a:avLst/>
            </a:prstGeom>
          </p:spPr>
        </p:pic>
        <p:sp>
          <p:nvSpPr>
            <p:cNvPr id="14" name="TextBox 13">
              <a:extLst>
                <a:ext uri="{FF2B5EF4-FFF2-40B4-BE49-F238E27FC236}">
                  <a16:creationId xmlns:a16="http://schemas.microsoft.com/office/drawing/2014/main" id="{01B51C95-33BE-65EF-DF49-E519EC367F98}"/>
                </a:ext>
              </a:extLst>
            </p:cNvPr>
            <p:cNvSpPr txBox="1"/>
            <p:nvPr/>
          </p:nvSpPr>
          <p:spPr>
            <a:xfrm>
              <a:off x="7561005" y="2212258"/>
              <a:ext cx="360481" cy="523220"/>
            </a:xfrm>
            <a:prstGeom prst="rect">
              <a:avLst/>
            </a:prstGeom>
            <a:noFill/>
          </p:spPr>
          <p:txBody>
            <a:bodyPr wrap="square" rtlCol="0">
              <a:spAutoFit/>
            </a:bodyPr>
            <a:lstStyle/>
            <a:p>
              <a:r>
                <a:rPr lang="en-US" sz="2800" dirty="0">
                  <a:solidFill>
                    <a:schemeClr val="bg1"/>
                  </a:solidFill>
                  <a:latin typeface="#9Slide03 Bebas Neue Bold" panose="020B0606020202050201" pitchFamily="34" charset="0"/>
                </a:rPr>
                <a:t>9</a:t>
              </a:r>
            </a:p>
          </p:txBody>
        </p:sp>
      </p:grpSp>
    </p:spTree>
    <p:extLst>
      <p:ext uri="{BB962C8B-B14F-4D97-AF65-F5344CB8AC3E}">
        <p14:creationId xmlns:p14="http://schemas.microsoft.com/office/powerpoint/2010/main" val="4256541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2" name="Freeform 2"/>
          <p:cNvSpPr/>
          <p:nvPr/>
        </p:nvSpPr>
        <p:spPr>
          <a:xfrm rot="-5627518">
            <a:off x="6379930" y="2126621"/>
            <a:ext cx="4192513" cy="3338765"/>
          </a:xfrm>
          <a:custGeom>
            <a:avLst/>
            <a:gdLst/>
            <a:ahLst/>
            <a:cxnLst/>
            <a:rect l="l" t="t" r="r" b="b"/>
            <a:pathLst>
              <a:path w="6288770" h="5008148">
                <a:moveTo>
                  <a:pt x="0" y="0"/>
                </a:moveTo>
                <a:lnTo>
                  <a:pt x="6288770" y="0"/>
                </a:lnTo>
                <a:lnTo>
                  <a:pt x="6288770" y="5008148"/>
                </a:lnTo>
                <a:lnTo>
                  <a:pt x="0" y="5008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dirty="0">
              <a:solidFill>
                <a:prstClr val="black"/>
              </a:solidFill>
              <a:latin typeface="Calibri"/>
            </a:endParaRPr>
          </a:p>
        </p:txBody>
      </p:sp>
      <p:sp>
        <p:nvSpPr>
          <p:cNvPr id="4" name="TextBox 4"/>
          <p:cNvSpPr txBox="1"/>
          <p:nvPr/>
        </p:nvSpPr>
        <p:spPr>
          <a:xfrm>
            <a:off x="1232147" y="722514"/>
            <a:ext cx="8923711" cy="1107996"/>
          </a:xfrm>
          <a:prstGeom prst="rect">
            <a:avLst/>
          </a:prstGeom>
        </p:spPr>
        <p:txBody>
          <a:bodyPr lIns="0" tIns="0" rIns="0" bIns="0" rtlCol="0" anchor="t">
            <a:spAutoFit/>
          </a:bodyPr>
          <a:lstStyle/>
          <a:p>
            <a:pPr algn="ctr" defTabSz="609630">
              <a:lnSpc>
                <a:spcPts val="8000"/>
              </a:lnSpc>
            </a:pPr>
            <a:r>
              <a:rPr lang="en-US" sz="8800" spc="-199" dirty="0" err="1">
                <a:solidFill>
                  <a:srgbClr val="373737"/>
                </a:solidFill>
                <a:latin typeface="#9Slide05 IcielRukola" panose="02000506050000020003" pitchFamily="2" charset="0"/>
              </a:rPr>
              <a:t>Sẵn</a:t>
            </a:r>
            <a:r>
              <a:rPr lang="en-US" sz="8800" spc="-199" dirty="0">
                <a:solidFill>
                  <a:srgbClr val="373737"/>
                </a:solidFill>
                <a:latin typeface="#9Slide05 IcielRukola" panose="02000506050000020003" pitchFamily="2" charset="0"/>
              </a:rPr>
              <a:t> </a:t>
            </a:r>
            <a:r>
              <a:rPr lang="en-US" sz="8800" spc="-199" dirty="0" err="1">
                <a:solidFill>
                  <a:srgbClr val="373737"/>
                </a:solidFill>
                <a:latin typeface="#9Slide05 IcielRukola" panose="02000506050000020003" pitchFamily="2" charset="0"/>
              </a:rPr>
              <a:t>sàng</a:t>
            </a:r>
            <a:r>
              <a:rPr lang="en-US" sz="8800" spc="-199" dirty="0">
                <a:solidFill>
                  <a:srgbClr val="373737"/>
                </a:solidFill>
                <a:latin typeface="#9Slide05 IcielRukola" panose="02000506050000020003" pitchFamily="2" charset="0"/>
              </a:rPr>
              <a:t> </a:t>
            </a:r>
            <a:r>
              <a:rPr lang="en-US" sz="8800" spc="-199" dirty="0" err="1">
                <a:solidFill>
                  <a:srgbClr val="373737"/>
                </a:solidFill>
                <a:latin typeface="#9Slide05 IcielRukola" panose="02000506050000020003" pitchFamily="2" charset="0"/>
              </a:rPr>
              <a:t>nhé</a:t>
            </a:r>
            <a:r>
              <a:rPr lang="en-US" sz="8800" spc="-199" dirty="0">
                <a:solidFill>
                  <a:srgbClr val="373737"/>
                </a:solidFill>
                <a:latin typeface="#9Slide05 IcielRukola" panose="02000506050000020003" pitchFamily="2" charset="0"/>
              </a:rPr>
              <a:t>!</a:t>
            </a:r>
          </a:p>
        </p:txBody>
      </p:sp>
      <p:sp>
        <p:nvSpPr>
          <p:cNvPr id="28" name="Freeform 28"/>
          <p:cNvSpPr/>
          <p:nvPr/>
        </p:nvSpPr>
        <p:spPr>
          <a:xfrm rot="1742531">
            <a:off x="2151943" y="521600"/>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3326269" y="5893128"/>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dirty="0">
              <a:solidFill>
                <a:prstClr val="black"/>
              </a:solidFill>
              <a:latin typeface="Calibri"/>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9"/>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77557" y="3910812"/>
            <a:ext cx="2570381" cy="2508692"/>
          </a:xfrm>
          <a:prstGeom prst="rect">
            <a:avLst/>
          </a:prstGeom>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171576" y="2896105"/>
            <a:ext cx="783659" cy="1236543"/>
          </a:xfrm>
          <a:prstGeom prst="rect">
            <a:avLst/>
          </a:prstGeom>
        </p:spPr>
      </p:pic>
      <p:sp>
        <p:nvSpPr>
          <p:cNvPr id="35" name="TextBox 34">
            <a:extLst>
              <a:ext uri="{FF2B5EF4-FFF2-40B4-BE49-F238E27FC236}">
                <a16:creationId xmlns:a16="http://schemas.microsoft.com/office/drawing/2014/main" id="{02AA053F-4062-ECE3-42E7-5E6FDBD75C54}"/>
              </a:ext>
            </a:extLst>
          </p:cNvPr>
          <p:cNvSpPr txBox="1"/>
          <p:nvPr/>
        </p:nvSpPr>
        <p:spPr>
          <a:xfrm rot="21383611">
            <a:off x="7623767" y="2045590"/>
            <a:ext cx="2344648" cy="400110"/>
          </a:xfrm>
          <a:prstGeom prst="rect">
            <a:avLst/>
          </a:prstGeom>
          <a:noFill/>
        </p:spPr>
        <p:txBody>
          <a:bodyPr wrap="square" rtlCol="0">
            <a:spAutoFit/>
          </a:bodyPr>
          <a:lstStyle/>
          <a:p>
            <a:r>
              <a:rPr lang="en-US" sz="2000" b="1" dirty="0" err="1">
                <a:latin typeface="#9Slide03 Oswald Light" panose="00000400000000000000" pitchFamily="2" charset="0"/>
              </a:rPr>
              <a:t>Các</a:t>
            </a:r>
            <a:r>
              <a:rPr lang="en-US" sz="2000" b="1" dirty="0">
                <a:latin typeface="#9Slide03 Oswald Light" panose="00000400000000000000" pitchFamily="2" charset="0"/>
              </a:rPr>
              <a:t> </a:t>
            </a:r>
            <a:r>
              <a:rPr lang="en-US" sz="2000" b="1" dirty="0" err="1">
                <a:latin typeface="#9Slide03 Oswald Light" panose="00000400000000000000" pitchFamily="2" charset="0"/>
              </a:rPr>
              <a:t>số</a:t>
            </a:r>
            <a:r>
              <a:rPr lang="en-US" sz="2000" b="1" dirty="0">
                <a:latin typeface="#9Slide03 Oswald Light" panose="00000400000000000000" pitchFamily="2" charset="0"/>
              </a:rPr>
              <a:t> </a:t>
            </a:r>
            <a:r>
              <a:rPr lang="en-US" sz="2000" b="1" dirty="0" err="1">
                <a:latin typeface="#9Slide03 Oswald Light" panose="00000400000000000000" pitchFamily="2" charset="0"/>
              </a:rPr>
              <a:t>giải</a:t>
            </a:r>
            <a:r>
              <a:rPr lang="en-US" sz="2000" b="1" dirty="0">
                <a:latin typeface="#9Slide03 Oswald Light" panose="00000400000000000000" pitchFamily="2" charset="0"/>
              </a:rPr>
              <a:t> </a:t>
            </a:r>
            <a:r>
              <a:rPr lang="en-US" sz="2000" b="1" dirty="0" err="1">
                <a:latin typeface="#9Slide03 Oswald Light" panose="00000400000000000000" pitchFamily="2" charset="0"/>
              </a:rPr>
              <a:t>mã</a:t>
            </a:r>
            <a:r>
              <a:rPr lang="en-US" sz="2000" b="1" dirty="0">
                <a:latin typeface="#9Slide03 Oswald Light" panose="00000400000000000000" pitchFamily="2" charset="0"/>
              </a:rPr>
              <a:t> </a:t>
            </a:r>
            <a:r>
              <a:rPr lang="en-US" sz="2000" b="1" dirty="0" err="1">
                <a:latin typeface="#9Slide03 Oswald Light" panose="00000400000000000000" pitchFamily="2" charset="0"/>
              </a:rPr>
              <a:t>được</a:t>
            </a:r>
            <a:r>
              <a:rPr lang="en-US" sz="2000" b="1" dirty="0">
                <a:latin typeface="#9Slide03 Oswald Light" panose="00000400000000000000" pitchFamily="2" charset="0"/>
              </a:rPr>
              <a:t>:</a:t>
            </a:r>
          </a:p>
        </p:txBody>
      </p:sp>
      <p:pic>
        <p:nvPicPr>
          <p:cNvPr id="37" name="Picture 36">
            <a:extLst>
              <a:ext uri="{FF2B5EF4-FFF2-40B4-BE49-F238E27FC236}">
                <a16:creationId xmlns:a16="http://schemas.microsoft.com/office/drawing/2014/main" id="{98C0E3E3-2612-485A-F828-C346944AC1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206692">
            <a:off x="8247677" y="3620687"/>
            <a:ext cx="409876" cy="651839"/>
          </a:xfrm>
          <a:prstGeom prst="rect">
            <a:avLst/>
          </a:prstGeom>
        </p:spPr>
      </p:pic>
      <p:pic>
        <p:nvPicPr>
          <p:cNvPr id="39" name="Picture 38" descr="A gold number on a black background&#10;&#10;Description automatically generated">
            <a:extLst>
              <a:ext uri="{FF2B5EF4-FFF2-40B4-BE49-F238E27FC236}">
                <a16:creationId xmlns:a16="http://schemas.microsoft.com/office/drawing/2014/main" id="{758B56D8-A69D-A7CA-ED96-0A7E68DBA4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131065">
            <a:off x="8379795" y="4652276"/>
            <a:ext cx="394364" cy="651841"/>
          </a:xfrm>
          <a:prstGeom prst="rect">
            <a:avLst/>
          </a:prstGeom>
        </p:spPr>
      </p:pic>
      <p:pic>
        <p:nvPicPr>
          <p:cNvPr id="41" name="Picture 40" descr="A gold number on a black background&#10;&#10;Description automatically generated">
            <a:extLst>
              <a:ext uri="{FF2B5EF4-FFF2-40B4-BE49-F238E27FC236}">
                <a16:creationId xmlns:a16="http://schemas.microsoft.com/office/drawing/2014/main" id="{9509D73E-4CA0-A02D-00C3-4E971BEC08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rot="21131065">
            <a:off x="7909155" y="4675734"/>
            <a:ext cx="428260" cy="651840"/>
          </a:xfrm>
          <a:prstGeom prst="rect">
            <a:avLst/>
          </a:prstGeom>
        </p:spPr>
      </p:pic>
      <p:pic>
        <p:nvPicPr>
          <p:cNvPr id="43" name="Picture 42" descr="A gold number with a black background&#10;&#10;Description automatically generated">
            <a:extLst>
              <a:ext uri="{FF2B5EF4-FFF2-40B4-BE49-F238E27FC236}">
                <a16:creationId xmlns:a16="http://schemas.microsoft.com/office/drawing/2014/main" id="{DF2A426E-29D9-C91B-988E-C6DFBC5692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049867">
            <a:off x="9253131" y="4553857"/>
            <a:ext cx="412010" cy="651840"/>
          </a:xfrm>
          <a:prstGeom prst="rect">
            <a:avLst/>
          </a:prstGeom>
        </p:spPr>
      </p:pic>
      <p:pic>
        <p:nvPicPr>
          <p:cNvPr id="44" name="Picture 43" descr="A gold number on a black background&#10;&#10;Description automatically generated">
            <a:extLst>
              <a:ext uri="{FF2B5EF4-FFF2-40B4-BE49-F238E27FC236}">
                <a16:creationId xmlns:a16="http://schemas.microsoft.com/office/drawing/2014/main" id="{DF88AD41-6E88-6C33-4B8D-76A33784BE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1131065">
            <a:off x="8816696" y="4626514"/>
            <a:ext cx="394364" cy="651841"/>
          </a:xfrm>
          <a:prstGeom prst="rect">
            <a:avLst/>
          </a:prstGeom>
        </p:spPr>
      </p:pic>
      <p:pic>
        <p:nvPicPr>
          <p:cNvPr id="45" name="Picture 44" descr="A gold number with a black background&#10;&#10;Description automatically generated">
            <a:extLst>
              <a:ext uri="{FF2B5EF4-FFF2-40B4-BE49-F238E27FC236}">
                <a16:creationId xmlns:a16="http://schemas.microsoft.com/office/drawing/2014/main" id="{EBFA5CFD-B682-EE49-BF12-C268B9D4C9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1112598">
            <a:off x="8340607" y="2733184"/>
            <a:ext cx="412010" cy="651840"/>
          </a:xfrm>
          <a:prstGeom prst="rect">
            <a:avLst/>
          </a:prstGeom>
        </p:spPr>
      </p:pic>
      <p:pic>
        <p:nvPicPr>
          <p:cNvPr id="46" name="Picture 45">
            <a:extLst>
              <a:ext uri="{FF2B5EF4-FFF2-40B4-BE49-F238E27FC236}">
                <a16:creationId xmlns:a16="http://schemas.microsoft.com/office/drawing/2014/main" id="{85E2930F-C28D-A0E0-C96B-789C897E5E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229342">
            <a:off x="8654848" y="3553610"/>
            <a:ext cx="409876" cy="651839"/>
          </a:xfrm>
          <a:prstGeom prst="rect">
            <a:avLst/>
          </a:prstGeom>
        </p:spPr>
      </p:pic>
      <p:sp>
        <p:nvSpPr>
          <p:cNvPr id="50" name="TextBox 49">
            <a:extLst>
              <a:ext uri="{FF2B5EF4-FFF2-40B4-BE49-F238E27FC236}">
                <a16:creationId xmlns:a16="http://schemas.microsoft.com/office/drawing/2014/main" id="{833B91D3-F22E-09FC-AC3A-5E2F60DEED3B}"/>
              </a:ext>
            </a:extLst>
          </p:cNvPr>
          <p:cNvSpPr txBox="1"/>
          <p:nvPr/>
        </p:nvSpPr>
        <p:spPr>
          <a:xfrm rot="21308814">
            <a:off x="1369515" y="1947809"/>
            <a:ext cx="5019580" cy="830997"/>
          </a:xfrm>
          <a:prstGeom prst="rect">
            <a:avLst/>
          </a:prstGeom>
          <a:noFill/>
        </p:spPr>
        <p:txBody>
          <a:bodyPr wrap="square">
            <a:spAutoFit/>
          </a:bodyPr>
          <a:lstStyle/>
          <a:p>
            <a:pPr algn="just"/>
            <a:r>
              <a:rPr lang="en-US" sz="2400" b="1" dirty="0" err="1">
                <a:solidFill>
                  <a:srgbClr val="861207"/>
                </a:solidFill>
                <a:latin typeface="#9Slide03 Oswald Light" panose="00000400000000000000" pitchFamily="2" charset="0"/>
              </a:rPr>
              <a:t>Số</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gì</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đeo</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kính</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giống</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ông</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bỏ</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hai</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cái</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gọng</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thành</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còng</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phạm</a:t>
            </a:r>
            <a:r>
              <a:rPr lang="en-US" sz="2400" b="1" dirty="0">
                <a:solidFill>
                  <a:srgbClr val="861207"/>
                </a:solidFill>
                <a:latin typeface="#9Slide03 Oswald Light" panose="00000400000000000000" pitchFamily="2" charset="0"/>
              </a:rPr>
              <a:t> </a:t>
            </a:r>
            <a:r>
              <a:rPr lang="en-US" sz="2400" b="1" dirty="0" err="1">
                <a:solidFill>
                  <a:srgbClr val="861207"/>
                </a:solidFill>
                <a:latin typeface="#9Slide03 Oswald Light" panose="00000400000000000000" pitchFamily="2" charset="0"/>
              </a:rPr>
              <a:t>nhân</a:t>
            </a:r>
            <a:r>
              <a:rPr lang="en-US" sz="2400" b="1" dirty="0">
                <a:solidFill>
                  <a:srgbClr val="861207"/>
                </a:solidFill>
                <a:latin typeface="#9Slide03 Oswald Light" panose="00000400000000000000" pitchFamily="2" charset="0"/>
              </a:rPr>
              <a:t>? </a:t>
            </a:r>
            <a:endParaRPr lang="en-US" sz="2400" b="1" dirty="0">
              <a:solidFill>
                <a:srgbClr val="861207"/>
              </a:solidFill>
            </a:endParaRPr>
          </a:p>
        </p:txBody>
      </p:sp>
      <p:sp>
        <p:nvSpPr>
          <p:cNvPr id="52" name="TextBox 51">
            <a:extLst>
              <a:ext uri="{FF2B5EF4-FFF2-40B4-BE49-F238E27FC236}">
                <a16:creationId xmlns:a16="http://schemas.microsoft.com/office/drawing/2014/main" id="{4F318E13-BF76-571F-F974-8BD3DBD11E32}"/>
              </a:ext>
            </a:extLst>
          </p:cNvPr>
          <p:cNvSpPr txBox="1"/>
          <p:nvPr/>
        </p:nvSpPr>
        <p:spPr>
          <a:xfrm rot="21239460">
            <a:off x="1456643" y="2709567"/>
            <a:ext cx="4896374" cy="830997"/>
          </a:xfrm>
          <a:prstGeom prst="rect">
            <a:avLst/>
          </a:prstGeom>
          <a:noFill/>
        </p:spPr>
        <p:txBody>
          <a:bodyPr wrap="square">
            <a:spAutoFit/>
          </a:bodyPr>
          <a:lstStyle/>
          <a:p>
            <a:pPr algn="just"/>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Số</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gì</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hai</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gậy</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song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song</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thêm</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hai</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cái</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móc</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thành</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hàng</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đẹp</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xinh</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a:t>
            </a:r>
            <a:endParaRPr lang="en-US" b="1" dirty="0">
              <a:solidFill>
                <a:srgbClr val="861207"/>
              </a:solidFill>
            </a:endParaRPr>
          </a:p>
        </p:txBody>
      </p:sp>
      <p:sp>
        <p:nvSpPr>
          <p:cNvPr id="54" name="TextBox 53">
            <a:extLst>
              <a:ext uri="{FF2B5EF4-FFF2-40B4-BE49-F238E27FC236}">
                <a16:creationId xmlns:a16="http://schemas.microsoft.com/office/drawing/2014/main" id="{F7118069-0ED6-8C44-FED0-C619C7CA7785}"/>
              </a:ext>
            </a:extLst>
          </p:cNvPr>
          <p:cNvSpPr txBox="1"/>
          <p:nvPr/>
        </p:nvSpPr>
        <p:spPr>
          <a:xfrm rot="21246568">
            <a:off x="1556561" y="3495314"/>
            <a:ext cx="5019519" cy="830997"/>
          </a:xfrm>
          <a:prstGeom prst="rect">
            <a:avLst/>
          </a:prstGeom>
          <a:noFill/>
        </p:spPr>
        <p:txBody>
          <a:bodyPr wrap="square">
            <a:spAutoFit/>
          </a:bodyPr>
          <a:lstStyle/>
          <a:p>
            <a:pPr algn="just"/>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Năm</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nào</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con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vịt</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dẫn</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đầu</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ở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giữa</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hai</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trứng</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đứng</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sau</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vô</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 </a:t>
            </a:r>
            <a:r>
              <a:rPr kumimoji="0" lang="en-US" sz="2400" b="1" i="0" u="none" strike="noStrike" kern="1200" cap="none" spc="0" normalizeH="0" baseline="0" noProof="0" dirty="0" err="1">
                <a:ln>
                  <a:noFill/>
                </a:ln>
                <a:solidFill>
                  <a:srgbClr val="861207"/>
                </a:solidFill>
                <a:effectLst/>
                <a:uLnTx/>
                <a:uFillTx/>
                <a:latin typeface="#9Slide03 Oswald Light" panose="00000400000000000000" pitchFamily="2" charset="0"/>
                <a:ea typeface="+mn-ea"/>
                <a:cs typeface="+mn-cs"/>
              </a:rPr>
              <a:t>cùng</a:t>
            </a:r>
            <a:r>
              <a:rPr kumimoji="0" lang="en-US" sz="2400" b="1" i="0" u="none" strike="noStrike" kern="1200" cap="none" spc="0" normalizeH="0" baseline="0" noProof="0" dirty="0">
                <a:ln>
                  <a:noFill/>
                </a:ln>
                <a:solidFill>
                  <a:srgbClr val="861207"/>
                </a:solidFill>
                <a:effectLst/>
                <a:uLnTx/>
                <a:uFillTx/>
                <a:latin typeface="#9Slide03 Oswald Light" panose="00000400000000000000" pitchFamily="2" charset="0"/>
                <a:ea typeface="+mn-ea"/>
                <a:cs typeface="+mn-cs"/>
              </a:rPr>
              <a:t>?</a:t>
            </a:r>
            <a:endParaRPr lang="en-US" b="1" dirty="0">
              <a:solidFill>
                <a:srgbClr val="861207"/>
              </a:solidFill>
            </a:endParaRPr>
          </a:p>
        </p:txBody>
      </p:sp>
      <p:pic>
        <p:nvPicPr>
          <p:cNvPr id="55" name="Picture 54">
            <a:extLst>
              <a:ext uri="{FF2B5EF4-FFF2-40B4-BE49-F238E27FC236}">
                <a16:creationId xmlns:a16="http://schemas.microsoft.com/office/drawing/2014/main" id="{117B4092-6DB3-3B0B-F2E2-1857E4E786E2}"/>
              </a:ext>
            </a:extLst>
          </p:cNvPr>
          <p:cNvPicPr>
            <a:picLocks noChangeAspect="1"/>
          </p:cNvPicPr>
          <p:nvPr/>
        </p:nvPicPr>
        <p:blipFill>
          <a:blip r:embed="rId16"/>
          <a:stretch>
            <a:fillRect/>
          </a:stretch>
        </p:blipFill>
        <p:spPr>
          <a:xfrm>
            <a:off x="12003987" y="2121200"/>
            <a:ext cx="1478222" cy="147822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10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down)">
                                      <p:cBhvr>
                                        <p:cTn id="12" dur="1000"/>
                                        <p:tgtEl>
                                          <p:spTgt spid="37"/>
                                        </p:tgtEl>
                                      </p:cBhvr>
                                    </p:animEffect>
                                  </p:childTnLst>
                                </p:cTn>
                              </p:par>
                              <p:par>
                                <p:cTn id="13" presetID="22" presetClass="entr" presetSubtype="4"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ipe(down)">
                                      <p:cBhvr>
                                        <p:cTn id="15" dur="1000"/>
                                        <p:tgtEl>
                                          <p:spTgt spid="4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wipe(down)">
                                      <p:cBhvr>
                                        <p:cTn id="20" dur="1000"/>
                                        <p:tgtEl>
                                          <p:spTgt spid="39"/>
                                        </p:tgtEl>
                                      </p:cBhvr>
                                    </p:animEffect>
                                  </p:childTnLst>
                                </p:cTn>
                              </p:par>
                              <p:par>
                                <p:cTn id="21" presetID="2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wipe(down)">
                                      <p:cBhvr>
                                        <p:cTn id="23" dur="1000"/>
                                        <p:tgtEl>
                                          <p:spTgt spid="41"/>
                                        </p:tgtEl>
                                      </p:cBhvr>
                                    </p:animEffect>
                                  </p:childTnLst>
                                </p:cTn>
                              </p:par>
                              <p:par>
                                <p:cTn id="24" presetID="22" presetClass="entr" presetSubtype="4" fill="hold" nodeType="withEffect">
                                  <p:stCondLst>
                                    <p:cond delay="0"/>
                                  </p:stCondLst>
                                  <p:childTnLst>
                                    <p:set>
                                      <p:cBhvr>
                                        <p:cTn id="25" dur="1" fill="hold">
                                          <p:stCondLst>
                                            <p:cond delay="0"/>
                                          </p:stCondLst>
                                        </p:cTn>
                                        <p:tgtEl>
                                          <p:spTgt spid="43"/>
                                        </p:tgtEl>
                                        <p:attrNameLst>
                                          <p:attrName>style.visibility</p:attrName>
                                        </p:attrNameLst>
                                      </p:cBhvr>
                                      <p:to>
                                        <p:strVal val="visible"/>
                                      </p:to>
                                    </p:set>
                                    <p:animEffect transition="in" filter="wipe(down)">
                                      <p:cBhvr>
                                        <p:cTn id="26" dur="1000"/>
                                        <p:tgtEl>
                                          <p:spTgt spid="43"/>
                                        </p:tgtEl>
                                      </p:cBhvr>
                                    </p:animEffect>
                                  </p:childTnLst>
                                </p:cTn>
                              </p:par>
                              <p:par>
                                <p:cTn id="27" presetID="22" presetClass="entr" presetSubtype="4"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wipe(down)">
                                      <p:cBhvr>
                                        <p:cTn id="29" dur="1000"/>
                                        <p:tgtEl>
                                          <p:spTgt spid="44"/>
                                        </p:tgtEl>
                                      </p:cBhvr>
                                    </p:animEffect>
                                  </p:childTnLst>
                                </p:cTn>
                              </p:par>
                            </p:childTnLst>
                          </p:cTn>
                        </p:par>
                      </p:childTnLst>
                    </p:cTn>
                  </p:par>
                </p:childTnLst>
              </p:cTn>
              <p:nextCondLst>
                <p:cond evt="onClick" delay="0">
                  <p:tgtEl>
                    <p:spTgt spid="34"/>
                  </p:tgtEl>
                </p:cond>
              </p:nextCondLst>
            </p:seq>
            <p:seq concurrent="1" nextAc="seek">
              <p:cTn id="30" restart="whenNotActive" fill="hold" evtFilter="cancelBubble" nodeType="interactiveSeq">
                <p:stCondLst>
                  <p:cond evt="onClick" delay="0">
                    <p:tgtEl>
                      <p:spTgt spid="32"/>
                    </p:tgtEl>
                  </p:cond>
                </p:stCondLst>
                <p:endSync evt="end" delay="0">
                  <p:rtn val="all"/>
                </p:endSync>
                <p:childTnLst>
                  <p:par>
                    <p:cTn id="31" fill="hold">
                      <p:stCondLst>
                        <p:cond delay="0"/>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1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1" nodeType="clickEffect">
                                  <p:stCondLst>
                                    <p:cond delay="0"/>
                                  </p:stCondLst>
                                  <p:childTnLst>
                                    <p:anim calcmode="lin" valueType="num">
                                      <p:cBhvr>
                                        <p:cTn id="39" dur="1000"/>
                                        <p:tgtEl>
                                          <p:spTgt spid="50"/>
                                        </p:tgtEl>
                                        <p:attrNameLst>
                                          <p:attrName>ppt_w</p:attrName>
                                        </p:attrNameLst>
                                      </p:cBhvr>
                                      <p:tavLst>
                                        <p:tav tm="0">
                                          <p:val>
                                            <p:strVal val="ppt_w"/>
                                          </p:val>
                                        </p:tav>
                                        <p:tav tm="100000">
                                          <p:val>
                                            <p:fltVal val="0"/>
                                          </p:val>
                                        </p:tav>
                                      </p:tavLst>
                                    </p:anim>
                                    <p:anim calcmode="lin" valueType="num">
                                      <p:cBhvr>
                                        <p:cTn id="40" dur="1000"/>
                                        <p:tgtEl>
                                          <p:spTgt spid="50"/>
                                        </p:tgtEl>
                                        <p:attrNameLst>
                                          <p:attrName>ppt_h</p:attrName>
                                        </p:attrNameLst>
                                      </p:cBhvr>
                                      <p:tavLst>
                                        <p:tav tm="0">
                                          <p:val>
                                            <p:strVal val="ppt_h"/>
                                          </p:val>
                                        </p:tav>
                                        <p:tav tm="100000">
                                          <p:val>
                                            <p:fltVal val="0"/>
                                          </p:val>
                                        </p:tav>
                                      </p:tavLst>
                                    </p:anim>
                                    <p:animEffect transition="out" filter="fade">
                                      <p:cBhvr>
                                        <p:cTn id="41" dur="1000"/>
                                        <p:tgtEl>
                                          <p:spTgt spid="50"/>
                                        </p:tgtEl>
                                      </p:cBhvr>
                                    </p:animEffect>
                                    <p:set>
                                      <p:cBhvr>
                                        <p:cTn id="42" dur="1" fill="hold">
                                          <p:stCondLst>
                                            <p:cond delay="999"/>
                                          </p:stCondLst>
                                        </p:cTn>
                                        <p:tgtEl>
                                          <p:spTgt spid="5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52"/>
                                        </p:tgtEl>
                                        <p:attrNameLst>
                                          <p:attrName>style.visibility</p:attrName>
                                        </p:attrNameLst>
                                      </p:cBhvr>
                                      <p:to>
                                        <p:strVal val="visible"/>
                                      </p:to>
                                    </p:set>
                                    <p:animEffect transition="in" filter="wipe(left)">
                                      <p:cBhvr>
                                        <p:cTn id="47" dur="1000"/>
                                        <p:tgtEl>
                                          <p:spTgt spid="52"/>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xit" presetSubtype="32" fill="hold" grpId="1" nodeType="clickEffect">
                                  <p:stCondLst>
                                    <p:cond delay="0"/>
                                  </p:stCondLst>
                                  <p:childTnLst>
                                    <p:anim calcmode="lin" valueType="num">
                                      <p:cBhvr>
                                        <p:cTn id="51" dur="1000"/>
                                        <p:tgtEl>
                                          <p:spTgt spid="52"/>
                                        </p:tgtEl>
                                        <p:attrNameLst>
                                          <p:attrName>ppt_w</p:attrName>
                                        </p:attrNameLst>
                                      </p:cBhvr>
                                      <p:tavLst>
                                        <p:tav tm="0">
                                          <p:val>
                                            <p:strVal val="ppt_w"/>
                                          </p:val>
                                        </p:tav>
                                        <p:tav tm="100000">
                                          <p:val>
                                            <p:fltVal val="0"/>
                                          </p:val>
                                        </p:tav>
                                      </p:tavLst>
                                    </p:anim>
                                    <p:anim calcmode="lin" valueType="num">
                                      <p:cBhvr>
                                        <p:cTn id="52" dur="1000"/>
                                        <p:tgtEl>
                                          <p:spTgt spid="52"/>
                                        </p:tgtEl>
                                        <p:attrNameLst>
                                          <p:attrName>ppt_h</p:attrName>
                                        </p:attrNameLst>
                                      </p:cBhvr>
                                      <p:tavLst>
                                        <p:tav tm="0">
                                          <p:val>
                                            <p:strVal val="ppt_h"/>
                                          </p:val>
                                        </p:tav>
                                        <p:tav tm="100000">
                                          <p:val>
                                            <p:fltVal val="0"/>
                                          </p:val>
                                        </p:tav>
                                      </p:tavLst>
                                    </p:anim>
                                    <p:animEffect transition="out" filter="fade">
                                      <p:cBhvr>
                                        <p:cTn id="53" dur="1000"/>
                                        <p:tgtEl>
                                          <p:spTgt spid="52"/>
                                        </p:tgtEl>
                                      </p:cBhvr>
                                    </p:animEffect>
                                    <p:set>
                                      <p:cBhvr>
                                        <p:cTn id="54" dur="1" fill="hold">
                                          <p:stCondLst>
                                            <p:cond delay="999"/>
                                          </p:stCondLst>
                                        </p:cTn>
                                        <p:tgtEl>
                                          <p:spTgt spid="5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wipe(down)">
                                      <p:cBhvr>
                                        <p:cTn id="59" dur="1000"/>
                                        <p:tgtEl>
                                          <p:spTgt spid="54"/>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xit" presetSubtype="32" fill="hold" grpId="1" nodeType="clickEffect">
                                  <p:stCondLst>
                                    <p:cond delay="0"/>
                                  </p:stCondLst>
                                  <p:childTnLst>
                                    <p:anim calcmode="lin" valueType="num">
                                      <p:cBhvr>
                                        <p:cTn id="63" dur="1000"/>
                                        <p:tgtEl>
                                          <p:spTgt spid="54"/>
                                        </p:tgtEl>
                                        <p:attrNameLst>
                                          <p:attrName>ppt_w</p:attrName>
                                        </p:attrNameLst>
                                      </p:cBhvr>
                                      <p:tavLst>
                                        <p:tav tm="0">
                                          <p:val>
                                            <p:strVal val="ppt_w"/>
                                          </p:val>
                                        </p:tav>
                                        <p:tav tm="100000">
                                          <p:val>
                                            <p:fltVal val="0"/>
                                          </p:val>
                                        </p:tav>
                                      </p:tavLst>
                                    </p:anim>
                                    <p:anim calcmode="lin" valueType="num">
                                      <p:cBhvr>
                                        <p:cTn id="64" dur="1000"/>
                                        <p:tgtEl>
                                          <p:spTgt spid="54"/>
                                        </p:tgtEl>
                                        <p:attrNameLst>
                                          <p:attrName>ppt_h</p:attrName>
                                        </p:attrNameLst>
                                      </p:cBhvr>
                                      <p:tavLst>
                                        <p:tav tm="0">
                                          <p:val>
                                            <p:strVal val="ppt_h"/>
                                          </p:val>
                                        </p:tav>
                                        <p:tav tm="100000">
                                          <p:val>
                                            <p:fltVal val="0"/>
                                          </p:val>
                                        </p:tav>
                                      </p:tavLst>
                                    </p:anim>
                                    <p:animEffect transition="out" filter="fade">
                                      <p:cBhvr>
                                        <p:cTn id="65" dur="1000"/>
                                        <p:tgtEl>
                                          <p:spTgt spid="54"/>
                                        </p:tgtEl>
                                      </p:cBhvr>
                                    </p:animEffect>
                                    <p:set>
                                      <p:cBhvr>
                                        <p:cTn id="66" dur="1" fill="hold">
                                          <p:stCondLst>
                                            <p:cond delay="9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50" grpId="0"/>
      <p:bldP spid="50" grpId="1"/>
      <p:bldP spid="52" grpId="0"/>
      <p:bldP spid="52" grpId="1"/>
      <p:bldP spid="54" grpId="0"/>
      <p:bldP spid="54"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60" name="Picture 59">
            <a:extLst>
              <a:ext uri="{FF2B5EF4-FFF2-40B4-BE49-F238E27FC236}">
                <a16:creationId xmlns:a16="http://schemas.microsoft.com/office/drawing/2014/main" id="{AF5025FB-83E4-CE72-104A-919C802AA2B3}"/>
              </a:ext>
            </a:extLst>
          </p:cNvPr>
          <p:cNvPicPr>
            <a:picLocks noChangeAspect="1"/>
          </p:cNvPicPr>
          <p:nvPr/>
        </p:nvPicPr>
        <p:blipFill>
          <a:blip r:embed="rId6"/>
          <a:stretch>
            <a:fillRect/>
          </a:stretch>
        </p:blipFill>
        <p:spPr>
          <a:xfrm>
            <a:off x="11154352" y="5900924"/>
            <a:ext cx="1144822" cy="1000234"/>
          </a:xfrm>
          <a:prstGeom prst="rect">
            <a:avLst/>
          </a:prstGeom>
        </p:spPr>
      </p:pic>
      <p:pic>
        <p:nvPicPr>
          <p:cNvPr id="62" name="But chi HS">
            <a:extLst>
              <a:ext uri="{FF2B5EF4-FFF2-40B4-BE49-F238E27FC236}">
                <a16:creationId xmlns:a16="http://schemas.microsoft.com/office/drawing/2014/main" id="{ABD92649-0B67-4210-7315-ECD18C911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pic>
        <p:nvPicPr>
          <p:cNvPr id="66" name="Graphic 65" descr="City outline">
            <a:extLst>
              <a:ext uri="{FF2B5EF4-FFF2-40B4-BE49-F238E27FC236}">
                <a16:creationId xmlns:a16="http://schemas.microsoft.com/office/drawing/2014/main" id="{2C68B03F-293A-444B-BCE6-E722FAEB36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1396" y="1445004"/>
            <a:ext cx="733324" cy="2181466"/>
          </a:xfrm>
          <a:prstGeom prst="rect">
            <a:avLst/>
          </a:prstGeom>
        </p:spPr>
      </p:pic>
      <p:pic>
        <p:nvPicPr>
          <p:cNvPr id="67" name="Graphic 66"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2299174" y="412373"/>
            <a:ext cx="2369207" cy="2065261"/>
          </a:xfrm>
          <a:prstGeom prst="rect">
            <a:avLst/>
          </a:prstGeom>
        </p:spPr>
      </p:pic>
      <p:sp>
        <p:nvSpPr>
          <p:cNvPr id="69" name="Rectangle 68">
            <a:extLst>
              <a:ext uri="{FF2B5EF4-FFF2-40B4-BE49-F238E27FC236}">
                <a16:creationId xmlns:a16="http://schemas.microsoft.com/office/drawing/2014/main" id="{CE423455-51E1-54B1-D796-07C21287BFFC}"/>
              </a:ext>
            </a:extLst>
          </p:cNvPr>
          <p:cNvSpPr/>
          <p:nvPr/>
        </p:nvSpPr>
        <p:spPr>
          <a:xfrm>
            <a:off x="-17242" y="0"/>
            <a:ext cx="12209242"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95000"/>
                </a:schemeClr>
              </a:solidFill>
            </a:endParaRPr>
          </a:p>
        </p:txBody>
      </p:sp>
      <p:pic>
        <p:nvPicPr>
          <p:cNvPr id="70" name="Picture 69">
            <a:extLst>
              <a:ext uri="{FF2B5EF4-FFF2-40B4-BE49-F238E27FC236}">
                <a16:creationId xmlns:a16="http://schemas.microsoft.com/office/drawing/2014/main" id="{48E6F2C4-59C5-DD20-B9C9-16BF8538ED2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80875" y1="23864" x2="80875" y2="23864"/>
                        <a14:foregroundMark x1="80500" y1="19545" x2="80500" y2="19545"/>
                        <a14:foregroundMark x1="77125" y1="21136" x2="77125" y2="21136"/>
                        <a14:foregroundMark x1="79500" y1="19091" x2="79500" y2="19091"/>
                        <a14:foregroundMark x1="79500" y1="19091" x2="79500" y2="19091"/>
                        <a14:foregroundMark x1="81375" y1="23182" x2="81375" y2="23182"/>
                        <a14:foregroundMark x1="81375" y1="22727" x2="81375" y2="22727"/>
                        <a14:foregroundMark x1="84875" y1="80909" x2="84875" y2="80909"/>
                        <a14:foregroundMark x1="85500" y1="79545" x2="85500" y2="79545"/>
                        <a14:foregroundMark x1="71750" y1="81364" x2="71750" y2="81364"/>
                        <a14:foregroundMark x1="71750" y1="81364" x2="71750" y2="81364"/>
                        <a14:foregroundMark x1="71500" y1="83409" x2="71500" y2="83409"/>
                        <a14:foregroundMark x1="70875" y1="85000" x2="70875" y2="85000"/>
                        <a14:foregroundMark x1="70875" y1="85000" x2="70875" y2="85000"/>
                        <a14:foregroundMark x1="70875" y1="85000" x2="70875" y2="85000"/>
                        <a14:foregroundMark x1="65125" y1="35227" x2="65125" y2="35227"/>
                        <a14:foregroundMark x1="58250" y1="35000" x2="58250" y2="35000"/>
                        <a14:foregroundMark x1="40500" y1="32727" x2="40500" y2="32727"/>
                        <a14:foregroundMark x1="40125" y1="17045" x2="40125" y2="17045"/>
                        <a14:foregroundMark x1="76000" y1="41364" x2="76000" y2="41364"/>
                        <a14:foregroundMark x1="76000" y1="41364" x2="76000" y2="41364"/>
                        <a14:foregroundMark x1="66875" y1="83409" x2="66875" y2="83409"/>
                        <a14:foregroundMark x1="66625" y1="83409" x2="66625" y2="83409"/>
                        <a14:foregroundMark x1="68375" y1="85227" x2="68375" y2="85227"/>
                        <a14:foregroundMark x1="70500" y1="32500" x2="70500" y2="32500"/>
                        <a14:foregroundMark x1="70500" y1="32500" x2="70500" y2="32500"/>
                        <a14:foregroundMark x1="72250" y1="22727" x2="72250" y2="22727"/>
                        <a14:foregroundMark x1="72250" y1="22727" x2="72250" y2="22727"/>
                        <a14:foregroundMark x1="68750" y1="38182" x2="68750" y2="38182"/>
                        <a14:backgroundMark x1="54875" y1="18182" x2="54875" y2="18182"/>
                        <a14:backgroundMark x1="54875" y1="18182" x2="54875" y2="18182"/>
                        <a14:backgroundMark x1="42625" y1="54318" x2="42625" y2="54318"/>
                      </a14:backgroundRemoval>
                    </a14:imgEffect>
                  </a14:imgLayer>
                </a14:imgProps>
              </a:ext>
            </a:extLst>
          </a:blip>
          <a:stretch>
            <a:fillRect/>
          </a:stretch>
        </p:blipFill>
        <p:spPr>
          <a:xfrm>
            <a:off x="5869667" y="6858000"/>
            <a:ext cx="3413635" cy="1877499"/>
          </a:xfrm>
          <a:prstGeom prst="rect">
            <a:avLst/>
          </a:prstGeom>
        </p:spPr>
      </p:pic>
      <p:pic>
        <p:nvPicPr>
          <p:cNvPr id="71" name="Picture 70">
            <a:extLst>
              <a:ext uri="{FF2B5EF4-FFF2-40B4-BE49-F238E27FC236}">
                <a16:creationId xmlns:a16="http://schemas.microsoft.com/office/drawing/2014/main" id="{5BF81CBD-EDDB-DED5-85D5-51D17E1FB296}"/>
              </a:ext>
            </a:extLst>
          </p:cNvPr>
          <p:cNvPicPr>
            <a:picLocks noChangeAspect="1"/>
          </p:cNvPicPr>
          <p:nvPr/>
        </p:nvPicPr>
        <p:blipFill rotWithShape="1">
          <a:blip r:embed="rId14"/>
          <a:srcRect l="6301" t="3148" r="5222" b="51035"/>
          <a:stretch/>
        </p:blipFill>
        <p:spPr>
          <a:xfrm>
            <a:off x="12630622" y="4271581"/>
            <a:ext cx="1441584" cy="1033432"/>
          </a:xfrm>
          <a:prstGeom prst="rect">
            <a:avLst/>
          </a:prstGeom>
        </p:spPr>
      </p:pic>
      <p:pic>
        <p:nvPicPr>
          <p:cNvPr id="72" name="Picture 71">
            <a:extLst>
              <a:ext uri="{FF2B5EF4-FFF2-40B4-BE49-F238E27FC236}">
                <a16:creationId xmlns:a16="http://schemas.microsoft.com/office/drawing/2014/main" id="{E6449E1C-AF50-1CB7-B525-15698A35FC5C}"/>
              </a:ext>
            </a:extLst>
          </p:cNvPr>
          <p:cNvPicPr>
            <a:picLocks noChangeAspect="1"/>
          </p:cNvPicPr>
          <p:nvPr/>
        </p:nvPicPr>
        <p:blipFill rotWithShape="1">
          <a:blip r:embed="rId14"/>
          <a:srcRect l="5217" t="49662" r="4615" b="2518"/>
          <a:stretch/>
        </p:blipFill>
        <p:spPr>
          <a:xfrm>
            <a:off x="12609740" y="5305013"/>
            <a:ext cx="1407587" cy="1033431"/>
          </a:xfrm>
          <a:prstGeom prst="rect">
            <a:avLst/>
          </a:prstGeom>
        </p:spPr>
      </p:pic>
      <p:sp>
        <p:nvSpPr>
          <p:cNvPr id="74" name="Freeform 7">
            <a:extLst>
              <a:ext uri="{FF2B5EF4-FFF2-40B4-BE49-F238E27FC236}">
                <a16:creationId xmlns:a16="http://schemas.microsoft.com/office/drawing/2014/main" id="{121FAA13-1063-BD3E-D504-90110231246A}"/>
              </a:ext>
            </a:extLst>
          </p:cNvPr>
          <p:cNvSpPr/>
          <p:nvPr/>
        </p:nvSpPr>
        <p:spPr>
          <a:xfrm>
            <a:off x="209668" y="1616765"/>
            <a:ext cx="6151375" cy="4284159"/>
          </a:xfrm>
          <a:custGeom>
            <a:avLst/>
            <a:gdLst/>
            <a:ahLst/>
            <a:cxnLst/>
            <a:rect l="l" t="t" r="r" b="b"/>
            <a:pathLst>
              <a:path w="4670619" h="4390381">
                <a:moveTo>
                  <a:pt x="0" y="0"/>
                </a:moveTo>
                <a:lnTo>
                  <a:pt x="4670619" y="0"/>
                </a:lnTo>
                <a:lnTo>
                  <a:pt x="4670619" y="4390381"/>
                </a:lnTo>
                <a:lnTo>
                  <a:pt x="0" y="43903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nchor="ctr"/>
          <a:lstStyle/>
          <a:p>
            <a:pPr marL="288925" marR="0" lvl="0" algn="just" defTabSz="60963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9Slide03 Oswald Light" panose="00000400000000000000" pitchFamily="2" charset="0"/>
              </a:rPr>
              <a:t>	Tích cực</a:t>
            </a:r>
          </a:p>
          <a:p>
            <a:pPr marL="288925" marR="0" lvl="0" algn="just" defTabSz="60963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Oswald Light" panose="00000400000000000000" pitchFamily="2" charset="0"/>
              </a:rPr>
              <a:t>- Đô thị hóa kéo theo sự dịch chuyển lao động (d/c)</a:t>
            </a:r>
          </a:p>
          <a:p>
            <a:pPr marL="288925" marR="0" lvl="0" algn="just" defTabSz="60963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Oswald Light" panose="00000400000000000000" pitchFamily="2" charset="0"/>
              </a:rPr>
              <a:t>- Đô thị hóa là động lực phát triển kinh tế. </a:t>
            </a:r>
          </a:p>
          <a:p>
            <a:pPr marL="288925" marR="0" lvl="0" algn="just" defTabSz="60963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Oswald Light" panose="00000400000000000000" pitchFamily="2" charset="0"/>
              </a:rPr>
              <a:t>- Đô thị hóa sẽ tăng cường cơ sở hạ tầng kỹ thuật, xã hội.</a:t>
            </a:r>
          </a:p>
          <a:p>
            <a:pPr marL="288925" marR="0" lvl="0" algn="just" defTabSz="60963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Oswald Light" panose="00000400000000000000" pitchFamily="2" charset="0"/>
              </a:rPr>
              <a:t>- Đô thị hóa nông thôn góp phần phát triển và chuyển dịch cơ cấu kinh tế, giải quyết việc làm, phổ biến lối sống thành thị, nông thôn mới, hiện đại hơn.</a:t>
            </a:r>
          </a:p>
          <a:p>
            <a:pPr marL="288925" marR="0" lvl="0" algn="just" defTabSz="609630" rtl="0" eaLnBrk="1" fontAlgn="auto" latinLnBrk="0" hangingPunct="1">
              <a:lnSpc>
                <a:spcPct val="100000"/>
              </a:lnSpc>
              <a:spcBef>
                <a:spcPts val="0"/>
              </a:spcBef>
              <a:spcAft>
                <a:spcPts val="0"/>
              </a:spcAft>
              <a:buClrTx/>
              <a:buSzTx/>
              <a:buFontTx/>
              <a:buNone/>
              <a:tabLst/>
              <a:defRPr/>
            </a:pPr>
            <a:endParaRPr kumimoji="0" lang="vi-VN" sz="2200" b="0" i="0" u="none" strike="noStrike" kern="1200" cap="none" spc="0" normalizeH="0" baseline="0" noProof="0" dirty="0">
              <a:ln>
                <a:noFill/>
              </a:ln>
              <a:solidFill>
                <a:prstClr val="black"/>
              </a:solidFill>
              <a:effectLst/>
              <a:uLnTx/>
              <a:uFillTx/>
              <a:latin typeface="#9Slide03 Oswald Light" panose="00000400000000000000" pitchFamily="2" charset="0"/>
            </a:endParaRPr>
          </a:p>
        </p:txBody>
      </p:sp>
      <p:sp>
        <p:nvSpPr>
          <p:cNvPr id="2" name="Freeform 7">
            <a:extLst>
              <a:ext uri="{FF2B5EF4-FFF2-40B4-BE49-F238E27FC236}">
                <a16:creationId xmlns:a16="http://schemas.microsoft.com/office/drawing/2014/main" id="{1DBD0D41-034F-A35C-AADA-48E828468D5E}"/>
              </a:ext>
            </a:extLst>
          </p:cNvPr>
          <p:cNvSpPr/>
          <p:nvPr/>
        </p:nvSpPr>
        <p:spPr>
          <a:xfrm>
            <a:off x="6778783" y="1569891"/>
            <a:ext cx="4921625" cy="4331034"/>
          </a:xfrm>
          <a:custGeom>
            <a:avLst/>
            <a:gdLst/>
            <a:ahLst/>
            <a:cxnLst/>
            <a:rect l="l" t="t" r="r" b="b"/>
            <a:pathLst>
              <a:path w="4670619" h="4390381">
                <a:moveTo>
                  <a:pt x="0" y="0"/>
                </a:moveTo>
                <a:lnTo>
                  <a:pt x="4670619" y="0"/>
                </a:lnTo>
                <a:lnTo>
                  <a:pt x="4670619" y="4390381"/>
                </a:lnTo>
                <a:lnTo>
                  <a:pt x="0" y="43903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nchor="t"/>
          <a:lstStyle/>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9Slide03 Oswald Light" panose="00000400000000000000" pitchFamily="2" charset="0"/>
            </a:endParaRPr>
          </a:p>
          <a:p>
            <a:pPr marL="228600" marR="0" lvl="0" algn="just" defTabSz="609630" rtl="0" eaLnBrk="1" fontAlgn="auto" latinLnBrk="0" hangingPunct="1">
              <a:lnSpc>
                <a:spcPct val="15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9Slide03 Oswald Light" panose="00000400000000000000" pitchFamily="2" charset="0"/>
              </a:rPr>
              <a:t></a:t>
            </a:r>
            <a:r>
              <a:rPr lang="en-US" sz="2200" b="1" dirty="0">
                <a:solidFill>
                  <a:prstClr val="black"/>
                </a:solidFill>
                <a:latin typeface="#9Slide03 Oswald Light" panose="00000400000000000000" pitchFamily="2" charset="0"/>
              </a:rPr>
              <a:t> </a:t>
            </a:r>
            <a:r>
              <a:rPr lang="en-US" sz="2200" b="1" dirty="0" err="1">
                <a:solidFill>
                  <a:prstClr val="black"/>
                </a:solidFill>
                <a:latin typeface="#9Slide03 Oswald Light" panose="00000400000000000000" pitchFamily="2" charset="0"/>
              </a:rPr>
              <a:t>Tiêu</a:t>
            </a:r>
            <a:r>
              <a:rPr lang="en-US" sz="2200" b="1" dirty="0">
                <a:solidFill>
                  <a:prstClr val="black"/>
                </a:solidFill>
                <a:latin typeface="#9Slide03 Oswald Light" panose="00000400000000000000" pitchFamily="2" charset="0"/>
              </a:rPr>
              <a:t> </a:t>
            </a:r>
            <a:r>
              <a:rPr lang="en-US" sz="2200" b="1" dirty="0" err="1">
                <a:solidFill>
                  <a:prstClr val="black"/>
                </a:solidFill>
                <a:latin typeface="#9Slide03 Oswald Light" panose="00000400000000000000" pitchFamily="2" charset="0"/>
              </a:rPr>
              <a:t>cực</a:t>
            </a:r>
            <a:r>
              <a:rPr lang="en-US" sz="2200" b="1" dirty="0">
                <a:solidFill>
                  <a:prstClr val="black"/>
                </a:solidFill>
                <a:latin typeface="#9Slide03 Oswald Light" panose="00000400000000000000" pitchFamily="2" charset="0"/>
              </a:rPr>
              <a:t>:</a:t>
            </a:r>
            <a:r>
              <a:rPr kumimoji="0" lang="vi-VN" sz="2200" b="1" i="0" u="none" strike="noStrike" kern="1200" cap="none" spc="0" normalizeH="0" baseline="0" noProof="0" dirty="0">
                <a:ln>
                  <a:noFill/>
                </a:ln>
                <a:solidFill>
                  <a:prstClr val="black"/>
                </a:solidFill>
                <a:effectLst/>
                <a:uLnTx/>
                <a:uFillTx/>
                <a:latin typeface="#9Slide03 Oswald Light" panose="00000400000000000000" pitchFamily="2" charset="0"/>
              </a:rPr>
              <a:t> </a:t>
            </a:r>
          </a:p>
          <a:p>
            <a:pPr marL="228600" marR="0" lvl="0" algn="just" defTabSz="60963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Oswald Light" panose="00000400000000000000" pitchFamily="2" charset="0"/>
              </a:rPr>
              <a:t> - Đô thị hóa tự phát gây sức ép về cơ sở hạ tầng, giải quyết việc làm, giáo dục, nhà ở,...</a:t>
            </a:r>
          </a:p>
          <a:p>
            <a:pPr marL="228600" marR="0" lvl="0" algn="just" defTabSz="609630" rtl="0" eaLnBrk="1" fontAlgn="auto" latinLnBrk="0" hangingPunct="1">
              <a:lnSpc>
                <a:spcPct val="15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9Slide03 Oswald Light" panose="00000400000000000000" pitchFamily="2" charset="0"/>
              </a:rPr>
              <a:t>- Nảy sinh các vấn đề an ninh xã hội và ô nhiễm môi trường,... </a:t>
            </a:r>
          </a:p>
        </p:txBody>
      </p:sp>
      <p:pic>
        <p:nvPicPr>
          <p:cNvPr id="61" name="But chi GV">
            <a:extLst>
              <a:ext uri="{FF2B5EF4-FFF2-40B4-BE49-F238E27FC236}">
                <a16:creationId xmlns:a16="http://schemas.microsoft.com/office/drawing/2014/main" id="{BEAA8C4B-13FA-EDB2-0FB7-2ACD1739D35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037958" y="7038318"/>
            <a:ext cx="3247626" cy="3169682"/>
          </a:xfrm>
          <a:prstGeom prst="rect">
            <a:avLst/>
          </a:prstGeom>
          <a:ln>
            <a:noFill/>
          </a:ln>
          <a:effectLst>
            <a:outerShdw blurRad="292100" dist="139700" dir="2700000" algn="tl" rotWithShape="0">
              <a:srgbClr val="333333">
                <a:alpha val="65000"/>
              </a:srgbClr>
            </a:outerShdw>
          </a:effectLst>
        </p:spPr>
      </p:pic>
      <p:pic>
        <p:nvPicPr>
          <p:cNvPr id="68" name="Graphic 67"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8547651" y="3933966"/>
            <a:ext cx="2169493" cy="2211939"/>
          </a:xfrm>
          <a:prstGeom prst="rect">
            <a:avLst/>
          </a:prstGeom>
        </p:spPr>
      </p:pic>
      <p:sp>
        <p:nvSpPr>
          <p:cNvPr id="3" name="Rectangle: Single Corner Snipped 2">
            <a:extLst>
              <a:ext uri="{FF2B5EF4-FFF2-40B4-BE49-F238E27FC236}">
                <a16:creationId xmlns:a16="http://schemas.microsoft.com/office/drawing/2014/main" id="{1E8BA1C8-3631-11BF-C6A1-65C19932E2DD}"/>
              </a:ext>
            </a:extLst>
          </p:cNvPr>
          <p:cNvSpPr/>
          <p:nvPr/>
        </p:nvSpPr>
        <p:spPr>
          <a:xfrm>
            <a:off x="0" y="-19717"/>
            <a:ext cx="2857471"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i</a:t>
            </a: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 ĐẶC ĐIỂM ĐÔ THỊ HÓA</a:t>
            </a:r>
          </a:p>
        </p:txBody>
      </p:sp>
      <p:sp>
        <p:nvSpPr>
          <p:cNvPr id="5" name="Rectangle: Single Corner Snipped 4">
            <a:extLst>
              <a:ext uri="{FF2B5EF4-FFF2-40B4-BE49-F238E27FC236}">
                <a16:creationId xmlns:a16="http://schemas.microsoft.com/office/drawing/2014/main" id="{3D476ECA-3C1F-D910-2E63-F2011E5095F0}"/>
              </a:ext>
            </a:extLst>
          </p:cNvPr>
          <p:cNvSpPr/>
          <p:nvPr/>
        </p:nvSpPr>
        <p:spPr>
          <a:xfrm>
            <a:off x="2964646" y="-19717"/>
            <a:ext cx="4794834" cy="519556"/>
          </a:xfrm>
          <a:prstGeom prst="snip1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1776413" algn="l"/>
              </a:tabLst>
              <a:defRPr/>
            </a:pP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ii. </a:t>
            </a: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mạng</a:t>
            </a: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lưới</a:t>
            </a: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 ĐÔ THỊ HÓA </a:t>
            </a: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việt</a:t>
            </a:r>
            <a:r>
              <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rPr>
              <a:t> </a:t>
            </a:r>
            <a:r>
              <a:rPr kumimoji="0" lang="en-US" sz="2800" b="0" i="0" u="none" strike="noStrike" kern="1200" cap="none" spc="0" normalizeH="0" baseline="0" noProof="0" dirty="0" err="1">
                <a:ln>
                  <a:noFill/>
                </a:ln>
                <a:solidFill>
                  <a:schemeClr val="bg1">
                    <a:lumMod val="95000"/>
                  </a:schemeClr>
                </a:solidFill>
                <a:effectLst/>
                <a:uLnTx/>
                <a:uFillTx/>
                <a:latin typeface="#9Slide03 Bebas Neue Bold" panose="020B0606020202050201" pitchFamily="34" charset="0"/>
                <a:ea typeface="+mn-ea"/>
                <a:cs typeface="+mn-cs"/>
              </a:rPr>
              <a:t>nam</a:t>
            </a:r>
            <a:endParaRPr kumimoji="0" lang="en-US" sz="2800" b="0" i="0" u="none" strike="noStrike" kern="1200" cap="none" spc="0" normalizeH="0" baseline="0" noProof="0" dirty="0">
              <a:ln>
                <a:noFill/>
              </a:ln>
              <a:solidFill>
                <a:schemeClr val="bg1">
                  <a:lumMod val="95000"/>
                </a:schemeClr>
              </a:solidFill>
              <a:effectLst/>
              <a:uLnTx/>
              <a:uFillTx/>
              <a:latin typeface="#9Slide03 Bebas Neue Bold" panose="020B0606020202050201" pitchFamily="34" charset="0"/>
              <a:ea typeface="+mn-ea"/>
              <a:cs typeface="+mn-cs"/>
            </a:endParaRPr>
          </a:p>
        </p:txBody>
      </p:sp>
      <p:sp>
        <p:nvSpPr>
          <p:cNvPr id="7" name="Rectangle: Single Corner Snipped 6">
            <a:extLst>
              <a:ext uri="{FF2B5EF4-FFF2-40B4-BE49-F238E27FC236}">
                <a16:creationId xmlns:a16="http://schemas.microsoft.com/office/drawing/2014/main" id="{B6F2E181-6296-5883-4300-C5BC327B8740}"/>
              </a:ext>
            </a:extLst>
          </p:cNvPr>
          <p:cNvSpPr/>
          <p:nvPr/>
        </p:nvSpPr>
        <p:spPr>
          <a:xfrm>
            <a:off x="7896723" y="-19717"/>
            <a:ext cx="4171270" cy="519556"/>
          </a:xfrm>
          <a:prstGeom prst="snip1Rect">
            <a:avLst/>
          </a:prstGeom>
          <a:solidFill>
            <a:srgbClr val="21596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00000"/>
              </a:lnSpc>
              <a:spcBef>
                <a:spcPts val="0"/>
              </a:spcBef>
              <a:spcAft>
                <a:spcPts val="0"/>
              </a:spcAft>
              <a:buClrTx/>
              <a:buSzTx/>
              <a:buFontTx/>
              <a:buNone/>
              <a:tabLst>
                <a:tab pos="1776413" algn="l"/>
              </a:tabLst>
              <a:defRPr/>
            </a:pP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iii.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Ảnh</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hưởng</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a:t>
            </a:r>
            <a:r>
              <a:rPr kumimoji="0" lang="en-US" sz="3200" b="0" i="0" u="none" strike="noStrike" kern="1200" cap="none" spc="0" normalizeH="0" baseline="0" noProof="0" dirty="0" err="1">
                <a:ln>
                  <a:noFill/>
                </a:ln>
                <a:solidFill>
                  <a:srgbClr val="FFFF00"/>
                </a:solidFill>
                <a:effectLst/>
                <a:uLnTx/>
                <a:uFillTx/>
                <a:latin typeface="#9Slide03 Bebas Neue Bold" panose="020B0606020202050201" pitchFamily="34" charset="0"/>
                <a:ea typeface="+mn-ea"/>
                <a:cs typeface="+mn-cs"/>
              </a:rPr>
              <a:t>của</a:t>
            </a:r>
            <a:r>
              <a:rPr kumimoji="0" lang="en-US" sz="3200" b="0" i="0" u="none" strike="noStrike" kern="1200" cap="none" spc="0" normalizeH="0" baseline="0" noProof="0" dirty="0">
                <a:ln>
                  <a:noFill/>
                </a:ln>
                <a:solidFill>
                  <a:srgbClr val="FFFF00"/>
                </a:solidFill>
                <a:effectLst/>
                <a:uLnTx/>
                <a:uFillTx/>
                <a:latin typeface="#9Slide03 Bebas Neue Bold" panose="020B0606020202050201" pitchFamily="34" charset="0"/>
                <a:ea typeface="+mn-ea"/>
                <a:cs typeface="+mn-cs"/>
              </a:rPr>
              <a:t> ĐÔ THỊ HÓA</a:t>
            </a:r>
          </a:p>
        </p:txBody>
      </p:sp>
    </p:spTree>
    <p:extLst>
      <p:ext uri="{BB962C8B-B14F-4D97-AF65-F5344CB8AC3E}">
        <p14:creationId xmlns:p14="http://schemas.microsoft.com/office/powerpoint/2010/main" val="19794571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12" name="TextBox 12"/>
          <p:cNvSpPr txBox="1"/>
          <p:nvPr/>
        </p:nvSpPr>
        <p:spPr>
          <a:xfrm>
            <a:off x="2" y="662742"/>
            <a:ext cx="10739410" cy="924484"/>
          </a:xfrm>
          <a:prstGeom prst="rect">
            <a:avLst/>
          </a:prstGeom>
        </p:spPr>
        <p:txBody>
          <a:bodyPr wrap="square" lIns="0" tIns="0" rIns="0" bIns="0" rtlCol="0" anchor="t">
            <a:spAutoFit/>
          </a:bodyPr>
          <a:lstStyle/>
          <a:p>
            <a:pPr marL="0" marR="0" lvl="0" indent="0" algn="ctr" defTabSz="609630" rtl="0" eaLnBrk="1" fontAlgn="auto" latinLnBrk="0" hangingPunct="1">
              <a:lnSpc>
                <a:spcPts val="8000"/>
              </a:lnSpc>
              <a:spcBef>
                <a:spcPct val="0"/>
              </a:spcBef>
              <a:spcAft>
                <a:spcPts val="0"/>
              </a:spcAft>
              <a:buClrTx/>
              <a:buSzTx/>
              <a:buFontTx/>
              <a:buNone/>
              <a:tabLst/>
              <a:defRPr/>
            </a:pPr>
            <a:r>
              <a:rPr kumimoji="0" lang="en-US" sz="6000" b="0" i="0" u="none" strike="noStrike" kern="1200" cap="none" spc="-199" normalizeH="0" baseline="0" noProof="0" dirty="0" err="1">
                <a:ln>
                  <a:noFill/>
                </a:ln>
                <a:solidFill>
                  <a:srgbClr val="373737"/>
                </a:solidFill>
                <a:effectLst/>
                <a:uLnTx/>
                <a:uFillTx/>
                <a:latin typeface="#9Slide07 IcielBC Cubano Normal" panose="00000500000000000000" pitchFamily="2" charset="0"/>
                <a:ea typeface="+mn-ea"/>
                <a:cs typeface="+mn-cs"/>
              </a:rPr>
              <a:t>Luyện</a:t>
            </a:r>
            <a:r>
              <a:rPr kumimoji="0" lang="en-US" sz="6000" b="0" i="0" u="none" strike="noStrike" kern="1200" cap="none" spc="-199" normalizeH="0" baseline="0" noProof="0" dirty="0">
                <a:ln>
                  <a:noFill/>
                </a:ln>
                <a:solidFill>
                  <a:srgbClr val="373737"/>
                </a:solidFill>
                <a:effectLst/>
                <a:uLnTx/>
                <a:uFillTx/>
                <a:latin typeface="#9Slide07 IcielBC Cubano Normal" panose="00000500000000000000" pitchFamily="2" charset="0"/>
                <a:ea typeface="+mn-ea"/>
                <a:cs typeface="+mn-cs"/>
              </a:rPr>
              <a:t> </a:t>
            </a:r>
            <a:r>
              <a:rPr kumimoji="0" lang="en-US" sz="6000" b="0" i="0" u="none" strike="noStrike" kern="1200" cap="none" spc="-199" normalizeH="0" baseline="0" noProof="0" dirty="0" err="1">
                <a:ln>
                  <a:noFill/>
                </a:ln>
                <a:solidFill>
                  <a:srgbClr val="373737"/>
                </a:solidFill>
                <a:effectLst/>
                <a:uLnTx/>
                <a:uFillTx/>
                <a:latin typeface="#9Slide07 IcielBC Cubano Normal" panose="00000500000000000000" pitchFamily="2" charset="0"/>
                <a:ea typeface="+mn-ea"/>
                <a:cs typeface="+mn-cs"/>
              </a:rPr>
              <a:t>tập</a:t>
            </a:r>
            <a:endParaRPr kumimoji="0" lang="en-US" sz="6000" b="0" i="0" u="none" strike="noStrike" kern="1200" cap="none" spc="-199" normalizeH="0" baseline="0" noProof="0" dirty="0">
              <a:ln>
                <a:noFill/>
              </a:ln>
              <a:solidFill>
                <a:srgbClr val="373737"/>
              </a:solidFill>
              <a:effectLst/>
              <a:uLnTx/>
              <a:uFillTx/>
              <a:latin typeface="#9Slide07 IcielBC Cubano Normal" panose="00000500000000000000" pitchFamily="2" charset="0"/>
              <a:ea typeface="+mn-ea"/>
              <a:cs typeface="+mn-cs"/>
            </a:endParaRPr>
          </a:p>
        </p:txBody>
      </p:sp>
      <p:pic>
        <p:nvPicPr>
          <p:cNvPr id="17" name="Picture 16">
            <a:extLst>
              <a:ext uri="{FF2B5EF4-FFF2-40B4-BE49-F238E27FC236}">
                <a16:creationId xmlns:a16="http://schemas.microsoft.com/office/drawing/2014/main" id="{1FD9B13F-9670-9F4F-4D65-1E55B9C259A7}"/>
              </a:ext>
            </a:extLst>
          </p:cNvPr>
          <p:cNvPicPr>
            <a:picLocks noChangeAspect="1"/>
          </p:cNvPicPr>
          <p:nvPr/>
        </p:nvPicPr>
        <p:blipFill>
          <a:blip r:embed="rId2"/>
          <a:stretch>
            <a:fillRect/>
          </a:stretch>
        </p:blipFill>
        <p:spPr>
          <a:xfrm>
            <a:off x="11154352" y="5900924"/>
            <a:ext cx="1144822" cy="1000234"/>
          </a:xfrm>
          <a:prstGeom prst="rect">
            <a:avLst/>
          </a:prstGeom>
        </p:spPr>
      </p:pic>
      <p:sp>
        <p:nvSpPr>
          <p:cNvPr id="34" name="Freeform 18">
            <a:extLst>
              <a:ext uri="{FF2B5EF4-FFF2-40B4-BE49-F238E27FC236}">
                <a16:creationId xmlns:a16="http://schemas.microsoft.com/office/drawing/2014/main" id="{A7293EDD-2F35-EB48-A49F-DBC5A2DE25CE}"/>
              </a:ext>
            </a:extLst>
          </p:cNvPr>
          <p:cNvSpPr/>
          <p:nvPr/>
        </p:nvSpPr>
        <p:spPr>
          <a:xfrm>
            <a:off x="2121301" y="1049052"/>
            <a:ext cx="505071" cy="293137"/>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19">
            <a:extLst>
              <a:ext uri="{FF2B5EF4-FFF2-40B4-BE49-F238E27FC236}">
                <a16:creationId xmlns:a16="http://schemas.microsoft.com/office/drawing/2014/main" id="{10151FB2-2B52-75CA-627E-EDFC34F318B9}"/>
              </a:ext>
            </a:extLst>
          </p:cNvPr>
          <p:cNvSpPr/>
          <p:nvPr/>
        </p:nvSpPr>
        <p:spPr>
          <a:xfrm>
            <a:off x="1452589" y="1049052"/>
            <a:ext cx="505071" cy="293137"/>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 name="Group 24">
            <a:extLst>
              <a:ext uri="{FF2B5EF4-FFF2-40B4-BE49-F238E27FC236}">
                <a16:creationId xmlns:a16="http://schemas.microsoft.com/office/drawing/2014/main" id="{603BFB67-79B5-B0C6-234F-B724FB2BFEA9}"/>
              </a:ext>
            </a:extLst>
          </p:cNvPr>
          <p:cNvGrpSpPr/>
          <p:nvPr/>
        </p:nvGrpSpPr>
        <p:grpSpPr>
          <a:xfrm>
            <a:off x="776954" y="1072888"/>
            <a:ext cx="505071" cy="239948"/>
            <a:chOff x="0" y="0"/>
            <a:chExt cx="2337984" cy="1429370"/>
          </a:xfrm>
        </p:grpSpPr>
        <p:sp>
          <p:nvSpPr>
            <p:cNvPr id="37" name="Freeform 25">
              <a:extLst>
                <a:ext uri="{FF2B5EF4-FFF2-40B4-BE49-F238E27FC236}">
                  <a16:creationId xmlns:a16="http://schemas.microsoft.com/office/drawing/2014/main" id="{832FE5B2-6207-D110-F2EF-2F5C7D55B4CA}"/>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2" name="Freeform 18">
            <a:extLst>
              <a:ext uri="{FF2B5EF4-FFF2-40B4-BE49-F238E27FC236}">
                <a16:creationId xmlns:a16="http://schemas.microsoft.com/office/drawing/2014/main" id="{7C0A5BAB-BE44-841E-545D-B4BC254CB4AF}"/>
              </a:ext>
            </a:extLst>
          </p:cNvPr>
          <p:cNvSpPr/>
          <p:nvPr/>
        </p:nvSpPr>
        <p:spPr>
          <a:xfrm>
            <a:off x="9331601" y="1080655"/>
            <a:ext cx="505071" cy="294505"/>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19">
            <a:extLst>
              <a:ext uri="{FF2B5EF4-FFF2-40B4-BE49-F238E27FC236}">
                <a16:creationId xmlns:a16="http://schemas.microsoft.com/office/drawing/2014/main" id="{159F9F64-AE67-4106-A61D-140B0E7EF561}"/>
              </a:ext>
            </a:extLst>
          </p:cNvPr>
          <p:cNvSpPr/>
          <p:nvPr/>
        </p:nvSpPr>
        <p:spPr>
          <a:xfrm>
            <a:off x="10042984" y="1072888"/>
            <a:ext cx="505071" cy="294505"/>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4" name="Group 24">
            <a:extLst>
              <a:ext uri="{FF2B5EF4-FFF2-40B4-BE49-F238E27FC236}">
                <a16:creationId xmlns:a16="http://schemas.microsoft.com/office/drawing/2014/main" id="{38BF6963-84C4-44F1-EC6C-341BA9F77EAA}"/>
              </a:ext>
            </a:extLst>
          </p:cNvPr>
          <p:cNvGrpSpPr/>
          <p:nvPr/>
        </p:nvGrpSpPr>
        <p:grpSpPr>
          <a:xfrm>
            <a:off x="10813239" y="1088382"/>
            <a:ext cx="505071" cy="241068"/>
            <a:chOff x="0" y="0"/>
            <a:chExt cx="2337984" cy="1429370"/>
          </a:xfrm>
        </p:grpSpPr>
        <p:sp>
          <p:nvSpPr>
            <p:cNvPr id="45" name="Freeform 25">
              <a:extLst>
                <a:ext uri="{FF2B5EF4-FFF2-40B4-BE49-F238E27FC236}">
                  <a16:creationId xmlns:a16="http://schemas.microsoft.com/office/drawing/2014/main" id="{785D8BD5-765D-8625-A198-CB7DB1EE237D}"/>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DEE86170-711E-3A66-EC8C-2DB8C07F8A93}"/>
              </a:ext>
            </a:extLst>
          </p:cNvPr>
          <p:cNvSpPr/>
          <p:nvPr/>
        </p:nvSpPr>
        <p:spPr>
          <a:xfrm>
            <a:off x="183010" y="2023881"/>
            <a:ext cx="5588536" cy="4834119"/>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87909C0-2D27-0E05-B25B-A283E9531F3B}"/>
              </a:ext>
            </a:extLst>
          </p:cNvPr>
          <p:cNvSpPr/>
          <p:nvPr/>
        </p:nvSpPr>
        <p:spPr>
          <a:xfrm flipH="1">
            <a:off x="880988" y="1645183"/>
            <a:ext cx="3796677" cy="4978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Chuyển</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giao</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nhiệm</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vụ</a:t>
            </a:r>
            <a:endParaRPr lang="en-US" sz="2800" dirty="0">
              <a:solidFill>
                <a:srgbClr val="FF0000"/>
              </a:solidFill>
              <a:latin typeface="#9Slide03 Bebas Neue Bold" panose="020B0606020202050201" pitchFamily="34" charset="0"/>
            </a:endParaRPr>
          </a:p>
        </p:txBody>
      </p:sp>
      <p:sp>
        <p:nvSpPr>
          <p:cNvPr id="6" name="TextBox 5">
            <a:extLst>
              <a:ext uri="{FF2B5EF4-FFF2-40B4-BE49-F238E27FC236}">
                <a16:creationId xmlns:a16="http://schemas.microsoft.com/office/drawing/2014/main" id="{3D906D7E-21B9-BC5B-62EF-3B60A486E370}"/>
              </a:ext>
            </a:extLst>
          </p:cNvPr>
          <p:cNvSpPr txBox="1"/>
          <p:nvPr/>
        </p:nvSpPr>
        <p:spPr>
          <a:xfrm>
            <a:off x="188876" y="2200980"/>
            <a:ext cx="5574307" cy="4661725"/>
          </a:xfrm>
          <a:prstGeom prst="rect">
            <a:avLst/>
          </a:prstGeom>
          <a:noFill/>
        </p:spPr>
        <p:txBody>
          <a:bodyPr wrap="square">
            <a:spAutoFit/>
          </a:bodyPr>
          <a:lstStyle/>
          <a:p>
            <a:pPr algn="ctr">
              <a:lnSpc>
                <a:spcPct val="150000"/>
              </a:lnSpc>
            </a:pPr>
            <a:r>
              <a:rPr lang="en-US" sz="2000" b="1" dirty="0" err="1">
                <a:latin typeface="#9Slide03 Oswald Light" panose="00000400000000000000" pitchFamily="2" charset="0"/>
              </a:rPr>
              <a:t>Trò</a:t>
            </a:r>
            <a:r>
              <a:rPr lang="en-US" sz="2000" b="1" dirty="0">
                <a:latin typeface="#9Slide03 Oswald Light" panose="00000400000000000000" pitchFamily="2" charset="0"/>
              </a:rPr>
              <a:t> </a:t>
            </a:r>
            <a:r>
              <a:rPr lang="en-US" sz="2000" b="1" dirty="0" err="1">
                <a:latin typeface="#9Slide03 Oswald Light" panose="00000400000000000000" pitchFamily="2" charset="0"/>
              </a:rPr>
              <a:t>chơi</a:t>
            </a:r>
            <a:r>
              <a:rPr lang="en-US" sz="2000" b="1" dirty="0">
                <a:latin typeface="#9Slide03 Oswald Light" panose="00000400000000000000" pitchFamily="2" charset="0"/>
              </a:rPr>
              <a:t> “Ai </a:t>
            </a:r>
            <a:r>
              <a:rPr lang="en-US" sz="2000" b="1" dirty="0" err="1">
                <a:latin typeface="#9Slide03 Oswald Light" panose="00000400000000000000" pitchFamily="2" charset="0"/>
              </a:rPr>
              <a:t>nhanh</a:t>
            </a:r>
            <a:r>
              <a:rPr lang="en-US" sz="2000" b="1" dirty="0">
                <a:latin typeface="#9Slide03 Oswald Light" panose="00000400000000000000" pitchFamily="2" charset="0"/>
              </a:rPr>
              <a:t> </a:t>
            </a:r>
            <a:r>
              <a:rPr lang="en-US" sz="2000" b="1" dirty="0" err="1">
                <a:latin typeface="#9Slide03 Oswald Light" panose="00000400000000000000" pitchFamily="2" charset="0"/>
              </a:rPr>
              <a:t>nhất</a:t>
            </a:r>
            <a:r>
              <a:rPr lang="en-US" sz="2000" b="1" dirty="0">
                <a:latin typeface="#9Slide03 Oswald Light" panose="00000400000000000000" pitchFamily="2" charset="0"/>
              </a:rPr>
              <a:t>?”</a:t>
            </a:r>
            <a:endParaRPr lang="vi-VN" sz="2000" b="1" dirty="0">
              <a:latin typeface="#9Slide03 Oswald Light" panose="00000400000000000000" pitchFamily="2" charset="0"/>
            </a:endParaRPr>
          </a:p>
          <a:p>
            <a:pPr marL="457200" indent="-457200" algn="just">
              <a:lnSpc>
                <a:spcPct val="150000"/>
              </a:lnSpc>
              <a:buFont typeface="Wingdings" panose="05000000000000000000" pitchFamily="2" charset="2"/>
              <a:buChar char="q"/>
            </a:pPr>
            <a:r>
              <a:rPr lang="en-US" sz="2000" b="1" dirty="0" err="1">
                <a:solidFill>
                  <a:srgbClr val="893621"/>
                </a:solidFill>
                <a:latin typeface="#9Slide03 Oswald Light" panose="00000400000000000000" pitchFamily="2" charset="0"/>
              </a:rPr>
              <a:t>Luật</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chơi</a:t>
            </a:r>
            <a:r>
              <a:rPr lang="vi-VN" sz="2000" b="1" dirty="0">
                <a:solidFill>
                  <a:srgbClr val="893621"/>
                </a:solidFill>
                <a:latin typeface="#9Slide03 Oswald Light" panose="00000400000000000000" pitchFamily="2" charset="0"/>
              </a:rPr>
              <a:t>: </a:t>
            </a:r>
          </a:p>
          <a:p>
            <a:pPr marL="854075" indent="-457200" algn="just">
              <a:lnSpc>
                <a:spcPct val="150000"/>
              </a:lnSpc>
              <a:buFont typeface="Wingdings" panose="05000000000000000000" pitchFamily="2" charset="2"/>
              <a:buChar char="ü"/>
            </a:pPr>
            <a:r>
              <a:rPr lang="en-US" sz="2000" b="1" dirty="0">
                <a:solidFill>
                  <a:srgbClr val="893621"/>
                </a:solidFill>
                <a:latin typeface="#9Slide03 Oswald Light" panose="00000400000000000000" pitchFamily="2" charset="0"/>
              </a:rPr>
              <a:t>Quan </a:t>
            </a:r>
            <a:r>
              <a:rPr lang="en-US" sz="2000" b="1" dirty="0" err="1">
                <a:solidFill>
                  <a:srgbClr val="893621"/>
                </a:solidFill>
                <a:latin typeface="#9Slide03 Oswald Light" panose="00000400000000000000" pitchFamily="2" charset="0"/>
              </a:rPr>
              <a:t>sát</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hình</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bên</a:t>
            </a:r>
            <a:r>
              <a:rPr lang="en-US" sz="2000" b="1" dirty="0">
                <a:solidFill>
                  <a:srgbClr val="893621"/>
                </a:solidFill>
                <a:latin typeface="#9Slide03 Oswald Light" panose="00000400000000000000" pitchFamily="2" charset="0"/>
              </a:rPr>
              <a:t> (1 </a:t>
            </a:r>
            <a:r>
              <a:rPr lang="en-US" sz="2000" b="1" dirty="0" err="1">
                <a:solidFill>
                  <a:srgbClr val="893621"/>
                </a:solidFill>
                <a:latin typeface="#9Slide03 Oswald Light" panose="00000400000000000000" pitchFamily="2" charset="0"/>
              </a:rPr>
              <a:t>phút</a:t>
            </a:r>
            <a:r>
              <a:rPr lang="en-US" sz="2000" b="1" dirty="0">
                <a:solidFill>
                  <a:srgbClr val="893621"/>
                </a:solidFill>
                <a:latin typeface="#9Slide03 Oswald Light" panose="00000400000000000000" pitchFamily="2" charset="0"/>
              </a:rPr>
              <a:t>)</a:t>
            </a:r>
            <a:endParaRPr lang="vi-VN" sz="2000" b="1" dirty="0">
              <a:solidFill>
                <a:srgbClr val="893621"/>
              </a:solidFill>
              <a:latin typeface="#9Slide03 Oswald Light" panose="00000400000000000000" pitchFamily="2" charset="0"/>
            </a:endParaRPr>
          </a:p>
          <a:p>
            <a:pPr marL="854075" indent="-457200" algn="just">
              <a:lnSpc>
                <a:spcPct val="150000"/>
              </a:lnSpc>
              <a:buFont typeface="Wingdings" panose="05000000000000000000" pitchFamily="2" charset="2"/>
              <a:buChar char="ü"/>
            </a:pPr>
            <a:r>
              <a:rPr lang="en-US" sz="2000" b="1" dirty="0" err="1">
                <a:solidFill>
                  <a:srgbClr val="893621"/>
                </a:solidFill>
                <a:latin typeface="#9Slide03 Oswald Light" panose="00000400000000000000" pitchFamily="2" charset="0"/>
              </a:rPr>
              <a:t>Ghi</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nhớ</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tên</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các</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đô</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thị</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loại</a:t>
            </a:r>
            <a:r>
              <a:rPr lang="en-US" sz="2000" b="1" dirty="0">
                <a:solidFill>
                  <a:srgbClr val="893621"/>
                </a:solidFill>
                <a:latin typeface="#9Slide03 Oswald Light" panose="00000400000000000000" pitchFamily="2" charset="0"/>
              </a:rPr>
              <a:t> 1</a:t>
            </a:r>
            <a:endParaRPr lang="vi-VN" sz="2000" b="1" dirty="0">
              <a:solidFill>
                <a:srgbClr val="893621"/>
              </a:solidFill>
              <a:latin typeface="#9Slide03 Oswald Light" panose="00000400000000000000" pitchFamily="2" charset="0"/>
            </a:endParaRPr>
          </a:p>
          <a:p>
            <a:pPr marL="854075" indent="-457200" algn="just">
              <a:lnSpc>
                <a:spcPct val="150000"/>
              </a:lnSpc>
              <a:buFont typeface="Wingdings" panose="05000000000000000000" pitchFamily="2" charset="2"/>
              <a:buChar char="ü"/>
            </a:pPr>
            <a:r>
              <a:rPr lang="en-US" sz="2000" b="1" dirty="0">
                <a:solidFill>
                  <a:srgbClr val="893621"/>
                </a:solidFill>
                <a:latin typeface="#9Slide03 Oswald Light" panose="00000400000000000000" pitchFamily="2" charset="0"/>
              </a:rPr>
              <a:t>Sau </a:t>
            </a:r>
            <a:r>
              <a:rPr lang="en-US" sz="2000" b="1" dirty="0" err="1">
                <a:solidFill>
                  <a:srgbClr val="893621"/>
                </a:solidFill>
                <a:latin typeface="#9Slide03 Oswald Light" panose="00000400000000000000" pitchFamily="2" charset="0"/>
              </a:rPr>
              <a:t>đó</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đọc</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lại</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các</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đô</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thị</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loại</a:t>
            </a:r>
            <a:r>
              <a:rPr lang="en-US" sz="2000" b="1" dirty="0">
                <a:solidFill>
                  <a:srgbClr val="893621"/>
                </a:solidFill>
                <a:latin typeface="#9Slide03 Oswald Light" panose="00000400000000000000" pitchFamily="2" charset="0"/>
              </a:rPr>
              <a:t> 1 </a:t>
            </a:r>
            <a:r>
              <a:rPr lang="en-US" sz="2000" b="1" dirty="0" err="1">
                <a:solidFill>
                  <a:srgbClr val="893621"/>
                </a:solidFill>
                <a:latin typeface="#9Slide03 Oswald Light" panose="00000400000000000000" pitchFamily="2" charset="0"/>
              </a:rPr>
              <a:t>theo</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trí</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nhớ</a:t>
            </a:r>
            <a:endParaRPr lang="en-US" sz="2000" b="1" dirty="0">
              <a:solidFill>
                <a:srgbClr val="893621"/>
              </a:solidFill>
              <a:latin typeface="#9Slide03 Oswald Light" panose="00000400000000000000" pitchFamily="2" charset="0"/>
            </a:endParaRPr>
          </a:p>
          <a:p>
            <a:pPr marL="396875" algn="just">
              <a:lnSpc>
                <a:spcPct val="150000"/>
              </a:lnSpc>
            </a:pPr>
            <a:r>
              <a:rPr lang="en-US" sz="2000" b="1" dirty="0" err="1">
                <a:solidFill>
                  <a:srgbClr val="893621"/>
                </a:solidFill>
                <a:latin typeface="#9Slide03 Oswald Light" panose="00000400000000000000" pitchFamily="2" charset="0"/>
              </a:rPr>
              <a:t>Lưu</a:t>
            </a:r>
            <a:r>
              <a:rPr lang="en-US" sz="2000" b="1" dirty="0">
                <a:solidFill>
                  <a:srgbClr val="893621"/>
                </a:solidFill>
                <a:latin typeface="#9Slide03 Oswald Light" panose="00000400000000000000" pitchFamily="2" charset="0"/>
              </a:rPr>
              <a:t> ý: HS </a:t>
            </a:r>
            <a:r>
              <a:rPr lang="en-US" sz="2000" b="1" dirty="0" err="1">
                <a:solidFill>
                  <a:srgbClr val="893621"/>
                </a:solidFill>
                <a:latin typeface="#9Slide03 Oswald Light" panose="00000400000000000000" pitchFamily="2" charset="0"/>
              </a:rPr>
              <a:t>khác</a:t>
            </a:r>
            <a:r>
              <a:rPr lang="en-US" sz="2000" b="1" dirty="0">
                <a:solidFill>
                  <a:srgbClr val="893621"/>
                </a:solidFill>
                <a:latin typeface="#9Slide03 Oswald Light" panose="00000400000000000000" pitchFamily="2" charset="0"/>
              </a:rPr>
              <a:t> KHÔNG </a:t>
            </a:r>
            <a:r>
              <a:rPr lang="en-US" sz="2000" b="1" dirty="0" err="1">
                <a:solidFill>
                  <a:srgbClr val="893621"/>
                </a:solidFill>
                <a:latin typeface="#9Slide03 Oswald Light" panose="00000400000000000000" pitchFamily="2" charset="0"/>
              </a:rPr>
              <a:t>được</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nhắc</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dưới</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mọi</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hình</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thức</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ra</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hiệu</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làm</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dấu</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khẩu</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hình</a:t>
            </a:r>
            <a:r>
              <a:rPr lang="en-US" sz="2000" b="1" dirty="0">
                <a:solidFill>
                  <a:srgbClr val="893621"/>
                </a:solidFill>
                <a:latin typeface="#9Slide03 Oswald Light" panose="00000400000000000000" pitchFamily="2" charset="0"/>
              </a:rPr>
              <a:t>….)</a:t>
            </a:r>
            <a:endParaRPr lang="vi-VN" sz="2000" b="1" dirty="0">
              <a:solidFill>
                <a:srgbClr val="893621"/>
              </a:solidFill>
              <a:latin typeface="#9Slide03 Oswald Light" panose="00000400000000000000" pitchFamily="2" charset="0"/>
            </a:endParaRPr>
          </a:p>
          <a:p>
            <a:pPr marL="457200" indent="-457200" algn="just">
              <a:lnSpc>
                <a:spcPct val="150000"/>
              </a:lnSpc>
              <a:buFont typeface="Wingdings" panose="05000000000000000000" pitchFamily="2" charset="2"/>
              <a:buChar char="q"/>
            </a:pPr>
            <a:r>
              <a:rPr lang="en-US" sz="2000" b="1" dirty="0" err="1">
                <a:solidFill>
                  <a:srgbClr val="893621"/>
                </a:solidFill>
                <a:latin typeface="#9Slide03 Oswald Light" panose="00000400000000000000" pitchFamily="2" charset="0"/>
              </a:rPr>
              <a:t>Thời</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gian</a:t>
            </a:r>
            <a:r>
              <a:rPr lang="en-US" sz="2000" b="1" dirty="0">
                <a:solidFill>
                  <a:srgbClr val="893621"/>
                </a:solidFill>
                <a:latin typeface="#9Slide03 Oswald Light" panose="00000400000000000000" pitchFamily="2" charset="0"/>
              </a:rPr>
              <a:t>: 30 </a:t>
            </a:r>
            <a:r>
              <a:rPr lang="en-US" sz="2000" b="1" dirty="0" err="1">
                <a:solidFill>
                  <a:srgbClr val="893621"/>
                </a:solidFill>
                <a:latin typeface="#9Slide03 Oswald Light" panose="00000400000000000000" pitchFamily="2" charset="0"/>
              </a:rPr>
              <a:t>giây</a:t>
            </a:r>
            <a:r>
              <a:rPr lang="en-US" sz="2000" b="1" dirty="0">
                <a:solidFill>
                  <a:srgbClr val="893621"/>
                </a:solidFill>
                <a:latin typeface="#9Slide03 Oswald Light" panose="00000400000000000000" pitchFamily="2" charset="0"/>
              </a:rPr>
              <a:t>/</a:t>
            </a:r>
            <a:r>
              <a:rPr lang="en-US" sz="2000" b="1" dirty="0" err="1">
                <a:solidFill>
                  <a:srgbClr val="893621"/>
                </a:solidFill>
                <a:latin typeface="#9Slide03 Oswald Light" panose="00000400000000000000" pitchFamily="2" charset="0"/>
              </a:rPr>
              <a:t>lượt</a:t>
            </a:r>
            <a:endParaRPr lang="en-US" sz="2000" b="1" dirty="0">
              <a:solidFill>
                <a:srgbClr val="893621"/>
              </a:solidFill>
              <a:latin typeface="#9Slide03 Oswald Light" panose="00000400000000000000" pitchFamily="2" charset="0"/>
            </a:endParaRPr>
          </a:p>
          <a:p>
            <a:pPr marL="457200" indent="-457200" algn="just">
              <a:lnSpc>
                <a:spcPct val="150000"/>
              </a:lnSpc>
              <a:buFont typeface="Wingdings" panose="05000000000000000000" pitchFamily="2" charset="2"/>
              <a:buChar char="q"/>
            </a:pPr>
            <a:r>
              <a:rPr lang="en-US" sz="2000" b="1" dirty="0">
                <a:solidFill>
                  <a:srgbClr val="893621"/>
                </a:solidFill>
                <a:latin typeface="#9Slide03 Oswald Light" panose="00000400000000000000" pitchFamily="2" charset="0"/>
              </a:rPr>
              <a:t>Link quay STT </a:t>
            </a:r>
            <a:r>
              <a:rPr lang="en-US" sz="2000" b="1" dirty="0" err="1">
                <a:solidFill>
                  <a:srgbClr val="893621"/>
                </a:solidFill>
                <a:latin typeface="#9Slide03 Oswald Light" panose="00000400000000000000" pitchFamily="2" charset="0"/>
              </a:rPr>
              <a:t>ngẫu</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nhiên</a:t>
            </a:r>
            <a:r>
              <a:rPr lang="en-US" sz="2000" b="1" dirty="0">
                <a:solidFill>
                  <a:srgbClr val="893621"/>
                </a:solidFill>
                <a:latin typeface="#9Slide03 Oswald Light" panose="00000400000000000000" pitchFamily="2" charset="0"/>
              </a:rPr>
              <a:t>:  </a:t>
            </a:r>
            <a:r>
              <a:rPr lang="en-US" sz="2000" b="1" dirty="0">
                <a:solidFill>
                  <a:srgbClr val="893621"/>
                </a:solidFill>
                <a:latin typeface="#9Slide03 Oswald Light" panose="00000400000000000000" pitchFamily="2" charset="0"/>
                <a:hlinkClick r:id="rId7"/>
              </a:rPr>
              <a:t>https://quayso.vn/index.aspx</a:t>
            </a:r>
            <a:endParaRPr lang="en-US" sz="2000" b="1" dirty="0">
              <a:solidFill>
                <a:srgbClr val="893621"/>
              </a:solidFill>
              <a:latin typeface="#9Slide03 Oswald Light" panose="00000400000000000000" pitchFamily="2" charset="0"/>
            </a:endParaRPr>
          </a:p>
          <a:p>
            <a:pPr marL="457200" indent="-457200" algn="just">
              <a:lnSpc>
                <a:spcPct val="150000"/>
              </a:lnSpc>
              <a:buFont typeface="Wingdings" panose="05000000000000000000" pitchFamily="2" charset="2"/>
              <a:buChar char="q"/>
            </a:pPr>
            <a:endParaRPr lang="vi-VN" sz="2000" b="1" dirty="0">
              <a:solidFill>
                <a:srgbClr val="893621"/>
              </a:solidFill>
              <a:latin typeface="#9Slide03 Oswald Light" panose="00000400000000000000" pitchFamily="2" charset="0"/>
            </a:endParaRPr>
          </a:p>
        </p:txBody>
      </p:sp>
      <p:pic>
        <p:nvPicPr>
          <p:cNvPr id="14" name="Picture 13" descr="A cartoon pencil with arms and legs&#10;&#10;Description automatically generated">
            <a:extLst>
              <a:ext uri="{FF2B5EF4-FFF2-40B4-BE49-F238E27FC236}">
                <a16:creationId xmlns:a16="http://schemas.microsoft.com/office/drawing/2014/main" id="{22AA79EA-C43F-2624-5EAD-A6E2C8FCE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99583" y="2253798"/>
            <a:ext cx="2178365" cy="2611949"/>
          </a:xfrm>
          <a:prstGeom prst="rect">
            <a:avLst/>
          </a:prstGeom>
        </p:spPr>
      </p:pic>
      <p:sp>
        <p:nvSpPr>
          <p:cNvPr id="5" name="TextBox 4">
            <a:extLst>
              <a:ext uri="{FF2B5EF4-FFF2-40B4-BE49-F238E27FC236}">
                <a16:creationId xmlns:a16="http://schemas.microsoft.com/office/drawing/2014/main" id="{ADA0C4A6-8EB0-E66B-31AF-F21354851CC9}"/>
              </a:ext>
            </a:extLst>
          </p:cNvPr>
          <p:cNvSpPr txBox="1"/>
          <p:nvPr/>
        </p:nvSpPr>
        <p:spPr>
          <a:xfrm>
            <a:off x="0" y="0"/>
            <a:ext cx="1957660" cy="461665"/>
          </a:xfrm>
          <a:prstGeom prst="rect">
            <a:avLst/>
          </a:prstGeom>
          <a:noFill/>
        </p:spPr>
        <p:txBody>
          <a:bodyPr wrap="square" rtlCol="0">
            <a:spAutoFit/>
          </a:bodyPr>
          <a:lstStyle/>
          <a:p>
            <a:r>
              <a:rPr lang="en-US" sz="2400" dirty="0" err="1">
                <a:latin typeface="#9Slide03 AmpleSoft Bold" panose="02000000000000000000" pitchFamily="2" charset="0"/>
              </a:rPr>
              <a:t>Phương</a:t>
            </a:r>
            <a:r>
              <a:rPr lang="en-US" sz="2400" dirty="0">
                <a:latin typeface="#9Slide03 AmpleSoft Bold" panose="02000000000000000000" pitchFamily="2" charset="0"/>
              </a:rPr>
              <a:t> </a:t>
            </a:r>
            <a:r>
              <a:rPr lang="en-US" sz="2400" dirty="0" err="1">
                <a:latin typeface="#9Slide03 AmpleSoft Bold" panose="02000000000000000000" pitchFamily="2" charset="0"/>
              </a:rPr>
              <a:t>án</a:t>
            </a:r>
            <a:r>
              <a:rPr lang="en-US" sz="2400" dirty="0">
                <a:latin typeface="#9Slide03 AmpleSoft Bold" panose="02000000000000000000" pitchFamily="2" charset="0"/>
              </a:rPr>
              <a:t> 1</a:t>
            </a:r>
          </a:p>
        </p:txBody>
      </p:sp>
      <p:pic>
        <p:nvPicPr>
          <p:cNvPr id="8" name="Picture 7" descr="A map of the country&#10;&#10;Description automatically generated">
            <a:extLst>
              <a:ext uri="{FF2B5EF4-FFF2-40B4-BE49-F238E27FC236}">
                <a16:creationId xmlns:a16="http://schemas.microsoft.com/office/drawing/2014/main" id="{4DFD67D8-D5FC-E8F0-9E76-358C194C1F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8256" y="-3830"/>
            <a:ext cx="4923005" cy="6861829"/>
          </a:xfrm>
          <a:prstGeom prst="rect">
            <a:avLst/>
          </a:prstGeom>
        </p:spPr>
      </p:pic>
    </p:spTree>
    <p:extLst>
      <p:ext uri="{BB962C8B-B14F-4D97-AF65-F5344CB8AC3E}">
        <p14:creationId xmlns:p14="http://schemas.microsoft.com/office/powerpoint/2010/main" val="3462128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12" name="TextBox 12"/>
          <p:cNvSpPr txBox="1"/>
          <p:nvPr/>
        </p:nvSpPr>
        <p:spPr>
          <a:xfrm>
            <a:off x="2" y="662742"/>
            <a:ext cx="10739410" cy="924484"/>
          </a:xfrm>
          <a:prstGeom prst="rect">
            <a:avLst/>
          </a:prstGeom>
        </p:spPr>
        <p:txBody>
          <a:bodyPr wrap="square" lIns="0" tIns="0" rIns="0" bIns="0" rtlCol="0" anchor="t">
            <a:spAutoFit/>
          </a:bodyPr>
          <a:lstStyle/>
          <a:p>
            <a:pPr marL="0" marR="0" lvl="0" indent="0" algn="ctr" defTabSz="609630" rtl="0" eaLnBrk="1" fontAlgn="auto" latinLnBrk="0" hangingPunct="1">
              <a:lnSpc>
                <a:spcPts val="8000"/>
              </a:lnSpc>
              <a:spcBef>
                <a:spcPct val="0"/>
              </a:spcBef>
              <a:spcAft>
                <a:spcPts val="0"/>
              </a:spcAft>
              <a:buClrTx/>
              <a:buSzTx/>
              <a:buFontTx/>
              <a:buNone/>
              <a:tabLst/>
              <a:defRPr/>
            </a:pPr>
            <a:r>
              <a:rPr kumimoji="0" lang="en-US" sz="6000" b="0" i="0" u="none" strike="noStrike" kern="1200" cap="none" spc="-199" normalizeH="0" baseline="0" noProof="0" dirty="0" err="1">
                <a:ln>
                  <a:noFill/>
                </a:ln>
                <a:solidFill>
                  <a:srgbClr val="373737"/>
                </a:solidFill>
                <a:effectLst/>
                <a:uLnTx/>
                <a:uFillTx/>
                <a:latin typeface="#9Slide07 IcielBC Cubano Normal" panose="00000500000000000000" pitchFamily="2" charset="0"/>
                <a:ea typeface="+mn-ea"/>
                <a:cs typeface="+mn-cs"/>
              </a:rPr>
              <a:t>Luyện</a:t>
            </a:r>
            <a:r>
              <a:rPr kumimoji="0" lang="en-US" sz="6000" b="0" i="0" u="none" strike="noStrike" kern="1200" cap="none" spc="-199" normalizeH="0" baseline="0" noProof="0" dirty="0">
                <a:ln>
                  <a:noFill/>
                </a:ln>
                <a:solidFill>
                  <a:srgbClr val="373737"/>
                </a:solidFill>
                <a:effectLst/>
                <a:uLnTx/>
                <a:uFillTx/>
                <a:latin typeface="#9Slide07 IcielBC Cubano Normal" panose="00000500000000000000" pitchFamily="2" charset="0"/>
                <a:ea typeface="+mn-ea"/>
                <a:cs typeface="+mn-cs"/>
              </a:rPr>
              <a:t> </a:t>
            </a:r>
            <a:r>
              <a:rPr kumimoji="0" lang="en-US" sz="6000" b="0" i="0" u="none" strike="noStrike" kern="1200" cap="none" spc="-199" normalizeH="0" baseline="0" noProof="0" dirty="0" err="1">
                <a:ln>
                  <a:noFill/>
                </a:ln>
                <a:solidFill>
                  <a:srgbClr val="373737"/>
                </a:solidFill>
                <a:effectLst/>
                <a:uLnTx/>
                <a:uFillTx/>
                <a:latin typeface="#9Slide07 IcielBC Cubano Normal" panose="00000500000000000000" pitchFamily="2" charset="0"/>
                <a:ea typeface="+mn-ea"/>
                <a:cs typeface="+mn-cs"/>
              </a:rPr>
              <a:t>tập</a:t>
            </a:r>
            <a:endParaRPr kumimoji="0" lang="en-US" sz="6000" b="0" i="0" u="none" strike="noStrike" kern="1200" cap="none" spc="-199" normalizeH="0" baseline="0" noProof="0" dirty="0">
              <a:ln>
                <a:noFill/>
              </a:ln>
              <a:solidFill>
                <a:srgbClr val="373737"/>
              </a:solidFill>
              <a:effectLst/>
              <a:uLnTx/>
              <a:uFillTx/>
              <a:latin typeface="#9Slide07 IcielBC Cubano Normal" panose="00000500000000000000" pitchFamily="2" charset="0"/>
              <a:ea typeface="+mn-ea"/>
              <a:cs typeface="+mn-cs"/>
            </a:endParaRPr>
          </a:p>
        </p:txBody>
      </p:sp>
      <p:pic>
        <p:nvPicPr>
          <p:cNvPr id="17" name="Picture 16">
            <a:extLst>
              <a:ext uri="{FF2B5EF4-FFF2-40B4-BE49-F238E27FC236}">
                <a16:creationId xmlns:a16="http://schemas.microsoft.com/office/drawing/2014/main" id="{1FD9B13F-9670-9F4F-4D65-1E55B9C259A7}"/>
              </a:ext>
            </a:extLst>
          </p:cNvPr>
          <p:cNvPicPr>
            <a:picLocks noChangeAspect="1"/>
          </p:cNvPicPr>
          <p:nvPr/>
        </p:nvPicPr>
        <p:blipFill>
          <a:blip r:embed="rId2"/>
          <a:stretch>
            <a:fillRect/>
          </a:stretch>
        </p:blipFill>
        <p:spPr>
          <a:xfrm>
            <a:off x="11154352" y="5900924"/>
            <a:ext cx="1144822" cy="1000234"/>
          </a:xfrm>
          <a:prstGeom prst="rect">
            <a:avLst/>
          </a:prstGeom>
        </p:spPr>
      </p:pic>
      <p:sp>
        <p:nvSpPr>
          <p:cNvPr id="34" name="Freeform 18">
            <a:extLst>
              <a:ext uri="{FF2B5EF4-FFF2-40B4-BE49-F238E27FC236}">
                <a16:creationId xmlns:a16="http://schemas.microsoft.com/office/drawing/2014/main" id="{A7293EDD-2F35-EB48-A49F-DBC5A2DE25CE}"/>
              </a:ext>
            </a:extLst>
          </p:cNvPr>
          <p:cNvSpPr/>
          <p:nvPr/>
        </p:nvSpPr>
        <p:spPr>
          <a:xfrm>
            <a:off x="2121301" y="1049052"/>
            <a:ext cx="505071" cy="293137"/>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19">
            <a:extLst>
              <a:ext uri="{FF2B5EF4-FFF2-40B4-BE49-F238E27FC236}">
                <a16:creationId xmlns:a16="http://schemas.microsoft.com/office/drawing/2014/main" id="{10151FB2-2B52-75CA-627E-EDFC34F318B9}"/>
              </a:ext>
            </a:extLst>
          </p:cNvPr>
          <p:cNvSpPr/>
          <p:nvPr/>
        </p:nvSpPr>
        <p:spPr>
          <a:xfrm>
            <a:off x="1452589" y="1049052"/>
            <a:ext cx="505071" cy="293137"/>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 name="Group 24">
            <a:extLst>
              <a:ext uri="{FF2B5EF4-FFF2-40B4-BE49-F238E27FC236}">
                <a16:creationId xmlns:a16="http://schemas.microsoft.com/office/drawing/2014/main" id="{603BFB67-79B5-B0C6-234F-B724FB2BFEA9}"/>
              </a:ext>
            </a:extLst>
          </p:cNvPr>
          <p:cNvGrpSpPr/>
          <p:nvPr/>
        </p:nvGrpSpPr>
        <p:grpSpPr>
          <a:xfrm>
            <a:off x="776954" y="1072888"/>
            <a:ext cx="505071" cy="239948"/>
            <a:chOff x="0" y="0"/>
            <a:chExt cx="2337984" cy="1429370"/>
          </a:xfrm>
        </p:grpSpPr>
        <p:sp>
          <p:nvSpPr>
            <p:cNvPr id="37" name="Freeform 25">
              <a:extLst>
                <a:ext uri="{FF2B5EF4-FFF2-40B4-BE49-F238E27FC236}">
                  <a16:creationId xmlns:a16="http://schemas.microsoft.com/office/drawing/2014/main" id="{832FE5B2-6207-D110-F2EF-2F5C7D55B4CA}"/>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2" name="Freeform 18">
            <a:extLst>
              <a:ext uri="{FF2B5EF4-FFF2-40B4-BE49-F238E27FC236}">
                <a16:creationId xmlns:a16="http://schemas.microsoft.com/office/drawing/2014/main" id="{7C0A5BAB-BE44-841E-545D-B4BC254CB4AF}"/>
              </a:ext>
            </a:extLst>
          </p:cNvPr>
          <p:cNvSpPr/>
          <p:nvPr/>
        </p:nvSpPr>
        <p:spPr>
          <a:xfrm>
            <a:off x="9331601" y="1080655"/>
            <a:ext cx="505071" cy="294505"/>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19">
            <a:extLst>
              <a:ext uri="{FF2B5EF4-FFF2-40B4-BE49-F238E27FC236}">
                <a16:creationId xmlns:a16="http://schemas.microsoft.com/office/drawing/2014/main" id="{159F9F64-AE67-4106-A61D-140B0E7EF561}"/>
              </a:ext>
            </a:extLst>
          </p:cNvPr>
          <p:cNvSpPr/>
          <p:nvPr/>
        </p:nvSpPr>
        <p:spPr>
          <a:xfrm>
            <a:off x="10042984" y="1072888"/>
            <a:ext cx="505071" cy="294505"/>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4" name="Group 24">
            <a:extLst>
              <a:ext uri="{FF2B5EF4-FFF2-40B4-BE49-F238E27FC236}">
                <a16:creationId xmlns:a16="http://schemas.microsoft.com/office/drawing/2014/main" id="{38BF6963-84C4-44F1-EC6C-341BA9F77EAA}"/>
              </a:ext>
            </a:extLst>
          </p:cNvPr>
          <p:cNvGrpSpPr/>
          <p:nvPr/>
        </p:nvGrpSpPr>
        <p:grpSpPr>
          <a:xfrm>
            <a:off x="10813239" y="1088382"/>
            <a:ext cx="505071" cy="241068"/>
            <a:chOff x="0" y="0"/>
            <a:chExt cx="2337984" cy="1429370"/>
          </a:xfrm>
        </p:grpSpPr>
        <p:sp>
          <p:nvSpPr>
            <p:cNvPr id="45" name="Freeform 25">
              <a:extLst>
                <a:ext uri="{FF2B5EF4-FFF2-40B4-BE49-F238E27FC236}">
                  <a16:creationId xmlns:a16="http://schemas.microsoft.com/office/drawing/2014/main" id="{785D8BD5-765D-8625-A198-CB7DB1EE237D}"/>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3D906D7E-21B9-BC5B-62EF-3B60A486E370}"/>
              </a:ext>
            </a:extLst>
          </p:cNvPr>
          <p:cNvSpPr txBox="1"/>
          <p:nvPr/>
        </p:nvSpPr>
        <p:spPr>
          <a:xfrm>
            <a:off x="739639" y="2206179"/>
            <a:ext cx="5574307" cy="1430071"/>
          </a:xfrm>
          <a:prstGeom prst="rect">
            <a:avLst/>
          </a:prstGeom>
          <a:noFill/>
        </p:spPr>
        <p:txBody>
          <a:bodyPr wrap="square">
            <a:spAutoFit/>
          </a:bodyPr>
          <a:lstStyle/>
          <a:p>
            <a:pPr algn="ctr">
              <a:lnSpc>
                <a:spcPct val="150000"/>
              </a:lnSpc>
            </a:pPr>
            <a:r>
              <a:rPr lang="en-US" sz="2000" b="1" dirty="0" err="1">
                <a:latin typeface="#9Slide03 Oswald Light" panose="00000400000000000000" pitchFamily="2" charset="0"/>
              </a:rPr>
              <a:t>Trò</a:t>
            </a:r>
            <a:r>
              <a:rPr lang="en-US" sz="2000" b="1" dirty="0">
                <a:latin typeface="#9Slide03 Oswald Light" panose="00000400000000000000" pitchFamily="2" charset="0"/>
              </a:rPr>
              <a:t> </a:t>
            </a:r>
            <a:r>
              <a:rPr lang="en-US" sz="2000" b="1" dirty="0" err="1">
                <a:latin typeface="#9Slide03 Oswald Light" panose="00000400000000000000" pitchFamily="2" charset="0"/>
              </a:rPr>
              <a:t>chơi</a:t>
            </a:r>
            <a:r>
              <a:rPr lang="en-US" sz="2000" b="1" dirty="0">
                <a:latin typeface="#9Slide03 Oswald Light" panose="00000400000000000000" pitchFamily="2" charset="0"/>
              </a:rPr>
              <a:t> “Ai </a:t>
            </a:r>
            <a:r>
              <a:rPr lang="en-US" sz="2000" b="1" dirty="0" err="1">
                <a:latin typeface="#9Slide03 Oswald Light" panose="00000400000000000000" pitchFamily="2" charset="0"/>
              </a:rPr>
              <a:t>nhanh</a:t>
            </a:r>
            <a:r>
              <a:rPr lang="en-US" sz="2000" b="1" dirty="0">
                <a:latin typeface="#9Slide03 Oswald Light" panose="00000400000000000000" pitchFamily="2" charset="0"/>
              </a:rPr>
              <a:t> </a:t>
            </a:r>
            <a:r>
              <a:rPr lang="en-US" sz="2000" b="1" dirty="0" err="1">
                <a:latin typeface="#9Slide03 Oswald Light" panose="00000400000000000000" pitchFamily="2" charset="0"/>
              </a:rPr>
              <a:t>nhất</a:t>
            </a:r>
            <a:r>
              <a:rPr lang="en-US" sz="2000" b="1" dirty="0">
                <a:latin typeface="#9Slide03 Oswald Light" panose="00000400000000000000" pitchFamily="2" charset="0"/>
              </a:rPr>
              <a:t>?”</a:t>
            </a:r>
            <a:endParaRPr lang="vi-VN" sz="2000" b="1" dirty="0">
              <a:latin typeface="#9Slide03 Oswald Light" panose="00000400000000000000" pitchFamily="2" charset="0"/>
            </a:endParaRPr>
          </a:p>
          <a:p>
            <a:pPr marL="457200" indent="-457200" algn="just">
              <a:lnSpc>
                <a:spcPct val="150000"/>
              </a:lnSpc>
              <a:buFont typeface="Wingdings" panose="05000000000000000000" pitchFamily="2" charset="2"/>
              <a:buChar char="q"/>
            </a:pPr>
            <a:r>
              <a:rPr lang="en-US" sz="2000" b="1" dirty="0">
                <a:solidFill>
                  <a:srgbClr val="893621"/>
                </a:solidFill>
                <a:latin typeface="#9Slide03 Oswald Light" panose="00000400000000000000" pitchFamily="2" charset="0"/>
              </a:rPr>
              <a:t>Link quay STT </a:t>
            </a:r>
            <a:r>
              <a:rPr lang="en-US" sz="2000" b="1" dirty="0" err="1">
                <a:solidFill>
                  <a:srgbClr val="893621"/>
                </a:solidFill>
                <a:latin typeface="#9Slide03 Oswald Light" panose="00000400000000000000" pitchFamily="2" charset="0"/>
              </a:rPr>
              <a:t>ngẫu</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nhiên</a:t>
            </a:r>
            <a:r>
              <a:rPr lang="en-US" sz="2000" b="1" dirty="0">
                <a:solidFill>
                  <a:srgbClr val="893621"/>
                </a:solidFill>
                <a:latin typeface="#9Slide03 Oswald Light" panose="00000400000000000000" pitchFamily="2" charset="0"/>
              </a:rPr>
              <a:t>:  </a:t>
            </a:r>
            <a:r>
              <a:rPr lang="en-US" sz="2000" b="1" dirty="0">
                <a:solidFill>
                  <a:srgbClr val="893621"/>
                </a:solidFill>
                <a:latin typeface="#9Slide03 Oswald Light" panose="00000400000000000000" pitchFamily="2" charset="0"/>
                <a:hlinkClick r:id="rId7"/>
              </a:rPr>
              <a:t>https://quayso.vn/index.aspx</a:t>
            </a:r>
            <a:endParaRPr lang="en-US" sz="2000" b="1" dirty="0">
              <a:solidFill>
                <a:srgbClr val="893621"/>
              </a:solidFill>
              <a:latin typeface="#9Slide03 Oswald Light" panose="00000400000000000000" pitchFamily="2" charset="0"/>
            </a:endParaRPr>
          </a:p>
          <a:p>
            <a:pPr marL="457200" indent="-457200" algn="just">
              <a:lnSpc>
                <a:spcPct val="150000"/>
              </a:lnSpc>
              <a:buFont typeface="Wingdings" panose="05000000000000000000" pitchFamily="2" charset="2"/>
              <a:buChar char="q"/>
            </a:pPr>
            <a:endParaRPr lang="vi-VN" sz="2000" b="1" dirty="0">
              <a:solidFill>
                <a:srgbClr val="893621"/>
              </a:solidFill>
              <a:latin typeface="#9Slide03 Oswald Light" panose="00000400000000000000" pitchFamily="2" charset="0"/>
            </a:endParaRPr>
          </a:p>
        </p:txBody>
      </p:sp>
      <p:pic>
        <p:nvPicPr>
          <p:cNvPr id="14" name="Picture 13" descr="A cartoon pencil with arms and legs&#10;&#10;Description automatically generated">
            <a:extLst>
              <a:ext uri="{FF2B5EF4-FFF2-40B4-BE49-F238E27FC236}">
                <a16:creationId xmlns:a16="http://schemas.microsoft.com/office/drawing/2014/main" id="{22AA79EA-C43F-2624-5EAD-A6E2C8FCE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58149" y="3429000"/>
            <a:ext cx="2307059" cy="2766258"/>
          </a:xfrm>
          <a:prstGeom prst="rect">
            <a:avLst/>
          </a:prstGeom>
        </p:spPr>
      </p:pic>
      <p:sp>
        <p:nvSpPr>
          <p:cNvPr id="5" name="TextBox 4">
            <a:extLst>
              <a:ext uri="{FF2B5EF4-FFF2-40B4-BE49-F238E27FC236}">
                <a16:creationId xmlns:a16="http://schemas.microsoft.com/office/drawing/2014/main" id="{ADA0C4A6-8EB0-E66B-31AF-F21354851CC9}"/>
              </a:ext>
            </a:extLst>
          </p:cNvPr>
          <p:cNvSpPr txBox="1"/>
          <p:nvPr/>
        </p:nvSpPr>
        <p:spPr>
          <a:xfrm>
            <a:off x="0" y="0"/>
            <a:ext cx="1957660" cy="461665"/>
          </a:xfrm>
          <a:prstGeom prst="rect">
            <a:avLst/>
          </a:prstGeom>
          <a:noFill/>
        </p:spPr>
        <p:txBody>
          <a:bodyPr wrap="square" rtlCol="0">
            <a:spAutoFit/>
          </a:bodyPr>
          <a:lstStyle/>
          <a:p>
            <a:r>
              <a:rPr lang="en-US" sz="2400" dirty="0" err="1">
                <a:latin typeface="#9Slide03 AmpleSoft Bold" panose="02000000000000000000" pitchFamily="2" charset="0"/>
              </a:rPr>
              <a:t>Phương</a:t>
            </a:r>
            <a:r>
              <a:rPr lang="en-US" sz="2400" dirty="0">
                <a:latin typeface="#9Slide03 AmpleSoft Bold" panose="02000000000000000000" pitchFamily="2" charset="0"/>
              </a:rPr>
              <a:t> </a:t>
            </a:r>
            <a:r>
              <a:rPr lang="en-US" sz="2400" dirty="0" err="1">
                <a:latin typeface="#9Slide03 AmpleSoft Bold" panose="02000000000000000000" pitchFamily="2" charset="0"/>
              </a:rPr>
              <a:t>án</a:t>
            </a:r>
            <a:r>
              <a:rPr lang="en-US" sz="2400" dirty="0">
                <a:latin typeface="#9Slide03 AmpleSoft Bold" panose="02000000000000000000" pitchFamily="2" charset="0"/>
              </a:rPr>
              <a:t> 1</a:t>
            </a:r>
          </a:p>
        </p:txBody>
      </p:sp>
      <p:pic>
        <p:nvPicPr>
          <p:cNvPr id="8" name="Picture 7" descr="A map of the country&#10;&#10;Description automatically generated">
            <a:extLst>
              <a:ext uri="{FF2B5EF4-FFF2-40B4-BE49-F238E27FC236}">
                <a16:creationId xmlns:a16="http://schemas.microsoft.com/office/drawing/2014/main" id="{4DFD67D8-D5FC-E8F0-9E76-358C194C1F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68256" y="-3830"/>
            <a:ext cx="4923005" cy="6861829"/>
          </a:xfrm>
          <a:prstGeom prst="rect">
            <a:avLst/>
          </a:prstGeom>
        </p:spPr>
      </p:pic>
    </p:spTree>
    <p:extLst>
      <p:ext uri="{BB962C8B-B14F-4D97-AF65-F5344CB8AC3E}">
        <p14:creationId xmlns:p14="http://schemas.microsoft.com/office/powerpoint/2010/main" val="385732441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12" name="TextBox 12"/>
          <p:cNvSpPr txBox="1"/>
          <p:nvPr/>
        </p:nvSpPr>
        <p:spPr>
          <a:xfrm>
            <a:off x="1" y="662742"/>
            <a:ext cx="12191999" cy="924484"/>
          </a:xfrm>
          <a:prstGeom prst="rect">
            <a:avLst/>
          </a:prstGeom>
        </p:spPr>
        <p:txBody>
          <a:bodyPr wrap="square" lIns="0" tIns="0" rIns="0" bIns="0" rtlCol="0" anchor="t">
            <a:spAutoFit/>
          </a:bodyPr>
          <a:lstStyle/>
          <a:p>
            <a:pPr marL="0" marR="0" lvl="0" indent="0" algn="ctr" defTabSz="609630" rtl="0" eaLnBrk="1" fontAlgn="auto" latinLnBrk="0" hangingPunct="1">
              <a:lnSpc>
                <a:spcPts val="8000"/>
              </a:lnSpc>
              <a:spcBef>
                <a:spcPct val="0"/>
              </a:spcBef>
              <a:spcAft>
                <a:spcPts val="0"/>
              </a:spcAft>
              <a:buClrTx/>
              <a:buSzTx/>
              <a:buFontTx/>
              <a:buNone/>
              <a:tabLst/>
              <a:defRPr/>
            </a:pPr>
            <a:r>
              <a:rPr kumimoji="0" lang="en-US" sz="6000" b="0" i="0" u="none" strike="noStrike" kern="1200" cap="none" spc="-199" normalizeH="0" baseline="0" noProof="0" dirty="0" err="1">
                <a:ln>
                  <a:noFill/>
                </a:ln>
                <a:solidFill>
                  <a:srgbClr val="373737"/>
                </a:solidFill>
                <a:effectLst/>
                <a:uLnTx/>
                <a:uFillTx/>
                <a:latin typeface="#9Slide07 IcielBC Cubano Normal" panose="00000500000000000000" pitchFamily="2" charset="0"/>
                <a:ea typeface="+mn-ea"/>
                <a:cs typeface="+mn-cs"/>
              </a:rPr>
              <a:t>Luyện</a:t>
            </a:r>
            <a:r>
              <a:rPr kumimoji="0" lang="en-US" sz="6000" b="0" i="0" u="none" strike="noStrike" kern="1200" cap="none" spc="-199" normalizeH="0" baseline="0" noProof="0" dirty="0">
                <a:ln>
                  <a:noFill/>
                </a:ln>
                <a:solidFill>
                  <a:srgbClr val="373737"/>
                </a:solidFill>
                <a:effectLst/>
                <a:uLnTx/>
                <a:uFillTx/>
                <a:latin typeface="#9Slide07 IcielBC Cubano Normal" panose="00000500000000000000" pitchFamily="2" charset="0"/>
                <a:ea typeface="+mn-ea"/>
                <a:cs typeface="+mn-cs"/>
              </a:rPr>
              <a:t> </a:t>
            </a:r>
            <a:r>
              <a:rPr kumimoji="0" lang="en-US" sz="6000" b="0" i="0" u="none" strike="noStrike" kern="1200" cap="none" spc="-199" normalizeH="0" baseline="0" noProof="0" dirty="0" err="1">
                <a:ln>
                  <a:noFill/>
                </a:ln>
                <a:solidFill>
                  <a:srgbClr val="373737"/>
                </a:solidFill>
                <a:effectLst/>
                <a:uLnTx/>
                <a:uFillTx/>
                <a:latin typeface="#9Slide07 IcielBC Cubano Normal" panose="00000500000000000000" pitchFamily="2" charset="0"/>
                <a:ea typeface="+mn-ea"/>
                <a:cs typeface="+mn-cs"/>
              </a:rPr>
              <a:t>tập</a:t>
            </a:r>
            <a:endParaRPr kumimoji="0" lang="en-US" sz="6000" b="0" i="0" u="none" strike="noStrike" kern="1200" cap="none" spc="-199" normalizeH="0" baseline="0" noProof="0" dirty="0">
              <a:ln>
                <a:noFill/>
              </a:ln>
              <a:solidFill>
                <a:srgbClr val="373737"/>
              </a:solidFill>
              <a:effectLst/>
              <a:uLnTx/>
              <a:uFillTx/>
              <a:latin typeface="#9Slide07 IcielBC Cubano Normal" panose="00000500000000000000" pitchFamily="2" charset="0"/>
              <a:ea typeface="+mn-ea"/>
              <a:cs typeface="+mn-cs"/>
            </a:endParaRPr>
          </a:p>
        </p:txBody>
      </p:sp>
      <p:pic>
        <p:nvPicPr>
          <p:cNvPr id="17" name="Picture 16">
            <a:extLst>
              <a:ext uri="{FF2B5EF4-FFF2-40B4-BE49-F238E27FC236}">
                <a16:creationId xmlns:a16="http://schemas.microsoft.com/office/drawing/2014/main" id="{1FD9B13F-9670-9F4F-4D65-1E55B9C259A7}"/>
              </a:ext>
            </a:extLst>
          </p:cNvPr>
          <p:cNvPicPr>
            <a:picLocks noChangeAspect="1"/>
          </p:cNvPicPr>
          <p:nvPr/>
        </p:nvPicPr>
        <p:blipFill>
          <a:blip r:embed="rId2"/>
          <a:stretch>
            <a:fillRect/>
          </a:stretch>
        </p:blipFill>
        <p:spPr>
          <a:xfrm>
            <a:off x="11154352" y="5900924"/>
            <a:ext cx="1144822" cy="1000234"/>
          </a:xfrm>
          <a:prstGeom prst="rect">
            <a:avLst/>
          </a:prstGeom>
        </p:spPr>
      </p:pic>
      <p:sp>
        <p:nvSpPr>
          <p:cNvPr id="34" name="Freeform 18">
            <a:extLst>
              <a:ext uri="{FF2B5EF4-FFF2-40B4-BE49-F238E27FC236}">
                <a16:creationId xmlns:a16="http://schemas.microsoft.com/office/drawing/2014/main" id="{A7293EDD-2F35-EB48-A49F-DBC5A2DE25CE}"/>
              </a:ext>
            </a:extLst>
          </p:cNvPr>
          <p:cNvSpPr/>
          <p:nvPr/>
        </p:nvSpPr>
        <p:spPr>
          <a:xfrm>
            <a:off x="2121301" y="1049052"/>
            <a:ext cx="505071" cy="293137"/>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19">
            <a:extLst>
              <a:ext uri="{FF2B5EF4-FFF2-40B4-BE49-F238E27FC236}">
                <a16:creationId xmlns:a16="http://schemas.microsoft.com/office/drawing/2014/main" id="{10151FB2-2B52-75CA-627E-EDFC34F318B9}"/>
              </a:ext>
            </a:extLst>
          </p:cNvPr>
          <p:cNvSpPr/>
          <p:nvPr/>
        </p:nvSpPr>
        <p:spPr>
          <a:xfrm>
            <a:off x="1452589" y="1049052"/>
            <a:ext cx="505071" cy="293137"/>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 name="Group 24">
            <a:extLst>
              <a:ext uri="{FF2B5EF4-FFF2-40B4-BE49-F238E27FC236}">
                <a16:creationId xmlns:a16="http://schemas.microsoft.com/office/drawing/2014/main" id="{603BFB67-79B5-B0C6-234F-B724FB2BFEA9}"/>
              </a:ext>
            </a:extLst>
          </p:cNvPr>
          <p:cNvGrpSpPr/>
          <p:nvPr/>
        </p:nvGrpSpPr>
        <p:grpSpPr>
          <a:xfrm>
            <a:off x="776954" y="1072888"/>
            <a:ext cx="505071" cy="239948"/>
            <a:chOff x="0" y="0"/>
            <a:chExt cx="2337984" cy="1429370"/>
          </a:xfrm>
        </p:grpSpPr>
        <p:sp>
          <p:nvSpPr>
            <p:cNvPr id="37" name="Freeform 25">
              <a:extLst>
                <a:ext uri="{FF2B5EF4-FFF2-40B4-BE49-F238E27FC236}">
                  <a16:creationId xmlns:a16="http://schemas.microsoft.com/office/drawing/2014/main" id="{832FE5B2-6207-D110-F2EF-2F5C7D55B4CA}"/>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2" name="Freeform 18">
            <a:extLst>
              <a:ext uri="{FF2B5EF4-FFF2-40B4-BE49-F238E27FC236}">
                <a16:creationId xmlns:a16="http://schemas.microsoft.com/office/drawing/2014/main" id="{7C0A5BAB-BE44-841E-545D-B4BC254CB4AF}"/>
              </a:ext>
            </a:extLst>
          </p:cNvPr>
          <p:cNvSpPr/>
          <p:nvPr/>
        </p:nvSpPr>
        <p:spPr>
          <a:xfrm>
            <a:off x="9331601" y="1080655"/>
            <a:ext cx="505071" cy="294505"/>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19">
            <a:extLst>
              <a:ext uri="{FF2B5EF4-FFF2-40B4-BE49-F238E27FC236}">
                <a16:creationId xmlns:a16="http://schemas.microsoft.com/office/drawing/2014/main" id="{159F9F64-AE67-4106-A61D-140B0E7EF561}"/>
              </a:ext>
            </a:extLst>
          </p:cNvPr>
          <p:cNvSpPr/>
          <p:nvPr/>
        </p:nvSpPr>
        <p:spPr>
          <a:xfrm>
            <a:off x="10042984" y="1072888"/>
            <a:ext cx="505071" cy="294505"/>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4" name="Group 24">
            <a:extLst>
              <a:ext uri="{FF2B5EF4-FFF2-40B4-BE49-F238E27FC236}">
                <a16:creationId xmlns:a16="http://schemas.microsoft.com/office/drawing/2014/main" id="{38BF6963-84C4-44F1-EC6C-341BA9F77EAA}"/>
              </a:ext>
            </a:extLst>
          </p:cNvPr>
          <p:cNvGrpSpPr/>
          <p:nvPr/>
        </p:nvGrpSpPr>
        <p:grpSpPr>
          <a:xfrm>
            <a:off x="10813239" y="1088382"/>
            <a:ext cx="505071" cy="241068"/>
            <a:chOff x="0" y="0"/>
            <a:chExt cx="2337984" cy="1429370"/>
          </a:xfrm>
        </p:grpSpPr>
        <p:sp>
          <p:nvSpPr>
            <p:cNvPr id="45" name="Freeform 25">
              <a:extLst>
                <a:ext uri="{FF2B5EF4-FFF2-40B4-BE49-F238E27FC236}">
                  <a16:creationId xmlns:a16="http://schemas.microsoft.com/office/drawing/2014/main" id="{785D8BD5-765D-8625-A198-CB7DB1EE237D}"/>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DEE86170-711E-3A66-EC8C-2DB8C07F8A93}"/>
              </a:ext>
            </a:extLst>
          </p:cNvPr>
          <p:cNvSpPr/>
          <p:nvPr/>
        </p:nvSpPr>
        <p:spPr>
          <a:xfrm>
            <a:off x="183010" y="2023881"/>
            <a:ext cx="5381637" cy="4834119"/>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D87909C0-2D27-0E05-B25B-A283E9531F3B}"/>
              </a:ext>
            </a:extLst>
          </p:cNvPr>
          <p:cNvSpPr/>
          <p:nvPr/>
        </p:nvSpPr>
        <p:spPr>
          <a:xfrm flipH="1">
            <a:off x="880988" y="1645183"/>
            <a:ext cx="3796677" cy="4978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Chuyển</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giao</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nhiệm</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vụ</a:t>
            </a:r>
            <a:endParaRPr lang="en-US" sz="2800" dirty="0">
              <a:solidFill>
                <a:srgbClr val="FF0000"/>
              </a:solidFill>
              <a:latin typeface="#9Slide03 Bebas Neue Bold" panose="020B0606020202050201" pitchFamily="34" charset="0"/>
            </a:endParaRPr>
          </a:p>
        </p:txBody>
      </p:sp>
      <p:sp>
        <p:nvSpPr>
          <p:cNvPr id="6" name="TextBox 5">
            <a:extLst>
              <a:ext uri="{FF2B5EF4-FFF2-40B4-BE49-F238E27FC236}">
                <a16:creationId xmlns:a16="http://schemas.microsoft.com/office/drawing/2014/main" id="{3D906D7E-21B9-BC5B-62EF-3B60A486E370}"/>
              </a:ext>
            </a:extLst>
          </p:cNvPr>
          <p:cNvSpPr txBox="1"/>
          <p:nvPr/>
        </p:nvSpPr>
        <p:spPr>
          <a:xfrm>
            <a:off x="188877" y="2200980"/>
            <a:ext cx="5084163" cy="4661725"/>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vi-VN" sz="2000" b="1" dirty="0">
                <a:solidFill>
                  <a:srgbClr val="893621"/>
                </a:solidFill>
                <a:latin typeface="#9Slide03 Oswald Light" panose="00000400000000000000" pitchFamily="2" charset="0"/>
              </a:rPr>
              <a:t>Vẽ sơ đồ tư ảnh hưởng của đô thị hóa đến sự phát triển kinh tế xã hội nước ta</a:t>
            </a:r>
          </a:p>
          <a:p>
            <a:pPr marL="457200" indent="-457200">
              <a:lnSpc>
                <a:spcPct val="150000"/>
              </a:lnSpc>
              <a:buFont typeface="Wingdings" panose="05000000000000000000" pitchFamily="2" charset="2"/>
              <a:buChar char="q"/>
            </a:pPr>
            <a:r>
              <a:rPr lang="vi-VN" sz="2000" b="1" dirty="0">
                <a:solidFill>
                  <a:srgbClr val="893621"/>
                </a:solidFill>
                <a:latin typeface="#9Slide03 Oswald Light" panose="00000400000000000000" pitchFamily="2" charset="0"/>
              </a:rPr>
              <a:t>Yêu cầu: </a:t>
            </a:r>
          </a:p>
          <a:p>
            <a:pPr marL="854075" indent="-457200">
              <a:lnSpc>
                <a:spcPct val="150000"/>
              </a:lnSpc>
              <a:buFont typeface="Wingdings" panose="05000000000000000000" pitchFamily="2" charset="2"/>
              <a:buChar char="ü"/>
            </a:pPr>
            <a:r>
              <a:rPr lang="vi-VN" sz="2000" b="1" dirty="0">
                <a:solidFill>
                  <a:srgbClr val="893621"/>
                </a:solidFill>
                <a:latin typeface="#9Slide03 Oswald Light" panose="00000400000000000000" pitchFamily="2" charset="0"/>
              </a:rPr>
              <a:t>Thực hiện trên giấy A</a:t>
            </a:r>
            <a:r>
              <a:rPr lang="en-US" sz="2000" b="1" dirty="0">
                <a:solidFill>
                  <a:srgbClr val="893621"/>
                </a:solidFill>
                <a:latin typeface="#9Slide03 Oswald Light" panose="00000400000000000000" pitchFamily="2" charset="0"/>
              </a:rPr>
              <a:t>3</a:t>
            </a:r>
            <a:endParaRPr lang="vi-VN" sz="2000" b="1" dirty="0">
              <a:solidFill>
                <a:srgbClr val="893621"/>
              </a:solidFill>
              <a:latin typeface="#9Slide03 Oswald Light" panose="00000400000000000000" pitchFamily="2" charset="0"/>
            </a:endParaRPr>
          </a:p>
          <a:p>
            <a:pPr marL="854075" indent="-457200">
              <a:lnSpc>
                <a:spcPct val="150000"/>
              </a:lnSpc>
              <a:buFont typeface="Wingdings" panose="05000000000000000000" pitchFamily="2" charset="2"/>
              <a:buChar char="ü"/>
            </a:pPr>
            <a:r>
              <a:rPr lang="vi-VN" sz="2000" b="1" dirty="0">
                <a:solidFill>
                  <a:srgbClr val="893621"/>
                </a:solidFill>
                <a:latin typeface="#9Slide03 Oswald Light" panose="00000400000000000000" pitchFamily="2" charset="0"/>
              </a:rPr>
              <a:t>Thể hiện đủ nội dung</a:t>
            </a:r>
          </a:p>
          <a:p>
            <a:pPr marL="854075" indent="-457200">
              <a:lnSpc>
                <a:spcPct val="150000"/>
              </a:lnSpc>
              <a:buFont typeface="Wingdings" panose="05000000000000000000" pitchFamily="2" charset="2"/>
              <a:buChar char="ü"/>
            </a:pPr>
            <a:r>
              <a:rPr lang="vi-VN" sz="2000" b="1" dirty="0">
                <a:solidFill>
                  <a:srgbClr val="893621"/>
                </a:solidFill>
                <a:latin typeface="#9Slide03 Oswald Light" panose="00000400000000000000" pitchFamily="2" charset="0"/>
              </a:rPr>
              <a:t>Bố cục cân đối, màu sắc hài hòa</a:t>
            </a:r>
          </a:p>
          <a:p>
            <a:pPr marL="854075" indent="-457200">
              <a:lnSpc>
                <a:spcPct val="150000"/>
              </a:lnSpc>
              <a:buFont typeface="Wingdings" panose="05000000000000000000" pitchFamily="2" charset="2"/>
              <a:buChar char="ü"/>
            </a:pPr>
            <a:r>
              <a:rPr lang="vi-VN" sz="2000" b="1" dirty="0">
                <a:solidFill>
                  <a:srgbClr val="893621"/>
                </a:solidFill>
                <a:latin typeface="#9Slide03 Oswald Light" panose="00000400000000000000" pitchFamily="2" charset="0"/>
              </a:rPr>
              <a:t>Sáng tạo: có các </a:t>
            </a:r>
            <a:r>
              <a:rPr lang="vi-VN" sz="2000" b="1" dirty="0" err="1">
                <a:solidFill>
                  <a:srgbClr val="893621"/>
                </a:solidFill>
                <a:latin typeface="#9Slide03 Oswald Light" panose="00000400000000000000" pitchFamily="2" charset="0"/>
              </a:rPr>
              <a:t>icon</a:t>
            </a:r>
            <a:r>
              <a:rPr lang="vi-VN" sz="2000" b="1" dirty="0">
                <a:solidFill>
                  <a:srgbClr val="893621"/>
                </a:solidFill>
                <a:latin typeface="#9Slide03 Oswald Light" panose="00000400000000000000" pitchFamily="2" charset="0"/>
              </a:rPr>
              <a:t>, </a:t>
            </a:r>
            <a:r>
              <a:rPr lang="vi-VN" sz="2000" b="1" dirty="0" err="1">
                <a:solidFill>
                  <a:srgbClr val="893621"/>
                </a:solidFill>
                <a:latin typeface="#9Slide03 Oswald Light" panose="00000400000000000000" pitchFamily="2" charset="0"/>
              </a:rPr>
              <a:t>sticker</a:t>
            </a:r>
            <a:r>
              <a:rPr lang="vi-VN" sz="2000" b="1" dirty="0">
                <a:solidFill>
                  <a:srgbClr val="893621"/>
                </a:solidFill>
                <a:latin typeface="#9Slide03 Oswald Light" panose="00000400000000000000" pitchFamily="2" charset="0"/>
              </a:rPr>
              <a:t> ….</a:t>
            </a:r>
          </a:p>
          <a:p>
            <a:pPr marL="854075" indent="-457200">
              <a:lnSpc>
                <a:spcPct val="150000"/>
              </a:lnSpc>
              <a:buFont typeface="Wingdings" panose="05000000000000000000" pitchFamily="2" charset="2"/>
              <a:buChar char="ü"/>
            </a:pPr>
            <a:r>
              <a:rPr lang="vi-VN" sz="2000" b="1" dirty="0">
                <a:solidFill>
                  <a:srgbClr val="893621"/>
                </a:solidFill>
                <a:latin typeface="#9Slide03 Oswald Light" panose="00000400000000000000" pitchFamily="2" charset="0"/>
              </a:rPr>
              <a:t>Đúng thời gian</a:t>
            </a:r>
          </a:p>
          <a:p>
            <a:pPr marL="854075" indent="-457200">
              <a:lnSpc>
                <a:spcPct val="150000"/>
              </a:lnSpc>
              <a:buFont typeface="Wingdings" panose="05000000000000000000" pitchFamily="2" charset="2"/>
              <a:buChar char="ü"/>
            </a:pPr>
            <a:r>
              <a:rPr lang="vi-VN" sz="2000" b="1" dirty="0">
                <a:solidFill>
                  <a:srgbClr val="893621"/>
                </a:solidFill>
                <a:latin typeface="#9Slide03 Oswald Light" panose="00000400000000000000" pitchFamily="2" charset="0"/>
              </a:rPr>
              <a:t>Có tên nhóm</a:t>
            </a:r>
            <a:endParaRPr lang="en-US" sz="2000" b="1" dirty="0">
              <a:solidFill>
                <a:srgbClr val="893621"/>
              </a:solidFill>
              <a:latin typeface="#9Slide03 Oswald Light" panose="00000400000000000000" pitchFamily="2" charset="0"/>
            </a:endParaRPr>
          </a:p>
          <a:p>
            <a:pPr marL="457200" indent="-457200">
              <a:lnSpc>
                <a:spcPct val="150000"/>
              </a:lnSpc>
              <a:buFont typeface="Wingdings" panose="05000000000000000000" pitchFamily="2" charset="2"/>
              <a:buChar char="q"/>
            </a:pPr>
            <a:r>
              <a:rPr lang="en-US" sz="2000" b="1" dirty="0" err="1">
                <a:solidFill>
                  <a:srgbClr val="893621"/>
                </a:solidFill>
                <a:latin typeface="#9Slide03 Oswald Light" panose="00000400000000000000" pitchFamily="2" charset="0"/>
              </a:rPr>
              <a:t>Thời</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gian</a:t>
            </a:r>
            <a:r>
              <a:rPr lang="en-US" sz="2000" b="1" dirty="0">
                <a:solidFill>
                  <a:srgbClr val="893621"/>
                </a:solidFill>
                <a:latin typeface="#9Slide03 Oswald Light" panose="00000400000000000000" pitchFamily="2" charset="0"/>
              </a:rPr>
              <a:t>: ……….</a:t>
            </a:r>
            <a:r>
              <a:rPr lang="en-US" sz="2000" b="1" dirty="0" err="1">
                <a:solidFill>
                  <a:srgbClr val="893621"/>
                </a:solidFill>
                <a:latin typeface="#9Slide03 Oswald Light" panose="00000400000000000000" pitchFamily="2" charset="0"/>
              </a:rPr>
              <a:t>phút</a:t>
            </a:r>
            <a:endParaRPr lang="vi-VN" sz="2000" b="1" dirty="0">
              <a:solidFill>
                <a:srgbClr val="893621"/>
              </a:solidFill>
              <a:latin typeface="#9Slide03 Oswald Light" panose="00000400000000000000" pitchFamily="2" charset="0"/>
            </a:endParaRPr>
          </a:p>
        </p:txBody>
      </p:sp>
      <p:pic>
        <p:nvPicPr>
          <p:cNvPr id="9" name="Picture 8" descr="A diagram of a group of kids&#10;&#10;Description automatically generated with medium confidence">
            <a:extLst>
              <a:ext uri="{FF2B5EF4-FFF2-40B4-BE49-F238E27FC236}">
                <a16:creationId xmlns:a16="http://schemas.microsoft.com/office/drawing/2014/main" id="{168D126A-328B-C7EB-233B-562152FAF8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48480" y="4704769"/>
            <a:ext cx="2999575" cy="1997825"/>
          </a:xfrm>
          <a:prstGeom prst="rect">
            <a:avLst/>
          </a:prstGeom>
        </p:spPr>
      </p:pic>
      <p:pic>
        <p:nvPicPr>
          <p:cNvPr id="14" name="Picture 13" descr="A cartoon pencil with arms and legs&#10;&#10;Description automatically generated">
            <a:extLst>
              <a:ext uri="{FF2B5EF4-FFF2-40B4-BE49-F238E27FC236}">
                <a16:creationId xmlns:a16="http://schemas.microsoft.com/office/drawing/2014/main" id="{22AA79EA-C43F-2624-5EAD-A6E2C8FCE4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15101" y="-167613"/>
            <a:ext cx="2999575" cy="3596613"/>
          </a:xfrm>
          <a:prstGeom prst="rect">
            <a:avLst/>
          </a:prstGeom>
        </p:spPr>
      </p:pic>
      <p:sp>
        <p:nvSpPr>
          <p:cNvPr id="15" name="Rectangle 14">
            <a:extLst>
              <a:ext uri="{FF2B5EF4-FFF2-40B4-BE49-F238E27FC236}">
                <a16:creationId xmlns:a16="http://schemas.microsoft.com/office/drawing/2014/main" id="{0FCA04DB-2DA4-925C-4270-79B17ED9F468}"/>
              </a:ext>
            </a:extLst>
          </p:cNvPr>
          <p:cNvSpPr/>
          <p:nvPr/>
        </p:nvSpPr>
        <p:spPr>
          <a:xfrm flipH="1">
            <a:off x="7016562" y="1645183"/>
            <a:ext cx="3796677" cy="4978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TIÊU CHÍ ĐÁNH GIÁ</a:t>
            </a:r>
          </a:p>
        </p:txBody>
      </p:sp>
      <p:pic>
        <p:nvPicPr>
          <p:cNvPr id="18" name="Picture 17">
            <a:extLst>
              <a:ext uri="{FF2B5EF4-FFF2-40B4-BE49-F238E27FC236}">
                <a16:creationId xmlns:a16="http://schemas.microsoft.com/office/drawing/2014/main" id="{5840347D-A07D-97C6-0A47-FC55E55D4C20}"/>
              </a:ext>
            </a:extLst>
          </p:cNvPr>
          <p:cNvPicPr>
            <a:picLocks noChangeAspect="1"/>
          </p:cNvPicPr>
          <p:nvPr/>
        </p:nvPicPr>
        <p:blipFill>
          <a:blip r:embed="rId9"/>
          <a:stretch>
            <a:fillRect/>
          </a:stretch>
        </p:blipFill>
        <p:spPr>
          <a:xfrm>
            <a:off x="5879736" y="2548787"/>
            <a:ext cx="6070327" cy="2155982"/>
          </a:xfrm>
          <a:prstGeom prst="rect">
            <a:avLst/>
          </a:prstGeom>
        </p:spPr>
      </p:pic>
      <p:sp>
        <p:nvSpPr>
          <p:cNvPr id="19" name="TextBox 18">
            <a:extLst>
              <a:ext uri="{FF2B5EF4-FFF2-40B4-BE49-F238E27FC236}">
                <a16:creationId xmlns:a16="http://schemas.microsoft.com/office/drawing/2014/main" id="{5546FF86-73BC-E37E-C66E-61C1F5E3D19E}"/>
              </a:ext>
            </a:extLst>
          </p:cNvPr>
          <p:cNvSpPr txBox="1"/>
          <p:nvPr/>
        </p:nvSpPr>
        <p:spPr>
          <a:xfrm>
            <a:off x="0" y="0"/>
            <a:ext cx="1957660" cy="461665"/>
          </a:xfrm>
          <a:prstGeom prst="rect">
            <a:avLst/>
          </a:prstGeom>
          <a:noFill/>
        </p:spPr>
        <p:txBody>
          <a:bodyPr wrap="square" rtlCol="0">
            <a:spAutoFit/>
          </a:bodyPr>
          <a:lstStyle/>
          <a:p>
            <a:r>
              <a:rPr lang="en-US" sz="2400" dirty="0" err="1">
                <a:latin typeface="#9Slide03 AmpleSoft Bold" panose="02000000000000000000" pitchFamily="2" charset="0"/>
              </a:rPr>
              <a:t>Phương</a:t>
            </a:r>
            <a:r>
              <a:rPr lang="en-US" sz="2400" dirty="0">
                <a:latin typeface="#9Slide03 AmpleSoft Bold" panose="02000000000000000000" pitchFamily="2" charset="0"/>
              </a:rPr>
              <a:t> </a:t>
            </a:r>
            <a:r>
              <a:rPr lang="en-US" sz="2400" dirty="0" err="1">
                <a:latin typeface="#9Slide03 AmpleSoft Bold" panose="02000000000000000000" pitchFamily="2" charset="0"/>
              </a:rPr>
              <a:t>án</a:t>
            </a:r>
            <a:r>
              <a:rPr lang="en-US" sz="2400" dirty="0">
                <a:latin typeface="#9Slide03 AmpleSoft Bold" panose="02000000000000000000" pitchFamily="2" charset="0"/>
              </a:rPr>
              <a:t> 2</a:t>
            </a:r>
          </a:p>
        </p:txBody>
      </p:sp>
    </p:spTree>
    <p:extLst>
      <p:ext uri="{BB962C8B-B14F-4D97-AF65-F5344CB8AC3E}">
        <p14:creationId xmlns:p14="http://schemas.microsoft.com/office/powerpoint/2010/main" val="5975874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12" name="TextBox 12"/>
          <p:cNvSpPr txBox="1"/>
          <p:nvPr/>
        </p:nvSpPr>
        <p:spPr>
          <a:xfrm>
            <a:off x="1" y="-53803"/>
            <a:ext cx="12191999" cy="924484"/>
          </a:xfrm>
          <a:prstGeom prst="rect">
            <a:avLst/>
          </a:prstGeom>
        </p:spPr>
        <p:txBody>
          <a:bodyPr wrap="square" lIns="0" tIns="0" rIns="0" bIns="0" rtlCol="0" anchor="t">
            <a:spAutoFit/>
          </a:bodyPr>
          <a:lstStyle/>
          <a:p>
            <a:pPr marL="0" marR="0" lvl="0" indent="0" algn="ctr" defTabSz="609630" rtl="0" eaLnBrk="1" fontAlgn="auto" latinLnBrk="0" hangingPunct="1">
              <a:lnSpc>
                <a:spcPts val="8000"/>
              </a:lnSpc>
              <a:spcBef>
                <a:spcPct val="0"/>
              </a:spcBef>
              <a:spcAft>
                <a:spcPts val="0"/>
              </a:spcAft>
              <a:buClrTx/>
              <a:buSzTx/>
              <a:buFontTx/>
              <a:buNone/>
              <a:tabLst/>
              <a:defRPr/>
            </a:pPr>
            <a:r>
              <a:rPr kumimoji="0" lang="en-US" sz="5400" b="0" i="0" u="none" strike="noStrike" kern="1200" cap="none" spc="-199" normalizeH="0" baseline="0" noProof="0" dirty="0" err="1">
                <a:ln>
                  <a:noFill/>
                </a:ln>
                <a:solidFill>
                  <a:srgbClr val="373737"/>
                </a:solidFill>
                <a:effectLst/>
                <a:uLnTx/>
                <a:uFillTx/>
                <a:latin typeface="#9Slide07 IcielBC Cubano Normal" panose="00000500000000000000" pitchFamily="2" charset="0"/>
                <a:ea typeface="+mn-ea"/>
                <a:cs typeface="+mn-cs"/>
              </a:rPr>
              <a:t>Luyện</a:t>
            </a:r>
            <a:r>
              <a:rPr kumimoji="0" lang="en-US" sz="5400" b="0" i="0" u="none" strike="noStrike" kern="1200" cap="none" spc="-199" normalizeH="0" baseline="0" noProof="0" dirty="0">
                <a:ln>
                  <a:noFill/>
                </a:ln>
                <a:solidFill>
                  <a:srgbClr val="373737"/>
                </a:solidFill>
                <a:effectLst/>
                <a:uLnTx/>
                <a:uFillTx/>
                <a:latin typeface="#9Slide07 IcielBC Cubano Normal" panose="00000500000000000000" pitchFamily="2" charset="0"/>
                <a:ea typeface="+mn-ea"/>
                <a:cs typeface="+mn-cs"/>
              </a:rPr>
              <a:t> </a:t>
            </a:r>
            <a:r>
              <a:rPr kumimoji="0" lang="en-US" sz="5400" b="0" i="0" u="none" strike="noStrike" kern="1200" cap="none" spc="-199" normalizeH="0" baseline="0" noProof="0" dirty="0" err="1">
                <a:ln>
                  <a:noFill/>
                </a:ln>
                <a:solidFill>
                  <a:srgbClr val="373737"/>
                </a:solidFill>
                <a:effectLst/>
                <a:uLnTx/>
                <a:uFillTx/>
                <a:latin typeface="#9Slide07 IcielBC Cubano Normal" panose="00000500000000000000" pitchFamily="2" charset="0"/>
                <a:ea typeface="+mn-ea"/>
                <a:cs typeface="+mn-cs"/>
              </a:rPr>
              <a:t>tập</a:t>
            </a:r>
            <a:endParaRPr kumimoji="0" lang="en-US" sz="5400" b="0" i="0" u="none" strike="noStrike" kern="1200" cap="none" spc="-199" normalizeH="0" baseline="0" noProof="0" dirty="0">
              <a:ln>
                <a:noFill/>
              </a:ln>
              <a:solidFill>
                <a:srgbClr val="373737"/>
              </a:solidFill>
              <a:effectLst/>
              <a:uLnTx/>
              <a:uFillTx/>
              <a:latin typeface="#9Slide07 IcielBC Cubano Normal" panose="00000500000000000000" pitchFamily="2" charset="0"/>
              <a:ea typeface="+mn-ea"/>
              <a:cs typeface="+mn-cs"/>
            </a:endParaRPr>
          </a:p>
        </p:txBody>
      </p:sp>
      <p:pic>
        <p:nvPicPr>
          <p:cNvPr id="17" name="Picture 16">
            <a:extLst>
              <a:ext uri="{FF2B5EF4-FFF2-40B4-BE49-F238E27FC236}">
                <a16:creationId xmlns:a16="http://schemas.microsoft.com/office/drawing/2014/main" id="{1FD9B13F-9670-9F4F-4D65-1E55B9C259A7}"/>
              </a:ext>
            </a:extLst>
          </p:cNvPr>
          <p:cNvPicPr>
            <a:picLocks noChangeAspect="1"/>
          </p:cNvPicPr>
          <p:nvPr/>
        </p:nvPicPr>
        <p:blipFill>
          <a:blip r:embed="rId2"/>
          <a:stretch>
            <a:fillRect/>
          </a:stretch>
        </p:blipFill>
        <p:spPr>
          <a:xfrm>
            <a:off x="11154352" y="5900924"/>
            <a:ext cx="1144822" cy="1000234"/>
          </a:xfrm>
          <a:prstGeom prst="rect">
            <a:avLst/>
          </a:prstGeom>
        </p:spPr>
      </p:pic>
      <p:sp>
        <p:nvSpPr>
          <p:cNvPr id="34" name="Freeform 18">
            <a:extLst>
              <a:ext uri="{FF2B5EF4-FFF2-40B4-BE49-F238E27FC236}">
                <a16:creationId xmlns:a16="http://schemas.microsoft.com/office/drawing/2014/main" id="{A7293EDD-2F35-EB48-A49F-DBC5A2DE25CE}"/>
              </a:ext>
            </a:extLst>
          </p:cNvPr>
          <p:cNvSpPr/>
          <p:nvPr/>
        </p:nvSpPr>
        <p:spPr>
          <a:xfrm>
            <a:off x="7956189" y="286088"/>
            <a:ext cx="505071" cy="293137"/>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Freeform 19">
            <a:extLst>
              <a:ext uri="{FF2B5EF4-FFF2-40B4-BE49-F238E27FC236}">
                <a16:creationId xmlns:a16="http://schemas.microsoft.com/office/drawing/2014/main" id="{10151FB2-2B52-75CA-627E-EDFC34F318B9}"/>
              </a:ext>
            </a:extLst>
          </p:cNvPr>
          <p:cNvSpPr/>
          <p:nvPr/>
        </p:nvSpPr>
        <p:spPr>
          <a:xfrm>
            <a:off x="3778704" y="299403"/>
            <a:ext cx="505071" cy="293137"/>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36" name="Group 24">
            <a:extLst>
              <a:ext uri="{FF2B5EF4-FFF2-40B4-BE49-F238E27FC236}">
                <a16:creationId xmlns:a16="http://schemas.microsoft.com/office/drawing/2014/main" id="{603BFB67-79B5-B0C6-234F-B724FB2BFEA9}"/>
              </a:ext>
            </a:extLst>
          </p:cNvPr>
          <p:cNvGrpSpPr/>
          <p:nvPr/>
        </p:nvGrpSpPr>
        <p:grpSpPr>
          <a:xfrm>
            <a:off x="5266153" y="-740616"/>
            <a:ext cx="505071" cy="239948"/>
            <a:chOff x="0" y="0"/>
            <a:chExt cx="2337984" cy="1429370"/>
          </a:xfrm>
        </p:grpSpPr>
        <p:sp>
          <p:nvSpPr>
            <p:cNvPr id="37" name="Freeform 25">
              <a:extLst>
                <a:ext uri="{FF2B5EF4-FFF2-40B4-BE49-F238E27FC236}">
                  <a16:creationId xmlns:a16="http://schemas.microsoft.com/office/drawing/2014/main" id="{832FE5B2-6207-D110-F2EF-2F5C7D55B4CA}"/>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2" name="Freeform 18">
            <a:extLst>
              <a:ext uri="{FF2B5EF4-FFF2-40B4-BE49-F238E27FC236}">
                <a16:creationId xmlns:a16="http://schemas.microsoft.com/office/drawing/2014/main" id="{7C0A5BAB-BE44-841E-545D-B4BC254CB4AF}"/>
              </a:ext>
            </a:extLst>
          </p:cNvPr>
          <p:cNvSpPr/>
          <p:nvPr/>
        </p:nvSpPr>
        <p:spPr>
          <a:xfrm>
            <a:off x="5128587" y="1020923"/>
            <a:ext cx="505071" cy="294505"/>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Freeform 19">
            <a:extLst>
              <a:ext uri="{FF2B5EF4-FFF2-40B4-BE49-F238E27FC236}">
                <a16:creationId xmlns:a16="http://schemas.microsoft.com/office/drawing/2014/main" id="{159F9F64-AE67-4106-A61D-140B0E7EF561}"/>
              </a:ext>
            </a:extLst>
          </p:cNvPr>
          <p:cNvSpPr/>
          <p:nvPr/>
        </p:nvSpPr>
        <p:spPr>
          <a:xfrm>
            <a:off x="5839970" y="1013156"/>
            <a:ext cx="505071" cy="294505"/>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4" name="Group 24">
            <a:extLst>
              <a:ext uri="{FF2B5EF4-FFF2-40B4-BE49-F238E27FC236}">
                <a16:creationId xmlns:a16="http://schemas.microsoft.com/office/drawing/2014/main" id="{38BF6963-84C4-44F1-EC6C-341BA9F77EAA}"/>
              </a:ext>
            </a:extLst>
          </p:cNvPr>
          <p:cNvGrpSpPr/>
          <p:nvPr/>
        </p:nvGrpSpPr>
        <p:grpSpPr>
          <a:xfrm>
            <a:off x="6610225" y="1028650"/>
            <a:ext cx="505071" cy="241068"/>
            <a:chOff x="0" y="0"/>
            <a:chExt cx="2337984" cy="1429370"/>
          </a:xfrm>
        </p:grpSpPr>
        <p:sp>
          <p:nvSpPr>
            <p:cNvPr id="45" name="Freeform 25">
              <a:extLst>
                <a:ext uri="{FF2B5EF4-FFF2-40B4-BE49-F238E27FC236}">
                  <a16:creationId xmlns:a16="http://schemas.microsoft.com/office/drawing/2014/main" id="{785D8BD5-765D-8625-A198-CB7DB1EE237D}"/>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Rectangle 1">
            <a:extLst>
              <a:ext uri="{FF2B5EF4-FFF2-40B4-BE49-F238E27FC236}">
                <a16:creationId xmlns:a16="http://schemas.microsoft.com/office/drawing/2014/main" id="{DEE86170-711E-3A66-EC8C-2DB8C07F8A93}"/>
              </a:ext>
            </a:extLst>
          </p:cNvPr>
          <p:cNvSpPr/>
          <p:nvPr/>
        </p:nvSpPr>
        <p:spPr>
          <a:xfrm>
            <a:off x="0" y="0"/>
            <a:ext cx="12191999"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5">
            <a:extLst>
              <a:ext uri="{FF2B5EF4-FFF2-40B4-BE49-F238E27FC236}">
                <a16:creationId xmlns:a16="http://schemas.microsoft.com/office/drawing/2014/main" id="{3921A7BE-1AE2-93BA-D078-0E3046C1A4F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93740" y="2356580"/>
            <a:ext cx="32305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4">
            <a:extLst>
              <a:ext uri="{FF2B5EF4-FFF2-40B4-BE49-F238E27FC236}">
                <a16:creationId xmlns:a16="http://schemas.microsoft.com/office/drawing/2014/main" id="{3DBFBDAA-6836-671B-F45A-ED6DE52FDA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36452" y="2137505"/>
            <a:ext cx="1382713"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3">
            <a:extLst>
              <a:ext uri="{FF2B5EF4-FFF2-40B4-BE49-F238E27FC236}">
                <a16:creationId xmlns:a16="http://schemas.microsoft.com/office/drawing/2014/main" id="{75B34BF9-9226-A7C9-044F-82FA9E1562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49227" y="873855"/>
            <a:ext cx="3590925"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32">
            <a:extLst>
              <a:ext uri="{FF2B5EF4-FFF2-40B4-BE49-F238E27FC236}">
                <a16:creationId xmlns:a16="http://schemas.microsoft.com/office/drawing/2014/main" id="{797226E2-0583-CA77-0D9F-083BBB009D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28602" y="311880"/>
            <a:ext cx="2825750" cy="77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1">
            <a:extLst>
              <a:ext uri="{FF2B5EF4-FFF2-40B4-BE49-F238E27FC236}">
                <a16:creationId xmlns:a16="http://schemas.microsoft.com/office/drawing/2014/main" id="{E6017E11-B161-24FC-F299-92E7CC49F6C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1602" y="518255"/>
            <a:ext cx="1749425"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0">
            <a:extLst>
              <a:ext uri="{FF2B5EF4-FFF2-40B4-BE49-F238E27FC236}">
                <a16:creationId xmlns:a16="http://schemas.microsoft.com/office/drawing/2014/main" id="{C4D62A5C-A2B8-A49A-05E8-B950556B172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2402" y="1705705"/>
            <a:ext cx="2417763" cy="170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9">
            <a:extLst>
              <a:ext uri="{FF2B5EF4-FFF2-40B4-BE49-F238E27FC236}">
                <a16:creationId xmlns:a16="http://schemas.microsoft.com/office/drawing/2014/main" id="{B3D38470-29E0-B55D-3087-39C9BF9D66B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1540" y="2786793"/>
            <a:ext cx="2170112"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8">
            <a:extLst>
              <a:ext uri="{FF2B5EF4-FFF2-40B4-BE49-F238E27FC236}">
                <a16:creationId xmlns:a16="http://schemas.microsoft.com/office/drawing/2014/main" id="{57680E8C-3AF7-FCEF-C583-C1493759E6A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27" y="2220055"/>
            <a:ext cx="3535363"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7">
            <a:extLst>
              <a:ext uri="{FF2B5EF4-FFF2-40B4-BE49-F238E27FC236}">
                <a16:creationId xmlns:a16="http://schemas.microsoft.com/office/drawing/2014/main" id="{5564062C-21B5-AF60-4D49-DA429F61305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412115" y="2086705"/>
            <a:ext cx="1311275"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6">
            <a:extLst>
              <a:ext uri="{FF2B5EF4-FFF2-40B4-BE49-F238E27FC236}">
                <a16:creationId xmlns:a16="http://schemas.microsoft.com/office/drawing/2014/main" id="{4BE5F537-D858-2D35-1F15-0D3E71A554F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7240" y="1100868"/>
            <a:ext cx="29178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5">
            <a:extLst>
              <a:ext uri="{FF2B5EF4-FFF2-40B4-BE49-F238E27FC236}">
                <a16:creationId xmlns:a16="http://schemas.microsoft.com/office/drawing/2014/main" id="{6B5458B9-5324-941D-8B48-42D0C1BFBE9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78577" y="1180243"/>
            <a:ext cx="2252663"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4">
            <a:extLst>
              <a:ext uri="{FF2B5EF4-FFF2-40B4-BE49-F238E27FC236}">
                <a16:creationId xmlns:a16="http://schemas.microsoft.com/office/drawing/2014/main" id="{F7D93C46-DECF-C9BB-7D80-426C3E034D5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443615" y="878618"/>
            <a:ext cx="273367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3">
            <a:extLst>
              <a:ext uri="{FF2B5EF4-FFF2-40B4-BE49-F238E27FC236}">
                <a16:creationId xmlns:a16="http://schemas.microsoft.com/office/drawing/2014/main" id="{01B1A559-E821-AED9-9432-A9582E25351D}"/>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32427" y="246793"/>
            <a:ext cx="3527425" cy="114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2">
            <a:extLst>
              <a:ext uri="{FF2B5EF4-FFF2-40B4-BE49-F238E27FC236}">
                <a16:creationId xmlns:a16="http://schemas.microsoft.com/office/drawing/2014/main" id="{53A223F2-DC13-E5CD-C7B0-5B228F640E6A}"/>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821690" y="675418"/>
            <a:ext cx="1449387" cy="133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a:extLst>
              <a:ext uri="{FF2B5EF4-FFF2-40B4-BE49-F238E27FC236}">
                <a16:creationId xmlns:a16="http://schemas.microsoft.com/office/drawing/2014/main" id="{CB3B09E0-0871-34D9-391F-196DF8E6B54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921702" y="1812068"/>
            <a:ext cx="2686050" cy="234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0">
            <a:extLst>
              <a:ext uri="{FF2B5EF4-FFF2-40B4-BE49-F238E27FC236}">
                <a16:creationId xmlns:a16="http://schemas.microsoft.com/office/drawing/2014/main" id="{1EFFB769-1595-99CB-8F22-E79EA58F3EA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54627" y="5891943"/>
            <a:ext cx="2611438"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a:extLst>
              <a:ext uri="{FF2B5EF4-FFF2-40B4-BE49-F238E27FC236}">
                <a16:creationId xmlns:a16="http://schemas.microsoft.com/office/drawing/2014/main" id="{293391D6-3EB3-B2C7-0BDB-667AD55D544D}"/>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5027" y="5480780"/>
            <a:ext cx="3367088"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8">
            <a:extLst>
              <a:ext uri="{FF2B5EF4-FFF2-40B4-BE49-F238E27FC236}">
                <a16:creationId xmlns:a16="http://schemas.microsoft.com/office/drawing/2014/main" id="{0A7274D4-295E-608E-C683-EE50E46439B4}"/>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200977" y="5217255"/>
            <a:ext cx="10128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7">
            <a:extLst>
              <a:ext uri="{FF2B5EF4-FFF2-40B4-BE49-F238E27FC236}">
                <a16:creationId xmlns:a16="http://schemas.microsoft.com/office/drawing/2014/main" id="{89221455-3D0D-3D61-E83A-F42CAADB8086}"/>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27" y="4175855"/>
            <a:ext cx="352901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a:extLst>
              <a:ext uri="{FF2B5EF4-FFF2-40B4-BE49-F238E27FC236}">
                <a16:creationId xmlns:a16="http://schemas.microsoft.com/office/drawing/2014/main" id="{875DF18A-6938-2F6E-5D32-A11FDE54DE64}"/>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26015" y="4039330"/>
            <a:ext cx="3367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5">
            <a:extLst>
              <a:ext uri="{FF2B5EF4-FFF2-40B4-BE49-F238E27FC236}">
                <a16:creationId xmlns:a16="http://schemas.microsoft.com/office/drawing/2014/main" id="{C09B768B-6F5E-6B31-A725-573F6593A58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918152" y="3747230"/>
            <a:ext cx="2571750" cy="57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4">
            <a:extLst>
              <a:ext uri="{FF2B5EF4-FFF2-40B4-BE49-F238E27FC236}">
                <a16:creationId xmlns:a16="http://schemas.microsoft.com/office/drawing/2014/main" id="{57CA0D31-DF84-88D0-C207-C2FC9E3F50F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6990" y="3424968"/>
            <a:ext cx="3100387" cy="106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3">
            <a:extLst>
              <a:ext uri="{FF2B5EF4-FFF2-40B4-BE49-F238E27FC236}">
                <a16:creationId xmlns:a16="http://schemas.microsoft.com/office/drawing/2014/main" id="{070AA7E3-923E-BA95-D434-2240E0A18B6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3196215" y="3705955"/>
            <a:ext cx="1527175"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2">
            <a:extLst>
              <a:ext uri="{FF2B5EF4-FFF2-40B4-BE49-F238E27FC236}">
                <a16:creationId xmlns:a16="http://schemas.microsoft.com/office/drawing/2014/main" id="{4FEEB8FE-2A78-80D2-E153-AE9F7953415E}"/>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l="-2" r="19014"/>
          <a:stretch>
            <a:fillRect/>
          </a:stretch>
        </p:blipFill>
        <p:spPr bwMode="auto">
          <a:xfrm>
            <a:off x="3623252" y="3744055"/>
            <a:ext cx="30734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1">
            <a:extLst>
              <a:ext uri="{FF2B5EF4-FFF2-40B4-BE49-F238E27FC236}">
                <a16:creationId xmlns:a16="http://schemas.microsoft.com/office/drawing/2014/main" id="{1C62CCB9-84DC-482D-3DD7-544DFD7F5C48}"/>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454015" y="6068155"/>
            <a:ext cx="2243137"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0">
            <a:extLst>
              <a:ext uri="{FF2B5EF4-FFF2-40B4-BE49-F238E27FC236}">
                <a16:creationId xmlns:a16="http://schemas.microsoft.com/office/drawing/2014/main" id="{311575F0-6F98-8325-05B8-37D52D3BD53A}"/>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7493577" y="5850668"/>
            <a:ext cx="1004888"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a:extLst>
              <a:ext uri="{FF2B5EF4-FFF2-40B4-BE49-F238E27FC236}">
                <a16:creationId xmlns:a16="http://schemas.microsoft.com/office/drawing/2014/main" id="{2A2B45B5-0826-9502-8301-241F633D6DC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7936490" y="4590193"/>
            <a:ext cx="2392362" cy="63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a:extLst>
              <a:ext uri="{FF2B5EF4-FFF2-40B4-BE49-F238E27FC236}">
                <a16:creationId xmlns:a16="http://schemas.microsoft.com/office/drawing/2014/main" id="{E406362C-2712-F819-F3CB-62A454FD5A65}"/>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7977765" y="4452080"/>
            <a:ext cx="4283075"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7">
            <a:extLst>
              <a:ext uri="{FF2B5EF4-FFF2-40B4-BE49-F238E27FC236}">
                <a16:creationId xmlns:a16="http://schemas.microsoft.com/office/drawing/2014/main" id="{D29247A6-1B3C-4C52-01F4-596117DF2E1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7944427" y="3950430"/>
            <a:ext cx="3013075"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6">
            <a:extLst>
              <a:ext uri="{FF2B5EF4-FFF2-40B4-BE49-F238E27FC236}">
                <a16:creationId xmlns:a16="http://schemas.microsoft.com/office/drawing/2014/main" id="{CB94F6F1-17F0-A2E1-EE1D-031069BD7917}"/>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6744277" y="4106005"/>
            <a:ext cx="1703388" cy="133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a:extLst>
              <a:ext uri="{FF2B5EF4-FFF2-40B4-BE49-F238E27FC236}">
                <a16:creationId xmlns:a16="http://schemas.microsoft.com/office/drawing/2014/main" id="{E5F17CB2-04F4-D350-BD45-8042A1C581E4}"/>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5626677" y="3988530"/>
            <a:ext cx="212407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Rounded Corners 46">
            <a:extLst>
              <a:ext uri="{FF2B5EF4-FFF2-40B4-BE49-F238E27FC236}">
                <a16:creationId xmlns:a16="http://schemas.microsoft.com/office/drawing/2014/main" id="{F5D96D64-CD8D-4D8E-4D36-97A13FEBEF06}"/>
              </a:ext>
            </a:extLst>
          </p:cNvPr>
          <p:cNvSpPr/>
          <p:nvPr/>
        </p:nvSpPr>
        <p:spPr>
          <a:xfrm>
            <a:off x="5040170" y="2903546"/>
            <a:ext cx="2124106" cy="2028797"/>
          </a:xfrm>
          <a:prstGeom prst="roundRect">
            <a:avLst>
              <a:gd name="adj" fmla="val 21265"/>
            </a:avLst>
          </a:prstGeom>
          <a:solidFill>
            <a:srgbClr val="FFC000">
              <a:lumMod val="75000"/>
            </a:srgbClr>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9Slide07 IcielBC Cubano Normal" panose="00000500000000000000" pitchFamily="2" charset="0"/>
                <a:ea typeface="+mn-ea"/>
                <a:cs typeface="+mn-cs"/>
              </a:rPr>
              <a:t>ẢNH HƯỞNG</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9Slide07 IcielBC Cubano Normal" panose="00000500000000000000" pitchFamily="2" charset="0"/>
                <a:ea typeface="+mn-ea"/>
                <a:cs typeface="+mn-cs"/>
              </a:rPr>
              <a:t>CỦA</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9Slide07 IcielBC Cubano Normal" panose="00000500000000000000" pitchFamily="2" charset="0"/>
                <a:ea typeface="+mn-ea"/>
                <a:cs typeface="+mn-cs"/>
              </a:rPr>
              <a:t> ĐÔ THỊ HÓA</a:t>
            </a:r>
          </a:p>
        </p:txBody>
      </p:sp>
    </p:spTree>
    <p:extLst>
      <p:ext uri="{BB962C8B-B14F-4D97-AF65-F5344CB8AC3E}">
        <p14:creationId xmlns:p14="http://schemas.microsoft.com/office/powerpoint/2010/main" val="1510096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left)">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left)">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left)">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500"/>
                                        <p:tgtEl>
                                          <p:spTgt spid="3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left)">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left)">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2"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wipe(right)">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2"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right)">
                                      <p:cBhvr>
                                        <p:cTn id="47" dur="500"/>
                                        <p:tgtEl>
                                          <p:spTgt spid="3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2" fill="hold"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wipe(right)">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right)">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wipe(right)">
                                      <p:cBhvr>
                                        <p:cTn id="62" dur="500"/>
                                        <p:tgtEl>
                                          <p:spTgt spid="27"/>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righ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2" fill="hold" nodeType="click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right)">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nodeType="click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wipe(right)">
                                      <p:cBhvr>
                                        <p:cTn id="77" dur="500"/>
                                        <p:tgtEl>
                                          <p:spTgt spid="2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23"/>
                                        </p:tgtEl>
                                        <p:attrNameLst>
                                          <p:attrName>style.visibility</p:attrName>
                                        </p:attrNameLst>
                                      </p:cBhvr>
                                      <p:to>
                                        <p:strVal val="visible"/>
                                      </p:to>
                                    </p:set>
                                    <p:animEffect transition="in" filter="wipe(right)">
                                      <p:cBhvr>
                                        <p:cTn id="82" dur="500"/>
                                        <p:tgtEl>
                                          <p:spTgt spid="23"/>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22"/>
                                        </p:tgtEl>
                                        <p:attrNameLst>
                                          <p:attrName>style.visibility</p:attrName>
                                        </p:attrNameLst>
                                      </p:cBhvr>
                                      <p:to>
                                        <p:strVal val="visible"/>
                                      </p:to>
                                    </p:set>
                                    <p:animEffect transition="in" filter="wipe(right)">
                                      <p:cBhvr>
                                        <p:cTn id="87" dur="500"/>
                                        <p:tgtEl>
                                          <p:spTgt spid="22"/>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2" fill="hold" nodeType="clickEffect">
                                  <p:stCondLst>
                                    <p:cond delay="0"/>
                                  </p:stCondLst>
                                  <p:childTnLst>
                                    <p:set>
                                      <p:cBhvr>
                                        <p:cTn id="91" dur="1" fill="hold">
                                          <p:stCondLst>
                                            <p:cond delay="0"/>
                                          </p:stCondLst>
                                        </p:cTn>
                                        <p:tgtEl>
                                          <p:spTgt spid="21"/>
                                        </p:tgtEl>
                                        <p:attrNameLst>
                                          <p:attrName>style.visibility</p:attrName>
                                        </p:attrNameLst>
                                      </p:cBhvr>
                                      <p:to>
                                        <p:strVal val="visible"/>
                                      </p:to>
                                    </p:set>
                                    <p:animEffect transition="in" filter="wipe(right)">
                                      <p:cBhvr>
                                        <p:cTn id="92" dur="500"/>
                                        <p:tgtEl>
                                          <p:spTgt spid="2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2" fill="hold" nodeType="clickEffect">
                                  <p:stCondLst>
                                    <p:cond delay="0"/>
                                  </p:stCondLst>
                                  <p:childTnLst>
                                    <p:set>
                                      <p:cBhvr>
                                        <p:cTn id="96" dur="1" fill="hold">
                                          <p:stCondLst>
                                            <p:cond delay="0"/>
                                          </p:stCondLst>
                                        </p:cTn>
                                        <p:tgtEl>
                                          <p:spTgt spid="20"/>
                                        </p:tgtEl>
                                        <p:attrNameLst>
                                          <p:attrName>style.visibility</p:attrName>
                                        </p:attrNameLst>
                                      </p:cBhvr>
                                      <p:to>
                                        <p:strVal val="visible"/>
                                      </p:to>
                                    </p:set>
                                    <p:animEffect transition="in" filter="wipe(right)">
                                      <p:cBhvr>
                                        <p:cTn id="97" dur="500"/>
                                        <p:tgtEl>
                                          <p:spTgt spid="20"/>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2" fill="hold" nodeType="clickEffect">
                                  <p:stCondLst>
                                    <p:cond delay="0"/>
                                  </p:stCondLst>
                                  <p:childTnLst>
                                    <p:set>
                                      <p:cBhvr>
                                        <p:cTn id="101" dur="1" fill="hold">
                                          <p:stCondLst>
                                            <p:cond delay="0"/>
                                          </p:stCondLst>
                                        </p:cTn>
                                        <p:tgtEl>
                                          <p:spTgt spid="19"/>
                                        </p:tgtEl>
                                        <p:attrNameLst>
                                          <p:attrName>style.visibility</p:attrName>
                                        </p:attrNameLst>
                                      </p:cBhvr>
                                      <p:to>
                                        <p:strVal val="visible"/>
                                      </p:to>
                                    </p:set>
                                    <p:animEffect transition="in" filter="wipe(right)">
                                      <p:cBhvr>
                                        <p:cTn id="102" dur="500"/>
                                        <p:tgtEl>
                                          <p:spTgt spid="19"/>
                                        </p:tgtEl>
                                      </p:cBhvr>
                                    </p:animEffect>
                                  </p:childTnLst>
                                </p:cTn>
                              </p:par>
                            </p:childTnLst>
                          </p:cTn>
                        </p:par>
                      </p:childTnLst>
                    </p:cTn>
                  </p:par>
                  <p:par>
                    <p:cTn id="103" fill="hold">
                      <p:stCondLst>
                        <p:cond delay="indefinite"/>
                      </p:stCondLst>
                      <p:childTnLst>
                        <p:par>
                          <p:cTn id="104" fill="hold">
                            <p:stCondLst>
                              <p:cond delay="0"/>
                            </p:stCondLst>
                            <p:childTnLst>
                              <p:par>
                                <p:cTn id="105" presetID="22" presetClass="entr" presetSubtype="2" fill="hold" nodeType="clickEffect">
                                  <p:stCondLst>
                                    <p:cond delay="0"/>
                                  </p:stCondLst>
                                  <p:childTnLst>
                                    <p:set>
                                      <p:cBhvr>
                                        <p:cTn id="106" dur="1" fill="hold">
                                          <p:stCondLst>
                                            <p:cond delay="0"/>
                                          </p:stCondLst>
                                        </p:cTn>
                                        <p:tgtEl>
                                          <p:spTgt spid="18"/>
                                        </p:tgtEl>
                                        <p:attrNameLst>
                                          <p:attrName>style.visibility</p:attrName>
                                        </p:attrNameLst>
                                      </p:cBhvr>
                                      <p:to>
                                        <p:strVal val="visible"/>
                                      </p:to>
                                    </p:set>
                                    <p:animEffect transition="in" filter="wipe(right)">
                                      <p:cBhvr>
                                        <p:cTn id="107" dur="500"/>
                                        <p:tgtEl>
                                          <p:spTgt spid="18"/>
                                        </p:tgtEl>
                                      </p:cBhvr>
                                    </p:animEffect>
                                  </p:childTnLst>
                                </p:cTn>
                              </p:par>
                            </p:childTnLst>
                          </p:cTn>
                        </p:par>
                      </p:childTnLst>
                    </p:cTn>
                  </p:par>
                  <p:par>
                    <p:cTn id="108" fill="hold">
                      <p:stCondLst>
                        <p:cond delay="indefinite"/>
                      </p:stCondLst>
                      <p:childTnLst>
                        <p:par>
                          <p:cTn id="109" fill="hold">
                            <p:stCondLst>
                              <p:cond delay="0"/>
                            </p:stCondLst>
                            <p:childTnLst>
                              <p:par>
                                <p:cTn id="110" presetID="22" presetClass="entr" presetSubtype="2" fill="hold" nodeType="clickEffect">
                                  <p:stCondLst>
                                    <p:cond delay="0"/>
                                  </p:stCondLst>
                                  <p:childTnLst>
                                    <p:set>
                                      <p:cBhvr>
                                        <p:cTn id="111" dur="1" fill="hold">
                                          <p:stCondLst>
                                            <p:cond delay="0"/>
                                          </p:stCondLst>
                                        </p:cTn>
                                        <p:tgtEl>
                                          <p:spTgt spid="16"/>
                                        </p:tgtEl>
                                        <p:attrNameLst>
                                          <p:attrName>style.visibility</p:attrName>
                                        </p:attrNameLst>
                                      </p:cBhvr>
                                      <p:to>
                                        <p:strVal val="visible"/>
                                      </p:to>
                                    </p:set>
                                    <p:animEffect transition="in" filter="wipe(right)">
                                      <p:cBhvr>
                                        <p:cTn id="112" dur="500"/>
                                        <p:tgtEl>
                                          <p:spTgt spid="16"/>
                                        </p:tgtEl>
                                      </p:cBhvr>
                                    </p:animEffect>
                                  </p:childTnLst>
                                </p:cTn>
                              </p:par>
                            </p:childTnLst>
                          </p:cTn>
                        </p:par>
                      </p:childTnLst>
                    </p:cTn>
                  </p:par>
                  <p:par>
                    <p:cTn id="113" fill="hold">
                      <p:stCondLst>
                        <p:cond delay="indefinite"/>
                      </p:stCondLst>
                      <p:childTnLst>
                        <p:par>
                          <p:cTn id="114" fill="hold">
                            <p:stCondLst>
                              <p:cond delay="0"/>
                            </p:stCondLst>
                            <p:childTnLst>
                              <p:par>
                                <p:cTn id="115" presetID="22" presetClass="entr" presetSubtype="2" fill="hold" nodeType="clickEffect">
                                  <p:stCondLst>
                                    <p:cond delay="0"/>
                                  </p:stCondLst>
                                  <p:childTnLst>
                                    <p:set>
                                      <p:cBhvr>
                                        <p:cTn id="116" dur="1" fill="hold">
                                          <p:stCondLst>
                                            <p:cond delay="0"/>
                                          </p:stCondLst>
                                        </p:cTn>
                                        <p:tgtEl>
                                          <p:spTgt spid="15"/>
                                        </p:tgtEl>
                                        <p:attrNameLst>
                                          <p:attrName>style.visibility</p:attrName>
                                        </p:attrNameLst>
                                      </p:cBhvr>
                                      <p:to>
                                        <p:strVal val="visible"/>
                                      </p:to>
                                    </p:set>
                                    <p:animEffect transition="in" filter="wipe(right)">
                                      <p:cBhvr>
                                        <p:cTn id="117" dur="500"/>
                                        <p:tgtEl>
                                          <p:spTgt spid="15"/>
                                        </p:tgtEl>
                                      </p:cBhvr>
                                    </p:animEffect>
                                  </p:childTnLst>
                                </p:cTn>
                              </p:par>
                            </p:childTnLst>
                          </p:cTn>
                        </p:par>
                      </p:childTnLst>
                    </p:cTn>
                  </p:par>
                  <p:par>
                    <p:cTn id="118" fill="hold">
                      <p:stCondLst>
                        <p:cond delay="indefinite"/>
                      </p:stCondLst>
                      <p:childTnLst>
                        <p:par>
                          <p:cTn id="119" fill="hold">
                            <p:stCondLst>
                              <p:cond delay="0"/>
                            </p:stCondLst>
                            <p:childTnLst>
                              <p:par>
                                <p:cTn id="120" presetID="22" presetClass="entr" presetSubtype="2" fill="hold" nodeType="clickEffect">
                                  <p:stCondLst>
                                    <p:cond delay="0"/>
                                  </p:stCondLst>
                                  <p:childTnLst>
                                    <p:set>
                                      <p:cBhvr>
                                        <p:cTn id="121" dur="1" fill="hold">
                                          <p:stCondLst>
                                            <p:cond delay="0"/>
                                          </p:stCondLst>
                                        </p:cTn>
                                        <p:tgtEl>
                                          <p:spTgt spid="14"/>
                                        </p:tgtEl>
                                        <p:attrNameLst>
                                          <p:attrName>style.visibility</p:attrName>
                                        </p:attrNameLst>
                                      </p:cBhvr>
                                      <p:to>
                                        <p:strVal val="visible"/>
                                      </p:to>
                                    </p:set>
                                    <p:animEffect transition="in" filter="wipe(right)">
                                      <p:cBhvr>
                                        <p:cTn id="122" dur="500"/>
                                        <p:tgtEl>
                                          <p:spTgt spid="14"/>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2" fill="hold" nodeType="clickEffect">
                                  <p:stCondLst>
                                    <p:cond delay="0"/>
                                  </p:stCondLst>
                                  <p:childTnLst>
                                    <p:set>
                                      <p:cBhvr>
                                        <p:cTn id="126" dur="1" fill="hold">
                                          <p:stCondLst>
                                            <p:cond delay="0"/>
                                          </p:stCondLst>
                                        </p:cTn>
                                        <p:tgtEl>
                                          <p:spTgt spid="13"/>
                                        </p:tgtEl>
                                        <p:attrNameLst>
                                          <p:attrName>style.visibility</p:attrName>
                                        </p:attrNameLst>
                                      </p:cBhvr>
                                      <p:to>
                                        <p:strVal val="visible"/>
                                      </p:to>
                                    </p:set>
                                    <p:animEffect transition="in" filter="wipe(right)">
                                      <p:cBhvr>
                                        <p:cTn id="127" dur="500"/>
                                        <p:tgtEl>
                                          <p:spTgt spid="13"/>
                                        </p:tgtEl>
                                      </p:cBhvr>
                                    </p:animEffect>
                                  </p:childTnLst>
                                </p:cTn>
                              </p:par>
                            </p:childTnLst>
                          </p:cTn>
                        </p:par>
                      </p:childTnLst>
                    </p:cTn>
                  </p:par>
                  <p:par>
                    <p:cTn id="128" fill="hold">
                      <p:stCondLst>
                        <p:cond delay="indefinite"/>
                      </p:stCondLst>
                      <p:childTnLst>
                        <p:par>
                          <p:cTn id="129" fill="hold">
                            <p:stCondLst>
                              <p:cond delay="0"/>
                            </p:stCondLst>
                            <p:childTnLst>
                              <p:par>
                                <p:cTn id="130" presetID="22" presetClass="entr" presetSubtype="8" fill="hold" nodeType="clickEffect">
                                  <p:stCondLst>
                                    <p:cond delay="0"/>
                                  </p:stCondLst>
                                  <p:childTnLst>
                                    <p:set>
                                      <p:cBhvr>
                                        <p:cTn id="131" dur="1" fill="hold">
                                          <p:stCondLst>
                                            <p:cond delay="0"/>
                                          </p:stCondLst>
                                        </p:cTn>
                                        <p:tgtEl>
                                          <p:spTgt spid="11"/>
                                        </p:tgtEl>
                                        <p:attrNameLst>
                                          <p:attrName>style.visibility</p:attrName>
                                        </p:attrNameLst>
                                      </p:cBhvr>
                                      <p:to>
                                        <p:strVal val="visible"/>
                                      </p:to>
                                    </p:set>
                                    <p:animEffect transition="in" filter="wipe(left)">
                                      <p:cBhvr>
                                        <p:cTn id="132" dur="500"/>
                                        <p:tgtEl>
                                          <p:spTgt spid="11"/>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8" fill="hold" nodeType="clickEffect">
                                  <p:stCondLst>
                                    <p:cond delay="0"/>
                                  </p:stCondLst>
                                  <p:childTnLst>
                                    <p:set>
                                      <p:cBhvr>
                                        <p:cTn id="136" dur="1" fill="hold">
                                          <p:stCondLst>
                                            <p:cond delay="0"/>
                                          </p:stCondLst>
                                        </p:cTn>
                                        <p:tgtEl>
                                          <p:spTgt spid="10"/>
                                        </p:tgtEl>
                                        <p:attrNameLst>
                                          <p:attrName>style.visibility</p:attrName>
                                        </p:attrNameLst>
                                      </p:cBhvr>
                                      <p:to>
                                        <p:strVal val="visible"/>
                                      </p:to>
                                    </p:set>
                                    <p:animEffect transition="in" filter="wipe(left)">
                                      <p:cBhvr>
                                        <p:cTn id="137" dur="500"/>
                                        <p:tgtEl>
                                          <p:spTgt spid="10"/>
                                        </p:tgtEl>
                                      </p:cBhvr>
                                    </p:animEffect>
                                  </p:childTnLst>
                                </p:cTn>
                              </p:par>
                            </p:childTnLst>
                          </p:cTn>
                        </p:par>
                      </p:childTnLst>
                    </p:cTn>
                  </p:par>
                  <p:par>
                    <p:cTn id="138" fill="hold">
                      <p:stCondLst>
                        <p:cond delay="indefinite"/>
                      </p:stCondLst>
                      <p:childTnLst>
                        <p:par>
                          <p:cTn id="139" fill="hold">
                            <p:stCondLst>
                              <p:cond delay="0"/>
                            </p:stCondLst>
                            <p:childTnLst>
                              <p:par>
                                <p:cTn id="140" presetID="22" presetClass="entr" presetSubtype="8" fill="hold" nodeType="clickEffect">
                                  <p:stCondLst>
                                    <p:cond delay="0"/>
                                  </p:stCondLst>
                                  <p:childTnLst>
                                    <p:set>
                                      <p:cBhvr>
                                        <p:cTn id="141" dur="1" fill="hold">
                                          <p:stCondLst>
                                            <p:cond delay="0"/>
                                          </p:stCondLst>
                                        </p:cTn>
                                        <p:tgtEl>
                                          <p:spTgt spid="9"/>
                                        </p:tgtEl>
                                        <p:attrNameLst>
                                          <p:attrName>style.visibility</p:attrName>
                                        </p:attrNameLst>
                                      </p:cBhvr>
                                      <p:to>
                                        <p:strVal val="visible"/>
                                      </p:to>
                                    </p:set>
                                    <p:animEffect transition="in" filter="wipe(left)">
                                      <p:cBhvr>
                                        <p:cTn id="142" dur="500"/>
                                        <p:tgtEl>
                                          <p:spTgt spid="9"/>
                                        </p:tgtEl>
                                      </p:cBhvr>
                                    </p:animEffect>
                                  </p:childTnLst>
                                </p:cTn>
                              </p:par>
                            </p:childTnLst>
                          </p:cTn>
                        </p:par>
                      </p:childTnLst>
                    </p:cTn>
                  </p:par>
                  <p:par>
                    <p:cTn id="143" fill="hold">
                      <p:stCondLst>
                        <p:cond delay="indefinite"/>
                      </p:stCondLst>
                      <p:childTnLst>
                        <p:par>
                          <p:cTn id="144" fill="hold">
                            <p:stCondLst>
                              <p:cond delay="0"/>
                            </p:stCondLst>
                            <p:childTnLst>
                              <p:par>
                                <p:cTn id="145" presetID="22" presetClass="entr" presetSubtype="8" fill="hold" nodeType="clickEffect">
                                  <p:stCondLst>
                                    <p:cond delay="0"/>
                                  </p:stCondLst>
                                  <p:childTnLst>
                                    <p:set>
                                      <p:cBhvr>
                                        <p:cTn id="146" dur="1" fill="hold">
                                          <p:stCondLst>
                                            <p:cond delay="0"/>
                                          </p:stCondLst>
                                        </p:cTn>
                                        <p:tgtEl>
                                          <p:spTgt spid="8"/>
                                        </p:tgtEl>
                                        <p:attrNameLst>
                                          <p:attrName>style.visibility</p:attrName>
                                        </p:attrNameLst>
                                      </p:cBhvr>
                                      <p:to>
                                        <p:strVal val="visible"/>
                                      </p:to>
                                    </p:set>
                                    <p:animEffect transition="in" filter="wipe(left)">
                                      <p:cBhvr>
                                        <p:cTn id="147" dur="500"/>
                                        <p:tgtEl>
                                          <p:spTgt spid="8"/>
                                        </p:tgtEl>
                                      </p:cBhvr>
                                    </p:animEffect>
                                  </p:childTnLst>
                                </p:cTn>
                              </p:par>
                            </p:childTnLst>
                          </p:cTn>
                        </p:par>
                      </p:childTnLst>
                    </p:cTn>
                  </p:par>
                  <p:par>
                    <p:cTn id="148" fill="hold">
                      <p:stCondLst>
                        <p:cond delay="indefinite"/>
                      </p:stCondLst>
                      <p:childTnLst>
                        <p:par>
                          <p:cTn id="149" fill="hold">
                            <p:stCondLst>
                              <p:cond delay="0"/>
                            </p:stCondLst>
                            <p:childTnLst>
                              <p:par>
                                <p:cTn id="150" presetID="22" presetClass="entr" presetSubtype="8" fill="hold" nodeType="clickEffect">
                                  <p:stCondLst>
                                    <p:cond delay="0"/>
                                  </p:stCondLst>
                                  <p:childTnLst>
                                    <p:set>
                                      <p:cBhvr>
                                        <p:cTn id="151" dur="1" fill="hold">
                                          <p:stCondLst>
                                            <p:cond delay="0"/>
                                          </p:stCondLst>
                                        </p:cTn>
                                        <p:tgtEl>
                                          <p:spTgt spid="7"/>
                                        </p:tgtEl>
                                        <p:attrNameLst>
                                          <p:attrName>style.visibility</p:attrName>
                                        </p:attrNameLst>
                                      </p:cBhvr>
                                      <p:to>
                                        <p:strVal val="visible"/>
                                      </p:to>
                                    </p:set>
                                    <p:animEffect transition="in" filter="wipe(left)">
                                      <p:cBhvr>
                                        <p:cTn id="152" dur="500"/>
                                        <p:tgtEl>
                                          <p:spTgt spid="7"/>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nodeType="clickEffect">
                                  <p:stCondLst>
                                    <p:cond delay="0"/>
                                  </p:stCondLst>
                                  <p:childTnLst>
                                    <p:set>
                                      <p:cBhvr>
                                        <p:cTn id="156" dur="1" fill="hold">
                                          <p:stCondLst>
                                            <p:cond delay="0"/>
                                          </p:stCondLst>
                                        </p:cTn>
                                        <p:tgtEl>
                                          <p:spTgt spid="6"/>
                                        </p:tgtEl>
                                        <p:attrNameLst>
                                          <p:attrName>style.visibility</p:attrName>
                                        </p:attrNameLst>
                                      </p:cBhvr>
                                      <p:to>
                                        <p:strVal val="visible"/>
                                      </p:to>
                                    </p:set>
                                    <p:animEffect transition="in" filter="wipe(left)">
                                      <p:cBhvr>
                                        <p:cTn id="157" dur="500"/>
                                        <p:tgtEl>
                                          <p:spTgt spid="6"/>
                                        </p:tgtEl>
                                      </p:cBhvr>
                                    </p:animEffect>
                                  </p:childTnLst>
                                </p:cTn>
                              </p:par>
                            </p:childTnLst>
                          </p:cTn>
                        </p:par>
                      </p:childTnLst>
                    </p:cTn>
                  </p:par>
                  <p:par>
                    <p:cTn id="158" fill="hold">
                      <p:stCondLst>
                        <p:cond delay="indefinite"/>
                      </p:stCondLst>
                      <p:childTnLst>
                        <p:par>
                          <p:cTn id="159" fill="hold">
                            <p:stCondLst>
                              <p:cond delay="0"/>
                            </p:stCondLst>
                            <p:childTnLst>
                              <p:par>
                                <p:cTn id="160" presetID="53" presetClass="entr" presetSubtype="16" fill="hold" nodeType="clickEffect">
                                  <p:stCondLst>
                                    <p:cond delay="0"/>
                                  </p:stCondLst>
                                  <p:childTnLst>
                                    <p:set>
                                      <p:cBhvr>
                                        <p:cTn id="161" dur="1" fill="hold">
                                          <p:stCondLst>
                                            <p:cond delay="0"/>
                                          </p:stCondLst>
                                        </p:cTn>
                                        <p:tgtEl>
                                          <p:spTgt spid="47"/>
                                        </p:tgtEl>
                                        <p:attrNameLst>
                                          <p:attrName>style.visibility</p:attrName>
                                        </p:attrNameLst>
                                      </p:cBhvr>
                                      <p:to>
                                        <p:strVal val="visible"/>
                                      </p:to>
                                    </p:set>
                                    <p:anim calcmode="lin" valueType="num">
                                      <p:cBhvr>
                                        <p:cTn id="162" dur="500" fill="hold"/>
                                        <p:tgtEl>
                                          <p:spTgt spid="47"/>
                                        </p:tgtEl>
                                        <p:attrNameLst>
                                          <p:attrName>ppt_w</p:attrName>
                                        </p:attrNameLst>
                                      </p:cBhvr>
                                      <p:tavLst>
                                        <p:tav tm="0">
                                          <p:val>
                                            <p:fltVal val="0"/>
                                          </p:val>
                                        </p:tav>
                                        <p:tav tm="100000">
                                          <p:val>
                                            <p:strVal val="#ppt_w"/>
                                          </p:val>
                                        </p:tav>
                                      </p:tavLst>
                                    </p:anim>
                                    <p:anim calcmode="lin" valueType="num">
                                      <p:cBhvr>
                                        <p:cTn id="163" dur="500" fill="hold"/>
                                        <p:tgtEl>
                                          <p:spTgt spid="47"/>
                                        </p:tgtEl>
                                        <p:attrNameLst>
                                          <p:attrName>ppt_h</p:attrName>
                                        </p:attrNameLst>
                                      </p:cBhvr>
                                      <p:tavLst>
                                        <p:tav tm="0">
                                          <p:val>
                                            <p:fltVal val="0"/>
                                          </p:val>
                                        </p:tav>
                                        <p:tav tm="100000">
                                          <p:val>
                                            <p:strVal val="#ppt_h"/>
                                          </p:val>
                                        </p:tav>
                                      </p:tavLst>
                                    </p:anim>
                                    <p:animEffect transition="in" filter="fade">
                                      <p:cBhvr>
                                        <p:cTn id="16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350520" y="-552661"/>
            <a:ext cx="12192000" cy="8161442"/>
            <a:chOff x="0" y="0"/>
            <a:chExt cx="24384000" cy="16322884"/>
          </a:xfrm>
        </p:grpSpPr>
        <p:sp>
          <p:nvSpPr>
            <p:cNvPr id="3" name="Freeform 3"/>
            <p:cNvSpPr/>
            <p:nvPr/>
          </p:nvSpPr>
          <p:spPr>
            <a:xfrm>
              <a:off x="0" y="0"/>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8161442"/>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061116" y="0"/>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061116" y="8161442"/>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6222558" y="0"/>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6222558" y="8161442"/>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pic>
        <p:nvPicPr>
          <p:cNvPr id="18" name="Picture 17">
            <a:extLst>
              <a:ext uri="{FF2B5EF4-FFF2-40B4-BE49-F238E27FC236}">
                <a16:creationId xmlns:a16="http://schemas.microsoft.com/office/drawing/2014/main" id="{A203744E-F847-158C-AD48-8D7AE08E013A}"/>
              </a:ext>
            </a:extLst>
          </p:cNvPr>
          <p:cNvPicPr>
            <a:picLocks noChangeAspect="1"/>
          </p:cNvPicPr>
          <p:nvPr/>
        </p:nvPicPr>
        <p:blipFill>
          <a:blip r:embed="rId4"/>
          <a:stretch>
            <a:fillRect/>
          </a:stretch>
        </p:blipFill>
        <p:spPr>
          <a:xfrm>
            <a:off x="11154352" y="5900924"/>
            <a:ext cx="1144822" cy="1000234"/>
          </a:xfrm>
          <a:prstGeom prst="rect">
            <a:avLst/>
          </a:prstGeom>
        </p:spPr>
      </p:pic>
      <p:sp>
        <p:nvSpPr>
          <p:cNvPr id="15" name="TextBox 12">
            <a:extLst>
              <a:ext uri="{FF2B5EF4-FFF2-40B4-BE49-F238E27FC236}">
                <a16:creationId xmlns:a16="http://schemas.microsoft.com/office/drawing/2014/main" id="{E484B538-CFBA-D172-51BA-89D2F938A650}"/>
              </a:ext>
            </a:extLst>
          </p:cNvPr>
          <p:cNvSpPr txBox="1"/>
          <p:nvPr/>
        </p:nvSpPr>
        <p:spPr>
          <a:xfrm>
            <a:off x="1" y="662742"/>
            <a:ext cx="12191999" cy="924484"/>
          </a:xfrm>
          <a:prstGeom prst="rect">
            <a:avLst/>
          </a:prstGeom>
        </p:spPr>
        <p:txBody>
          <a:bodyPr wrap="square" lIns="0" tIns="0" rIns="0" bIns="0" rtlCol="0" anchor="t">
            <a:spAutoFit/>
          </a:bodyPr>
          <a:lstStyle/>
          <a:p>
            <a:pPr marL="0" marR="0" lvl="0" indent="0" algn="ctr" defTabSz="609630" rtl="0" eaLnBrk="1" fontAlgn="auto" latinLnBrk="0" hangingPunct="1">
              <a:lnSpc>
                <a:spcPts val="8000"/>
              </a:lnSpc>
              <a:spcBef>
                <a:spcPct val="0"/>
              </a:spcBef>
              <a:spcAft>
                <a:spcPts val="0"/>
              </a:spcAft>
              <a:buClrTx/>
              <a:buSzTx/>
              <a:buFontTx/>
              <a:buNone/>
              <a:tabLst/>
              <a:defRPr/>
            </a:pPr>
            <a:r>
              <a:rPr kumimoji="0" lang="en-US" sz="6000" b="0" i="0" u="none" strike="noStrike" kern="1200" cap="none" spc="-199" normalizeH="0" baseline="0" noProof="0" dirty="0">
                <a:ln>
                  <a:noFill/>
                </a:ln>
                <a:solidFill>
                  <a:srgbClr val="373737"/>
                </a:solidFill>
                <a:effectLst/>
                <a:uLnTx/>
                <a:uFillTx/>
                <a:latin typeface="#9Slide07 IcielBC Cubano Normal" panose="00000500000000000000" pitchFamily="2" charset="0"/>
                <a:ea typeface="+mn-ea"/>
                <a:cs typeface="+mn-cs"/>
              </a:rPr>
              <a:t>VẬN DỤNG</a:t>
            </a:r>
          </a:p>
        </p:txBody>
      </p:sp>
      <p:sp>
        <p:nvSpPr>
          <p:cNvPr id="16" name="Freeform 18">
            <a:extLst>
              <a:ext uri="{FF2B5EF4-FFF2-40B4-BE49-F238E27FC236}">
                <a16:creationId xmlns:a16="http://schemas.microsoft.com/office/drawing/2014/main" id="{8AEAB881-F80B-12EA-25E0-9E2B44AB3BF9}"/>
              </a:ext>
            </a:extLst>
          </p:cNvPr>
          <p:cNvSpPr/>
          <p:nvPr/>
        </p:nvSpPr>
        <p:spPr>
          <a:xfrm>
            <a:off x="2121301" y="1049052"/>
            <a:ext cx="505071" cy="293137"/>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Freeform 19">
            <a:extLst>
              <a:ext uri="{FF2B5EF4-FFF2-40B4-BE49-F238E27FC236}">
                <a16:creationId xmlns:a16="http://schemas.microsoft.com/office/drawing/2014/main" id="{CE77FDFD-A5B4-D770-42DE-6F2EB8E92B3A}"/>
              </a:ext>
            </a:extLst>
          </p:cNvPr>
          <p:cNvSpPr/>
          <p:nvPr/>
        </p:nvSpPr>
        <p:spPr>
          <a:xfrm>
            <a:off x="1452589" y="1049052"/>
            <a:ext cx="505071" cy="293137"/>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1" name="Group 24">
            <a:extLst>
              <a:ext uri="{FF2B5EF4-FFF2-40B4-BE49-F238E27FC236}">
                <a16:creationId xmlns:a16="http://schemas.microsoft.com/office/drawing/2014/main" id="{2AAA545D-38F3-5173-8950-CCD43443EE60}"/>
              </a:ext>
            </a:extLst>
          </p:cNvPr>
          <p:cNvGrpSpPr/>
          <p:nvPr/>
        </p:nvGrpSpPr>
        <p:grpSpPr>
          <a:xfrm>
            <a:off x="776954" y="1072888"/>
            <a:ext cx="505071" cy="239948"/>
            <a:chOff x="0" y="0"/>
            <a:chExt cx="2337984" cy="1429370"/>
          </a:xfrm>
        </p:grpSpPr>
        <p:sp>
          <p:nvSpPr>
            <p:cNvPr id="22" name="Freeform 25">
              <a:extLst>
                <a:ext uri="{FF2B5EF4-FFF2-40B4-BE49-F238E27FC236}">
                  <a16:creationId xmlns:a16="http://schemas.microsoft.com/office/drawing/2014/main" id="{85FC3BF2-B549-20F8-D7D3-E0C41747EF36}"/>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3" name="Freeform 18">
            <a:extLst>
              <a:ext uri="{FF2B5EF4-FFF2-40B4-BE49-F238E27FC236}">
                <a16:creationId xmlns:a16="http://schemas.microsoft.com/office/drawing/2014/main" id="{6B28A75D-7CDE-02E7-1AF8-04AAE1F6C67D}"/>
              </a:ext>
            </a:extLst>
          </p:cNvPr>
          <p:cNvSpPr/>
          <p:nvPr/>
        </p:nvSpPr>
        <p:spPr>
          <a:xfrm>
            <a:off x="9331601" y="1080655"/>
            <a:ext cx="505071" cy="294505"/>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Freeform 19">
            <a:extLst>
              <a:ext uri="{FF2B5EF4-FFF2-40B4-BE49-F238E27FC236}">
                <a16:creationId xmlns:a16="http://schemas.microsoft.com/office/drawing/2014/main" id="{04ADB649-6F8E-1B15-B35D-2318D95D3D9E}"/>
              </a:ext>
            </a:extLst>
          </p:cNvPr>
          <p:cNvSpPr/>
          <p:nvPr/>
        </p:nvSpPr>
        <p:spPr>
          <a:xfrm>
            <a:off x="10042984" y="1072888"/>
            <a:ext cx="505071" cy="294505"/>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25" name="Group 24">
            <a:extLst>
              <a:ext uri="{FF2B5EF4-FFF2-40B4-BE49-F238E27FC236}">
                <a16:creationId xmlns:a16="http://schemas.microsoft.com/office/drawing/2014/main" id="{015AB44E-276A-824C-747F-F49C0D180FF2}"/>
              </a:ext>
            </a:extLst>
          </p:cNvPr>
          <p:cNvGrpSpPr/>
          <p:nvPr/>
        </p:nvGrpSpPr>
        <p:grpSpPr>
          <a:xfrm>
            <a:off x="10813239" y="1088382"/>
            <a:ext cx="505071" cy="241068"/>
            <a:chOff x="0" y="0"/>
            <a:chExt cx="2337984" cy="1429370"/>
          </a:xfrm>
        </p:grpSpPr>
        <p:sp>
          <p:nvSpPr>
            <p:cNvPr id="26" name="Freeform 25">
              <a:extLst>
                <a:ext uri="{FF2B5EF4-FFF2-40B4-BE49-F238E27FC236}">
                  <a16:creationId xmlns:a16="http://schemas.microsoft.com/office/drawing/2014/main" id="{973320C8-AD75-4838-4342-65CDB772E658}"/>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8" name="TextBox 27">
            <a:extLst>
              <a:ext uri="{FF2B5EF4-FFF2-40B4-BE49-F238E27FC236}">
                <a16:creationId xmlns:a16="http://schemas.microsoft.com/office/drawing/2014/main" id="{B8ED463D-0029-B229-3612-B52FEF5CC056}"/>
              </a:ext>
            </a:extLst>
          </p:cNvPr>
          <p:cNvSpPr txBox="1"/>
          <p:nvPr/>
        </p:nvSpPr>
        <p:spPr>
          <a:xfrm>
            <a:off x="776955" y="1803919"/>
            <a:ext cx="5319046" cy="3970318"/>
          </a:xfrm>
          <a:prstGeom prst="rect">
            <a:avLst/>
          </a:prstGeom>
          <a:noFill/>
          <a:ln>
            <a:solidFill>
              <a:schemeClr val="accent1"/>
            </a:solidFill>
          </a:ln>
        </p:spPr>
        <p:txBody>
          <a:bodyPr wrap="square">
            <a:spAutoFit/>
          </a:bodyPr>
          <a:lstStyle/>
          <a:p>
            <a:pPr marL="285750" indent="-285750" algn="just">
              <a:buFont typeface="Wingdings" panose="05000000000000000000" pitchFamily="2" charset="2"/>
              <a:buChar char="q"/>
            </a:pPr>
            <a:r>
              <a:rPr lang="en-US" dirty="0" err="1">
                <a:latin typeface="#9Slide03 Oswald Light" panose="00000400000000000000" pitchFamily="2" charset="0"/>
              </a:rPr>
              <a:t>Yêu</a:t>
            </a:r>
            <a:r>
              <a:rPr lang="en-US" dirty="0">
                <a:latin typeface="#9Slide03 Oswald Light" panose="00000400000000000000" pitchFamily="2" charset="0"/>
              </a:rPr>
              <a:t> </a:t>
            </a:r>
            <a:r>
              <a:rPr lang="en-US" dirty="0" err="1">
                <a:latin typeface="#9Slide03 Oswald Light" panose="00000400000000000000" pitchFamily="2" charset="0"/>
              </a:rPr>
              <a:t>cầu</a:t>
            </a:r>
            <a:r>
              <a:rPr lang="en-US" dirty="0">
                <a:latin typeface="#9Slide03 Oswald Light" panose="00000400000000000000" pitchFamily="2" charset="0"/>
              </a:rPr>
              <a:t>: </a:t>
            </a:r>
          </a:p>
          <a:p>
            <a:pPr marL="579438" indent="-285750" algn="just">
              <a:buFont typeface="Wingdings" panose="05000000000000000000" pitchFamily="2" charset="2"/>
              <a:buChar char="ü"/>
            </a:pPr>
            <a:r>
              <a:rPr lang="en-US" dirty="0" err="1">
                <a:latin typeface="#9Slide03 Oswald Light" panose="00000400000000000000" pitchFamily="2" charset="0"/>
              </a:rPr>
              <a:t>Viết</a:t>
            </a:r>
            <a:r>
              <a:rPr lang="en-US" dirty="0">
                <a:latin typeface="#9Slide03 Oswald Light" panose="00000400000000000000" pitchFamily="2" charset="0"/>
              </a:rPr>
              <a:t> </a:t>
            </a:r>
            <a:r>
              <a:rPr lang="en-US" dirty="0" err="1">
                <a:latin typeface="#9Slide03 Oswald Light" panose="00000400000000000000" pitchFamily="2" charset="0"/>
              </a:rPr>
              <a:t>báo</a:t>
            </a:r>
            <a:r>
              <a:rPr lang="en-US" dirty="0">
                <a:latin typeface="#9Slide03 Oswald Light" panose="00000400000000000000" pitchFamily="2" charset="0"/>
              </a:rPr>
              <a:t> </a:t>
            </a:r>
            <a:r>
              <a:rPr lang="en-US" dirty="0" err="1">
                <a:latin typeface="#9Slide03 Oswald Light" panose="00000400000000000000" pitchFamily="2" charset="0"/>
              </a:rPr>
              <a:t>cáo</a:t>
            </a:r>
            <a:r>
              <a:rPr lang="en-US" dirty="0">
                <a:latin typeface="#9Slide03 Oswald Light" panose="00000400000000000000" pitchFamily="2" charset="0"/>
              </a:rPr>
              <a:t>, n</a:t>
            </a:r>
            <a:r>
              <a:rPr lang="vi-VN" dirty="0">
                <a:latin typeface="#9Slide03 Oswald Light" panose="00000400000000000000" pitchFamily="2" charset="0"/>
              </a:rPr>
              <a:t>ộp </a:t>
            </a:r>
            <a:r>
              <a:rPr lang="vi-VN" dirty="0" err="1">
                <a:latin typeface="#9Slide03 Oswald Light" panose="00000400000000000000" pitchFamily="2" charset="0"/>
              </a:rPr>
              <a:t>file</a:t>
            </a:r>
            <a:r>
              <a:rPr lang="vi-VN" dirty="0">
                <a:latin typeface="#9Slide03 Oswald Light" panose="00000400000000000000" pitchFamily="2" charset="0"/>
              </a:rPr>
              <a:t> Word hoặc </a:t>
            </a:r>
            <a:r>
              <a:rPr lang="vi-VN" dirty="0" err="1">
                <a:latin typeface="#9Slide03 Oswald Light" panose="00000400000000000000" pitchFamily="2" charset="0"/>
              </a:rPr>
              <a:t>Power</a:t>
            </a:r>
            <a:r>
              <a:rPr lang="vi-VN" dirty="0">
                <a:latin typeface="#9Slide03 Oswald Light" panose="00000400000000000000" pitchFamily="2" charset="0"/>
              </a:rPr>
              <a:t> </a:t>
            </a:r>
            <a:r>
              <a:rPr lang="vi-VN" dirty="0" err="1">
                <a:latin typeface="#9Slide03 Oswald Light" panose="00000400000000000000" pitchFamily="2" charset="0"/>
              </a:rPr>
              <a:t>Point</a:t>
            </a:r>
            <a:r>
              <a:rPr lang="vi-VN" dirty="0">
                <a:latin typeface="#9Slide03 Oswald Light" panose="00000400000000000000" pitchFamily="2" charset="0"/>
              </a:rPr>
              <a:t>.</a:t>
            </a:r>
            <a:endParaRPr lang="en-US" dirty="0">
              <a:latin typeface="#9Slide03 Oswald Light" panose="00000400000000000000" pitchFamily="2" charset="0"/>
            </a:endParaRPr>
          </a:p>
          <a:p>
            <a:pPr marL="579438" indent="-285750" algn="just">
              <a:buFont typeface="Wingdings" panose="05000000000000000000" pitchFamily="2" charset="2"/>
              <a:buChar char="ü"/>
            </a:pPr>
            <a:r>
              <a:rPr lang="vi-VN" dirty="0">
                <a:latin typeface="#9Slide03 Oswald Light" panose="00000400000000000000" pitchFamily="2" charset="0"/>
              </a:rPr>
              <a:t>HS tự hình thành nhóm 4 và làm việc ở nhà.</a:t>
            </a:r>
          </a:p>
          <a:p>
            <a:pPr marL="579438" indent="-285750" algn="just">
              <a:buFont typeface="Wingdings" panose="05000000000000000000" pitchFamily="2" charset="2"/>
              <a:buChar char="q"/>
            </a:pPr>
            <a:r>
              <a:rPr lang="en-US" dirty="0" err="1">
                <a:latin typeface="#9Slide03 Oswald Light" panose="00000400000000000000" pitchFamily="2" charset="0"/>
              </a:rPr>
              <a:t>Chủ</a:t>
            </a:r>
            <a:r>
              <a:rPr lang="en-US" dirty="0">
                <a:latin typeface="#9Slide03 Oswald Light" panose="00000400000000000000" pitchFamily="2" charset="0"/>
              </a:rPr>
              <a:t> </a:t>
            </a:r>
            <a:r>
              <a:rPr lang="en-US" dirty="0" err="1">
                <a:latin typeface="#9Slide03 Oswald Light" panose="00000400000000000000" pitchFamily="2" charset="0"/>
              </a:rPr>
              <a:t>đề</a:t>
            </a:r>
            <a:r>
              <a:rPr lang="en-US" dirty="0">
                <a:latin typeface="#9Slide03 Oswald Light" panose="00000400000000000000" pitchFamily="2" charset="0"/>
              </a:rPr>
              <a:t>: </a:t>
            </a:r>
            <a:r>
              <a:rPr lang="en-US" dirty="0" err="1">
                <a:latin typeface="#9Slide03 Oswald Light" panose="00000400000000000000" pitchFamily="2" charset="0"/>
              </a:rPr>
              <a:t>Tình</a:t>
            </a:r>
            <a:r>
              <a:rPr lang="en-US" dirty="0">
                <a:latin typeface="#9Slide03 Oswald Light" panose="00000400000000000000" pitchFamily="2" charset="0"/>
              </a:rPr>
              <a:t> </a:t>
            </a:r>
            <a:r>
              <a:rPr lang="en-US" dirty="0" err="1">
                <a:latin typeface="#9Slide03 Oswald Light" panose="00000400000000000000" pitchFamily="2" charset="0"/>
              </a:rPr>
              <a:t>hình</a:t>
            </a:r>
            <a:r>
              <a:rPr lang="en-US" dirty="0">
                <a:latin typeface="#9Slide03 Oswald Light" panose="00000400000000000000" pitchFamily="2" charset="0"/>
              </a:rPr>
              <a:t> </a:t>
            </a:r>
            <a:r>
              <a:rPr lang="en-US" dirty="0" err="1">
                <a:latin typeface="#9Slide03 Oswald Light" panose="00000400000000000000" pitchFamily="2" charset="0"/>
              </a:rPr>
              <a:t>phát</a:t>
            </a:r>
            <a:r>
              <a:rPr lang="en-US" dirty="0">
                <a:latin typeface="#9Slide03 Oswald Light" panose="00000400000000000000" pitchFamily="2" charset="0"/>
              </a:rPr>
              <a:t> </a:t>
            </a:r>
            <a:r>
              <a:rPr lang="en-US" dirty="0" err="1">
                <a:latin typeface="#9Slide03 Oswald Light" panose="00000400000000000000" pitchFamily="2" charset="0"/>
              </a:rPr>
              <a:t>triển</a:t>
            </a:r>
            <a:r>
              <a:rPr lang="en-US" dirty="0">
                <a:latin typeface="#9Slide03 Oswald Light" panose="00000400000000000000" pitchFamily="2" charset="0"/>
              </a:rPr>
              <a:t> </a:t>
            </a:r>
            <a:r>
              <a:rPr lang="en-US" dirty="0" err="1">
                <a:latin typeface="#9Slide03 Oswald Light" panose="00000400000000000000" pitchFamily="2" charset="0"/>
              </a:rPr>
              <a:t>đô</a:t>
            </a:r>
            <a:r>
              <a:rPr lang="en-US" dirty="0">
                <a:latin typeface="#9Slide03 Oswald Light" panose="00000400000000000000" pitchFamily="2" charset="0"/>
              </a:rPr>
              <a:t> </a:t>
            </a:r>
            <a:r>
              <a:rPr lang="en-US" dirty="0" err="1">
                <a:latin typeface="#9Slide03 Oswald Light" panose="00000400000000000000" pitchFamily="2" charset="0"/>
              </a:rPr>
              <a:t>thị</a:t>
            </a:r>
            <a:r>
              <a:rPr lang="en-US" dirty="0">
                <a:latin typeface="#9Slide03 Oswald Light" panose="00000400000000000000" pitchFamily="2" charset="0"/>
              </a:rPr>
              <a:t> </a:t>
            </a:r>
            <a:r>
              <a:rPr lang="en-US" dirty="0" err="1">
                <a:latin typeface="#9Slide03 Oswald Light" panose="00000400000000000000" pitchFamily="2" charset="0"/>
              </a:rPr>
              <a:t>trực</a:t>
            </a:r>
            <a:r>
              <a:rPr lang="en-US" dirty="0">
                <a:latin typeface="#9Slide03 Oswald Light" panose="00000400000000000000" pitchFamily="2" charset="0"/>
              </a:rPr>
              <a:t> </a:t>
            </a:r>
            <a:r>
              <a:rPr lang="en-US" dirty="0" err="1">
                <a:latin typeface="#9Slide03 Oswald Light" panose="00000400000000000000" pitchFamily="2" charset="0"/>
              </a:rPr>
              <a:t>thuộc</a:t>
            </a:r>
            <a:r>
              <a:rPr lang="en-US" dirty="0">
                <a:latin typeface="#9Slide03 Oswald Light" panose="00000400000000000000" pitchFamily="2" charset="0"/>
              </a:rPr>
              <a:t> </a:t>
            </a:r>
            <a:r>
              <a:rPr lang="en-US" dirty="0" err="1">
                <a:latin typeface="#9Slide03 Oswald Light" panose="00000400000000000000" pitchFamily="2" charset="0"/>
              </a:rPr>
              <a:t>huyện</a:t>
            </a:r>
            <a:r>
              <a:rPr lang="en-US" dirty="0">
                <a:latin typeface="#9Slide03 Oswald Light" panose="00000400000000000000" pitchFamily="2" charset="0"/>
              </a:rPr>
              <a:t> </a:t>
            </a:r>
            <a:r>
              <a:rPr lang="en-US" dirty="0" err="1">
                <a:latin typeface="#9Slide03 Oswald Light" panose="00000400000000000000" pitchFamily="2" charset="0"/>
              </a:rPr>
              <a:t>em</a:t>
            </a:r>
            <a:r>
              <a:rPr lang="en-US" dirty="0">
                <a:latin typeface="#9Slide03 Oswald Light" panose="00000400000000000000" pitchFamily="2" charset="0"/>
              </a:rPr>
              <a:t> </a:t>
            </a:r>
            <a:r>
              <a:rPr lang="en-US" dirty="0" err="1">
                <a:latin typeface="#9Slide03 Oswald Light" panose="00000400000000000000" pitchFamily="2" charset="0"/>
              </a:rPr>
              <a:t>đang</a:t>
            </a:r>
            <a:r>
              <a:rPr lang="en-US" dirty="0">
                <a:latin typeface="#9Slide03 Oswald Light" panose="00000400000000000000" pitchFamily="2" charset="0"/>
              </a:rPr>
              <a:t> </a:t>
            </a:r>
            <a:r>
              <a:rPr lang="en-US" dirty="0" err="1">
                <a:latin typeface="#9Slide03 Oswald Light" panose="00000400000000000000" pitchFamily="2" charset="0"/>
              </a:rPr>
              <a:t>sinh</a:t>
            </a:r>
            <a:r>
              <a:rPr lang="en-US" dirty="0">
                <a:latin typeface="#9Slide03 Oswald Light" panose="00000400000000000000" pitchFamily="2" charset="0"/>
              </a:rPr>
              <a:t> </a:t>
            </a:r>
            <a:r>
              <a:rPr lang="en-US" dirty="0" err="1">
                <a:latin typeface="#9Slide03 Oswald Light" panose="00000400000000000000" pitchFamily="2" charset="0"/>
              </a:rPr>
              <a:t>sống</a:t>
            </a:r>
            <a:endParaRPr lang="en-US" dirty="0">
              <a:latin typeface="#9Slide03 Oswald Light" panose="00000400000000000000" pitchFamily="2" charset="0"/>
            </a:endParaRPr>
          </a:p>
          <a:p>
            <a:pPr marL="285750" indent="-285750" algn="just">
              <a:buFont typeface="Wingdings" panose="05000000000000000000" pitchFamily="2" charset="2"/>
              <a:buChar char="q"/>
            </a:pPr>
            <a:r>
              <a:rPr lang="vi-VN" dirty="0">
                <a:latin typeface="#9Slide03 Oswald Light" panose="00000400000000000000" pitchFamily="2" charset="0"/>
              </a:rPr>
              <a:t>Nội dung thể hiện được:</a:t>
            </a:r>
          </a:p>
          <a:p>
            <a:pPr marL="579438" indent="-285750" algn="just">
              <a:buFont typeface="Wingdings" panose="05000000000000000000" pitchFamily="2" charset="2"/>
              <a:buChar char="ü"/>
            </a:pPr>
            <a:r>
              <a:rPr lang="vi-VN" dirty="0">
                <a:latin typeface="#9Slide03 Oswald Light" panose="00000400000000000000" pitchFamily="2" charset="0"/>
              </a:rPr>
              <a:t>Đánh giá chung (địa giới, thuận lợi, khó khăn)</a:t>
            </a:r>
          </a:p>
          <a:p>
            <a:pPr marL="579438" indent="-285750" algn="just">
              <a:buFont typeface="Wingdings" panose="05000000000000000000" pitchFamily="2" charset="2"/>
              <a:buChar char="ü"/>
            </a:pPr>
            <a:r>
              <a:rPr lang="vi-VN" dirty="0">
                <a:latin typeface="#9Slide03 Oswald Light" panose="00000400000000000000" pitchFamily="2" charset="0"/>
              </a:rPr>
              <a:t>Báo cáo số liệu tổng hợp (số lượng đô thị? loại mấy? diện tích, dân số, tỉ lệ đô thị, thu nhập bình quân…)</a:t>
            </a:r>
          </a:p>
          <a:p>
            <a:pPr marL="579438" indent="-285750" algn="just">
              <a:buFont typeface="Wingdings" panose="05000000000000000000" pitchFamily="2" charset="2"/>
              <a:buChar char="ü"/>
            </a:pPr>
            <a:r>
              <a:rPr lang="vi-VN" dirty="0">
                <a:latin typeface="#9Slide03 Oswald Light" panose="00000400000000000000" pitchFamily="2" charset="0"/>
              </a:rPr>
              <a:t>Cơ sở hạ tầng đô thị (y tế, giáo dục, công trình giao thông, công trình văn hóa….)</a:t>
            </a:r>
          </a:p>
          <a:p>
            <a:pPr marL="579438" indent="-285750" algn="just">
              <a:buFont typeface="Wingdings" panose="05000000000000000000" pitchFamily="2" charset="2"/>
              <a:buChar char="ü"/>
            </a:pPr>
            <a:r>
              <a:rPr lang="vi-VN" dirty="0">
                <a:latin typeface="#9Slide03 Oswald Light" panose="00000400000000000000" pitchFamily="2" charset="0"/>
              </a:rPr>
              <a:t>Hướng phát triển</a:t>
            </a:r>
          </a:p>
          <a:p>
            <a:pPr marL="350838" indent="-117475" algn="just">
              <a:buFont typeface="Arial" panose="020B0604020202020204" pitchFamily="34" charset="0"/>
              <a:buChar char="•"/>
            </a:pPr>
            <a:r>
              <a:rPr lang="vi-VN" dirty="0">
                <a:latin typeface="#9Slide03 Oswald Light" panose="00000400000000000000" pitchFamily="2" charset="0"/>
              </a:rPr>
              <a:t>Lưu ý: các hình ảnh, số liệu báo cáo phải ghi rõ nguồn.</a:t>
            </a:r>
          </a:p>
          <a:p>
            <a:pPr marL="285750" indent="-285750" algn="just">
              <a:buFont typeface="Wingdings" panose="05000000000000000000" pitchFamily="2" charset="2"/>
              <a:buChar char="q"/>
            </a:pPr>
            <a:r>
              <a:rPr lang="vi-VN" dirty="0">
                <a:latin typeface="#9Slide03 Oswald Light" panose="00000400000000000000" pitchFamily="2" charset="0"/>
              </a:rPr>
              <a:t>Thời gian: 1 tuần</a:t>
            </a:r>
            <a:endParaRPr lang="en-US" dirty="0">
              <a:latin typeface="#9Slide03 Oswald Light" panose="00000400000000000000" pitchFamily="2" charset="0"/>
            </a:endParaRPr>
          </a:p>
        </p:txBody>
      </p:sp>
      <p:graphicFrame>
        <p:nvGraphicFramePr>
          <p:cNvPr id="31" name="Table 30">
            <a:extLst>
              <a:ext uri="{FF2B5EF4-FFF2-40B4-BE49-F238E27FC236}">
                <a16:creationId xmlns:a16="http://schemas.microsoft.com/office/drawing/2014/main" id="{FC51205B-220D-0418-FDE5-5FFF1BC23195}"/>
              </a:ext>
            </a:extLst>
          </p:cNvPr>
          <p:cNvGraphicFramePr>
            <a:graphicFrameLocks noGrp="1"/>
          </p:cNvGraphicFramePr>
          <p:nvPr>
            <p:extLst>
              <p:ext uri="{D42A27DB-BD31-4B8C-83A1-F6EECF244321}">
                <p14:modId xmlns:p14="http://schemas.microsoft.com/office/powerpoint/2010/main" val="3655075807"/>
              </p:ext>
            </p:extLst>
          </p:nvPr>
        </p:nvGraphicFramePr>
        <p:xfrm>
          <a:off x="6240362" y="2759826"/>
          <a:ext cx="5486401" cy="3017519"/>
        </p:xfrm>
        <a:graphic>
          <a:graphicData uri="http://schemas.openxmlformats.org/drawingml/2006/table">
            <a:tbl>
              <a:tblPr firstRow="1" firstCol="1" bandRow="1"/>
              <a:tblGrid>
                <a:gridCol w="513213">
                  <a:extLst>
                    <a:ext uri="{9D8B030D-6E8A-4147-A177-3AD203B41FA5}">
                      <a16:colId xmlns:a16="http://schemas.microsoft.com/office/drawing/2014/main" val="3672062837"/>
                    </a:ext>
                  </a:extLst>
                </a:gridCol>
                <a:gridCol w="2700386">
                  <a:extLst>
                    <a:ext uri="{9D8B030D-6E8A-4147-A177-3AD203B41FA5}">
                      <a16:colId xmlns:a16="http://schemas.microsoft.com/office/drawing/2014/main" val="3243841623"/>
                    </a:ext>
                  </a:extLst>
                </a:gridCol>
                <a:gridCol w="513213">
                  <a:extLst>
                    <a:ext uri="{9D8B030D-6E8A-4147-A177-3AD203B41FA5}">
                      <a16:colId xmlns:a16="http://schemas.microsoft.com/office/drawing/2014/main" val="1818151381"/>
                    </a:ext>
                  </a:extLst>
                </a:gridCol>
                <a:gridCol w="443815">
                  <a:extLst>
                    <a:ext uri="{9D8B030D-6E8A-4147-A177-3AD203B41FA5}">
                      <a16:colId xmlns:a16="http://schemas.microsoft.com/office/drawing/2014/main" val="1287612990"/>
                    </a:ext>
                  </a:extLst>
                </a:gridCol>
                <a:gridCol w="443815">
                  <a:extLst>
                    <a:ext uri="{9D8B030D-6E8A-4147-A177-3AD203B41FA5}">
                      <a16:colId xmlns:a16="http://schemas.microsoft.com/office/drawing/2014/main" val="3594265096"/>
                    </a:ext>
                  </a:extLst>
                </a:gridCol>
                <a:gridCol w="440457">
                  <a:extLst>
                    <a:ext uri="{9D8B030D-6E8A-4147-A177-3AD203B41FA5}">
                      <a16:colId xmlns:a16="http://schemas.microsoft.com/office/drawing/2014/main" val="1755962835"/>
                    </a:ext>
                  </a:extLst>
                </a:gridCol>
                <a:gridCol w="431502">
                  <a:extLst>
                    <a:ext uri="{9D8B030D-6E8A-4147-A177-3AD203B41FA5}">
                      <a16:colId xmlns:a16="http://schemas.microsoft.com/office/drawing/2014/main" val="3861997951"/>
                    </a:ext>
                  </a:extLst>
                </a:gridCol>
              </a:tblGrid>
              <a:tr h="370962">
                <a:tc rowSpan="2">
                  <a:txBody>
                    <a:bodyPr/>
                    <a:lstStyle/>
                    <a:p>
                      <a:pPr marL="0" indent="0" algn="ctr">
                        <a:lnSpc>
                          <a:spcPct val="107000"/>
                        </a:lnSpc>
                        <a:spcAft>
                          <a:spcPts val="600"/>
                        </a:spcAft>
                      </a:pPr>
                      <a:r>
                        <a:rPr lang="en-US" sz="1800" b="1" dirty="0">
                          <a:solidFill>
                            <a:srgbClr val="000000"/>
                          </a:solidFill>
                          <a:effectLst/>
                          <a:latin typeface="#9Slide03 Oswald Light" panose="00000400000000000000" pitchFamily="2" charset="0"/>
                          <a:ea typeface="Calibri" panose="020F0502020204030204" pitchFamily="34" charset="0"/>
                          <a:cs typeface="Times New Roman" panose="02020603050405020304" pitchFamily="18" charset="0"/>
                        </a:rPr>
                        <a:t>STT</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8D4A"/>
                    </a:solidFill>
                  </a:tcPr>
                </a:tc>
                <a:tc rowSpan="2">
                  <a:txBody>
                    <a:bodyPr/>
                    <a:lstStyle/>
                    <a:p>
                      <a:pPr indent="180340" algn="ctr">
                        <a:lnSpc>
                          <a:spcPct val="107000"/>
                        </a:lnSpc>
                        <a:spcAft>
                          <a:spcPts val="600"/>
                        </a:spcAft>
                      </a:pPr>
                      <a:r>
                        <a:rPr lang="en-US" sz="18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Tiêu</a:t>
                      </a:r>
                      <a:r>
                        <a:rPr lang="en-US" sz="18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a:t>
                      </a:r>
                      <a:r>
                        <a:rPr lang="en-US" sz="1800" b="1" kern="1200" dirty="0" err="1">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chí</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8D4A"/>
                    </a:solidFill>
                  </a:tcPr>
                </a:tc>
                <a:tc gridSpan="5">
                  <a:txBody>
                    <a:bodyPr/>
                    <a:lstStyle/>
                    <a:p>
                      <a:pPr indent="180340" algn="ctr">
                        <a:lnSpc>
                          <a:spcPct val="107000"/>
                        </a:lnSpc>
                        <a:spcAft>
                          <a:spcPts val="600"/>
                        </a:spcAft>
                      </a:pPr>
                      <a:r>
                        <a:rPr lang="en-US" sz="1800" b="1" dirty="0" err="1">
                          <a:solidFill>
                            <a:srgbClr val="000000"/>
                          </a:solidFill>
                          <a:effectLst/>
                          <a:latin typeface="#9Slide03 Oswald Light" panose="00000400000000000000" pitchFamily="2" charset="0"/>
                          <a:ea typeface="Calibri" panose="020F0502020204030204" pitchFamily="34" charset="0"/>
                          <a:cs typeface="Times New Roman" panose="02020603050405020304" pitchFamily="18" charset="0"/>
                        </a:rPr>
                        <a:t>Mức</a:t>
                      </a:r>
                      <a:r>
                        <a:rPr lang="en-US" sz="1800" b="1" dirty="0">
                          <a:solidFill>
                            <a:srgbClr val="000000"/>
                          </a:solidFill>
                          <a:effectLst/>
                          <a:latin typeface="#9Slide03 Oswald Light" panose="00000400000000000000" pitchFamily="2" charset="0"/>
                          <a:ea typeface="Calibri" panose="020F0502020204030204" pitchFamily="34"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libri" panose="020F0502020204030204" pitchFamily="34" charset="0"/>
                          <a:cs typeface="Times New Roman" panose="02020603050405020304" pitchFamily="18" charset="0"/>
                        </a:rPr>
                        <a:t>điểm</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8D4A"/>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391421893"/>
                  </a:ext>
                </a:extLst>
              </a:tr>
              <a:tr h="387569">
                <a:tc vMerge="1">
                  <a:txBody>
                    <a:bodyPr/>
                    <a:lstStyle/>
                    <a:p>
                      <a:endParaRPr lang="en-US"/>
                    </a:p>
                  </a:txBody>
                  <a:tcPr/>
                </a:tc>
                <a:tc vMerge="1">
                  <a:txBody>
                    <a:bodyPr/>
                    <a:lstStyle/>
                    <a:p>
                      <a:endParaRPr lang="en-US"/>
                    </a:p>
                  </a:txBody>
                  <a:tcPr/>
                </a:tc>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1</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8D4A"/>
                    </a:solidFill>
                  </a:tcPr>
                </a:tc>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2</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8D4A"/>
                    </a:solidFill>
                  </a:tcPr>
                </a:tc>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3</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8D4A"/>
                    </a:solidFill>
                  </a:tcPr>
                </a:tc>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4</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8D4A"/>
                    </a:solidFill>
                  </a:tcPr>
                </a:tc>
                <a:tc>
                  <a:txBody>
                    <a:bodyPr/>
                    <a:lstStyle/>
                    <a:p>
                      <a:pPr marL="0" indent="0" algn="ctr">
                        <a:lnSpc>
                          <a:spcPct val="107000"/>
                        </a:lnSpc>
                        <a:spcAft>
                          <a:spcPts val="600"/>
                        </a:spcAft>
                      </a:pPr>
                      <a:r>
                        <a:rPr lang="en-US" sz="1800" b="1" kern="1200" dirty="0">
                          <a:solidFill>
                            <a:srgbClr val="000000"/>
                          </a:solidFill>
                          <a:effectLst/>
                          <a:latin typeface="#9Slide03 Oswald Light" panose="00000400000000000000" pitchFamily="2" charset="0"/>
                          <a:ea typeface="Calibri" panose="020F0502020204030204" pitchFamily="34" charset="0"/>
                          <a:cs typeface="Times New Roman" panose="02020603050405020304" pitchFamily="18" charset="0"/>
                        </a:rPr>
                        <a:t>5</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98D4A"/>
                    </a:solidFill>
                  </a:tcPr>
                </a:tc>
                <a:extLst>
                  <a:ext uri="{0D108BD9-81ED-4DB2-BD59-A6C34878D82A}">
                    <a16:rowId xmlns:a16="http://schemas.microsoft.com/office/drawing/2014/main" val="3167116652"/>
                  </a:ext>
                </a:extLst>
              </a:tr>
              <a:tr h="370962">
                <a:tc>
                  <a:txBody>
                    <a:bodyPr/>
                    <a:lstStyle/>
                    <a:p>
                      <a:pPr marL="0" indent="0" algn="ctr">
                        <a:lnSpc>
                          <a:spcPct val="107000"/>
                        </a:lnSpc>
                        <a:spcAft>
                          <a:spcPts val="600"/>
                        </a:spcAft>
                      </a:pPr>
                      <a:r>
                        <a:rPr lang="en-US" sz="18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1</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kern="120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Nội dung đầy đủ, rõ ràng.</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0048526"/>
                  </a:ext>
                </a:extLst>
              </a:tr>
              <a:tr h="758532">
                <a:tc>
                  <a:txBody>
                    <a:bodyPr/>
                    <a:lstStyle/>
                    <a:p>
                      <a:pPr marL="0" indent="0" algn="ctr">
                        <a:lnSpc>
                          <a:spcPct val="107000"/>
                        </a:lnSpc>
                        <a:spcAft>
                          <a:spcPts val="600"/>
                        </a:spcAft>
                      </a:pPr>
                      <a:r>
                        <a:rPr lang="en-US" sz="18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2</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Times New Roman" panose="02020603050405020304" pitchFamily="18" charset="0"/>
                          <a:cs typeface="Times New Roman" panose="02020603050405020304" pitchFamily="18" charset="0"/>
                        </a:rPr>
                        <a:t>Tính thuyết phục (có địa chỉ, có trích dẫn, tính thực tế….)</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8046877"/>
                  </a:ext>
                </a:extLst>
              </a:tr>
              <a:tr h="758532">
                <a:tc>
                  <a:txBody>
                    <a:bodyPr/>
                    <a:lstStyle/>
                    <a:p>
                      <a:pPr marL="0" indent="0" algn="ctr">
                        <a:lnSpc>
                          <a:spcPct val="107000"/>
                        </a:lnSpc>
                        <a:spcAft>
                          <a:spcPts val="600"/>
                        </a:spcAft>
                      </a:pPr>
                      <a:r>
                        <a:rPr lang="en-US" sz="18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3</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kern="120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Bài báo cáo đủ nội dung</a:t>
                      </a:r>
                      <a:r>
                        <a:rPr lang="vi-VN" sz="1800" kern="120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 đúng thời gian</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62397223"/>
                  </a:ext>
                </a:extLst>
              </a:tr>
              <a:tr h="370962">
                <a:tc>
                  <a:txBody>
                    <a:bodyPr/>
                    <a:lstStyle/>
                    <a:p>
                      <a:pPr marL="0" indent="0" algn="ctr">
                        <a:lnSpc>
                          <a:spcPct val="107000"/>
                        </a:lnSpc>
                        <a:spcAft>
                          <a:spcPts val="600"/>
                        </a:spcAft>
                      </a:pPr>
                      <a:r>
                        <a:rPr lang="en-US" sz="1800" kern="1200" dirty="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4</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kern="1200">
                          <a:solidFill>
                            <a:srgbClr val="000000"/>
                          </a:solidFill>
                          <a:effectLst/>
                          <a:latin typeface="#9Slide03 Oswald Light" panose="00000400000000000000" pitchFamily="2" charset="0"/>
                          <a:ea typeface="Times New Roman" panose="02020603050405020304" pitchFamily="18" charset="0"/>
                          <a:cs typeface="Times New Roman" panose="02020603050405020304" pitchFamily="18" charset="0"/>
                        </a:rPr>
                        <a:t>Có dấu ấn cá nhân của nhóm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indent="180340" algn="l">
                        <a:lnSpc>
                          <a:spcPct val="107000"/>
                        </a:lnSpc>
                        <a:spcAft>
                          <a:spcPts val="600"/>
                        </a:spcAft>
                      </a:pPr>
                      <a:r>
                        <a:rPr lang="en-US" sz="1800" dirty="0">
                          <a:effectLst/>
                          <a:latin typeface="#9Slide03 Oswald Light" panose="00000400000000000000" pitchFamily="2" charset="0"/>
                          <a:ea typeface="Calibri" panose="020F0502020204030204" pitchFamily="34" charset="0"/>
                          <a:cs typeface="Times New Roman" panose="02020603050405020304" pitchFamily="18" charset="0"/>
                        </a:rPr>
                        <a:t> </a:t>
                      </a:r>
                      <a:endParaRPr lang="en-US" sz="1600" dirty="0">
                        <a:effectLst/>
                        <a:latin typeface="#9Slide03 Oswald Light" panose="00000400000000000000" pitchFamily="2" charset="0"/>
                        <a:ea typeface="Times New Roman" panose="02020603050405020304" pitchFamily="18" charset="0"/>
                        <a:cs typeface="Times New Roman" panose="02020603050405020304" pitchFamily="18" charset="0"/>
                      </a:endParaRPr>
                    </a:p>
                  </a:txBody>
                  <a:tcPr marL="60444" marR="604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81895641"/>
                  </a:ext>
                </a:extLst>
              </a:tr>
            </a:tbl>
          </a:graphicData>
        </a:graphic>
      </p:graphicFrame>
      <p:sp>
        <p:nvSpPr>
          <p:cNvPr id="32" name="Rectangle 31">
            <a:extLst>
              <a:ext uri="{FF2B5EF4-FFF2-40B4-BE49-F238E27FC236}">
                <a16:creationId xmlns:a16="http://schemas.microsoft.com/office/drawing/2014/main" id="{762C0FC6-5147-3721-F5D3-2C70938E65F8}"/>
              </a:ext>
            </a:extLst>
          </p:cNvPr>
          <p:cNvSpPr/>
          <p:nvPr/>
        </p:nvSpPr>
        <p:spPr>
          <a:xfrm flipH="1">
            <a:off x="7264411" y="1768694"/>
            <a:ext cx="3796677" cy="4978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9Slide03 Bebas Neue Bold" panose="020B0606020202050201" pitchFamily="34" charset="0"/>
              </a:rPr>
              <a:t>TIÊU CHÍ ĐÁNH GIÁ</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9DFD6"/>
        </a:solidFill>
        <a:effectLst/>
      </p:bgPr>
    </p:bg>
    <p:spTree>
      <p:nvGrpSpPr>
        <p:cNvPr id="1" name=""/>
        <p:cNvGrpSpPr/>
        <p:nvPr/>
      </p:nvGrpSpPr>
      <p:grpSpPr>
        <a:xfrm>
          <a:off x="0" y="0"/>
          <a:ext cx="0" cy="0"/>
          <a:chOff x="0" y="0"/>
          <a:chExt cx="0" cy="0"/>
        </a:xfrm>
      </p:grpSpPr>
      <p:grpSp>
        <p:nvGrpSpPr>
          <p:cNvPr id="2" name="Group 2"/>
          <p:cNvGrpSpPr/>
          <p:nvPr/>
        </p:nvGrpSpPr>
        <p:grpSpPr>
          <a:xfrm>
            <a:off x="0" y="-551202"/>
            <a:ext cx="12192000" cy="8161442"/>
            <a:chOff x="0" y="0"/>
            <a:chExt cx="24384000" cy="16322884"/>
          </a:xfrm>
        </p:grpSpPr>
        <p:sp>
          <p:nvSpPr>
            <p:cNvPr id="3" name="Freeform 3"/>
            <p:cNvSpPr/>
            <p:nvPr/>
          </p:nvSpPr>
          <p:spPr>
            <a:xfrm>
              <a:off x="0" y="0"/>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8161442"/>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061116" y="0"/>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8061116" y="8161442"/>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6222558" y="0"/>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6222558" y="8161442"/>
              <a:ext cx="8161442" cy="8161442"/>
            </a:xfrm>
            <a:custGeom>
              <a:avLst/>
              <a:gdLst/>
              <a:ahLst/>
              <a:cxnLst/>
              <a:rect l="l" t="t" r="r" b="b"/>
              <a:pathLst>
                <a:path w="8161442" h="8161442">
                  <a:moveTo>
                    <a:pt x="0" y="0"/>
                  </a:moveTo>
                  <a:lnTo>
                    <a:pt x="8161442" y="0"/>
                  </a:lnTo>
                  <a:lnTo>
                    <a:pt x="8161442" y="8161442"/>
                  </a:lnTo>
                  <a:lnTo>
                    <a:pt x="0" y="816144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grpSp>
      <p:grpSp>
        <p:nvGrpSpPr>
          <p:cNvPr id="9" name="Group 9"/>
          <p:cNvGrpSpPr/>
          <p:nvPr/>
        </p:nvGrpSpPr>
        <p:grpSpPr>
          <a:xfrm>
            <a:off x="2582893" y="2018483"/>
            <a:ext cx="7115115" cy="2984391"/>
            <a:chOff x="0" y="0"/>
            <a:chExt cx="3577638" cy="1500618"/>
          </a:xfrm>
        </p:grpSpPr>
        <p:sp>
          <p:nvSpPr>
            <p:cNvPr id="10" name="Freeform 10"/>
            <p:cNvSpPr/>
            <p:nvPr/>
          </p:nvSpPr>
          <p:spPr>
            <a:xfrm>
              <a:off x="0" y="-1270"/>
              <a:ext cx="3578908" cy="1499348"/>
            </a:xfrm>
            <a:custGeom>
              <a:avLst/>
              <a:gdLst/>
              <a:ahLst/>
              <a:cxnLst/>
              <a:rect l="l" t="t" r="r" b="b"/>
              <a:pathLst>
                <a:path w="3578908" h="1499348">
                  <a:moveTo>
                    <a:pt x="3567478" y="27940"/>
                  </a:moveTo>
                  <a:cubicBezTo>
                    <a:pt x="3558588" y="24130"/>
                    <a:pt x="3549698" y="21590"/>
                    <a:pt x="3540808" y="21590"/>
                  </a:cubicBezTo>
                  <a:cubicBezTo>
                    <a:pt x="3514138" y="20320"/>
                    <a:pt x="3461233" y="20320"/>
                    <a:pt x="3402900" y="17780"/>
                  </a:cubicBezTo>
                  <a:cubicBezTo>
                    <a:pt x="3269566" y="12700"/>
                    <a:pt x="3139011" y="6350"/>
                    <a:pt x="3005678" y="3810"/>
                  </a:cubicBezTo>
                  <a:cubicBezTo>
                    <a:pt x="2897344" y="1270"/>
                    <a:pt x="2791789" y="3810"/>
                    <a:pt x="2683456" y="2540"/>
                  </a:cubicBezTo>
                  <a:cubicBezTo>
                    <a:pt x="2636233" y="2540"/>
                    <a:pt x="2589011" y="0"/>
                    <a:pt x="2541789" y="2540"/>
                  </a:cubicBezTo>
                  <a:cubicBezTo>
                    <a:pt x="2427900" y="10160"/>
                    <a:pt x="2314011" y="11430"/>
                    <a:pt x="2197345" y="8890"/>
                  </a:cubicBezTo>
                  <a:cubicBezTo>
                    <a:pt x="2139011" y="7620"/>
                    <a:pt x="2080678" y="7620"/>
                    <a:pt x="2022345" y="7620"/>
                  </a:cubicBezTo>
                  <a:cubicBezTo>
                    <a:pt x="1916789" y="7620"/>
                    <a:pt x="1811234" y="7620"/>
                    <a:pt x="1705679" y="6350"/>
                  </a:cubicBezTo>
                  <a:cubicBezTo>
                    <a:pt x="1594568" y="5080"/>
                    <a:pt x="500124" y="2540"/>
                    <a:pt x="391791" y="1270"/>
                  </a:cubicBezTo>
                  <a:cubicBezTo>
                    <a:pt x="302902" y="0"/>
                    <a:pt x="216791" y="1270"/>
                    <a:pt x="127902" y="1270"/>
                  </a:cubicBezTo>
                  <a:cubicBezTo>
                    <a:pt x="66791" y="1270"/>
                    <a:pt x="33020" y="3810"/>
                    <a:pt x="5080" y="5080"/>
                  </a:cubicBezTo>
                  <a:cubicBezTo>
                    <a:pt x="3810" y="5080"/>
                    <a:pt x="2540" y="7620"/>
                    <a:pt x="0" y="8890"/>
                  </a:cubicBezTo>
                  <a:cubicBezTo>
                    <a:pt x="1270" y="21590"/>
                    <a:pt x="3810" y="34290"/>
                    <a:pt x="5080" y="46990"/>
                  </a:cubicBezTo>
                  <a:cubicBezTo>
                    <a:pt x="15240" y="111205"/>
                    <a:pt x="16510" y="174022"/>
                    <a:pt x="17780" y="235737"/>
                  </a:cubicBezTo>
                  <a:cubicBezTo>
                    <a:pt x="19050" y="298554"/>
                    <a:pt x="17780" y="361371"/>
                    <a:pt x="16510" y="425291"/>
                  </a:cubicBezTo>
                  <a:cubicBezTo>
                    <a:pt x="15240" y="490312"/>
                    <a:pt x="2540" y="1172483"/>
                    <a:pt x="2540" y="1237504"/>
                  </a:cubicBezTo>
                  <a:cubicBezTo>
                    <a:pt x="2540" y="1301423"/>
                    <a:pt x="1270" y="1365343"/>
                    <a:pt x="0" y="1429262"/>
                  </a:cubicBezTo>
                  <a:cubicBezTo>
                    <a:pt x="0" y="1444738"/>
                    <a:pt x="3810" y="1454898"/>
                    <a:pt x="15240" y="1459978"/>
                  </a:cubicBezTo>
                  <a:cubicBezTo>
                    <a:pt x="22860" y="1463788"/>
                    <a:pt x="31750" y="1466328"/>
                    <a:pt x="40640" y="1467598"/>
                  </a:cubicBezTo>
                  <a:cubicBezTo>
                    <a:pt x="125124" y="1472678"/>
                    <a:pt x="230680" y="1476488"/>
                    <a:pt x="336235" y="1481568"/>
                  </a:cubicBezTo>
                  <a:cubicBezTo>
                    <a:pt x="394568" y="1484108"/>
                    <a:pt x="452902" y="1489188"/>
                    <a:pt x="511235" y="1490458"/>
                  </a:cubicBezTo>
                  <a:cubicBezTo>
                    <a:pt x="608457" y="1492998"/>
                    <a:pt x="1691790" y="1494268"/>
                    <a:pt x="1789012" y="1495538"/>
                  </a:cubicBezTo>
                  <a:cubicBezTo>
                    <a:pt x="1802901" y="1495538"/>
                    <a:pt x="1816790" y="1495538"/>
                    <a:pt x="1830679" y="1495538"/>
                  </a:cubicBezTo>
                  <a:cubicBezTo>
                    <a:pt x="1897345" y="1495538"/>
                    <a:pt x="1966789" y="1494268"/>
                    <a:pt x="2033456" y="1494268"/>
                  </a:cubicBezTo>
                  <a:cubicBezTo>
                    <a:pt x="2111234" y="1494268"/>
                    <a:pt x="2186234" y="1495538"/>
                    <a:pt x="2264011" y="1495538"/>
                  </a:cubicBezTo>
                  <a:cubicBezTo>
                    <a:pt x="2377900" y="1495538"/>
                    <a:pt x="2494567" y="1495538"/>
                    <a:pt x="2608456" y="1495538"/>
                  </a:cubicBezTo>
                  <a:cubicBezTo>
                    <a:pt x="2714011" y="1495538"/>
                    <a:pt x="2819567" y="1496808"/>
                    <a:pt x="2925122" y="1498078"/>
                  </a:cubicBezTo>
                  <a:cubicBezTo>
                    <a:pt x="2972344" y="1498078"/>
                    <a:pt x="3022344" y="1499348"/>
                    <a:pt x="3069566" y="1499348"/>
                  </a:cubicBezTo>
                  <a:cubicBezTo>
                    <a:pt x="3222344" y="1498078"/>
                    <a:pt x="3372344" y="1491728"/>
                    <a:pt x="3517948" y="1491728"/>
                  </a:cubicBezTo>
                  <a:cubicBezTo>
                    <a:pt x="3521758" y="1491728"/>
                    <a:pt x="3526838" y="1489188"/>
                    <a:pt x="3530648" y="1486648"/>
                  </a:cubicBezTo>
                  <a:cubicBezTo>
                    <a:pt x="3535728" y="1482838"/>
                    <a:pt x="3538268" y="1476488"/>
                    <a:pt x="3540808" y="1473948"/>
                  </a:cubicBezTo>
                  <a:cubicBezTo>
                    <a:pt x="3542078" y="1421547"/>
                    <a:pt x="3543348" y="1375261"/>
                    <a:pt x="3544618" y="1328975"/>
                  </a:cubicBezTo>
                  <a:cubicBezTo>
                    <a:pt x="3545888" y="1257341"/>
                    <a:pt x="3556048" y="569660"/>
                    <a:pt x="3557318" y="498026"/>
                  </a:cubicBezTo>
                  <a:cubicBezTo>
                    <a:pt x="3557318" y="455046"/>
                    <a:pt x="3558588" y="412066"/>
                    <a:pt x="3559858" y="369086"/>
                  </a:cubicBezTo>
                  <a:cubicBezTo>
                    <a:pt x="3561128" y="322800"/>
                    <a:pt x="3562398" y="276513"/>
                    <a:pt x="3564938" y="230227"/>
                  </a:cubicBezTo>
                  <a:cubicBezTo>
                    <a:pt x="3566208" y="202676"/>
                    <a:pt x="3566208" y="174022"/>
                    <a:pt x="3571288" y="146471"/>
                  </a:cubicBezTo>
                  <a:cubicBezTo>
                    <a:pt x="3576368" y="113409"/>
                    <a:pt x="3578908" y="81450"/>
                    <a:pt x="3577638" y="44450"/>
                  </a:cubicBezTo>
                  <a:cubicBezTo>
                    <a:pt x="3577638" y="38100"/>
                    <a:pt x="3573828" y="30480"/>
                    <a:pt x="3567478" y="27940"/>
                  </a:cubicBezTo>
                  <a:close/>
                </a:path>
              </a:pathLst>
            </a:custGeom>
            <a:solidFill>
              <a:srgbClr val="6AACAF"/>
            </a:solidFill>
          </p:spPr>
          <p:txBody>
            <a:bodyPr/>
            <a:lstStyle/>
            <a:p>
              <a:pPr defTabSz="609630"/>
              <a:endParaRPr lang="en-US" sz="1200">
                <a:solidFill>
                  <a:prstClr val="black"/>
                </a:solidFill>
                <a:latin typeface="Calibri"/>
              </a:endParaRPr>
            </a:p>
          </p:txBody>
        </p:sp>
      </p:grpSp>
      <p:sp>
        <p:nvSpPr>
          <p:cNvPr id="12" name="TextBox 12"/>
          <p:cNvSpPr txBox="1"/>
          <p:nvPr/>
        </p:nvSpPr>
        <p:spPr>
          <a:xfrm>
            <a:off x="2448536" y="3153174"/>
            <a:ext cx="7294928" cy="1109535"/>
          </a:xfrm>
          <a:prstGeom prst="rect">
            <a:avLst/>
          </a:prstGeom>
        </p:spPr>
        <p:txBody>
          <a:bodyPr wrap="square" lIns="0" tIns="0" rIns="0" bIns="0" rtlCol="0" anchor="t">
            <a:spAutoFit/>
          </a:bodyPr>
          <a:lstStyle/>
          <a:p>
            <a:pPr algn="ctr" defTabSz="609630">
              <a:lnSpc>
                <a:spcPts val="8000"/>
              </a:lnSpc>
            </a:pPr>
            <a:r>
              <a:rPr lang="en-US" sz="11500" spc="-199" dirty="0">
                <a:solidFill>
                  <a:srgbClr val="373737"/>
                </a:solidFill>
                <a:latin typeface="Gaegu Bold"/>
              </a:rPr>
              <a:t>Thank you!</a:t>
            </a:r>
          </a:p>
        </p:txBody>
      </p:sp>
      <p:sp>
        <p:nvSpPr>
          <p:cNvPr id="13" name="Freeform 13"/>
          <p:cNvSpPr/>
          <p:nvPr/>
        </p:nvSpPr>
        <p:spPr>
          <a:xfrm rot="-1963666">
            <a:off x="2090121" y="2008211"/>
            <a:ext cx="1523609" cy="398909"/>
          </a:xfrm>
          <a:custGeom>
            <a:avLst/>
            <a:gdLst/>
            <a:ahLst/>
            <a:cxnLst/>
            <a:rect l="l" t="t" r="r" b="b"/>
            <a:pathLst>
              <a:path w="2285414" h="598363">
                <a:moveTo>
                  <a:pt x="0" y="0"/>
                </a:moveTo>
                <a:lnTo>
                  <a:pt x="2285413" y="0"/>
                </a:lnTo>
                <a:lnTo>
                  <a:pt x="2285413" y="598363"/>
                </a:lnTo>
                <a:lnTo>
                  <a:pt x="0" y="5983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rot="-1478003">
            <a:off x="8538836" y="4688100"/>
            <a:ext cx="1523609" cy="398909"/>
          </a:xfrm>
          <a:custGeom>
            <a:avLst/>
            <a:gdLst/>
            <a:ahLst/>
            <a:cxnLst/>
            <a:rect l="l" t="t" r="r" b="b"/>
            <a:pathLst>
              <a:path w="2285414" h="598363">
                <a:moveTo>
                  <a:pt x="0" y="0"/>
                </a:moveTo>
                <a:lnTo>
                  <a:pt x="2285413" y="0"/>
                </a:lnTo>
                <a:lnTo>
                  <a:pt x="2285413" y="598362"/>
                </a:lnTo>
                <a:lnTo>
                  <a:pt x="0" y="5983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8525031" y="1137840"/>
            <a:ext cx="1632982" cy="2139651"/>
          </a:xfrm>
          <a:custGeom>
            <a:avLst/>
            <a:gdLst/>
            <a:ahLst/>
            <a:cxnLst/>
            <a:rect l="l" t="t" r="r" b="b"/>
            <a:pathLst>
              <a:path w="2449473" h="3209477">
                <a:moveTo>
                  <a:pt x="0" y="0"/>
                </a:moveTo>
                <a:lnTo>
                  <a:pt x="2449473" y="0"/>
                </a:lnTo>
                <a:lnTo>
                  <a:pt x="2449473" y="3209477"/>
                </a:lnTo>
                <a:lnTo>
                  <a:pt x="0" y="3209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pic>
        <p:nvPicPr>
          <p:cNvPr id="18" name="Picture 17">
            <a:extLst>
              <a:ext uri="{FF2B5EF4-FFF2-40B4-BE49-F238E27FC236}">
                <a16:creationId xmlns:a16="http://schemas.microsoft.com/office/drawing/2014/main" id="{A203744E-F847-158C-AD48-8D7AE08E013A}"/>
              </a:ext>
            </a:extLst>
          </p:cNvPr>
          <p:cNvPicPr>
            <a:picLocks noChangeAspect="1"/>
          </p:cNvPicPr>
          <p:nvPr/>
        </p:nvPicPr>
        <p:blipFill>
          <a:blip r:embed="rId8"/>
          <a:stretch>
            <a:fillRect/>
          </a:stretch>
        </p:blipFill>
        <p:spPr>
          <a:xfrm>
            <a:off x="11154352" y="5900924"/>
            <a:ext cx="1144822" cy="1000234"/>
          </a:xfrm>
          <a:prstGeom prst="rect">
            <a:avLst/>
          </a:prstGeom>
        </p:spPr>
      </p:pic>
      <p:pic>
        <p:nvPicPr>
          <p:cNvPr id="19" name="Picture 18" descr="A cartoon pencil with thumbs up&#10;&#10;Description automatically generated">
            <a:extLst>
              <a:ext uri="{FF2B5EF4-FFF2-40B4-BE49-F238E27FC236}">
                <a16:creationId xmlns:a16="http://schemas.microsoft.com/office/drawing/2014/main" id="{9DE8B62F-F49D-073E-610E-6507731EF40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65390" y="3113645"/>
            <a:ext cx="3895001" cy="2889599"/>
          </a:xfrm>
          <a:prstGeom prst="rect">
            <a:avLst/>
          </a:prstGeom>
        </p:spPr>
      </p:pic>
    </p:spTree>
    <p:extLst>
      <p:ext uri="{BB962C8B-B14F-4D97-AF65-F5344CB8AC3E}">
        <p14:creationId xmlns:p14="http://schemas.microsoft.com/office/powerpoint/2010/main" val="1527421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6106E89-88AB-62F3-0F4F-963C3FDD6000}"/>
              </a:ext>
            </a:extLst>
          </p:cNvPr>
          <p:cNvGraphicFramePr>
            <a:graphicFrameLocks noGrp="1"/>
          </p:cNvGraphicFramePr>
          <p:nvPr>
            <p:extLst>
              <p:ext uri="{D42A27DB-BD31-4B8C-83A1-F6EECF244321}">
                <p14:modId xmlns:p14="http://schemas.microsoft.com/office/powerpoint/2010/main" val="2956734379"/>
              </p:ext>
            </p:extLst>
          </p:nvPr>
        </p:nvGraphicFramePr>
        <p:xfrm>
          <a:off x="2801052" y="99149"/>
          <a:ext cx="7218460" cy="3259979"/>
        </p:xfrm>
        <a:graphic>
          <a:graphicData uri="http://schemas.openxmlformats.org/drawingml/2006/table">
            <a:tbl>
              <a:tblPr firstRow="1" firstCol="1" bandRow="1"/>
              <a:tblGrid>
                <a:gridCol w="3332801">
                  <a:extLst>
                    <a:ext uri="{9D8B030D-6E8A-4147-A177-3AD203B41FA5}">
                      <a16:colId xmlns:a16="http://schemas.microsoft.com/office/drawing/2014/main" val="1272180835"/>
                    </a:ext>
                  </a:extLst>
                </a:gridCol>
                <a:gridCol w="861237">
                  <a:extLst>
                    <a:ext uri="{9D8B030D-6E8A-4147-A177-3AD203B41FA5}">
                      <a16:colId xmlns:a16="http://schemas.microsoft.com/office/drawing/2014/main" val="1807608860"/>
                    </a:ext>
                  </a:extLst>
                </a:gridCol>
                <a:gridCol w="637954">
                  <a:extLst>
                    <a:ext uri="{9D8B030D-6E8A-4147-A177-3AD203B41FA5}">
                      <a16:colId xmlns:a16="http://schemas.microsoft.com/office/drawing/2014/main" val="19630489"/>
                    </a:ext>
                  </a:extLst>
                </a:gridCol>
                <a:gridCol w="552893">
                  <a:extLst>
                    <a:ext uri="{9D8B030D-6E8A-4147-A177-3AD203B41FA5}">
                      <a16:colId xmlns:a16="http://schemas.microsoft.com/office/drawing/2014/main" val="1648241201"/>
                    </a:ext>
                  </a:extLst>
                </a:gridCol>
                <a:gridCol w="627321">
                  <a:extLst>
                    <a:ext uri="{9D8B030D-6E8A-4147-A177-3AD203B41FA5}">
                      <a16:colId xmlns:a16="http://schemas.microsoft.com/office/drawing/2014/main" val="3886105659"/>
                    </a:ext>
                  </a:extLst>
                </a:gridCol>
                <a:gridCol w="1206254">
                  <a:extLst>
                    <a:ext uri="{9D8B030D-6E8A-4147-A177-3AD203B41FA5}">
                      <a16:colId xmlns:a16="http://schemas.microsoft.com/office/drawing/2014/main" val="1346900201"/>
                    </a:ext>
                  </a:extLst>
                </a:gridCol>
              </a:tblGrid>
              <a:tr h="248903">
                <a:tc rowSpan="2">
                  <a:txBody>
                    <a:bodyPr/>
                    <a:lstStyle/>
                    <a:p>
                      <a:pPr indent="180340" algn="ctr">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Vùng</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1E8"/>
                    </a:solidFill>
                  </a:tcPr>
                </a:tc>
                <a:tc rowSpan="2">
                  <a:txBody>
                    <a:bodyPr/>
                    <a:lstStyle/>
                    <a:p>
                      <a:pPr marL="0" indent="0" algn="ctr">
                        <a:lnSpc>
                          <a:spcPct val="10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lượng</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đô</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endParaRPr lang="en-US" sz="1800" dirty="0">
                        <a:effectLst/>
                        <a:latin typeface="#9Slide03 Oswald Light" panose="00000400000000000000" pitchFamily="2" charset="0"/>
                        <a:ea typeface="Times New Roman" panose="02020603050405020304" pitchFamily="18" charset="0"/>
                      </a:endParaRPr>
                    </a:p>
                    <a:p>
                      <a:pPr marL="0" indent="0" algn="ctr">
                        <a:lnSpc>
                          <a:spcPct val="100000"/>
                        </a:lnSpc>
                        <a:spcAft>
                          <a:spcPts val="600"/>
                        </a:spcAft>
                      </a:pP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i="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đô</a:t>
                      </a: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i="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1E8"/>
                    </a:solidFill>
                  </a:tcPr>
                </a:tc>
                <a:tc gridSpan="3">
                  <a:txBody>
                    <a:bodyPr/>
                    <a:lstStyle/>
                    <a:p>
                      <a:pPr marL="0" indent="0" algn="ctr">
                        <a:lnSpc>
                          <a:spcPct val="12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Trong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đó</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1E8"/>
                    </a:solidFill>
                  </a:tcPr>
                </a:tc>
                <a:tc hMerge="1">
                  <a:txBody>
                    <a:bodyPr/>
                    <a:lstStyle/>
                    <a:p>
                      <a:endParaRPr lang="en-US"/>
                    </a:p>
                  </a:txBody>
                  <a:tcPr/>
                </a:tc>
                <a:tc hMerge="1">
                  <a:txBody>
                    <a:bodyPr/>
                    <a:lstStyle/>
                    <a:p>
                      <a:endParaRPr lang="en-US"/>
                    </a:p>
                  </a:txBody>
                  <a:tcPr/>
                </a:tc>
                <a:tc rowSpan="2">
                  <a:txBody>
                    <a:bodyPr/>
                    <a:lstStyle/>
                    <a:p>
                      <a:pPr marL="0" indent="0" algn="ctr">
                        <a:lnSpc>
                          <a:spcPct val="12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Số</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dân</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đô</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endParaRPr lang="en-US" sz="1800" dirty="0">
                        <a:effectLst/>
                        <a:latin typeface="#9Slide03 Oswald Light" panose="00000400000000000000" pitchFamily="2" charset="0"/>
                        <a:ea typeface="Times New Roman" panose="02020603050405020304" pitchFamily="18" charset="0"/>
                      </a:endParaRPr>
                    </a:p>
                    <a:p>
                      <a:pPr marL="0" indent="0" algn="ctr">
                        <a:lnSpc>
                          <a:spcPct val="100000"/>
                        </a:lnSpc>
                        <a:spcAft>
                          <a:spcPts val="600"/>
                        </a:spcAft>
                      </a:pP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r>
                        <a:rPr lang="en-US" sz="1800" i="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triệu</a:t>
                      </a: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i="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người</a:t>
                      </a:r>
                      <a:r>
                        <a:rPr lang="en-US" sz="1800" i="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1E8"/>
                    </a:solidFill>
                  </a:tcPr>
                </a:tc>
                <a:extLst>
                  <a:ext uri="{0D108BD9-81ED-4DB2-BD59-A6C34878D82A}">
                    <a16:rowId xmlns:a16="http://schemas.microsoft.com/office/drawing/2014/main" val="1505059272"/>
                  </a:ext>
                </a:extLst>
              </a:tr>
              <a:tr h="611590">
                <a:tc vMerge="1">
                  <a:txBody>
                    <a:bodyPr/>
                    <a:lstStyle/>
                    <a:p>
                      <a:endParaRPr lang="en-US"/>
                    </a:p>
                  </a:txBody>
                  <a:tcPr/>
                </a:tc>
                <a:tc vMerge="1">
                  <a:txBody>
                    <a:bodyPr/>
                    <a:lstStyle/>
                    <a:p>
                      <a:endParaRPr lang="en-US"/>
                    </a:p>
                  </a:txBody>
                  <a:tcPr/>
                </a:tc>
                <a:tc>
                  <a:txBody>
                    <a:bodyPr/>
                    <a:lstStyle/>
                    <a:p>
                      <a:pPr marL="0" indent="0" algn="ctr">
                        <a:lnSpc>
                          <a:spcPct val="100000"/>
                        </a:lnSpc>
                        <a:spcAft>
                          <a:spcPts val="600"/>
                        </a:spcAft>
                      </a:pP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Thành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phố</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1E8"/>
                    </a:solidFill>
                  </a:tcPr>
                </a:tc>
                <a:tc>
                  <a:txBody>
                    <a:bodyPr/>
                    <a:lstStyle/>
                    <a:p>
                      <a:pPr marL="0" indent="0" algn="ctr">
                        <a:lnSpc>
                          <a:spcPct val="10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xã</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1E8"/>
                    </a:solidFill>
                  </a:tcPr>
                </a:tc>
                <a:tc>
                  <a:txBody>
                    <a:bodyPr/>
                    <a:lstStyle/>
                    <a:p>
                      <a:pPr marL="0" indent="0" algn="ctr">
                        <a:lnSpc>
                          <a:spcPct val="100000"/>
                        </a:lnSpc>
                        <a:spcAft>
                          <a:spcPts val="600"/>
                        </a:spcAft>
                      </a:pP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Thị</a:t>
                      </a:r>
                      <a:r>
                        <a:rPr lang="en-US" sz="1800" b="1" dirty="0">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solidFill>
                            <a:srgbClr val="000000"/>
                          </a:solidFill>
                          <a:effectLst/>
                          <a:latin typeface="#9Slide03 Oswald Light" panose="00000400000000000000" pitchFamily="2" charset="0"/>
                          <a:ea typeface="Cambria" panose="02040503050406030204" pitchFamily="18" charset="0"/>
                          <a:cs typeface="Times New Roman" panose="02020603050405020304" pitchFamily="18" charset="0"/>
                        </a:rPr>
                        <a:t>trấn</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BE1E8"/>
                    </a:solidFill>
                  </a:tcPr>
                </a:tc>
                <a:tc vMerge="1">
                  <a:txBody>
                    <a:bodyPr/>
                    <a:lstStyle/>
                    <a:p>
                      <a:endParaRPr lang="en-US"/>
                    </a:p>
                  </a:txBody>
                  <a:tcPr/>
                </a:tc>
                <a:extLst>
                  <a:ext uri="{0D108BD9-81ED-4DB2-BD59-A6C34878D82A}">
                    <a16:rowId xmlns:a16="http://schemas.microsoft.com/office/drawing/2014/main" val="935777957"/>
                  </a:ext>
                </a:extLst>
              </a:tr>
              <a:tr h="176597">
                <a:tc>
                  <a:txBody>
                    <a:bodyPr/>
                    <a:lstStyle/>
                    <a:p>
                      <a:pPr indent="180340" algn="just">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Trung du </a:t>
                      </a:r>
                      <a:r>
                        <a:rPr lang="en-US" sz="1800" dirty="0" err="1">
                          <a:effectLst/>
                          <a:latin typeface="#9Slide03 Oswald Light" panose="00000400000000000000" pitchFamily="2" charset="0"/>
                          <a:ea typeface="Cambria" panose="02040503050406030204" pitchFamily="18" charset="0"/>
                          <a:cs typeface="Times New Roman" panose="02020603050405020304" pitchFamily="18" charset="0"/>
                        </a:rPr>
                        <a:t>miền</a:t>
                      </a: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effectLst/>
                          <a:latin typeface="#9Slide03 Oswald Light" panose="00000400000000000000" pitchFamily="2" charset="0"/>
                          <a:ea typeface="Cambria" panose="02040503050406030204" pitchFamily="18" charset="0"/>
                          <a:cs typeface="Times New Roman" panose="02020603050405020304" pitchFamily="18" charset="0"/>
                        </a:rPr>
                        <a:t>núi</a:t>
                      </a: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effectLst/>
                          <a:latin typeface="#9Slide03 Oswald Light" panose="00000400000000000000" pitchFamily="2" charset="0"/>
                          <a:ea typeface="Cambria" panose="02040503050406030204" pitchFamily="18" charset="0"/>
                          <a:cs typeface="Times New Roman" panose="02020603050405020304" pitchFamily="18" charset="0"/>
                        </a:rPr>
                        <a:t>Bắc</a:t>
                      </a: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dirty="0" err="1">
                          <a:effectLst/>
                          <a:latin typeface="#9Slide03 Oswald Light" panose="00000400000000000000" pitchFamily="2" charset="0"/>
                          <a:ea typeface="Cambria" panose="02040503050406030204" pitchFamily="18" charset="0"/>
                          <a:cs typeface="Times New Roman" panose="02020603050405020304" pitchFamily="18" charset="0"/>
                        </a:rPr>
                        <a:t>Bộ</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158</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15</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5</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138</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52388"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2.7</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198956"/>
                  </a:ext>
                </a:extLst>
              </a:tr>
              <a:tr h="176597">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Đồng bằng sông Hồng</a:t>
                      </a:r>
                      <a:endParaRPr lang="en-US" sz="180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140</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18</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6</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116</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52388"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8.7</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7541361"/>
                  </a:ext>
                </a:extLst>
              </a:tr>
              <a:tr h="370033">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Bắc Trung Bộ và duyên hải miền Trung</a:t>
                      </a:r>
                      <a:endParaRPr lang="en-US" sz="180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181</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17</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19</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145</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52388"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6.7</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64156385"/>
                  </a:ext>
                </a:extLst>
              </a:tr>
              <a:tr h="176597">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Tây Nguyên</a:t>
                      </a:r>
                      <a:endParaRPr lang="en-US" sz="180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60</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6</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3</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51</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52388"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1.7</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91496162"/>
                  </a:ext>
                </a:extLst>
              </a:tr>
              <a:tr h="370033">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Đông Nam Bộ</a:t>
                      </a:r>
                      <a:endParaRPr lang="en-US" sz="180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56</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12</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7</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37</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12.2</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6465435"/>
                  </a:ext>
                </a:extLst>
              </a:tr>
              <a:tr h="176597">
                <a:tc>
                  <a:txBody>
                    <a:bodyPr/>
                    <a:lstStyle/>
                    <a:p>
                      <a:pPr indent="180340" algn="just">
                        <a:lnSpc>
                          <a:spcPct val="120000"/>
                        </a:lnSpc>
                        <a:spcAft>
                          <a:spcPts val="600"/>
                        </a:spcAft>
                      </a:pPr>
                      <a:r>
                        <a:rPr lang="en-US" sz="1800">
                          <a:effectLst/>
                          <a:latin typeface="#9Slide03 Oswald Light" panose="00000400000000000000" pitchFamily="2" charset="0"/>
                          <a:ea typeface="Cambria" panose="02040503050406030204" pitchFamily="18" charset="0"/>
                          <a:cs typeface="Times New Roman" panose="02020603050405020304" pitchFamily="18" charset="0"/>
                        </a:rPr>
                        <a:t>Đồng bằng sông Cửu Long</a:t>
                      </a:r>
                      <a:endParaRPr lang="en-US" sz="180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154</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19</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10</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125</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52388" algn="ctr">
                        <a:lnSpc>
                          <a:spcPct val="120000"/>
                        </a:lnSpc>
                        <a:spcAft>
                          <a:spcPts val="600"/>
                        </a:spcAft>
                      </a:pPr>
                      <a:r>
                        <a:rPr lang="en-US" sz="1800" dirty="0">
                          <a:effectLst/>
                          <a:latin typeface="#9Slide03 Oswald Light" panose="00000400000000000000" pitchFamily="2" charset="0"/>
                          <a:ea typeface="Cambria" panose="02040503050406030204" pitchFamily="18" charset="0"/>
                          <a:cs typeface="Times New Roman" panose="02020603050405020304" pitchFamily="18" charset="0"/>
                        </a:rPr>
                        <a:t>4.6</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9317030"/>
                  </a:ext>
                </a:extLst>
              </a:tr>
              <a:tr h="370033">
                <a:tc>
                  <a:txBody>
                    <a:bodyPr/>
                    <a:lstStyle/>
                    <a:p>
                      <a:pPr indent="180340" algn="just">
                        <a:lnSpc>
                          <a:spcPct val="120000"/>
                        </a:lnSpc>
                        <a:spcAft>
                          <a:spcPts val="600"/>
                        </a:spcAft>
                      </a:pPr>
                      <a:r>
                        <a:rPr lang="en-US" sz="1800" b="1" dirty="0" err="1">
                          <a:effectLst/>
                          <a:latin typeface="#9Slide03 Oswald Light" panose="00000400000000000000" pitchFamily="2" charset="0"/>
                          <a:ea typeface="Cambria" panose="02040503050406030204" pitchFamily="18" charset="0"/>
                          <a:cs typeface="Times New Roman" panose="02020603050405020304" pitchFamily="18" charset="0"/>
                        </a:rPr>
                        <a:t>Cả</a:t>
                      </a: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 </a:t>
                      </a:r>
                      <a:r>
                        <a:rPr lang="en-US" sz="1800" b="1" dirty="0" err="1">
                          <a:effectLst/>
                          <a:latin typeface="#9Slide03 Oswald Light" panose="00000400000000000000" pitchFamily="2" charset="0"/>
                          <a:ea typeface="Cambria" panose="02040503050406030204" pitchFamily="18" charset="0"/>
                          <a:cs typeface="Times New Roman" panose="02020603050405020304" pitchFamily="18" charset="0"/>
                        </a:rPr>
                        <a:t>nước</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749</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87</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50</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612</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indent="0" algn="ctr">
                        <a:lnSpc>
                          <a:spcPct val="120000"/>
                        </a:lnSpc>
                        <a:spcAft>
                          <a:spcPts val="600"/>
                        </a:spcAft>
                      </a:pPr>
                      <a:r>
                        <a:rPr lang="en-US" sz="1800" b="1" dirty="0">
                          <a:effectLst/>
                          <a:latin typeface="#9Slide03 Oswald Light" panose="00000400000000000000" pitchFamily="2" charset="0"/>
                          <a:ea typeface="Cambria" panose="02040503050406030204" pitchFamily="18" charset="0"/>
                          <a:cs typeface="Times New Roman" panose="02020603050405020304" pitchFamily="18" charset="0"/>
                        </a:rPr>
                        <a:t>36.6</a:t>
                      </a:r>
                      <a:endParaRPr lang="en-US" sz="1800" dirty="0">
                        <a:effectLst/>
                        <a:latin typeface="#9Slide03 Oswald Light" panose="00000400000000000000" pitchFamily="2" charset="0"/>
                        <a:ea typeface="Times New Roman" panose="02020603050405020304" pitchFamily="18" charset="0"/>
                      </a:endParaRPr>
                    </a:p>
                  </a:txBody>
                  <a:tcPr marL="51813" marR="5181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2220327"/>
                  </a:ext>
                </a:extLst>
              </a:tr>
            </a:tbl>
          </a:graphicData>
        </a:graphic>
      </p:graphicFrame>
      <p:sp>
        <p:nvSpPr>
          <p:cNvPr id="6" name="Arrow: Notched Right 5">
            <a:extLst>
              <a:ext uri="{FF2B5EF4-FFF2-40B4-BE49-F238E27FC236}">
                <a16:creationId xmlns:a16="http://schemas.microsoft.com/office/drawing/2014/main" id="{C7F9FB8E-EF6E-84D3-EBA4-B9EDC4285A2F}"/>
              </a:ext>
            </a:extLst>
          </p:cNvPr>
          <p:cNvSpPr/>
          <p:nvPr/>
        </p:nvSpPr>
        <p:spPr>
          <a:xfrm>
            <a:off x="49161" y="2094353"/>
            <a:ext cx="12142839" cy="3981982"/>
          </a:xfrm>
          <a:prstGeom prst="notchedRightArrow">
            <a:avLst>
              <a:gd name="adj1" fmla="val 50000"/>
              <a:gd name="adj2" fmla="val 31951"/>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91F0B5EC-23DE-2481-86AA-FF13DD0011EA}"/>
              </a:ext>
            </a:extLst>
          </p:cNvPr>
          <p:cNvSpPr txBox="1"/>
          <p:nvPr/>
        </p:nvSpPr>
        <p:spPr>
          <a:xfrm>
            <a:off x="1902906" y="3065911"/>
            <a:ext cx="1946522" cy="523220"/>
          </a:xfrm>
          <a:prstGeom prst="rect">
            <a:avLst/>
          </a:prstGeom>
          <a:noFill/>
        </p:spPr>
        <p:txBody>
          <a:bodyPr wrap="square" rtlCol="0">
            <a:spAutoFit/>
          </a:bodyPr>
          <a:lstStyle/>
          <a:p>
            <a:r>
              <a:rPr lang="en-US" sz="2800" dirty="0" err="1">
                <a:solidFill>
                  <a:srgbClr val="FF0000"/>
                </a:solidFill>
                <a:latin typeface="#9Slide03 Aturdida" pitchFamily="2" charset="0"/>
              </a:rPr>
              <a:t>Trước</a:t>
            </a:r>
            <a:r>
              <a:rPr lang="en-US" sz="2800" dirty="0">
                <a:solidFill>
                  <a:srgbClr val="FF0000"/>
                </a:solidFill>
                <a:latin typeface="#9Slide03 Aturdida" pitchFamily="2" charset="0"/>
              </a:rPr>
              <a:t> </a:t>
            </a:r>
            <a:r>
              <a:rPr lang="en-US" sz="2800" dirty="0" err="1">
                <a:solidFill>
                  <a:srgbClr val="FF0000"/>
                </a:solidFill>
                <a:latin typeface="#9Slide03 Aturdida" pitchFamily="2" charset="0"/>
              </a:rPr>
              <a:t>công</a:t>
            </a:r>
            <a:r>
              <a:rPr lang="en-US" sz="2800" dirty="0">
                <a:solidFill>
                  <a:srgbClr val="FF0000"/>
                </a:solidFill>
                <a:latin typeface="#9Slide03 Aturdida" pitchFamily="2" charset="0"/>
              </a:rPr>
              <a:t> </a:t>
            </a:r>
            <a:r>
              <a:rPr lang="en-US" sz="2800" dirty="0" err="1">
                <a:solidFill>
                  <a:srgbClr val="FF0000"/>
                </a:solidFill>
                <a:latin typeface="#9Slide03 Aturdida" pitchFamily="2" charset="0"/>
              </a:rPr>
              <a:t>nguyên</a:t>
            </a:r>
            <a:endParaRPr lang="en-US" sz="2800" dirty="0">
              <a:solidFill>
                <a:srgbClr val="FF0000"/>
              </a:solidFill>
              <a:latin typeface="#9Slide03 Aturdida" pitchFamily="2" charset="0"/>
            </a:endParaRPr>
          </a:p>
        </p:txBody>
      </p:sp>
      <p:sp>
        <p:nvSpPr>
          <p:cNvPr id="11" name="TextBox 10">
            <a:extLst>
              <a:ext uri="{FF2B5EF4-FFF2-40B4-BE49-F238E27FC236}">
                <a16:creationId xmlns:a16="http://schemas.microsoft.com/office/drawing/2014/main" id="{26900346-A5FE-C168-E487-A6816DFBF4A2}"/>
              </a:ext>
            </a:extLst>
          </p:cNvPr>
          <p:cNvSpPr txBox="1"/>
          <p:nvPr/>
        </p:nvSpPr>
        <p:spPr>
          <a:xfrm>
            <a:off x="3908327" y="3077194"/>
            <a:ext cx="3777187" cy="523220"/>
          </a:xfrm>
          <a:prstGeom prst="rect">
            <a:avLst/>
          </a:prstGeom>
          <a:noFill/>
        </p:spPr>
        <p:txBody>
          <a:bodyPr wrap="square" rtlCol="0">
            <a:spAutoFit/>
          </a:bodyPr>
          <a:lstStyle/>
          <a:p>
            <a:pPr algn="ctr"/>
            <a:r>
              <a:rPr lang="en-US" sz="2800" dirty="0" err="1">
                <a:solidFill>
                  <a:srgbClr val="FF0000"/>
                </a:solidFill>
                <a:latin typeface="#9Slide03 Aturdida" pitchFamily="2" charset="0"/>
              </a:rPr>
              <a:t>Thời</a:t>
            </a:r>
            <a:r>
              <a:rPr lang="en-US" sz="2800" dirty="0">
                <a:solidFill>
                  <a:srgbClr val="FF0000"/>
                </a:solidFill>
                <a:latin typeface="#9Slide03 Aturdida" pitchFamily="2" charset="0"/>
              </a:rPr>
              <a:t> Phong </a:t>
            </a:r>
            <a:r>
              <a:rPr lang="en-US" sz="2800" dirty="0" err="1">
                <a:solidFill>
                  <a:srgbClr val="FF0000"/>
                </a:solidFill>
                <a:latin typeface="#9Slide03 Aturdida" pitchFamily="2" charset="0"/>
              </a:rPr>
              <a:t>kiến</a:t>
            </a:r>
            <a:r>
              <a:rPr lang="en-US" sz="2800" dirty="0">
                <a:solidFill>
                  <a:srgbClr val="FF0000"/>
                </a:solidFill>
                <a:latin typeface="#9Slide03 Aturdida" pitchFamily="2" charset="0"/>
              </a:rPr>
              <a:t> </a:t>
            </a:r>
            <a:r>
              <a:rPr lang="en-US" sz="2800" dirty="0">
                <a:solidFill>
                  <a:srgbClr val="FF0000"/>
                </a:solidFill>
                <a:latin typeface="#9Slide03 Aturdida" pitchFamily="2" charset="0"/>
                <a:sym typeface="Wingdings" panose="05000000000000000000" pitchFamily="2" charset="2"/>
              </a:rPr>
              <a:t></a:t>
            </a:r>
            <a:r>
              <a:rPr lang="en-US" sz="2800" dirty="0">
                <a:solidFill>
                  <a:srgbClr val="FF0000"/>
                </a:solidFill>
                <a:latin typeface="#9Slide03 Aturdida" pitchFamily="2" charset="0"/>
              </a:rPr>
              <a:t> </a:t>
            </a:r>
            <a:r>
              <a:rPr lang="en-US" sz="2800" dirty="0" err="1">
                <a:solidFill>
                  <a:srgbClr val="FF0000"/>
                </a:solidFill>
                <a:latin typeface="#9Slide03 Aturdida" pitchFamily="2" charset="0"/>
              </a:rPr>
              <a:t>Đất</a:t>
            </a:r>
            <a:r>
              <a:rPr lang="en-US" sz="2800" dirty="0">
                <a:solidFill>
                  <a:srgbClr val="FF0000"/>
                </a:solidFill>
                <a:latin typeface="#9Slide03 Aturdida" pitchFamily="2" charset="0"/>
              </a:rPr>
              <a:t> </a:t>
            </a:r>
            <a:r>
              <a:rPr lang="en-US" sz="2800" dirty="0" err="1">
                <a:solidFill>
                  <a:srgbClr val="FF0000"/>
                </a:solidFill>
                <a:latin typeface="#9Slide03 Aturdida" pitchFamily="2" charset="0"/>
              </a:rPr>
              <a:t>nước</a:t>
            </a:r>
            <a:r>
              <a:rPr lang="en-US" sz="2800" dirty="0">
                <a:solidFill>
                  <a:srgbClr val="FF0000"/>
                </a:solidFill>
                <a:latin typeface="#9Slide03 Aturdida" pitchFamily="2" charset="0"/>
              </a:rPr>
              <a:t> </a:t>
            </a:r>
            <a:r>
              <a:rPr lang="en-US" sz="2800" dirty="0" err="1">
                <a:solidFill>
                  <a:srgbClr val="FF0000"/>
                </a:solidFill>
                <a:latin typeface="#9Slide03 Aturdida" pitchFamily="2" charset="0"/>
              </a:rPr>
              <a:t>thống</a:t>
            </a:r>
            <a:r>
              <a:rPr lang="en-US" sz="2800" dirty="0">
                <a:solidFill>
                  <a:srgbClr val="FF0000"/>
                </a:solidFill>
                <a:latin typeface="#9Slide03 Aturdida" pitchFamily="2" charset="0"/>
              </a:rPr>
              <a:t> </a:t>
            </a:r>
            <a:r>
              <a:rPr lang="en-US" sz="2800" dirty="0" err="1">
                <a:solidFill>
                  <a:srgbClr val="FF0000"/>
                </a:solidFill>
                <a:latin typeface="#9Slide03 Aturdida" pitchFamily="2" charset="0"/>
              </a:rPr>
              <a:t>nhất</a:t>
            </a:r>
            <a:endParaRPr lang="en-US" sz="2800" dirty="0">
              <a:solidFill>
                <a:srgbClr val="FF0000"/>
              </a:solidFill>
              <a:latin typeface="#9Slide03 Aturdida" pitchFamily="2" charset="0"/>
            </a:endParaRPr>
          </a:p>
        </p:txBody>
      </p:sp>
      <p:sp>
        <p:nvSpPr>
          <p:cNvPr id="12" name="TextBox 11">
            <a:extLst>
              <a:ext uri="{FF2B5EF4-FFF2-40B4-BE49-F238E27FC236}">
                <a16:creationId xmlns:a16="http://schemas.microsoft.com/office/drawing/2014/main" id="{FA9FAEAF-5F23-6126-2446-64A06BBBDD81}"/>
              </a:ext>
            </a:extLst>
          </p:cNvPr>
          <p:cNvSpPr txBox="1"/>
          <p:nvPr/>
        </p:nvSpPr>
        <p:spPr>
          <a:xfrm>
            <a:off x="8711325" y="3077194"/>
            <a:ext cx="1687463" cy="523220"/>
          </a:xfrm>
          <a:prstGeom prst="rect">
            <a:avLst/>
          </a:prstGeom>
          <a:noFill/>
        </p:spPr>
        <p:txBody>
          <a:bodyPr wrap="square" rtlCol="0">
            <a:spAutoFit/>
          </a:bodyPr>
          <a:lstStyle/>
          <a:p>
            <a:pPr algn="ctr"/>
            <a:r>
              <a:rPr lang="en-US" sz="2800" dirty="0" err="1">
                <a:solidFill>
                  <a:srgbClr val="FF0000"/>
                </a:solidFill>
                <a:latin typeface="#9Slide03 Aturdida" pitchFamily="2" charset="0"/>
              </a:rPr>
              <a:t>Đổi</a:t>
            </a:r>
            <a:r>
              <a:rPr lang="en-US" sz="2800" dirty="0">
                <a:solidFill>
                  <a:srgbClr val="FF0000"/>
                </a:solidFill>
                <a:latin typeface="#9Slide03 Aturdida" pitchFamily="2" charset="0"/>
              </a:rPr>
              <a:t> </a:t>
            </a:r>
            <a:r>
              <a:rPr lang="en-US" sz="2800" dirty="0" err="1">
                <a:solidFill>
                  <a:srgbClr val="FF0000"/>
                </a:solidFill>
                <a:latin typeface="#9Slide03 Aturdida" pitchFamily="2" charset="0"/>
              </a:rPr>
              <a:t>mới</a:t>
            </a:r>
            <a:r>
              <a:rPr lang="en-US" sz="2800" dirty="0">
                <a:solidFill>
                  <a:srgbClr val="FF0000"/>
                </a:solidFill>
                <a:latin typeface="#9Slide03 Aturdida" pitchFamily="2" charset="0"/>
              </a:rPr>
              <a:t> </a:t>
            </a:r>
            <a:r>
              <a:rPr lang="en-US" sz="2800" dirty="0">
                <a:solidFill>
                  <a:srgbClr val="FF0000"/>
                </a:solidFill>
                <a:latin typeface="#9Slide03 Aturdida" pitchFamily="2" charset="0"/>
                <a:sym typeface="Wingdings" panose="05000000000000000000" pitchFamily="2" charset="2"/>
              </a:rPr>
              <a:t></a:t>
            </a:r>
            <a:r>
              <a:rPr lang="en-US" sz="2800" dirty="0">
                <a:solidFill>
                  <a:srgbClr val="FF0000"/>
                </a:solidFill>
                <a:latin typeface="#9Slide03 Aturdida" pitchFamily="2" charset="0"/>
              </a:rPr>
              <a:t> Nay</a:t>
            </a:r>
          </a:p>
        </p:txBody>
      </p:sp>
      <p:sp>
        <p:nvSpPr>
          <p:cNvPr id="13" name="Oval 12">
            <a:extLst>
              <a:ext uri="{FF2B5EF4-FFF2-40B4-BE49-F238E27FC236}">
                <a16:creationId xmlns:a16="http://schemas.microsoft.com/office/drawing/2014/main" id="{62DEB763-DC31-7E6A-94D3-2FF0ECA09EA3}"/>
              </a:ext>
            </a:extLst>
          </p:cNvPr>
          <p:cNvSpPr/>
          <p:nvPr/>
        </p:nvSpPr>
        <p:spPr>
          <a:xfrm>
            <a:off x="689737" y="3556979"/>
            <a:ext cx="1047135" cy="10567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err="1">
                <a:latin typeface="#9Slide03 Oswald" panose="00000500000000000000" pitchFamily="2" charset="0"/>
              </a:rPr>
              <a:t>Thế</a:t>
            </a:r>
            <a:r>
              <a:rPr lang="en-US" sz="2200" dirty="0">
                <a:latin typeface="#9Slide03 Oswald" panose="00000500000000000000" pitchFamily="2" charset="0"/>
              </a:rPr>
              <a:t> </a:t>
            </a:r>
            <a:r>
              <a:rPr lang="en-US" sz="2200" dirty="0" err="1">
                <a:latin typeface="#9Slide03 Oswald" panose="00000500000000000000" pitchFamily="2" charset="0"/>
              </a:rPr>
              <a:t>kỷ</a:t>
            </a:r>
            <a:r>
              <a:rPr lang="en-US" sz="2200" dirty="0">
                <a:latin typeface="#9Slide03 Oswald" panose="00000500000000000000" pitchFamily="2" charset="0"/>
              </a:rPr>
              <a:t> III</a:t>
            </a:r>
          </a:p>
        </p:txBody>
      </p:sp>
      <p:sp>
        <p:nvSpPr>
          <p:cNvPr id="14" name="Oval 13">
            <a:extLst>
              <a:ext uri="{FF2B5EF4-FFF2-40B4-BE49-F238E27FC236}">
                <a16:creationId xmlns:a16="http://schemas.microsoft.com/office/drawing/2014/main" id="{77028127-6743-3AB5-34AE-9EB2C0E499AE}"/>
              </a:ext>
            </a:extLst>
          </p:cNvPr>
          <p:cNvSpPr/>
          <p:nvPr/>
        </p:nvSpPr>
        <p:spPr>
          <a:xfrm>
            <a:off x="3984528" y="3556979"/>
            <a:ext cx="1047135" cy="10567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9Slide03 Oswald" panose="00000500000000000000" pitchFamily="2" charset="0"/>
              </a:rPr>
              <a:t>1884-</a:t>
            </a:r>
          </a:p>
          <a:p>
            <a:pPr algn="ctr"/>
            <a:r>
              <a:rPr lang="en-US" sz="2000" dirty="0">
                <a:latin typeface="#9Slide03 Oswald" panose="00000500000000000000" pitchFamily="2" charset="0"/>
              </a:rPr>
              <a:t>1975</a:t>
            </a:r>
          </a:p>
        </p:txBody>
      </p:sp>
      <p:sp>
        <p:nvSpPr>
          <p:cNvPr id="20" name="Oval 19">
            <a:extLst>
              <a:ext uri="{FF2B5EF4-FFF2-40B4-BE49-F238E27FC236}">
                <a16:creationId xmlns:a16="http://schemas.microsoft.com/office/drawing/2014/main" id="{5402E09D-5596-38E2-B26C-BFCD77AE15F4}"/>
              </a:ext>
            </a:extLst>
          </p:cNvPr>
          <p:cNvSpPr/>
          <p:nvPr/>
        </p:nvSpPr>
        <p:spPr>
          <a:xfrm>
            <a:off x="7723545" y="3556979"/>
            <a:ext cx="1047135" cy="105672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dirty="0">
                <a:latin typeface="#9Slide03 Oswald" panose="00000500000000000000" pitchFamily="2" charset="0"/>
              </a:rPr>
              <a:t>1986</a:t>
            </a:r>
          </a:p>
        </p:txBody>
      </p:sp>
      <p:cxnSp>
        <p:nvCxnSpPr>
          <p:cNvPr id="24" name="Straight Connector 23">
            <a:extLst>
              <a:ext uri="{FF2B5EF4-FFF2-40B4-BE49-F238E27FC236}">
                <a16:creationId xmlns:a16="http://schemas.microsoft.com/office/drawing/2014/main" id="{4E239BA6-76C7-06B3-6216-47ED9DED1D5A}"/>
              </a:ext>
            </a:extLst>
          </p:cNvPr>
          <p:cNvCxnSpPr>
            <a:cxnSpLocks/>
          </p:cNvCxnSpPr>
          <p:nvPr/>
        </p:nvCxnSpPr>
        <p:spPr>
          <a:xfrm>
            <a:off x="3946427" y="3077194"/>
            <a:ext cx="0" cy="2015916"/>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026FE4B-DD6F-A195-C2F3-CCFD8E91236E}"/>
              </a:ext>
            </a:extLst>
          </p:cNvPr>
          <p:cNvCxnSpPr>
            <a:cxnSpLocks/>
          </p:cNvCxnSpPr>
          <p:nvPr/>
        </p:nvCxnSpPr>
        <p:spPr>
          <a:xfrm>
            <a:off x="7685514" y="3077194"/>
            <a:ext cx="0" cy="2028669"/>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A4BE8A05-C0C9-4AE3-0B5A-9CDB709093C8}"/>
              </a:ext>
            </a:extLst>
          </p:cNvPr>
          <p:cNvSpPr txBox="1"/>
          <p:nvPr/>
        </p:nvSpPr>
        <p:spPr>
          <a:xfrm>
            <a:off x="3020573" y="2093969"/>
            <a:ext cx="7008327" cy="523220"/>
          </a:xfrm>
          <a:prstGeom prst="rect">
            <a:avLst/>
          </a:prstGeom>
          <a:noFill/>
        </p:spPr>
        <p:txBody>
          <a:bodyPr wrap="square">
            <a:spAutoFit/>
          </a:bodyPr>
          <a:lstStyle/>
          <a:p>
            <a:r>
              <a:rPr lang="en-US" sz="2800" b="1" dirty="0">
                <a:latin typeface="#9Slide03 Oswald" panose="00000500000000000000" pitchFamily="2" charset="0"/>
              </a:rPr>
              <a:t>TÌNH HÌNH PHÁT TRIỂN ĐÔ THỊ QUA CÁC THỜI KỲ</a:t>
            </a:r>
            <a:endParaRPr lang="en-US" sz="2800" b="1" dirty="0"/>
          </a:p>
        </p:txBody>
      </p:sp>
      <p:sp>
        <p:nvSpPr>
          <p:cNvPr id="28" name="TextBox 27">
            <a:extLst>
              <a:ext uri="{FF2B5EF4-FFF2-40B4-BE49-F238E27FC236}">
                <a16:creationId xmlns:a16="http://schemas.microsoft.com/office/drawing/2014/main" id="{C02635BF-61A4-B7F6-E8D3-889DB5514DB0}"/>
              </a:ext>
            </a:extLst>
          </p:cNvPr>
          <p:cNvSpPr txBox="1"/>
          <p:nvPr/>
        </p:nvSpPr>
        <p:spPr>
          <a:xfrm>
            <a:off x="1736872" y="3600414"/>
            <a:ext cx="2247586" cy="1477328"/>
          </a:xfrm>
          <a:prstGeom prst="rect">
            <a:avLst/>
          </a:prstGeom>
          <a:noFill/>
        </p:spPr>
        <p:txBody>
          <a:bodyPr wrap="square">
            <a:spAutoFit/>
          </a:bodyPr>
          <a:lstStyle/>
          <a:p>
            <a:pPr algn="just"/>
            <a:r>
              <a:rPr lang="en-US" dirty="0">
                <a:latin typeface="#9Slide03 Oswald" panose="00000500000000000000" pitchFamily="2" charset="0"/>
              </a:rPr>
              <a:t>- Đô </a:t>
            </a:r>
            <a:r>
              <a:rPr lang="en-US" dirty="0" err="1">
                <a:latin typeface="#9Slide03 Oswald" panose="00000500000000000000" pitchFamily="2" charset="0"/>
              </a:rPr>
              <a:t>thị</a:t>
            </a:r>
            <a:r>
              <a:rPr lang="en-US" dirty="0">
                <a:latin typeface="#9Slide03 Oswald" panose="00000500000000000000" pitchFamily="2" charset="0"/>
              </a:rPr>
              <a:t> </a:t>
            </a:r>
            <a:r>
              <a:rPr lang="en-US" dirty="0" err="1">
                <a:latin typeface="#9Slide03 Oswald" panose="00000500000000000000" pitchFamily="2" charset="0"/>
              </a:rPr>
              <a:t>đầu</a:t>
            </a:r>
            <a:r>
              <a:rPr lang="en-US" dirty="0">
                <a:latin typeface="#9Slide03 Oswald" panose="00000500000000000000" pitchFamily="2" charset="0"/>
              </a:rPr>
              <a:t> </a:t>
            </a:r>
            <a:r>
              <a:rPr lang="en-US" dirty="0" err="1">
                <a:latin typeface="#9Slide03 Oswald" panose="00000500000000000000" pitchFamily="2" charset="0"/>
              </a:rPr>
              <a:t>tiên</a:t>
            </a:r>
            <a:r>
              <a:rPr lang="en-US" dirty="0">
                <a:latin typeface="#9Slide03 Oswald" panose="00000500000000000000" pitchFamily="2" charset="0"/>
              </a:rPr>
              <a:t> </a:t>
            </a:r>
            <a:r>
              <a:rPr lang="en-US" dirty="0" err="1">
                <a:latin typeface="#9Slide03 Oswald" panose="00000500000000000000" pitchFamily="2" charset="0"/>
              </a:rPr>
              <a:t>là</a:t>
            </a:r>
            <a:r>
              <a:rPr lang="en-US" dirty="0">
                <a:latin typeface="#9Slide03 Oswald" panose="00000500000000000000" pitchFamily="2" charset="0"/>
              </a:rPr>
              <a:t> Thành </a:t>
            </a:r>
            <a:r>
              <a:rPr lang="en-US" dirty="0" err="1">
                <a:latin typeface="#9Slide03 Oswald" panose="00000500000000000000" pitchFamily="2" charset="0"/>
              </a:rPr>
              <a:t>Cổ</a:t>
            </a:r>
            <a:r>
              <a:rPr lang="en-US" dirty="0">
                <a:latin typeface="#9Slide03 Oswald" panose="00000500000000000000" pitchFamily="2" charset="0"/>
              </a:rPr>
              <a:t> Loa</a:t>
            </a:r>
          </a:p>
          <a:p>
            <a:pPr algn="just"/>
            <a:r>
              <a:rPr lang="en-US" dirty="0">
                <a:latin typeface="#9Slide03 Oswald" panose="00000500000000000000" pitchFamily="2" charset="0"/>
              </a:rPr>
              <a:t>- </a:t>
            </a:r>
            <a:r>
              <a:rPr lang="en-US" dirty="0" err="1">
                <a:latin typeface="#9Slide03 Oswald" panose="00000500000000000000" pitchFamily="2" charset="0"/>
              </a:rPr>
              <a:t>Chức</a:t>
            </a:r>
            <a:r>
              <a:rPr lang="en-US" dirty="0">
                <a:latin typeface="#9Slide03 Oswald" panose="00000500000000000000" pitchFamily="2" charset="0"/>
              </a:rPr>
              <a:t> </a:t>
            </a:r>
            <a:r>
              <a:rPr lang="en-US" dirty="0" err="1">
                <a:latin typeface="#9Slide03 Oswald" panose="00000500000000000000" pitchFamily="2" charset="0"/>
              </a:rPr>
              <a:t>năng</a:t>
            </a:r>
            <a:r>
              <a:rPr lang="en-US" dirty="0">
                <a:latin typeface="#9Slide03 Oswald" panose="00000500000000000000" pitchFamily="2" charset="0"/>
              </a:rPr>
              <a:t> </a:t>
            </a:r>
            <a:r>
              <a:rPr lang="en-US" dirty="0" err="1">
                <a:latin typeface="#9Slide03 Oswald" panose="00000500000000000000" pitchFamily="2" charset="0"/>
              </a:rPr>
              <a:t>hành</a:t>
            </a:r>
            <a:r>
              <a:rPr lang="en-US" dirty="0">
                <a:latin typeface="#9Slide03 Oswald" panose="00000500000000000000" pitchFamily="2" charset="0"/>
              </a:rPr>
              <a:t> </a:t>
            </a:r>
            <a:r>
              <a:rPr lang="en-US" dirty="0" err="1">
                <a:latin typeface="#9Slide03 Oswald" panose="00000500000000000000" pitchFamily="2" charset="0"/>
              </a:rPr>
              <a:t>chính</a:t>
            </a:r>
            <a:r>
              <a:rPr lang="en-US" dirty="0">
                <a:latin typeface="#9Slide03 Oswald" panose="00000500000000000000" pitchFamily="2" charset="0"/>
              </a:rPr>
              <a:t> </a:t>
            </a:r>
            <a:r>
              <a:rPr lang="en-US" dirty="0" err="1">
                <a:latin typeface="#9Slide03 Oswald" panose="00000500000000000000" pitchFamily="2" charset="0"/>
              </a:rPr>
              <a:t>là</a:t>
            </a:r>
            <a:r>
              <a:rPr lang="en-US" dirty="0">
                <a:latin typeface="#9Slide03 Oswald" panose="00000500000000000000" pitchFamily="2" charset="0"/>
              </a:rPr>
              <a:t> </a:t>
            </a:r>
            <a:r>
              <a:rPr lang="en-US" dirty="0" err="1">
                <a:latin typeface="#9Slide03 Oswald" panose="00000500000000000000" pitchFamily="2" charset="0"/>
              </a:rPr>
              <a:t>kinh</a:t>
            </a:r>
            <a:r>
              <a:rPr lang="en-US" dirty="0">
                <a:latin typeface="#9Slide03 Oswald" panose="00000500000000000000" pitchFamily="2" charset="0"/>
              </a:rPr>
              <a:t> </a:t>
            </a:r>
            <a:r>
              <a:rPr lang="en-US" dirty="0" err="1">
                <a:latin typeface="#9Slide03 Oswald" panose="00000500000000000000" pitchFamily="2" charset="0"/>
              </a:rPr>
              <a:t>đô</a:t>
            </a:r>
            <a:r>
              <a:rPr lang="en-US" dirty="0">
                <a:latin typeface="#9Slide03 Oswald" panose="00000500000000000000" pitchFamily="2" charset="0"/>
              </a:rPr>
              <a:t> </a:t>
            </a:r>
            <a:r>
              <a:rPr lang="en-US" dirty="0" err="1">
                <a:latin typeface="#9Slide03 Oswald" panose="00000500000000000000" pitchFamily="2" charset="0"/>
              </a:rPr>
              <a:t>của</a:t>
            </a:r>
            <a:r>
              <a:rPr lang="en-US" dirty="0">
                <a:latin typeface="#9Slide03 Oswald" panose="00000500000000000000" pitchFamily="2" charset="0"/>
              </a:rPr>
              <a:t> </a:t>
            </a:r>
            <a:r>
              <a:rPr lang="en-US" dirty="0" err="1">
                <a:latin typeface="#9Slide03 Oswald" panose="00000500000000000000" pitchFamily="2" charset="0"/>
              </a:rPr>
              <a:t>Nhà</a:t>
            </a:r>
            <a:r>
              <a:rPr lang="en-US" dirty="0">
                <a:latin typeface="#9Slide03 Oswald" panose="00000500000000000000" pitchFamily="2" charset="0"/>
              </a:rPr>
              <a:t> </a:t>
            </a:r>
            <a:r>
              <a:rPr lang="en-US" dirty="0" err="1">
                <a:latin typeface="#9Slide03 Oswald" panose="00000500000000000000" pitchFamily="2" charset="0"/>
              </a:rPr>
              <a:t>nước</a:t>
            </a:r>
            <a:r>
              <a:rPr lang="en-US" dirty="0">
                <a:latin typeface="#9Slide03 Oswald" panose="00000500000000000000" pitchFamily="2" charset="0"/>
              </a:rPr>
              <a:t> </a:t>
            </a:r>
            <a:r>
              <a:rPr lang="en-US" dirty="0" err="1">
                <a:latin typeface="#9Slide03 Oswald" panose="00000500000000000000" pitchFamily="2" charset="0"/>
              </a:rPr>
              <a:t>Âu</a:t>
            </a:r>
            <a:r>
              <a:rPr lang="en-US" dirty="0">
                <a:latin typeface="#9Slide03 Oswald" panose="00000500000000000000" pitchFamily="2" charset="0"/>
              </a:rPr>
              <a:t> </a:t>
            </a:r>
            <a:r>
              <a:rPr lang="en-US" dirty="0" err="1">
                <a:latin typeface="#9Slide03 Oswald" panose="00000500000000000000" pitchFamily="2" charset="0"/>
              </a:rPr>
              <a:t>Lạc</a:t>
            </a:r>
            <a:endParaRPr lang="en-US" dirty="0">
              <a:latin typeface="#9Slide03 Oswald" panose="00000500000000000000" pitchFamily="2" charset="0"/>
            </a:endParaRPr>
          </a:p>
        </p:txBody>
      </p:sp>
      <p:sp>
        <p:nvSpPr>
          <p:cNvPr id="31" name="TextBox 30">
            <a:extLst>
              <a:ext uri="{FF2B5EF4-FFF2-40B4-BE49-F238E27FC236}">
                <a16:creationId xmlns:a16="http://schemas.microsoft.com/office/drawing/2014/main" id="{2D5AD4AE-EB28-E99C-379B-C307C374C899}"/>
              </a:ext>
            </a:extLst>
          </p:cNvPr>
          <p:cNvSpPr txBox="1"/>
          <p:nvPr/>
        </p:nvSpPr>
        <p:spPr>
          <a:xfrm>
            <a:off x="5031592" y="3596307"/>
            <a:ext cx="2653919" cy="923330"/>
          </a:xfrm>
          <a:prstGeom prst="rect">
            <a:avLst/>
          </a:prstGeom>
          <a:noFill/>
        </p:spPr>
        <p:txBody>
          <a:bodyPr wrap="square">
            <a:spAutoFit/>
          </a:bodyPr>
          <a:lstStyle/>
          <a:p>
            <a:pPr algn="just"/>
            <a:r>
              <a:rPr lang="en-US" dirty="0">
                <a:latin typeface="#9Slide03 Oswald" panose="00000500000000000000" pitchFamily="2" charset="0"/>
              </a:rPr>
              <a:t>- Đô </a:t>
            </a:r>
            <a:r>
              <a:rPr lang="en-US" dirty="0" err="1">
                <a:latin typeface="#9Slide03 Oswald" panose="00000500000000000000" pitchFamily="2" charset="0"/>
              </a:rPr>
              <a:t>thị</a:t>
            </a:r>
            <a:r>
              <a:rPr lang="en-US" dirty="0">
                <a:latin typeface="#9Slide03 Oswald" panose="00000500000000000000" pitchFamily="2" charset="0"/>
              </a:rPr>
              <a:t> </a:t>
            </a:r>
            <a:r>
              <a:rPr lang="en-US" dirty="0" err="1">
                <a:latin typeface="#9Slide03 Oswald" panose="00000500000000000000" pitchFamily="2" charset="0"/>
              </a:rPr>
              <a:t>hóa</a:t>
            </a:r>
            <a:r>
              <a:rPr lang="en-US" dirty="0">
                <a:latin typeface="#9Slide03 Oswald" panose="00000500000000000000" pitchFamily="2" charset="0"/>
              </a:rPr>
              <a:t> </a:t>
            </a:r>
            <a:r>
              <a:rPr lang="en-US" dirty="0" err="1">
                <a:latin typeface="#9Slide03 Oswald" panose="00000500000000000000" pitchFamily="2" charset="0"/>
              </a:rPr>
              <a:t>diễn</a:t>
            </a:r>
            <a:r>
              <a:rPr lang="en-US" dirty="0">
                <a:latin typeface="#9Slide03 Oswald" panose="00000500000000000000" pitchFamily="2" charset="0"/>
              </a:rPr>
              <a:t> </a:t>
            </a:r>
            <a:r>
              <a:rPr lang="en-US" dirty="0" err="1">
                <a:latin typeface="#9Slide03 Oswald" panose="00000500000000000000" pitchFamily="2" charset="0"/>
              </a:rPr>
              <a:t>ra</a:t>
            </a:r>
            <a:r>
              <a:rPr lang="en-US" dirty="0">
                <a:latin typeface="#9Slide03 Oswald" panose="00000500000000000000" pitchFamily="2" charset="0"/>
              </a:rPr>
              <a:t> </a:t>
            </a:r>
            <a:r>
              <a:rPr lang="en-US" dirty="0" err="1">
                <a:latin typeface="#9Slide03 Oswald" panose="00000500000000000000" pitchFamily="2" charset="0"/>
              </a:rPr>
              <a:t>chậm</a:t>
            </a:r>
            <a:endParaRPr lang="en-US" dirty="0">
              <a:latin typeface="#9Slide03 Oswald" panose="00000500000000000000" pitchFamily="2" charset="0"/>
            </a:endParaRPr>
          </a:p>
          <a:p>
            <a:pPr algn="just"/>
            <a:r>
              <a:rPr lang="en-US" dirty="0">
                <a:latin typeface="#9Slide03 Oswald" panose="00000500000000000000" pitchFamily="2" charset="0"/>
              </a:rPr>
              <a:t>- </a:t>
            </a:r>
            <a:r>
              <a:rPr lang="en-US" dirty="0" err="1">
                <a:latin typeface="#9Slide03 Oswald" panose="00000500000000000000" pitchFamily="2" charset="0"/>
              </a:rPr>
              <a:t>Số</a:t>
            </a:r>
            <a:r>
              <a:rPr lang="en-US" dirty="0">
                <a:latin typeface="#9Slide03 Oswald" panose="00000500000000000000" pitchFamily="2" charset="0"/>
              </a:rPr>
              <a:t> </a:t>
            </a:r>
            <a:r>
              <a:rPr lang="en-US" dirty="0" err="1">
                <a:latin typeface="#9Slide03 Oswald" panose="00000500000000000000" pitchFamily="2" charset="0"/>
              </a:rPr>
              <a:t>lượng</a:t>
            </a:r>
            <a:r>
              <a:rPr lang="en-US" dirty="0">
                <a:latin typeface="#9Slide03 Oswald" panose="00000500000000000000" pitchFamily="2" charset="0"/>
              </a:rPr>
              <a:t> </a:t>
            </a:r>
            <a:r>
              <a:rPr lang="en-US" dirty="0" err="1">
                <a:latin typeface="#9Slide03 Oswald" panose="00000500000000000000" pitchFamily="2" charset="0"/>
              </a:rPr>
              <a:t>đô</a:t>
            </a:r>
            <a:r>
              <a:rPr lang="en-US" dirty="0">
                <a:latin typeface="#9Slide03 Oswald" panose="00000500000000000000" pitchFamily="2" charset="0"/>
              </a:rPr>
              <a:t> </a:t>
            </a:r>
            <a:r>
              <a:rPr lang="en-US" dirty="0" err="1">
                <a:latin typeface="#9Slide03 Oswald" panose="00000500000000000000" pitchFamily="2" charset="0"/>
              </a:rPr>
              <a:t>thị</a:t>
            </a:r>
            <a:r>
              <a:rPr lang="en-US" dirty="0">
                <a:latin typeface="#9Slide03 Oswald" panose="00000500000000000000" pitchFamily="2" charset="0"/>
              </a:rPr>
              <a:t> </a:t>
            </a:r>
            <a:r>
              <a:rPr lang="en-US" dirty="0" err="1">
                <a:latin typeface="#9Slide03 Oswald" panose="00000500000000000000" pitchFamily="2" charset="0"/>
              </a:rPr>
              <a:t>và</a:t>
            </a:r>
            <a:r>
              <a:rPr lang="en-US" dirty="0">
                <a:latin typeface="#9Slide03 Oswald" panose="00000500000000000000" pitchFamily="2" charset="0"/>
              </a:rPr>
              <a:t> </a:t>
            </a:r>
            <a:r>
              <a:rPr lang="en-US" dirty="0" err="1">
                <a:latin typeface="#9Slide03 Oswald" panose="00000500000000000000" pitchFamily="2" charset="0"/>
              </a:rPr>
              <a:t>tỉ</a:t>
            </a:r>
            <a:r>
              <a:rPr lang="en-US" dirty="0">
                <a:latin typeface="#9Slide03 Oswald" panose="00000500000000000000" pitchFamily="2" charset="0"/>
              </a:rPr>
              <a:t> </a:t>
            </a:r>
            <a:r>
              <a:rPr lang="en-US" dirty="0" err="1">
                <a:latin typeface="#9Slide03 Oswald" panose="00000500000000000000" pitchFamily="2" charset="0"/>
              </a:rPr>
              <a:t>lệ</a:t>
            </a:r>
            <a:r>
              <a:rPr lang="en-US" dirty="0">
                <a:latin typeface="#9Slide03 Oswald" panose="00000500000000000000" pitchFamily="2" charset="0"/>
              </a:rPr>
              <a:t> </a:t>
            </a:r>
            <a:r>
              <a:rPr lang="en-US" dirty="0" err="1">
                <a:latin typeface="#9Slide03 Oswald" panose="00000500000000000000" pitchFamily="2" charset="0"/>
              </a:rPr>
              <a:t>dân</a:t>
            </a:r>
            <a:r>
              <a:rPr lang="en-US" dirty="0">
                <a:latin typeface="#9Slide03 Oswald" panose="00000500000000000000" pitchFamily="2" charset="0"/>
              </a:rPr>
              <a:t> </a:t>
            </a:r>
            <a:r>
              <a:rPr lang="en-US" dirty="0" err="1">
                <a:latin typeface="#9Slide03 Oswald" panose="00000500000000000000" pitchFamily="2" charset="0"/>
              </a:rPr>
              <a:t>thành</a:t>
            </a:r>
            <a:r>
              <a:rPr lang="en-US" dirty="0">
                <a:latin typeface="#9Slide03 Oswald" panose="00000500000000000000" pitchFamily="2" charset="0"/>
              </a:rPr>
              <a:t> </a:t>
            </a:r>
            <a:r>
              <a:rPr lang="en-US" dirty="0" err="1">
                <a:latin typeface="#9Slide03 Oswald" panose="00000500000000000000" pitchFamily="2" charset="0"/>
              </a:rPr>
              <a:t>thị</a:t>
            </a:r>
            <a:r>
              <a:rPr lang="en-US" dirty="0">
                <a:latin typeface="#9Slide03 Oswald" panose="00000500000000000000" pitchFamily="2" charset="0"/>
              </a:rPr>
              <a:t> </a:t>
            </a:r>
            <a:r>
              <a:rPr lang="en-US" dirty="0" err="1">
                <a:latin typeface="#9Slide03 Oswald" panose="00000500000000000000" pitchFamily="2" charset="0"/>
              </a:rPr>
              <a:t>thấp</a:t>
            </a:r>
            <a:endParaRPr lang="en-US" dirty="0">
              <a:latin typeface="#9Slide03 Oswald" panose="00000500000000000000" pitchFamily="2" charset="0"/>
            </a:endParaRPr>
          </a:p>
        </p:txBody>
      </p:sp>
      <p:sp>
        <p:nvSpPr>
          <p:cNvPr id="32" name="TextBox 31">
            <a:extLst>
              <a:ext uri="{FF2B5EF4-FFF2-40B4-BE49-F238E27FC236}">
                <a16:creationId xmlns:a16="http://schemas.microsoft.com/office/drawing/2014/main" id="{A7744ED3-BCFD-C037-4F20-42665CADD1F4}"/>
              </a:ext>
            </a:extLst>
          </p:cNvPr>
          <p:cNvSpPr txBox="1"/>
          <p:nvPr/>
        </p:nvSpPr>
        <p:spPr>
          <a:xfrm>
            <a:off x="8770680" y="3589131"/>
            <a:ext cx="3421319" cy="923330"/>
          </a:xfrm>
          <a:prstGeom prst="rect">
            <a:avLst/>
          </a:prstGeom>
          <a:noFill/>
        </p:spPr>
        <p:txBody>
          <a:bodyPr wrap="square">
            <a:spAutoFit/>
          </a:bodyPr>
          <a:lstStyle/>
          <a:p>
            <a:pPr algn="just"/>
            <a:r>
              <a:rPr lang="en-US" dirty="0">
                <a:latin typeface="#9Slide03 Oswald" panose="00000500000000000000" pitchFamily="2" charset="0"/>
              </a:rPr>
              <a:t>- Đô </a:t>
            </a:r>
            <a:r>
              <a:rPr lang="en-US" dirty="0" err="1">
                <a:latin typeface="#9Slide03 Oswald" panose="00000500000000000000" pitchFamily="2" charset="0"/>
              </a:rPr>
              <a:t>thị</a:t>
            </a:r>
            <a:r>
              <a:rPr lang="en-US" dirty="0">
                <a:latin typeface="#9Slide03 Oswald" panose="00000500000000000000" pitchFamily="2" charset="0"/>
              </a:rPr>
              <a:t> </a:t>
            </a:r>
            <a:r>
              <a:rPr lang="en-US" dirty="0" err="1">
                <a:latin typeface="#9Slide03 Oswald" panose="00000500000000000000" pitchFamily="2" charset="0"/>
              </a:rPr>
              <a:t>hóa</a:t>
            </a:r>
            <a:r>
              <a:rPr lang="en-US" dirty="0">
                <a:latin typeface="#9Slide03 Oswald" panose="00000500000000000000" pitchFamily="2" charset="0"/>
              </a:rPr>
              <a:t> </a:t>
            </a:r>
            <a:r>
              <a:rPr lang="en-US" dirty="0" err="1">
                <a:latin typeface="#9Slide03 Oswald" panose="00000500000000000000" pitchFamily="2" charset="0"/>
              </a:rPr>
              <a:t>diễn</a:t>
            </a:r>
            <a:r>
              <a:rPr lang="en-US" dirty="0">
                <a:latin typeface="#9Slide03 Oswald" panose="00000500000000000000" pitchFamily="2" charset="0"/>
              </a:rPr>
              <a:t> </a:t>
            </a:r>
            <a:r>
              <a:rPr lang="en-US" dirty="0" err="1">
                <a:latin typeface="#9Slide03 Oswald" panose="00000500000000000000" pitchFamily="2" charset="0"/>
              </a:rPr>
              <a:t>ra</a:t>
            </a:r>
            <a:r>
              <a:rPr lang="en-US" dirty="0">
                <a:latin typeface="#9Slide03 Oswald" panose="00000500000000000000" pitchFamily="2" charset="0"/>
              </a:rPr>
              <a:t> </a:t>
            </a:r>
            <a:r>
              <a:rPr lang="en-US" dirty="0" err="1">
                <a:latin typeface="#9Slide03 Oswald" panose="00000500000000000000" pitchFamily="2" charset="0"/>
              </a:rPr>
              <a:t>nhanh</a:t>
            </a:r>
            <a:r>
              <a:rPr lang="en-US" dirty="0">
                <a:latin typeface="#9Slide03 Oswald" panose="00000500000000000000" pitchFamily="2" charset="0"/>
              </a:rPr>
              <a:t> </a:t>
            </a:r>
            <a:r>
              <a:rPr lang="en-US" dirty="0" err="1">
                <a:latin typeface="#9Slide03 Oswald" panose="00000500000000000000" pitchFamily="2" charset="0"/>
              </a:rPr>
              <a:t>hơn</a:t>
            </a:r>
            <a:endParaRPr lang="en-US" dirty="0">
              <a:latin typeface="#9Slide03 Oswald" panose="00000500000000000000" pitchFamily="2" charset="0"/>
            </a:endParaRPr>
          </a:p>
          <a:p>
            <a:pPr algn="just"/>
            <a:r>
              <a:rPr lang="en-US" dirty="0">
                <a:latin typeface="#9Slide03 Oswald" panose="00000500000000000000" pitchFamily="2" charset="0"/>
              </a:rPr>
              <a:t>- </a:t>
            </a:r>
            <a:r>
              <a:rPr lang="en-US" dirty="0" err="1">
                <a:latin typeface="#9Slide03 Oswald" panose="00000500000000000000" pitchFamily="2" charset="0"/>
              </a:rPr>
              <a:t>Số</a:t>
            </a:r>
            <a:r>
              <a:rPr lang="en-US" dirty="0">
                <a:latin typeface="#9Slide03 Oswald" panose="00000500000000000000" pitchFamily="2" charset="0"/>
              </a:rPr>
              <a:t> </a:t>
            </a:r>
            <a:r>
              <a:rPr lang="en-US" dirty="0" err="1">
                <a:latin typeface="#9Slide03 Oswald" panose="00000500000000000000" pitchFamily="2" charset="0"/>
              </a:rPr>
              <a:t>dân</a:t>
            </a:r>
            <a:r>
              <a:rPr lang="en-US" dirty="0">
                <a:latin typeface="#9Slide03 Oswald" panose="00000500000000000000" pitchFamily="2" charset="0"/>
              </a:rPr>
              <a:t> </a:t>
            </a:r>
            <a:r>
              <a:rPr lang="en-US" dirty="0" err="1">
                <a:latin typeface="#9Slide03 Oswald" panose="00000500000000000000" pitchFamily="2" charset="0"/>
              </a:rPr>
              <a:t>thành</a:t>
            </a:r>
            <a:r>
              <a:rPr lang="en-US" dirty="0">
                <a:latin typeface="#9Slide03 Oswald" panose="00000500000000000000" pitchFamily="2" charset="0"/>
              </a:rPr>
              <a:t> </a:t>
            </a:r>
            <a:r>
              <a:rPr lang="en-US" dirty="0" err="1">
                <a:latin typeface="#9Slide03 Oswald" panose="00000500000000000000" pitchFamily="2" charset="0"/>
              </a:rPr>
              <a:t>thị</a:t>
            </a:r>
            <a:r>
              <a:rPr lang="en-US" dirty="0">
                <a:latin typeface="#9Slide03 Oswald" panose="00000500000000000000" pitchFamily="2" charset="0"/>
              </a:rPr>
              <a:t> </a:t>
            </a:r>
            <a:r>
              <a:rPr lang="en-US" dirty="0" err="1">
                <a:latin typeface="#9Slide03 Oswald" panose="00000500000000000000" pitchFamily="2" charset="0"/>
              </a:rPr>
              <a:t>và</a:t>
            </a:r>
            <a:r>
              <a:rPr lang="en-US" dirty="0">
                <a:latin typeface="#9Slide03 Oswald" panose="00000500000000000000" pitchFamily="2" charset="0"/>
              </a:rPr>
              <a:t> </a:t>
            </a:r>
            <a:r>
              <a:rPr lang="en-US" dirty="0" err="1">
                <a:latin typeface="#9Slide03 Oswald" panose="00000500000000000000" pitchFamily="2" charset="0"/>
              </a:rPr>
              <a:t>tỉ</a:t>
            </a:r>
            <a:r>
              <a:rPr lang="en-US" dirty="0">
                <a:latin typeface="#9Slide03 Oswald" panose="00000500000000000000" pitchFamily="2" charset="0"/>
              </a:rPr>
              <a:t> </a:t>
            </a:r>
            <a:r>
              <a:rPr lang="en-US" dirty="0" err="1">
                <a:latin typeface="#9Slide03 Oswald" panose="00000500000000000000" pitchFamily="2" charset="0"/>
              </a:rPr>
              <a:t>lệ</a:t>
            </a:r>
            <a:r>
              <a:rPr lang="en-US" dirty="0">
                <a:latin typeface="#9Slide03 Oswald" panose="00000500000000000000" pitchFamily="2" charset="0"/>
              </a:rPr>
              <a:t> </a:t>
            </a:r>
            <a:r>
              <a:rPr lang="en-US" dirty="0" err="1">
                <a:latin typeface="#9Slide03 Oswald" panose="00000500000000000000" pitchFamily="2" charset="0"/>
              </a:rPr>
              <a:t>dân</a:t>
            </a:r>
            <a:r>
              <a:rPr lang="en-US" dirty="0">
                <a:latin typeface="#9Slide03 Oswald" panose="00000500000000000000" pitchFamily="2" charset="0"/>
              </a:rPr>
              <a:t> </a:t>
            </a:r>
            <a:r>
              <a:rPr lang="en-US" dirty="0" err="1">
                <a:latin typeface="#9Slide03 Oswald" panose="00000500000000000000" pitchFamily="2" charset="0"/>
              </a:rPr>
              <a:t>thành</a:t>
            </a:r>
            <a:r>
              <a:rPr lang="en-US" dirty="0">
                <a:latin typeface="#9Slide03 Oswald" panose="00000500000000000000" pitchFamily="2" charset="0"/>
              </a:rPr>
              <a:t> </a:t>
            </a:r>
            <a:r>
              <a:rPr lang="en-US" dirty="0" err="1">
                <a:latin typeface="#9Slide03 Oswald" panose="00000500000000000000" pitchFamily="2" charset="0"/>
              </a:rPr>
              <a:t>thị</a:t>
            </a:r>
            <a:r>
              <a:rPr lang="en-US" dirty="0">
                <a:latin typeface="#9Slide03 Oswald" panose="00000500000000000000" pitchFamily="2" charset="0"/>
              </a:rPr>
              <a:t> </a:t>
            </a:r>
            <a:r>
              <a:rPr lang="en-US" dirty="0" err="1">
                <a:latin typeface="#9Slide03 Oswald" panose="00000500000000000000" pitchFamily="2" charset="0"/>
              </a:rPr>
              <a:t>tăng</a:t>
            </a:r>
            <a:r>
              <a:rPr lang="en-US" dirty="0">
                <a:latin typeface="#9Slide03 Oswald" panose="00000500000000000000" pitchFamily="2" charset="0"/>
              </a:rPr>
              <a:t> </a:t>
            </a:r>
            <a:r>
              <a:rPr lang="en-US" dirty="0" err="1">
                <a:latin typeface="#9Slide03 Oswald" panose="00000500000000000000" pitchFamily="2" charset="0"/>
              </a:rPr>
              <a:t>khá</a:t>
            </a:r>
            <a:r>
              <a:rPr lang="en-US" dirty="0">
                <a:latin typeface="#9Slide03 Oswald" panose="00000500000000000000" pitchFamily="2" charset="0"/>
              </a:rPr>
              <a:t> </a:t>
            </a:r>
            <a:r>
              <a:rPr lang="en-US" dirty="0" err="1">
                <a:latin typeface="#9Slide03 Oswald" panose="00000500000000000000" pitchFamily="2" charset="0"/>
              </a:rPr>
              <a:t>nhanh</a:t>
            </a:r>
            <a:r>
              <a:rPr lang="en-US" dirty="0">
                <a:latin typeface="#9Slide03 Oswald" panose="00000500000000000000" pitchFamily="2" charset="0"/>
              </a:rPr>
              <a:t> (2021 </a:t>
            </a:r>
            <a:r>
              <a:rPr lang="en-US" dirty="0" err="1">
                <a:latin typeface="#9Slide03 Oswald" panose="00000500000000000000" pitchFamily="2" charset="0"/>
              </a:rPr>
              <a:t>là</a:t>
            </a:r>
            <a:r>
              <a:rPr lang="en-US" dirty="0">
                <a:latin typeface="#9Slide03 Oswald" panose="00000500000000000000" pitchFamily="2" charset="0"/>
              </a:rPr>
              <a:t> 37,1%)</a:t>
            </a:r>
          </a:p>
        </p:txBody>
      </p:sp>
    </p:spTree>
    <p:extLst>
      <p:ext uri="{BB962C8B-B14F-4D97-AF65-F5344CB8AC3E}">
        <p14:creationId xmlns:p14="http://schemas.microsoft.com/office/powerpoint/2010/main" val="40328167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2" name="Freeform 2"/>
          <p:cNvSpPr/>
          <p:nvPr/>
        </p:nvSpPr>
        <p:spPr>
          <a:xfrm rot="16200000">
            <a:off x="3165533" y="1715344"/>
            <a:ext cx="5081510" cy="4731233"/>
          </a:xfrm>
          <a:custGeom>
            <a:avLst/>
            <a:gdLst/>
            <a:ahLst/>
            <a:cxnLst/>
            <a:rect l="l" t="t" r="r" b="b"/>
            <a:pathLst>
              <a:path w="6288770" h="5008148">
                <a:moveTo>
                  <a:pt x="0" y="0"/>
                </a:moveTo>
                <a:lnTo>
                  <a:pt x="6288770" y="0"/>
                </a:lnTo>
                <a:lnTo>
                  <a:pt x="6288770" y="5008148"/>
                </a:lnTo>
                <a:lnTo>
                  <a:pt x="0" y="500814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dirty="0">
              <a:solidFill>
                <a:prstClr val="black"/>
              </a:solidFill>
              <a:latin typeface="Calibri"/>
            </a:endParaRPr>
          </a:p>
        </p:txBody>
      </p:sp>
      <p:sp>
        <p:nvSpPr>
          <p:cNvPr id="28" name="Freeform 28"/>
          <p:cNvSpPr/>
          <p:nvPr/>
        </p:nvSpPr>
        <p:spPr>
          <a:xfrm rot="1742531">
            <a:off x="2151943" y="521600"/>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4383" y="5789219"/>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dirty="0">
              <a:solidFill>
                <a:prstClr val="black"/>
              </a:solidFill>
              <a:latin typeface="Calibri"/>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9"/>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59" y="3429000"/>
            <a:ext cx="2855156" cy="2786632"/>
          </a:xfrm>
          <a:prstGeom prst="rect">
            <a:avLst/>
          </a:prstGeom>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970489" y="412968"/>
            <a:ext cx="783659" cy="1236543"/>
          </a:xfrm>
          <a:prstGeom prst="rect">
            <a:avLst/>
          </a:prstGeom>
        </p:spPr>
      </p:pic>
      <p:sp>
        <p:nvSpPr>
          <p:cNvPr id="35" name="TextBox 34">
            <a:extLst>
              <a:ext uri="{FF2B5EF4-FFF2-40B4-BE49-F238E27FC236}">
                <a16:creationId xmlns:a16="http://schemas.microsoft.com/office/drawing/2014/main" id="{02AA053F-4062-ECE3-42E7-5E6FDBD75C54}"/>
              </a:ext>
            </a:extLst>
          </p:cNvPr>
          <p:cNvSpPr txBox="1"/>
          <p:nvPr/>
        </p:nvSpPr>
        <p:spPr>
          <a:xfrm>
            <a:off x="4175764" y="1788923"/>
            <a:ext cx="3263576" cy="400110"/>
          </a:xfrm>
          <a:prstGeom prst="rect">
            <a:avLst/>
          </a:prstGeom>
          <a:noFill/>
        </p:spPr>
        <p:txBody>
          <a:bodyPr wrap="square" rtlCol="0">
            <a:spAutoFit/>
          </a:bodyPr>
          <a:lstStyle/>
          <a:p>
            <a:r>
              <a:rPr lang="en-US" sz="2000" b="1" dirty="0" err="1">
                <a:solidFill>
                  <a:srgbClr val="FF0000"/>
                </a:solidFill>
                <a:latin typeface="#9Slide03 Oswald Light" panose="00000400000000000000" pitchFamily="2" charset="0"/>
              </a:rPr>
              <a:t>Ngày</a:t>
            </a:r>
            <a:r>
              <a:rPr lang="en-US" sz="2000" b="1" dirty="0">
                <a:solidFill>
                  <a:srgbClr val="FF0000"/>
                </a:solidFill>
                <a:latin typeface="#9Slide03 Oswald Light" panose="00000400000000000000" pitchFamily="2" charset="0"/>
              </a:rPr>
              <a:t> </a:t>
            </a:r>
            <a:r>
              <a:rPr lang="en-US" sz="2000" b="1" dirty="0" err="1">
                <a:solidFill>
                  <a:srgbClr val="FF0000"/>
                </a:solidFill>
                <a:latin typeface="#9Slide03 Oswald Light" panose="00000400000000000000" pitchFamily="2" charset="0"/>
              </a:rPr>
              <a:t>tháng</a:t>
            </a:r>
            <a:r>
              <a:rPr lang="en-US" sz="2000" b="1" dirty="0">
                <a:solidFill>
                  <a:srgbClr val="FF0000"/>
                </a:solidFill>
                <a:latin typeface="#9Slide03 Oswald Light" panose="00000400000000000000" pitchFamily="2" charset="0"/>
              </a:rPr>
              <a:t> </a:t>
            </a:r>
            <a:r>
              <a:rPr lang="en-US" sz="2000" b="1" dirty="0" err="1">
                <a:solidFill>
                  <a:srgbClr val="FF0000"/>
                </a:solidFill>
                <a:latin typeface="#9Slide03 Oswald Light" panose="00000400000000000000" pitchFamily="2" charset="0"/>
              </a:rPr>
              <a:t>này</a:t>
            </a:r>
            <a:r>
              <a:rPr lang="en-US" sz="2000" b="1" dirty="0">
                <a:solidFill>
                  <a:srgbClr val="FF0000"/>
                </a:solidFill>
                <a:latin typeface="#9Slide03 Oswald Light" panose="00000400000000000000" pitchFamily="2" charset="0"/>
              </a:rPr>
              <a:t> </a:t>
            </a:r>
            <a:r>
              <a:rPr lang="en-US" sz="2000" b="1" dirty="0" err="1">
                <a:solidFill>
                  <a:srgbClr val="FF0000"/>
                </a:solidFill>
                <a:latin typeface="#9Slide03 Oswald Light" panose="00000400000000000000" pitchFamily="2" charset="0"/>
              </a:rPr>
              <a:t>gắn</a:t>
            </a:r>
            <a:r>
              <a:rPr lang="en-US" sz="2000" b="1" dirty="0">
                <a:solidFill>
                  <a:srgbClr val="FF0000"/>
                </a:solidFill>
                <a:latin typeface="#9Slide03 Oswald Light" panose="00000400000000000000" pitchFamily="2" charset="0"/>
              </a:rPr>
              <a:t> </a:t>
            </a:r>
            <a:r>
              <a:rPr lang="en-US" sz="2000" b="1" dirty="0" err="1">
                <a:solidFill>
                  <a:srgbClr val="FF0000"/>
                </a:solidFill>
                <a:latin typeface="#9Slide03 Oswald Light" panose="00000400000000000000" pitchFamily="2" charset="0"/>
              </a:rPr>
              <a:t>với</a:t>
            </a:r>
            <a:r>
              <a:rPr lang="en-US" sz="2000" b="1" dirty="0">
                <a:solidFill>
                  <a:srgbClr val="FF0000"/>
                </a:solidFill>
                <a:latin typeface="#9Slide03 Oswald Light" panose="00000400000000000000" pitchFamily="2" charset="0"/>
              </a:rPr>
              <a:t> </a:t>
            </a:r>
            <a:r>
              <a:rPr lang="en-US" sz="2000" b="1" dirty="0" err="1">
                <a:solidFill>
                  <a:srgbClr val="FF0000"/>
                </a:solidFill>
                <a:latin typeface="#9Slide03 Oswald Light" panose="00000400000000000000" pitchFamily="2" charset="0"/>
              </a:rPr>
              <a:t>sự</a:t>
            </a:r>
            <a:r>
              <a:rPr lang="en-US" sz="2000" b="1" dirty="0">
                <a:solidFill>
                  <a:srgbClr val="FF0000"/>
                </a:solidFill>
                <a:latin typeface="#9Slide03 Oswald Light" panose="00000400000000000000" pitchFamily="2" charset="0"/>
              </a:rPr>
              <a:t> </a:t>
            </a:r>
            <a:r>
              <a:rPr lang="en-US" sz="2000" b="1" dirty="0" err="1">
                <a:solidFill>
                  <a:srgbClr val="FF0000"/>
                </a:solidFill>
                <a:latin typeface="#9Slide03 Oswald Light" panose="00000400000000000000" pitchFamily="2" charset="0"/>
              </a:rPr>
              <a:t>kiện</a:t>
            </a:r>
            <a:r>
              <a:rPr lang="en-US" sz="2000" b="1" dirty="0">
                <a:solidFill>
                  <a:srgbClr val="FF0000"/>
                </a:solidFill>
                <a:latin typeface="#9Slide03 Oswald Light" panose="00000400000000000000" pitchFamily="2" charset="0"/>
              </a:rPr>
              <a:t> </a:t>
            </a:r>
            <a:r>
              <a:rPr lang="en-US" sz="2000" b="1" dirty="0" err="1">
                <a:solidFill>
                  <a:srgbClr val="FF0000"/>
                </a:solidFill>
                <a:latin typeface="#9Slide03 Oswald Light" panose="00000400000000000000" pitchFamily="2" charset="0"/>
              </a:rPr>
              <a:t>gì</a:t>
            </a:r>
            <a:r>
              <a:rPr lang="en-US" sz="2000" b="1" dirty="0">
                <a:solidFill>
                  <a:srgbClr val="FF0000"/>
                </a:solidFill>
                <a:latin typeface="#9Slide03 Oswald Light" panose="00000400000000000000" pitchFamily="2" charset="0"/>
              </a:rPr>
              <a:t>?</a:t>
            </a:r>
          </a:p>
        </p:txBody>
      </p:sp>
      <p:pic>
        <p:nvPicPr>
          <p:cNvPr id="37" name="Picture 36">
            <a:extLst>
              <a:ext uri="{FF2B5EF4-FFF2-40B4-BE49-F238E27FC236}">
                <a16:creationId xmlns:a16="http://schemas.microsoft.com/office/drawing/2014/main" id="{98C0E3E3-2612-485A-F828-C346944AC10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658421" y="2535737"/>
            <a:ext cx="409876" cy="651839"/>
          </a:xfrm>
          <a:prstGeom prst="rect">
            <a:avLst/>
          </a:prstGeom>
        </p:spPr>
      </p:pic>
      <p:pic>
        <p:nvPicPr>
          <p:cNvPr id="39" name="Picture 38" descr="A gold number on a black background&#10;&#10;Description automatically generated">
            <a:extLst>
              <a:ext uri="{FF2B5EF4-FFF2-40B4-BE49-F238E27FC236}">
                <a16:creationId xmlns:a16="http://schemas.microsoft.com/office/drawing/2014/main" id="{758B56D8-A69D-A7CA-ED96-0A7E68DBA40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91034" y="2541974"/>
            <a:ext cx="394364" cy="651841"/>
          </a:xfrm>
          <a:prstGeom prst="rect">
            <a:avLst/>
          </a:prstGeom>
        </p:spPr>
      </p:pic>
      <p:pic>
        <p:nvPicPr>
          <p:cNvPr id="41" name="Picture 40" descr="A gold number on a black background&#10;&#10;Description automatically generated">
            <a:extLst>
              <a:ext uri="{FF2B5EF4-FFF2-40B4-BE49-F238E27FC236}">
                <a16:creationId xmlns:a16="http://schemas.microsoft.com/office/drawing/2014/main" id="{9509D73E-4CA0-A02D-00C3-4E971BEC08B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98404" y="2535736"/>
            <a:ext cx="428260" cy="651840"/>
          </a:xfrm>
          <a:prstGeom prst="rect">
            <a:avLst/>
          </a:prstGeom>
        </p:spPr>
      </p:pic>
      <p:pic>
        <p:nvPicPr>
          <p:cNvPr id="43" name="Picture 42" descr="A gold number with a black background&#10;&#10;Description automatically generated">
            <a:extLst>
              <a:ext uri="{FF2B5EF4-FFF2-40B4-BE49-F238E27FC236}">
                <a16:creationId xmlns:a16="http://schemas.microsoft.com/office/drawing/2014/main" id="{DF2A426E-29D9-C91B-988E-C6DFBC56920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96512" y="2552540"/>
            <a:ext cx="412010" cy="651840"/>
          </a:xfrm>
          <a:prstGeom prst="rect">
            <a:avLst/>
          </a:prstGeom>
        </p:spPr>
      </p:pic>
      <p:pic>
        <p:nvPicPr>
          <p:cNvPr id="44" name="Picture 43" descr="A gold number on a black background&#10;&#10;Description automatically generated">
            <a:extLst>
              <a:ext uri="{FF2B5EF4-FFF2-40B4-BE49-F238E27FC236}">
                <a16:creationId xmlns:a16="http://schemas.microsoft.com/office/drawing/2014/main" id="{DF88AD41-6E88-6C33-4B8D-76A33784BE0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27935" y="2541974"/>
            <a:ext cx="394364" cy="651841"/>
          </a:xfrm>
          <a:prstGeom prst="rect">
            <a:avLst/>
          </a:prstGeom>
        </p:spPr>
      </p:pic>
      <p:pic>
        <p:nvPicPr>
          <p:cNvPr id="45" name="Picture 44" descr="A gold number with a black background&#10;&#10;Description automatically generated">
            <a:extLst>
              <a:ext uri="{FF2B5EF4-FFF2-40B4-BE49-F238E27FC236}">
                <a16:creationId xmlns:a16="http://schemas.microsoft.com/office/drawing/2014/main" id="{EBFA5CFD-B682-EE49-BF12-C268B9D4C97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941053" y="2541974"/>
            <a:ext cx="412010" cy="651840"/>
          </a:xfrm>
          <a:prstGeom prst="rect">
            <a:avLst/>
          </a:prstGeom>
        </p:spPr>
      </p:pic>
      <p:pic>
        <p:nvPicPr>
          <p:cNvPr id="46" name="Picture 45">
            <a:extLst>
              <a:ext uri="{FF2B5EF4-FFF2-40B4-BE49-F238E27FC236}">
                <a16:creationId xmlns:a16="http://schemas.microsoft.com/office/drawing/2014/main" id="{85E2930F-C28D-A0E0-C96B-789C897E5E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45140" y="2535737"/>
            <a:ext cx="409876" cy="651839"/>
          </a:xfrm>
          <a:prstGeom prst="rect">
            <a:avLst/>
          </a:prstGeom>
        </p:spPr>
      </p:pic>
      <p:sp>
        <p:nvSpPr>
          <p:cNvPr id="3" name="Rectangle 2">
            <a:extLst>
              <a:ext uri="{FF2B5EF4-FFF2-40B4-BE49-F238E27FC236}">
                <a16:creationId xmlns:a16="http://schemas.microsoft.com/office/drawing/2014/main" id="{7AECC571-C4B3-6775-A62C-10822C6F0C9C}"/>
              </a:ext>
            </a:extLst>
          </p:cNvPr>
          <p:cNvSpPr/>
          <p:nvPr/>
        </p:nvSpPr>
        <p:spPr>
          <a:xfrm>
            <a:off x="4409830" y="2861656"/>
            <a:ext cx="266323" cy="114300"/>
          </a:xfrm>
          <a:prstGeom prst="rect">
            <a:avLst/>
          </a:prstGeom>
          <a:solidFill>
            <a:srgbClr val="D6AB47"/>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3C78D61-9983-05EF-7EC4-5EF515587C3D}"/>
              </a:ext>
            </a:extLst>
          </p:cNvPr>
          <p:cNvSpPr/>
          <p:nvPr/>
        </p:nvSpPr>
        <p:spPr>
          <a:xfrm>
            <a:off x="5589544" y="2861656"/>
            <a:ext cx="266323" cy="114300"/>
          </a:xfrm>
          <a:prstGeom prst="rect">
            <a:avLst/>
          </a:prstGeom>
          <a:solidFill>
            <a:srgbClr val="D6AB47"/>
          </a:solidFill>
          <a:ln>
            <a:no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4">
            <a:extLst>
              <a:ext uri="{FF2B5EF4-FFF2-40B4-BE49-F238E27FC236}">
                <a16:creationId xmlns:a16="http://schemas.microsoft.com/office/drawing/2014/main" id="{0D805717-616F-2289-14A0-E1CBE5BE9ACF}"/>
              </a:ext>
            </a:extLst>
          </p:cNvPr>
          <p:cNvSpPr txBox="1"/>
          <p:nvPr/>
        </p:nvSpPr>
        <p:spPr>
          <a:xfrm>
            <a:off x="1392098" y="338254"/>
            <a:ext cx="8923711" cy="1107996"/>
          </a:xfrm>
          <a:prstGeom prst="rect">
            <a:avLst/>
          </a:prstGeom>
        </p:spPr>
        <p:txBody>
          <a:bodyPr lIns="0" tIns="0" rIns="0" bIns="0" rtlCol="0" anchor="t">
            <a:spAutoFit/>
          </a:bodyPr>
          <a:lstStyle/>
          <a:p>
            <a:pPr algn="ctr" defTabSz="609630">
              <a:lnSpc>
                <a:spcPts val="8000"/>
              </a:lnSpc>
            </a:pPr>
            <a:r>
              <a:rPr lang="en-US" sz="8800" spc="-199" dirty="0">
                <a:solidFill>
                  <a:srgbClr val="373737"/>
                </a:solidFill>
                <a:latin typeface="#9Slide05 IcielRukola" panose="02000506050000020003" pitchFamily="2" charset="0"/>
              </a:rPr>
              <a:t>Ý </a:t>
            </a:r>
            <a:r>
              <a:rPr lang="en-US" sz="8800" spc="-199" dirty="0" err="1">
                <a:solidFill>
                  <a:srgbClr val="373737"/>
                </a:solidFill>
                <a:latin typeface="#9Slide05 IcielRukola" panose="02000506050000020003" pitchFamily="2" charset="0"/>
              </a:rPr>
              <a:t>nghĩa</a:t>
            </a:r>
            <a:r>
              <a:rPr lang="en-US" sz="8800" spc="-199" dirty="0">
                <a:solidFill>
                  <a:srgbClr val="373737"/>
                </a:solidFill>
                <a:latin typeface="#9Slide05 IcielRukola" panose="02000506050000020003" pitchFamily="2" charset="0"/>
              </a:rPr>
              <a:t> </a:t>
            </a:r>
            <a:r>
              <a:rPr lang="en-US" sz="8800" spc="-199" dirty="0" err="1">
                <a:solidFill>
                  <a:srgbClr val="373737"/>
                </a:solidFill>
                <a:latin typeface="#9Slide05 IcielRukola" panose="02000506050000020003" pitchFamily="2" charset="0"/>
              </a:rPr>
              <a:t>số</a:t>
            </a:r>
            <a:r>
              <a:rPr lang="en-US" sz="8800" spc="-199" dirty="0">
                <a:solidFill>
                  <a:srgbClr val="373737"/>
                </a:solidFill>
                <a:latin typeface="#9Slide05 IcielRukola" panose="02000506050000020003" pitchFamily="2" charset="0"/>
              </a:rPr>
              <a:t> ?</a:t>
            </a:r>
          </a:p>
        </p:txBody>
      </p:sp>
      <p:pic>
        <p:nvPicPr>
          <p:cNvPr id="7" name="Picture 6">
            <a:extLst>
              <a:ext uri="{FF2B5EF4-FFF2-40B4-BE49-F238E27FC236}">
                <a16:creationId xmlns:a16="http://schemas.microsoft.com/office/drawing/2014/main" id="{AECF809F-5924-4A1B-6573-A05E29598D60}"/>
              </a:ext>
            </a:extLst>
          </p:cNvPr>
          <p:cNvPicPr>
            <a:picLocks noChangeAspect="1"/>
          </p:cNvPicPr>
          <p:nvPr/>
        </p:nvPicPr>
        <p:blipFill>
          <a:blip r:embed="rId16"/>
          <a:stretch>
            <a:fillRect/>
          </a:stretch>
        </p:blipFill>
        <p:spPr>
          <a:xfrm>
            <a:off x="8203627" y="2181870"/>
            <a:ext cx="3429000" cy="3429000"/>
          </a:xfrm>
          <a:prstGeom prst="rect">
            <a:avLst/>
          </a:prstGeom>
        </p:spPr>
      </p:pic>
      <p:sp>
        <p:nvSpPr>
          <p:cNvPr id="9" name="TextBox 8">
            <a:extLst>
              <a:ext uri="{FF2B5EF4-FFF2-40B4-BE49-F238E27FC236}">
                <a16:creationId xmlns:a16="http://schemas.microsoft.com/office/drawing/2014/main" id="{FD8FD5F7-5FC8-D742-3EEA-F0B8BBF5260D}"/>
              </a:ext>
            </a:extLst>
          </p:cNvPr>
          <p:cNvSpPr txBox="1"/>
          <p:nvPr/>
        </p:nvSpPr>
        <p:spPr>
          <a:xfrm>
            <a:off x="3935629" y="3363711"/>
            <a:ext cx="3896990" cy="2542812"/>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vi-VN" dirty="0">
                <a:latin typeface="#9Slide03 Oswald Light" panose="00000400000000000000" pitchFamily="2" charset="0"/>
              </a:rPr>
              <a:t>Tại Quyết định 1519/QĐ-</a:t>
            </a:r>
            <a:r>
              <a:rPr lang="vi-VN" dirty="0" err="1">
                <a:latin typeface="#9Slide03 Oswald Light" panose="00000400000000000000" pitchFamily="2" charset="0"/>
              </a:rPr>
              <a:t>TTg</a:t>
            </a:r>
            <a:r>
              <a:rPr lang="vi-VN" dirty="0">
                <a:latin typeface="#9Slide03 Oswald Light" panose="00000400000000000000" pitchFamily="2" charset="0"/>
              </a:rPr>
              <a:t> ngày 20/10/2008, Thủ tướng Chính phủ Nguyễn Tấn Dũng đã quyết định lấy ngày 8/11 hàng năm là "Ngày Đô thị Việt Nam".</a:t>
            </a:r>
            <a:endParaRPr lang="en-US" dirty="0">
              <a:latin typeface="#9Slide03 Oswald Light" panose="00000400000000000000" pitchFamily="2" charset="0"/>
            </a:endParaRPr>
          </a:p>
          <a:p>
            <a:pPr marL="285750" indent="-285750" algn="just">
              <a:lnSpc>
                <a:spcPct val="150000"/>
              </a:lnSpc>
              <a:buFont typeface="Wingdings" panose="05000000000000000000" pitchFamily="2" charset="2"/>
              <a:buChar char="q"/>
            </a:pPr>
            <a:r>
              <a:rPr lang="en-US" dirty="0" err="1">
                <a:latin typeface="#9Slide03 Oswald Light" panose="00000400000000000000" pitchFamily="2" charset="0"/>
              </a:rPr>
              <a:t>Ngày</a:t>
            </a:r>
            <a:r>
              <a:rPr lang="en-US" dirty="0">
                <a:latin typeface="#9Slide03 Oswald Light" panose="00000400000000000000" pitchFamily="2" charset="0"/>
              </a:rPr>
              <a:t> 28//11/2008 </a:t>
            </a:r>
            <a:r>
              <a:rPr lang="en-US" dirty="0" err="1">
                <a:latin typeface="#9Slide03 Oswald Light" panose="00000400000000000000" pitchFamily="2" charset="0"/>
              </a:rPr>
              <a:t>là</a:t>
            </a:r>
            <a:r>
              <a:rPr lang="en-US" dirty="0">
                <a:latin typeface="#9Slide03 Oswald Light" panose="00000400000000000000" pitchFamily="2" charset="0"/>
              </a:rPr>
              <a:t> </a:t>
            </a:r>
            <a:r>
              <a:rPr lang="en-US" dirty="0" err="1">
                <a:latin typeface="#9Slide03 Oswald Light" panose="00000400000000000000" pitchFamily="2" charset="0"/>
              </a:rPr>
              <a:t>năm</a:t>
            </a:r>
            <a:r>
              <a:rPr lang="en-US" dirty="0">
                <a:latin typeface="#9Slide03 Oswald Light" panose="00000400000000000000" pitchFamily="2" charset="0"/>
              </a:rPr>
              <a:t> </a:t>
            </a:r>
            <a:r>
              <a:rPr lang="en-US" dirty="0" err="1">
                <a:latin typeface="#9Slide03 Oswald Light" panose="00000400000000000000" pitchFamily="2" charset="0"/>
              </a:rPr>
              <a:t>đầu</a:t>
            </a:r>
            <a:r>
              <a:rPr lang="en-US" dirty="0">
                <a:latin typeface="#9Slide03 Oswald Light" panose="00000400000000000000" pitchFamily="2" charset="0"/>
              </a:rPr>
              <a:t> </a:t>
            </a:r>
            <a:r>
              <a:rPr lang="en-US" dirty="0" err="1">
                <a:latin typeface="#9Slide03 Oswald Light" panose="00000400000000000000" pitchFamily="2" charset="0"/>
              </a:rPr>
              <a:t>tiên</a:t>
            </a:r>
            <a:r>
              <a:rPr lang="en-US" dirty="0">
                <a:latin typeface="#9Slide03 Oswald Light" panose="00000400000000000000" pitchFamily="2" charset="0"/>
              </a:rPr>
              <a:t> </a:t>
            </a:r>
            <a:r>
              <a:rPr lang="en-US" dirty="0" err="1">
                <a:latin typeface="#9Slide03 Oswald Light" panose="00000400000000000000" pitchFamily="2" charset="0"/>
              </a:rPr>
              <a:t>thực</a:t>
            </a:r>
            <a:r>
              <a:rPr lang="en-US" dirty="0">
                <a:latin typeface="#9Slide03 Oswald Light" panose="00000400000000000000" pitchFamily="2" charset="0"/>
              </a:rPr>
              <a:t> </a:t>
            </a:r>
            <a:r>
              <a:rPr lang="en-US" dirty="0" err="1">
                <a:latin typeface="#9Slide03 Oswald Light" panose="00000400000000000000" pitchFamily="2" charset="0"/>
              </a:rPr>
              <a:t>hiện</a:t>
            </a:r>
            <a:r>
              <a:rPr lang="en-US" dirty="0">
                <a:latin typeface="#9Slide03 Oswald Light" panose="00000400000000000000" pitchFamily="2" charset="0"/>
              </a:rPr>
              <a:t> “</a:t>
            </a:r>
            <a:r>
              <a:rPr lang="en-US" dirty="0" err="1">
                <a:latin typeface="#9Slide03 Oswald Light" panose="00000400000000000000" pitchFamily="2" charset="0"/>
              </a:rPr>
              <a:t>Ngày</a:t>
            </a:r>
            <a:r>
              <a:rPr lang="en-US" dirty="0">
                <a:latin typeface="#9Slide03 Oswald Light" panose="00000400000000000000" pitchFamily="2" charset="0"/>
              </a:rPr>
              <a:t> </a:t>
            </a:r>
            <a:r>
              <a:rPr lang="en-US" dirty="0" err="1">
                <a:latin typeface="#9Slide03 Oswald Light" panose="00000400000000000000" pitchFamily="2" charset="0"/>
              </a:rPr>
              <a:t>đô</a:t>
            </a:r>
            <a:r>
              <a:rPr lang="en-US" dirty="0">
                <a:latin typeface="#9Slide03 Oswald Light" panose="00000400000000000000" pitchFamily="2" charset="0"/>
              </a:rPr>
              <a:t> </a:t>
            </a:r>
            <a:r>
              <a:rPr lang="en-US" dirty="0" err="1">
                <a:latin typeface="#9Slide03 Oswald Light" panose="00000400000000000000" pitchFamily="2" charset="0"/>
              </a:rPr>
              <a:t>thị</a:t>
            </a:r>
            <a:r>
              <a:rPr lang="en-US" dirty="0">
                <a:latin typeface="#9Slide03 Oswald Light" panose="00000400000000000000" pitchFamily="2" charset="0"/>
              </a:rPr>
              <a:t> </a:t>
            </a:r>
            <a:r>
              <a:rPr lang="en-US" dirty="0" err="1">
                <a:latin typeface="#9Slide03 Oswald Light" panose="00000400000000000000" pitchFamily="2" charset="0"/>
              </a:rPr>
              <a:t>Việt</a:t>
            </a:r>
            <a:r>
              <a:rPr lang="en-US" dirty="0">
                <a:latin typeface="#9Slide03 Oswald Light" panose="00000400000000000000" pitchFamily="2" charset="0"/>
              </a:rPr>
              <a:t> Nam”</a:t>
            </a:r>
          </a:p>
        </p:txBody>
      </p:sp>
    </p:spTree>
    <p:extLst>
      <p:ext uri="{BB962C8B-B14F-4D97-AF65-F5344CB8AC3E}">
        <p14:creationId xmlns:p14="http://schemas.microsoft.com/office/powerpoint/2010/main" val="3496519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7BBD5B30-C741-4E67-AFD8-17917090A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map of vietnam with people and buildings&#10;&#10;Description automatically generated">
            <a:extLst>
              <a:ext uri="{FF2B5EF4-FFF2-40B4-BE49-F238E27FC236}">
                <a16:creationId xmlns:a16="http://schemas.microsoft.com/office/drawing/2014/main" id="{622A4D43-CB6A-27C1-AE1E-B284F7E57F30}"/>
              </a:ext>
            </a:extLst>
          </p:cNvPr>
          <p:cNvPicPr>
            <a:picLocks noChangeAspect="1"/>
          </p:cNvPicPr>
          <p:nvPr/>
        </p:nvPicPr>
        <p:blipFill rotWithShape="1">
          <a:blip r:embed="rId2">
            <a:extLst>
              <a:ext uri="{28A0092B-C50C-407E-A947-70E740481C1C}">
                <a14:useLocalDpi xmlns:a14="http://schemas.microsoft.com/office/drawing/2010/main" val="0"/>
              </a:ext>
            </a:extLst>
          </a:blip>
          <a:srcRect l="5924" r="14513" b="-1"/>
          <a:stretch/>
        </p:blipFill>
        <p:spPr>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p:spPr>
      </p:pic>
      <p:pic>
        <p:nvPicPr>
          <p:cNvPr id="6" name="Picture 5">
            <a:extLst>
              <a:ext uri="{FF2B5EF4-FFF2-40B4-BE49-F238E27FC236}">
                <a16:creationId xmlns:a16="http://schemas.microsoft.com/office/drawing/2014/main" id="{01A8FB73-F9C0-B355-CA07-0771F8ED9B62}"/>
              </a:ext>
            </a:extLst>
          </p:cNvPr>
          <p:cNvPicPr>
            <a:picLocks noChangeAspect="1"/>
          </p:cNvPicPr>
          <p:nvPr/>
        </p:nvPicPr>
        <p:blipFill rotWithShape="1">
          <a:blip r:embed="rId3"/>
          <a:srcRect l="1209" r="16819" b="3"/>
          <a:stretch/>
        </p:blipFill>
        <p:spPr>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2" name="Picture 1">
            <a:extLst>
              <a:ext uri="{FF2B5EF4-FFF2-40B4-BE49-F238E27FC236}">
                <a16:creationId xmlns:a16="http://schemas.microsoft.com/office/drawing/2014/main" id="{32692D3A-7572-569C-17FC-28019FE830B4}"/>
              </a:ext>
            </a:extLst>
          </p:cNvPr>
          <p:cNvPicPr>
            <a:picLocks noChangeAspect="1"/>
          </p:cNvPicPr>
          <p:nvPr/>
        </p:nvPicPr>
        <p:blipFill rotWithShape="1">
          <a:blip r:embed="rId4"/>
          <a:srcRect l="3708" r="1" b="1"/>
          <a:stretch/>
        </p:blipFill>
        <p:spPr>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6" name="Freeform: Shape 35">
            <a:extLst>
              <a:ext uri="{FF2B5EF4-FFF2-40B4-BE49-F238E27FC236}">
                <a16:creationId xmlns:a16="http://schemas.microsoft.com/office/drawing/2014/main" id="{189BBEAA-BB93-4878-8C95-3C8AADE2E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8" name="Freeform: Shape 37">
            <a:extLst>
              <a:ext uri="{FF2B5EF4-FFF2-40B4-BE49-F238E27FC236}">
                <a16:creationId xmlns:a16="http://schemas.microsoft.com/office/drawing/2014/main" id="{D529C0C6-AAEB-4982-A9E6-BC6A8B2AE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EA0264E-650F-24C0-4DA3-714E95D693ED}"/>
              </a:ext>
            </a:extLst>
          </p:cNvPr>
          <p:cNvSpPr txBox="1"/>
          <p:nvPr/>
        </p:nvSpPr>
        <p:spPr>
          <a:xfrm>
            <a:off x="438912" y="1074420"/>
            <a:ext cx="4236997" cy="2898648"/>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kern="1200" dirty="0">
                <a:solidFill>
                  <a:srgbClr val="FF0000"/>
                </a:solidFill>
                <a:latin typeface="#9Slide07 IcielBC Cubano Normal" panose="00000500000000000000" pitchFamily="2" charset="0"/>
                <a:ea typeface="+mj-ea"/>
                <a:cs typeface="+mj-cs"/>
              </a:rPr>
              <a:t>BÀI 8</a:t>
            </a:r>
            <a:endParaRPr lang="en-US" sz="6000" dirty="0">
              <a:solidFill>
                <a:srgbClr val="FF0000"/>
              </a:solidFill>
              <a:latin typeface="#9Slide07 IcielBC Cubano Normal" panose="00000500000000000000" pitchFamily="2" charset="0"/>
              <a:ea typeface="+mj-ea"/>
              <a:cs typeface="+mj-cs"/>
            </a:endParaRPr>
          </a:p>
          <a:p>
            <a:pPr>
              <a:lnSpc>
                <a:spcPct val="90000"/>
              </a:lnSpc>
              <a:spcBef>
                <a:spcPct val="0"/>
              </a:spcBef>
              <a:spcAft>
                <a:spcPts val="600"/>
              </a:spcAft>
            </a:pPr>
            <a:r>
              <a:rPr lang="en-US" sz="6000" kern="1200" dirty="0">
                <a:solidFill>
                  <a:srgbClr val="FF0000"/>
                </a:solidFill>
                <a:latin typeface="#9Slide07 IcielBC Cubano Normal" panose="00000500000000000000" pitchFamily="2" charset="0"/>
                <a:ea typeface="+mj-ea"/>
                <a:cs typeface="+mj-cs"/>
              </a:rPr>
              <a:t>ĐÔ THỊ HÓA</a:t>
            </a:r>
          </a:p>
        </p:txBody>
      </p:sp>
      <p:sp>
        <p:nvSpPr>
          <p:cNvPr id="40" name="Rectangle 39">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2389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FD9B13F-9670-9F4F-4D65-1E55B9C259A7}"/>
              </a:ext>
            </a:extLst>
          </p:cNvPr>
          <p:cNvPicPr>
            <a:picLocks noChangeAspect="1"/>
          </p:cNvPicPr>
          <p:nvPr/>
        </p:nvPicPr>
        <p:blipFill>
          <a:blip r:embed="rId2"/>
          <a:stretch>
            <a:fillRect/>
          </a:stretch>
        </p:blipFill>
        <p:spPr>
          <a:xfrm>
            <a:off x="11154352" y="5900924"/>
            <a:ext cx="1144822" cy="1000234"/>
          </a:xfrm>
          <a:prstGeom prst="rect">
            <a:avLst/>
          </a:prstGeom>
        </p:spPr>
      </p:pic>
      <p:pic>
        <p:nvPicPr>
          <p:cNvPr id="18" name="Picture 17">
            <a:extLst>
              <a:ext uri="{FF2B5EF4-FFF2-40B4-BE49-F238E27FC236}">
                <a16:creationId xmlns:a16="http://schemas.microsoft.com/office/drawing/2014/main" id="{7E9BF44D-965F-8A26-4907-5C1A7D1FFBF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80875" y1="23864" x2="80875" y2="23864"/>
                        <a14:foregroundMark x1="80500" y1="19545" x2="80500" y2="19545"/>
                        <a14:foregroundMark x1="77125" y1="21136" x2="77125" y2="21136"/>
                        <a14:foregroundMark x1="79500" y1="19091" x2="79500" y2="19091"/>
                        <a14:foregroundMark x1="79500" y1="19091" x2="79500" y2="19091"/>
                        <a14:foregroundMark x1="81375" y1="23182" x2="81375" y2="23182"/>
                        <a14:foregroundMark x1="81375" y1="22727" x2="81375" y2="22727"/>
                        <a14:foregroundMark x1="84875" y1="80909" x2="84875" y2="80909"/>
                        <a14:foregroundMark x1="85500" y1="79545" x2="85500" y2="79545"/>
                        <a14:foregroundMark x1="71750" y1="81364" x2="71750" y2="81364"/>
                        <a14:foregroundMark x1="71750" y1="81364" x2="71750" y2="81364"/>
                        <a14:foregroundMark x1="71500" y1="83409" x2="71500" y2="83409"/>
                        <a14:foregroundMark x1="70875" y1="85000" x2="70875" y2="85000"/>
                        <a14:foregroundMark x1="70875" y1="85000" x2="70875" y2="85000"/>
                        <a14:foregroundMark x1="70875" y1="85000" x2="70875" y2="85000"/>
                        <a14:foregroundMark x1="65125" y1="35227" x2="65125" y2="35227"/>
                        <a14:foregroundMark x1="58250" y1="35000" x2="58250" y2="35000"/>
                        <a14:foregroundMark x1="40500" y1="32727" x2="40500" y2="32727"/>
                        <a14:foregroundMark x1="40125" y1="17045" x2="40125" y2="17045"/>
                        <a14:foregroundMark x1="76000" y1="41364" x2="76000" y2="41364"/>
                        <a14:foregroundMark x1="76000" y1="41364" x2="76000" y2="41364"/>
                        <a14:foregroundMark x1="66875" y1="83409" x2="66875" y2="83409"/>
                        <a14:foregroundMark x1="66625" y1="83409" x2="66625" y2="83409"/>
                        <a14:foregroundMark x1="68375" y1="85227" x2="68375" y2="85227"/>
                        <a14:foregroundMark x1="70500" y1="32500" x2="70500" y2="32500"/>
                        <a14:foregroundMark x1="70500" y1="32500" x2="70500" y2="32500"/>
                        <a14:foregroundMark x1="72250" y1="22727" x2="72250" y2="22727"/>
                        <a14:foregroundMark x1="72250" y1="22727" x2="72250" y2="22727"/>
                        <a14:foregroundMark x1="68750" y1="38182" x2="68750" y2="38182"/>
                        <a14:backgroundMark x1="54875" y1="18182" x2="54875" y2="18182"/>
                        <a14:backgroundMark x1="54875" y1="18182" x2="54875" y2="18182"/>
                        <a14:backgroundMark x1="42625" y1="54318" x2="42625" y2="54318"/>
                      </a14:backgroundRemoval>
                    </a14:imgEffect>
                  </a14:imgLayer>
                </a14:imgProps>
              </a:ext>
            </a:extLst>
          </a:blip>
          <a:stretch>
            <a:fillRect/>
          </a:stretch>
        </p:blipFill>
        <p:spPr>
          <a:xfrm rot="2800101">
            <a:off x="-2195544" y="1071718"/>
            <a:ext cx="8571935" cy="4714564"/>
          </a:xfrm>
          <a:prstGeom prst="rect">
            <a:avLst/>
          </a:prstGeom>
        </p:spPr>
      </p:pic>
      <p:pic>
        <p:nvPicPr>
          <p:cNvPr id="24" name="Picture 23" descr="A colorful banners with different colors&#10;&#10;Description automatically generated with medium confidence">
            <a:extLst>
              <a:ext uri="{FF2B5EF4-FFF2-40B4-BE49-F238E27FC236}">
                <a16:creationId xmlns:a16="http://schemas.microsoft.com/office/drawing/2014/main" id="{25E8539A-4F0C-E4FF-2A8E-144BD61B8CA6}"/>
              </a:ext>
            </a:extLst>
          </p:cNvPr>
          <p:cNvPicPr>
            <a:picLocks noChangeAspect="1"/>
          </p:cNvPicPr>
          <p:nvPr/>
        </p:nvPicPr>
        <p:blipFill rotWithShape="1">
          <a:blip r:embed="rId5">
            <a:extLst>
              <a:ext uri="{28A0092B-C50C-407E-A947-70E740481C1C}">
                <a14:useLocalDpi xmlns:a14="http://schemas.microsoft.com/office/drawing/2010/main" val="0"/>
              </a:ext>
            </a:extLst>
          </a:blip>
          <a:srcRect t="81519"/>
          <a:stretch/>
        </p:blipFill>
        <p:spPr>
          <a:xfrm>
            <a:off x="4413200" y="4633510"/>
            <a:ext cx="6281337" cy="1267414"/>
          </a:xfrm>
          <a:prstGeom prst="rect">
            <a:avLst/>
          </a:prstGeom>
        </p:spPr>
      </p:pic>
      <p:pic>
        <p:nvPicPr>
          <p:cNvPr id="25" name="Picture 24" descr="A colorful banners with different colors&#10;&#10;Description automatically generated with medium confidence">
            <a:extLst>
              <a:ext uri="{FF2B5EF4-FFF2-40B4-BE49-F238E27FC236}">
                <a16:creationId xmlns:a16="http://schemas.microsoft.com/office/drawing/2014/main" id="{B85F4BA9-EA99-5570-60B5-021B6872A012}"/>
              </a:ext>
            </a:extLst>
          </p:cNvPr>
          <p:cNvPicPr>
            <a:picLocks noChangeAspect="1"/>
          </p:cNvPicPr>
          <p:nvPr/>
        </p:nvPicPr>
        <p:blipFill rotWithShape="1">
          <a:blip r:embed="rId5">
            <a:extLst>
              <a:ext uri="{28A0092B-C50C-407E-A947-70E740481C1C}">
                <a14:useLocalDpi xmlns:a14="http://schemas.microsoft.com/office/drawing/2010/main" val="0"/>
              </a:ext>
            </a:extLst>
          </a:blip>
          <a:srcRect t="60357" b="20085"/>
          <a:stretch/>
        </p:blipFill>
        <p:spPr>
          <a:xfrm>
            <a:off x="4413200" y="2987996"/>
            <a:ext cx="6281337" cy="1341307"/>
          </a:xfrm>
          <a:prstGeom prst="rect">
            <a:avLst/>
          </a:prstGeom>
        </p:spPr>
      </p:pic>
      <p:pic>
        <p:nvPicPr>
          <p:cNvPr id="26" name="Picture 25" descr="A colorful banners with different colors&#10;&#10;Description automatically generated with medium confidence">
            <a:extLst>
              <a:ext uri="{FF2B5EF4-FFF2-40B4-BE49-F238E27FC236}">
                <a16:creationId xmlns:a16="http://schemas.microsoft.com/office/drawing/2014/main" id="{80AF9890-28E5-219D-D6F6-99D1C59E5EFB}"/>
              </a:ext>
            </a:extLst>
          </p:cNvPr>
          <p:cNvPicPr>
            <a:picLocks noChangeAspect="1"/>
          </p:cNvPicPr>
          <p:nvPr/>
        </p:nvPicPr>
        <p:blipFill rotWithShape="1">
          <a:blip r:embed="rId5">
            <a:extLst>
              <a:ext uri="{28A0092B-C50C-407E-A947-70E740481C1C}">
                <a14:useLocalDpi xmlns:a14="http://schemas.microsoft.com/office/drawing/2010/main" val="0"/>
              </a:ext>
            </a:extLst>
          </a:blip>
          <a:srcRect t="40380" b="41139"/>
          <a:stretch/>
        </p:blipFill>
        <p:spPr>
          <a:xfrm>
            <a:off x="4413200" y="1416376"/>
            <a:ext cx="6281337" cy="1267414"/>
          </a:xfrm>
          <a:prstGeom prst="rect">
            <a:avLst/>
          </a:prstGeom>
        </p:spPr>
      </p:pic>
      <p:sp>
        <p:nvSpPr>
          <p:cNvPr id="28" name="TextBox 27">
            <a:extLst>
              <a:ext uri="{FF2B5EF4-FFF2-40B4-BE49-F238E27FC236}">
                <a16:creationId xmlns:a16="http://schemas.microsoft.com/office/drawing/2014/main" id="{5DA5D3CB-BEBD-6C5F-8869-2FA8BF366247}"/>
              </a:ext>
            </a:extLst>
          </p:cNvPr>
          <p:cNvSpPr txBox="1"/>
          <p:nvPr/>
        </p:nvSpPr>
        <p:spPr>
          <a:xfrm>
            <a:off x="4533691" y="3243150"/>
            <a:ext cx="5423124" cy="830997"/>
          </a:xfrm>
          <a:prstGeom prst="rect">
            <a:avLst/>
          </a:prstGeom>
          <a:noFill/>
        </p:spPr>
        <p:txBody>
          <a:bodyPr wrap="square">
            <a:spAutoFit/>
          </a:bodyPr>
          <a:lstStyle/>
          <a:p>
            <a:r>
              <a:rPr lang="vi-VN" sz="2400" b="1" dirty="0">
                <a:latin typeface="#9Slide03 Oswald Light" panose="00000400000000000000" pitchFamily="2" charset="0"/>
              </a:rPr>
              <a:t>Phân tích được ảnh hưởng của đô thị h</a:t>
            </a:r>
            <a:r>
              <a:rPr lang="en-US" sz="2400" b="1" dirty="0" err="1">
                <a:latin typeface="#9Slide03 Oswald Light" panose="00000400000000000000" pitchFamily="2" charset="0"/>
              </a:rPr>
              <a:t>óa</a:t>
            </a:r>
            <a:r>
              <a:rPr lang="vi-VN" sz="2400" b="1" dirty="0">
                <a:latin typeface="#9Slide03 Oswald Light" panose="00000400000000000000" pitchFamily="2" charset="0"/>
              </a:rPr>
              <a:t> đến phát triển kinh tế – xã hội.</a:t>
            </a:r>
          </a:p>
        </p:txBody>
      </p:sp>
      <p:sp>
        <p:nvSpPr>
          <p:cNvPr id="29" name="TextBox 28">
            <a:extLst>
              <a:ext uri="{FF2B5EF4-FFF2-40B4-BE49-F238E27FC236}">
                <a16:creationId xmlns:a16="http://schemas.microsoft.com/office/drawing/2014/main" id="{69313453-5FDE-A889-5D78-5681C4828E57}"/>
              </a:ext>
            </a:extLst>
          </p:cNvPr>
          <p:cNvSpPr txBox="1"/>
          <p:nvPr/>
        </p:nvSpPr>
        <p:spPr>
          <a:xfrm>
            <a:off x="4533691" y="4851718"/>
            <a:ext cx="5531886" cy="830997"/>
          </a:xfrm>
          <a:prstGeom prst="rect">
            <a:avLst/>
          </a:prstGeom>
          <a:noFill/>
        </p:spPr>
        <p:txBody>
          <a:bodyPr wrap="square">
            <a:spAutoFit/>
          </a:bodyPr>
          <a:lstStyle/>
          <a:p>
            <a:pPr algn="just"/>
            <a:r>
              <a:rPr lang="vi-VN" sz="2400" b="1" dirty="0">
                <a:latin typeface="#9Slide03 Oswald Light" panose="00000400000000000000" pitchFamily="2" charset="0"/>
              </a:rPr>
              <a:t>Sử dụng được bản đồ dân cư Việt Nam, số liệu thống kê để nhận xét và giải thích</a:t>
            </a:r>
            <a:r>
              <a:rPr lang="en-US" sz="2400" b="1" dirty="0">
                <a:latin typeface="#9Slide03 Oswald Light" panose="00000400000000000000" pitchFamily="2" charset="0"/>
              </a:rPr>
              <a:t> </a:t>
            </a:r>
            <a:r>
              <a:rPr lang="vi-VN" sz="2400" b="1" dirty="0">
                <a:latin typeface="#9Slide03 Oswald Light" panose="00000400000000000000" pitchFamily="2" charset="0"/>
              </a:rPr>
              <a:t>về đô thị </a:t>
            </a:r>
            <a:r>
              <a:rPr lang="en-US" sz="2400" b="1" dirty="0" err="1">
                <a:latin typeface="#9Slide03 Oswald Light" panose="00000400000000000000" pitchFamily="2" charset="0"/>
              </a:rPr>
              <a:t>hóa</a:t>
            </a:r>
            <a:r>
              <a:rPr lang="vi-VN" sz="2400" b="1" dirty="0">
                <a:latin typeface="#9Slide03 Oswald Light" panose="00000400000000000000" pitchFamily="2" charset="0"/>
              </a:rPr>
              <a:t> ở nước ta.</a:t>
            </a:r>
          </a:p>
        </p:txBody>
      </p:sp>
      <p:sp>
        <p:nvSpPr>
          <p:cNvPr id="30" name="TextBox 29">
            <a:extLst>
              <a:ext uri="{FF2B5EF4-FFF2-40B4-BE49-F238E27FC236}">
                <a16:creationId xmlns:a16="http://schemas.microsoft.com/office/drawing/2014/main" id="{551DEF18-93F0-D2D5-0272-EC6C72B33563}"/>
              </a:ext>
            </a:extLst>
          </p:cNvPr>
          <p:cNvSpPr txBox="1"/>
          <p:nvPr/>
        </p:nvSpPr>
        <p:spPr>
          <a:xfrm>
            <a:off x="4533691" y="1589397"/>
            <a:ext cx="5423124" cy="830997"/>
          </a:xfrm>
          <a:prstGeom prst="rect">
            <a:avLst/>
          </a:prstGeom>
          <a:noFill/>
        </p:spPr>
        <p:txBody>
          <a:bodyPr wrap="square">
            <a:spAutoFit/>
          </a:bodyPr>
          <a:lstStyle/>
          <a:p>
            <a:r>
              <a:rPr lang="vi-VN" sz="2400" b="1" dirty="0">
                <a:latin typeface="#9Slide03 Oswald Light" panose="00000400000000000000" pitchFamily="2" charset="0"/>
              </a:rPr>
              <a:t>Trình bày được đặc điểm đô thị h</a:t>
            </a:r>
            <a:r>
              <a:rPr lang="en-US" sz="2400" b="1" dirty="0" err="1">
                <a:latin typeface="#9Slide03 Oswald Light" panose="00000400000000000000" pitchFamily="2" charset="0"/>
              </a:rPr>
              <a:t>óa</a:t>
            </a:r>
            <a:r>
              <a:rPr lang="vi-VN" sz="2400" b="1" dirty="0">
                <a:latin typeface="#9Slide03 Oswald Light" panose="00000400000000000000" pitchFamily="2" charset="0"/>
              </a:rPr>
              <a:t> ở Việt Nam và sự phân bố mạng lưới đô thị.</a:t>
            </a:r>
          </a:p>
        </p:txBody>
      </p:sp>
      <p:sp>
        <p:nvSpPr>
          <p:cNvPr id="31" name="TextBox 12">
            <a:extLst>
              <a:ext uri="{FF2B5EF4-FFF2-40B4-BE49-F238E27FC236}">
                <a16:creationId xmlns:a16="http://schemas.microsoft.com/office/drawing/2014/main" id="{6F43DAD7-0346-0761-26B6-0A891450B700}"/>
              </a:ext>
            </a:extLst>
          </p:cNvPr>
          <p:cNvSpPr txBox="1"/>
          <p:nvPr/>
        </p:nvSpPr>
        <p:spPr>
          <a:xfrm>
            <a:off x="4355523" y="228496"/>
            <a:ext cx="3480954" cy="924484"/>
          </a:xfrm>
          <a:prstGeom prst="rect">
            <a:avLst/>
          </a:prstGeom>
        </p:spPr>
        <p:txBody>
          <a:bodyPr wrap="square" lIns="0" tIns="0" rIns="0" bIns="0" rtlCol="0" anchor="t">
            <a:spAutoFit/>
          </a:bodyPr>
          <a:lstStyle/>
          <a:p>
            <a:pPr algn="ctr" defTabSz="609630">
              <a:lnSpc>
                <a:spcPts val="8000"/>
              </a:lnSpc>
              <a:spcBef>
                <a:spcPct val="0"/>
              </a:spcBef>
            </a:pPr>
            <a:r>
              <a:rPr lang="en-US" sz="6000" spc="-199" dirty="0" err="1">
                <a:solidFill>
                  <a:srgbClr val="373737"/>
                </a:solidFill>
                <a:latin typeface="#9Slide07 IcielBC Cubano Normal" panose="00000500000000000000" pitchFamily="2" charset="0"/>
              </a:rPr>
              <a:t>Mục</a:t>
            </a:r>
            <a:r>
              <a:rPr lang="en-US" sz="6000" spc="-199" dirty="0">
                <a:solidFill>
                  <a:srgbClr val="373737"/>
                </a:solidFill>
                <a:latin typeface="#9Slide07 IcielBC Cubano Normal" panose="00000500000000000000" pitchFamily="2" charset="0"/>
              </a:rPr>
              <a:t> </a:t>
            </a:r>
            <a:r>
              <a:rPr lang="en-US" sz="6000" spc="-199" dirty="0" err="1">
                <a:solidFill>
                  <a:srgbClr val="373737"/>
                </a:solidFill>
                <a:latin typeface="#9Slide07 IcielBC Cubano Normal" panose="00000500000000000000" pitchFamily="2" charset="0"/>
              </a:rPr>
              <a:t>tiêu</a:t>
            </a:r>
            <a:endParaRPr lang="en-US" sz="6000" spc="-199" dirty="0">
              <a:solidFill>
                <a:srgbClr val="373737"/>
              </a:solidFill>
              <a:latin typeface="#9Slide07 IcielBC Cubano Normal" panose="00000500000000000000" pitchFamily="2" charset="0"/>
            </a:endParaRPr>
          </a:p>
        </p:txBody>
      </p:sp>
      <p:sp>
        <p:nvSpPr>
          <p:cNvPr id="32" name="Freeform 18">
            <a:extLst>
              <a:ext uri="{FF2B5EF4-FFF2-40B4-BE49-F238E27FC236}">
                <a16:creationId xmlns:a16="http://schemas.microsoft.com/office/drawing/2014/main" id="{1201CB5D-04E3-397E-34FE-A6FA80E6B302}"/>
              </a:ext>
            </a:extLst>
          </p:cNvPr>
          <p:cNvSpPr/>
          <p:nvPr/>
        </p:nvSpPr>
        <p:spPr>
          <a:xfrm>
            <a:off x="3846195" y="614806"/>
            <a:ext cx="505071" cy="293137"/>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sp>
        <p:nvSpPr>
          <p:cNvPr id="33" name="Freeform 19">
            <a:extLst>
              <a:ext uri="{FF2B5EF4-FFF2-40B4-BE49-F238E27FC236}">
                <a16:creationId xmlns:a16="http://schemas.microsoft.com/office/drawing/2014/main" id="{4B6E043A-64C0-D6D2-D9E9-01B7453FB92B}"/>
              </a:ext>
            </a:extLst>
          </p:cNvPr>
          <p:cNvSpPr/>
          <p:nvPr/>
        </p:nvSpPr>
        <p:spPr>
          <a:xfrm>
            <a:off x="3177483" y="614806"/>
            <a:ext cx="505071" cy="293137"/>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dirty="0">
              <a:solidFill>
                <a:prstClr val="black"/>
              </a:solidFill>
              <a:latin typeface="Calibri"/>
            </a:endParaRPr>
          </a:p>
        </p:txBody>
      </p:sp>
      <p:grpSp>
        <p:nvGrpSpPr>
          <p:cNvPr id="34" name="Group 24">
            <a:extLst>
              <a:ext uri="{FF2B5EF4-FFF2-40B4-BE49-F238E27FC236}">
                <a16:creationId xmlns:a16="http://schemas.microsoft.com/office/drawing/2014/main" id="{218DB743-540C-B177-8942-230F462FC4DF}"/>
              </a:ext>
            </a:extLst>
          </p:cNvPr>
          <p:cNvGrpSpPr/>
          <p:nvPr/>
        </p:nvGrpSpPr>
        <p:grpSpPr>
          <a:xfrm>
            <a:off x="2501848" y="614806"/>
            <a:ext cx="505071" cy="239948"/>
            <a:chOff x="0" y="0"/>
            <a:chExt cx="2337984" cy="1429370"/>
          </a:xfrm>
        </p:grpSpPr>
        <p:sp>
          <p:nvSpPr>
            <p:cNvPr id="35" name="Freeform 25">
              <a:extLst>
                <a:ext uri="{FF2B5EF4-FFF2-40B4-BE49-F238E27FC236}">
                  <a16:creationId xmlns:a16="http://schemas.microsoft.com/office/drawing/2014/main" id="{E532E838-51EB-8EB0-ED22-58C085A70120}"/>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defTabSz="609630"/>
              <a:endParaRPr lang="en-US" sz="1200" dirty="0">
                <a:solidFill>
                  <a:prstClr val="black"/>
                </a:solidFill>
                <a:latin typeface="Calibri"/>
              </a:endParaRPr>
            </a:p>
          </p:txBody>
        </p:sp>
      </p:grpSp>
      <p:sp>
        <p:nvSpPr>
          <p:cNvPr id="36" name="Freeform 18">
            <a:extLst>
              <a:ext uri="{FF2B5EF4-FFF2-40B4-BE49-F238E27FC236}">
                <a16:creationId xmlns:a16="http://schemas.microsoft.com/office/drawing/2014/main" id="{0B637747-3452-5B1A-9236-E4F84B19C70C}"/>
              </a:ext>
            </a:extLst>
          </p:cNvPr>
          <p:cNvSpPr/>
          <p:nvPr/>
        </p:nvSpPr>
        <p:spPr>
          <a:xfrm>
            <a:off x="7834218" y="614806"/>
            <a:ext cx="505071" cy="294505"/>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sp>
        <p:nvSpPr>
          <p:cNvPr id="37" name="Freeform 19">
            <a:extLst>
              <a:ext uri="{FF2B5EF4-FFF2-40B4-BE49-F238E27FC236}">
                <a16:creationId xmlns:a16="http://schemas.microsoft.com/office/drawing/2014/main" id="{6D87238C-9D6D-5AD2-5D46-DDCA12C4D5E7}"/>
              </a:ext>
            </a:extLst>
          </p:cNvPr>
          <p:cNvSpPr/>
          <p:nvPr/>
        </p:nvSpPr>
        <p:spPr>
          <a:xfrm>
            <a:off x="8545601" y="614806"/>
            <a:ext cx="505071" cy="294505"/>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dirty="0">
              <a:solidFill>
                <a:prstClr val="black"/>
              </a:solidFill>
              <a:latin typeface="Calibri"/>
            </a:endParaRPr>
          </a:p>
        </p:txBody>
      </p:sp>
      <p:grpSp>
        <p:nvGrpSpPr>
          <p:cNvPr id="38" name="Group 24">
            <a:extLst>
              <a:ext uri="{FF2B5EF4-FFF2-40B4-BE49-F238E27FC236}">
                <a16:creationId xmlns:a16="http://schemas.microsoft.com/office/drawing/2014/main" id="{AFE69154-DB25-5233-2B36-FDB7799C6288}"/>
              </a:ext>
            </a:extLst>
          </p:cNvPr>
          <p:cNvGrpSpPr/>
          <p:nvPr/>
        </p:nvGrpSpPr>
        <p:grpSpPr>
          <a:xfrm>
            <a:off x="9315856" y="614806"/>
            <a:ext cx="505071" cy="241068"/>
            <a:chOff x="0" y="0"/>
            <a:chExt cx="2337984" cy="1429370"/>
          </a:xfrm>
        </p:grpSpPr>
        <p:sp>
          <p:nvSpPr>
            <p:cNvPr id="39" name="Freeform 25">
              <a:extLst>
                <a:ext uri="{FF2B5EF4-FFF2-40B4-BE49-F238E27FC236}">
                  <a16:creationId xmlns:a16="http://schemas.microsoft.com/office/drawing/2014/main" id="{110AB144-3D8F-9B77-DAF9-695F864F91C0}"/>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defTabSz="609630"/>
              <a:endParaRPr lang="en-US" sz="1200" dirty="0">
                <a:solidFill>
                  <a:prstClr val="black"/>
                </a:solidFill>
                <a:latin typeface="Calibri"/>
              </a:endParaRPr>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1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1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left)">
                                      <p:cBhvr>
                                        <p:cTn id="17" dur="1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E2B2"/>
        </a:solidFill>
        <a:effectLst/>
      </p:bgPr>
    </p:bg>
    <p:spTree>
      <p:nvGrpSpPr>
        <p:cNvPr id="1" name=""/>
        <p:cNvGrpSpPr/>
        <p:nvPr/>
      </p:nvGrpSpPr>
      <p:grpSpPr>
        <a:xfrm>
          <a:off x="0" y="0"/>
          <a:ext cx="0" cy="0"/>
          <a:chOff x="0" y="0"/>
          <a:chExt cx="0" cy="0"/>
        </a:xfrm>
      </p:grpSpPr>
      <p:sp>
        <p:nvSpPr>
          <p:cNvPr id="4" name="Freeform 4"/>
          <p:cNvSpPr/>
          <p:nvPr/>
        </p:nvSpPr>
        <p:spPr>
          <a:xfrm rot="16200000">
            <a:off x="4302877" y="2737513"/>
            <a:ext cx="2827769" cy="2908240"/>
          </a:xfrm>
          <a:custGeom>
            <a:avLst/>
            <a:gdLst/>
            <a:ahLst/>
            <a:cxnLst/>
            <a:rect l="l" t="t" r="r" b="b"/>
            <a:pathLst>
              <a:path w="4670619" h="4390381">
                <a:moveTo>
                  <a:pt x="0" y="0"/>
                </a:moveTo>
                <a:lnTo>
                  <a:pt x="4670619" y="0"/>
                </a:lnTo>
                <a:lnTo>
                  <a:pt x="4670619" y="4390381"/>
                </a:lnTo>
                <a:lnTo>
                  <a:pt x="0" y="4390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dirty="0">
              <a:solidFill>
                <a:prstClr val="black"/>
              </a:solidFill>
              <a:latin typeface="Calibri"/>
            </a:endParaRPr>
          </a:p>
        </p:txBody>
      </p:sp>
      <p:sp>
        <p:nvSpPr>
          <p:cNvPr id="7" name="Freeform 7"/>
          <p:cNvSpPr/>
          <p:nvPr/>
        </p:nvSpPr>
        <p:spPr>
          <a:xfrm>
            <a:off x="298211" y="2678981"/>
            <a:ext cx="3093872" cy="2658103"/>
          </a:xfrm>
          <a:custGeom>
            <a:avLst/>
            <a:gdLst/>
            <a:ahLst/>
            <a:cxnLst/>
            <a:rect l="l" t="t" r="r" b="b"/>
            <a:pathLst>
              <a:path w="4670619" h="4390381">
                <a:moveTo>
                  <a:pt x="0" y="0"/>
                </a:moveTo>
                <a:lnTo>
                  <a:pt x="4670619" y="0"/>
                </a:lnTo>
                <a:lnTo>
                  <a:pt x="4670619" y="4390381"/>
                </a:lnTo>
                <a:lnTo>
                  <a:pt x="0" y="439038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nchor="b"/>
          <a:lstStyle/>
          <a:p>
            <a:pPr algn="just" defTabSz="609630"/>
            <a:endParaRPr lang="en-US" sz="3200" dirty="0">
              <a:solidFill>
                <a:prstClr val="black"/>
              </a:solidFill>
              <a:latin typeface="#9Slide03 Bebas Neue Bold" panose="020B0606020202050201" pitchFamily="34" charset="0"/>
            </a:endParaRPr>
          </a:p>
        </p:txBody>
      </p:sp>
      <p:sp>
        <p:nvSpPr>
          <p:cNvPr id="8" name="Freeform 8"/>
          <p:cNvSpPr/>
          <p:nvPr/>
        </p:nvSpPr>
        <p:spPr>
          <a:xfrm>
            <a:off x="5585987" y="1979959"/>
            <a:ext cx="1010240" cy="1027371"/>
          </a:xfrm>
          <a:custGeom>
            <a:avLst/>
            <a:gdLst/>
            <a:ahLst/>
            <a:cxnLst/>
            <a:rect l="l" t="t" r="r" b="b"/>
            <a:pathLst>
              <a:path w="1525094" h="1696906">
                <a:moveTo>
                  <a:pt x="0" y="0"/>
                </a:moveTo>
                <a:lnTo>
                  <a:pt x="1525095" y="0"/>
                </a:lnTo>
                <a:lnTo>
                  <a:pt x="1525095" y="1696906"/>
                </a:lnTo>
                <a:lnTo>
                  <a:pt x="0" y="169690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dirty="0">
              <a:solidFill>
                <a:prstClr val="black"/>
              </a:solidFill>
              <a:latin typeface="Calibri"/>
            </a:endParaRPr>
          </a:p>
        </p:txBody>
      </p:sp>
      <p:sp>
        <p:nvSpPr>
          <p:cNvPr id="10" name="Freeform 10"/>
          <p:cNvSpPr/>
          <p:nvPr/>
        </p:nvSpPr>
        <p:spPr>
          <a:xfrm rot="10800000">
            <a:off x="8060480" y="2846803"/>
            <a:ext cx="3093872" cy="2658102"/>
          </a:xfrm>
          <a:custGeom>
            <a:avLst/>
            <a:gdLst/>
            <a:ahLst/>
            <a:cxnLst/>
            <a:rect l="l" t="t" r="r" b="b"/>
            <a:pathLst>
              <a:path w="4670619" h="4390381">
                <a:moveTo>
                  <a:pt x="0" y="0"/>
                </a:moveTo>
                <a:lnTo>
                  <a:pt x="4670619" y="0"/>
                </a:lnTo>
                <a:lnTo>
                  <a:pt x="4670619" y="4390382"/>
                </a:lnTo>
                <a:lnTo>
                  <a:pt x="0" y="439038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dirty="0">
              <a:solidFill>
                <a:prstClr val="black"/>
              </a:solidFill>
              <a:latin typeface="Calibri"/>
            </a:endParaRPr>
          </a:p>
        </p:txBody>
      </p:sp>
      <p:sp>
        <p:nvSpPr>
          <p:cNvPr id="11" name="Freeform 11"/>
          <p:cNvSpPr/>
          <p:nvPr/>
        </p:nvSpPr>
        <p:spPr>
          <a:xfrm>
            <a:off x="9389633" y="1961907"/>
            <a:ext cx="740864" cy="910583"/>
          </a:xfrm>
          <a:custGeom>
            <a:avLst/>
            <a:gdLst/>
            <a:ahLst/>
            <a:cxnLst/>
            <a:rect l="l" t="t" r="r" b="b"/>
            <a:pathLst>
              <a:path w="1118435" h="1504008">
                <a:moveTo>
                  <a:pt x="0" y="0"/>
                </a:moveTo>
                <a:lnTo>
                  <a:pt x="1118435" y="0"/>
                </a:lnTo>
                <a:lnTo>
                  <a:pt x="1118435" y="1504008"/>
                </a:lnTo>
                <a:lnTo>
                  <a:pt x="0" y="15040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sp>
        <p:nvSpPr>
          <p:cNvPr id="12" name="TextBox 12"/>
          <p:cNvSpPr txBox="1"/>
          <p:nvPr/>
        </p:nvSpPr>
        <p:spPr>
          <a:xfrm>
            <a:off x="1" y="662742"/>
            <a:ext cx="12191999" cy="924484"/>
          </a:xfrm>
          <a:prstGeom prst="rect">
            <a:avLst/>
          </a:prstGeom>
        </p:spPr>
        <p:txBody>
          <a:bodyPr wrap="square" lIns="0" tIns="0" rIns="0" bIns="0" rtlCol="0" anchor="t">
            <a:spAutoFit/>
          </a:bodyPr>
          <a:lstStyle/>
          <a:p>
            <a:pPr algn="ctr" defTabSz="609630">
              <a:lnSpc>
                <a:spcPts val="8000"/>
              </a:lnSpc>
              <a:spcBef>
                <a:spcPct val="0"/>
              </a:spcBef>
            </a:pPr>
            <a:r>
              <a:rPr lang="en-US" sz="6000" spc="-199" dirty="0" err="1">
                <a:solidFill>
                  <a:srgbClr val="373737"/>
                </a:solidFill>
                <a:latin typeface="#9Slide07 IcielBC Cubano Normal" panose="00000500000000000000" pitchFamily="2" charset="0"/>
              </a:rPr>
              <a:t>Nội</a:t>
            </a:r>
            <a:r>
              <a:rPr lang="en-US" sz="6000" spc="-199" dirty="0">
                <a:solidFill>
                  <a:srgbClr val="373737"/>
                </a:solidFill>
                <a:latin typeface="#9Slide07 IcielBC Cubano Normal" panose="00000500000000000000" pitchFamily="2" charset="0"/>
              </a:rPr>
              <a:t> dung </a:t>
            </a:r>
            <a:r>
              <a:rPr lang="en-US" sz="6000" spc="-199" dirty="0" err="1">
                <a:solidFill>
                  <a:srgbClr val="373737"/>
                </a:solidFill>
                <a:latin typeface="#9Slide07 IcielBC Cubano Normal" panose="00000500000000000000" pitchFamily="2" charset="0"/>
              </a:rPr>
              <a:t>bài</a:t>
            </a:r>
            <a:r>
              <a:rPr lang="en-US" sz="6000" spc="-199" dirty="0">
                <a:solidFill>
                  <a:srgbClr val="373737"/>
                </a:solidFill>
                <a:latin typeface="#9Slide07 IcielBC Cubano Normal" panose="00000500000000000000" pitchFamily="2" charset="0"/>
              </a:rPr>
              <a:t> </a:t>
            </a:r>
            <a:r>
              <a:rPr lang="en-US" sz="6000" spc="-199" dirty="0" err="1">
                <a:solidFill>
                  <a:srgbClr val="373737"/>
                </a:solidFill>
                <a:latin typeface="#9Slide07 IcielBC Cubano Normal" panose="00000500000000000000" pitchFamily="2" charset="0"/>
              </a:rPr>
              <a:t>học</a:t>
            </a:r>
            <a:endParaRPr lang="en-US" sz="6000" spc="-199" dirty="0">
              <a:solidFill>
                <a:srgbClr val="373737"/>
              </a:solidFill>
              <a:latin typeface="#9Slide07 IcielBC Cubano Normal" panose="00000500000000000000" pitchFamily="2" charset="0"/>
            </a:endParaRPr>
          </a:p>
        </p:txBody>
      </p:sp>
      <p:pic>
        <p:nvPicPr>
          <p:cNvPr id="17" name="Picture 16">
            <a:extLst>
              <a:ext uri="{FF2B5EF4-FFF2-40B4-BE49-F238E27FC236}">
                <a16:creationId xmlns:a16="http://schemas.microsoft.com/office/drawing/2014/main" id="{1FD9B13F-9670-9F4F-4D65-1E55B9C259A7}"/>
              </a:ext>
            </a:extLst>
          </p:cNvPr>
          <p:cNvPicPr>
            <a:picLocks noChangeAspect="1"/>
          </p:cNvPicPr>
          <p:nvPr/>
        </p:nvPicPr>
        <p:blipFill>
          <a:blip r:embed="rId8"/>
          <a:stretch>
            <a:fillRect/>
          </a:stretch>
        </p:blipFill>
        <p:spPr>
          <a:xfrm>
            <a:off x="11154352" y="5900924"/>
            <a:ext cx="1144822" cy="1000234"/>
          </a:xfrm>
          <a:prstGeom prst="rect">
            <a:avLst/>
          </a:prstGeom>
        </p:spPr>
      </p:pic>
      <p:sp>
        <p:nvSpPr>
          <p:cNvPr id="5" name="Freeform 5"/>
          <p:cNvSpPr/>
          <p:nvPr/>
        </p:nvSpPr>
        <p:spPr>
          <a:xfrm rot="1911464">
            <a:off x="1265261" y="2455630"/>
            <a:ext cx="1377875" cy="329724"/>
          </a:xfrm>
          <a:custGeom>
            <a:avLst/>
            <a:gdLst/>
            <a:ahLst/>
            <a:cxnLst/>
            <a:rect l="l" t="t" r="r" b="b"/>
            <a:pathLst>
              <a:path w="2080088" h="544605">
                <a:moveTo>
                  <a:pt x="0" y="0"/>
                </a:moveTo>
                <a:lnTo>
                  <a:pt x="2080088" y="0"/>
                </a:lnTo>
                <a:lnTo>
                  <a:pt x="2080088" y="544605"/>
                </a:lnTo>
                <a:lnTo>
                  <a:pt x="0" y="54460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dirty="0">
              <a:solidFill>
                <a:prstClr val="black"/>
              </a:solidFill>
              <a:latin typeface="Calibri"/>
            </a:endParaRPr>
          </a:p>
        </p:txBody>
      </p:sp>
      <p:sp>
        <p:nvSpPr>
          <p:cNvPr id="21" name="Cloud 20">
            <a:extLst>
              <a:ext uri="{FF2B5EF4-FFF2-40B4-BE49-F238E27FC236}">
                <a16:creationId xmlns:a16="http://schemas.microsoft.com/office/drawing/2014/main" id="{591D8758-DDC4-C84F-D416-3AA05D96BF02}"/>
              </a:ext>
            </a:extLst>
          </p:cNvPr>
          <p:cNvSpPr/>
          <p:nvPr/>
        </p:nvSpPr>
        <p:spPr>
          <a:xfrm>
            <a:off x="1521803" y="2546125"/>
            <a:ext cx="646688" cy="585451"/>
          </a:xfrm>
          <a:prstGeom prst="cloud">
            <a:avLst/>
          </a:prstGeom>
          <a:solidFill>
            <a:srgbClr val="96C8CB"/>
          </a:solidFill>
          <a:ln>
            <a:solidFill>
              <a:srgbClr val="00B0F0"/>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73737"/>
                </a:solidFill>
                <a:latin typeface="#9Slide07 IcielBC Cubano Normal" panose="00000500000000000000" pitchFamily="2" charset="0"/>
              </a:rPr>
              <a:t>1</a:t>
            </a:r>
          </a:p>
        </p:txBody>
      </p:sp>
      <p:sp>
        <p:nvSpPr>
          <p:cNvPr id="22" name="TextBox 21">
            <a:extLst>
              <a:ext uri="{FF2B5EF4-FFF2-40B4-BE49-F238E27FC236}">
                <a16:creationId xmlns:a16="http://schemas.microsoft.com/office/drawing/2014/main" id="{26A12D2B-2EFE-0910-E5A0-D8CEB77CCA25}"/>
              </a:ext>
            </a:extLst>
          </p:cNvPr>
          <p:cNvSpPr txBox="1"/>
          <p:nvPr/>
        </p:nvSpPr>
        <p:spPr>
          <a:xfrm flipH="1">
            <a:off x="4324447" y="4682675"/>
            <a:ext cx="2751975" cy="523220"/>
          </a:xfrm>
          <a:prstGeom prst="rect">
            <a:avLst/>
          </a:prstGeom>
          <a:noFill/>
        </p:spPr>
        <p:txBody>
          <a:bodyPr wrap="square" rtlCol="0">
            <a:spAutoFit/>
          </a:bodyPr>
          <a:lstStyle/>
          <a:p>
            <a:pPr algn="ctr"/>
            <a:r>
              <a:rPr lang="en-US" sz="2800" dirty="0">
                <a:latin typeface="#9Slide03 Bebas Neue Bold" panose="020B0606020202050201" pitchFamily="34" charset="0"/>
              </a:rPr>
              <a:t>MẠNG LƯỚI ĐÔ THỊ</a:t>
            </a:r>
          </a:p>
        </p:txBody>
      </p:sp>
      <p:sp>
        <p:nvSpPr>
          <p:cNvPr id="23" name="Cloud 22">
            <a:extLst>
              <a:ext uri="{FF2B5EF4-FFF2-40B4-BE49-F238E27FC236}">
                <a16:creationId xmlns:a16="http://schemas.microsoft.com/office/drawing/2014/main" id="{96FEA29C-1664-1ED1-A31D-45C396BDC6BF}"/>
              </a:ext>
            </a:extLst>
          </p:cNvPr>
          <p:cNvSpPr/>
          <p:nvPr/>
        </p:nvSpPr>
        <p:spPr>
          <a:xfrm>
            <a:off x="5379298" y="2559387"/>
            <a:ext cx="642274" cy="559545"/>
          </a:xfrm>
          <a:prstGeom prst="cloud">
            <a:avLst/>
          </a:prstGeom>
          <a:solidFill>
            <a:srgbClr val="96C8CB"/>
          </a:solidFill>
          <a:ln>
            <a:solidFill>
              <a:srgbClr val="00B0F0"/>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73737"/>
                </a:solidFill>
                <a:latin typeface="#9Slide07 IcielBC Cubano Normal" panose="00000500000000000000" pitchFamily="2" charset="0"/>
              </a:rPr>
              <a:t>2</a:t>
            </a:r>
          </a:p>
        </p:txBody>
      </p:sp>
      <p:sp>
        <p:nvSpPr>
          <p:cNvPr id="24" name="TextBox 23">
            <a:extLst>
              <a:ext uri="{FF2B5EF4-FFF2-40B4-BE49-F238E27FC236}">
                <a16:creationId xmlns:a16="http://schemas.microsoft.com/office/drawing/2014/main" id="{B2228D82-6650-984D-C05D-19D5221A3126}"/>
              </a:ext>
            </a:extLst>
          </p:cNvPr>
          <p:cNvSpPr txBox="1"/>
          <p:nvPr/>
        </p:nvSpPr>
        <p:spPr>
          <a:xfrm flipH="1">
            <a:off x="7989887" y="4682675"/>
            <a:ext cx="3275634" cy="523220"/>
          </a:xfrm>
          <a:prstGeom prst="rect">
            <a:avLst/>
          </a:prstGeom>
          <a:noFill/>
        </p:spPr>
        <p:txBody>
          <a:bodyPr wrap="square" rtlCol="0">
            <a:spAutoFit/>
          </a:bodyPr>
          <a:lstStyle/>
          <a:p>
            <a:pPr algn="ctr"/>
            <a:r>
              <a:rPr lang="en-US" sz="2800" dirty="0">
                <a:latin typeface="#9Slide03 Bebas Neue Bold" panose="020B0606020202050201" pitchFamily="34" charset="0"/>
              </a:rPr>
              <a:t>ẢNH HƯỞNG ĐÔ THỊ HÓA</a:t>
            </a:r>
          </a:p>
        </p:txBody>
      </p:sp>
      <p:sp>
        <p:nvSpPr>
          <p:cNvPr id="25" name="Cloud 24">
            <a:extLst>
              <a:ext uri="{FF2B5EF4-FFF2-40B4-BE49-F238E27FC236}">
                <a16:creationId xmlns:a16="http://schemas.microsoft.com/office/drawing/2014/main" id="{CD7FF798-047D-4D52-3598-508D2BB6583D}"/>
              </a:ext>
            </a:extLst>
          </p:cNvPr>
          <p:cNvSpPr/>
          <p:nvPr/>
        </p:nvSpPr>
        <p:spPr>
          <a:xfrm>
            <a:off x="9331601" y="2597972"/>
            <a:ext cx="592207" cy="520960"/>
          </a:xfrm>
          <a:prstGeom prst="cloud">
            <a:avLst/>
          </a:prstGeom>
          <a:solidFill>
            <a:srgbClr val="96C8CB"/>
          </a:solidFill>
          <a:ln>
            <a:solidFill>
              <a:srgbClr val="00B0F0"/>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373737"/>
                </a:solidFill>
                <a:latin typeface="#9Slide07 IcielBC Cubano Normal" panose="00000500000000000000" pitchFamily="2" charset="0"/>
              </a:rPr>
              <a:t>3</a:t>
            </a:r>
          </a:p>
        </p:txBody>
      </p:sp>
      <p:sp>
        <p:nvSpPr>
          <p:cNvPr id="27" name="TextBox 26">
            <a:extLst>
              <a:ext uri="{FF2B5EF4-FFF2-40B4-BE49-F238E27FC236}">
                <a16:creationId xmlns:a16="http://schemas.microsoft.com/office/drawing/2014/main" id="{65FFC002-4C9E-A5A3-E58D-0E085E678EF6}"/>
              </a:ext>
            </a:extLst>
          </p:cNvPr>
          <p:cNvSpPr txBox="1"/>
          <p:nvPr/>
        </p:nvSpPr>
        <p:spPr>
          <a:xfrm>
            <a:off x="578212" y="4585669"/>
            <a:ext cx="2751975" cy="523220"/>
          </a:xfrm>
          <a:prstGeom prst="rect">
            <a:avLst/>
          </a:prstGeom>
          <a:noFill/>
        </p:spPr>
        <p:txBody>
          <a:bodyPr wrap="square">
            <a:spAutoFit/>
          </a:bodyPr>
          <a:lstStyle/>
          <a:p>
            <a:pPr algn="just" defTabSz="609630"/>
            <a:r>
              <a:rPr lang="en-US" sz="2800" dirty="0">
                <a:solidFill>
                  <a:prstClr val="black"/>
                </a:solidFill>
                <a:latin typeface="#9Slide03 Bebas Neue Bold" panose="020B0606020202050201" pitchFamily="34" charset="0"/>
              </a:rPr>
              <a:t>ĐẶC ĐIỂM ĐÔ THỊ HÓA</a:t>
            </a:r>
          </a:p>
        </p:txBody>
      </p:sp>
      <p:pic>
        <p:nvPicPr>
          <p:cNvPr id="29" name="Graphic 28" descr="City outline">
            <a:extLst>
              <a:ext uri="{FF2B5EF4-FFF2-40B4-BE49-F238E27FC236}">
                <a16:creationId xmlns:a16="http://schemas.microsoft.com/office/drawing/2014/main" id="{9630C4EA-3EC9-D11D-DAB0-EAF869D730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9195" y="3131576"/>
            <a:ext cx="1551099" cy="1551099"/>
          </a:xfrm>
          <a:prstGeom prst="rect">
            <a:avLst/>
          </a:prstGeom>
        </p:spPr>
      </p:pic>
      <p:pic>
        <p:nvPicPr>
          <p:cNvPr id="31" name="Graphic 30" descr="Map with pin outline">
            <a:extLst>
              <a:ext uri="{FF2B5EF4-FFF2-40B4-BE49-F238E27FC236}">
                <a16:creationId xmlns:a16="http://schemas.microsoft.com/office/drawing/2014/main" id="{2809F0EA-567C-BD11-3631-DFD9C31F9B8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90419" y="3011731"/>
            <a:ext cx="1462336" cy="1462336"/>
          </a:xfrm>
          <a:prstGeom prst="rect">
            <a:avLst/>
          </a:prstGeom>
        </p:spPr>
      </p:pic>
      <p:pic>
        <p:nvPicPr>
          <p:cNvPr id="33" name="Graphic 32" descr="Business Growth outline">
            <a:extLst>
              <a:ext uri="{FF2B5EF4-FFF2-40B4-BE49-F238E27FC236}">
                <a16:creationId xmlns:a16="http://schemas.microsoft.com/office/drawing/2014/main" id="{2AFBCF06-CC20-42C5-40D4-8570D6BE42A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9150215" y="3275781"/>
            <a:ext cx="1282257" cy="1282257"/>
          </a:xfrm>
          <a:prstGeom prst="rect">
            <a:avLst/>
          </a:prstGeom>
        </p:spPr>
      </p:pic>
      <p:sp>
        <p:nvSpPr>
          <p:cNvPr id="34" name="Freeform 18">
            <a:extLst>
              <a:ext uri="{FF2B5EF4-FFF2-40B4-BE49-F238E27FC236}">
                <a16:creationId xmlns:a16="http://schemas.microsoft.com/office/drawing/2014/main" id="{A7293EDD-2F35-EB48-A49F-DBC5A2DE25CE}"/>
              </a:ext>
            </a:extLst>
          </p:cNvPr>
          <p:cNvSpPr/>
          <p:nvPr/>
        </p:nvSpPr>
        <p:spPr>
          <a:xfrm>
            <a:off x="2121301" y="1049052"/>
            <a:ext cx="505071" cy="293137"/>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dirty="0">
              <a:solidFill>
                <a:prstClr val="black"/>
              </a:solidFill>
              <a:latin typeface="Calibri"/>
            </a:endParaRPr>
          </a:p>
        </p:txBody>
      </p:sp>
      <p:sp>
        <p:nvSpPr>
          <p:cNvPr id="35" name="Freeform 19">
            <a:extLst>
              <a:ext uri="{FF2B5EF4-FFF2-40B4-BE49-F238E27FC236}">
                <a16:creationId xmlns:a16="http://schemas.microsoft.com/office/drawing/2014/main" id="{10151FB2-2B52-75CA-627E-EDFC34F318B9}"/>
              </a:ext>
            </a:extLst>
          </p:cNvPr>
          <p:cNvSpPr/>
          <p:nvPr/>
        </p:nvSpPr>
        <p:spPr>
          <a:xfrm>
            <a:off x="1452589" y="1049052"/>
            <a:ext cx="505071" cy="293137"/>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dirty="0">
              <a:solidFill>
                <a:prstClr val="black"/>
              </a:solidFill>
              <a:latin typeface="Calibri"/>
            </a:endParaRPr>
          </a:p>
        </p:txBody>
      </p:sp>
      <p:grpSp>
        <p:nvGrpSpPr>
          <p:cNvPr id="36" name="Group 24">
            <a:extLst>
              <a:ext uri="{FF2B5EF4-FFF2-40B4-BE49-F238E27FC236}">
                <a16:creationId xmlns:a16="http://schemas.microsoft.com/office/drawing/2014/main" id="{603BFB67-79B5-B0C6-234F-B724FB2BFEA9}"/>
              </a:ext>
            </a:extLst>
          </p:cNvPr>
          <p:cNvGrpSpPr/>
          <p:nvPr/>
        </p:nvGrpSpPr>
        <p:grpSpPr>
          <a:xfrm>
            <a:off x="776954" y="1072888"/>
            <a:ext cx="505071" cy="239948"/>
            <a:chOff x="0" y="0"/>
            <a:chExt cx="2337984" cy="1429370"/>
          </a:xfrm>
        </p:grpSpPr>
        <p:sp>
          <p:nvSpPr>
            <p:cNvPr id="37" name="Freeform 25">
              <a:extLst>
                <a:ext uri="{FF2B5EF4-FFF2-40B4-BE49-F238E27FC236}">
                  <a16:creationId xmlns:a16="http://schemas.microsoft.com/office/drawing/2014/main" id="{832FE5B2-6207-D110-F2EF-2F5C7D55B4CA}"/>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defTabSz="609630"/>
              <a:endParaRPr lang="en-US" sz="1200" dirty="0">
                <a:solidFill>
                  <a:prstClr val="black"/>
                </a:solidFill>
                <a:latin typeface="Calibri"/>
              </a:endParaRPr>
            </a:p>
          </p:txBody>
        </p:sp>
      </p:grpSp>
      <p:sp>
        <p:nvSpPr>
          <p:cNvPr id="42" name="Freeform 18">
            <a:extLst>
              <a:ext uri="{FF2B5EF4-FFF2-40B4-BE49-F238E27FC236}">
                <a16:creationId xmlns:a16="http://schemas.microsoft.com/office/drawing/2014/main" id="{7C0A5BAB-BE44-841E-545D-B4BC254CB4AF}"/>
              </a:ext>
            </a:extLst>
          </p:cNvPr>
          <p:cNvSpPr/>
          <p:nvPr/>
        </p:nvSpPr>
        <p:spPr>
          <a:xfrm>
            <a:off x="9331601" y="1080655"/>
            <a:ext cx="505071" cy="294505"/>
          </a:xfrm>
          <a:custGeom>
            <a:avLst/>
            <a:gdLst/>
            <a:ahLst/>
            <a:cxnLst/>
            <a:rect l="l" t="t" r="r" b="b"/>
            <a:pathLst>
              <a:path w="1700188" h="1060647">
                <a:moveTo>
                  <a:pt x="0" y="0"/>
                </a:moveTo>
                <a:lnTo>
                  <a:pt x="1700188" y="0"/>
                </a:lnTo>
                <a:lnTo>
                  <a:pt x="1700188" y="1060647"/>
                </a:lnTo>
                <a:lnTo>
                  <a:pt x="0" y="106064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dirty="0">
              <a:solidFill>
                <a:prstClr val="black"/>
              </a:solidFill>
              <a:latin typeface="Calibri"/>
            </a:endParaRPr>
          </a:p>
        </p:txBody>
      </p:sp>
      <p:sp>
        <p:nvSpPr>
          <p:cNvPr id="43" name="Freeform 19">
            <a:extLst>
              <a:ext uri="{FF2B5EF4-FFF2-40B4-BE49-F238E27FC236}">
                <a16:creationId xmlns:a16="http://schemas.microsoft.com/office/drawing/2014/main" id="{159F9F64-AE67-4106-A61D-140B0E7EF561}"/>
              </a:ext>
            </a:extLst>
          </p:cNvPr>
          <p:cNvSpPr/>
          <p:nvPr/>
        </p:nvSpPr>
        <p:spPr>
          <a:xfrm>
            <a:off x="10042984" y="1072888"/>
            <a:ext cx="505071" cy="294505"/>
          </a:xfrm>
          <a:custGeom>
            <a:avLst/>
            <a:gdLst/>
            <a:ahLst/>
            <a:cxnLst/>
            <a:rect l="l" t="t" r="r" b="b"/>
            <a:pathLst>
              <a:path w="1401600" h="1124239">
                <a:moveTo>
                  <a:pt x="0" y="0"/>
                </a:moveTo>
                <a:lnTo>
                  <a:pt x="1401600" y="0"/>
                </a:lnTo>
                <a:lnTo>
                  <a:pt x="1401600" y="1124239"/>
                </a:lnTo>
                <a:lnTo>
                  <a:pt x="0" y="112423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defTabSz="609630"/>
            <a:endParaRPr lang="en-US" sz="1200" dirty="0">
              <a:solidFill>
                <a:prstClr val="black"/>
              </a:solidFill>
              <a:latin typeface="Calibri"/>
            </a:endParaRPr>
          </a:p>
        </p:txBody>
      </p:sp>
      <p:grpSp>
        <p:nvGrpSpPr>
          <p:cNvPr id="44" name="Group 24">
            <a:extLst>
              <a:ext uri="{FF2B5EF4-FFF2-40B4-BE49-F238E27FC236}">
                <a16:creationId xmlns:a16="http://schemas.microsoft.com/office/drawing/2014/main" id="{38BF6963-84C4-44F1-EC6C-341BA9F77EAA}"/>
              </a:ext>
            </a:extLst>
          </p:cNvPr>
          <p:cNvGrpSpPr/>
          <p:nvPr/>
        </p:nvGrpSpPr>
        <p:grpSpPr>
          <a:xfrm>
            <a:off x="10813239" y="1088382"/>
            <a:ext cx="505071" cy="241068"/>
            <a:chOff x="0" y="0"/>
            <a:chExt cx="2337984" cy="1429370"/>
          </a:xfrm>
        </p:grpSpPr>
        <p:sp>
          <p:nvSpPr>
            <p:cNvPr id="45" name="Freeform 25">
              <a:extLst>
                <a:ext uri="{FF2B5EF4-FFF2-40B4-BE49-F238E27FC236}">
                  <a16:creationId xmlns:a16="http://schemas.microsoft.com/office/drawing/2014/main" id="{785D8BD5-765D-8625-A198-CB7DB1EE237D}"/>
                </a:ext>
              </a:extLst>
            </p:cNvPr>
            <p:cNvSpPr/>
            <p:nvPr/>
          </p:nvSpPr>
          <p:spPr>
            <a:xfrm>
              <a:off x="0" y="-1270"/>
              <a:ext cx="2339255" cy="1428100"/>
            </a:xfrm>
            <a:custGeom>
              <a:avLst/>
              <a:gdLst/>
              <a:ahLst/>
              <a:cxnLst/>
              <a:rect l="l" t="t" r="r" b="b"/>
              <a:pathLst>
                <a:path w="2339255" h="1428100">
                  <a:moveTo>
                    <a:pt x="2327825" y="27940"/>
                  </a:moveTo>
                  <a:cubicBezTo>
                    <a:pt x="2318935" y="24130"/>
                    <a:pt x="2310045" y="21590"/>
                    <a:pt x="2301155" y="21590"/>
                  </a:cubicBezTo>
                  <a:cubicBezTo>
                    <a:pt x="2274485" y="20320"/>
                    <a:pt x="2239769" y="20320"/>
                    <a:pt x="2202374" y="17780"/>
                  </a:cubicBezTo>
                  <a:cubicBezTo>
                    <a:pt x="2116901" y="12700"/>
                    <a:pt x="2033209" y="6350"/>
                    <a:pt x="1947737" y="3810"/>
                  </a:cubicBezTo>
                  <a:cubicBezTo>
                    <a:pt x="1878290" y="1270"/>
                    <a:pt x="1810624" y="3810"/>
                    <a:pt x="1741178" y="2540"/>
                  </a:cubicBezTo>
                  <a:cubicBezTo>
                    <a:pt x="1710906" y="2540"/>
                    <a:pt x="1680634" y="0"/>
                    <a:pt x="1650363" y="2540"/>
                  </a:cubicBezTo>
                  <a:cubicBezTo>
                    <a:pt x="1577355" y="10160"/>
                    <a:pt x="1504347" y="11430"/>
                    <a:pt x="1429558" y="8890"/>
                  </a:cubicBezTo>
                  <a:cubicBezTo>
                    <a:pt x="1392164" y="7620"/>
                    <a:pt x="1354769" y="7620"/>
                    <a:pt x="1317375" y="7620"/>
                  </a:cubicBezTo>
                  <a:cubicBezTo>
                    <a:pt x="1249709" y="7620"/>
                    <a:pt x="1182043" y="7620"/>
                    <a:pt x="1114377" y="6350"/>
                  </a:cubicBezTo>
                  <a:cubicBezTo>
                    <a:pt x="1043150" y="5080"/>
                    <a:pt x="341561" y="2540"/>
                    <a:pt x="272115" y="1270"/>
                  </a:cubicBezTo>
                  <a:cubicBezTo>
                    <a:pt x="215133" y="0"/>
                    <a:pt x="159932" y="1270"/>
                    <a:pt x="102950" y="1270"/>
                  </a:cubicBezTo>
                  <a:cubicBezTo>
                    <a:pt x="63775" y="1270"/>
                    <a:pt x="33020" y="3810"/>
                    <a:pt x="5080" y="5080"/>
                  </a:cubicBezTo>
                  <a:cubicBezTo>
                    <a:pt x="3810" y="5080"/>
                    <a:pt x="2540" y="7620"/>
                    <a:pt x="0" y="8890"/>
                  </a:cubicBezTo>
                  <a:cubicBezTo>
                    <a:pt x="1270" y="21590"/>
                    <a:pt x="3810" y="34290"/>
                    <a:pt x="5080" y="46990"/>
                  </a:cubicBezTo>
                  <a:cubicBezTo>
                    <a:pt x="15240" y="108849"/>
                    <a:pt x="16510" y="168400"/>
                    <a:pt x="17780" y="226906"/>
                  </a:cubicBezTo>
                  <a:cubicBezTo>
                    <a:pt x="19050" y="286456"/>
                    <a:pt x="17780" y="346007"/>
                    <a:pt x="16510" y="406602"/>
                  </a:cubicBezTo>
                  <a:cubicBezTo>
                    <a:pt x="15240" y="468242"/>
                    <a:pt x="2540" y="1114940"/>
                    <a:pt x="2540" y="1176580"/>
                  </a:cubicBezTo>
                  <a:cubicBezTo>
                    <a:pt x="2540" y="1237175"/>
                    <a:pt x="1270" y="1297771"/>
                    <a:pt x="0" y="1358366"/>
                  </a:cubicBezTo>
                  <a:cubicBezTo>
                    <a:pt x="0" y="1373490"/>
                    <a:pt x="3810" y="1383650"/>
                    <a:pt x="15240" y="1388730"/>
                  </a:cubicBezTo>
                  <a:cubicBezTo>
                    <a:pt x="22860" y="1392540"/>
                    <a:pt x="31750" y="1395080"/>
                    <a:pt x="40640" y="1396350"/>
                  </a:cubicBezTo>
                  <a:cubicBezTo>
                    <a:pt x="101169" y="1401430"/>
                    <a:pt x="168835" y="1405240"/>
                    <a:pt x="236501" y="1410320"/>
                  </a:cubicBezTo>
                  <a:cubicBezTo>
                    <a:pt x="273895" y="1412860"/>
                    <a:pt x="311290" y="1417940"/>
                    <a:pt x="348684" y="1419210"/>
                  </a:cubicBezTo>
                  <a:cubicBezTo>
                    <a:pt x="411008" y="1421750"/>
                    <a:pt x="1105474" y="1423020"/>
                    <a:pt x="1167798" y="1424290"/>
                  </a:cubicBezTo>
                  <a:cubicBezTo>
                    <a:pt x="1176701" y="1424290"/>
                    <a:pt x="1185605" y="1424290"/>
                    <a:pt x="1194508" y="1424290"/>
                  </a:cubicBezTo>
                  <a:cubicBezTo>
                    <a:pt x="1237244" y="1424290"/>
                    <a:pt x="1281761" y="1423020"/>
                    <a:pt x="1324498" y="1423020"/>
                  </a:cubicBezTo>
                  <a:cubicBezTo>
                    <a:pt x="1374357" y="1423020"/>
                    <a:pt x="1422435" y="1424290"/>
                    <a:pt x="1472294" y="1424290"/>
                  </a:cubicBezTo>
                  <a:cubicBezTo>
                    <a:pt x="1545302" y="1424290"/>
                    <a:pt x="1620091" y="1424290"/>
                    <a:pt x="1693099" y="1424290"/>
                  </a:cubicBezTo>
                  <a:cubicBezTo>
                    <a:pt x="1760765" y="1424290"/>
                    <a:pt x="1828431" y="1425560"/>
                    <a:pt x="1896097" y="1426830"/>
                  </a:cubicBezTo>
                  <a:cubicBezTo>
                    <a:pt x="1926368" y="1426830"/>
                    <a:pt x="1958421" y="1428100"/>
                    <a:pt x="1988692" y="1428100"/>
                  </a:cubicBezTo>
                  <a:cubicBezTo>
                    <a:pt x="2086630" y="1426830"/>
                    <a:pt x="2182787" y="1420480"/>
                    <a:pt x="2278294" y="1420480"/>
                  </a:cubicBezTo>
                  <a:cubicBezTo>
                    <a:pt x="2282105" y="1420480"/>
                    <a:pt x="2287185" y="1417940"/>
                    <a:pt x="2290994" y="1415400"/>
                  </a:cubicBezTo>
                  <a:cubicBezTo>
                    <a:pt x="2296075" y="1411590"/>
                    <a:pt x="2298615" y="1405240"/>
                    <a:pt x="2301155" y="1402700"/>
                  </a:cubicBezTo>
                  <a:cubicBezTo>
                    <a:pt x="2302425" y="1351053"/>
                    <a:pt x="2303694" y="1307174"/>
                    <a:pt x="2304965" y="1263294"/>
                  </a:cubicBezTo>
                  <a:cubicBezTo>
                    <a:pt x="2306235" y="1195386"/>
                    <a:pt x="2316394" y="543464"/>
                    <a:pt x="2317665" y="475555"/>
                  </a:cubicBezTo>
                  <a:cubicBezTo>
                    <a:pt x="2317665" y="434810"/>
                    <a:pt x="2318935" y="394065"/>
                    <a:pt x="2320205" y="353320"/>
                  </a:cubicBezTo>
                  <a:cubicBezTo>
                    <a:pt x="2321475" y="309441"/>
                    <a:pt x="2322744" y="265561"/>
                    <a:pt x="2325285" y="221682"/>
                  </a:cubicBezTo>
                  <a:cubicBezTo>
                    <a:pt x="2326555" y="195563"/>
                    <a:pt x="2326555" y="168400"/>
                    <a:pt x="2331635" y="142281"/>
                  </a:cubicBezTo>
                  <a:cubicBezTo>
                    <a:pt x="2336715" y="110939"/>
                    <a:pt x="2339255" y="80641"/>
                    <a:pt x="2337985" y="44450"/>
                  </a:cubicBezTo>
                  <a:cubicBezTo>
                    <a:pt x="2337985" y="38100"/>
                    <a:pt x="2334175" y="30480"/>
                    <a:pt x="2327825" y="27940"/>
                  </a:cubicBezTo>
                  <a:close/>
                </a:path>
              </a:pathLst>
            </a:custGeom>
            <a:solidFill>
              <a:srgbClr val="6AACAF"/>
            </a:solidFill>
          </p:spPr>
          <p:txBody>
            <a:bodyPr/>
            <a:lstStyle/>
            <a:p>
              <a:pPr defTabSz="609630"/>
              <a:endParaRPr lang="en-US" sz="1200" dirty="0">
                <a:solidFill>
                  <a:prstClr val="black"/>
                </a:solidFill>
                <a:latin typeface="Calibri"/>
              </a:endParaRPr>
            </a:p>
          </p:txBody>
        </p:sp>
      </p:grpSp>
    </p:spTree>
    <p:extLst>
      <p:ext uri="{BB962C8B-B14F-4D97-AF65-F5344CB8AC3E}">
        <p14:creationId xmlns:p14="http://schemas.microsoft.com/office/powerpoint/2010/main" val="482611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1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wipe(up)">
                                      <p:cBhvr>
                                        <p:cTn id="10" dur="1500"/>
                                        <p:tgtEl>
                                          <p:spTgt spid="21"/>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up)">
                                      <p:cBhvr>
                                        <p:cTn id="13" dur="1500"/>
                                        <p:tgtEl>
                                          <p:spTgt spid="27"/>
                                        </p:tgtEl>
                                      </p:cBhvr>
                                    </p:animEffect>
                                  </p:childTnLst>
                                </p:cTn>
                              </p:par>
                              <p:par>
                                <p:cTn id="14" presetID="22" presetClass="entr" presetSubtype="1"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up)">
                                      <p:cBhvr>
                                        <p:cTn id="16" dur="1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up)">
                                      <p:cBhvr>
                                        <p:cTn id="21" dur="1500"/>
                                        <p:tgtEl>
                                          <p:spTgt spid="4"/>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up)">
                                      <p:cBhvr>
                                        <p:cTn id="24" dur="1500"/>
                                        <p:tgtEl>
                                          <p:spTgt spid="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up)">
                                      <p:cBhvr>
                                        <p:cTn id="27" dur="1500"/>
                                        <p:tgtEl>
                                          <p:spTgt spid="2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up)">
                                      <p:cBhvr>
                                        <p:cTn id="30" dur="1500"/>
                                        <p:tgtEl>
                                          <p:spTgt spid="23"/>
                                        </p:tgtEl>
                                      </p:cBhvr>
                                    </p:animEffect>
                                  </p:childTnLst>
                                </p:cTn>
                              </p:par>
                              <p:par>
                                <p:cTn id="31" presetID="22" presetClass="entr" presetSubtype="1"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up)">
                                      <p:cBhvr>
                                        <p:cTn id="33" dur="15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up)">
                                      <p:cBhvr>
                                        <p:cTn id="38" dur="1500"/>
                                        <p:tgtEl>
                                          <p:spTgt spid="10"/>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up)">
                                      <p:cBhvr>
                                        <p:cTn id="41" dur="1500"/>
                                        <p:tgtEl>
                                          <p:spTgt spid="11"/>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up)">
                                      <p:cBhvr>
                                        <p:cTn id="44" dur="1500"/>
                                        <p:tgtEl>
                                          <p:spTgt spid="24"/>
                                        </p:tgtEl>
                                      </p:cBhvr>
                                    </p:animEffect>
                                  </p:childTnLst>
                                </p:cTn>
                              </p:par>
                              <p:par>
                                <p:cTn id="45" presetID="22" presetClass="entr" presetSubtype="1"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1500"/>
                                        <p:tgtEl>
                                          <p:spTgt spid="25"/>
                                        </p:tgtEl>
                                      </p:cBhvr>
                                    </p:animEffect>
                                  </p:childTnLst>
                                </p:cTn>
                              </p:par>
                              <p:par>
                                <p:cTn id="48" presetID="22"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ipe(up)">
                                      <p:cBhvr>
                                        <p:cTn id="50" dur="1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21" grpId="0" animBg="1"/>
      <p:bldP spid="22" grpId="0"/>
      <p:bldP spid="23" grpId="0" animBg="1"/>
      <p:bldP spid="24" grpId="0"/>
      <p:bldP spid="25" grpId="0" animBg="1"/>
      <p:bldP spid="2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dirty="0">
              <a:solidFill>
                <a:prstClr val="black"/>
              </a:solidFill>
              <a:latin typeface="Calibri"/>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4718" y="3418836"/>
            <a:ext cx="2855156" cy="2786632"/>
          </a:xfrm>
          <a:prstGeom prst="rect">
            <a:avLst/>
          </a:prstGeom>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993197"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err="1">
                <a:solidFill>
                  <a:schemeClr val="bg1"/>
                </a:solidFill>
                <a:latin typeface="#9Slide03 Bebas Neue Bold" panose="020B0606020202050201" pitchFamily="34" charset="0"/>
              </a:rPr>
              <a:t>i</a:t>
            </a:r>
            <a:r>
              <a:rPr lang="en-US" sz="2800" dirty="0">
                <a:solidFill>
                  <a:schemeClr val="bg1"/>
                </a:solidFill>
                <a:latin typeface="#9Slide03 Bebas Neue Bold" panose="020B0606020202050201" pitchFamily="34" charset="0"/>
              </a:rPr>
              <a:t>. ĐẶC ĐIỂM ĐÔ THỊ HÓA</a:t>
            </a:r>
          </a:p>
        </p:txBody>
      </p:sp>
      <p:sp>
        <p:nvSpPr>
          <p:cNvPr id="11" name="Rectangle: Single Corner Snipped 10">
            <a:extLst>
              <a:ext uri="{FF2B5EF4-FFF2-40B4-BE49-F238E27FC236}">
                <a16:creationId xmlns:a16="http://schemas.microsoft.com/office/drawing/2014/main" id="{D150C86D-9324-55B9-0CA3-EF85A5F7F425}"/>
              </a:ext>
            </a:extLst>
          </p:cNvPr>
          <p:cNvSpPr/>
          <p:nvPr/>
        </p:nvSpPr>
        <p:spPr>
          <a:xfrm>
            <a:off x="4147505" y="0"/>
            <a:ext cx="3896990"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solidFill>
                <a:latin typeface="#9Slide03 Bebas Neue Bold" panose="020B0606020202050201" pitchFamily="34" charset="0"/>
              </a:rPr>
              <a:t>ii. </a:t>
            </a:r>
            <a:r>
              <a:rPr lang="en-US" sz="2800" dirty="0" err="1">
                <a:solidFill>
                  <a:schemeClr val="bg1"/>
                </a:solidFill>
                <a:latin typeface="#9Slide03 Bebas Neue Bold" panose="020B0606020202050201" pitchFamily="34" charset="0"/>
              </a:rPr>
              <a:t>mạng</a:t>
            </a:r>
            <a:r>
              <a:rPr lang="en-US" sz="2800" dirty="0">
                <a:solidFill>
                  <a:schemeClr val="bg1"/>
                </a:solidFill>
                <a:latin typeface="#9Slide03 Bebas Neue Bold" panose="020B0606020202050201" pitchFamily="34" charset="0"/>
              </a:rPr>
              <a:t> </a:t>
            </a:r>
            <a:r>
              <a:rPr lang="en-US" sz="2800" dirty="0" err="1">
                <a:solidFill>
                  <a:schemeClr val="bg1"/>
                </a:solidFill>
                <a:latin typeface="#9Slide03 Bebas Neue Bold" panose="020B0606020202050201" pitchFamily="34" charset="0"/>
              </a:rPr>
              <a:t>lưới</a:t>
            </a:r>
            <a:r>
              <a:rPr lang="en-US" sz="2800" dirty="0">
                <a:solidFill>
                  <a:schemeClr val="bg1"/>
                </a:solidFill>
                <a:latin typeface="#9Slide03 Bebas Neue Bold" panose="020B0606020202050201" pitchFamily="34" charset="0"/>
              </a:rPr>
              <a:t> ĐÔ THỊ </a:t>
            </a:r>
            <a:r>
              <a:rPr lang="en-US" sz="2800" dirty="0" err="1">
                <a:solidFill>
                  <a:schemeClr val="bg1"/>
                </a:solidFill>
                <a:latin typeface="#9Slide03 Bebas Neue Bold" panose="020B0606020202050201" pitchFamily="34" charset="0"/>
              </a:rPr>
              <a:t>việt</a:t>
            </a:r>
            <a:r>
              <a:rPr lang="en-US" sz="2800" dirty="0">
                <a:solidFill>
                  <a:schemeClr val="bg1"/>
                </a:solidFill>
                <a:latin typeface="#9Slide03 Bebas Neue Bold" panose="020B0606020202050201" pitchFamily="34" charset="0"/>
              </a:rPr>
              <a:t> </a:t>
            </a:r>
            <a:r>
              <a:rPr lang="en-US" sz="2800" dirty="0" err="1">
                <a:solidFill>
                  <a:schemeClr val="bg1"/>
                </a:solidFill>
                <a:latin typeface="#9Slide03 Bebas Neue Bold" panose="020B0606020202050201" pitchFamily="34" charset="0"/>
              </a:rPr>
              <a:t>nam</a:t>
            </a:r>
            <a:endParaRPr lang="en-US" sz="2800" dirty="0">
              <a:solidFill>
                <a:schemeClr val="bg1"/>
              </a:solidFill>
              <a:latin typeface="#9Slide03 Bebas Neue Bold" panose="020B0606020202050201" pitchFamily="34" charset="0"/>
            </a:endParaRP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184903" y="0"/>
            <a:ext cx="3896990"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solidFill>
                <a:latin typeface="#9Slide03 Bebas Neue Bold" panose="020B0606020202050201" pitchFamily="34" charset="0"/>
              </a:rPr>
              <a:t>iii. </a:t>
            </a:r>
            <a:r>
              <a:rPr lang="en-US" sz="2800" dirty="0" err="1">
                <a:solidFill>
                  <a:schemeClr val="bg1"/>
                </a:solidFill>
                <a:latin typeface="#9Slide03 Bebas Neue Bold" panose="020B0606020202050201" pitchFamily="34" charset="0"/>
              </a:rPr>
              <a:t>Ảnh</a:t>
            </a:r>
            <a:r>
              <a:rPr lang="en-US" sz="2800" dirty="0">
                <a:solidFill>
                  <a:schemeClr val="bg1"/>
                </a:solidFill>
                <a:latin typeface="#9Slide03 Bebas Neue Bold" panose="020B0606020202050201" pitchFamily="34" charset="0"/>
              </a:rPr>
              <a:t> </a:t>
            </a:r>
            <a:r>
              <a:rPr lang="en-US" sz="2800" dirty="0" err="1">
                <a:solidFill>
                  <a:schemeClr val="bg1"/>
                </a:solidFill>
                <a:latin typeface="#9Slide03 Bebas Neue Bold" panose="020B0606020202050201" pitchFamily="34" charset="0"/>
              </a:rPr>
              <a:t>hưởng</a:t>
            </a:r>
            <a:r>
              <a:rPr lang="en-US" sz="2800" dirty="0">
                <a:solidFill>
                  <a:schemeClr val="bg1"/>
                </a:solidFill>
                <a:latin typeface="#9Slide03 Bebas Neue Bold" panose="020B0606020202050201" pitchFamily="34" charset="0"/>
              </a:rPr>
              <a:t> </a:t>
            </a:r>
            <a:r>
              <a:rPr lang="en-US" sz="2800" dirty="0" err="1">
                <a:solidFill>
                  <a:schemeClr val="bg1"/>
                </a:solidFill>
                <a:latin typeface="#9Slide03 Bebas Neue Bold" panose="020B0606020202050201" pitchFamily="34" charset="0"/>
              </a:rPr>
              <a:t>của</a:t>
            </a:r>
            <a:r>
              <a:rPr lang="en-US" sz="2800" dirty="0">
                <a:solidFill>
                  <a:schemeClr val="bg1"/>
                </a:solidFill>
                <a:latin typeface="#9Slide03 Bebas Neue Bold" panose="020B0606020202050201" pitchFamily="34" charset="0"/>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93345" y="1052044"/>
            <a:ext cx="2661243" cy="2661243"/>
          </a:xfrm>
          <a:prstGeom prst="rect">
            <a:avLst/>
          </a:prstGeom>
        </p:spPr>
      </p:pic>
      <p:pic>
        <p:nvPicPr>
          <p:cNvPr id="14" name="Graphic 13"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794568" y="932198"/>
            <a:ext cx="2508951" cy="2508951"/>
          </a:xfrm>
          <a:prstGeom prst="rect">
            <a:avLst/>
          </a:prstGeom>
        </p:spPr>
      </p:pic>
      <p:pic>
        <p:nvPicPr>
          <p:cNvPr id="15" name="Graphic 14"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124240" y="1218849"/>
            <a:ext cx="2199987" cy="2199987"/>
          </a:xfrm>
          <a:prstGeom prst="rect">
            <a:avLst/>
          </a:prstGeom>
        </p:spPr>
      </p:pic>
      <p:sp>
        <p:nvSpPr>
          <p:cNvPr id="16" name="TextBox 15">
            <a:extLst>
              <a:ext uri="{FF2B5EF4-FFF2-40B4-BE49-F238E27FC236}">
                <a16:creationId xmlns:a16="http://schemas.microsoft.com/office/drawing/2014/main" id="{EDEFA3C4-D3E0-6CA5-7447-F69B2331414D}"/>
              </a:ext>
            </a:extLst>
          </p:cNvPr>
          <p:cNvSpPr txBox="1"/>
          <p:nvPr/>
        </p:nvSpPr>
        <p:spPr>
          <a:xfrm>
            <a:off x="706021" y="3609486"/>
            <a:ext cx="3301076" cy="369332"/>
          </a:xfrm>
          <a:prstGeom prst="rect">
            <a:avLst/>
          </a:prstGeom>
          <a:noFill/>
        </p:spPr>
        <p:txBody>
          <a:bodyPr wrap="square" rtlCol="0">
            <a:spAutoFit/>
          </a:bodyPr>
          <a:lstStyle/>
          <a:p>
            <a:r>
              <a:rPr lang="en-US" dirty="0">
                <a:latin typeface="#9Slide03 Oswald Light" panose="00000400000000000000" pitchFamily="2" charset="0"/>
              </a:rPr>
              <a:t>1. </a:t>
            </a:r>
            <a:r>
              <a:rPr lang="en-US" dirty="0" err="1">
                <a:latin typeface="#9Slide03 Oswald Light" panose="00000400000000000000" pitchFamily="2" charset="0"/>
              </a:rPr>
              <a:t>Lịch</a:t>
            </a:r>
            <a:r>
              <a:rPr lang="en-US" dirty="0">
                <a:latin typeface="#9Slide03 Oswald Light" panose="00000400000000000000" pitchFamily="2" charset="0"/>
              </a:rPr>
              <a:t> </a:t>
            </a:r>
            <a:r>
              <a:rPr lang="en-US" dirty="0" err="1">
                <a:latin typeface="#9Slide03 Oswald Light" panose="00000400000000000000" pitchFamily="2" charset="0"/>
              </a:rPr>
              <a:t>sử</a:t>
            </a:r>
            <a:r>
              <a:rPr lang="en-US" dirty="0">
                <a:latin typeface="#9Slide03 Oswald Light" panose="00000400000000000000" pitchFamily="2" charset="0"/>
              </a:rPr>
              <a:t> </a:t>
            </a:r>
            <a:r>
              <a:rPr lang="en-US" dirty="0" err="1">
                <a:latin typeface="#9Slide03 Oswald Light" panose="00000400000000000000" pitchFamily="2" charset="0"/>
              </a:rPr>
              <a:t>đô</a:t>
            </a:r>
            <a:r>
              <a:rPr lang="en-US" dirty="0">
                <a:latin typeface="#9Slide03 Oswald Light" panose="00000400000000000000" pitchFamily="2" charset="0"/>
              </a:rPr>
              <a:t> </a:t>
            </a:r>
            <a:r>
              <a:rPr lang="en-US" dirty="0" err="1">
                <a:latin typeface="#9Slide03 Oswald Light" panose="00000400000000000000" pitchFamily="2" charset="0"/>
              </a:rPr>
              <a:t>thị</a:t>
            </a:r>
            <a:r>
              <a:rPr lang="en-US" dirty="0">
                <a:latin typeface="#9Slide03 Oswald Light" panose="00000400000000000000" pitchFamily="2" charset="0"/>
              </a:rPr>
              <a:t> </a:t>
            </a:r>
            <a:r>
              <a:rPr lang="en-US" dirty="0" err="1">
                <a:latin typeface="#9Slide03 Oswald Light" panose="00000400000000000000" pitchFamily="2" charset="0"/>
              </a:rPr>
              <a:t>hóa</a:t>
            </a:r>
            <a:r>
              <a:rPr lang="en-US" dirty="0">
                <a:latin typeface="#9Slide03 Oswald Light" panose="00000400000000000000" pitchFamily="2" charset="0"/>
              </a:rPr>
              <a:t> </a:t>
            </a:r>
            <a:r>
              <a:rPr lang="en-US" dirty="0" err="1">
                <a:latin typeface="#9Slide03 Oswald Light" panose="00000400000000000000" pitchFamily="2" charset="0"/>
              </a:rPr>
              <a:t>Việt</a:t>
            </a:r>
            <a:r>
              <a:rPr lang="en-US" dirty="0">
                <a:latin typeface="#9Slide03 Oswald Light" panose="00000400000000000000" pitchFamily="2" charset="0"/>
              </a:rPr>
              <a:t> Nam</a:t>
            </a:r>
          </a:p>
        </p:txBody>
      </p:sp>
      <p:sp>
        <p:nvSpPr>
          <p:cNvPr id="17" name="TextBox 16">
            <a:extLst>
              <a:ext uri="{FF2B5EF4-FFF2-40B4-BE49-F238E27FC236}">
                <a16:creationId xmlns:a16="http://schemas.microsoft.com/office/drawing/2014/main" id="{86368233-5858-9750-0495-AC9852F345E2}"/>
              </a:ext>
            </a:extLst>
          </p:cNvPr>
          <p:cNvSpPr txBox="1"/>
          <p:nvPr/>
        </p:nvSpPr>
        <p:spPr>
          <a:xfrm>
            <a:off x="706021" y="4001223"/>
            <a:ext cx="3301076" cy="369332"/>
          </a:xfrm>
          <a:prstGeom prst="rect">
            <a:avLst/>
          </a:prstGeom>
          <a:noFill/>
        </p:spPr>
        <p:txBody>
          <a:bodyPr wrap="square" rtlCol="0">
            <a:spAutoFit/>
          </a:bodyPr>
          <a:lstStyle/>
          <a:p>
            <a:r>
              <a:rPr lang="en-US" dirty="0">
                <a:latin typeface="#9Slide03 Oswald Light" panose="00000400000000000000" pitchFamily="2" charset="0"/>
              </a:rPr>
              <a:t>2. </a:t>
            </a:r>
            <a:r>
              <a:rPr lang="en-US" dirty="0" err="1">
                <a:latin typeface="#9Slide03 Oswald Light" panose="00000400000000000000" pitchFamily="2" charset="0"/>
              </a:rPr>
              <a:t>Tỉ</a:t>
            </a:r>
            <a:r>
              <a:rPr lang="en-US" dirty="0">
                <a:latin typeface="#9Slide03 Oswald Light" panose="00000400000000000000" pitchFamily="2" charset="0"/>
              </a:rPr>
              <a:t> </a:t>
            </a:r>
            <a:r>
              <a:rPr lang="en-US" dirty="0" err="1">
                <a:latin typeface="#9Slide03 Oswald Light" panose="00000400000000000000" pitchFamily="2" charset="0"/>
              </a:rPr>
              <a:t>lệ</a:t>
            </a:r>
            <a:r>
              <a:rPr lang="en-US" dirty="0">
                <a:latin typeface="#9Slide03 Oswald Light" panose="00000400000000000000" pitchFamily="2" charset="0"/>
              </a:rPr>
              <a:t> </a:t>
            </a:r>
            <a:r>
              <a:rPr lang="en-US" dirty="0" err="1">
                <a:latin typeface="#9Slide03 Oswald Light" panose="00000400000000000000" pitchFamily="2" charset="0"/>
              </a:rPr>
              <a:t>dân</a:t>
            </a:r>
            <a:r>
              <a:rPr lang="en-US" dirty="0">
                <a:latin typeface="#9Slide03 Oswald Light" panose="00000400000000000000" pitchFamily="2" charset="0"/>
              </a:rPr>
              <a:t> </a:t>
            </a:r>
            <a:r>
              <a:rPr lang="en-US" dirty="0" err="1">
                <a:latin typeface="#9Slide03 Oswald Light" panose="00000400000000000000" pitchFamily="2" charset="0"/>
              </a:rPr>
              <a:t>thành</a:t>
            </a:r>
            <a:r>
              <a:rPr lang="en-US" dirty="0">
                <a:latin typeface="#9Slide03 Oswald Light" panose="00000400000000000000" pitchFamily="2" charset="0"/>
              </a:rPr>
              <a:t> </a:t>
            </a:r>
            <a:r>
              <a:rPr lang="en-US" dirty="0" err="1">
                <a:latin typeface="#9Slide03 Oswald Light" panose="00000400000000000000" pitchFamily="2" charset="0"/>
              </a:rPr>
              <a:t>thị</a:t>
            </a:r>
            <a:r>
              <a:rPr lang="en-US" dirty="0">
                <a:latin typeface="#9Slide03 Oswald Light" panose="00000400000000000000" pitchFamily="2" charset="0"/>
              </a:rPr>
              <a:t> </a:t>
            </a:r>
            <a:r>
              <a:rPr lang="en-US" dirty="0" err="1">
                <a:latin typeface="#9Slide03 Oswald Light" panose="00000400000000000000" pitchFamily="2" charset="0"/>
              </a:rPr>
              <a:t>và</a:t>
            </a:r>
            <a:r>
              <a:rPr lang="en-US" dirty="0">
                <a:latin typeface="#9Slide03 Oswald Light" panose="00000400000000000000" pitchFamily="2" charset="0"/>
              </a:rPr>
              <a:t> </a:t>
            </a:r>
            <a:r>
              <a:rPr lang="en-US" dirty="0" err="1">
                <a:latin typeface="#9Slide03 Oswald Light" panose="00000400000000000000" pitchFamily="2" charset="0"/>
              </a:rPr>
              <a:t>quy</a:t>
            </a:r>
            <a:r>
              <a:rPr lang="en-US" dirty="0">
                <a:latin typeface="#9Slide03 Oswald Light" panose="00000400000000000000" pitchFamily="2" charset="0"/>
              </a:rPr>
              <a:t> </a:t>
            </a:r>
            <a:r>
              <a:rPr lang="en-US" dirty="0" err="1">
                <a:latin typeface="#9Slide03 Oswald Light" panose="00000400000000000000" pitchFamily="2" charset="0"/>
              </a:rPr>
              <a:t>mô</a:t>
            </a:r>
            <a:r>
              <a:rPr lang="en-US" dirty="0">
                <a:latin typeface="#9Slide03 Oswald Light" panose="00000400000000000000" pitchFamily="2" charset="0"/>
              </a:rPr>
              <a:t> </a:t>
            </a:r>
            <a:r>
              <a:rPr lang="en-US" dirty="0" err="1">
                <a:latin typeface="#9Slide03 Oswald Light" panose="00000400000000000000" pitchFamily="2" charset="0"/>
              </a:rPr>
              <a:t>đô</a:t>
            </a:r>
            <a:r>
              <a:rPr lang="en-US" dirty="0">
                <a:latin typeface="#9Slide03 Oswald Light" panose="00000400000000000000" pitchFamily="2" charset="0"/>
              </a:rPr>
              <a:t> </a:t>
            </a:r>
            <a:r>
              <a:rPr lang="en-US" dirty="0" err="1">
                <a:latin typeface="#9Slide03 Oswald Light" panose="00000400000000000000" pitchFamily="2" charset="0"/>
              </a:rPr>
              <a:t>thị</a:t>
            </a:r>
            <a:endParaRPr lang="en-US" dirty="0">
              <a:latin typeface="#9Slide03 Oswald Light" panose="00000400000000000000" pitchFamily="2" charset="0"/>
            </a:endParaRPr>
          </a:p>
        </p:txBody>
      </p:sp>
      <p:sp>
        <p:nvSpPr>
          <p:cNvPr id="18" name="TextBox 17">
            <a:extLst>
              <a:ext uri="{FF2B5EF4-FFF2-40B4-BE49-F238E27FC236}">
                <a16:creationId xmlns:a16="http://schemas.microsoft.com/office/drawing/2014/main" id="{319F028A-E45F-30D7-C26B-357B93830C35}"/>
              </a:ext>
            </a:extLst>
          </p:cNvPr>
          <p:cNvSpPr txBox="1"/>
          <p:nvPr/>
        </p:nvSpPr>
        <p:spPr>
          <a:xfrm>
            <a:off x="706021" y="4424863"/>
            <a:ext cx="3301076" cy="369332"/>
          </a:xfrm>
          <a:prstGeom prst="rect">
            <a:avLst/>
          </a:prstGeom>
          <a:noFill/>
        </p:spPr>
        <p:txBody>
          <a:bodyPr wrap="square" rtlCol="0">
            <a:spAutoFit/>
          </a:bodyPr>
          <a:lstStyle/>
          <a:p>
            <a:r>
              <a:rPr lang="en-US" dirty="0">
                <a:latin typeface="#9Slide03 Oswald Light" panose="00000400000000000000" pitchFamily="2" charset="0"/>
              </a:rPr>
              <a:t>3. </a:t>
            </a:r>
            <a:r>
              <a:rPr lang="en-US" dirty="0" err="1">
                <a:latin typeface="#9Slide03 Oswald Light" panose="00000400000000000000" pitchFamily="2" charset="0"/>
              </a:rPr>
              <a:t>Chức</a:t>
            </a:r>
            <a:r>
              <a:rPr lang="en-US" dirty="0">
                <a:latin typeface="#9Slide03 Oswald Light" panose="00000400000000000000" pitchFamily="2" charset="0"/>
              </a:rPr>
              <a:t> </a:t>
            </a:r>
            <a:r>
              <a:rPr lang="en-US" dirty="0" err="1">
                <a:latin typeface="#9Slide03 Oswald Light" panose="00000400000000000000" pitchFamily="2" charset="0"/>
              </a:rPr>
              <a:t>năng</a:t>
            </a:r>
            <a:r>
              <a:rPr lang="en-US" dirty="0">
                <a:latin typeface="#9Slide03 Oswald Light" panose="00000400000000000000" pitchFamily="2" charset="0"/>
              </a:rPr>
              <a:t> </a:t>
            </a:r>
            <a:r>
              <a:rPr lang="en-US" dirty="0" err="1">
                <a:latin typeface="#9Slide03 Oswald Light" panose="00000400000000000000" pitchFamily="2" charset="0"/>
              </a:rPr>
              <a:t>và</a:t>
            </a:r>
            <a:r>
              <a:rPr lang="en-US" dirty="0">
                <a:latin typeface="#9Slide03 Oswald Light" panose="00000400000000000000" pitchFamily="2" charset="0"/>
              </a:rPr>
              <a:t> </a:t>
            </a:r>
            <a:r>
              <a:rPr lang="en-US" dirty="0" err="1">
                <a:latin typeface="#9Slide03 Oswald Light" panose="00000400000000000000" pitchFamily="2" charset="0"/>
              </a:rPr>
              <a:t>lối</a:t>
            </a:r>
            <a:r>
              <a:rPr lang="en-US" dirty="0">
                <a:latin typeface="#9Slide03 Oswald Light" panose="00000400000000000000" pitchFamily="2" charset="0"/>
              </a:rPr>
              <a:t> </a:t>
            </a:r>
            <a:r>
              <a:rPr lang="en-US" dirty="0" err="1">
                <a:latin typeface="#9Slide03 Oswald Light" panose="00000400000000000000" pitchFamily="2" charset="0"/>
              </a:rPr>
              <a:t>sống</a:t>
            </a:r>
            <a:r>
              <a:rPr lang="en-US" dirty="0">
                <a:latin typeface="#9Slide03 Oswald Light" panose="00000400000000000000" pitchFamily="2" charset="0"/>
              </a:rPr>
              <a:t> </a:t>
            </a:r>
            <a:r>
              <a:rPr lang="en-US" dirty="0" err="1">
                <a:latin typeface="#9Slide03 Oswald Light" panose="00000400000000000000" pitchFamily="2" charset="0"/>
              </a:rPr>
              <a:t>đô</a:t>
            </a:r>
            <a:r>
              <a:rPr lang="en-US" dirty="0">
                <a:latin typeface="#9Slide03 Oswald Light" panose="00000400000000000000" pitchFamily="2" charset="0"/>
              </a:rPr>
              <a:t> </a:t>
            </a:r>
            <a:r>
              <a:rPr lang="en-US" dirty="0" err="1">
                <a:latin typeface="#9Slide03 Oswald Light" panose="00000400000000000000" pitchFamily="2" charset="0"/>
              </a:rPr>
              <a:t>thị</a:t>
            </a:r>
            <a:endParaRPr lang="en-US" dirty="0">
              <a:latin typeface="#9Slide03 Oswald Light" panose="00000400000000000000" pitchFamily="2" charset="0"/>
            </a:endParaRPr>
          </a:p>
        </p:txBody>
      </p:sp>
      <p:sp>
        <p:nvSpPr>
          <p:cNvPr id="20" name="TextBox 19">
            <a:extLst>
              <a:ext uri="{FF2B5EF4-FFF2-40B4-BE49-F238E27FC236}">
                <a16:creationId xmlns:a16="http://schemas.microsoft.com/office/drawing/2014/main" id="{49E92A4A-6612-9BAF-A141-8FD9F2930BA6}"/>
              </a:ext>
            </a:extLst>
          </p:cNvPr>
          <p:cNvSpPr txBox="1"/>
          <p:nvPr/>
        </p:nvSpPr>
        <p:spPr>
          <a:xfrm>
            <a:off x="4743419" y="3609486"/>
            <a:ext cx="3301076" cy="369332"/>
          </a:xfrm>
          <a:prstGeom prst="rect">
            <a:avLst/>
          </a:prstGeom>
          <a:noFill/>
        </p:spPr>
        <p:txBody>
          <a:bodyPr wrap="square" rtlCol="0">
            <a:spAutoFit/>
          </a:bodyPr>
          <a:lstStyle/>
          <a:p>
            <a:r>
              <a:rPr lang="en-US" dirty="0">
                <a:latin typeface="#9Slide03 Oswald Light" panose="00000400000000000000" pitchFamily="2" charset="0"/>
              </a:rPr>
              <a:t>1. </a:t>
            </a:r>
            <a:r>
              <a:rPr lang="en-US" dirty="0" err="1">
                <a:latin typeface="#9Slide03 Oswald Light" panose="00000400000000000000" pitchFamily="2" charset="0"/>
              </a:rPr>
              <a:t>Phân</a:t>
            </a:r>
            <a:r>
              <a:rPr lang="en-US" dirty="0">
                <a:latin typeface="#9Slide03 Oswald Light" panose="00000400000000000000" pitchFamily="2" charset="0"/>
              </a:rPr>
              <a:t> </a:t>
            </a:r>
            <a:r>
              <a:rPr lang="en-US" dirty="0" err="1">
                <a:latin typeface="#9Slide03 Oswald Light" panose="00000400000000000000" pitchFamily="2" charset="0"/>
              </a:rPr>
              <a:t>bố</a:t>
            </a:r>
            <a:r>
              <a:rPr lang="en-US" dirty="0">
                <a:latin typeface="#9Slide03 Oswald Light" panose="00000400000000000000" pitchFamily="2" charset="0"/>
              </a:rPr>
              <a:t> </a:t>
            </a:r>
            <a:r>
              <a:rPr lang="en-US" dirty="0" err="1">
                <a:latin typeface="#9Slide03 Oswald Light" panose="00000400000000000000" pitchFamily="2" charset="0"/>
              </a:rPr>
              <a:t>mạng</a:t>
            </a:r>
            <a:r>
              <a:rPr lang="en-US" dirty="0">
                <a:latin typeface="#9Slide03 Oswald Light" panose="00000400000000000000" pitchFamily="2" charset="0"/>
              </a:rPr>
              <a:t> </a:t>
            </a:r>
            <a:r>
              <a:rPr lang="en-US" dirty="0" err="1">
                <a:latin typeface="#9Slide03 Oswald Light" panose="00000400000000000000" pitchFamily="2" charset="0"/>
              </a:rPr>
              <a:t>lưới</a:t>
            </a:r>
            <a:r>
              <a:rPr lang="en-US" dirty="0">
                <a:latin typeface="#9Slide03 Oswald Light" panose="00000400000000000000" pitchFamily="2" charset="0"/>
              </a:rPr>
              <a:t> </a:t>
            </a:r>
            <a:r>
              <a:rPr lang="en-US" dirty="0" err="1">
                <a:latin typeface="#9Slide03 Oswald Light" panose="00000400000000000000" pitchFamily="2" charset="0"/>
              </a:rPr>
              <a:t>đô</a:t>
            </a:r>
            <a:r>
              <a:rPr lang="en-US" dirty="0">
                <a:latin typeface="#9Slide03 Oswald Light" panose="00000400000000000000" pitchFamily="2" charset="0"/>
              </a:rPr>
              <a:t> </a:t>
            </a:r>
            <a:r>
              <a:rPr lang="en-US" dirty="0" err="1">
                <a:latin typeface="#9Slide03 Oswald Light" panose="00000400000000000000" pitchFamily="2" charset="0"/>
              </a:rPr>
              <a:t>thị</a:t>
            </a:r>
            <a:endParaRPr lang="en-US" dirty="0">
              <a:latin typeface="#9Slide03 Oswald Light" panose="00000400000000000000" pitchFamily="2" charset="0"/>
            </a:endParaRPr>
          </a:p>
        </p:txBody>
      </p:sp>
      <p:sp>
        <p:nvSpPr>
          <p:cNvPr id="21" name="TextBox 20">
            <a:extLst>
              <a:ext uri="{FF2B5EF4-FFF2-40B4-BE49-F238E27FC236}">
                <a16:creationId xmlns:a16="http://schemas.microsoft.com/office/drawing/2014/main" id="{8494C92C-6A62-CD1F-63A3-13E0EB02AD7B}"/>
              </a:ext>
            </a:extLst>
          </p:cNvPr>
          <p:cNvSpPr txBox="1"/>
          <p:nvPr/>
        </p:nvSpPr>
        <p:spPr>
          <a:xfrm>
            <a:off x="4743419" y="4001223"/>
            <a:ext cx="3301076" cy="369332"/>
          </a:xfrm>
          <a:prstGeom prst="rect">
            <a:avLst/>
          </a:prstGeom>
          <a:noFill/>
        </p:spPr>
        <p:txBody>
          <a:bodyPr wrap="square" rtlCol="0">
            <a:spAutoFit/>
          </a:bodyPr>
          <a:lstStyle/>
          <a:p>
            <a:r>
              <a:rPr lang="en-US" dirty="0">
                <a:latin typeface="#9Slide03 Oswald Light" panose="00000400000000000000" pitchFamily="2" charset="0"/>
              </a:rPr>
              <a:t>2. </a:t>
            </a:r>
            <a:r>
              <a:rPr lang="en-US" dirty="0" err="1">
                <a:latin typeface="#9Slide03 Oswald Light" panose="00000400000000000000" pitchFamily="2" charset="0"/>
              </a:rPr>
              <a:t>Phân</a:t>
            </a:r>
            <a:r>
              <a:rPr lang="en-US" dirty="0">
                <a:latin typeface="#9Slide03 Oswald Light" panose="00000400000000000000" pitchFamily="2" charset="0"/>
              </a:rPr>
              <a:t> </a:t>
            </a:r>
            <a:r>
              <a:rPr lang="en-US" dirty="0" err="1">
                <a:latin typeface="#9Slide03 Oswald Light" panose="00000400000000000000" pitchFamily="2" charset="0"/>
              </a:rPr>
              <a:t>loại</a:t>
            </a:r>
            <a:r>
              <a:rPr lang="en-US" dirty="0">
                <a:latin typeface="#9Slide03 Oswald Light" panose="00000400000000000000" pitchFamily="2" charset="0"/>
              </a:rPr>
              <a:t> </a:t>
            </a:r>
            <a:r>
              <a:rPr lang="en-US" dirty="0" err="1">
                <a:latin typeface="#9Slide03 Oswald Light" panose="00000400000000000000" pitchFamily="2" charset="0"/>
              </a:rPr>
              <a:t>đô</a:t>
            </a:r>
            <a:r>
              <a:rPr lang="en-US" dirty="0">
                <a:latin typeface="#9Slide03 Oswald Light" panose="00000400000000000000" pitchFamily="2" charset="0"/>
              </a:rPr>
              <a:t> </a:t>
            </a:r>
            <a:r>
              <a:rPr lang="en-US" dirty="0" err="1">
                <a:latin typeface="#9Slide03 Oswald Light" panose="00000400000000000000" pitchFamily="2" charset="0"/>
              </a:rPr>
              <a:t>thị</a:t>
            </a:r>
            <a:endParaRPr lang="en-US" dirty="0">
              <a:latin typeface="#9Slide03 Oswald Light" panose="00000400000000000000" pitchFamily="2" charset="0"/>
            </a:endParaRPr>
          </a:p>
        </p:txBody>
      </p:sp>
      <p:sp>
        <p:nvSpPr>
          <p:cNvPr id="23" name="TextBox 22">
            <a:extLst>
              <a:ext uri="{FF2B5EF4-FFF2-40B4-BE49-F238E27FC236}">
                <a16:creationId xmlns:a16="http://schemas.microsoft.com/office/drawing/2014/main" id="{A7E05FEF-22F9-1E96-74F3-7EB3E6A61AEA}"/>
              </a:ext>
            </a:extLst>
          </p:cNvPr>
          <p:cNvSpPr txBox="1"/>
          <p:nvPr/>
        </p:nvSpPr>
        <p:spPr>
          <a:xfrm>
            <a:off x="8780817" y="3609486"/>
            <a:ext cx="3301076" cy="369332"/>
          </a:xfrm>
          <a:prstGeom prst="rect">
            <a:avLst/>
          </a:prstGeom>
          <a:noFill/>
        </p:spPr>
        <p:txBody>
          <a:bodyPr wrap="square" rtlCol="0">
            <a:spAutoFit/>
          </a:bodyPr>
          <a:lstStyle/>
          <a:p>
            <a:r>
              <a:rPr lang="en-US" dirty="0">
                <a:latin typeface="#9Slide03 Oswald Light" panose="00000400000000000000" pitchFamily="2" charset="0"/>
              </a:rPr>
              <a:t>1. </a:t>
            </a:r>
            <a:r>
              <a:rPr lang="en-US" dirty="0" err="1">
                <a:latin typeface="#9Slide03 Oswald Light" panose="00000400000000000000" pitchFamily="2" charset="0"/>
              </a:rPr>
              <a:t>Tích</a:t>
            </a:r>
            <a:r>
              <a:rPr lang="en-US" dirty="0">
                <a:latin typeface="#9Slide03 Oswald Light" panose="00000400000000000000" pitchFamily="2" charset="0"/>
              </a:rPr>
              <a:t> </a:t>
            </a:r>
            <a:r>
              <a:rPr lang="en-US" dirty="0" err="1">
                <a:latin typeface="#9Slide03 Oswald Light" panose="00000400000000000000" pitchFamily="2" charset="0"/>
              </a:rPr>
              <a:t>cực</a:t>
            </a:r>
            <a:endParaRPr lang="en-US" dirty="0">
              <a:latin typeface="#9Slide03 Oswald Light" panose="00000400000000000000" pitchFamily="2" charset="0"/>
            </a:endParaRPr>
          </a:p>
        </p:txBody>
      </p:sp>
      <p:sp>
        <p:nvSpPr>
          <p:cNvPr id="24" name="TextBox 23">
            <a:extLst>
              <a:ext uri="{FF2B5EF4-FFF2-40B4-BE49-F238E27FC236}">
                <a16:creationId xmlns:a16="http://schemas.microsoft.com/office/drawing/2014/main" id="{73DEEEE7-C194-0620-20F2-05AE57D31884}"/>
              </a:ext>
            </a:extLst>
          </p:cNvPr>
          <p:cNvSpPr txBox="1"/>
          <p:nvPr/>
        </p:nvSpPr>
        <p:spPr>
          <a:xfrm>
            <a:off x="8780817" y="4001223"/>
            <a:ext cx="3301076" cy="369332"/>
          </a:xfrm>
          <a:prstGeom prst="rect">
            <a:avLst/>
          </a:prstGeom>
          <a:noFill/>
        </p:spPr>
        <p:txBody>
          <a:bodyPr wrap="square" rtlCol="0">
            <a:spAutoFit/>
          </a:bodyPr>
          <a:lstStyle/>
          <a:p>
            <a:r>
              <a:rPr lang="en-US" dirty="0">
                <a:latin typeface="#9Slide03 Oswald Light" panose="00000400000000000000" pitchFamily="2" charset="0"/>
              </a:rPr>
              <a:t>2. </a:t>
            </a:r>
            <a:r>
              <a:rPr lang="en-US" dirty="0" err="1">
                <a:latin typeface="#9Slide03 Oswald Light" panose="00000400000000000000" pitchFamily="2" charset="0"/>
              </a:rPr>
              <a:t>Tiêu</a:t>
            </a:r>
            <a:r>
              <a:rPr lang="en-US" dirty="0">
                <a:latin typeface="#9Slide03 Oswald Light" panose="00000400000000000000" pitchFamily="2" charset="0"/>
              </a:rPr>
              <a:t> </a:t>
            </a:r>
            <a:r>
              <a:rPr lang="en-US" dirty="0" err="1">
                <a:latin typeface="#9Slide03 Oswald Light" panose="00000400000000000000" pitchFamily="2" charset="0"/>
              </a:rPr>
              <a:t>cực</a:t>
            </a:r>
            <a:endParaRPr lang="en-US" dirty="0">
              <a:latin typeface="#9Slide03 Oswald Light" panose="00000400000000000000" pitchFamily="2" charset="0"/>
            </a:endParaRPr>
          </a:p>
        </p:txBody>
      </p:sp>
    </p:spTree>
    <p:extLst>
      <p:ext uri="{BB962C8B-B14F-4D97-AF65-F5344CB8AC3E}">
        <p14:creationId xmlns:p14="http://schemas.microsoft.com/office/powerpoint/2010/main" val="24568569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dirty="0">
              <a:solidFill>
                <a:prstClr val="black"/>
              </a:solidFill>
              <a:latin typeface="Calibri"/>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9430" y="4119375"/>
            <a:ext cx="1908299" cy="1862500"/>
          </a:xfrm>
          <a:prstGeom prst="rect">
            <a:avLst/>
          </a:prstGeom>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993197"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3200" dirty="0" err="1">
                <a:solidFill>
                  <a:srgbClr val="FFFF00"/>
                </a:solidFill>
                <a:latin typeface="#9Slide03 Bebas Neue Bold" panose="020B0606020202050201" pitchFamily="34" charset="0"/>
              </a:rPr>
              <a:t>i</a:t>
            </a:r>
            <a:r>
              <a:rPr lang="en-US" sz="3200" dirty="0">
                <a:solidFill>
                  <a:srgbClr val="FFFF00"/>
                </a:solidFill>
                <a:latin typeface="#9Slide03 Bebas Neue Bold" panose="020B0606020202050201" pitchFamily="34" charset="0"/>
              </a:rPr>
              <a:t>. ĐẶC ĐIỂM ĐÔ THỊ HÓA</a:t>
            </a:r>
          </a:p>
        </p:txBody>
      </p:sp>
      <p:sp>
        <p:nvSpPr>
          <p:cNvPr id="11" name="Rectangle: Single Corner Snipped 10">
            <a:extLst>
              <a:ext uri="{FF2B5EF4-FFF2-40B4-BE49-F238E27FC236}">
                <a16:creationId xmlns:a16="http://schemas.microsoft.com/office/drawing/2014/main" id="{D150C86D-9324-55B9-0CA3-EF85A5F7F425}"/>
              </a:ext>
            </a:extLst>
          </p:cNvPr>
          <p:cNvSpPr/>
          <p:nvPr/>
        </p:nvSpPr>
        <p:spPr>
          <a:xfrm>
            <a:off x="4147505"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 </a:t>
            </a:r>
            <a:r>
              <a:rPr lang="en-US" sz="2800" dirty="0" err="1">
                <a:solidFill>
                  <a:schemeClr val="bg1">
                    <a:lumMod val="95000"/>
                  </a:schemeClr>
                </a:solidFill>
                <a:latin typeface="#9Slide03 Bebas Neue Bold" panose="020B0606020202050201" pitchFamily="34" charset="0"/>
              </a:rPr>
              <a:t>mạng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lưới</a:t>
            </a:r>
            <a:r>
              <a:rPr lang="en-US" sz="2800" dirty="0">
                <a:solidFill>
                  <a:schemeClr val="bg1">
                    <a:lumMod val="95000"/>
                  </a:schemeClr>
                </a:solidFill>
                <a:latin typeface="#9Slide03 Bebas Neue Bold" panose="020B0606020202050201" pitchFamily="34" charset="0"/>
              </a:rPr>
              <a:t> ĐÔ THỊ </a:t>
            </a:r>
            <a:r>
              <a:rPr lang="en-US" sz="2800" dirty="0" err="1">
                <a:solidFill>
                  <a:schemeClr val="bg1">
                    <a:lumMod val="95000"/>
                  </a:schemeClr>
                </a:solidFill>
                <a:latin typeface="#9Slide03 Bebas Neue Bold" panose="020B0606020202050201" pitchFamily="34" charset="0"/>
              </a:rPr>
              <a:t>việt</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nam</a:t>
            </a:r>
            <a:endParaRPr lang="en-US" sz="2800" dirty="0">
              <a:solidFill>
                <a:schemeClr val="bg1">
                  <a:lumMod val="95000"/>
                </a:schemeClr>
              </a:solidFill>
              <a:latin typeface="#9Slide03 Bebas Neue Bold" panose="020B0606020202050201" pitchFamily="34" charset="0"/>
            </a:endParaRP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184903"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iii. </a:t>
            </a:r>
            <a:r>
              <a:rPr lang="en-US" sz="2800" dirty="0" err="1">
                <a:solidFill>
                  <a:schemeClr val="bg1">
                    <a:lumMod val="95000"/>
                  </a:schemeClr>
                </a:solidFill>
                <a:latin typeface="#9Slide03 Bebas Neue Bold" panose="020B0606020202050201" pitchFamily="34" charset="0"/>
              </a:rPr>
              <a:t>Ảnh</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hưởng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của</a:t>
            </a:r>
            <a:r>
              <a:rPr lang="en-US" sz="2800" dirty="0">
                <a:solidFill>
                  <a:schemeClr val="bg1">
                    <a:lumMod val="95000"/>
                  </a:schemeClr>
                </a:solidFill>
                <a:latin typeface="#9Slide03 Bebas Neue Bold" panose="020B0606020202050201" pitchFamily="34" charset="0"/>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45921" y="672579"/>
            <a:ext cx="3293773" cy="3293773"/>
          </a:xfrm>
          <a:prstGeom prst="rect">
            <a:avLst/>
          </a:prstGeom>
        </p:spPr>
      </p:pic>
      <p:pic>
        <p:nvPicPr>
          <p:cNvPr id="14" name="Graphic 13"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457227" y="920049"/>
            <a:ext cx="232868" cy="2508951"/>
          </a:xfrm>
          <a:prstGeom prst="rect">
            <a:avLst/>
          </a:prstGeom>
        </p:spPr>
      </p:pic>
      <p:pic>
        <p:nvPicPr>
          <p:cNvPr id="15" name="Graphic 14"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833498" y="1218849"/>
            <a:ext cx="447120" cy="2199987"/>
          </a:xfrm>
          <a:prstGeom prst="rect">
            <a:avLst/>
          </a:prstGeom>
        </p:spPr>
      </p:pic>
      <p:sp>
        <p:nvSpPr>
          <p:cNvPr id="16" name="TextBox 15">
            <a:extLst>
              <a:ext uri="{FF2B5EF4-FFF2-40B4-BE49-F238E27FC236}">
                <a16:creationId xmlns:a16="http://schemas.microsoft.com/office/drawing/2014/main" id="{EDEFA3C4-D3E0-6CA5-7447-F69B2331414D}"/>
              </a:ext>
            </a:extLst>
          </p:cNvPr>
          <p:cNvSpPr txBox="1"/>
          <p:nvPr/>
        </p:nvSpPr>
        <p:spPr>
          <a:xfrm>
            <a:off x="4612489" y="2495969"/>
            <a:ext cx="6015600" cy="2231188"/>
          </a:xfrm>
          <a:prstGeom prst="rect">
            <a:avLst/>
          </a:prstGeom>
          <a:noFill/>
        </p:spPr>
        <p:txBody>
          <a:bodyPr wrap="square" rtlCol="0">
            <a:spAutoFit/>
          </a:bodyPr>
          <a:lstStyle/>
          <a:p>
            <a:pPr algn="just">
              <a:lnSpc>
                <a:spcPct val="200000"/>
              </a:lnSpc>
            </a:pPr>
            <a:r>
              <a:rPr lang="vi-VN" dirty="0">
                <a:latin typeface="#9Slide03 Oswald Light" panose="00000400000000000000" pitchFamily="2" charset="0"/>
              </a:rPr>
              <a:t>Dựa vào thông tin trong bài</a:t>
            </a:r>
            <a:r>
              <a:rPr lang="en-US" dirty="0">
                <a:latin typeface="#9Slide03 Oswald Light" panose="00000400000000000000" pitchFamily="2" charset="0"/>
              </a:rPr>
              <a:t>, t</a:t>
            </a:r>
            <a:r>
              <a:rPr lang="vi-VN" dirty="0">
                <a:latin typeface="#9Slide03 Oswald Light" panose="00000400000000000000" pitchFamily="2" charset="0"/>
              </a:rPr>
              <a:t>rình bày đặc điểm ĐTH của nước ta</a:t>
            </a:r>
            <a:r>
              <a:rPr lang="en-US" dirty="0">
                <a:latin typeface="#9Slide03 Oswald Light" panose="00000400000000000000" pitchFamily="2" charset="0"/>
              </a:rPr>
              <a:t>:</a:t>
            </a:r>
          </a:p>
          <a:p>
            <a:pPr marL="285750" indent="-285750" algn="just">
              <a:lnSpc>
                <a:spcPct val="200000"/>
              </a:lnSpc>
              <a:buFont typeface="Wingdings" panose="05000000000000000000" pitchFamily="2" charset="2"/>
              <a:buChar char="v"/>
            </a:pPr>
            <a:r>
              <a:rPr lang="vi-VN" b="1" dirty="0">
                <a:latin typeface="#9Slide03 Oswald Light" panose="00000400000000000000" pitchFamily="2" charset="0"/>
              </a:rPr>
              <a:t>Nhiệm vụ 1: </a:t>
            </a:r>
            <a:r>
              <a:rPr lang="vi-VN" dirty="0">
                <a:latin typeface="#9Slide03 Oswald Light" panose="00000400000000000000" pitchFamily="2" charset="0"/>
              </a:rPr>
              <a:t>Trình bày tóm tắt lịch sử đô thị hóa ở Việt Nam bằng véc-tơ thời gian</a:t>
            </a:r>
            <a:endParaRPr lang="en-US" dirty="0">
              <a:latin typeface="#9Slide03 Oswald Light" panose="00000400000000000000" pitchFamily="2" charset="0"/>
            </a:endParaRPr>
          </a:p>
          <a:p>
            <a:pPr marL="285750" indent="-285750" algn="just">
              <a:lnSpc>
                <a:spcPct val="200000"/>
              </a:lnSpc>
              <a:buFont typeface="Wingdings" panose="05000000000000000000" pitchFamily="2" charset="2"/>
              <a:buChar char="v"/>
            </a:pPr>
            <a:r>
              <a:rPr lang="vi-VN" b="1" dirty="0">
                <a:latin typeface="#9Slide03 Oswald Light" panose="00000400000000000000" pitchFamily="2" charset="0"/>
              </a:rPr>
              <a:t>Nhiệm vụ </a:t>
            </a:r>
            <a:r>
              <a:rPr lang="en-US" b="1" dirty="0">
                <a:latin typeface="#9Slide03 Oswald Light" panose="00000400000000000000" pitchFamily="2" charset="0"/>
              </a:rPr>
              <a:t>2</a:t>
            </a:r>
            <a:r>
              <a:rPr lang="vi-VN" b="1" dirty="0">
                <a:latin typeface="#9Slide03 Oswald Light" panose="00000400000000000000" pitchFamily="2" charset="0"/>
              </a:rPr>
              <a:t>: </a:t>
            </a:r>
            <a:r>
              <a:rPr lang="en-US" dirty="0" err="1">
                <a:latin typeface="#9Slide03 Oswald Light" panose="00000400000000000000" pitchFamily="2" charset="0"/>
              </a:rPr>
              <a:t>Nhận</a:t>
            </a:r>
            <a:r>
              <a:rPr lang="en-US" dirty="0">
                <a:latin typeface="#9Slide03 Oswald Light" panose="00000400000000000000" pitchFamily="2" charset="0"/>
              </a:rPr>
              <a:t> </a:t>
            </a:r>
            <a:r>
              <a:rPr lang="en-US" dirty="0" err="1">
                <a:latin typeface="#9Slide03 Oswald Light" panose="00000400000000000000" pitchFamily="2" charset="0"/>
              </a:rPr>
              <a:t>xét</a:t>
            </a:r>
            <a:r>
              <a:rPr lang="en-US" dirty="0">
                <a:latin typeface="#9Slide03 Oswald Light" panose="00000400000000000000" pitchFamily="2" charset="0"/>
              </a:rPr>
              <a:t> </a:t>
            </a:r>
            <a:r>
              <a:rPr lang="en-US" dirty="0" err="1">
                <a:latin typeface="#9Slide03 Oswald Light" panose="00000400000000000000" pitchFamily="2" charset="0"/>
              </a:rPr>
              <a:t>số</a:t>
            </a:r>
            <a:r>
              <a:rPr lang="en-US" dirty="0">
                <a:latin typeface="#9Slide03 Oswald Light" panose="00000400000000000000" pitchFamily="2" charset="0"/>
              </a:rPr>
              <a:t> </a:t>
            </a:r>
            <a:r>
              <a:rPr lang="en-US" dirty="0" err="1">
                <a:latin typeface="#9Slide03 Oswald Light" panose="00000400000000000000" pitchFamily="2" charset="0"/>
              </a:rPr>
              <a:t>dân</a:t>
            </a:r>
            <a:r>
              <a:rPr lang="en-US" dirty="0">
                <a:latin typeface="#9Slide03 Oswald Light" panose="00000400000000000000" pitchFamily="2" charset="0"/>
              </a:rPr>
              <a:t>, </a:t>
            </a:r>
            <a:r>
              <a:rPr lang="en-US" dirty="0" err="1">
                <a:latin typeface="#9Slide03 Oswald Light" panose="00000400000000000000" pitchFamily="2" charset="0"/>
              </a:rPr>
              <a:t>tỉ</a:t>
            </a:r>
            <a:r>
              <a:rPr lang="en-US" dirty="0">
                <a:latin typeface="#9Slide03 Oswald Light" panose="00000400000000000000" pitchFamily="2" charset="0"/>
              </a:rPr>
              <a:t> </a:t>
            </a:r>
            <a:r>
              <a:rPr lang="en-US" dirty="0" err="1">
                <a:latin typeface="#9Slide03 Oswald Light" panose="00000400000000000000" pitchFamily="2" charset="0"/>
              </a:rPr>
              <a:t>lệ</a:t>
            </a:r>
            <a:r>
              <a:rPr lang="en-US" dirty="0">
                <a:latin typeface="#9Slide03 Oswald Light" panose="00000400000000000000" pitchFamily="2" charset="0"/>
              </a:rPr>
              <a:t> </a:t>
            </a:r>
            <a:r>
              <a:rPr lang="en-US" dirty="0" err="1">
                <a:latin typeface="#9Slide03 Oswald Light" panose="00000400000000000000" pitchFamily="2" charset="0"/>
              </a:rPr>
              <a:t>dân</a:t>
            </a:r>
            <a:r>
              <a:rPr lang="en-US" dirty="0">
                <a:latin typeface="#9Slide03 Oswald Light" panose="00000400000000000000" pitchFamily="2" charset="0"/>
              </a:rPr>
              <a:t> </a:t>
            </a:r>
            <a:r>
              <a:rPr lang="en-US" dirty="0" err="1">
                <a:latin typeface="#9Slide03 Oswald Light" panose="00000400000000000000" pitchFamily="2" charset="0"/>
              </a:rPr>
              <a:t>thành</a:t>
            </a:r>
            <a:r>
              <a:rPr lang="en-US" dirty="0">
                <a:latin typeface="#9Slide03 Oswald Light" panose="00000400000000000000" pitchFamily="2" charset="0"/>
              </a:rPr>
              <a:t> </a:t>
            </a:r>
            <a:r>
              <a:rPr lang="en-US" dirty="0" err="1">
                <a:latin typeface="#9Slide03 Oswald Light" panose="00000400000000000000" pitchFamily="2" charset="0"/>
              </a:rPr>
              <a:t>thị</a:t>
            </a:r>
            <a:r>
              <a:rPr lang="en-US" dirty="0">
                <a:latin typeface="#9Slide03 Oswald Light" panose="00000400000000000000" pitchFamily="2" charset="0"/>
              </a:rPr>
              <a:t> </a:t>
            </a:r>
            <a:r>
              <a:rPr lang="en-US" dirty="0" err="1">
                <a:latin typeface="#9Slide03 Oswald Light" panose="00000400000000000000" pitchFamily="2" charset="0"/>
              </a:rPr>
              <a:t>và</a:t>
            </a:r>
            <a:r>
              <a:rPr lang="en-US" dirty="0">
                <a:latin typeface="#9Slide03 Oswald Light" panose="00000400000000000000" pitchFamily="2" charset="0"/>
              </a:rPr>
              <a:t> </a:t>
            </a:r>
            <a:r>
              <a:rPr lang="en-US" dirty="0" err="1">
                <a:latin typeface="#9Slide03 Oswald Light" panose="00000400000000000000" pitchFamily="2" charset="0"/>
              </a:rPr>
              <a:t>số</a:t>
            </a:r>
            <a:r>
              <a:rPr lang="en-US" dirty="0">
                <a:latin typeface="#9Slide03 Oswald Light" panose="00000400000000000000" pitchFamily="2" charset="0"/>
              </a:rPr>
              <a:t> </a:t>
            </a:r>
            <a:r>
              <a:rPr lang="en-US" dirty="0" err="1">
                <a:latin typeface="#9Slide03 Oswald Light" panose="00000400000000000000" pitchFamily="2" charset="0"/>
              </a:rPr>
              <a:t>lượng</a:t>
            </a:r>
            <a:r>
              <a:rPr lang="en-US" dirty="0">
                <a:latin typeface="#9Slide03 Oswald Light" panose="00000400000000000000" pitchFamily="2" charset="0"/>
              </a:rPr>
              <a:t> </a:t>
            </a:r>
            <a:r>
              <a:rPr lang="en-US" dirty="0" err="1">
                <a:latin typeface="#9Slide03 Oswald Light" panose="00000400000000000000" pitchFamily="2" charset="0"/>
              </a:rPr>
              <a:t>đô</a:t>
            </a:r>
            <a:r>
              <a:rPr lang="en-US" dirty="0">
                <a:latin typeface="#9Slide03 Oswald Light" panose="00000400000000000000" pitchFamily="2" charset="0"/>
              </a:rPr>
              <a:t> </a:t>
            </a:r>
            <a:r>
              <a:rPr lang="en-US" dirty="0" err="1">
                <a:latin typeface="#9Slide03 Oswald Light" panose="00000400000000000000" pitchFamily="2" charset="0"/>
              </a:rPr>
              <a:t>thị</a:t>
            </a:r>
            <a:endParaRPr lang="en-US" dirty="0">
              <a:latin typeface="#9Slide03 Oswald Light" panose="00000400000000000000" pitchFamily="2" charset="0"/>
            </a:endParaRPr>
          </a:p>
        </p:txBody>
      </p:sp>
      <p:sp>
        <p:nvSpPr>
          <p:cNvPr id="2" name="Rectangle 1">
            <a:extLst>
              <a:ext uri="{FF2B5EF4-FFF2-40B4-BE49-F238E27FC236}">
                <a16:creationId xmlns:a16="http://schemas.microsoft.com/office/drawing/2014/main" id="{2B84892D-B34C-D2FF-30AD-2768A1C854B0}"/>
              </a:ext>
            </a:extLst>
          </p:cNvPr>
          <p:cNvSpPr/>
          <p:nvPr/>
        </p:nvSpPr>
        <p:spPr>
          <a:xfrm>
            <a:off x="4147505" y="1989074"/>
            <a:ext cx="6826944" cy="3027332"/>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4901F366-95B5-0EE8-EC2B-265813E04176}"/>
              </a:ext>
            </a:extLst>
          </p:cNvPr>
          <p:cNvSpPr/>
          <p:nvPr/>
        </p:nvSpPr>
        <p:spPr>
          <a:xfrm flipH="1">
            <a:off x="5732464" y="1709674"/>
            <a:ext cx="3796677" cy="497840"/>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FF0000"/>
                </a:solidFill>
                <a:latin typeface="#9Slide03 Bebas Neue Bold" panose="020B0606020202050201" pitchFamily="34" charset="0"/>
              </a:rPr>
              <a:t>Chuyển</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giao</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nhiệm</a:t>
            </a:r>
            <a:r>
              <a:rPr lang="en-US" sz="2800" dirty="0">
                <a:solidFill>
                  <a:srgbClr val="FF0000"/>
                </a:solidFill>
                <a:latin typeface="#9Slide03 Bebas Neue Bold" panose="020B0606020202050201" pitchFamily="34" charset="0"/>
              </a:rPr>
              <a:t> </a:t>
            </a:r>
            <a:r>
              <a:rPr lang="en-US" sz="2800" dirty="0" err="1">
                <a:solidFill>
                  <a:srgbClr val="FF0000"/>
                </a:solidFill>
                <a:latin typeface="#9Slide03 Bebas Neue Bold" panose="020B0606020202050201" pitchFamily="34" charset="0"/>
              </a:rPr>
              <a:t>vụ</a:t>
            </a:r>
            <a:endParaRPr lang="en-US" sz="2800" dirty="0">
              <a:solidFill>
                <a:srgbClr val="FF0000"/>
              </a:solidFill>
              <a:latin typeface="#9Slide03 Bebas Neue Bold" panose="020B0606020202050201" pitchFamily="34" charset="0"/>
            </a:endParaRPr>
          </a:p>
        </p:txBody>
      </p:sp>
    </p:spTree>
    <p:extLst>
      <p:ext uri="{BB962C8B-B14F-4D97-AF65-F5344CB8AC3E}">
        <p14:creationId xmlns:p14="http://schemas.microsoft.com/office/powerpoint/2010/main" val="219106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wipe(up)">
                                      <p:cBhvr>
                                        <p:cTn id="7" dur="1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wipe(up)">
                                      <p:cBhvr>
                                        <p:cTn id="12" dur="1500"/>
                                        <p:tgtEl>
                                          <p:spTgt spid="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wipe(up)">
                                      <p:cBhvr>
                                        <p:cTn id="17" dur="1500"/>
                                        <p:tgtEl>
                                          <p:spTgt spid="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BE1E8"/>
        </a:solidFill>
        <a:effectLst/>
      </p:bgPr>
    </p:bg>
    <p:spTree>
      <p:nvGrpSpPr>
        <p:cNvPr id="1" name=""/>
        <p:cNvGrpSpPr/>
        <p:nvPr/>
      </p:nvGrpSpPr>
      <p:grpSpPr>
        <a:xfrm>
          <a:off x="0" y="0"/>
          <a:ext cx="0" cy="0"/>
          <a:chOff x="0" y="0"/>
          <a:chExt cx="0" cy="0"/>
        </a:xfrm>
      </p:grpSpPr>
      <p:sp>
        <p:nvSpPr>
          <p:cNvPr id="28" name="Freeform 28"/>
          <p:cNvSpPr/>
          <p:nvPr/>
        </p:nvSpPr>
        <p:spPr>
          <a:xfrm rot="1742531">
            <a:off x="-1240456" y="1085094"/>
            <a:ext cx="795141" cy="1342011"/>
          </a:xfrm>
          <a:custGeom>
            <a:avLst/>
            <a:gdLst/>
            <a:ahLst/>
            <a:cxnLst/>
            <a:rect l="l" t="t" r="r" b="b"/>
            <a:pathLst>
              <a:path w="1192712" h="2013016">
                <a:moveTo>
                  <a:pt x="0" y="0"/>
                </a:moveTo>
                <a:lnTo>
                  <a:pt x="1192712" y="0"/>
                </a:lnTo>
                <a:lnTo>
                  <a:pt x="1192712" y="2013015"/>
                </a:lnTo>
                <a:lnTo>
                  <a:pt x="0" y="201301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597140" y="5568543"/>
            <a:ext cx="1251433" cy="832498"/>
          </a:xfrm>
          <a:custGeom>
            <a:avLst/>
            <a:gdLst/>
            <a:ahLst/>
            <a:cxnLst/>
            <a:rect l="l" t="t" r="r" b="b"/>
            <a:pathLst>
              <a:path w="2334402" h="1632214">
                <a:moveTo>
                  <a:pt x="0" y="0"/>
                </a:moveTo>
                <a:lnTo>
                  <a:pt x="2334403" y="0"/>
                </a:lnTo>
                <a:lnTo>
                  <a:pt x="2334403" y="1632214"/>
                </a:lnTo>
                <a:lnTo>
                  <a:pt x="0" y="163221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dirty="0">
              <a:solidFill>
                <a:prstClr val="black"/>
              </a:solidFill>
              <a:latin typeface="Calibri"/>
            </a:endParaRPr>
          </a:p>
        </p:txBody>
      </p:sp>
      <p:pic>
        <p:nvPicPr>
          <p:cNvPr id="30" name="Picture 29">
            <a:extLst>
              <a:ext uri="{FF2B5EF4-FFF2-40B4-BE49-F238E27FC236}">
                <a16:creationId xmlns:a16="http://schemas.microsoft.com/office/drawing/2014/main" id="{AF5025FB-83E4-CE72-104A-919C802AA2B3}"/>
              </a:ext>
            </a:extLst>
          </p:cNvPr>
          <p:cNvPicPr>
            <a:picLocks noChangeAspect="1"/>
          </p:cNvPicPr>
          <p:nvPr/>
        </p:nvPicPr>
        <p:blipFill>
          <a:blip r:embed="rId7"/>
          <a:stretch>
            <a:fillRect/>
          </a:stretch>
        </p:blipFill>
        <p:spPr>
          <a:xfrm>
            <a:off x="11154352" y="5900924"/>
            <a:ext cx="1144822" cy="1000234"/>
          </a:xfrm>
          <a:prstGeom prst="rect">
            <a:avLst/>
          </a:prstGeom>
        </p:spPr>
      </p:pic>
      <p:pic>
        <p:nvPicPr>
          <p:cNvPr id="32" name="But chi GV">
            <a:extLst>
              <a:ext uri="{FF2B5EF4-FFF2-40B4-BE49-F238E27FC236}">
                <a16:creationId xmlns:a16="http://schemas.microsoft.com/office/drawing/2014/main" id="{BEAA8C4B-13FA-EDB2-0FB7-2ACD1739D35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3907" y="3429000"/>
            <a:ext cx="2855156" cy="2786632"/>
          </a:xfrm>
          <a:prstGeom prst="rect">
            <a:avLst/>
          </a:prstGeom>
          <a:ln>
            <a:noFill/>
          </a:ln>
          <a:effectLst>
            <a:outerShdw blurRad="292100" dist="139700" dir="2700000" algn="tl" rotWithShape="0">
              <a:srgbClr val="333333">
                <a:alpha val="65000"/>
              </a:srgbClr>
            </a:outerShdw>
          </a:effectLst>
        </p:spPr>
      </p:pic>
      <p:pic>
        <p:nvPicPr>
          <p:cNvPr id="34" name="But chi HS">
            <a:extLst>
              <a:ext uri="{FF2B5EF4-FFF2-40B4-BE49-F238E27FC236}">
                <a16:creationId xmlns:a16="http://schemas.microsoft.com/office/drawing/2014/main" id="{ABD92649-0B67-4210-7315-ECD18C9119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573661" y="519556"/>
            <a:ext cx="783659" cy="1236543"/>
          </a:xfrm>
          <a:prstGeom prst="rect">
            <a:avLst/>
          </a:prstGeom>
        </p:spPr>
      </p:pic>
      <p:sp>
        <p:nvSpPr>
          <p:cNvPr id="4" name="Rectangle: Single Corner Snipped 3">
            <a:extLst>
              <a:ext uri="{FF2B5EF4-FFF2-40B4-BE49-F238E27FC236}">
                <a16:creationId xmlns:a16="http://schemas.microsoft.com/office/drawing/2014/main" id="{7DEF4DB7-D126-E7C4-6A91-564A4F7C23DC}"/>
              </a:ext>
            </a:extLst>
          </p:cNvPr>
          <p:cNvSpPr/>
          <p:nvPr/>
        </p:nvSpPr>
        <p:spPr>
          <a:xfrm>
            <a:off x="13900" y="0"/>
            <a:ext cx="3993197" cy="519556"/>
          </a:xfrm>
          <a:prstGeom prst="snip1Rect">
            <a:avLst/>
          </a:prstGeom>
          <a:solidFill>
            <a:schemeClr val="accent5">
              <a:lumMod val="50000"/>
            </a:schemeClr>
          </a:solidFill>
          <a:ln>
            <a:solidFill>
              <a:srgbClr val="00206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3200" dirty="0" err="1">
                <a:solidFill>
                  <a:srgbClr val="FFFF00"/>
                </a:solidFill>
                <a:latin typeface="#9Slide03 Bebas Neue Bold" panose="020B0606020202050201" pitchFamily="34" charset="0"/>
              </a:rPr>
              <a:t>i</a:t>
            </a:r>
            <a:r>
              <a:rPr lang="en-US" sz="3200" dirty="0">
                <a:solidFill>
                  <a:srgbClr val="FFFF00"/>
                </a:solidFill>
                <a:latin typeface="#9Slide03 Bebas Neue Bold" panose="020B0606020202050201" pitchFamily="34" charset="0"/>
              </a:rPr>
              <a:t>. ĐẶC ĐIỂM ĐÔ THỊ HÓA</a:t>
            </a:r>
          </a:p>
        </p:txBody>
      </p:sp>
      <p:sp>
        <p:nvSpPr>
          <p:cNvPr id="11" name="Rectangle: Single Corner Snipped 10">
            <a:extLst>
              <a:ext uri="{FF2B5EF4-FFF2-40B4-BE49-F238E27FC236}">
                <a16:creationId xmlns:a16="http://schemas.microsoft.com/office/drawing/2014/main" id="{D150C86D-9324-55B9-0CA3-EF85A5F7F425}"/>
              </a:ext>
            </a:extLst>
          </p:cNvPr>
          <p:cNvSpPr/>
          <p:nvPr/>
        </p:nvSpPr>
        <p:spPr>
          <a:xfrm>
            <a:off x="4147505"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 </a:t>
            </a:r>
            <a:r>
              <a:rPr lang="en-US" sz="2800" dirty="0" err="1">
                <a:solidFill>
                  <a:schemeClr val="bg1">
                    <a:lumMod val="95000"/>
                  </a:schemeClr>
                </a:solidFill>
                <a:latin typeface="#9Slide03 Bebas Neue Bold" panose="020B0606020202050201" pitchFamily="34" charset="0"/>
              </a:rPr>
              <a:t>mạng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lưới</a:t>
            </a:r>
            <a:r>
              <a:rPr lang="en-US" sz="2800" dirty="0">
                <a:solidFill>
                  <a:schemeClr val="bg1">
                    <a:lumMod val="95000"/>
                  </a:schemeClr>
                </a:solidFill>
                <a:latin typeface="#9Slide03 Bebas Neue Bold" panose="020B0606020202050201" pitchFamily="34" charset="0"/>
              </a:rPr>
              <a:t> ĐÔ THỊ </a:t>
            </a:r>
            <a:r>
              <a:rPr lang="en-US" sz="2800" dirty="0" err="1">
                <a:solidFill>
                  <a:schemeClr val="bg1">
                    <a:lumMod val="95000"/>
                  </a:schemeClr>
                </a:solidFill>
                <a:latin typeface="#9Slide03 Bebas Neue Bold" panose="020B0606020202050201" pitchFamily="34" charset="0"/>
              </a:rPr>
              <a:t>việt</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nam</a:t>
            </a:r>
            <a:endParaRPr lang="en-US" sz="2800" dirty="0">
              <a:solidFill>
                <a:schemeClr val="bg1">
                  <a:lumMod val="95000"/>
                </a:schemeClr>
              </a:solidFill>
              <a:latin typeface="#9Slide03 Bebas Neue Bold" panose="020B0606020202050201" pitchFamily="34" charset="0"/>
            </a:endParaRPr>
          </a:p>
        </p:txBody>
      </p:sp>
      <p:sp>
        <p:nvSpPr>
          <p:cNvPr id="12" name="Rectangle: Single Corner Snipped 11">
            <a:extLst>
              <a:ext uri="{FF2B5EF4-FFF2-40B4-BE49-F238E27FC236}">
                <a16:creationId xmlns:a16="http://schemas.microsoft.com/office/drawing/2014/main" id="{EC222CF6-3CD1-A21D-135A-528A45BF2576}"/>
              </a:ext>
            </a:extLst>
          </p:cNvPr>
          <p:cNvSpPr/>
          <p:nvPr/>
        </p:nvSpPr>
        <p:spPr>
          <a:xfrm>
            <a:off x="8184903" y="0"/>
            <a:ext cx="3896990" cy="519556"/>
          </a:xfrm>
          <a:prstGeom prst="snip1Rect">
            <a:avLst/>
          </a:prstGeom>
          <a:solidFill>
            <a:srgbClr val="CBE1E8"/>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tabLst>
                <a:tab pos="1776413" algn="l"/>
              </a:tabLst>
            </a:pPr>
            <a:r>
              <a:rPr lang="en-US" sz="2800" dirty="0">
                <a:solidFill>
                  <a:schemeClr val="bg1">
                    <a:lumMod val="95000"/>
                  </a:schemeClr>
                </a:solidFill>
                <a:latin typeface="#9Slide03 Bebas Neue Bold" panose="020B0606020202050201" pitchFamily="34" charset="0"/>
              </a:rPr>
              <a:t>iii. </a:t>
            </a:r>
            <a:r>
              <a:rPr lang="en-US" sz="2800" dirty="0" err="1">
                <a:solidFill>
                  <a:schemeClr val="bg1">
                    <a:lumMod val="95000"/>
                  </a:schemeClr>
                </a:solidFill>
                <a:latin typeface="#9Slide03 Bebas Neue Bold" panose="020B0606020202050201" pitchFamily="34" charset="0"/>
              </a:rPr>
              <a:t>Ảnh</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hưởng</a:t>
            </a:r>
            <a:r>
              <a:rPr lang="en-US" sz="2800" dirty="0">
                <a:solidFill>
                  <a:schemeClr val="bg1">
                    <a:lumMod val="95000"/>
                  </a:schemeClr>
                </a:solidFill>
                <a:latin typeface="#9Slide03 Bebas Neue Bold" panose="020B0606020202050201" pitchFamily="34" charset="0"/>
              </a:rPr>
              <a:t> </a:t>
            </a:r>
            <a:r>
              <a:rPr lang="en-US" sz="2800" dirty="0" err="1">
                <a:solidFill>
                  <a:schemeClr val="bg1">
                    <a:lumMod val="95000"/>
                  </a:schemeClr>
                </a:solidFill>
                <a:latin typeface="#9Slide03 Bebas Neue Bold" panose="020B0606020202050201" pitchFamily="34" charset="0"/>
              </a:rPr>
              <a:t>của</a:t>
            </a:r>
            <a:r>
              <a:rPr lang="en-US" sz="2800" dirty="0">
                <a:solidFill>
                  <a:schemeClr val="bg1">
                    <a:lumMod val="95000"/>
                  </a:schemeClr>
                </a:solidFill>
                <a:latin typeface="#9Slide03 Bebas Neue Bold" panose="020B0606020202050201" pitchFamily="34" charset="0"/>
              </a:rPr>
              <a:t> ĐÔ THỊ HÓA</a:t>
            </a:r>
          </a:p>
        </p:txBody>
      </p:sp>
      <p:pic>
        <p:nvPicPr>
          <p:cNvPr id="13" name="Graphic 12" descr="City outline">
            <a:extLst>
              <a:ext uri="{FF2B5EF4-FFF2-40B4-BE49-F238E27FC236}">
                <a16:creationId xmlns:a16="http://schemas.microsoft.com/office/drawing/2014/main" id="{2C68B03F-293A-444B-BCE6-E722FAEB36F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31836" y="259778"/>
            <a:ext cx="3293773" cy="3293773"/>
          </a:xfrm>
          <a:prstGeom prst="rect">
            <a:avLst/>
          </a:prstGeom>
        </p:spPr>
      </p:pic>
      <p:pic>
        <p:nvPicPr>
          <p:cNvPr id="14" name="Graphic 13" descr="Map with pin outline">
            <a:extLst>
              <a:ext uri="{FF2B5EF4-FFF2-40B4-BE49-F238E27FC236}">
                <a16:creationId xmlns:a16="http://schemas.microsoft.com/office/drawing/2014/main" id="{38A9CF1B-6FD5-00C0-6B7E-1A0B0B0D577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457227" y="920049"/>
            <a:ext cx="232868" cy="2508951"/>
          </a:xfrm>
          <a:prstGeom prst="rect">
            <a:avLst/>
          </a:prstGeom>
        </p:spPr>
      </p:pic>
      <p:pic>
        <p:nvPicPr>
          <p:cNvPr id="15" name="Graphic 14" descr="Business Growth outline">
            <a:extLst>
              <a:ext uri="{FF2B5EF4-FFF2-40B4-BE49-F238E27FC236}">
                <a16:creationId xmlns:a16="http://schemas.microsoft.com/office/drawing/2014/main" id="{88173B20-E2FF-33B3-04A1-0A6DFF6D33D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2833498" y="1218849"/>
            <a:ext cx="447120" cy="2199987"/>
          </a:xfrm>
          <a:prstGeom prst="rect">
            <a:avLst/>
          </a:prstGeom>
        </p:spPr>
      </p:pic>
      <p:sp>
        <p:nvSpPr>
          <p:cNvPr id="16" name="TextBox 15">
            <a:extLst>
              <a:ext uri="{FF2B5EF4-FFF2-40B4-BE49-F238E27FC236}">
                <a16:creationId xmlns:a16="http://schemas.microsoft.com/office/drawing/2014/main" id="{EDEFA3C4-D3E0-6CA5-7447-F69B2331414D}"/>
              </a:ext>
            </a:extLst>
          </p:cNvPr>
          <p:cNvSpPr txBox="1"/>
          <p:nvPr/>
        </p:nvSpPr>
        <p:spPr>
          <a:xfrm>
            <a:off x="3654403" y="1101822"/>
            <a:ext cx="8135599" cy="728148"/>
          </a:xfrm>
          <a:prstGeom prst="rect">
            <a:avLst/>
          </a:prstGeom>
          <a:noFill/>
        </p:spPr>
        <p:txBody>
          <a:bodyPr wrap="square" rtlCol="0">
            <a:spAutoFit/>
          </a:bodyPr>
          <a:lstStyle/>
          <a:p>
            <a:pPr marL="285750" indent="-285750" algn="just">
              <a:lnSpc>
                <a:spcPct val="200000"/>
              </a:lnSpc>
              <a:buFont typeface="Wingdings" panose="05000000000000000000" pitchFamily="2" charset="2"/>
              <a:buChar char="v"/>
            </a:pPr>
            <a:r>
              <a:rPr lang="vi-VN" sz="2400" b="1" dirty="0">
                <a:solidFill>
                  <a:srgbClr val="C00000"/>
                </a:solidFill>
                <a:latin typeface="#9Slide03 Oswald Light" panose="00000400000000000000" pitchFamily="2" charset="0"/>
              </a:rPr>
              <a:t>Nhiệm vụ 1: Trình bày tóm tắt lịch sử đô thị hóa ở Việt Nam bằng véc-tơ</a:t>
            </a:r>
            <a:endParaRPr lang="en-US" sz="2400" b="1" dirty="0">
              <a:solidFill>
                <a:srgbClr val="C00000"/>
              </a:solidFill>
              <a:latin typeface="#9Slide03 Oswald Light" panose="00000400000000000000" pitchFamily="2" charset="0"/>
            </a:endParaRPr>
          </a:p>
        </p:txBody>
      </p:sp>
      <p:sp>
        <p:nvSpPr>
          <p:cNvPr id="2" name="Rectangle 1">
            <a:extLst>
              <a:ext uri="{FF2B5EF4-FFF2-40B4-BE49-F238E27FC236}">
                <a16:creationId xmlns:a16="http://schemas.microsoft.com/office/drawing/2014/main" id="{2B84892D-B34C-D2FF-30AD-2768A1C854B0}"/>
              </a:ext>
            </a:extLst>
          </p:cNvPr>
          <p:cNvSpPr/>
          <p:nvPr/>
        </p:nvSpPr>
        <p:spPr>
          <a:xfrm>
            <a:off x="13900" y="0"/>
            <a:ext cx="12178100" cy="6858000"/>
          </a:xfrm>
          <a:prstGeom prst="rect">
            <a:avLst/>
          </a:prstGeom>
          <a:noFill/>
          <a:ln w="19050">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64DC9CED-11AE-BFD1-DE69-79DCD7A71917}"/>
              </a:ext>
            </a:extLst>
          </p:cNvPr>
          <p:cNvSpPr txBox="1"/>
          <p:nvPr/>
        </p:nvSpPr>
        <p:spPr>
          <a:xfrm>
            <a:off x="5249479" y="2012126"/>
            <a:ext cx="3301076" cy="400110"/>
          </a:xfrm>
          <a:prstGeom prst="rect">
            <a:avLst/>
          </a:prstGeom>
          <a:noFill/>
        </p:spPr>
        <p:txBody>
          <a:bodyPr wrap="square" rtlCol="0">
            <a:spAutoFit/>
          </a:bodyPr>
          <a:lstStyle/>
          <a:p>
            <a:r>
              <a:rPr lang="en-US" sz="2000" b="1" dirty="0" err="1">
                <a:latin typeface="#9Slide03 Oswald Light" panose="00000400000000000000" pitchFamily="2" charset="0"/>
              </a:rPr>
              <a:t>Bước</a:t>
            </a:r>
            <a:r>
              <a:rPr lang="en-US" sz="2000" b="1" dirty="0">
                <a:latin typeface="#9Slide03 Oswald Light" panose="00000400000000000000" pitchFamily="2" charset="0"/>
              </a:rPr>
              <a:t> 1: </a:t>
            </a:r>
            <a:r>
              <a:rPr lang="en-US" sz="2000" dirty="0" err="1">
                <a:latin typeface="#9Slide03 Oswald Light" panose="00000400000000000000" pitchFamily="2" charset="0"/>
              </a:rPr>
              <a:t>Hình</a:t>
            </a:r>
            <a:r>
              <a:rPr lang="en-US" sz="2000" dirty="0">
                <a:latin typeface="#9Slide03 Oswald Light" panose="00000400000000000000" pitchFamily="2" charset="0"/>
              </a:rPr>
              <a:t> </a:t>
            </a:r>
            <a:r>
              <a:rPr lang="en-US" sz="2000" dirty="0" err="1">
                <a:latin typeface="#9Slide03 Oswald Light" panose="00000400000000000000" pitchFamily="2" charset="0"/>
              </a:rPr>
              <a:t>thành</a:t>
            </a:r>
            <a:r>
              <a:rPr lang="en-US" sz="2000" dirty="0">
                <a:latin typeface="#9Slide03 Oswald Light" panose="00000400000000000000" pitchFamily="2" charset="0"/>
              </a:rPr>
              <a:t> </a:t>
            </a:r>
            <a:r>
              <a:rPr lang="en-US" sz="2000" dirty="0" err="1">
                <a:latin typeface="#9Slide03 Oswald Light" panose="00000400000000000000" pitchFamily="2" charset="0"/>
              </a:rPr>
              <a:t>nhóm</a:t>
            </a:r>
            <a:r>
              <a:rPr lang="en-US" sz="2000" dirty="0">
                <a:latin typeface="#9Slide03 Oswald Light" panose="00000400000000000000" pitchFamily="2" charset="0"/>
              </a:rPr>
              <a:t> 4</a:t>
            </a:r>
          </a:p>
        </p:txBody>
      </p:sp>
      <p:sp>
        <p:nvSpPr>
          <p:cNvPr id="7" name="TextBox 6">
            <a:extLst>
              <a:ext uri="{FF2B5EF4-FFF2-40B4-BE49-F238E27FC236}">
                <a16:creationId xmlns:a16="http://schemas.microsoft.com/office/drawing/2014/main" id="{7CCB641A-E581-4EC2-73D5-3C824EC7A0EA}"/>
              </a:ext>
            </a:extLst>
          </p:cNvPr>
          <p:cNvSpPr txBox="1"/>
          <p:nvPr/>
        </p:nvSpPr>
        <p:spPr>
          <a:xfrm>
            <a:off x="5249479" y="2488524"/>
            <a:ext cx="3301076" cy="400110"/>
          </a:xfrm>
          <a:prstGeom prst="rect">
            <a:avLst/>
          </a:prstGeom>
          <a:noFill/>
        </p:spPr>
        <p:txBody>
          <a:bodyPr wrap="square" rtlCol="0">
            <a:spAutoFit/>
          </a:bodyPr>
          <a:lstStyle/>
          <a:p>
            <a:r>
              <a:rPr lang="en-US" sz="2000" b="1" dirty="0" err="1">
                <a:latin typeface="#9Slide03 Oswald Light" panose="00000400000000000000" pitchFamily="2" charset="0"/>
              </a:rPr>
              <a:t>Bước</a:t>
            </a:r>
            <a:r>
              <a:rPr lang="en-US" sz="2000" b="1" dirty="0">
                <a:latin typeface="#9Slide03 Oswald Light" panose="00000400000000000000" pitchFamily="2" charset="0"/>
              </a:rPr>
              <a:t> 2: </a:t>
            </a:r>
            <a:r>
              <a:rPr lang="en-US" sz="2000" dirty="0" err="1">
                <a:latin typeface="#9Slide03 Oswald Light" panose="00000400000000000000" pitchFamily="2" charset="0"/>
              </a:rPr>
              <a:t>Nhóm</a:t>
            </a:r>
            <a:r>
              <a:rPr lang="en-US" sz="2000" dirty="0">
                <a:latin typeface="#9Slide03 Oswald Light" panose="00000400000000000000" pitchFamily="2" charset="0"/>
              </a:rPr>
              <a:t> </a:t>
            </a:r>
            <a:r>
              <a:rPr lang="en-US" sz="2000" dirty="0" err="1">
                <a:latin typeface="#9Slide03 Oswald Light" panose="00000400000000000000" pitchFamily="2" charset="0"/>
              </a:rPr>
              <a:t>nhận</a:t>
            </a:r>
            <a:r>
              <a:rPr lang="en-US" sz="2000" dirty="0">
                <a:latin typeface="#9Slide03 Oswald Light" panose="00000400000000000000" pitchFamily="2" charset="0"/>
              </a:rPr>
              <a:t> PHT</a:t>
            </a:r>
          </a:p>
        </p:txBody>
      </p:sp>
      <p:sp>
        <p:nvSpPr>
          <p:cNvPr id="8" name="TextBox 7">
            <a:extLst>
              <a:ext uri="{FF2B5EF4-FFF2-40B4-BE49-F238E27FC236}">
                <a16:creationId xmlns:a16="http://schemas.microsoft.com/office/drawing/2014/main" id="{4CF9CB82-0B50-BCE8-5A75-546429A24089}"/>
              </a:ext>
            </a:extLst>
          </p:cNvPr>
          <p:cNvSpPr txBox="1"/>
          <p:nvPr/>
        </p:nvSpPr>
        <p:spPr>
          <a:xfrm>
            <a:off x="5249479" y="4858698"/>
            <a:ext cx="4415509" cy="400110"/>
          </a:xfrm>
          <a:prstGeom prst="rect">
            <a:avLst/>
          </a:prstGeom>
          <a:noFill/>
        </p:spPr>
        <p:txBody>
          <a:bodyPr wrap="square" rtlCol="0">
            <a:spAutoFit/>
          </a:bodyPr>
          <a:lstStyle/>
          <a:p>
            <a:r>
              <a:rPr lang="en-US" sz="2000" b="1" dirty="0" err="1">
                <a:latin typeface="#9Slide03 Oswald Light" panose="00000400000000000000" pitchFamily="2" charset="0"/>
              </a:rPr>
              <a:t>Bước</a:t>
            </a:r>
            <a:r>
              <a:rPr lang="en-US" sz="2000" b="1" dirty="0">
                <a:latin typeface="#9Slide03 Oswald Light" panose="00000400000000000000" pitchFamily="2" charset="0"/>
              </a:rPr>
              <a:t> 3: </a:t>
            </a:r>
            <a:r>
              <a:rPr lang="en-US" sz="2000" dirty="0" err="1">
                <a:latin typeface="#9Slide03 Oswald Light" panose="00000400000000000000" pitchFamily="2" charset="0"/>
              </a:rPr>
              <a:t>Cá</a:t>
            </a:r>
            <a:r>
              <a:rPr lang="en-US" sz="2000" dirty="0">
                <a:latin typeface="#9Slide03 Oswald Light" panose="00000400000000000000" pitchFamily="2" charset="0"/>
              </a:rPr>
              <a:t> </a:t>
            </a:r>
            <a:r>
              <a:rPr lang="en-US" sz="2000" dirty="0" err="1">
                <a:latin typeface="#9Slide03 Oswald Light" panose="00000400000000000000" pitchFamily="2" charset="0"/>
              </a:rPr>
              <a:t>nhân</a:t>
            </a:r>
            <a:r>
              <a:rPr lang="en-US" sz="2000" dirty="0">
                <a:latin typeface="#9Slide03 Oswald Light" panose="00000400000000000000" pitchFamily="2" charset="0"/>
              </a:rPr>
              <a:t> </a:t>
            </a:r>
            <a:r>
              <a:rPr lang="en-US" sz="2000" dirty="0" err="1">
                <a:latin typeface="#9Slide03 Oswald Light" panose="00000400000000000000" pitchFamily="2" charset="0"/>
              </a:rPr>
              <a:t>đọc</a:t>
            </a:r>
            <a:r>
              <a:rPr lang="en-US" sz="2000" dirty="0">
                <a:latin typeface="#9Slide03 Oswald Light" panose="00000400000000000000" pitchFamily="2" charset="0"/>
              </a:rPr>
              <a:t> </a:t>
            </a:r>
            <a:r>
              <a:rPr lang="en-US" sz="2000" dirty="0" err="1">
                <a:latin typeface="#9Slide03 Oswald Light" panose="00000400000000000000" pitchFamily="2" charset="0"/>
              </a:rPr>
              <a:t>thông</a:t>
            </a:r>
            <a:r>
              <a:rPr lang="en-US" sz="2000" dirty="0">
                <a:latin typeface="#9Slide03 Oswald Light" panose="00000400000000000000" pitchFamily="2" charset="0"/>
              </a:rPr>
              <a:t> tin </a:t>
            </a:r>
            <a:r>
              <a:rPr lang="en-US" sz="2000" dirty="0" err="1">
                <a:latin typeface="#9Slide03 Oswald Light" panose="00000400000000000000" pitchFamily="2" charset="0"/>
              </a:rPr>
              <a:t>mục</a:t>
            </a:r>
            <a:r>
              <a:rPr lang="en-US" sz="2000" dirty="0">
                <a:latin typeface="#9Slide03 Oswald Light" panose="00000400000000000000" pitchFamily="2" charset="0"/>
              </a:rPr>
              <a:t> I.1 (2 </a:t>
            </a:r>
            <a:r>
              <a:rPr lang="en-US" sz="2000" dirty="0" err="1">
                <a:latin typeface="#9Slide03 Oswald Light" panose="00000400000000000000" pitchFamily="2" charset="0"/>
              </a:rPr>
              <a:t>phút</a:t>
            </a:r>
            <a:r>
              <a:rPr lang="en-US" sz="2000" dirty="0">
                <a:latin typeface="#9Slide03 Oswald Light" panose="00000400000000000000" pitchFamily="2" charset="0"/>
              </a:rPr>
              <a:t>)</a:t>
            </a:r>
          </a:p>
        </p:txBody>
      </p:sp>
      <p:sp>
        <p:nvSpPr>
          <p:cNvPr id="9" name="TextBox 8">
            <a:extLst>
              <a:ext uri="{FF2B5EF4-FFF2-40B4-BE49-F238E27FC236}">
                <a16:creationId xmlns:a16="http://schemas.microsoft.com/office/drawing/2014/main" id="{BB31645C-6DDE-7735-4310-0037D3D13315}"/>
              </a:ext>
            </a:extLst>
          </p:cNvPr>
          <p:cNvSpPr txBox="1"/>
          <p:nvPr/>
        </p:nvSpPr>
        <p:spPr>
          <a:xfrm>
            <a:off x="5249479" y="5402637"/>
            <a:ext cx="4415509" cy="400110"/>
          </a:xfrm>
          <a:prstGeom prst="rect">
            <a:avLst/>
          </a:prstGeom>
          <a:noFill/>
        </p:spPr>
        <p:txBody>
          <a:bodyPr wrap="square" rtlCol="0">
            <a:spAutoFit/>
          </a:bodyPr>
          <a:lstStyle/>
          <a:p>
            <a:r>
              <a:rPr lang="en-US" sz="2000" b="1" dirty="0" err="1">
                <a:latin typeface="#9Slide03 Oswald Light" panose="00000400000000000000" pitchFamily="2" charset="0"/>
              </a:rPr>
              <a:t>Bước</a:t>
            </a:r>
            <a:r>
              <a:rPr lang="en-US" sz="2000" b="1" dirty="0">
                <a:latin typeface="#9Slide03 Oswald Light" panose="00000400000000000000" pitchFamily="2" charset="0"/>
              </a:rPr>
              <a:t> 4: </a:t>
            </a:r>
            <a:r>
              <a:rPr lang="en-US" sz="2000" dirty="0" err="1">
                <a:latin typeface="#9Slide03 Oswald Light" panose="00000400000000000000" pitchFamily="2" charset="0"/>
              </a:rPr>
              <a:t>Thống</a:t>
            </a:r>
            <a:r>
              <a:rPr lang="en-US" sz="2000" dirty="0">
                <a:latin typeface="#9Slide03 Oswald Light" panose="00000400000000000000" pitchFamily="2" charset="0"/>
              </a:rPr>
              <a:t> </a:t>
            </a:r>
            <a:r>
              <a:rPr lang="en-US" sz="2000" dirty="0" err="1">
                <a:latin typeface="#9Slide03 Oswald Light" panose="00000400000000000000" pitchFamily="2" charset="0"/>
              </a:rPr>
              <a:t>nhất</a:t>
            </a:r>
            <a:r>
              <a:rPr lang="en-US" sz="2000" dirty="0">
                <a:latin typeface="#9Slide03 Oswald Light" panose="00000400000000000000" pitchFamily="2" charset="0"/>
              </a:rPr>
              <a:t> </a:t>
            </a:r>
            <a:r>
              <a:rPr lang="en-US" sz="2000" dirty="0" err="1">
                <a:latin typeface="#9Slide03 Oswald Light" panose="00000400000000000000" pitchFamily="2" charset="0"/>
              </a:rPr>
              <a:t>điền</a:t>
            </a:r>
            <a:r>
              <a:rPr lang="en-US" sz="2000" dirty="0">
                <a:latin typeface="#9Slide03 Oswald Light" panose="00000400000000000000" pitchFamily="2" charset="0"/>
              </a:rPr>
              <a:t> PHT (5 </a:t>
            </a:r>
            <a:r>
              <a:rPr lang="en-US" sz="2000" dirty="0" err="1">
                <a:latin typeface="#9Slide03 Oswald Light" panose="00000400000000000000" pitchFamily="2" charset="0"/>
              </a:rPr>
              <a:t>phút</a:t>
            </a:r>
            <a:r>
              <a:rPr lang="en-US" sz="2000" dirty="0">
                <a:latin typeface="#9Slide03 Oswald Light" panose="00000400000000000000" pitchFamily="2" charset="0"/>
              </a:rPr>
              <a:t>)</a:t>
            </a:r>
          </a:p>
        </p:txBody>
      </p:sp>
      <p:sp>
        <p:nvSpPr>
          <p:cNvPr id="10" name="TextBox 9">
            <a:extLst>
              <a:ext uri="{FF2B5EF4-FFF2-40B4-BE49-F238E27FC236}">
                <a16:creationId xmlns:a16="http://schemas.microsoft.com/office/drawing/2014/main" id="{EBB36A72-53C9-9D87-7E51-54318E53ADE4}"/>
              </a:ext>
            </a:extLst>
          </p:cNvPr>
          <p:cNvSpPr txBox="1"/>
          <p:nvPr/>
        </p:nvSpPr>
        <p:spPr>
          <a:xfrm>
            <a:off x="5249479" y="5900924"/>
            <a:ext cx="4415509" cy="400110"/>
          </a:xfrm>
          <a:prstGeom prst="rect">
            <a:avLst/>
          </a:prstGeom>
          <a:noFill/>
        </p:spPr>
        <p:txBody>
          <a:bodyPr wrap="square" rtlCol="0">
            <a:spAutoFit/>
          </a:bodyPr>
          <a:lstStyle/>
          <a:p>
            <a:r>
              <a:rPr lang="en-US" sz="2000" b="1" dirty="0" err="1">
                <a:latin typeface="#9Slide03 Oswald Light" panose="00000400000000000000" pitchFamily="2" charset="0"/>
              </a:rPr>
              <a:t>Bước</a:t>
            </a:r>
            <a:r>
              <a:rPr lang="en-US" sz="2000" b="1" dirty="0">
                <a:latin typeface="#9Slide03 Oswald Light" panose="00000400000000000000" pitchFamily="2" charset="0"/>
              </a:rPr>
              <a:t> 5: </a:t>
            </a:r>
            <a:r>
              <a:rPr lang="en-US" sz="2000" dirty="0" err="1">
                <a:latin typeface="#9Slide03 Oswald Light" panose="00000400000000000000" pitchFamily="2" charset="0"/>
              </a:rPr>
              <a:t>Báo</a:t>
            </a:r>
            <a:r>
              <a:rPr lang="en-US" sz="2000" dirty="0">
                <a:latin typeface="#9Slide03 Oswald Light" panose="00000400000000000000" pitchFamily="2" charset="0"/>
              </a:rPr>
              <a:t> </a:t>
            </a:r>
            <a:r>
              <a:rPr lang="en-US" sz="2000" dirty="0" err="1">
                <a:latin typeface="#9Slide03 Oswald Light" panose="00000400000000000000" pitchFamily="2" charset="0"/>
              </a:rPr>
              <a:t>cáo</a:t>
            </a:r>
            <a:r>
              <a:rPr lang="en-US" sz="2000" dirty="0">
                <a:latin typeface="#9Slide03 Oswald Light" panose="00000400000000000000" pitchFamily="2" charset="0"/>
              </a:rPr>
              <a:t> </a:t>
            </a:r>
            <a:r>
              <a:rPr lang="en-US" sz="2000" dirty="0" err="1">
                <a:latin typeface="#9Slide03 Oswald Light" panose="00000400000000000000" pitchFamily="2" charset="0"/>
              </a:rPr>
              <a:t>và</a:t>
            </a:r>
            <a:r>
              <a:rPr lang="en-US" sz="2000" dirty="0">
                <a:latin typeface="#9Slide03 Oswald Light" panose="00000400000000000000" pitchFamily="2" charset="0"/>
              </a:rPr>
              <a:t> </a:t>
            </a:r>
            <a:r>
              <a:rPr lang="en-US" sz="2000" dirty="0" err="1">
                <a:latin typeface="#9Slide03 Oswald Light" panose="00000400000000000000" pitchFamily="2" charset="0"/>
              </a:rPr>
              <a:t>đánh</a:t>
            </a:r>
            <a:r>
              <a:rPr lang="en-US" sz="2000" dirty="0">
                <a:latin typeface="#9Slide03 Oswald Light" panose="00000400000000000000" pitchFamily="2" charset="0"/>
              </a:rPr>
              <a:t> </a:t>
            </a:r>
            <a:r>
              <a:rPr lang="en-US" sz="2000" dirty="0" err="1">
                <a:latin typeface="#9Slide03 Oswald Light" panose="00000400000000000000" pitchFamily="2" charset="0"/>
              </a:rPr>
              <a:t>giá</a:t>
            </a:r>
            <a:r>
              <a:rPr lang="en-US" sz="2000" dirty="0">
                <a:latin typeface="#9Slide03 Oswald Light" panose="00000400000000000000" pitchFamily="2" charset="0"/>
              </a:rPr>
              <a:t> (1 </a:t>
            </a:r>
            <a:r>
              <a:rPr lang="en-US" sz="2000" dirty="0" err="1">
                <a:latin typeface="#9Slide03 Oswald Light" panose="00000400000000000000" pitchFamily="2" charset="0"/>
              </a:rPr>
              <a:t>phút</a:t>
            </a:r>
            <a:r>
              <a:rPr lang="en-US" sz="2000" dirty="0">
                <a:latin typeface="#9Slide03 Oswald Light" panose="00000400000000000000" pitchFamily="2" charset="0"/>
              </a:rPr>
              <a:t>)</a:t>
            </a:r>
          </a:p>
        </p:txBody>
      </p:sp>
      <p:pic>
        <p:nvPicPr>
          <p:cNvPr id="17" name="Picture 16" descr="A cartoon pencil with arms and legs&#10;&#10;Description automatically generated">
            <a:extLst>
              <a:ext uri="{FF2B5EF4-FFF2-40B4-BE49-F238E27FC236}">
                <a16:creationId xmlns:a16="http://schemas.microsoft.com/office/drawing/2014/main" id="{6BA2BD2B-8649-BCD6-BA9A-0B81828ADA8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128631" y="2688579"/>
            <a:ext cx="2142531" cy="2568982"/>
          </a:xfrm>
          <a:prstGeom prst="rect">
            <a:avLst/>
          </a:prstGeom>
          <a:ln>
            <a:noFill/>
          </a:ln>
          <a:effectLst>
            <a:outerShdw blurRad="292100" dist="139700" dir="2700000" algn="tl" rotWithShape="0">
              <a:srgbClr val="333333">
                <a:alpha val="65000"/>
              </a:srgbClr>
            </a:outerShdw>
          </a:effectLst>
        </p:spPr>
      </p:pic>
      <p:pic>
        <p:nvPicPr>
          <p:cNvPr id="18" name="Picture 17">
            <a:extLst>
              <a:ext uri="{FF2B5EF4-FFF2-40B4-BE49-F238E27FC236}">
                <a16:creationId xmlns:a16="http://schemas.microsoft.com/office/drawing/2014/main" id="{B100F80C-0AD5-2AE9-BF4F-48E4A2EA32F6}"/>
              </a:ext>
            </a:extLst>
          </p:cNvPr>
          <p:cNvPicPr>
            <a:picLocks noChangeAspect="1"/>
          </p:cNvPicPr>
          <p:nvPr/>
        </p:nvPicPr>
        <p:blipFill rotWithShape="1">
          <a:blip r:embed="rId17"/>
          <a:srcRect t="2099" b="3698"/>
          <a:stretch/>
        </p:blipFill>
        <p:spPr>
          <a:xfrm>
            <a:off x="5345903" y="2850153"/>
            <a:ext cx="5929817" cy="2008545"/>
          </a:xfrm>
          <a:prstGeom prst="rect">
            <a:avLst/>
          </a:prstGeom>
        </p:spPr>
      </p:pic>
    </p:spTree>
    <p:extLst>
      <p:ext uri="{BB962C8B-B14F-4D97-AF65-F5344CB8AC3E}">
        <p14:creationId xmlns:p14="http://schemas.microsoft.com/office/powerpoint/2010/main" val="1153554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500"/>
                                        <p:tgtEl>
                                          <p:spTgt spid="7"/>
                                        </p:tgtEl>
                                      </p:cBhvr>
                                    </p:animEffect>
                                  </p:childTnLst>
                                </p:cTn>
                              </p:par>
                              <p:par>
                                <p:cTn id="13" presetID="22" presetClass="entr" presetSubtype="1"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up)">
                                      <p:cBhvr>
                                        <p:cTn id="15" dur="1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1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1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1630</TotalTime>
  <Words>2708</Words>
  <Application>Microsoft Office PowerPoint</Application>
  <PresentationFormat>Widescreen</PresentationFormat>
  <Paragraphs>392</Paragraphs>
  <Slides>27</Slides>
  <Notes>14</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27</vt:i4>
      </vt:variant>
    </vt:vector>
  </HeadingPairs>
  <TitlesOfParts>
    <vt:vector size="46" baseType="lpstr">
      <vt:lpstr>#9Slide03 AmpleSoft Bold</vt:lpstr>
      <vt:lpstr>#9Slide03 Aturdida</vt:lpstr>
      <vt:lpstr>#9Slide03 Bebas Neue Bold</vt:lpstr>
      <vt:lpstr>#9Slide03 Oswald</vt:lpstr>
      <vt:lpstr>#9Slide03 Oswald ExtraLight</vt:lpstr>
      <vt:lpstr>#9Slide03 Oswald Light</vt:lpstr>
      <vt:lpstr>#9Slide05 Atlantika</vt:lpstr>
      <vt:lpstr>#9Slide05 IcielRukola</vt:lpstr>
      <vt:lpstr>#9Slide06 Southern Aire </vt:lpstr>
      <vt:lpstr>#9Slide07 IcielBC Cubano Normal</vt:lpstr>
      <vt:lpstr>Aptos</vt:lpstr>
      <vt:lpstr>Arial</vt:lpstr>
      <vt:lpstr>Calibri</vt:lpstr>
      <vt:lpstr>Calibri Light</vt:lpstr>
      <vt:lpstr>Gaegu Bold</vt:lpstr>
      <vt:lpstr>Times New Roman</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N8572</dc:creator>
  <cp:lastModifiedBy>Dao Minh Quan</cp:lastModifiedBy>
  <cp:revision>17</cp:revision>
  <dcterms:created xsi:type="dcterms:W3CDTF">2024-01-03T14:55:58Z</dcterms:created>
  <dcterms:modified xsi:type="dcterms:W3CDTF">2024-07-02T04:59:32Z</dcterms:modified>
</cp:coreProperties>
</file>